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2" r:id="rId2"/>
    <p:sldId id="326" r:id="rId3"/>
    <p:sldId id="313" r:id="rId4"/>
    <p:sldId id="327" r:id="rId5"/>
    <p:sldId id="329" r:id="rId6"/>
    <p:sldId id="328" r:id="rId7"/>
    <p:sldId id="330" r:id="rId8"/>
    <p:sldId id="331" r:id="rId9"/>
    <p:sldId id="332" r:id="rId10"/>
    <p:sldId id="333" r:id="rId11"/>
    <p:sldId id="334" r:id="rId12"/>
    <p:sldId id="335" r:id="rId13"/>
    <p:sldId id="336" r:id="rId14"/>
    <p:sldId id="337" r:id="rId15"/>
    <p:sldId id="338" r:id="rId16"/>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DDF493-BA2E-46B2-A608-FC0B8D50E6D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HK" altLang="en-US"/>
          </a:p>
        </p:txBody>
      </p:sp>
      <p:sp>
        <p:nvSpPr>
          <p:cNvPr id="3" name="副標題 2">
            <a:extLst>
              <a:ext uri="{FF2B5EF4-FFF2-40B4-BE49-F238E27FC236}">
                <a16:creationId xmlns:a16="http://schemas.microsoft.com/office/drawing/2014/main" id="{4E66882F-BC50-4F28-B1F0-EDD397145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HK" altLang="en-US"/>
          </a:p>
        </p:txBody>
      </p:sp>
      <p:sp>
        <p:nvSpPr>
          <p:cNvPr id="4" name="日期版面配置區 3">
            <a:extLst>
              <a:ext uri="{FF2B5EF4-FFF2-40B4-BE49-F238E27FC236}">
                <a16:creationId xmlns:a16="http://schemas.microsoft.com/office/drawing/2014/main" id="{143F6AB1-33CC-45CD-BCE2-69BE3F31AA0B}"/>
              </a:ext>
            </a:extLst>
          </p:cNvPr>
          <p:cNvSpPr>
            <a:spLocks noGrp="1"/>
          </p:cNvSpPr>
          <p:nvPr>
            <p:ph type="dt" sz="half" idx="10"/>
          </p:nvPr>
        </p:nvSpPr>
        <p:spPr/>
        <p:txBody>
          <a:bodyPr/>
          <a:lstStyle/>
          <a:p>
            <a:fld id="{B77969E7-E8A1-4C37-852B-FBE994501952}" type="datetimeFigureOut">
              <a:rPr lang="zh-HK" altLang="en-US" smtClean="0"/>
              <a:t>19/8/2022</a:t>
            </a:fld>
            <a:endParaRPr lang="zh-HK" altLang="en-US"/>
          </a:p>
        </p:txBody>
      </p:sp>
      <p:sp>
        <p:nvSpPr>
          <p:cNvPr id="5" name="頁尾版面配置區 4">
            <a:extLst>
              <a:ext uri="{FF2B5EF4-FFF2-40B4-BE49-F238E27FC236}">
                <a16:creationId xmlns:a16="http://schemas.microsoft.com/office/drawing/2014/main" id="{A1A2C7D8-7127-45B2-8FF4-B41790BCE233}"/>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96E0AB3C-3775-4960-8DE2-4FA9A2AC665D}"/>
              </a:ext>
            </a:extLst>
          </p:cNvPr>
          <p:cNvSpPr>
            <a:spLocks noGrp="1"/>
          </p:cNvSpPr>
          <p:nvPr>
            <p:ph type="sldNum" sz="quarter" idx="12"/>
          </p:nvPr>
        </p:nvSpPr>
        <p:spPr/>
        <p:txBody>
          <a:bodyPr/>
          <a:lstStyle/>
          <a:p>
            <a:fld id="{944B60E3-90CC-4393-9FAB-36E442DC2DAE}" type="slidenum">
              <a:rPr lang="zh-HK" altLang="en-US" smtClean="0"/>
              <a:t>‹#›</a:t>
            </a:fld>
            <a:endParaRPr lang="zh-HK" altLang="en-US"/>
          </a:p>
        </p:txBody>
      </p:sp>
    </p:spTree>
    <p:extLst>
      <p:ext uri="{BB962C8B-B14F-4D97-AF65-F5344CB8AC3E}">
        <p14:creationId xmlns:p14="http://schemas.microsoft.com/office/powerpoint/2010/main" val="268134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A81D54-01C9-42A2-AA54-21E6448AD4B2}"/>
              </a:ext>
            </a:extLst>
          </p:cNvPr>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43F5674B-7C5C-408D-A8F8-15D4FC58118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BC6E3B20-66A8-4FD5-8206-508735A6182A}"/>
              </a:ext>
            </a:extLst>
          </p:cNvPr>
          <p:cNvSpPr>
            <a:spLocks noGrp="1"/>
          </p:cNvSpPr>
          <p:nvPr>
            <p:ph type="dt" sz="half" idx="10"/>
          </p:nvPr>
        </p:nvSpPr>
        <p:spPr/>
        <p:txBody>
          <a:bodyPr/>
          <a:lstStyle/>
          <a:p>
            <a:fld id="{B77969E7-E8A1-4C37-852B-FBE994501952}" type="datetimeFigureOut">
              <a:rPr lang="zh-HK" altLang="en-US" smtClean="0"/>
              <a:t>19/8/2022</a:t>
            </a:fld>
            <a:endParaRPr lang="zh-HK" altLang="en-US"/>
          </a:p>
        </p:txBody>
      </p:sp>
      <p:sp>
        <p:nvSpPr>
          <p:cNvPr id="5" name="頁尾版面配置區 4">
            <a:extLst>
              <a:ext uri="{FF2B5EF4-FFF2-40B4-BE49-F238E27FC236}">
                <a16:creationId xmlns:a16="http://schemas.microsoft.com/office/drawing/2014/main" id="{E3E8C04A-1E5E-4D51-81CD-8EFFDAB6BA95}"/>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6DB6FF97-BC15-4B51-B6AE-0190635B8FBF}"/>
              </a:ext>
            </a:extLst>
          </p:cNvPr>
          <p:cNvSpPr>
            <a:spLocks noGrp="1"/>
          </p:cNvSpPr>
          <p:nvPr>
            <p:ph type="sldNum" sz="quarter" idx="12"/>
          </p:nvPr>
        </p:nvSpPr>
        <p:spPr/>
        <p:txBody>
          <a:bodyPr/>
          <a:lstStyle/>
          <a:p>
            <a:fld id="{944B60E3-90CC-4393-9FAB-36E442DC2DAE}" type="slidenum">
              <a:rPr lang="zh-HK" altLang="en-US" smtClean="0"/>
              <a:t>‹#›</a:t>
            </a:fld>
            <a:endParaRPr lang="zh-HK" altLang="en-US"/>
          </a:p>
        </p:txBody>
      </p:sp>
    </p:spTree>
    <p:extLst>
      <p:ext uri="{BB962C8B-B14F-4D97-AF65-F5344CB8AC3E}">
        <p14:creationId xmlns:p14="http://schemas.microsoft.com/office/powerpoint/2010/main" val="355535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CF7FA87-6FF0-4B84-9492-51DD2ED5913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6786F72C-8A4E-4CA2-A67B-B11C6C96EC7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243DE624-9525-4871-B54E-92FBE247AD02}"/>
              </a:ext>
            </a:extLst>
          </p:cNvPr>
          <p:cNvSpPr>
            <a:spLocks noGrp="1"/>
          </p:cNvSpPr>
          <p:nvPr>
            <p:ph type="dt" sz="half" idx="10"/>
          </p:nvPr>
        </p:nvSpPr>
        <p:spPr/>
        <p:txBody>
          <a:bodyPr/>
          <a:lstStyle/>
          <a:p>
            <a:fld id="{B77969E7-E8A1-4C37-852B-FBE994501952}" type="datetimeFigureOut">
              <a:rPr lang="zh-HK" altLang="en-US" smtClean="0"/>
              <a:t>19/8/2022</a:t>
            </a:fld>
            <a:endParaRPr lang="zh-HK" altLang="en-US"/>
          </a:p>
        </p:txBody>
      </p:sp>
      <p:sp>
        <p:nvSpPr>
          <p:cNvPr id="5" name="頁尾版面配置區 4">
            <a:extLst>
              <a:ext uri="{FF2B5EF4-FFF2-40B4-BE49-F238E27FC236}">
                <a16:creationId xmlns:a16="http://schemas.microsoft.com/office/drawing/2014/main" id="{C4572D07-313A-416C-9FC4-97BF56A877B6}"/>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9559EE02-7C60-4D02-BDDA-EB6A4E62CC00}"/>
              </a:ext>
            </a:extLst>
          </p:cNvPr>
          <p:cNvSpPr>
            <a:spLocks noGrp="1"/>
          </p:cNvSpPr>
          <p:nvPr>
            <p:ph type="sldNum" sz="quarter" idx="12"/>
          </p:nvPr>
        </p:nvSpPr>
        <p:spPr/>
        <p:txBody>
          <a:bodyPr/>
          <a:lstStyle/>
          <a:p>
            <a:fld id="{944B60E3-90CC-4393-9FAB-36E442DC2DAE}" type="slidenum">
              <a:rPr lang="zh-HK" altLang="en-US" smtClean="0"/>
              <a:t>‹#›</a:t>
            </a:fld>
            <a:endParaRPr lang="zh-HK" altLang="en-US"/>
          </a:p>
        </p:txBody>
      </p:sp>
    </p:spTree>
    <p:extLst>
      <p:ext uri="{BB962C8B-B14F-4D97-AF65-F5344CB8AC3E}">
        <p14:creationId xmlns:p14="http://schemas.microsoft.com/office/powerpoint/2010/main" val="228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33A7A4-AB5B-46C6-9F7D-C08477D32498}"/>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C8578B38-8702-417B-A587-F43FAA02115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444C4C63-13E1-4D31-B217-6880AB4DE363}"/>
              </a:ext>
            </a:extLst>
          </p:cNvPr>
          <p:cNvSpPr>
            <a:spLocks noGrp="1"/>
          </p:cNvSpPr>
          <p:nvPr>
            <p:ph type="dt" sz="half" idx="10"/>
          </p:nvPr>
        </p:nvSpPr>
        <p:spPr/>
        <p:txBody>
          <a:bodyPr/>
          <a:lstStyle/>
          <a:p>
            <a:fld id="{B77969E7-E8A1-4C37-852B-FBE994501952}" type="datetimeFigureOut">
              <a:rPr lang="zh-HK" altLang="en-US" smtClean="0"/>
              <a:t>19/8/2022</a:t>
            </a:fld>
            <a:endParaRPr lang="zh-HK" altLang="en-US"/>
          </a:p>
        </p:txBody>
      </p:sp>
      <p:sp>
        <p:nvSpPr>
          <p:cNvPr id="5" name="頁尾版面配置區 4">
            <a:extLst>
              <a:ext uri="{FF2B5EF4-FFF2-40B4-BE49-F238E27FC236}">
                <a16:creationId xmlns:a16="http://schemas.microsoft.com/office/drawing/2014/main" id="{76028F69-88A3-4B68-B6FD-CD22D5498F0F}"/>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A16A397A-DB17-4CBA-AFC5-AE8365D101F1}"/>
              </a:ext>
            </a:extLst>
          </p:cNvPr>
          <p:cNvSpPr>
            <a:spLocks noGrp="1"/>
          </p:cNvSpPr>
          <p:nvPr>
            <p:ph type="sldNum" sz="quarter" idx="12"/>
          </p:nvPr>
        </p:nvSpPr>
        <p:spPr/>
        <p:txBody>
          <a:bodyPr/>
          <a:lstStyle/>
          <a:p>
            <a:fld id="{944B60E3-90CC-4393-9FAB-36E442DC2DAE}" type="slidenum">
              <a:rPr lang="zh-HK" altLang="en-US" smtClean="0"/>
              <a:t>‹#›</a:t>
            </a:fld>
            <a:endParaRPr lang="zh-HK" altLang="en-US"/>
          </a:p>
        </p:txBody>
      </p:sp>
    </p:spTree>
    <p:extLst>
      <p:ext uri="{BB962C8B-B14F-4D97-AF65-F5344CB8AC3E}">
        <p14:creationId xmlns:p14="http://schemas.microsoft.com/office/powerpoint/2010/main" val="396074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42E9BC-B2C2-49F6-988D-B7F72184671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D552108E-A20D-4BA8-8CCB-E8453DB846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9FDD911-922D-44D7-8364-CE49F2EF65D7}"/>
              </a:ext>
            </a:extLst>
          </p:cNvPr>
          <p:cNvSpPr>
            <a:spLocks noGrp="1"/>
          </p:cNvSpPr>
          <p:nvPr>
            <p:ph type="dt" sz="half" idx="10"/>
          </p:nvPr>
        </p:nvSpPr>
        <p:spPr/>
        <p:txBody>
          <a:bodyPr/>
          <a:lstStyle/>
          <a:p>
            <a:fld id="{B77969E7-E8A1-4C37-852B-FBE994501952}" type="datetimeFigureOut">
              <a:rPr lang="zh-HK" altLang="en-US" smtClean="0"/>
              <a:t>19/8/2022</a:t>
            </a:fld>
            <a:endParaRPr lang="zh-HK" altLang="en-US"/>
          </a:p>
        </p:txBody>
      </p:sp>
      <p:sp>
        <p:nvSpPr>
          <p:cNvPr id="5" name="頁尾版面配置區 4">
            <a:extLst>
              <a:ext uri="{FF2B5EF4-FFF2-40B4-BE49-F238E27FC236}">
                <a16:creationId xmlns:a16="http://schemas.microsoft.com/office/drawing/2014/main" id="{C4AEE0BE-C13F-4A98-99A8-B37924407F67}"/>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8EC9D885-89BC-4D26-A262-A08C0F948CD6}"/>
              </a:ext>
            </a:extLst>
          </p:cNvPr>
          <p:cNvSpPr>
            <a:spLocks noGrp="1"/>
          </p:cNvSpPr>
          <p:nvPr>
            <p:ph type="sldNum" sz="quarter" idx="12"/>
          </p:nvPr>
        </p:nvSpPr>
        <p:spPr/>
        <p:txBody>
          <a:bodyPr/>
          <a:lstStyle/>
          <a:p>
            <a:fld id="{944B60E3-90CC-4393-9FAB-36E442DC2DAE}" type="slidenum">
              <a:rPr lang="zh-HK" altLang="en-US" smtClean="0"/>
              <a:t>‹#›</a:t>
            </a:fld>
            <a:endParaRPr lang="zh-HK" altLang="en-US"/>
          </a:p>
        </p:txBody>
      </p:sp>
    </p:spTree>
    <p:extLst>
      <p:ext uri="{BB962C8B-B14F-4D97-AF65-F5344CB8AC3E}">
        <p14:creationId xmlns:p14="http://schemas.microsoft.com/office/powerpoint/2010/main" val="144165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B8DE79-C09C-4E4B-8232-26EBDDD1F583}"/>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A492C898-1A44-4142-A972-F3BA9843962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a:extLst>
              <a:ext uri="{FF2B5EF4-FFF2-40B4-BE49-F238E27FC236}">
                <a16:creationId xmlns:a16="http://schemas.microsoft.com/office/drawing/2014/main" id="{6D768992-BF1D-40AC-B8A3-63115A5654F7}"/>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4">
            <a:extLst>
              <a:ext uri="{FF2B5EF4-FFF2-40B4-BE49-F238E27FC236}">
                <a16:creationId xmlns:a16="http://schemas.microsoft.com/office/drawing/2014/main" id="{6D329FAE-0E2E-45E1-B301-493B1DCFE2F3}"/>
              </a:ext>
            </a:extLst>
          </p:cNvPr>
          <p:cNvSpPr>
            <a:spLocks noGrp="1"/>
          </p:cNvSpPr>
          <p:nvPr>
            <p:ph type="dt" sz="half" idx="10"/>
          </p:nvPr>
        </p:nvSpPr>
        <p:spPr/>
        <p:txBody>
          <a:bodyPr/>
          <a:lstStyle/>
          <a:p>
            <a:fld id="{B77969E7-E8A1-4C37-852B-FBE994501952}" type="datetimeFigureOut">
              <a:rPr lang="zh-HK" altLang="en-US" smtClean="0"/>
              <a:t>19/8/2022</a:t>
            </a:fld>
            <a:endParaRPr lang="zh-HK" altLang="en-US"/>
          </a:p>
        </p:txBody>
      </p:sp>
      <p:sp>
        <p:nvSpPr>
          <p:cNvPr id="6" name="頁尾版面配置區 5">
            <a:extLst>
              <a:ext uri="{FF2B5EF4-FFF2-40B4-BE49-F238E27FC236}">
                <a16:creationId xmlns:a16="http://schemas.microsoft.com/office/drawing/2014/main" id="{813C1043-0C86-4167-BB68-04EBE315DF5C}"/>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56493A8D-AAE8-4A60-990B-666AFCF84E4F}"/>
              </a:ext>
            </a:extLst>
          </p:cNvPr>
          <p:cNvSpPr>
            <a:spLocks noGrp="1"/>
          </p:cNvSpPr>
          <p:nvPr>
            <p:ph type="sldNum" sz="quarter" idx="12"/>
          </p:nvPr>
        </p:nvSpPr>
        <p:spPr/>
        <p:txBody>
          <a:bodyPr/>
          <a:lstStyle/>
          <a:p>
            <a:fld id="{944B60E3-90CC-4393-9FAB-36E442DC2DAE}" type="slidenum">
              <a:rPr lang="zh-HK" altLang="en-US" smtClean="0"/>
              <a:t>‹#›</a:t>
            </a:fld>
            <a:endParaRPr lang="zh-HK" altLang="en-US"/>
          </a:p>
        </p:txBody>
      </p:sp>
    </p:spTree>
    <p:extLst>
      <p:ext uri="{BB962C8B-B14F-4D97-AF65-F5344CB8AC3E}">
        <p14:creationId xmlns:p14="http://schemas.microsoft.com/office/powerpoint/2010/main" val="5177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988D56-0DA2-48DB-9226-52B3D6ED3515}"/>
              </a:ext>
            </a:extLst>
          </p:cNvPr>
          <p:cNvSpPr>
            <a:spLocks noGrp="1"/>
          </p:cNvSpPr>
          <p:nvPr>
            <p:ph type="title"/>
          </p:nvPr>
        </p:nvSpPr>
        <p:spPr>
          <a:xfrm>
            <a:off x="839788" y="365125"/>
            <a:ext cx="10515600" cy="1325563"/>
          </a:xfrm>
        </p:spPr>
        <p:txBody>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D3D6099E-D13B-415C-8845-6BA0D510C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B493879-430D-4109-ADE1-417BFBCD646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a:extLst>
              <a:ext uri="{FF2B5EF4-FFF2-40B4-BE49-F238E27FC236}">
                <a16:creationId xmlns:a16="http://schemas.microsoft.com/office/drawing/2014/main" id="{5F504967-B836-4F49-BACC-A19AE203B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BC507E8-42B3-4E59-8D4E-C417DC74F30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日期版面配置區 6">
            <a:extLst>
              <a:ext uri="{FF2B5EF4-FFF2-40B4-BE49-F238E27FC236}">
                <a16:creationId xmlns:a16="http://schemas.microsoft.com/office/drawing/2014/main" id="{58CF704A-92CE-4C3A-B2BC-6025B6D48DE0}"/>
              </a:ext>
            </a:extLst>
          </p:cNvPr>
          <p:cNvSpPr>
            <a:spLocks noGrp="1"/>
          </p:cNvSpPr>
          <p:nvPr>
            <p:ph type="dt" sz="half" idx="10"/>
          </p:nvPr>
        </p:nvSpPr>
        <p:spPr/>
        <p:txBody>
          <a:bodyPr/>
          <a:lstStyle/>
          <a:p>
            <a:fld id="{B77969E7-E8A1-4C37-852B-FBE994501952}" type="datetimeFigureOut">
              <a:rPr lang="zh-HK" altLang="en-US" smtClean="0"/>
              <a:t>19/8/2022</a:t>
            </a:fld>
            <a:endParaRPr lang="zh-HK" altLang="en-US"/>
          </a:p>
        </p:txBody>
      </p:sp>
      <p:sp>
        <p:nvSpPr>
          <p:cNvPr id="8" name="頁尾版面配置區 7">
            <a:extLst>
              <a:ext uri="{FF2B5EF4-FFF2-40B4-BE49-F238E27FC236}">
                <a16:creationId xmlns:a16="http://schemas.microsoft.com/office/drawing/2014/main" id="{6C5FCAB9-F64D-4A3D-B33A-47C73878FFDE}"/>
              </a:ext>
            </a:extLst>
          </p:cNvPr>
          <p:cNvSpPr>
            <a:spLocks noGrp="1"/>
          </p:cNvSpPr>
          <p:nvPr>
            <p:ph type="ftr" sz="quarter" idx="11"/>
          </p:nvPr>
        </p:nvSpPr>
        <p:spPr/>
        <p:txBody>
          <a:bodyPr/>
          <a:lstStyle/>
          <a:p>
            <a:endParaRPr lang="zh-HK" altLang="en-US"/>
          </a:p>
        </p:txBody>
      </p:sp>
      <p:sp>
        <p:nvSpPr>
          <p:cNvPr id="9" name="投影片編號版面配置區 8">
            <a:extLst>
              <a:ext uri="{FF2B5EF4-FFF2-40B4-BE49-F238E27FC236}">
                <a16:creationId xmlns:a16="http://schemas.microsoft.com/office/drawing/2014/main" id="{0F254AB9-3029-4AF3-989A-75D95D4025FF}"/>
              </a:ext>
            </a:extLst>
          </p:cNvPr>
          <p:cNvSpPr>
            <a:spLocks noGrp="1"/>
          </p:cNvSpPr>
          <p:nvPr>
            <p:ph type="sldNum" sz="quarter" idx="12"/>
          </p:nvPr>
        </p:nvSpPr>
        <p:spPr/>
        <p:txBody>
          <a:bodyPr/>
          <a:lstStyle/>
          <a:p>
            <a:fld id="{944B60E3-90CC-4393-9FAB-36E442DC2DAE}" type="slidenum">
              <a:rPr lang="zh-HK" altLang="en-US" smtClean="0"/>
              <a:t>‹#›</a:t>
            </a:fld>
            <a:endParaRPr lang="zh-HK" altLang="en-US"/>
          </a:p>
        </p:txBody>
      </p:sp>
    </p:spTree>
    <p:extLst>
      <p:ext uri="{BB962C8B-B14F-4D97-AF65-F5344CB8AC3E}">
        <p14:creationId xmlns:p14="http://schemas.microsoft.com/office/powerpoint/2010/main" val="337730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17F976-F3AB-4FF4-9CDD-99D8CE3AC1E6}"/>
              </a:ext>
            </a:extLst>
          </p:cNvPr>
          <p:cNvSpPr>
            <a:spLocks noGrp="1"/>
          </p:cNvSpPr>
          <p:nvPr>
            <p:ph type="title"/>
          </p:nvPr>
        </p:nvSpPr>
        <p:spPr/>
        <p:txBody>
          <a:bodyPr/>
          <a:lstStyle/>
          <a:p>
            <a:r>
              <a:rPr lang="zh-TW" altLang="en-US"/>
              <a:t>按一下以編輯母片標題樣式</a:t>
            </a:r>
            <a:endParaRPr lang="zh-HK" altLang="en-US"/>
          </a:p>
        </p:txBody>
      </p:sp>
      <p:sp>
        <p:nvSpPr>
          <p:cNvPr id="3" name="日期版面配置區 2">
            <a:extLst>
              <a:ext uri="{FF2B5EF4-FFF2-40B4-BE49-F238E27FC236}">
                <a16:creationId xmlns:a16="http://schemas.microsoft.com/office/drawing/2014/main" id="{73C388CE-7373-461C-A653-45AC637ECC04}"/>
              </a:ext>
            </a:extLst>
          </p:cNvPr>
          <p:cNvSpPr>
            <a:spLocks noGrp="1"/>
          </p:cNvSpPr>
          <p:nvPr>
            <p:ph type="dt" sz="half" idx="10"/>
          </p:nvPr>
        </p:nvSpPr>
        <p:spPr/>
        <p:txBody>
          <a:bodyPr/>
          <a:lstStyle/>
          <a:p>
            <a:fld id="{B77969E7-E8A1-4C37-852B-FBE994501952}" type="datetimeFigureOut">
              <a:rPr lang="zh-HK" altLang="en-US" smtClean="0"/>
              <a:t>19/8/2022</a:t>
            </a:fld>
            <a:endParaRPr lang="zh-HK" altLang="en-US"/>
          </a:p>
        </p:txBody>
      </p:sp>
      <p:sp>
        <p:nvSpPr>
          <p:cNvPr id="4" name="頁尾版面配置區 3">
            <a:extLst>
              <a:ext uri="{FF2B5EF4-FFF2-40B4-BE49-F238E27FC236}">
                <a16:creationId xmlns:a16="http://schemas.microsoft.com/office/drawing/2014/main" id="{A3017E9B-BD6D-47C8-8B88-572B53934499}"/>
              </a:ext>
            </a:extLst>
          </p:cNvPr>
          <p:cNvSpPr>
            <a:spLocks noGrp="1"/>
          </p:cNvSpPr>
          <p:nvPr>
            <p:ph type="ftr" sz="quarter" idx="11"/>
          </p:nvPr>
        </p:nvSpPr>
        <p:spPr/>
        <p:txBody>
          <a:bodyPr/>
          <a:lstStyle/>
          <a:p>
            <a:endParaRPr lang="zh-HK" altLang="en-US"/>
          </a:p>
        </p:txBody>
      </p:sp>
      <p:sp>
        <p:nvSpPr>
          <p:cNvPr id="5" name="投影片編號版面配置區 4">
            <a:extLst>
              <a:ext uri="{FF2B5EF4-FFF2-40B4-BE49-F238E27FC236}">
                <a16:creationId xmlns:a16="http://schemas.microsoft.com/office/drawing/2014/main" id="{B2CB7725-3CF7-415C-9786-C39CA7B2372F}"/>
              </a:ext>
            </a:extLst>
          </p:cNvPr>
          <p:cNvSpPr>
            <a:spLocks noGrp="1"/>
          </p:cNvSpPr>
          <p:nvPr>
            <p:ph type="sldNum" sz="quarter" idx="12"/>
          </p:nvPr>
        </p:nvSpPr>
        <p:spPr/>
        <p:txBody>
          <a:bodyPr/>
          <a:lstStyle/>
          <a:p>
            <a:fld id="{944B60E3-90CC-4393-9FAB-36E442DC2DAE}" type="slidenum">
              <a:rPr lang="zh-HK" altLang="en-US" smtClean="0"/>
              <a:t>‹#›</a:t>
            </a:fld>
            <a:endParaRPr lang="zh-HK" altLang="en-US"/>
          </a:p>
        </p:txBody>
      </p:sp>
    </p:spTree>
    <p:extLst>
      <p:ext uri="{BB962C8B-B14F-4D97-AF65-F5344CB8AC3E}">
        <p14:creationId xmlns:p14="http://schemas.microsoft.com/office/powerpoint/2010/main" val="2743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FDD96BA-B837-43A3-8E82-6E32E7C2BBAD}"/>
              </a:ext>
            </a:extLst>
          </p:cNvPr>
          <p:cNvSpPr>
            <a:spLocks noGrp="1"/>
          </p:cNvSpPr>
          <p:nvPr>
            <p:ph type="dt" sz="half" idx="10"/>
          </p:nvPr>
        </p:nvSpPr>
        <p:spPr/>
        <p:txBody>
          <a:bodyPr/>
          <a:lstStyle/>
          <a:p>
            <a:fld id="{B77969E7-E8A1-4C37-852B-FBE994501952}" type="datetimeFigureOut">
              <a:rPr lang="zh-HK" altLang="en-US" smtClean="0"/>
              <a:t>19/8/2022</a:t>
            </a:fld>
            <a:endParaRPr lang="zh-HK" altLang="en-US"/>
          </a:p>
        </p:txBody>
      </p:sp>
      <p:sp>
        <p:nvSpPr>
          <p:cNvPr id="3" name="頁尾版面配置區 2">
            <a:extLst>
              <a:ext uri="{FF2B5EF4-FFF2-40B4-BE49-F238E27FC236}">
                <a16:creationId xmlns:a16="http://schemas.microsoft.com/office/drawing/2014/main" id="{C7D88E5C-6143-4361-B4C9-C74087D728AB}"/>
              </a:ext>
            </a:extLst>
          </p:cNvPr>
          <p:cNvSpPr>
            <a:spLocks noGrp="1"/>
          </p:cNvSpPr>
          <p:nvPr>
            <p:ph type="ftr" sz="quarter" idx="11"/>
          </p:nvPr>
        </p:nvSpPr>
        <p:spPr/>
        <p:txBody>
          <a:bodyPr/>
          <a:lstStyle/>
          <a:p>
            <a:endParaRPr lang="zh-HK" altLang="en-US"/>
          </a:p>
        </p:txBody>
      </p:sp>
      <p:sp>
        <p:nvSpPr>
          <p:cNvPr id="4" name="投影片編號版面配置區 3">
            <a:extLst>
              <a:ext uri="{FF2B5EF4-FFF2-40B4-BE49-F238E27FC236}">
                <a16:creationId xmlns:a16="http://schemas.microsoft.com/office/drawing/2014/main" id="{E82309F1-3AAF-4FBA-AF79-65B376BFE14B}"/>
              </a:ext>
            </a:extLst>
          </p:cNvPr>
          <p:cNvSpPr>
            <a:spLocks noGrp="1"/>
          </p:cNvSpPr>
          <p:nvPr>
            <p:ph type="sldNum" sz="quarter" idx="12"/>
          </p:nvPr>
        </p:nvSpPr>
        <p:spPr/>
        <p:txBody>
          <a:bodyPr/>
          <a:lstStyle/>
          <a:p>
            <a:fld id="{944B60E3-90CC-4393-9FAB-36E442DC2DAE}" type="slidenum">
              <a:rPr lang="zh-HK" altLang="en-US" smtClean="0"/>
              <a:t>‹#›</a:t>
            </a:fld>
            <a:endParaRPr lang="zh-HK" altLang="en-US"/>
          </a:p>
        </p:txBody>
      </p:sp>
    </p:spTree>
    <p:extLst>
      <p:ext uri="{BB962C8B-B14F-4D97-AF65-F5344CB8AC3E}">
        <p14:creationId xmlns:p14="http://schemas.microsoft.com/office/powerpoint/2010/main" val="167499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EE4BC8-ED24-4D3D-8004-BD9D0ACA891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70687E4B-1D7F-4C0A-80C3-91F946F7A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a:extLst>
              <a:ext uri="{FF2B5EF4-FFF2-40B4-BE49-F238E27FC236}">
                <a16:creationId xmlns:a16="http://schemas.microsoft.com/office/drawing/2014/main" id="{BD95E153-70A3-45CA-983E-3CD702959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77145D6-D1D4-4DF1-A60D-1F18E74A3292}"/>
              </a:ext>
            </a:extLst>
          </p:cNvPr>
          <p:cNvSpPr>
            <a:spLocks noGrp="1"/>
          </p:cNvSpPr>
          <p:nvPr>
            <p:ph type="dt" sz="half" idx="10"/>
          </p:nvPr>
        </p:nvSpPr>
        <p:spPr/>
        <p:txBody>
          <a:bodyPr/>
          <a:lstStyle/>
          <a:p>
            <a:fld id="{B77969E7-E8A1-4C37-852B-FBE994501952}" type="datetimeFigureOut">
              <a:rPr lang="zh-HK" altLang="en-US" smtClean="0"/>
              <a:t>19/8/2022</a:t>
            </a:fld>
            <a:endParaRPr lang="zh-HK" altLang="en-US"/>
          </a:p>
        </p:txBody>
      </p:sp>
      <p:sp>
        <p:nvSpPr>
          <p:cNvPr id="6" name="頁尾版面配置區 5">
            <a:extLst>
              <a:ext uri="{FF2B5EF4-FFF2-40B4-BE49-F238E27FC236}">
                <a16:creationId xmlns:a16="http://schemas.microsoft.com/office/drawing/2014/main" id="{19B5E3C3-48B0-4923-AADB-4EE59C126A03}"/>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8650FC89-7C83-4057-9B4B-5A807D1A0E8A}"/>
              </a:ext>
            </a:extLst>
          </p:cNvPr>
          <p:cNvSpPr>
            <a:spLocks noGrp="1"/>
          </p:cNvSpPr>
          <p:nvPr>
            <p:ph type="sldNum" sz="quarter" idx="12"/>
          </p:nvPr>
        </p:nvSpPr>
        <p:spPr/>
        <p:txBody>
          <a:bodyPr/>
          <a:lstStyle/>
          <a:p>
            <a:fld id="{944B60E3-90CC-4393-9FAB-36E442DC2DAE}" type="slidenum">
              <a:rPr lang="zh-HK" altLang="en-US" smtClean="0"/>
              <a:t>‹#›</a:t>
            </a:fld>
            <a:endParaRPr lang="zh-HK" altLang="en-US"/>
          </a:p>
        </p:txBody>
      </p:sp>
    </p:spTree>
    <p:extLst>
      <p:ext uri="{BB962C8B-B14F-4D97-AF65-F5344CB8AC3E}">
        <p14:creationId xmlns:p14="http://schemas.microsoft.com/office/powerpoint/2010/main" val="245776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1C75EB-A81B-48B3-818B-B9F7F73D80B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圖片版面配置區 2">
            <a:extLst>
              <a:ext uri="{FF2B5EF4-FFF2-40B4-BE49-F238E27FC236}">
                <a16:creationId xmlns:a16="http://schemas.microsoft.com/office/drawing/2014/main" id="{AD7CD310-328C-4330-B64D-E02C857C5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a:extLst>
              <a:ext uri="{FF2B5EF4-FFF2-40B4-BE49-F238E27FC236}">
                <a16:creationId xmlns:a16="http://schemas.microsoft.com/office/drawing/2014/main" id="{276EF129-46FD-40F7-9B3D-5BAFB9E6A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E49339B-8E3E-4225-91AF-3189CBD48368}"/>
              </a:ext>
            </a:extLst>
          </p:cNvPr>
          <p:cNvSpPr>
            <a:spLocks noGrp="1"/>
          </p:cNvSpPr>
          <p:nvPr>
            <p:ph type="dt" sz="half" idx="10"/>
          </p:nvPr>
        </p:nvSpPr>
        <p:spPr/>
        <p:txBody>
          <a:bodyPr/>
          <a:lstStyle/>
          <a:p>
            <a:fld id="{B77969E7-E8A1-4C37-852B-FBE994501952}" type="datetimeFigureOut">
              <a:rPr lang="zh-HK" altLang="en-US" smtClean="0"/>
              <a:t>19/8/2022</a:t>
            </a:fld>
            <a:endParaRPr lang="zh-HK" altLang="en-US"/>
          </a:p>
        </p:txBody>
      </p:sp>
      <p:sp>
        <p:nvSpPr>
          <p:cNvPr id="6" name="頁尾版面配置區 5">
            <a:extLst>
              <a:ext uri="{FF2B5EF4-FFF2-40B4-BE49-F238E27FC236}">
                <a16:creationId xmlns:a16="http://schemas.microsoft.com/office/drawing/2014/main" id="{35DEEF8E-1004-4FB9-9B0F-F578E6A90B80}"/>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98531519-34ED-42CF-9484-86440A4E9CC9}"/>
              </a:ext>
            </a:extLst>
          </p:cNvPr>
          <p:cNvSpPr>
            <a:spLocks noGrp="1"/>
          </p:cNvSpPr>
          <p:nvPr>
            <p:ph type="sldNum" sz="quarter" idx="12"/>
          </p:nvPr>
        </p:nvSpPr>
        <p:spPr/>
        <p:txBody>
          <a:bodyPr/>
          <a:lstStyle/>
          <a:p>
            <a:fld id="{944B60E3-90CC-4393-9FAB-36E442DC2DAE}" type="slidenum">
              <a:rPr lang="zh-HK" altLang="en-US" smtClean="0"/>
              <a:t>‹#›</a:t>
            </a:fld>
            <a:endParaRPr lang="zh-HK" altLang="en-US"/>
          </a:p>
        </p:txBody>
      </p:sp>
    </p:spTree>
    <p:extLst>
      <p:ext uri="{BB962C8B-B14F-4D97-AF65-F5344CB8AC3E}">
        <p14:creationId xmlns:p14="http://schemas.microsoft.com/office/powerpoint/2010/main" val="56600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2670AB6-479C-4777-83A2-302EB7298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316B8A22-ECF8-4578-B8EF-CDFE5F36A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6457C889-9086-402A-8FD4-E7BEA61D34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969E7-E8A1-4C37-852B-FBE994501952}" type="datetimeFigureOut">
              <a:rPr lang="zh-HK" altLang="en-US" smtClean="0"/>
              <a:t>19/8/2022</a:t>
            </a:fld>
            <a:endParaRPr lang="zh-HK" altLang="en-US"/>
          </a:p>
        </p:txBody>
      </p:sp>
      <p:sp>
        <p:nvSpPr>
          <p:cNvPr id="5" name="頁尾版面配置區 4">
            <a:extLst>
              <a:ext uri="{FF2B5EF4-FFF2-40B4-BE49-F238E27FC236}">
                <a16:creationId xmlns:a16="http://schemas.microsoft.com/office/drawing/2014/main" id="{520DD9DC-AD7E-4E27-BC40-D2B19F0C6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投影片編號版面配置區 5">
            <a:extLst>
              <a:ext uri="{FF2B5EF4-FFF2-40B4-BE49-F238E27FC236}">
                <a16:creationId xmlns:a16="http://schemas.microsoft.com/office/drawing/2014/main" id="{4BA5C7CF-7E6C-41B9-B1BD-54D9BABBAB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B60E3-90CC-4393-9FAB-36E442DC2DAE}" type="slidenum">
              <a:rPr lang="zh-HK" altLang="en-US" smtClean="0"/>
              <a:t>‹#›</a:t>
            </a:fld>
            <a:endParaRPr lang="zh-HK" altLang="en-US"/>
          </a:p>
        </p:txBody>
      </p:sp>
    </p:spTree>
    <p:extLst>
      <p:ext uri="{BB962C8B-B14F-4D97-AF65-F5344CB8AC3E}">
        <p14:creationId xmlns:p14="http://schemas.microsoft.com/office/powerpoint/2010/main" val="1586917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05C-320F-4CBB-A10F-065E62A5E2DF}"/>
              </a:ext>
            </a:extLst>
          </p:cNvPr>
          <p:cNvSpPr>
            <a:spLocks noGrp="1"/>
          </p:cNvSpPr>
          <p:nvPr>
            <p:ph type="ctrTitle"/>
          </p:nvPr>
        </p:nvSpPr>
        <p:spPr>
          <a:xfrm>
            <a:off x="99063" y="511582"/>
            <a:ext cx="11983716" cy="1274618"/>
          </a:xfrm>
        </p:spPr>
        <p:txBody>
          <a:bodyPr anchor="ctr">
            <a:noAutofit/>
          </a:bodyPr>
          <a:lstStyle/>
          <a:p>
            <a:r>
              <a:rPr lang="en-US" altLang="zh-HK" sz="4200" dirty="0">
                <a:latin typeface="Times New Roman" panose="02020603050405020304" pitchFamily="18" charset="0"/>
                <a:cs typeface="Times New Roman" panose="02020603050405020304" pitchFamily="18" charset="0"/>
              </a:rPr>
              <a:t>SAFE: A Share-and-Aggregate Bandwidth Exploration Framework for Kernel Density Visualization</a:t>
            </a:r>
            <a:endParaRPr lang="zh-HK" altLang="en-US" sz="4200" dirty="0"/>
          </a:p>
        </p:txBody>
      </p:sp>
      <p:sp>
        <p:nvSpPr>
          <p:cNvPr id="3" name="Subtitle 2">
            <a:extLst>
              <a:ext uri="{FF2B5EF4-FFF2-40B4-BE49-F238E27FC236}">
                <a16:creationId xmlns:a16="http://schemas.microsoft.com/office/drawing/2014/main" id="{16AC393B-C9AE-4880-B782-405EF8DFBAEA}"/>
              </a:ext>
            </a:extLst>
          </p:cNvPr>
          <p:cNvSpPr>
            <a:spLocks noGrp="1"/>
          </p:cNvSpPr>
          <p:nvPr>
            <p:ph type="subTitle" idx="1"/>
          </p:nvPr>
        </p:nvSpPr>
        <p:spPr>
          <a:xfrm>
            <a:off x="304801" y="2551082"/>
            <a:ext cx="11572240" cy="1588798"/>
          </a:xfrm>
        </p:spPr>
        <p:txBody>
          <a:bodyPr>
            <a:normAutofit/>
          </a:bodyPr>
          <a:lstStyle/>
          <a:p>
            <a:r>
              <a:rPr lang="en-US" altLang="zh-HK" sz="2800" b="1" dirty="0">
                <a:latin typeface="Times New Roman" panose="02020603050405020304" pitchFamily="18" charset="0"/>
                <a:cs typeface="Times New Roman" panose="02020603050405020304" pitchFamily="18" charset="0"/>
              </a:rPr>
              <a:t>(Edison) Tsz Nam Chan</a:t>
            </a:r>
            <a:r>
              <a:rPr lang="en-US" altLang="zh-HK" sz="2800" baseline="30000" dirty="0">
                <a:latin typeface="Times New Roman" panose="02020603050405020304" pitchFamily="18" charset="0"/>
                <a:cs typeface="Times New Roman" panose="02020603050405020304" pitchFamily="18" charset="0"/>
              </a:rPr>
              <a:t>1</a:t>
            </a:r>
            <a:r>
              <a:rPr lang="en-US" altLang="zh-HK" sz="2800" dirty="0">
                <a:latin typeface="Times New Roman" panose="02020603050405020304" pitchFamily="18" charset="0"/>
                <a:cs typeface="Times New Roman" panose="02020603050405020304" pitchFamily="18" charset="0"/>
              </a:rPr>
              <a:t>	Pak Lon Ip</a:t>
            </a:r>
            <a:r>
              <a:rPr lang="en-US" altLang="zh-HK" sz="2800" baseline="30000" dirty="0">
                <a:latin typeface="Times New Roman" panose="02020603050405020304" pitchFamily="18" charset="0"/>
                <a:cs typeface="Times New Roman" panose="02020603050405020304" pitchFamily="18" charset="0"/>
              </a:rPr>
              <a:t>2</a:t>
            </a:r>
            <a:r>
              <a:rPr lang="en-US" altLang="zh-HK" sz="2800" dirty="0">
                <a:latin typeface="Times New Roman" panose="02020603050405020304" pitchFamily="18" charset="0"/>
                <a:cs typeface="Times New Roman" panose="02020603050405020304" pitchFamily="18" charset="0"/>
              </a:rPr>
              <a:t>		Leong Hou U</a:t>
            </a:r>
            <a:r>
              <a:rPr lang="en-US" altLang="zh-HK" sz="2800" baseline="30000" dirty="0">
                <a:latin typeface="Times New Roman" panose="02020603050405020304" pitchFamily="18" charset="0"/>
                <a:cs typeface="Times New Roman" panose="02020603050405020304" pitchFamily="18" charset="0"/>
              </a:rPr>
              <a:t>2</a:t>
            </a:r>
            <a:endParaRPr lang="en-US" altLang="zh-HK" sz="2800" dirty="0">
              <a:latin typeface="Times New Roman" panose="02020603050405020304" pitchFamily="18" charset="0"/>
              <a:cs typeface="Times New Roman" panose="02020603050405020304" pitchFamily="18" charset="0"/>
            </a:endParaRPr>
          </a:p>
          <a:p>
            <a:r>
              <a:rPr lang="en-US" altLang="zh-HK" sz="2800" dirty="0">
                <a:latin typeface="Times New Roman" panose="02020603050405020304" pitchFamily="18" charset="0"/>
                <a:cs typeface="Times New Roman" panose="02020603050405020304" pitchFamily="18" charset="0"/>
              </a:rPr>
              <a:t> Byron Choi</a:t>
            </a:r>
            <a:r>
              <a:rPr lang="en-US" altLang="zh-HK" sz="2800" baseline="30000" dirty="0">
                <a:latin typeface="Times New Roman" panose="02020603050405020304" pitchFamily="18" charset="0"/>
                <a:cs typeface="Times New Roman" panose="02020603050405020304" pitchFamily="18" charset="0"/>
              </a:rPr>
              <a:t>1</a:t>
            </a:r>
            <a:r>
              <a:rPr lang="en-US" altLang="zh-HK" sz="2800" dirty="0">
                <a:latin typeface="Times New Roman" panose="02020603050405020304" pitchFamily="18" charset="0"/>
                <a:cs typeface="Times New Roman" panose="02020603050405020304" pitchFamily="18" charset="0"/>
              </a:rPr>
              <a:t>         </a:t>
            </a:r>
            <a:r>
              <a:rPr lang="en-US" altLang="zh-HK" sz="2800" dirty="0" err="1">
                <a:latin typeface="Times New Roman" panose="02020603050405020304" pitchFamily="18" charset="0"/>
                <a:cs typeface="Times New Roman" panose="02020603050405020304" pitchFamily="18" charset="0"/>
              </a:rPr>
              <a:t>Jianliang</a:t>
            </a:r>
            <a:r>
              <a:rPr lang="en-US" altLang="zh-HK" sz="2800" dirty="0">
                <a:latin typeface="Times New Roman" panose="02020603050405020304" pitchFamily="18" charset="0"/>
                <a:cs typeface="Times New Roman" panose="02020603050405020304" pitchFamily="18" charset="0"/>
              </a:rPr>
              <a:t> Xu</a:t>
            </a:r>
            <a:r>
              <a:rPr lang="en-US" altLang="zh-HK" sz="2800" baseline="30000" dirty="0">
                <a:latin typeface="Times New Roman" panose="02020603050405020304" pitchFamily="18" charset="0"/>
                <a:cs typeface="Times New Roman" panose="02020603050405020304" pitchFamily="18" charset="0"/>
              </a:rPr>
              <a:t>1</a:t>
            </a:r>
            <a:endParaRPr lang="en-US" altLang="zh-HK" sz="2800" dirty="0">
              <a:latin typeface="Times New Roman" panose="02020603050405020304" pitchFamily="18" charset="0"/>
              <a:cs typeface="Times New Roman" panose="02020603050405020304" pitchFamily="18" charset="0"/>
            </a:endParaRPr>
          </a:p>
          <a:p>
            <a:r>
              <a:rPr lang="en-US" altLang="zh-HK" sz="2800" baseline="30000" dirty="0">
                <a:latin typeface="Times New Roman" panose="02020603050405020304" pitchFamily="18" charset="0"/>
                <a:cs typeface="Times New Roman" panose="02020603050405020304" pitchFamily="18" charset="0"/>
              </a:rPr>
              <a:t> 1</a:t>
            </a:r>
            <a:r>
              <a:rPr lang="en-US" altLang="zh-HK" sz="2800" dirty="0">
                <a:latin typeface="Times New Roman" panose="02020603050405020304" pitchFamily="18" charset="0"/>
                <a:cs typeface="Times New Roman" panose="02020603050405020304" pitchFamily="18" charset="0"/>
              </a:rPr>
              <a:t>Hong Kong Baptist University	        </a:t>
            </a:r>
            <a:r>
              <a:rPr lang="en-US" altLang="zh-HK" sz="2800" baseline="30000" dirty="0">
                <a:latin typeface="Times New Roman" panose="02020603050405020304" pitchFamily="18" charset="0"/>
                <a:cs typeface="Times New Roman" panose="02020603050405020304" pitchFamily="18" charset="0"/>
              </a:rPr>
              <a:t>2</a:t>
            </a:r>
            <a:r>
              <a:rPr lang="en-US" altLang="zh-HK" sz="2800" dirty="0">
                <a:latin typeface="Times New Roman" panose="02020603050405020304" pitchFamily="18" charset="0"/>
                <a:cs typeface="Times New Roman" panose="02020603050405020304" pitchFamily="18" charset="0"/>
              </a:rPr>
              <a:t>University of Macau</a:t>
            </a:r>
          </a:p>
        </p:txBody>
      </p:sp>
      <p:sp>
        <p:nvSpPr>
          <p:cNvPr id="8" name="Slide Number Placeholder 7">
            <a:extLst>
              <a:ext uri="{FF2B5EF4-FFF2-40B4-BE49-F238E27FC236}">
                <a16:creationId xmlns:a16="http://schemas.microsoft.com/office/drawing/2014/main" id="{569FFA72-7E08-4EE5-93F7-E3D13D7B9943}"/>
              </a:ext>
            </a:extLst>
          </p:cNvPr>
          <p:cNvSpPr>
            <a:spLocks noGrp="1"/>
          </p:cNvSpPr>
          <p:nvPr>
            <p:ph type="sldNum" sz="quarter" idx="12"/>
          </p:nvPr>
        </p:nvSpPr>
        <p:spPr/>
        <p:txBody>
          <a:bodyPr/>
          <a:lstStyle/>
          <a:p>
            <a:fld id="{20977B1A-1C67-42C5-99A0-09F9B7C45C0F}" type="slidenum">
              <a:rPr lang="zh-HK" altLang="en-US" smtClean="0"/>
              <a:t>1</a:t>
            </a:fld>
            <a:endParaRPr lang="zh-HK" altLang="en-US" dirty="0"/>
          </a:p>
        </p:txBody>
      </p:sp>
      <p:pic>
        <p:nvPicPr>
          <p:cNvPr id="1026" name="Picture 2" descr="Hong Kong Baptist University – Say Yes To Breastfeeding">
            <a:extLst>
              <a:ext uri="{FF2B5EF4-FFF2-40B4-BE49-F238E27FC236}">
                <a16:creationId xmlns:a16="http://schemas.microsoft.com/office/drawing/2014/main" id="{97152145-58F1-45FF-9DC2-8E211940B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871" y="4219889"/>
            <a:ext cx="3610947" cy="17767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F2FD196-406C-436F-9E96-69C927DF1957}"/>
              </a:ext>
            </a:extLst>
          </p:cNvPr>
          <p:cNvPicPr>
            <a:picLocks noChangeAspect="1"/>
          </p:cNvPicPr>
          <p:nvPr/>
        </p:nvPicPr>
        <p:blipFill>
          <a:blip r:embed="rId3"/>
          <a:stretch>
            <a:fillRect/>
          </a:stretch>
        </p:blipFill>
        <p:spPr>
          <a:xfrm>
            <a:off x="8122332" y="4419538"/>
            <a:ext cx="1379797" cy="1377495"/>
          </a:xfrm>
          <a:prstGeom prst="rect">
            <a:avLst/>
          </a:prstGeom>
        </p:spPr>
      </p:pic>
    </p:spTree>
    <p:extLst>
      <p:ext uri="{BB962C8B-B14F-4D97-AF65-F5344CB8AC3E}">
        <p14:creationId xmlns:p14="http://schemas.microsoft.com/office/powerpoint/2010/main" val="1390131144"/>
      </p:ext>
    </p:extLst>
  </p:cSld>
  <p:clrMapOvr>
    <a:masterClrMapping/>
  </p:clrMapOvr>
  <mc:AlternateContent xmlns:mc="http://schemas.openxmlformats.org/markup-compatibility/2006" xmlns:p14="http://schemas.microsoft.com/office/powerpoint/2010/main">
    <mc:Choice Requires="p14">
      <p:transition spd="slow" p14:dur="2000" advTm="20487"/>
    </mc:Choice>
    <mc:Fallback xmlns="">
      <p:transition spd="slow" advTm="2048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87">
            <a:extLst>
              <a:ext uri="{FF2B5EF4-FFF2-40B4-BE49-F238E27FC236}">
                <a16:creationId xmlns:a16="http://schemas.microsoft.com/office/drawing/2014/main" id="{4B71FBE8-BC03-4BB5-A204-CE1172345ACA}"/>
              </a:ext>
            </a:extLst>
          </p:cNvPr>
          <p:cNvSpPr/>
          <p:nvPr/>
        </p:nvSpPr>
        <p:spPr>
          <a:xfrm>
            <a:off x="4024201" y="1919704"/>
            <a:ext cx="2707278" cy="2707278"/>
          </a:xfrm>
          <a:prstGeom prst="ellipse">
            <a:avLst/>
          </a:prstGeom>
          <a:solidFill>
            <a:srgbClr val="FFFF00"/>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Oval 187">
            <a:extLst>
              <a:ext uri="{FF2B5EF4-FFF2-40B4-BE49-F238E27FC236}">
                <a16:creationId xmlns:a16="http://schemas.microsoft.com/office/drawing/2014/main" id="{79DDABF3-959C-48B0-A700-0B915B826597}"/>
              </a:ext>
            </a:extLst>
          </p:cNvPr>
          <p:cNvSpPr/>
          <p:nvPr/>
        </p:nvSpPr>
        <p:spPr>
          <a:xfrm>
            <a:off x="4564199" y="2458882"/>
            <a:ext cx="1628922" cy="1628922"/>
          </a:xfrm>
          <a:prstGeom prst="ellipse">
            <a:avLst/>
          </a:prstGeom>
          <a:solidFill>
            <a:srgbClr val="FFC000"/>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Oval 187">
            <a:extLst>
              <a:ext uri="{FF2B5EF4-FFF2-40B4-BE49-F238E27FC236}">
                <a16:creationId xmlns:a16="http://schemas.microsoft.com/office/drawing/2014/main" id="{35FAD16A-3F68-4527-A9D1-8552542E742B}"/>
              </a:ext>
            </a:extLst>
          </p:cNvPr>
          <p:cNvSpPr/>
          <p:nvPr/>
        </p:nvSpPr>
        <p:spPr>
          <a:xfrm>
            <a:off x="4863314" y="2758817"/>
            <a:ext cx="1029052" cy="1029052"/>
          </a:xfrm>
          <a:prstGeom prst="ellipse">
            <a:avLst/>
          </a:prstGeom>
          <a:solidFill>
            <a:srgbClr val="92D050"/>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0000CC"/>
              </a:solidFill>
            </a:endParaRPr>
          </a:p>
        </p:txBody>
      </p:sp>
      <p:sp>
        <p:nvSpPr>
          <p:cNvPr id="2" name="標題 1">
            <a:extLst>
              <a:ext uri="{FF2B5EF4-FFF2-40B4-BE49-F238E27FC236}">
                <a16:creationId xmlns:a16="http://schemas.microsoft.com/office/drawing/2014/main" id="{F93DE5BC-68D1-4035-864E-2EDD2F32E831}"/>
              </a:ext>
            </a:extLst>
          </p:cNvPr>
          <p:cNvSpPr>
            <a:spLocks noGrp="1"/>
          </p:cNvSpPr>
          <p:nvPr>
            <p:ph type="title"/>
          </p:nvPr>
        </p:nvSpPr>
        <p:spPr/>
        <p:txBody>
          <a:bodyPr/>
          <a:lstStyle/>
          <a:p>
            <a:pPr algn="ctr"/>
            <a:r>
              <a:rPr lang="en-US" altLang="zh-HK" dirty="0">
                <a:latin typeface="Times New Roman" panose="02020603050405020304" pitchFamily="18" charset="0"/>
                <a:cs typeface="Times New Roman" panose="02020603050405020304" pitchFamily="18" charset="0"/>
              </a:rPr>
              <a:t>Core Idea 2: Exploit the Monotonicity Property of Range Query Set</a:t>
            </a:r>
            <a:endParaRPr lang="zh-HK"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2AF3951-C40A-45C7-9B38-A8818FC1C0F3}"/>
                  </a:ext>
                </a:extLst>
              </p:cNvPr>
              <p:cNvSpPr>
                <a:spLocks noGrp="1"/>
              </p:cNvSpPr>
              <p:nvPr>
                <p:ph idx="1"/>
              </p:nvPr>
            </p:nvSpPr>
            <p:spPr>
              <a:xfrm>
                <a:off x="838200" y="4790113"/>
                <a:ext cx="10515600" cy="1386849"/>
              </a:xfrm>
            </p:spPr>
            <p:txBody>
              <a:bodyPr/>
              <a:lstStyle/>
              <a:p>
                <a:r>
                  <a:rPr lang="en-US" altLang="zh-HK" dirty="0">
                    <a:latin typeface="Times New Roman" panose="02020603050405020304" pitchFamily="18" charset="0"/>
                    <a:cs typeface="Times New Roman" panose="02020603050405020304" pitchFamily="18" charset="0"/>
                  </a:rPr>
                  <a:t>Suppose that </a:t>
                </a:r>
                <a14:m>
                  <m:oMath xmlns:m="http://schemas.openxmlformats.org/officeDocument/2006/math">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1</m:t>
                        </m:r>
                      </m:sub>
                    </m:sSub>
                    <m:r>
                      <a:rPr lang="en-US" altLang="zh-HK"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2</m:t>
                        </m:r>
                      </m:sub>
                    </m:sSub>
                    <m:r>
                      <a:rPr lang="en-US" altLang="zh-HK"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HK" b="0" i="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𝐿</m:t>
                        </m:r>
                      </m:sub>
                    </m:sSub>
                  </m:oMath>
                </a14:m>
                <a:r>
                  <a:rPr lang="en-US" altLang="zh-HK" dirty="0">
                    <a:latin typeface="Times New Roman" panose="02020603050405020304" pitchFamily="18" charset="0"/>
                    <a:cs typeface="Times New Roman" panose="02020603050405020304" pitchFamily="18" charset="0"/>
                  </a:rPr>
                  <a:t>, we can conclude that</a:t>
                </a:r>
                <a:br>
                  <a:rPr lang="en-US" altLang="zh-HK" dirty="0">
                    <a:latin typeface="Times New Roman" panose="02020603050405020304" pitchFamily="18" charset="0"/>
                    <a:cs typeface="Times New Roman" panose="02020603050405020304" pitchFamily="18" charset="0"/>
                  </a:rPr>
                </a:br>
                <a14:m>
                  <m:oMath xmlns:m="http://schemas.openxmlformats.org/officeDocument/2006/math">
                    <m:sSubSup>
                      <m:sSubSupPr>
                        <m:ctrlPr>
                          <a:rPr lang="en-US" altLang="zh-HK" i="1">
                            <a:latin typeface="Cambria Math" panose="02040503050406030204" pitchFamily="18" charset="0"/>
                          </a:rPr>
                        </m:ctrlPr>
                      </m:sSubSupPr>
                      <m:e>
                        <m:r>
                          <a:rPr lang="en-US" altLang="zh-HK" i="1">
                            <a:latin typeface="Cambria Math" panose="02040503050406030204" pitchFamily="18" charset="0"/>
                          </a:rPr>
                          <m:t>𝑅</m:t>
                        </m:r>
                      </m:e>
                      <m:sub>
                        <m:r>
                          <a:rPr lang="en-US" altLang="zh-HK" b="1">
                            <a:latin typeface="Cambria Math" panose="02040503050406030204" pitchFamily="18" charset="0"/>
                          </a:rPr>
                          <m:t>𝐪</m:t>
                        </m:r>
                      </m:sub>
                      <m:sup>
                        <m:r>
                          <a:rPr lang="en-US" altLang="zh-HK" i="1">
                            <a:latin typeface="Cambria Math" panose="02040503050406030204" pitchFamily="18" charset="0"/>
                          </a:rPr>
                          <m:t>(</m:t>
                        </m:r>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1</m:t>
                            </m:r>
                          </m:sub>
                        </m:sSub>
                        <m:r>
                          <a:rPr lang="en-US" altLang="zh-HK" i="1">
                            <a:latin typeface="Cambria Math" panose="02040503050406030204" pitchFamily="18" charset="0"/>
                          </a:rPr>
                          <m:t>)</m:t>
                        </m:r>
                      </m:sup>
                    </m:sSubSup>
                    <m:r>
                      <a:rPr lang="en-US" altLang="zh-HK" i="1" smtClean="0">
                        <a:latin typeface="Cambria Math" panose="02040503050406030204" pitchFamily="18" charset="0"/>
                        <a:ea typeface="Cambria Math" panose="02040503050406030204" pitchFamily="18" charset="0"/>
                      </a:rPr>
                      <m:t>⊆</m:t>
                    </m:r>
                    <m:sSubSup>
                      <m:sSubSupPr>
                        <m:ctrlPr>
                          <a:rPr lang="en-US" altLang="zh-HK" i="1" smtClean="0">
                            <a:latin typeface="Cambria Math" panose="02040503050406030204" pitchFamily="18" charset="0"/>
                          </a:rPr>
                        </m:ctrlPr>
                      </m:sSubSupPr>
                      <m:e>
                        <m:r>
                          <a:rPr lang="en-US" altLang="zh-HK" i="1">
                            <a:latin typeface="Cambria Math" panose="02040503050406030204" pitchFamily="18" charset="0"/>
                          </a:rPr>
                          <m:t>𝑅</m:t>
                        </m:r>
                      </m:e>
                      <m:sub>
                        <m:r>
                          <a:rPr lang="en-US" altLang="zh-HK" b="1">
                            <a:latin typeface="Cambria Math" panose="02040503050406030204" pitchFamily="18" charset="0"/>
                          </a:rPr>
                          <m:t>𝐪</m:t>
                        </m:r>
                      </m:sub>
                      <m:sup>
                        <m:d>
                          <m:dPr>
                            <m:ctrlPr>
                              <a:rPr lang="en-US" altLang="zh-HK" b="0" i="1">
                                <a:latin typeface="Cambria Math" panose="02040503050406030204" pitchFamily="18" charset="0"/>
                                <a:cs typeface="Times New Roman" panose="02020603050405020304" pitchFamily="18" charset="0"/>
                              </a:rPr>
                            </m:ctrlPr>
                          </m:dPr>
                          <m:e>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2</m:t>
                                </m:r>
                              </m:sub>
                            </m:sSub>
                          </m:e>
                        </m:d>
                      </m:sup>
                    </m:sSubSup>
                    <m:r>
                      <a:rPr lang="en-US" altLang="zh-HK" i="1" smtClean="0">
                        <a:latin typeface="Cambria Math" panose="02040503050406030204" pitchFamily="18" charset="0"/>
                        <a:ea typeface="Cambria Math" panose="02040503050406030204" pitchFamily="18" charset="0"/>
                      </a:rPr>
                      <m:t>⊆</m:t>
                    </m:r>
                    <m:r>
                      <a:rPr lang="en-US" altLang="zh-HK" b="0" i="1" smtClean="0">
                        <a:latin typeface="Cambria Math" panose="02040503050406030204" pitchFamily="18" charset="0"/>
                        <a:ea typeface="Cambria Math" panose="02040503050406030204" pitchFamily="18" charset="0"/>
                      </a:rPr>
                      <m:t>…</m:t>
                    </m:r>
                    <m:r>
                      <a:rPr lang="en-US" altLang="zh-HK" i="1" smtClean="0">
                        <a:latin typeface="Cambria Math" panose="02040503050406030204" pitchFamily="18" charset="0"/>
                        <a:ea typeface="Cambria Math" panose="02040503050406030204" pitchFamily="18" charset="0"/>
                      </a:rPr>
                      <m:t>⊆</m:t>
                    </m:r>
                    <m:sSubSup>
                      <m:sSubSupPr>
                        <m:ctrlPr>
                          <a:rPr lang="en-US" altLang="zh-HK" i="1" smtClean="0">
                            <a:latin typeface="Cambria Math" panose="02040503050406030204" pitchFamily="18" charset="0"/>
                          </a:rPr>
                        </m:ctrlPr>
                      </m:sSubSupPr>
                      <m:e>
                        <m:r>
                          <a:rPr lang="en-US" altLang="zh-HK" i="1">
                            <a:latin typeface="Cambria Math" panose="02040503050406030204" pitchFamily="18" charset="0"/>
                          </a:rPr>
                          <m:t>𝑅</m:t>
                        </m:r>
                      </m:e>
                      <m:sub>
                        <m:r>
                          <a:rPr lang="en-US" altLang="zh-HK" b="1">
                            <a:latin typeface="Cambria Math" panose="02040503050406030204" pitchFamily="18" charset="0"/>
                          </a:rPr>
                          <m:t>𝐪</m:t>
                        </m:r>
                      </m:sub>
                      <m:sup>
                        <m:d>
                          <m:dPr>
                            <m:ctrlPr>
                              <a:rPr lang="en-US" altLang="zh-HK" b="0" i="1">
                                <a:latin typeface="Cambria Math" panose="02040503050406030204" pitchFamily="18" charset="0"/>
                                <a:cs typeface="Times New Roman" panose="02020603050405020304" pitchFamily="18" charset="0"/>
                              </a:rPr>
                            </m:ctrlPr>
                          </m:dPr>
                          <m:e>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𝐿</m:t>
                                </m:r>
                              </m:sub>
                            </m:sSub>
                          </m:e>
                        </m:d>
                      </m:sup>
                    </m:sSubSup>
                  </m:oMath>
                </a14:m>
                <a:endParaRPr lang="en-US" altLang="zh-HK" dirty="0">
                  <a:latin typeface="Times New Roman" panose="02020603050405020304" pitchFamily="18" charset="0"/>
                  <a:cs typeface="Times New Roman" panose="02020603050405020304" pitchFamily="18" charset="0"/>
                </a:endParaRPr>
              </a:p>
              <a:p>
                <a:endParaRPr lang="en-US" altLang="zh-HK" dirty="0">
                  <a:latin typeface="Times New Roman" panose="02020603050405020304" pitchFamily="18" charset="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A2AF3951-C40A-45C7-9B38-A8818FC1C0F3}"/>
                  </a:ext>
                </a:extLst>
              </p:cNvPr>
              <p:cNvSpPr>
                <a:spLocks noGrp="1" noRot="1" noChangeAspect="1" noMove="1" noResize="1" noEditPoints="1" noAdjustHandles="1" noChangeArrowheads="1" noChangeShapeType="1" noTextEdit="1"/>
              </p:cNvSpPr>
              <p:nvPr>
                <p:ph idx="1"/>
              </p:nvPr>
            </p:nvSpPr>
            <p:spPr>
              <a:xfrm>
                <a:off x="838200" y="4790113"/>
                <a:ext cx="10515600" cy="1386849"/>
              </a:xfrm>
              <a:blipFill>
                <a:blip r:embed="rId2"/>
                <a:stretch>
                  <a:fillRect l="-1043" t="-7930"/>
                </a:stretch>
              </a:blipFill>
            </p:spPr>
            <p:txBody>
              <a:bodyPr/>
              <a:lstStyle/>
              <a:p>
                <a:r>
                  <a:rPr lang="zh-HK" altLang="en-US">
                    <a:noFill/>
                  </a:rPr>
                  <a:t> </a:t>
                </a:r>
              </a:p>
            </p:txBody>
          </p:sp>
        </mc:Fallback>
      </mc:AlternateContent>
      <p:sp>
        <p:nvSpPr>
          <p:cNvPr id="7" name="Oval 193">
            <a:extLst>
              <a:ext uri="{FF2B5EF4-FFF2-40B4-BE49-F238E27FC236}">
                <a16:creationId xmlns:a16="http://schemas.microsoft.com/office/drawing/2014/main" id="{69D946FF-37AC-4F65-93BB-F31B395F8C1A}"/>
              </a:ext>
            </a:extLst>
          </p:cNvPr>
          <p:cNvSpPr/>
          <p:nvPr/>
        </p:nvSpPr>
        <p:spPr>
          <a:xfrm flipH="1">
            <a:off x="5267716" y="2892339"/>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Oval 197">
            <a:extLst>
              <a:ext uri="{FF2B5EF4-FFF2-40B4-BE49-F238E27FC236}">
                <a16:creationId xmlns:a16="http://schemas.microsoft.com/office/drawing/2014/main" id="{D38168B8-DBB0-41B2-9D4E-D9FF8C4DE4EC}"/>
              </a:ext>
            </a:extLst>
          </p:cNvPr>
          <p:cNvSpPr/>
          <p:nvPr/>
        </p:nvSpPr>
        <p:spPr>
          <a:xfrm flipH="1">
            <a:off x="5353107" y="2604566"/>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Oval 209">
            <a:extLst>
              <a:ext uri="{FF2B5EF4-FFF2-40B4-BE49-F238E27FC236}">
                <a16:creationId xmlns:a16="http://schemas.microsoft.com/office/drawing/2014/main" id="{5ACB02B9-02D2-457B-97F0-1BB6B7BA5939}"/>
              </a:ext>
            </a:extLst>
          </p:cNvPr>
          <p:cNvSpPr/>
          <p:nvPr/>
        </p:nvSpPr>
        <p:spPr>
          <a:xfrm flipH="1">
            <a:off x="5885457" y="2235462"/>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3" name="Straight Connector 214">
            <a:extLst>
              <a:ext uri="{FF2B5EF4-FFF2-40B4-BE49-F238E27FC236}">
                <a16:creationId xmlns:a16="http://schemas.microsoft.com/office/drawing/2014/main" id="{08F5970D-4211-4E37-A2DC-B7129FB2DC5F}"/>
              </a:ext>
            </a:extLst>
          </p:cNvPr>
          <p:cNvCxnSpPr>
            <a:cxnSpLocks/>
          </p:cNvCxnSpPr>
          <p:nvPr/>
        </p:nvCxnSpPr>
        <p:spPr>
          <a:xfrm flipH="1" flipV="1">
            <a:off x="4087339" y="2946650"/>
            <a:ext cx="1281069" cy="33245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18">
                <a:extLst>
                  <a:ext uri="{FF2B5EF4-FFF2-40B4-BE49-F238E27FC236}">
                    <a16:creationId xmlns:a16="http://schemas.microsoft.com/office/drawing/2014/main" id="{A529294F-9693-49EA-8A77-1A19CB90F70B}"/>
                  </a:ext>
                </a:extLst>
              </p:cNvPr>
              <p:cNvSpPr txBox="1"/>
              <p:nvPr/>
            </p:nvSpPr>
            <p:spPr>
              <a:xfrm rot="823024">
                <a:off x="4149575" y="2660809"/>
                <a:ext cx="2540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𝐿</m:t>
                          </m:r>
                        </m:sub>
                      </m:sSub>
                    </m:oMath>
                  </m:oMathPara>
                </a14:m>
                <a:endParaRPr lang="zh-HK" altLang="en-US" dirty="0">
                  <a:latin typeface="Times New Roman" panose="02020603050405020304" pitchFamily="18" charset="0"/>
                  <a:cs typeface="Times New Roman" panose="02020603050405020304" pitchFamily="18" charset="0"/>
                </a:endParaRPr>
              </a:p>
            </p:txBody>
          </p:sp>
        </mc:Choice>
        <mc:Fallback xmlns="">
          <p:sp>
            <p:nvSpPr>
              <p:cNvPr id="25" name="TextBox 218">
                <a:extLst>
                  <a:ext uri="{FF2B5EF4-FFF2-40B4-BE49-F238E27FC236}">
                    <a16:creationId xmlns:a16="http://schemas.microsoft.com/office/drawing/2014/main" id="{A529294F-9693-49EA-8A77-1A19CB90F70B}"/>
                  </a:ext>
                </a:extLst>
              </p:cNvPr>
              <p:cNvSpPr txBox="1">
                <a:spLocks noRot="1" noChangeAspect="1" noMove="1" noResize="1" noEditPoints="1" noAdjustHandles="1" noChangeArrowheads="1" noChangeShapeType="1" noTextEdit="1"/>
              </p:cNvSpPr>
              <p:nvPr/>
            </p:nvSpPr>
            <p:spPr>
              <a:xfrm rot="823024">
                <a:off x="4149575" y="2660809"/>
                <a:ext cx="254016" cy="369332"/>
              </a:xfrm>
              <a:prstGeom prst="rect">
                <a:avLst/>
              </a:prstGeom>
              <a:blipFill>
                <a:blip r:embed="rId3"/>
                <a:stretch>
                  <a:fillRect r="-16364" b="-4286"/>
                </a:stretch>
              </a:blipFill>
            </p:spPr>
            <p:txBody>
              <a:bodyPr/>
              <a:lstStyle/>
              <a:p>
                <a:r>
                  <a:rPr lang="zh-HK" altLang="en-US">
                    <a:noFill/>
                  </a:rPr>
                  <a:t> </a:t>
                </a:r>
              </a:p>
            </p:txBody>
          </p:sp>
        </mc:Fallback>
      </mc:AlternateContent>
      <p:cxnSp>
        <p:nvCxnSpPr>
          <p:cNvPr id="31" name="Straight Connector 214">
            <a:extLst>
              <a:ext uri="{FF2B5EF4-FFF2-40B4-BE49-F238E27FC236}">
                <a16:creationId xmlns:a16="http://schemas.microsoft.com/office/drawing/2014/main" id="{00CD3D2E-5D66-46A5-A9F9-42746F54E24D}"/>
              </a:ext>
            </a:extLst>
          </p:cNvPr>
          <p:cNvCxnSpPr>
            <a:cxnSpLocks/>
            <a:stCxn id="30" idx="3"/>
          </p:cNvCxnSpPr>
          <p:nvPr/>
        </p:nvCxnSpPr>
        <p:spPr>
          <a:xfrm flipV="1">
            <a:off x="5014015" y="3283158"/>
            <a:ext cx="363826" cy="3540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218">
                <a:extLst>
                  <a:ext uri="{FF2B5EF4-FFF2-40B4-BE49-F238E27FC236}">
                    <a16:creationId xmlns:a16="http://schemas.microsoft.com/office/drawing/2014/main" id="{6C14FA91-B428-4526-B838-D441325BB317}"/>
                  </a:ext>
                </a:extLst>
              </p:cNvPr>
              <p:cNvSpPr txBox="1"/>
              <p:nvPr/>
            </p:nvSpPr>
            <p:spPr>
              <a:xfrm rot="18893975">
                <a:off x="4838671" y="3165073"/>
                <a:ext cx="4435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1</m:t>
                          </m:r>
                        </m:sub>
                      </m:sSub>
                    </m:oMath>
                  </m:oMathPara>
                </a14:m>
                <a:endParaRPr lang="zh-HK" altLang="en-US" dirty="0">
                  <a:latin typeface="Times New Roman" panose="02020603050405020304" pitchFamily="18" charset="0"/>
                  <a:cs typeface="Times New Roman" panose="02020603050405020304" pitchFamily="18" charset="0"/>
                </a:endParaRPr>
              </a:p>
            </p:txBody>
          </p:sp>
        </mc:Choice>
        <mc:Fallback xmlns="">
          <p:sp>
            <p:nvSpPr>
              <p:cNvPr id="39" name="TextBox 218">
                <a:extLst>
                  <a:ext uri="{FF2B5EF4-FFF2-40B4-BE49-F238E27FC236}">
                    <a16:creationId xmlns:a16="http://schemas.microsoft.com/office/drawing/2014/main" id="{6C14FA91-B428-4526-B838-D441325BB317}"/>
                  </a:ext>
                </a:extLst>
              </p:cNvPr>
              <p:cNvSpPr txBox="1">
                <a:spLocks noRot="1" noChangeAspect="1" noMove="1" noResize="1" noEditPoints="1" noAdjustHandles="1" noChangeArrowheads="1" noChangeShapeType="1" noTextEdit="1"/>
              </p:cNvSpPr>
              <p:nvPr/>
            </p:nvSpPr>
            <p:spPr>
              <a:xfrm rot="18893975">
                <a:off x="4838671" y="3165073"/>
                <a:ext cx="443514" cy="369332"/>
              </a:xfrm>
              <a:prstGeom prst="rect">
                <a:avLst/>
              </a:prstGeom>
              <a:blipFill>
                <a:blip r:embed="rId4"/>
                <a:stretch>
                  <a:fillRect/>
                </a:stretch>
              </a:blipFill>
            </p:spPr>
            <p:txBody>
              <a:bodyPr/>
              <a:lstStyle/>
              <a:p>
                <a:r>
                  <a:rPr lang="zh-HK" altLang="en-US">
                    <a:noFill/>
                  </a:rPr>
                  <a:t> </a:t>
                </a:r>
              </a:p>
            </p:txBody>
          </p:sp>
        </mc:Fallback>
      </mc:AlternateContent>
      <p:cxnSp>
        <p:nvCxnSpPr>
          <p:cNvPr id="41" name="Straight Connector 214">
            <a:extLst>
              <a:ext uri="{FF2B5EF4-FFF2-40B4-BE49-F238E27FC236}">
                <a16:creationId xmlns:a16="http://schemas.microsoft.com/office/drawing/2014/main" id="{2EB436CD-4AEC-4E88-B717-C0F112BD3F9C}"/>
              </a:ext>
            </a:extLst>
          </p:cNvPr>
          <p:cNvCxnSpPr>
            <a:cxnSpLocks/>
          </p:cNvCxnSpPr>
          <p:nvPr/>
        </p:nvCxnSpPr>
        <p:spPr>
          <a:xfrm flipH="1">
            <a:off x="5362485" y="2983223"/>
            <a:ext cx="791856" cy="30052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17">
            <a:extLst>
              <a:ext uri="{FF2B5EF4-FFF2-40B4-BE49-F238E27FC236}">
                <a16:creationId xmlns:a16="http://schemas.microsoft.com/office/drawing/2014/main" id="{E0316B74-D716-4361-A7C4-139CD8E7E48C}"/>
              </a:ext>
            </a:extLst>
          </p:cNvPr>
          <p:cNvSpPr/>
          <p:nvPr/>
        </p:nvSpPr>
        <p:spPr>
          <a:xfrm>
            <a:off x="5319602" y="3219172"/>
            <a:ext cx="116476" cy="10834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4" name="TextBox 1">
            <a:extLst>
              <a:ext uri="{FF2B5EF4-FFF2-40B4-BE49-F238E27FC236}">
                <a16:creationId xmlns:a16="http://schemas.microsoft.com/office/drawing/2014/main" id="{B424D234-5565-4699-85FB-DC53A589507D}"/>
              </a:ext>
            </a:extLst>
          </p:cNvPr>
          <p:cNvSpPr txBox="1"/>
          <p:nvPr/>
        </p:nvSpPr>
        <p:spPr>
          <a:xfrm>
            <a:off x="5229487" y="3219172"/>
            <a:ext cx="312906" cy="369332"/>
          </a:xfrm>
          <a:prstGeom prst="rect">
            <a:avLst/>
          </a:prstGeom>
          <a:noFill/>
        </p:spPr>
        <p:txBody>
          <a:bodyPr wrap="none" rtlCol="0">
            <a:spAutoFit/>
          </a:bodyPr>
          <a:lstStyle/>
          <a:p>
            <a:r>
              <a:rPr lang="en-US" altLang="zh-HK" b="1" dirty="0">
                <a:latin typeface="Times New Roman" panose="02020603050405020304" pitchFamily="18" charset="0"/>
                <a:cs typeface="Times New Roman" panose="02020603050405020304" pitchFamily="18" charset="0"/>
              </a:rPr>
              <a:t>q</a:t>
            </a:r>
            <a:endParaRPr lang="zh-HK"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218">
                <a:extLst>
                  <a:ext uri="{FF2B5EF4-FFF2-40B4-BE49-F238E27FC236}">
                    <a16:creationId xmlns:a16="http://schemas.microsoft.com/office/drawing/2014/main" id="{C6E87BD9-BB05-4643-8549-ADD79CE3E39D}"/>
                  </a:ext>
                </a:extLst>
              </p:cNvPr>
              <p:cNvSpPr txBox="1"/>
              <p:nvPr/>
            </p:nvSpPr>
            <p:spPr>
              <a:xfrm rot="20347018">
                <a:off x="5713734" y="2716091"/>
                <a:ext cx="4435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2</m:t>
                          </m:r>
                        </m:sub>
                      </m:sSub>
                    </m:oMath>
                  </m:oMathPara>
                </a14:m>
                <a:endParaRPr lang="zh-HK" altLang="en-US" dirty="0">
                  <a:latin typeface="Times New Roman" panose="02020603050405020304" pitchFamily="18" charset="0"/>
                  <a:cs typeface="Times New Roman" panose="02020603050405020304" pitchFamily="18" charset="0"/>
                </a:endParaRPr>
              </a:p>
            </p:txBody>
          </p:sp>
        </mc:Choice>
        <mc:Fallback xmlns="">
          <p:sp>
            <p:nvSpPr>
              <p:cNvPr id="45" name="TextBox 218">
                <a:extLst>
                  <a:ext uri="{FF2B5EF4-FFF2-40B4-BE49-F238E27FC236}">
                    <a16:creationId xmlns:a16="http://schemas.microsoft.com/office/drawing/2014/main" id="{C6E87BD9-BB05-4643-8549-ADD79CE3E39D}"/>
                  </a:ext>
                </a:extLst>
              </p:cNvPr>
              <p:cNvSpPr txBox="1">
                <a:spLocks noRot="1" noChangeAspect="1" noMove="1" noResize="1" noEditPoints="1" noAdjustHandles="1" noChangeArrowheads="1" noChangeShapeType="1" noTextEdit="1"/>
              </p:cNvSpPr>
              <p:nvPr/>
            </p:nvSpPr>
            <p:spPr>
              <a:xfrm rot="20347018">
                <a:off x="5713734" y="2716091"/>
                <a:ext cx="443514" cy="369332"/>
              </a:xfrm>
              <a:prstGeom prst="rect">
                <a:avLst/>
              </a:prstGeom>
              <a:blipFill>
                <a:blip r:embed="rId5"/>
                <a:stretch>
                  <a:fillRect/>
                </a:stretch>
              </a:blipFill>
            </p:spPr>
            <p:txBody>
              <a:bodyPr/>
              <a:lstStyle/>
              <a:p>
                <a:r>
                  <a:rPr lang="zh-HK" altLang="en-US">
                    <a:noFill/>
                  </a:rPr>
                  <a:t> </a:t>
                </a:r>
              </a:p>
            </p:txBody>
          </p:sp>
        </mc:Fallback>
      </mc:AlternateContent>
      <p:sp>
        <p:nvSpPr>
          <p:cNvPr id="46" name="文字方塊 45">
            <a:extLst>
              <a:ext uri="{FF2B5EF4-FFF2-40B4-BE49-F238E27FC236}">
                <a16:creationId xmlns:a16="http://schemas.microsoft.com/office/drawing/2014/main" id="{E9370802-F959-40A7-BC45-35FC98B59A71}"/>
              </a:ext>
            </a:extLst>
          </p:cNvPr>
          <p:cNvSpPr txBox="1"/>
          <p:nvPr/>
        </p:nvSpPr>
        <p:spPr>
          <a:xfrm rot="19242007">
            <a:off x="5854536" y="2187934"/>
            <a:ext cx="543739" cy="523220"/>
          </a:xfrm>
          <a:prstGeom prst="rect">
            <a:avLst/>
          </a:prstGeom>
          <a:noFill/>
        </p:spPr>
        <p:txBody>
          <a:bodyPr wrap="none" rtlCol="0">
            <a:spAutoFit/>
          </a:bodyPr>
          <a:lstStyle/>
          <a:p>
            <a:r>
              <a:rPr lang="en-US" altLang="zh-HK" sz="2800" b="1" dirty="0">
                <a:latin typeface="Times New Roman" panose="02020603050405020304" pitchFamily="18" charset="0"/>
                <a:cs typeface="Times New Roman" panose="02020603050405020304" pitchFamily="18" charset="0"/>
              </a:rPr>
              <a:t>…</a:t>
            </a:r>
            <a:endParaRPr lang="zh-HK" altLang="en-US" sz="2800" b="1" dirty="0">
              <a:latin typeface="Times New Roman" panose="02020603050405020304" pitchFamily="18" charset="0"/>
              <a:cs typeface="Times New Roman" panose="02020603050405020304" pitchFamily="18" charset="0"/>
            </a:endParaRPr>
          </a:p>
        </p:txBody>
      </p:sp>
      <p:sp>
        <p:nvSpPr>
          <p:cNvPr id="50" name="文字方塊 49">
            <a:extLst>
              <a:ext uri="{FF2B5EF4-FFF2-40B4-BE49-F238E27FC236}">
                <a16:creationId xmlns:a16="http://schemas.microsoft.com/office/drawing/2014/main" id="{7C6070C0-27C0-41CD-A376-A2971007AF9C}"/>
              </a:ext>
            </a:extLst>
          </p:cNvPr>
          <p:cNvSpPr txBox="1"/>
          <p:nvPr/>
        </p:nvSpPr>
        <p:spPr>
          <a:xfrm rot="19242007">
            <a:off x="4213384" y="3614684"/>
            <a:ext cx="543739" cy="523220"/>
          </a:xfrm>
          <a:prstGeom prst="rect">
            <a:avLst/>
          </a:prstGeom>
          <a:noFill/>
        </p:spPr>
        <p:txBody>
          <a:bodyPr wrap="none" rtlCol="0">
            <a:spAutoFit/>
          </a:bodyPr>
          <a:lstStyle/>
          <a:p>
            <a:r>
              <a:rPr lang="en-US" altLang="zh-HK" sz="2800" b="1" dirty="0">
                <a:latin typeface="Times New Roman" panose="02020603050405020304" pitchFamily="18" charset="0"/>
                <a:cs typeface="Times New Roman" panose="02020603050405020304" pitchFamily="18" charset="0"/>
              </a:rPr>
              <a:t>…</a:t>
            </a:r>
            <a:endParaRPr lang="zh-HK" altLang="en-US" sz="2800" b="1" dirty="0">
              <a:latin typeface="Times New Roman" panose="02020603050405020304" pitchFamily="18" charset="0"/>
              <a:cs typeface="Times New Roman" panose="02020603050405020304" pitchFamily="18" charset="0"/>
            </a:endParaRPr>
          </a:p>
        </p:txBody>
      </p:sp>
      <p:sp>
        <p:nvSpPr>
          <p:cNvPr id="51" name="文字方塊 50">
            <a:extLst>
              <a:ext uri="{FF2B5EF4-FFF2-40B4-BE49-F238E27FC236}">
                <a16:creationId xmlns:a16="http://schemas.microsoft.com/office/drawing/2014/main" id="{FDE702EF-B7C7-4D48-9FEC-951C9E3DA435}"/>
              </a:ext>
            </a:extLst>
          </p:cNvPr>
          <p:cNvSpPr txBox="1"/>
          <p:nvPr/>
        </p:nvSpPr>
        <p:spPr>
          <a:xfrm rot="2625991">
            <a:off x="6011436" y="3657884"/>
            <a:ext cx="543739" cy="523220"/>
          </a:xfrm>
          <a:prstGeom prst="rect">
            <a:avLst/>
          </a:prstGeom>
          <a:noFill/>
        </p:spPr>
        <p:txBody>
          <a:bodyPr wrap="none" rtlCol="0">
            <a:spAutoFit/>
          </a:bodyPr>
          <a:lstStyle/>
          <a:p>
            <a:r>
              <a:rPr lang="en-US" altLang="zh-HK" sz="2800" b="1" dirty="0">
                <a:latin typeface="Times New Roman" panose="02020603050405020304" pitchFamily="18" charset="0"/>
                <a:cs typeface="Times New Roman" panose="02020603050405020304" pitchFamily="18" charset="0"/>
              </a:rPr>
              <a:t>…</a:t>
            </a:r>
            <a:endParaRPr lang="zh-HK" altLang="en-US" sz="2800" b="1" dirty="0">
              <a:latin typeface="Times New Roman" panose="02020603050405020304" pitchFamily="18" charset="0"/>
              <a:cs typeface="Times New Roman" panose="02020603050405020304" pitchFamily="18" charset="0"/>
            </a:endParaRPr>
          </a:p>
        </p:txBody>
      </p:sp>
      <p:sp>
        <p:nvSpPr>
          <p:cNvPr id="52" name="文字方塊 51">
            <a:extLst>
              <a:ext uri="{FF2B5EF4-FFF2-40B4-BE49-F238E27FC236}">
                <a16:creationId xmlns:a16="http://schemas.microsoft.com/office/drawing/2014/main" id="{981C0E9A-0ECF-4289-B0D6-8A07324DA104}"/>
              </a:ext>
            </a:extLst>
          </p:cNvPr>
          <p:cNvSpPr txBox="1"/>
          <p:nvPr/>
        </p:nvSpPr>
        <p:spPr>
          <a:xfrm rot="2625991">
            <a:off x="4367900" y="2220624"/>
            <a:ext cx="543739" cy="523220"/>
          </a:xfrm>
          <a:prstGeom prst="rect">
            <a:avLst/>
          </a:prstGeom>
          <a:noFill/>
        </p:spPr>
        <p:txBody>
          <a:bodyPr wrap="none" rtlCol="0">
            <a:spAutoFit/>
          </a:bodyPr>
          <a:lstStyle/>
          <a:p>
            <a:r>
              <a:rPr lang="en-US" altLang="zh-HK" sz="2800" b="1" dirty="0">
                <a:latin typeface="Times New Roman" panose="02020603050405020304" pitchFamily="18" charset="0"/>
                <a:cs typeface="Times New Roman" panose="02020603050405020304" pitchFamily="18" charset="0"/>
              </a:rPr>
              <a:t>…</a:t>
            </a:r>
            <a:endParaRPr lang="zh-HK" altLang="en-US" sz="2800" b="1" dirty="0">
              <a:latin typeface="Times New Roman" panose="02020603050405020304" pitchFamily="18" charset="0"/>
              <a:cs typeface="Times New Roman" panose="02020603050405020304" pitchFamily="18" charset="0"/>
            </a:endParaRPr>
          </a:p>
        </p:txBody>
      </p:sp>
      <p:sp>
        <p:nvSpPr>
          <p:cNvPr id="53" name="Oval 193">
            <a:extLst>
              <a:ext uri="{FF2B5EF4-FFF2-40B4-BE49-F238E27FC236}">
                <a16:creationId xmlns:a16="http://schemas.microsoft.com/office/drawing/2014/main" id="{E9A1D769-0B60-4AC3-8DF0-5967529964E0}"/>
              </a:ext>
            </a:extLst>
          </p:cNvPr>
          <p:cNvSpPr/>
          <p:nvPr/>
        </p:nvSpPr>
        <p:spPr>
          <a:xfrm flipH="1">
            <a:off x="5420116" y="3044739"/>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4" name="Oval 193">
            <a:extLst>
              <a:ext uri="{FF2B5EF4-FFF2-40B4-BE49-F238E27FC236}">
                <a16:creationId xmlns:a16="http://schemas.microsoft.com/office/drawing/2014/main" id="{3C65DC74-520A-4C6B-8C17-721572235D9E}"/>
              </a:ext>
            </a:extLst>
          </p:cNvPr>
          <p:cNvSpPr/>
          <p:nvPr/>
        </p:nvSpPr>
        <p:spPr>
          <a:xfrm flipH="1">
            <a:off x="5532037" y="3486875"/>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5" name="Oval 193">
            <a:extLst>
              <a:ext uri="{FF2B5EF4-FFF2-40B4-BE49-F238E27FC236}">
                <a16:creationId xmlns:a16="http://schemas.microsoft.com/office/drawing/2014/main" id="{6E755C1C-BA15-4B9E-9313-3B0487262221}"/>
              </a:ext>
            </a:extLst>
          </p:cNvPr>
          <p:cNvSpPr/>
          <p:nvPr/>
        </p:nvSpPr>
        <p:spPr>
          <a:xfrm flipH="1">
            <a:off x="5842545" y="3605463"/>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Oval 193">
            <a:extLst>
              <a:ext uri="{FF2B5EF4-FFF2-40B4-BE49-F238E27FC236}">
                <a16:creationId xmlns:a16="http://schemas.microsoft.com/office/drawing/2014/main" id="{540BD91D-48E7-468B-AE84-94F3616BE2EF}"/>
              </a:ext>
            </a:extLst>
          </p:cNvPr>
          <p:cNvSpPr/>
          <p:nvPr/>
        </p:nvSpPr>
        <p:spPr>
          <a:xfrm flipH="1">
            <a:off x="5299362" y="3939507"/>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Oval 193">
            <a:extLst>
              <a:ext uri="{FF2B5EF4-FFF2-40B4-BE49-F238E27FC236}">
                <a16:creationId xmlns:a16="http://schemas.microsoft.com/office/drawing/2014/main" id="{37055CE6-5A68-4DBA-AC07-D2754FCA0AB9}"/>
              </a:ext>
            </a:extLst>
          </p:cNvPr>
          <p:cNvSpPr/>
          <p:nvPr/>
        </p:nvSpPr>
        <p:spPr>
          <a:xfrm flipH="1">
            <a:off x="4808088" y="3664451"/>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8" name="Oval 193">
            <a:extLst>
              <a:ext uri="{FF2B5EF4-FFF2-40B4-BE49-F238E27FC236}">
                <a16:creationId xmlns:a16="http://schemas.microsoft.com/office/drawing/2014/main" id="{8D9AD739-52D5-489F-87DB-8D7DFB916BEE}"/>
              </a:ext>
            </a:extLst>
          </p:cNvPr>
          <p:cNvSpPr/>
          <p:nvPr/>
        </p:nvSpPr>
        <p:spPr>
          <a:xfrm flipH="1">
            <a:off x="4808088" y="2850772"/>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9" name="Oval 193">
            <a:extLst>
              <a:ext uri="{FF2B5EF4-FFF2-40B4-BE49-F238E27FC236}">
                <a16:creationId xmlns:a16="http://schemas.microsoft.com/office/drawing/2014/main" id="{81A270E3-2E64-4469-B2FD-95207A159AA0}"/>
              </a:ext>
            </a:extLst>
          </p:cNvPr>
          <p:cNvSpPr/>
          <p:nvPr/>
        </p:nvSpPr>
        <p:spPr>
          <a:xfrm flipH="1">
            <a:off x="5059127" y="2583314"/>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0" name="Oval 193">
            <a:extLst>
              <a:ext uri="{FF2B5EF4-FFF2-40B4-BE49-F238E27FC236}">
                <a16:creationId xmlns:a16="http://schemas.microsoft.com/office/drawing/2014/main" id="{EEE5CE9D-4F39-4D37-9417-640E46B223F2}"/>
              </a:ext>
            </a:extLst>
          </p:cNvPr>
          <p:cNvSpPr/>
          <p:nvPr/>
        </p:nvSpPr>
        <p:spPr>
          <a:xfrm flipH="1">
            <a:off x="5656487" y="3810305"/>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1" name="Oval 193">
            <a:extLst>
              <a:ext uri="{FF2B5EF4-FFF2-40B4-BE49-F238E27FC236}">
                <a16:creationId xmlns:a16="http://schemas.microsoft.com/office/drawing/2014/main" id="{40C363CC-18D2-4758-9A1A-C3A3AFC0ADA8}"/>
              </a:ext>
            </a:extLst>
          </p:cNvPr>
          <p:cNvSpPr/>
          <p:nvPr/>
        </p:nvSpPr>
        <p:spPr>
          <a:xfrm flipH="1">
            <a:off x="5781248" y="4220931"/>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Oval 193">
            <a:extLst>
              <a:ext uri="{FF2B5EF4-FFF2-40B4-BE49-F238E27FC236}">
                <a16:creationId xmlns:a16="http://schemas.microsoft.com/office/drawing/2014/main" id="{83334CA0-A880-4668-858F-A283A9C4FD59}"/>
              </a:ext>
            </a:extLst>
          </p:cNvPr>
          <p:cNvSpPr/>
          <p:nvPr/>
        </p:nvSpPr>
        <p:spPr>
          <a:xfrm flipH="1">
            <a:off x="6295093" y="3616501"/>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Oval 193">
            <a:extLst>
              <a:ext uri="{FF2B5EF4-FFF2-40B4-BE49-F238E27FC236}">
                <a16:creationId xmlns:a16="http://schemas.microsoft.com/office/drawing/2014/main" id="{75EE7B39-861D-4E29-8B2F-535ED4D6915F}"/>
              </a:ext>
            </a:extLst>
          </p:cNvPr>
          <p:cNvSpPr/>
          <p:nvPr/>
        </p:nvSpPr>
        <p:spPr>
          <a:xfrm flipH="1">
            <a:off x="6438782" y="2855299"/>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Oval 209">
            <a:extLst>
              <a:ext uri="{FF2B5EF4-FFF2-40B4-BE49-F238E27FC236}">
                <a16:creationId xmlns:a16="http://schemas.microsoft.com/office/drawing/2014/main" id="{461F9169-4D39-44B3-BEB2-C5C4F3DCBE7D}"/>
              </a:ext>
            </a:extLst>
          </p:cNvPr>
          <p:cNvSpPr/>
          <p:nvPr/>
        </p:nvSpPr>
        <p:spPr>
          <a:xfrm flipH="1">
            <a:off x="5758413" y="2388300"/>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Oval 209">
            <a:extLst>
              <a:ext uri="{FF2B5EF4-FFF2-40B4-BE49-F238E27FC236}">
                <a16:creationId xmlns:a16="http://schemas.microsoft.com/office/drawing/2014/main" id="{D7685B79-11F2-442E-9689-A591EA85689C}"/>
              </a:ext>
            </a:extLst>
          </p:cNvPr>
          <p:cNvSpPr/>
          <p:nvPr/>
        </p:nvSpPr>
        <p:spPr>
          <a:xfrm flipH="1">
            <a:off x="5349390" y="2281359"/>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6" name="Oval 209">
            <a:extLst>
              <a:ext uri="{FF2B5EF4-FFF2-40B4-BE49-F238E27FC236}">
                <a16:creationId xmlns:a16="http://schemas.microsoft.com/office/drawing/2014/main" id="{B4CDAB31-E19A-47B6-8D84-D23309D4EA83}"/>
              </a:ext>
            </a:extLst>
          </p:cNvPr>
          <p:cNvSpPr/>
          <p:nvPr/>
        </p:nvSpPr>
        <p:spPr>
          <a:xfrm flipH="1">
            <a:off x="4258384" y="3312269"/>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Oval 209">
            <a:extLst>
              <a:ext uri="{FF2B5EF4-FFF2-40B4-BE49-F238E27FC236}">
                <a16:creationId xmlns:a16="http://schemas.microsoft.com/office/drawing/2014/main" id="{0AA7263B-4BC2-488E-A15F-59FB75F1B8A2}"/>
              </a:ext>
            </a:extLst>
          </p:cNvPr>
          <p:cNvSpPr/>
          <p:nvPr/>
        </p:nvSpPr>
        <p:spPr>
          <a:xfrm flipH="1">
            <a:off x="4402680" y="3515061"/>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Oval 209">
            <a:extLst>
              <a:ext uri="{FF2B5EF4-FFF2-40B4-BE49-F238E27FC236}">
                <a16:creationId xmlns:a16="http://schemas.microsoft.com/office/drawing/2014/main" id="{FCA51D21-0A2B-4E70-B3A1-273F9F2F65D8}"/>
              </a:ext>
            </a:extLst>
          </p:cNvPr>
          <p:cNvSpPr/>
          <p:nvPr/>
        </p:nvSpPr>
        <p:spPr>
          <a:xfrm flipH="1">
            <a:off x="4749008" y="4078426"/>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Oval 209">
            <a:extLst>
              <a:ext uri="{FF2B5EF4-FFF2-40B4-BE49-F238E27FC236}">
                <a16:creationId xmlns:a16="http://schemas.microsoft.com/office/drawing/2014/main" id="{01DB5DA3-35E6-4682-A95F-AC7FD8E41010}"/>
              </a:ext>
            </a:extLst>
          </p:cNvPr>
          <p:cNvSpPr/>
          <p:nvPr/>
        </p:nvSpPr>
        <p:spPr>
          <a:xfrm flipH="1">
            <a:off x="5151037" y="4323753"/>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0" name="Oval 209">
            <a:extLst>
              <a:ext uri="{FF2B5EF4-FFF2-40B4-BE49-F238E27FC236}">
                <a16:creationId xmlns:a16="http://schemas.microsoft.com/office/drawing/2014/main" id="{72E0A90A-0A91-4D92-BB6B-C674785C435D}"/>
              </a:ext>
            </a:extLst>
          </p:cNvPr>
          <p:cNvSpPr/>
          <p:nvPr/>
        </p:nvSpPr>
        <p:spPr>
          <a:xfrm flipH="1">
            <a:off x="4773089" y="2295750"/>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1" name="Oval 209">
            <a:extLst>
              <a:ext uri="{FF2B5EF4-FFF2-40B4-BE49-F238E27FC236}">
                <a16:creationId xmlns:a16="http://schemas.microsoft.com/office/drawing/2014/main" id="{AE993327-D1CD-43FB-9EAE-415CC09F2F6F}"/>
              </a:ext>
            </a:extLst>
          </p:cNvPr>
          <p:cNvSpPr/>
          <p:nvPr/>
        </p:nvSpPr>
        <p:spPr>
          <a:xfrm flipH="1">
            <a:off x="5086418" y="2045349"/>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Oval 209">
            <a:extLst>
              <a:ext uri="{FF2B5EF4-FFF2-40B4-BE49-F238E27FC236}">
                <a16:creationId xmlns:a16="http://schemas.microsoft.com/office/drawing/2014/main" id="{58D11AFD-A68B-4BAA-9310-09576BDCBAFF}"/>
              </a:ext>
            </a:extLst>
          </p:cNvPr>
          <p:cNvSpPr/>
          <p:nvPr/>
        </p:nvSpPr>
        <p:spPr>
          <a:xfrm flipH="1">
            <a:off x="6313562" y="3283158"/>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3" name="Oval 209">
            <a:extLst>
              <a:ext uri="{FF2B5EF4-FFF2-40B4-BE49-F238E27FC236}">
                <a16:creationId xmlns:a16="http://schemas.microsoft.com/office/drawing/2014/main" id="{0BD38705-A96C-4491-8BB5-6AD2300D2873}"/>
              </a:ext>
            </a:extLst>
          </p:cNvPr>
          <p:cNvSpPr/>
          <p:nvPr/>
        </p:nvSpPr>
        <p:spPr>
          <a:xfrm flipH="1">
            <a:off x="6265157" y="2996334"/>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4" name="Oval 209">
            <a:extLst>
              <a:ext uri="{FF2B5EF4-FFF2-40B4-BE49-F238E27FC236}">
                <a16:creationId xmlns:a16="http://schemas.microsoft.com/office/drawing/2014/main" id="{B893FB73-F1E2-4487-A858-81CC4DD7277C}"/>
              </a:ext>
            </a:extLst>
          </p:cNvPr>
          <p:cNvSpPr/>
          <p:nvPr/>
        </p:nvSpPr>
        <p:spPr>
          <a:xfrm flipH="1">
            <a:off x="6535592" y="3163601"/>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296621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541FD5-AEDE-4545-946A-90B9038065A5}"/>
              </a:ext>
            </a:extLst>
          </p:cNvPr>
          <p:cNvSpPr>
            <a:spLocks noGrp="1"/>
          </p:cNvSpPr>
          <p:nvPr>
            <p:ph type="title"/>
          </p:nvPr>
        </p:nvSpPr>
        <p:spPr/>
        <p:txBody>
          <a:bodyPr/>
          <a:lstStyle/>
          <a:p>
            <a:pPr algn="ctr"/>
            <a:r>
              <a:rPr lang="en-US" altLang="zh-HK" dirty="0">
                <a:latin typeface="Times New Roman" panose="02020603050405020304" pitchFamily="18" charset="0"/>
                <a:cs typeface="Times New Roman" panose="02020603050405020304" pitchFamily="18" charset="0"/>
              </a:rPr>
              <a:t>SAFE: Share Operation</a:t>
            </a:r>
            <a:endParaRPr lang="zh-HK"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79623C2-992E-46A7-A331-73FB2234987C}"/>
                  </a:ext>
                </a:extLst>
              </p:cNvPr>
              <p:cNvSpPr>
                <a:spLocks noGrp="1"/>
              </p:cNvSpPr>
              <p:nvPr>
                <p:ph idx="1"/>
              </p:nvPr>
            </p:nvSpPr>
            <p:spPr>
              <a:xfrm>
                <a:off x="838199" y="3759655"/>
                <a:ext cx="11040611" cy="2733220"/>
              </a:xfrm>
            </p:spPr>
            <p:txBody>
              <a:bodyPr>
                <a:normAutofit/>
              </a:bodyPr>
              <a:lstStyle/>
              <a:p>
                <a:r>
                  <a:rPr lang="en-US" altLang="zh-HK" dirty="0">
                    <a:latin typeface="Times New Roman" panose="02020603050405020304" pitchFamily="18" charset="0"/>
                    <a:cs typeface="Times New Roman" panose="02020603050405020304" pitchFamily="18" charset="0"/>
                  </a:rPr>
                  <a:t>Obtain the range query set </a:t>
                </a:r>
                <a14:m>
                  <m:oMath xmlns:m="http://schemas.openxmlformats.org/officeDocument/2006/math">
                    <m:sSubSup>
                      <m:sSubSupPr>
                        <m:ctrlPr>
                          <a:rPr lang="en-US" altLang="zh-HK" i="1" smtClean="0">
                            <a:latin typeface="Cambria Math" panose="02040503050406030204" pitchFamily="18" charset="0"/>
                          </a:rPr>
                        </m:ctrlPr>
                      </m:sSubSupPr>
                      <m:e>
                        <m:r>
                          <a:rPr lang="en-US" altLang="zh-HK" i="1">
                            <a:latin typeface="Cambria Math" panose="02040503050406030204" pitchFamily="18" charset="0"/>
                          </a:rPr>
                          <m:t>𝑅</m:t>
                        </m:r>
                      </m:e>
                      <m:sub>
                        <m:r>
                          <a:rPr lang="en-US" altLang="zh-HK" b="1">
                            <a:latin typeface="Cambria Math" panose="02040503050406030204" pitchFamily="18" charset="0"/>
                          </a:rPr>
                          <m:t>𝐪</m:t>
                        </m:r>
                      </m:sub>
                      <m:sup>
                        <m:d>
                          <m:dPr>
                            <m:ctrlPr>
                              <a:rPr lang="en-US" altLang="zh-HK" b="0" i="1">
                                <a:latin typeface="Cambria Math" panose="02040503050406030204" pitchFamily="18" charset="0"/>
                                <a:cs typeface="Times New Roman" panose="02020603050405020304" pitchFamily="18" charset="0"/>
                              </a:rPr>
                            </m:ctrlPr>
                          </m:dPr>
                          <m:e>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𝐿</m:t>
                                </m:r>
                              </m:sub>
                            </m:sSub>
                          </m:e>
                        </m:d>
                      </m:sup>
                    </m:sSubSup>
                  </m:oMath>
                </a14:m>
                <a:r>
                  <a:rPr lang="zh-HK" altLang="en-US" dirty="0">
                    <a:latin typeface="Times New Roman" panose="02020603050405020304" pitchFamily="18" charset="0"/>
                    <a:cs typeface="Times New Roman" panose="02020603050405020304" pitchFamily="18" charset="0"/>
                  </a:rPr>
                  <a:t> </a:t>
                </a:r>
                <a:r>
                  <a:rPr lang="en-US" altLang="zh-HK" dirty="0">
                    <a:latin typeface="Times New Roman" panose="02020603050405020304" pitchFamily="18" charset="0"/>
                    <a:cs typeface="Times New Roman" panose="02020603050405020304" pitchFamily="18" charset="0"/>
                  </a:rPr>
                  <a:t>with the largest bandwidth </a:t>
                </a:r>
                <a14:m>
                  <m:oMath xmlns:m="http://schemas.openxmlformats.org/officeDocument/2006/math">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𝐿</m:t>
                        </m:r>
                      </m:sub>
                    </m:sSub>
                  </m:oMath>
                </a14:m>
                <a:r>
                  <a:rPr lang="en-US" altLang="zh-HK" dirty="0">
                    <a:latin typeface="Times New Roman" panose="02020603050405020304" pitchFamily="18" charset="0"/>
                    <a:cs typeface="Times New Roman" panose="02020603050405020304" pitchFamily="18" charset="0"/>
                  </a:rPr>
                  <a:t>.</a:t>
                </a:r>
              </a:p>
              <a:p>
                <a:r>
                  <a:rPr lang="en-US" altLang="zh-HK" dirty="0">
                    <a:latin typeface="Times New Roman" panose="02020603050405020304" pitchFamily="18" charset="0"/>
                    <a:cs typeface="Times New Roman" panose="02020603050405020304" pitchFamily="18" charset="0"/>
                  </a:rPr>
                  <a:t>Share the data points </a:t>
                </a:r>
                <a14:m>
                  <m:oMath xmlns:m="http://schemas.openxmlformats.org/officeDocument/2006/math">
                    <m:r>
                      <a:rPr lang="en-US" altLang="zh-HK" b="1">
                        <a:latin typeface="Cambria Math" panose="02040503050406030204" pitchFamily="18" charset="0"/>
                        <a:ea typeface="Cambria Math" panose="02040503050406030204" pitchFamily="18" charset="0"/>
                      </a:rPr>
                      <m:t>𝐩</m:t>
                    </m:r>
                  </m:oMath>
                </a14:m>
                <a:r>
                  <a:rPr lang="en-US" altLang="zh-HK" dirty="0">
                    <a:latin typeface="Times New Roman" panose="02020603050405020304" pitchFamily="18" charset="0"/>
                    <a:cs typeface="Times New Roman" panose="02020603050405020304" pitchFamily="18" charset="0"/>
                  </a:rPr>
                  <a:t> in </a:t>
                </a:r>
                <a14:m>
                  <m:oMath xmlns:m="http://schemas.openxmlformats.org/officeDocument/2006/math">
                    <m:sSubSup>
                      <m:sSubSupPr>
                        <m:ctrlPr>
                          <a:rPr lang="en-US" altLang="zh-HK" i="1" smtClean="0">
                            <a:latin typeface="Cambria Math" panose="02040503050406030204" pitchFamily="18" charset="0"/>
                          </a:rPr>
                        </m:ctrlPr>
                      </m:sSubSupPr>
                      <m:e>
                        <m:r>
                          <a:rPr lang="en-US" altLang="zh-HK" i="1">
                            <a:latin typeface="Cambria Math" panose="02040503050406030204" pitchFamily="18" charset="0"/>
                          </a:rPr>
                          <m:t>𝑅</m:t>
                        </m:r>
                      </m:e>
                      <m:sub>
                        <m:r>
                          <a:rPr lang="en-US" altLang="zh-HK" b="1">
                            <a:latin typeface="Cambria Math" panose="02040503050406030204" pitchFamily="18" charset="0"/>
                          </a:rPr>
                          <m:t>𝐪</m:t>
                        </m:r>
                      </m:sub>
                      <m:sup>
                        <m:d>
                          <m:dPr>
                            <m:ctrlPr>
                              <a:rPr lang="en-US" altLang="zh-HK" b="0" i="1">
                                <a:latin typeface="Cambria Math" panose="02040503050406030204" pitchFamily="18" charset="0"/>
                                <a:cs typeface="Times New Roman" panose="02020603050405020304" pitchFamily="18" charset="0"/>
                              </a:rPr>
                            </m:ctrlPr>
                          </m:dPr>
                          <m:e>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𝐿</m:t>
                                </m:r>
                              </m:sub>
                            </m:sSub>
                          </m:e>
                        </m:d>
                      </m:sup>
                    </m:sSubSup>
                  </m:oMath>
                </a14:m>
                <a:r>
                  <a:rPr lang="zh-HK" altLang="en-US" dirty="0">
                    <a:latin typeface="Times New Roman" panose="02020603050405020304" pitchFamily="18" charset="0"/>
                    <a:cs typeface="Times New Roman" panose="02020603050405020304" pitchFamily="18" charset="0"/>
                  </a:rPr>
                  <a:t> </a:t>
                </a:r>
                <a:r>
                  <a:rPr lang="en-US" altLang="zh-HK" dirty="0">
                    <a:latin typeface="Times New Roman" panose="02020603050405020304" pitchFamily="18" charset="0"/>
                    <a:cs typeface="Times New Roman" panose="02020603050405020304" pitchFamily="18" charset="0"/>
                  </a:rPr>
                  <a:t>into different bandwidth gaps </a:t>
                </a:r>
                <a:br>
                  <a:rPr lang="en-US" altLang="zh-HK" dirty="0">
                    <a:latin typeface="Times New Roman" panose="02020603050405020304" pitchFamily="18" charset="0"/>
                    <a:cs typeface="Times New Roman" panose="02020603050405020304" pitchFamily="18" charset="0"/>
                  </a:rPr>
                </a:br>
                <a14:m>
                  <m:oMath xmlns:m="http://schemas.openxmlformats.org/officeDocument/2006/math">
                    <m:sSub>
                      <m:sSubPr>
                        <m:ctrlPr>
                          <a:rPr lang="en-US" altLang="zh-HK"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𝑖</m:t>
                        </m:r>
                      </m:sub>
                    </m:sSub>
                    <m:r>
                      <a:rPr lang="en-US" altLang="zh-HK" b="0" i="1" smtClean="0">
                        <a:latin typeface="Cambria Math" panose="02040503050406030204" pitchFamily="18" charset="0"/>
                        <a:cs typeface="Times New Roman" panose="02020603050405020304" pitchFamily="18" charset="0"/>
                      </a:rPr>
                      <m:t>&lt;</m:t>
                    </m:r>
                    <m:r>
                      <a:rPr lang="en-US" altLang="zh-HK" b="0" i="1" smtClean="0">
                        <a:latin typeface="Cambria Math" panose="02040503050406030204" pitchFamily="18" charset="0"/>
                        <a:cs typeface="Times New Roman" panose="02020603050405020304" pitchFamily="18" charset="0"/>
                      </a:rPr>
                      <m:t>𝑑𝑖𝑠𝑡</m:t>
                    </m:r>
                    <m:d>
                      <m:dPr>
                        <m:ctrlPr>
                          <a:rPr lang="en-US" altLang="zh-HK" b="0" i="1" smtClean="0">
                            <a:latin typeface="Cambria Math" panose="02040503050406030204" pitchFamily="18" charset="0"/>
                            <a:cs typeface="Times New Roman" panose="02020603050405020304" pitchFamily="18" charset="0"/>
                          </a:rPr>
                        </m:ctrlPr>
                      </m:dPr>
                      <m:e>
                        <m:r>
                          <a:rPr lang="en-US" altLang="zh-HK" b="1" i="0" smtClean="0">
                            <a:latin typeface="Cambria Math" panose="02040503050406030204" pitchFamily="18" charset="0"/>
                            <a:cs typeface="Times New Roman" panose="02020603050405020304" pitchFamily="18" charset="0"/>
                          </a:rPr>
                          <m:t>𝐪</m:t>
                        </m:r>
                        <m:r>
                          <a:rPr lang="en-US" altLang="zh-HK" b="0" i="1" smtClean="0">
                            <a:latin typeface="Cambria Math" panose="02040503050406030204" pitchFamily="18" charset="0"/>
                            <a:cs typeface="Times New Roman" panose="02020603050405020304" pitchFamily="18" charset="0"/>
                          </a:rPr>
                          <m:t>,</m:t>
                        </m:r>
                        <m:r>
                          <a:rPr lang="en-US" altLang="zh-HK" b="1" i="0" smtClean="0">
                            <a:latin typeface="Cambria Math" panose="02040503050406030204" pitchFamily="18" charset="0"/>
                            <a:cs typeface="Times New Roman" panose="02020603050405020304" pitchFamily="18" charset="0"/>
                          </a:rPr>
                          <m:t>𝐩</m:t>
                        </m:r>
                      </m:e>
                    </m:d>
                    <m:r>
                      <a:rPr lang="en-US" altLang="zh-HK" b="0" i="1" smtClean="0">
                        <a:latin typeface="Cambria Math" panose="02040503050406030204" pitchFamily="18" charset="0"/>
                        <a:cs typeface="Times New Roman" panose="02020603050405020304" pitchFamily="18" charset="0"/>
                      </a:rPr>
                      <m:t>≤</m:t>
                    </m:r>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𝑖</m:t>
                        </m:r>
                        <m:r>
                          <a:rPr lang="en-US" altLang="zh-HK" b="0" i="1" smtClean="0">
                            <a:latin typeface="Cambria Math" panose="02040503050406030204" pitchFamily="18" charset="0"/>
                            <a:cs typeface="Times New Roman" panose="02020603050405020304" pitchFamily="18" charset="0"/>
                          </a:rPr>
                          <m:t>+1</m:t>
                        </m:r>
                      </m:sub>
                    </m:sSub>
                    <m:r>
                      <a:rPr lang="en-US" altLang="zh-HK" b="0" i="1" smtClean="0">
                        <a:latin typeface="Cambria Math" panose="02040503050406030204" pitchFamily="18" charset="0"/>
                        <a:cs typeface="Times New Roman" panose="02020603050405020304" pitchFamily="18" charset="0"/>
                      </a:rPr>
                      <m:t> (1≤</m:t>
                    </m:r>
                    <m:r>
                      <a:rPr lang="en-US" altLang="zh-HK" b="0" i="1" smtClean="0">
                        <a:latin typeface="Cambria Math" panose="02040503050406030204" pitchFamily="18" charset="0"/>
                        <a:cs typeface="Times New Roman" panose="02020603050405020304" pitchFamily="18" charset="0"/>
                      </a:rPr>
                      <m:t>𝑖</m:t>
                    </m:r>
                    <m:r>
                      <a:rPr lang="en-US" altLang="zh-HK" b="0" i="1" smtClean="0">
                        <a:latin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𝐿</m:t>
                    </m:r>
                    <m:r>
                      <a:rPr lang="en-US" altLang="zh-HK" b="0" i="1" smtClean="0">
                        <a:latin typeface="Cambria Math" panose="02040503050406030204" pitchFamily="18" charset="0"/>
                        <a:cs typeface="Times New Roman" panose="02020603050405020304" pitchFamily="18" charset="0"/>
                      </a:rPr>
                      <m:t>−1)</m:t>
                    </m:r>
                  </m:oMath>
                </a14:m>
                <a:endParaRPr lang="en-US" altLang="zh-HK" dirty="0">
                  <a:latin typeface="Times New Roman" panose="02020603050405020304" pitchFamily="18" charset="0"/>
                  <a:cs typeface="Times New Roman" panose="02020603050405020304" pitchFamily="18" charset="0"/>
                </a:endParaRPr>
              </a:p>
              <a:p>
                <a:r>
                  <a:rPr lang="en-US" altLang="zh-HK" dirty="0">
                    <a:latin typeface="Times New Roman" panose="02020603050405020304" pitchFamily="18" charset="0"/>
                    <a:cs typeface="Times New Roman" panose="02020603050405020304" pitchFamily="18" charset="0"/>
                  </a:rPr>
                  <a:t>Time complexity of the share operation is </a:t>
                </a:r>
                <a14:m>
                  <m:oMath xmlns:m="http://schemas.openxmlformats.org/officeDocument/2006/math">
                    <m:r>
                      <a:rPr lang="en-US" altLang="zh-HK" b="0" i="1" smtClean="0">
                        <a:latin typeface="Cambria Math" panose="02040503050406030204" pitchFamily="18" charset="0"/>
                        <a:cs typeface="Times New Roman" panose="02020603050405020304" pitchFamily="18" charset="0"/>
                      </a:rPr>
                      <m:t>𝑂</m:t>
                    </m:r>
                    <m:d>
                      <m:dPr>
                        <m:ctrlPr>
                          <a:rPr lang="en-US" altLang="zh-HK" b="0" i="1" smtClean="0">
                            <a:latin typeface="Cambria Math" panose="02040503050406030204" pitchFamily="18" charset="0"/>
                            <a:cs typeface="Times New Roman" panose="02020603050405020304" pitchFamily="18" charset="0"/>
                          </a:rPr>
                        </m:ctrlPr>
                      </m:dPr>
                      <m:e>
                        <m:r>
                          <a:rPr lang="en-US" altLang="zh-HK" b="0" i="1" smtClean="0">
                            <a:latin typeface="Cambria Math" panose="02040503050406030204" pitchFamily="18" charset="0"/>
                            <a:cs typeface="Times New Roman" panose="02020603050405020304" pitchFamily="18" charset="0"/>
                          </a:rPr>
                          <m:t>𝑛</m:t>
                        </m:r>
                        <m:func>
                          <m:funcPr>
                            <m:ctrlPr>
                              <a:rPr lang="en-US" altLang="zh-HK" b="0" i="1" smtClean="0">
                                <a:latin typeface="Cambria Math" panose="02040503050406030204" pitchFamily="18" charset="0"/>
                                <a:cs typeface="Times New Roman" panose="02020603050405020304" pitchFamily="18" charset="0"/>
                              </a:rPr>
                            </m:ctrlPr>
                          </m:funcPr>
                          <m:fName>
                            <m:r>
                              <m:rPr>
                                <m:sty m:val="p"/>
                              </m:rPr>
                              <a:rPr lang="en-US" altLang="zh-HK" b="0" i="0" smtClean="0">
                                <a:latin typeface="Cambria Math" panose="02040503050406030204" pitchFamily="18" charset="0"/>
                                <a:cs typeface="Times New Roman" panose="02020603050405020304" pitchFamily="18" charset="0"/>
                              </a:rPr>
                              <m:t>log</m:t>
                            </m:r>
                          </m:fName>
                          <m:e>
                            <m:r>
                              <a:rPr lang="en-US" altLang="zh-HK" b="0" i="1" smtClean="0">
                                <a:latin typeface="Cambria Math" panose="02040503050406030204" pitchFamily="18" charset="0"/>
                                <a:cs typeface="Times New Roman" panose="02020603050405020304" pitchFamily="18" charset="0"/>
                              </a:rPr>
                              <m:t>𝐿</m:t>
                            </m:r>
                          </m:e>
                        </m:func>
                      </m:e>
                    </m:d>
                  </m:oMath>
                </a14:m>
                <a:r>
                  <a:rPr lang="en-US" altLang="zh-HK" dirty="0">
                    <a:latin typeface="Times New Roman" panose="02020603050405020304" pitchFamily="18" charset="0"/>
                    <a:cs typeface="Times New Roman" panose="02020603050405020304" pitchFamily="18" charset="0"/>
                  </a:rPr>
                  <a:t>.</a:t>
                </a:r>
                <a:endParaRPr lang="zh-HK" altLang="en-US" dirty="0">
                  <a:latin typeface="Times New Roman" panose="02020603050405020304" pitchFamily="18" charset="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979623C2-992E-46A7-A331-73FB2234987C}"/>
                  </a:ext>
                </a:extLst>
              </p:cNvPr>
              <p:cNvSpPr>
                <a:spLocks noGrp="1" noRot="1" noChangeAspect="1" noMove="1" noResize="1" noEditPoints="1" noAdjustHandles="1" noChangeArrowheads="1" noChangeShapeType="1" noTextEdit="1"/>
              </p:cNvSpPr>
              <p:nvPr>
                <p:ph idx="1"/>
              </p:nvPr>
            </p:nvSpPr>
            <p:spPr>
              <a:xfrm>
                <a:off x="838199" y="3759655"/>
                <a:ext cx="11040611" cy="2733220"/>
              </a:xfrm>
              <a:blipFill>
                <a:blip r:embed="rId2"/>
                <a:stretch>
                  <a:fillRect l="-938" t="-670"/>
                </a:stretch>
              </a:blipFill>
            </p:spPr>
            <p:txBody>
              <a:bodyPr/>
              <a:lstStyle/>
              <a:p>
                <a:r>
                  <a:rPr lang="zh-HK" altLang="en-US">
                    <a:noFill/>
                  </a:rPr>
                  <a:t> </a:t>
                </a:r>
              </a:p>
            </p:txBody>
          </p:sp>
        </mc:Fallback>
      </mc:AlternateContent>
      <p:pic>
        <p:nvPicPr>
          <p:cNvPr id="5" name="圖片 4">
            <a:extLst>
              <a:ext uri="{FF2B5EF4-FFF2-40B4-BE49-F238E27FC236}">
                <a16:creationId xmlns:a16="http://schemas.microsoft.com/office/drawing/2014/main" id="{E9C4273B-1B4C-4CE1-89DF-84233CA68082}"/>
              </a:ext>
            </a:extLst>
          </p:cNvPr>
          <p:cNvPicPr>
            <a:picLocks noChangeAspect="1"/>
          </p:cNvPicPr>
          <p:nvPr/>
        </p:nvPicPr>
        <p:blipFill>
          <a:blip r:embed="rId3"/>
          <a:stretch>
            <a:fillRect/>
          </a:stretch>
        </p:blipFill>
        <p:spPr>
          <a:xfrm>
            <a:off x="1877445" y="1530805"/>
            <a:ext cx="7705725" cy="2228850"/>
          </a:xfrm>
          <a:prstGeom prst="rect">
            <a:avLst/>
          </a:prstGeom>
        </p:spPr>
      </p:pic>
    </p:spTree>
    <p:extLst>
      <p:ext uri="{BB962C8B-B14F-4D97-AF65-F5344CB8AC3E}">
        <p14:creationId xmlns:p14="http://schemas.microsoft.com/office/powerpoint/2010/main" val="63381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BD406C-2A93-4C5E-8B74-8B81F3FFAD6F}"/>
              </a:ext>
            </a:extLst>
          </p:cNvPr>
          <p:cNvSpPr>
            <a:spLocks noGrp="1"/>
          </p:cNvSpPr>
          <p:nvPr>
            <p:ph type="title"/>
          </p:nvPr>
        </p:nvSpPr>
        <p:spPr>
          <a:xfrm>
            <a:off x="838200" y="147011"/>
            <a:ext cx="10515600" cy="1325563"/>
          </a:xfrm>
        </p:spPr>
        <p:txBody>
          <a:bodyPr/>
          <a:lstStyle/>
          <a:p>
            <a:pPr algn="ctr"/>
            <a:r>
              <a:rPr lang="en-US" altLang="zh-HK" dirty="0">
                <a:latin typeface="Times New Roman" panose="02020603050405020304" pitchFamily="18" charset="0"/>
                <a:cs typeface="Times New Roman" panose="02020603050405020304" pitchFamily="18" charset="0"/>
              </a:rPr>
              <a:t>SAFE: Aggregate Operation</a:t>
            </a:r>
            <a:endParaRPr lang="zh-HK"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9EAF29E-8DC2-4DB4-B5F7-3910AA313617}"/>
                  </a:ext>
                </a:extLst>
              </p:cNvPr>
              <p:cNvSpPr>
                <a:spLocks noGrp="1"/>
              </p:cNvSpPr>
              <p:nvPr>
                <p:ph idx="1"/>
              </p:nvPr>
            </p:nvSpPr>
            <p:spPr>
              <a:xfrm>
                <a:off x="846589" y="4762390"/>
                <a:ext cx="11250336" cy="2124972"/>
              </a:xfrm>
            </p:spPr>
            <p:txBody>
              <a:bodyPr>
                <a:normAutofit fontScale="92500" lnSpcReduction="10000"/>
              </a:bodyPr>
              <a:lstStyle/>
              <a:p>
                <a:r>
                  <a:rPr lang="en-US" altLang="zh-HK" dirty="0">
                    <a:latin typeface="Times New Roman" panose="02020603050405020304" pitchFamily="18" charset="0"/>
                    <a:cs typeface="Times New Roman" panose="02020603050405020304" pitchFamily="18" charset="0"/>
                  </a:rPr>
                  <a:t>Obtain </a:t>
                </a:r>
                <a14:m>
                  <m:oMath xmlns:m="http://schemas.openxmlformats.org/officeDocument/2006/math">
                    <m:d>
                      <m:dPr>
                        <m:begChr m:val="|"/>
                        <m:endChr m:val="|"/>
                        <m:ctrlPr>
                          <a:rPr lang="en-US" altLang="zh-HK" sz="2200" i="1" smtClean="0">
                            <a:latin typeface="Cambria Math" panose="02040503050406030204" pitchFamily="18" charset="0"/>
                            <a:cs typeface="Times New Roman" panose="02020603050405020304" pitchFamily="18" charset="0"/>
                          </a:rPr>
                        </m:ctrlPr>
                      </m:dPr>
                      <m:e>
                        <m:sSubSup>
                          <m:sSubSupPr>
                            <m:ctrlPr>
                              <a:rPr lang="en-US" altLang="zh-HK" sz="2200" i="1" smtClean="0">
                                <a:latin typeface="Cambria Math" panose="02040503050406030204" pitchFamily="18" charset="0"/>
                                <a:cs typeface="Times New Roman" panose="02020603050405020304" pitchFamily="18" charset="0"/>
                              </a:rPr>
                            </m:ctrlPr>
                          </m:sSubSupPr>
                          <m:e>
                            <m:r>
                              <a:rPr lang="en-US" altLang="zh-HK" sz="2200" b="0" i="1" smtClean="0">
                                <a:latin typeface="Cambria Math" panose="02040503050406030204" pitchFamily="18" charset="0"/>
                                <a:cs typeface="Times New Roman" panose="02020603050405020304" pitchFamily="18" charset="0"/>
                              </a:rPr>
                              <m:t>𝐺</m:t>
                            </m:r>
                          </m:e>
                          <m:sub>
                            <m:r>
                              <a:rPr lang="en-US" altLang="zh-HK" sz="2200" b="1" i="0" smtClean="0">
                                <a:latin typeface="Cambria Math" panose="02040503050406030204" pitchFamily="18" charset="0"/>
                                <a:cs typeface="Times New Roman" panose="02020603050405020304" pitchFamily="18" charset="0"/>
                              </a:rPr>
                              <m:t>𝐪</m:t>
                            </m:r>
                          </m:sub>
                          <m:sup>
                            <m:r>
                              <a:rPr lang="en-US" altLang="zh-HK" sz="2200" b="0" i="1" smtClean="0">
                                <a:latin typeface="Cambria Math" panose="02040503050406030204" pitchFamily="18" charset="0"/>
                                <a:cs typeface="Times New Roman" panose="02020603050405020304" pitchFamily="18" charset="0"/>
                              </a:rPr>
                              <m:t>(</m:t>
                            </m:r>
                            <m:sSub>
                              <m:sSubPr>
                                <m:ctrlPr>
                                  <a:rPr lang="en-US" altLang="zh-HK" sz="2200" b="0" i="1" smtClean="0">
                                    <a:latin typeface="Cambria Math" panose="02040503050406030204" pitchFamily="18" charset="0"/>
                                    <a:cs typeface="Times New Roman" panose="02020603050405020304" pitchFamily="18" charset="0"/>
                                  </a:rPr>
                                </m:ctrlPr>
                              </m:sSubPr>
                              <m:e>
                                <m:r>
                                  <a:rPr lang="en-US" altLang="zh-HK" sz="2200" b="0" i="1" smtClean="0">
                                    <a:latin typeface="Cambria Math" panose="02040503050406030204" pitchFamily="18" charset="0"/>
                                    <a:cs typeface="Times New Roman" panose="02020603050405020304" pitchFamily="18" charset="0"/>
                                  </a:rPr>
                                  <m:t>𝑏</m:t>
                                </m:r>
                              </m:e>
                              <m:sub>
                                <m:r>
                                  <a:rPr lang="en-US" altLang="zh-HK" sz="2200" b="0" i="1" smtClean="0">
                                    <a:latin typeface="Cambria Math" panose="02040503050406030204" pitchFamily="18" charset="0"/>
                                    <a:cs typeface="Times New Roman" panose="02020603050405020304" pitchFamily="18" charset="0"/>
                                  </a:rPr>
                                  <m:t>𝑖</m:t>
                                </m:r>
                                <m:r>
                                  <a:rPr lang="en-US" altLang="zh-HK" sz="2200" b="0" i="1" smtClean="0">
                                    <a:latin typeface="Cambria Math" panose="02040503050406030204" pitchFamily="18" charset="0"/>
                                    <a:cs typeface="Times New Roman" panose="02020603050405020304" pitchFamily="18" charset="0"/>
                                  </a:rPr>
                                  <m:t>−1</m:t>
                                </m:r>
                              </m:sub>
                            </m:sSub>
                            <m:r>
                              <a:rPr lang="en-US" altLang="zh-HK" sz="2200" b="0" i="1" smtClean="0">
                                <a:latin typeface="Cambria Math" panose="02040503050406030204" pitchFamily="18" charset="0"/>
                                <a:cs typeface="Times New Roman" panose="02020603050405020304" pitchFamily="18" charset="0"/>
                              </a:rPr>
                              <m:t>,</m:t>
                            </m:r>
                            <m:sSub>
                              <m:sSubPr>
                                <m:ctrlPr>
                                  <a:rPr lang="en-US" altLang="zh-HK" sz="2200" b="0" i="1" smtClean="0">
                                    <a:latin typeface="Cambria Math" panose="02040503050406030204" pitchFamily="18" charset="0"/>
                                    <a:cs typeface="Times New Roman" panose="02020603050405020304" pitchFamily="18" charset="0"/>
                                  </a:rPr>
                                </m:ctrlPr>
                              </m:sSubPr>
                              <m:e>
                                <m:r>
                                  <a:rPr lang="en-US" altLang="zh-HK" sz="2200" b="0" i="1" smtClean="0">
                                    <a:latin typeface="Cambria Math" panose="02040503050406030204" pitchFamily="18" charset="0"/>
                                    <a:cs typeface="Times New Roman" panose="02020603050405020304" pitchFamily="18" charset="0"/>
                                  </a:rPr>
                                  <m:t>𝑏</m:t>
                                </m:r>
                              </m:e>
                              <m:sub>
                                <m:r>
                                  <a:rPr lang="en-US" altLang="zh-HK" sz="2200" b="0" i="1" smtClean="0">
                                    <a:latin typeface="Cambria Math" panose="02040503050406030204" pitchFamily="18" charset="0"/>
                                    <a:cs typeface="Times New Roman" panose="02020603050405020304" pitchFamily="18" charset="0"/>
                                  </a:rPr>
                                  <m:t>𝑖</m:t>
                                </m:r>
                              </m:sub>
                            </m:sSub>
                            <m:r>
                              <a:rPr lang="en-US" altLang="zh-HK" sz="2200" b="0" i="1" smtClean="0">
                                <a:latin typeface="Cambria Math" panose="02040503050406030204" pitchFamily="18" charset="0"/>
                                <a:cs typeface="Times New Roman" panose="02020603050405020304" pitchFamily="18" charset="0"/>
                              </a:rPr>
                              <m:t>)</m:t>
                            </m:r>
                          </m:sup>
                        </m:sSubSup>
                      </m:e>
                    </m:d>
                  </m:oMath>
                </a14:m>
                <a:r>
                  <a:rPr lang="zh-HK" altLang="en-US" dirty="0">
                    <a:latin typeface="Times New Roman" panose="02020603050405020304" pitchFamily="18" charset="0"/>
                    <a:cs typeface="Times New Roman" panose="02020603050405020304" pitchFamily="18" charset="0"/>
                  </a:rPr>
                  <a:t> </a:t>
                </a:r>
                <a:r>
                  <a:rPr lang="en-US" altLang="zh-HK"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HK" sz="2200" i="1" smtClean="0">
                            <a:latin typeface="Cambria Math" panose="02040503050406030204" pitchFamily="18" charset="0"/>
                            <a:cs typeface="Times New Roman" panose="02020603050405020304" pitchFamily="18" charset="0"/>
                          </a:rPr>
                        </m:ctrlPr>
                      </m:sSubPr>
                      <m:e>
                        <m:r>
                          <a:rPr lang="en-US" altLang="zh-HK" sz="2200" b="0" i="1" smtClean="0">
                            <a:latin typeface="Cambria Math" panose="02040503050406030204" pitchFamily="18" charset="0"/>
                            <a:cs typeface="Times New Roman" panose="02020603050405020304" pitchFamily="18" charset="0"/>
                          </a:rPr>
                          <m:t>𝑆</m:t>
                        </m:r>
                      </m:e>
                      <m:sub>
                        <m:sSubSup>
                          <m:sSubSupPr>
                            <m:ctrlPr>
                              <a:rPr lang="en-US" altLang="zh-HK" sz="2200" i="1" smtClean="0">
                                <a:latin typeface="Cambria Math" panose="02040503050406030204" pitchFamily="18" charset="0"/>
                                <a:cs typeface="Times New Roman" panose="02020603050405020304" pitchFamily="18" charset="0"/>
                              </a:rPr>
                            </m:ctrlPr>
                          </m:sSubSupPr>
                          <m:e>
                            <m:r>
                              <a:rPr lang="en-US" altLang="zh-HK" sz="2200" b="0" i="1" smtClean="0">
                                <a:latin typeface="Cambria Math" panose="02040503050406030204" pitchFamily="18" charset="0"/>
                                <a:cs typeface="Times New Roman" panose="02020603050405020304" pitchFamily="18" charset="0"/>
                              </a:rPr>
                              <m:t>𝐺</m:t>
                            </m:r>
                          </m:e>
                          <m:sub>
                            <m:r>
                              <a:rPr lang="en-US" altLang="zh-HK" sz="2200" b="1" i="0" smtClean="0">
                                <a:latin typeface="Cambria Math" panose="02040503050406030204" pitchFamily="18" charset="0"/>
                                <a:cs typeface="Times New Roman" panose="02020603050405020304" pitchFamily="18" charset="0"/>
                              </a:rPr>
                              <m:t>𝐪</m:t>
                            </m:r>
                          </m:sub>
                          <m:sup>
                            <m:r>
                              <a:rPr lang="en-US" altLang="zh-HK" sz="2200" b="0" i="1" smtClean="0">
                                <a:latin typeface="Cambria Math" panose="02040503050406030204" pitchFamily="18" charset="0"/>
                                <a:cs typeface="Times New Roman" panose="02020603050405020304" pitchFamily="18" charset="0"/>
                              </a:rPr>
                              <m:t>(</m:t>
                            </m:r>
                            <m:sSub>
                              <m:sSubPr>
                                <m:ctrlPr>
                                  <a:rPr lang="en-US" altLang="zh-HK" sz="2200" b="0" i="1" smtClean="0">
                                    <a:latin typeface="Cambria Math" panose="02040503050406030204" pitchFamily="18" charset="0"/>
                                    <a:cs typeface="Times New Roman" panose="02020603050405020304" pitchFamily="18" charset="0"/>
                                  </a:rPr>
                                </m:ctrlPr>
                              </m:sSubPr>
                              <m:e>
                                <m:r>
                                  <a:rPr lang="en-US" altLang="zh-HK" sz="2200" b="0" i="1" smtClean="0">
                                    <a:latin typeface="Cambria Math" panose="02040503050406030204" pitchFamily="18" charset="0"/>
                                    <a:cs typeface="Times New Roman" panose="02020603050405020304" pitchFamily="18" charset="0"/>
                                  </a:rPr>
                                  <m:t>𝑏</m:t>
                                </m:r>
                              </m:e>
                              <m:sub>
                                <m:r>
                                  <a:rPr lang="en-US" altLang="zh-HK" sz="2200" b="0" i="1" smtClean="0">
                                    <a:latin typeface="Cambria Math" panose="02040503050406030204" pitchFamily="18" charset="0"/>
                                    <a:cs typeface="Times New Roman" panose="02020603050405020304" pitchFamily="18" charset="0"/>
                                  </a:rPr>
                                  <m:t>𝑖</m:t>
                                </m:r>
                                <m:r>
                                  <a:rPr lang="en-US" altLang="zh-HK" sz="2200" b="0" i="1" smtClean="0">
                                    <a:latin typeface="Cambria Math" panose="02040503050406030204" pitchFamily="18" charset="0"/>
                                    <a:cs typeface="Times New Roman" panose="02020603050405020304" pitchFamily="18" charset="0"/>
                                  </a:rPr>
                                  <m:t>−1</m:t>
                                </m:r>
                              </m:sub>
                            </m:sSub>
                            <m:r>
                              <a:rPr lang="en-US" altLang="zh-HK" sz="2200" b="0" i="1" smtClean="0">
                                <a:latin typeface="Cambria Math" panose="02040503050406030204" pitchFamily="18" charset="0"/>
                                <a:cs typeface="Times New Roman" panose="02020603050405020304" pitchFamily="18" charset="0"/>
                              </a:rPr>
                              <m:t>,</m:t>
                            </m:r>
                            <m:sSub>
                              <m:sSubPr>
                                <m:ctrlPr>
                                  <a:rPr lang="en-US" altLang="zh-HK" sz="2200" b="0" i="1" smtClean="0">
                                    <a:latin typeface="Cambria Math" panose="02040503050406030204" pitchFamily="18" charset="0"/>
                                    <a:cs typeface="Times New Roman" panose="02020603050405020304" pitchFamily="18" charset="0"/>
                                  </a:rPr>
                                </m:ctrlPr>
                              </m:sSubPr>
                              <m:e>
                                <m:r>
                                  <a:rPr lang="en-US" altLang="zh-HK" sz="2200" b="0" i="1" smtClean="0">
                                    <a:latin typeface="Cambria Math" panose="02040503050406030204" pitchFamily="18" charset="0"/>
                                    <a:cs typeface="Times New Roman" panose="02020603050405020304" pitchFamily="18" charset="0"/>
                                  </a:rPr>
                                  <m:t>𝑏</m:t>
                                </m:r>
                              </m:e>
                              <m:sub>
                                <m:r>
                                  <a:rPr lang="en-US" altLang="zh-HK" sz="2200" b="0" i="1" smtClean="0">
                                    <a:latin typeface="Cambria Math" panose="02040503050406030204" pitchFamily="18" charset="0"/>
                                    <a:cs typeface="Times New Roman" panose="02020603050405020304" pitchFamily="18" charset="0"/>
                                  </a:rPr>
                                  <m:t>𝑖</m:t>
                                </m:r>
                              </m:sub>
                            </m:sSub>
                            <m:r>
                              <a:rPr lang="en-US" altLang="zh-HK" sz="2200" b="0" i="1" smtClean="0">
                                <a:latin typeface="Cambria Math" panose="02040503050406030204" pitchFamily="18" charset="0"/>
                                <a:cs typeface="Times New Roman" panose="02020603050405020304" pitchFamily="18" charset="0"/>
                              </a:rPr>
                              <m:t>)</m:t>
                            </m:r>
                          </m:sup>
                        </m:sSubSup>
                      </m:sub>
                    </m:sSub>
                    <m:r>
                      <a:rPr lang="en-US" altLang="zh-HK" sz="2200" i="1">
                        <a:latin typeface="Cambria Math" panose="02040503050406030204" pitchFamily="18" charset="0"/>
                      </a:rPr>
                      <m:t>=</m:t>
                    </m:r>
                    <m:nary>
                      <m:naryPr>
                        <m:chr m:val="∑"/>
                        <m:supHide m:val="on"/>
                        <m:ctrlPr>
                          <a:rPr lang="en-US" altLang="zh-HK" sz="2200" i="1">
                            <a:latin typeface="Cambria Math" panose="02040503050406030204" pitchFamily="18" charset="0"/>
                            <a:ea typeface="Cambria Math" panose="02040503050406030204" pitchFamily="18" charset="0"/>
                          </a:rPr>
                        </m:ctrlPr>
                      </m:naryPr>
                      <m:sub>
                        <m:r>
                          <a:rPr lang="en-US" altLang="zh-HK" sz="2200" b="1">
                            <a:latin typeface="Cambria Math" panose="02040503050406030204" pitchFamily="18" charset="0"/>
                            <a:ea typeface="Cambria Math" panose="02040503050406030204" pitchFamily="18" charset="0"/>
                          </a:rPr>
                          <m:t>𝐩</m:t>
                        </m:r>
                        <m:r>
                          <m:rPr>
                            <m:brk m:alnAt="7"/>
                          </m:rPr>
                          <a:rPr lang="en-US" altLang="zh-HK" sz="2200" i="1">
                            <a:latin typeface="Cambria Math" panose="02040503050406030204" pitchFamily="18" charset="0"/>
                            <a:ea typeface="Cambria Math" panose="02040503050406030204" pitchFamily="18" charset="0"/>
                          </a:rPr>
                          <m:t>∈</m:t>
                        </m:r>
                        <m:sSubSup>
                          <m:sSubSupPr>
                            <m:ctrlPr>
                              <a:rPr lang="en-US" altLang="zh-HK" sz="2200" i="1">
                                <a:latin typeface="Cambria Math" panose="02040503050406030204" pitchFamily="18" charset="0"/>
                                <a:cs typeface="Times New Roman" panose="02020603050405020304" pitchFamily="18" charset="0"/>
                              </a:rPr>
                            </m:ctrlPr>
                          </m:sSubSupPr>
                          <m:e>
                            <m:r>
                              <a:rPr lang="en-US" altLang="zh-HK" sz="2200" i="1">
                                <a:latin typeface="Cambria Math" panose="02040503050406030204" pitchFamily="18" charset="0"/>
                                <a:cs typeface="Times New Roman" panose="02020603050405020304" pitchFamily="18" charset="0"/>
                              </a:rPr>
                              <m:t>𝐺</m:t>
                            </m:r>
                          </m:e>
                          <m:sub>
                            <m:r>
                              <a:rPr lang="en-US" altLang="zh-HK" sz="2200" b="1">
                                <a:latin typeface="Cambria Math" panose="02040503050406030204" pitchFamily="18" charset="0"/>
                                <a:cs typeface="Times New Roman" panose="02020603050405020304" pitchFamily="18" charset="0"/>
                              </a:rPr>
                              <m:t>𝐪</m:t>
                            </m:r>
                          </m:sub>
                          <m:sup>
                            <m:r>
                              <a:rPr lang="en-US" altLang="zh-HK" sz="2200" i="1">
                                <a:latin typeface="Cambria Math" panose="02040503050406030204" pitchFamily="18" charset="0"/>
                                <a:cs typeface="Times New Roman" panose="02020603050405020304" pitchFamily="18" charset="0"/>
                              </a:rPr>
                              <m:t>(</m:t>
                            </m:r>
                            <m:sSub>
                              <m:sSubPr>
                                <m:ctrlPr>
                                  <a:rPr lang="en-US" altLang="zh-HK" sz="2200" i="1">
                                    <a:latin typeface="Cambria Math" panose="02040503050406030204" pitchFamily="18" charset="0"/>
                                    <a:cs typeface="Times New Roman" panose="02020603050405020304" pitchFamily="18" charset="0"/>
                                  </a:rPr>
                                </m:ctrlPr>
                              </m:sSubPr>
                              <m:e>
                                <m:r>
                                  <a:rPr lang="en-US" altLang="zh-HK" sz="2200" i="1">
                                    <a:latin typeface="Cambria Math" panose="02040503050406030204" pitchFamily="18" charset="0"/>
                                    <a:cs typeface="Times New Roman" panose="02020603050405020304" pitchFamily="18" charset="0"/>
                                  </a:rPr>
                                  <m:t>𝑏</m:t>
                                </m:r>
                              </m:e>
                              <m:sub>
                                <m:r>
                                  <a:rPr lang="en-US" altLang="zh-HK" sz="2200" i="1">
                                    <a:latin typeface="Cambria Math" panose="02040503050406030204" pitchFamily="18" charset="0"/>
                                    <a:cs typeface="Times New Roman" panose="02020603050405020304" pitchFamily="18" charset="0"/>
                                  </a:rPr>
                                  <m:t>𝑖</m:t>
                                </m:r>
                                <m:r>
                                  <a:rPr lang="en-US" altLang="zh-HK" sz="2200" i="1">
                                    <a:latin typeface="Cambria Math" panose="02040503050406030204" pitchFamily="18" charset="0"/>
                                    <a:cs typeface="Times New Roman" panose="02020603050405020304" pitchFamily="18" charset="0"/>
                                  </a:rPr>
                                  <m:t>−1</m:t>
                                </m:r>
                              </m:sub>
                            </m:sSub>
                            <m:r>
                              <a:rPr lang="en-US" altLang="zh-HK" sz="2200" i="1">
                                <a:latin typeface="Cambria Math" panose="02040503050406030204" pitchFamily="18" charset="0"/>
                                <a:cs typeface="Times New Roman" panose="02020603050405020304" pitchFamily="18" charset="0"/>
                              </a:rPr>
                              <m:t>,</m:t>
                            </m:r>
                            <m:sSub>
                              <m:sSubPr>
                                <m:ctrlPr>
                                  <a:rPr lang="en-US" altLang="zh-HK" sz="2200" i="1">
                                    <a:latin typeface="Cambria Math" panose="02040503050406030204" pitchFamily="18" charset="0"/>
                                    <a:cs typeface="Times New Roman" panose="02020603050405020304" pitchFamily="18" charset="0"/>
                                  </a:rPr>
                                </m:ctrlPr>
                              </m:sSubPr>
                              <m:e>
                                <m:r>
                                  <a:rPr lang="en-US" altLang="zh-HK" sz="2200" i="1">
                                    <a:latin typeface="Cambria Math" panose="02040503050406030204" pitchFamily="18" charset="0"/>
                                    <a:cs typeface="Times New Roman" panose="02020603050405020304" pitchFamily="18" charset="0"/>
                                  </a:rPr>
                                  <m:t>𝑏</m:t>
                                </m:r>
                              </m:e>
                              <m:sub>
                                <m:r>
                                  <a:rPr lang="en-US" altLang="zh-HK" sz="2200" i="1">
                                    <a:latin typeface="Cambria Math" panose="02040503050406030204" pitchFamily="18" charset="0"/>
                                    <a:cs typeface="Times New Roman" panose="02020603050405020304" pitchFamily="18" charset="0"/>
                                  </a:rPr>
                                  <m:t>𝑖</m:t>
                                </m:r>
                              </m:sub>
                            </m:sSub>
                            <m:r>
                              <a:rPr lang="en-US" altLang="zh-HK" sz="2200" i="1">
                                <a:latin typeface="Cambria Math" panose="02040503050406030204" pitchFamily="18" charset="0"/>
                                <a:cs typeface="Times New Roman" panose="02020603050405020304" pitchFamily="18" charset="0"/>
                              </a:rPr>
                              <m:t>)</m:t>
                            </m:r>
                          </m:sup>
                        </m:sSubSup>
                      </m:sub>
                      <m:sup/>
                      <m:e>
                        <m:sSup>
                          <m:sSupPr>
                            <m:ctrlPr>
                              <a:rPr lang="en-US" altLang="zh-HK" sz="2200" i="1">
                                <a:latin typeface="Cambria Math" panose="02040503050406030204" pitchFamily="18" charset="0"/>
                                <a:ea typeface="Cambria Math" panose="02040503050406030204" pitchFamily="18" charset="0"/>
                              </a:rPr>
                            </m:ctrlPr>
                          </m:sSupPr>
                          <m:e>
                            <m:r>
                              <a:rPr lang="en-US" altLang="zh-HK" sz="2200" i="1">
                                <a:latin typeface="Cambria Math" panose="02040503050406030204" pitchFamily="18" charset="0"/>
                                <a:ea typeface="Cambria Math" panose="02040503050406030204" pitchFamily="18" charset="0"/>
                              </a:rPr>
                              <m:t>𝑑𝑖𝑠𝑡</m:t>
                            </m:r>
                            <m:r>
                              <a:rPr lang="en-US" altLang="zh-HK" sz="2200" i="1">
                                <a:latin typeface="Cambria Math" panose="02040503050406030204" pitchFamily="18" charset="0"/>
                                <a:ea typeface="Cambria Math" panose="02040503050406030204" pitchFamily="18" charset="0"/>
                              </a:rPr>
                              <m:t>(</m:t>
                            </m:r>
                            <m:r>
                              <a:rPr lang="en-US" altLang="zh-HK" sz="2200" b="1">
                                <a:latin typeface="Cambria Math" panose="02040503050406030204" pitchFamily="18" charset="0"/>
                                <a:ea typeface="Cambria Math" panose="02040503050406030204" pitchFamily="18" charset="0"/>
                              </a:rPr>
                              <m:t>𝐪</m:t>
                            </m:r>
                            <m:r>
                              <a:rPr lang="en-US" altLang="zh-HK" sz="2200" i="1">
                                <a:latin typeface="Cambria Math" panose="02040503050406030204" pitchFamily="18" charset="0"/>
                                <a:ea typeface="Cambria Math" panose="02040503050406030204" pitchFamily="18" charset="0"/>
                              </a:rPr>
                              <m:t>,</m:t>
                            </m:r>
                            <m:r>
                              <a:rPr lang="en-US" altLang="zh-HK" sz="2200" b="1">
                                <a:latin typeface="Cambria Math" panose="02040503050406030204" pitchFamily="18" charset="0"/>
                                <a:ea typeface="Cambria Math" panose="02040503050406030204" pitchFamily="18" charset="0"/>
                              </a:rPr>
                              <m:t>𝐩</m:t>
                            </m:r>
                            <m:r>
                              <a:rPr lang="en-US" altLang="zh-HK" sz="2200" i="1">
                                <a:latin typeface="Cambria Math" panose="02040503050406030204" pitchFamily="18" charset="0"/>
                                <a:ea typeface="Cambria Math" panose="02040503050406030204" pitchFamily="18" charset="0"/>
                              </a:rPr>
                              <m:t>)</m:t>
                            </m:r>
                          </m:e>
                          <m:sup>
                            <m:r>
                              <a:rPr lang="en-US" altLang="zh-HK" sz="2200" i="1">
                                <a:latin typeface="Cambria Math" panose="02040503050406030204" pitchFamily="18" charset="0"/>
                                <a:ea typeface="Cambria Math" panose="02040503050406030204" pitchFamily="18" charset="0"/>
                              </a:rPr>
                              <m:t>2</m:t>
                            </m:r>
                          </m:sup>
                        </m:sSup>
                      </m:e>
                    </m:nary>
                  </m:oMath>
                </a14:m>
                <a:r>
                  <a:rPr lang="en-US" altLang="zh-HK" dirty="0">
                    <a:latin typeface="Times New Roman" panose="02020603050405020304" pitchFamily="18" charset="0"/>
                    <a:cs typeface="Times New Roman" panose="02020603050405020304" pitchFamily="18" charset="0"/>
                  </a:rPr>
                  <a:t> </a:t>
                </a:r>
                <a:r>
                  <a:rPr lang="en-US" altLang="zh-HK" dirty="0">
                    <a:solidFill>
                      <a:srgbClr val="FF0000"/>
                    </a:solidFill>
                    <a:latin typeface="Times New Roman" panose="02020603050405020304" pitchFamily="18" charset="0"/>
                    <a:cs typeface="Times New Roman" panose="02020603050405020304" pitchFamily="18" charset="0"/>
                  </a:rPr>
                  <a:t>(red terms)</a:t>
                </a:r>
                <a:r>
                  <a:rPr lang="en-US" altLang="zh-HK"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zh-HK" b="0" i="1" smtClean="0">
                        <a:latin typeface="Cambria Math" panose="02040503050406030204" pitchFamily="18" charset="0"/>
                        <a:cs typeface="Times New Roman" panose="02020603050405020304" pitchFamily="18" charset="0"/>
                      </a:rPr>
                      <m:t>1≤</m:t>
                    </m:r>
                    <m:r>
                      <a:rPr lang="en-US" altLang="zh-HK" b="0" i="1" smtClean="0">
                        <a:latin typeface="Cambria Math" panose="02040503050406030204" pitchFamily="18" charset="0"/>
                        <a:cs typeface="Times New Roman" panose="02020603050405020304" pitchFamily="18" charset="0"/>
                      </a:rPr>
                      <m:t>𝑖</m:t>
                    </m:r>
                    <m:r>
                      <a:rPr lang="en-US" altLang="zh-HK" b="0" i="1" smtClean="0">
                        <a:latin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𝐿</m:t>
                    </m:r>
                  </m:oMath>
                </a14:m>
                <a:r>
                  <a:rPr lang="en-US" altLang="zh-HK" dirty="0">
                    <a:latin typeface="Times New Roman" panose="02020603050405020304" pitchFamily="18" charset="0"/>
                    <a:cs typeface="Times New Roman" panose="02020603050405020304" pitchFamily="18" charset="0"/>
                  </a:rPr>
                  <a:t>.</a:t>
                </a:r>
              </a:p>
              <a:p>
                <a:r>
                  <a:rPr lang="en-US" altLang="zh-HK" dirty="0">
                    <a:latin typeface="Times New Roman" panose="02020603050405020304" pitchFamily="18" charset="0"/>
                    <a:cs typeface="Times New Roman" panose="02020603050405020304" pitchFamily="18" charset="0"/>
                  </a:rPr>
                  <a:t>Incrementally obtain </a:t>
                </a:r>
                <a14:m>
                  <m:oMath xmlns:m="http://schemas.openxmlformats.org/officeDocument/2006/math">
                    <m:d>
                      <m:dPr>
                        <m:begChr m:val="|"/>
                        <m:endChr m:val="|"/>
                        <m:ctrlPr>
                          <a:rPr lang="en-US" altLang="zh-HK" sz="2200" i="1">
                            <a:latin typeface="Cambria Math" panose="02040503050406030204" pitchFamily="18" charset="0"/>
                            <a:ea typeface="Cambria Math" panose="02040503050406030204" pitchFamily="18" charset="0"/>
                          </a:rPr>
                        </m:ctrlPr>
                      </m:dPr>
                      <m:e>
                        <m:sSubSup>
                          <m:sSubSupPr>
                            <m:ctrlPr>
                              <a:rPr lang="en-US" altLang="zh-HK" sz="2200" i="1">
                                <a:latin typeface="Cambria Math" panose="02040503050406030204" pitchFamily="18" charset="0"/>
                              </a:rPr>
                            </m:ctrlPr>
                          </m:sSubSupPr>
                          <m:e>
                            <m:r>
                              <a:rPr lang="en-US" altLang="zh-HK" sz="2200" i="1">
                                <a:latin typeface="Cambria Math" panose="02040503050406030204" pitchFamily="18" charset="0"/>
                              </a:rPr>
                              <m:t>𝑅</m:t>
                            </m:r>
                          </m:e>
                          <m:sub>
                            <m:r>
                              <a:rPr lang="en-US" altLang="zh-HK" sz="2200" b="1">
                                <a:latin typeface="Cambria Math" panose="02040503050406030204" pitchFamily="18" charset="0"/>
                              </a:rPr>
                              <m:t>𝐪</m:t>
                            </m:r>
                          </m:sub>
                          <m:sup>
                            <m:r>
                              <a:rPr lang="en-US" altLang="zh-HK" sz="2200" i="1">
                                <a:latin typeface="Cambria Math" panose="02040503050406030204" pitchFamily="18" charset="0"/>
                              </a:rPr>
                              <m:t>(</m:t>
                            </m:r>
                            <m:sSub>
                              <m:sSubPr>
                                <m:ctrlPr>
                                  <a:rPr lang="en-US" altLang="zh-HK" sz="2200" b="0" i="1" smtClean="0">
                                    <a:latin typeface="Cambria Math" panose="02040503050406030204" pitchFamily="18" charset="0"/>
                                    <a:cs typeface="Times New Roman" panose="02020603050405020304" pitchFamily="18" charset="0"/>
                                  </a:rPr>
                                </m:ctrlPr>
                              </m:sSubPr>
                              <m:e>
                                <m:r>
                                  <a:rPr lang="en-US" altLang="zh-HK" sz="2200" b="0" i="1" smtClean="0">
                                    <a:latin typeface="Cambria Math" panose="02040503050406030204" pitchFamily="18" charset="0"/>
                                    <a:cs typeface="Times New Roman" panose="02020603050405020304" pitchFamily="18" charset="0"/>
                                  </a:rPr>
                                  <m:t>𝑏</m:t>
                                </m:r>
                              </m:e>
                              <m:sub>
                                <m:r>
                                  <a:rPr lang="en-US" altLang="zh-HK" sz="2200" b="0" i="1" smtClean="0">
                                    <a:latin typeface="Cambria Math" panose="02040503050406030204" pitchFamily="18" charset="0"/>
                                    <a:cs typeface="Times New Roman" panose="02020603050405020304" pitchFamily="18" charset="0"/>
                                  </a:rPr>
                                  <m:t>𝑖</m:t>
                                </m:r>
                              </m:sub>
                            </m:sSub>
                            <m:r>
                              <a:rPr lang="en-US" altLang="zh-HK" sz="2200" i="1">
                                <a:latin typeface="Cambria Math" panose="02040503050406030204" pitchFamily="18" charset="0"/>
                              </a:rPr>
                              <m:t>)</m:t>
                            </m:r>
                          </m:sup>
                        </m:sSubSup>
                      </m:e>
                    </m:d>
                  </m:oMath>
                </a14:m>
                <a:r>
                  <a:rPr lang="zh-HK" altLang="en-US" dirty="0">
                    <a:latin typeface="Times New Roman" panose="02020603050405020304" pitchFamily="18" charset="0"/>
                    <a:cs typeface="Times New Roman" panose="02020603050405020304" pitchFamily="18" charset="0"/>
                  </a:rPr>
                  <a:t> </a:t>
                </a:r>
                <a:r>
                  <a:rPr lang="en-US" altLang="zh-HK"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HK" sz="2200" i="1">
                            <a:latin typeface="Cambria Math" panose="02040503050406030204" pitchFamily="18" charset="0"/>
                            <a:ea typeface="Cambria Math" panose="02040503050406030204" pitchFamily="18" charset="0"/>
                          </a:rPr>
                        </m:ctrlPr>
                      </m:sSubPr>
                      <m:e>
                        <m:r>
                          <a:rPr lang="en-US" altLang="zh-HK" sz="2200" i="1">
                            <a:latin typeface="Cambria Math" panose="02040503050406030204" pitchFamily="18" charset="0"/>
                            <a:ea typeface="Cambria Math" panose="02040503050406030204" pitchFamily="18" charset="0"/>
                          </a:rPr>
                          <m:t>𝑆</m:t>
                        </m:r>
                      </m:e>
                      <m:sub>
                        <m:sSubSup>
                          <m:sSubSupPr>
                            <m:ctrlPr>
                              <a:rPr lang="en-US" altLang="zh-HK" sz="2200" i="1">
                                <a:latin typeface="Cambria Math" panose="02040503050406030204" pitchFamily="18" charset="0"/>
                              </a:rPr>
                            </m:ctrlPr>
                          </m:sSubSupPr>
                          <m:e>
                            <m:r>
                              <a:rPr lang="en-US" altLang="zh-HK" sz="2200" i="1">
                                <a:latin typeface="Cambria Math" panose="02040503050406030204" pitchFamily="18" charset="0"/>
                              </a:rPr>
                              <m:t>𝑅</m:t>
                            </m:r>
                          </m:e>
                          <m:sub>
                            <m:r>
                              <a:rPr lang="en-US" altLang="zh-HK" sz="2200" b="1">
                                <a:latin typeface="Cambria Math" panose="02040503050406030204" pitchFamily="18" charset="0"/>
                              </a:rPr>
                              <m:t>𝐪</m:t>
                            </m:r>
                          </m:sub>
                          <m:sup>
                            <m:r>
                              <a:rPr lang="en-US" altLang="zh-HK" sz="2200" i="1">
                                <a:latin typeface="Cambria Math" panose="02040503050406030204" pitchFamily="18" charset="0"/>
                              </a:rPr>
                              <m:t>(</m:t>
                            </m:r>
                            <m:sSub>
                              <m:sSubPr>
                                <m:ctrlPr>
                                  <a:rPr lang="en-US" altLang="zh-HK" sz="2200" b="0" i="1" smtClean="0">
                                    <a:latin typeface="Cambria Math" panose="02040503050406030204" pitchFamily="18" charset="0"/>
                                    <a:cs typeface="Times New Roman" panose="02020603050405020304" pitchFamily="18" charset="0"/>
                                  </a:rPr>
                                </m:ctrlPr>
                              </m:sSubPr>
                              <m:e>
                                <m:r>
                                  <a:rPr lang="en-US" altLang="zh-HK" sz="2200" b="0" i="1" smtClean="0">
                                    <a:latin typeface="Cambria Math" panose="02040503050406030204" pitchFamily="18" charset="0"/>
                                    <a:cs typeface="Times New Roman" panose="02020603050405020304" pitchFamily="18" charset="0"/>
                                  </a:rPr>
                                  <m:t>𝑏</m:t>
                                </m:r>
                              </m:e>
                              <m:sub>
                                <m:r>
                                  <a:rPr lang="en-US" altLang="zh-HK" sz="2200" b="0" i="1" smtClean="0">
                                    <a:latin typeface="Cambria Math" panose="02040503050406030204" pitchFamily="18" charset="0"/>
                                    <a:cs typeface="Times New Roman" panose="02020603050405020304" pitchFamily="18" charset="0"/>
                                  </a:rPr>
                                  <m:t>𝑖</m:t>
                                </m:r>
                              </m:sub>
                            </m:sSub>
                            <m:r>
                              <a:rPr lang="en-US" altLang="zh-HK" sz="2200" i="1">
                                <a:latin typeface="Cambria Math" panose="02040503050406030204" pitchFamily="18" charset="0"/>
                              </a:rPr>
                              <m:t>)</m:t>
                            </m:r>
                          </m:sup>
                        </m:sSubSup>
                      </m:sub>
                    </m:sSub>
                  </m:oMath>
                </a14:m>
                <a:r>
                  <a:rPr lang="zh-HK" altLang="en-US" sz="2200" dirty="0">
                    <a:latin typeface="Times New Roman" panose="02020603050405020304" pitchFamily="18" charset="0"/>
                    <a:cs typeface="Times New Roman" panose="02020603050405020304" pitchFamily="18" charset="0"/>
                  </a:rPr>
                  <a:t> </a:t>
                </a:r>
                <a:r>
                  <a:rPr lang="en-US" altLang="zh-HK" sz="2400" dirty="0">
                    <a:solidFill>
                      <a:srgbClr val="7030A0"/>
                    </a:solidFill>
                    <a:latin typeface="Times New Roman" panose="02020603050405020304" pitchFamily="18" charset="0"/>
                    <a:cs typeface="Times New Roman" panose="02020603050405020304" pitchFamily="18" charset="0"/>
                  </a:rPr>
                  <a:t>(purple terms)</a:t>
                </a:r>
                <a:r>
                  <a:rPr lang="en-US" altLang="zh-HK"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zh-HK" b="0" i="1" smtClean="0">
                        <a:latin typeface="Cambria Math" panose="02040503050406030204" pitchFamily="18" charset="0"/>
                        <a:cs typeface="Times New Roman" panose="02020603050405020304" pitchFamily="18" charset="0"/>
                      </a:rPr>
                      <m:t>1≤</m:t>
                    </m:r>
                    <m:r>
                      <a:rPr lang="en-US" altLang="zh-HK" b="0" i="1" smtClean="0">
                        <a:latin typeface="Cambria Math" panose="02040503050406030204" pitchFamily="18" charset="0"/>
                        <a:cs typeface="Times New Roman" panose="02020603050405020304" pitchFamily="18" charset="0"/>
                      </a:rPr>
                      <m:t>𝑖</m:t>
                    </m:r>
                    <m:r>
                      <a:rPr lang="en-US" altLang="zh-HK" b="0" i="1" smtClean="0">
                        <a:latin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𝐿</m:t>
                    </m:r>
                  </m:oMath>
                </a14:m>
                <a:r>
                  <a:rPr lang="en-US" altLang="zh-HK" dirty="0">
                    <a:latin typeface="Times New Roman" panose="02020603050405020304" pitchFamily="18" charset="0"/>
                    <a:cs typeface="Times New Roman" panose="02020603050405020304" pitchFamily="18" charset="0"/>
                  </a:rPr>
                  <a:t>.</a:t>
                </a:r>
                <a:endParaRPr lang="en-US" altLang="zh-HK" dirty="0">
                  <a:solidFill>
                    <a:srgbClr val="7030A0"/>
                  </a:solidFill>
                  <a:latin typeface="Times New Roman" panose="02020603050405020304" pitchFamily="18" charset="0"/>
                  <a:cs typeface="Times New Roman" panose="02020603050405020304" pitchFamily="18" charset="0"/>
                </a:endParaRPr>
              </a:p>
              <a:p>
                <a:r>
                  <a:rPr lang="en-US" altLang="zh-HK" dirty="0">
                    <a:latin typeface="Times New Roman" panose="02020603050405020304" pitchFamily="18" charset="0"/>
                    <a:cs typeface="Times New Roman" panose="02020603050405020304" pitchFamily="18" charset="0"/>
                  </a:rPr>
                  <a:t>Compute </a:t>
                </a:r>
                <a14:m>
                  <m:oMath xmlns:m="http://schemas.openxmlformats.org/officeDocument/2006/math">
                    <m:sSubSup>
                      <m:sSubSupPr>
                        <m:ctrlPr>
                          <a:rPr lang="en-US" altLang="zh-HK" i="1">
                            <a:latin typeface="Cambria Math" panose="02040503050406030204" pitchFamily="18" charset="0"/>
                            <a:ea typeface="Cambria Math" panose="02040503050406030204" pitchFamily="18" charset="0"/>
                          </a:rPr>
                        </m:ctrlPr>
                      </m:sSubSupPr>
                      <m:e>
                        <m:r>
                          <a:rPr lang="en-US" altLang="zh-HK" i="1">
                            <a:latin typeface="Cambria Math" panose="02040503050406030204" pitchFamily="18" charset="0"/>
                            <a:ea typeface="Cambria Math" panose="02040503050406030204" pitchFamily="18" charset="0"/>
                          </a:rPr>
                          <m:t>ℱ</m:t>
                        </m:r>
                      </m:e>
                      <m:sub>
                        <m:r>
                          <a:rPr lang="en-US" altLang="zh-HK" i="1">
                            <a:latin typeface="Cambria Math" panose="02040503050406030204" pitchFamily="18" charset="0"/>
                            <a:ea typeface="Cambria Math" panose="02040503050406030204" pitchFamily="18" charset="0"/>
                          </a:rPr>
                          <m:t>𝑃</m:t>
                        </m:r>
                      </m:sub>
                      <m:sup>
                        <m:r>
                          <a:rPr lang="en-US" altLang="zh-HK" i="1">
                            <a:latin typeface="Cambria Math" panose="02040503050406030204" pitchFamily="18" charset="0"/>
                            <a:ea typeface="Cambria Math" panose="02040503050406030204" pitchFamily="18" charset="0"/>
                          </a:rPr>
                          <m:t>(</m:t>
                        </m:r>
                        <m:sSub>
                          <m:sSubPr>
                            <m:ctrlPr>
                              <a:rPr lang="en-US" altLang="zh-HK" i="1" smtClean="0">
                                <a:latin typeface="Cambria Math" panose="02040503050406030204" pitchFamily="18" charset="0"/>
                                <a:ea typeface="Cambria Math" panose="02040503050406030204" pitchFamily="18" charset="0"/>
                              </a:rPr>
                            </m:ctrlPr>
                          </m:sSubPr>
                          <m:e>
                            <m:r>
                              <a:rPr lang="en-US" altLang="zh-HK" i="1" smtClean="0">
                                <a:latin typeface="Cambria Math" panose="02040503050406030204" pitchFamily="18" charset="0"/>
                                <a:ea typeface="Cambria Math" panose="02040503050406030204" pitchFamily="18" charset="0"/>
                              </a:rPr>
                              <m:t>𝑏</m:t>
                            </m:r>
                          </m:e>
                          <m:sub>
                            <m:r>
                              <a:rPr lang="en-US" altLang="zh-HK" b="0" i="1" smtClean="0">
                                <a:latin typeface="Cambria Math" panose="02040503050406030204" pitchFamily="18" charset="0"/>
                                <a:ea typeface="Cambria Math" panose="02040503050406030204" pitchFamily="18" charset="0"/>
                              </a:rPr>
                              <m:t>𝑖</m:t>
                            </m:r>
                          </m:sub>
                        </m:sSub>
                        <m:r>
                          <a:rPr lang="en-US" altLang="zh-HK" i="1">
                            <a:latin typeface="Cambria Math" panose="02040503050406030204" pitchFamily="18" charset="0"/>
                            <a:ea typeface="Cambria Math" panose="02040503050406030204" pitchFamily="18" charset="0"/>
                          </a:rPr>
                          <m:t>)</m:t>
                        </m:r>
                      </m:sup>
                    </m:sSubSup>
                    <m:d>
                      <m:dPr>
                        <m:ctrlPr>
                          <a:rPr lang="en-US" altLang="zh-HK" i="1">
                            <a:latin typeface="Cambria Math" panose="02040503050406030204" pitchFamily="18" charset="0"/>
                            <a:ea typeface="Cambria Math" panose="02040503050406030204" pitchFamily="18" charset="0"/>
                          </a:rPr>
                        </m:ctrlPr>
                      </m:dPr>
                      <m:e>
                        <m:r>
                          <a:rPr lang="en-US" altLang="zh-HK" b="1">
                            <a:latin typeface="Cambria Math" panose="02040503050406030204" pitchFamily="18" charset="0"/>
                            <a:ea typeface="Cambria Math" panose="02040503050406030204" pitchFamily="18" charset="0"/>
                          </a:rPr>
                          <m:t>𝐪</m:t>
                        </m:r>
                      </m:e>
                    </m:d>
                  </m:oMath>
                </a14:m>
                <a:r>
                  <a:rPr lang="en-US" altLang="zh-HK"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zh-HK" b="0" i="1" smtClean="0">
                        <a:latin typeface="Cambria Math" panose="02040503050406030204" pitchFamily="18" charset="0"/>
                        <a:cs typeface="Times New Roman" panose="02020603050405020304" pitchFamily="18" charset="0"/>
                      </a:rPr>
                      <m:t>1≤</m:t>
                    </m:r>
                    <m:r>
                      <a:rPr lang="en-US" altLang="zh-HK" b="0" i="1" smtClean="0">
                        <a:latin typeface="Cambria Math" panose="02040503050406030204" pitchFamily="18" charset="0"/>
                        <a:cs typeface="Times New Roman" panose="02020603050405020304" pitchFamily="18" charset="0"/>
                      </a:rPr>
                      <m:t>𝑖</m:t>
                    </m:r>
                    <m:r>
                      <a:rPr lang="en-US" altLang="zh-HK" b="0" i="1" smtClean="0">
                        <a:latin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𝐿</m:t>
                    </m:r>
                  </m:oMath>
                </a14:m>
                <a:r>
                  <a:rPr lang="en-US" altLang="zh-HK" dirty="0">
                    <a:latin typeface="Times New Roman" panose="02020603050405020304" pitchFamily="18" charset="0"/>
                    <a:cs typeface="Times New Roman" panose="02020603050405020304" pitchFamily="18" charset="0"/>
                  </a:rPr>
                  <a:t>.</a:t>
                </a:r>
              </a:p>
              <a:p>
                <a:r>
                  <a:rPr lang="en-US" altLang="zh-HK" dirty="0">
                    <a:latin typeface="Times New Roman" panose="02020603050405020304" pitchFamily="18" charset="0"/>
                    <a:cs typeface="Times New Roman" panose="02020603050405020304" pitchFamily="18" charset="0"/>
                  </a:rPr>
                  <a:t>Time complexity of the aggregate operation is </a:t>
                </a:r>
                <a14:m>
                  <m:oMath xmlns:m="http://schemas.openxmlformats.org/officeDocument/2006/math">
                    <m:r>
                      <a:rPr lang="en-US" altLang="zh-HK" b="0" i="1" smtClean="0">
                        <a:latin typeface="Cambria Math" panose="02040503050406030204" pitchFamily="18" charset="0"/>
                        <a:cs typeface="Times New Roman" panose="02020603050405020304" pitchFamily="18" charset="0"/>
                      </a:rPr>
                      <m:t>𝑂</m:t>
                    </m:r>
                    <m:d>
                      <m:dPr>
                        <m:ctrlPr>
                          <a:rPr lang="en-US" altLang="zh-HK" b="0" i="1" smtClean="0">
                            <a:latin typeface="Cambria Math" panose="02040503050406030204" pitchFamily="18" charset="0"/>
                            <a:cs typeface="Times New Roman" panose="02020603050405020304" pitchFamily="18" charset="0"/>
                          </a:rPr>
                        </m:ctrlPr>
                      </m:dPr>
                      <m:e>
                        <m:r>
                          <a:rPr lang="en-US" altLang="zh-HK" b="0" i="1" smtClean="0">
                            <a:latin typeface="Cambria Math" panose="02040503050406030204" pitchFamily="18" charset="0"/>
                            <a:cs typeface="Times New Roman" panose="02020603050405020304" pitchFamily="18" charset="0"/>
                          </a:rPr>
                          <m:t>𝑛</m:t>
                        </m:r>
                        <m:r>
                          <a:rPr lang="en-US" altLang="zh-HK" b="0" i="1" smtClean="0">
                            <a:latin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𝐿</m:t>
                        </m:r>
                      </m:e>
                    </m:d>
                  </m:oMath>
                </a14:m>
                <a:r>
                  <a:rPr lang="en-US" altLang="zh-HK" dirty="0">
                    <a:latin typeface="Times New Roman" panose="02020603050405020304" pitchFamily="18" charset="0"/>
                    <a:cs typeface="Times New Roman" panose="02020603050405020304" pitchFamily="18" charset="0"/>
                  </a:rPr>
                  <a:t>.</a:t>
                </a:r>
                <a:endParaRPr lang="zh-HK" altLang="en-US" dirty="0">
                  <a:latin typeface="Times New Roman" panose="02020603050405020304" pitchFamily="18" charset="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69EAF29E-8DC2-4DB4-B5F7-3910AA313617}"/>
                  </a:ext>
                </a:extLst>
              </p:cNvPr>
              <p:cNvSpPr>
                <a:spLocks noGrp="1" noRot="1" noChangeAspect="1" noMove="1" noResize="1" noEditPoints="1" noAdjustHandles="1" noChangeArrowheads="1" noChangeShapeType="1" noTextEdit="1"/>
              </p:cNvSpPr>
              <p:nvPr>
                <p:ph idx="1"/>
              </p:nvPr>
            </p:nvSpPr>
            <p:spPr>
              <a:xfrm>
                <a:off x="846589" y="4762390"/>
                <a:ext cx="11250336" cy="2124972"/>
              </a:xfrm>
              <a:blipFill>
                <a:blip r:embed="rId2"/>
                <a:stretch>
                  <a:fillRect l="-867" t="-24642"/>
                </a:stretch>
              </a:blipFill>
            </p:spPr>
            <p:txBody>
              <a:bodyPr/>
              <a:lstStyle/>
              <a:p>
                <a:r>
                  <a:rPr lang="zh-HK" altLang="en-US">
                    <a:noFill/>
                  </a:rPr>
                  <a:t> </a:t>
                </a:r>
              </a:p>
            </p:txBody>
          </p:sp>
        </mc:Fallback>
      </mc:AlternateContent>
      <p:pic>
        <p:nvPicPr>
          <p:cNvPr id="6" name="圖片 5">
            <a:extLst>
              <a:ext uri="{FF2B5EF4-FFF2-40B4-BE49-F238E27FC236}">
                <a16:creationId xmlns:a16="http://schemas.microsoft.com/office/drawing/2014/main" id="{C88903D9-9119-491E-A3F4-06A0D8B5A988}"/>
              </a:ext>
            </a:extLst>
          </p:cNvPr>
          <p:cNvPicPr>
            <a:picLocks noChangeAspect="1"/>
          </p:cNvPicPr>
          <p:nvPr/>
        </p:nvPicPr>
        <p:blipFill>
          <a:blip r:embed="rId3"/>
          <a:stretch>
            <a:fillRect/>
          </a:stretch>
        </p:blipFill>
        <p:spPr>
          <a:xfrm>
            <a:off x="2343150" y="1187370"/>
            <a:ext cx="7505700" cy="3457575"/>
          </a:xfrm>
          <a:prstGeom prst="rect">
            <a:avLst/>
          </a:prstGeom>
        </p:spPr>
      </p:pic>
    </p:spTree>
    <p:extLst>
      <p:ext uri="{BB962C8B-B14F-4D97-AF65-F5344CB8AC3E}">
        <p14:creationId xmlns:p14="http://schemas.microsoft.com/office/powerpoint/2010/main" val="305007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A6BDF-5878-4153-9DE9-C2C2D32B03E1}"/>
              </a:ext>
            </a:extLst>
          </p:cNvPr>
          <p:cNvSpPr>
            <a:spLocks noGrp="1"/>
          </p:cNvSpPr>
          <p:nvPr>
            <p:ph type="title"/>
          </p:nvPr>
        </p:nvSpPr>
        <p:spPr/>
        <p:txBody>
          <a:bodyPr/>
          <a:lstStyle/>
          <a:p>
            <a:pPr algn="ctr"/>
            <a:r>
              <a:rPr lang="en-US" altLang="zh-HK" dirty="0">
                <a:latin typeface="Times New Roman" panose="02020603050405020304" pitchFamily="18" charset="0"/>
                <a:cs typeface="Times New Roman" panose="02020603050405020304" pitchFamily="18" charset="0"/>
              </a:rPr>
              <a:t>Summarization of SAFE</a:t>
            </a:r>
            <a:endParaRPr lang="zh-HK"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89AF65-BED7-4018-BD34-76485E95E788}"/>
                  </a:ext>
                </a:extLst>
              </p:cNvPr>
              <p:cNvSpPr>
                <a:spLocks noGrp="1"/>
              </p:cNvSpPr>
              <p:nvPr>
                <p:ph idx="1"/>
              </p:nvPr>
            </p:nvSpPr>
            <p:spPr/>
            <p:txBody>
              <a:bodyPr/>
              <a:lstStyle/>
              <a:p>
                <a:r>
                  <a:rPr lang="en-US" altLang="zh-HK" dirty="0">
                    <a:latin typeface="Times New Roman" panose="02020603050405020304" pitchFamily="18" charset="0"/>
                    <a:cs typeface="Times New Roman" panose="02020603050405020304" pitchFamily="18" charset="0"/>
                  </a:rPr>
                  <a:t>Uses the share and aggregate operations to compute the </a:t>
                </a:r>
                <a14:m>
                  <m:oMath xmlns:m="http://schemas.openxmlformats.org/officeDocument/2006/math">
                    <m:r>
                      <a:rPr lang="en-US" altLang="zh-HK" i="1" dirty="0" smtClean="0">
                        <a:latin typeface="Cambria Math" panose="02040503050406030204" pitchFamily="18" charset="0"/>
                        <a:cs typeface="Times New Roman" panose="02020603050405020304" pitchFamily="18" charset="0"/>
                      </a:rPr>
                      <m:t>𝐿</m:t>
                    </m:r>
                  </m:oMath>
                </a14:m>
                <a:r>
                  <a:rPr lang="en-US" altLang="zh-HK" dirty="0">
                    <a:latin typeface="Times New Roman" panose="02020603050405020304" pitchFamily="18" charset="0"/>
                    <a:cs typeface="Times New Roman" panose="02020603050405020304" pitchFamily="18" charset="0"/>
                  </a:rPr>
                  <a:t> kernel density function values </a:t>
                </a:r>
                <a14:m>
                  <m:oMath xmlns:m="http://schemas.openxmlformats.org/officeDocument/2006/math">
                    <m:sSubSup>
                      <m:sSubSupPr>
                        <m:ctrlPr>
                          <a:rPr lang="en-US" altLang="zh-HK" i="1" smtClean="0">
                            <a:latin typeface="Cambria Math" panose="02040503050406030204" pitchFamily="18" charset="0"/>
                            <a:ea typeface="Cambria Math" panose="02040503050406030204" pitchFamily="18" charset="0"/>
                          </a:rPr>
                        </m:ctrlPr>
                      </m:sSubSupPr>
                      <m:e>
                        <m:r>
                          <a:rPr lang="en-US" altLang="zh-HK" i="1">
                            <a:latin typeface="Cambria Math" panose="02040503050406030204" pitchFamily="18" charset="0"/>
                            <a:ea typeface="Cambria Math" panose="02040503050406030204" pitchFamily="18" charset="0"/>
                          </a:rPr>
                          <m:t>ℱ</m:t>
                        </m:r>
                      </m:e>
                      <m:sub>
                        <m:r>
                          <a:rPr lang="en-US" altLang="zh-HK" i="1">
                            <a:latin typeface="Cambria Math" panose="02040503050406030204" pitchFamily="18" charset="0"/>
                            <a:ea typeface="Cambria Math" panose="02040503050406030204" pitchFamily="18" charset="0"/>
                          </a:rPr>
                          <m:t>𝑃</m:t>
                        </m:r>
                      </m:sub>
                      <m:sup>
                        <m:r>
                          <a:rPr lang="en-US" altLang="zh-HK" i="1">
                            <a:latin typeface="Cambria Math" panose="02040503050406030204" pitchFamily="18" charset="0"/>
                            <a:ea typeface="Cambria Math" panose="02040503050406030204" pitchFamily="18" charset="0"/>
                          </a:rPr>
                          <m:t>(</m:t>
                        </m:r>
                        <m:sSub>
                          <m:sSubPr>
                            <m:ctrlPr>
                              <a:rPr lang="en-US" altLang="zh-HK" i="1" smtClean="0">
                                <a:latin typeface="Cambria Math" panose="02040503050406030204" pitchFamily="18" charset="0"/>
                                <a:ea typeface="Cambria Math" panose="02040503050406030204" pitchFamily="18" charset="0"/>
                              </a:rPr>
                            </m:ctrlPr>
                          </m:sSubPr>
                          <m:e>
                            <m:r>
                              <a:rPr lang="en-US" altLang="zh-HK" i="1" smtClean="0">
                                <a:latin typeface="Cambria Math" panose="02040503050406030204" pitchFamily="18" charset="0"/>
                                <a:ea typeface="Cambria Math" panose="02040503050406030204" pitchFamily="18" charset="0"/>
                              </a:rPr>
                              <m:t>𝑏</m:t>
                            </m:r>
                          </m:e>
                          <m:sub>
                            <m:r>
                              <a:rPr lang="en-US" altLang="zh-HK" b="0" i="1" smtClean="0">
                                <a:latin typeface="Cambria Math" panose="02040503050406030204" pitchFamily="18" charset="0"/>
                                <a:ea typeface="Cambria Math" panose="02040503050406030204" pitchFamily="18" charset="0"/>
                              </a:rPr>
                              <m:t>𝑖</m:t>
                            </m:r>
                          </m:sub>
                        </m:sSub>
                        <m:r>
                          <a:rPr lang="en-US" altLang="zh-HK" i="1">
                            <a:latin typeface="Cambria Math" panose="02040503050406030204" pitchFamily="18" charset="0"/>
                            <a:ea typeface="Cambria Math" panose="02040503050406030204" pitchFamily="18" charset="0"/>
                          </a:rPr>
                          <m:t>)</m:t>
                        </m:r>
                      </m:sup>
                    </m:sSubSup>
                    <m:d>
                      <m:dPr>
                        <m:ctrlPr>
                          <a:rPr lang="en-US" altLang="zh-HK" i="1">
                            <a:latin typeface="Cambria Math" panose="02040503050406030204" pitchFamily="18" charset="0"/>
                            <a:ea typeface="Cambria Math" panose="02040503050406030204" pitchFamily="18" charset="0"/>
                          </a:rPr>
                        </m:ctrlPr>
                      </m:dPr>
                      <m:e>
                        <m:r>
                          <a:rPr lang="en-US" altLang="zh-HK" b="1">
                            <a:latin typeface="Cambria Math" panose="02040503050406030204" pitchFamily="18" charset="0"/>
                            <a:ea typeface="Cambria Math" panose="02040503050406030204" pitchFamily="18" charset="0"/>
                          </a:rPr>
                          <m:t>𝐪</m:t>
                        </m:r>
                      </m:e>
                    </m:d>
                  </m:oMath>
                </a14:m>
                <a:r>
                  <a:rPr lang="zh-HK" altLang="en-US" dirty="0">
                    <a:latin typeface="Times New Roman" panose="02020603050405020304" pitchFamily="18" charset="0"/>
                    <a:cs typeface="Times New Roman" panose="02020603050405020304" pitchFamily="18" charset="0"/>
                  </a:rPr>
                  <a:t> </a:t>
                </a:r>
                <a:r>
                  <a:rPr lang="en-US" altLang="zh-HK" dirty="0">
                    <a:latin typeface="Times New Roman" panose="02020603050405020304" pitchFamily="18" charset="0"/>
                    <a:cs typeface="Times New Roman" panose="02020603050405020304" pitchFamily="18" charset="0"/>
                  </a:rPr>
                  <a:t>(corresponds to </a:t>
                </a:r>
                <a14:m>
                  <m:oMath xmlns:m="http://schemas.openxmlformats.org/officeDocument/2006/math">
                    <m:r>
                      <a:rPr lang="en-US" altLang="zh-HK" i="1" dirty="0" smtClean="0">
                        <a:latin typeface="Cambria Math" panose="02040503050406030204" pitchFamily="18" charset="0"/>
                        <a:cs typeface="Times New Roman" panose="02020603050405020304" pitchFamily="18" charset="0"/>
                      </a:rPr>
                      <m:t>𝐿</m:t>
                    </m:r>
                  </m:oMath>
                </a14:m>
                <a:r>
                  <a:rPr lang="en-US" altLang="zh-HK" dirty="0">
                    <a:latin typeface="Times New Roman" panose="02020603050405020304" pitchFamily="18" charset="0"/>
                    <a:cs typeface="Times New Roman" panose="02020603050405020304" pitchFamily="18" charset="0"/>
                  </a:rPr>
                  <a:t> bandwidths)</a:t>
                </a:r>
                <a:r>
                  <a:rPr lang="zh-HK" altLang="en-US" dirty="0">
                    <a:latin typeface="Times New Roman" panose="02020603050405020304" pitchFamily="18" charset="0"/>
                    <a:cs typeface="Times New Roman" panose="02020603050405020304" pitchFamily="18" charset="0"/>
                  </a:rPr>
                  <a:t> </a:t>
                </a:r>
                <a:r>
                  <a:rPr lang="en-US" altLang="zh-HK" dirty="0">
                    <a:latin typeface="Times New Roman" panose="02020603050405020304" pitchFamily="18" charset="0"/>
                    <a:cs typeface="Times New Roman" panose="02020603050405020304" pitchFamily="18" charset="0"/>
                  </a:rPr>
                  <a:t>for each pixel </a:t>
                </a:r>
                <a14:m>
                  <m:oMath xmlns:m="http://schemas.openxmlformats.org/officeDocument/2006/math">
                    <m:r>
                      <a:rPr lang="en-US" altLang="zh-HK" b="1" smtClean="0">
                        <a:latin typeface="Cambria Math" panose="02040503050406030204" pitchFamily="18" charset="0"/>
                        <a:ea typeface="Cambria Math" panose="02040503050406030204" pitchFamily="18" charset="0"/>
                      </a:rPr>
                      <m:t>𝐪</m:t>
                    </m:r>
                  </m:oMath>
                </a14:m>
                <a:r>
                  <a:rPr lang="en-US" altLang="zh-HK" dirty="0">
                    <a:latin typeface="Times New Roman" panose="02020603050405020304" pitchFamily="18" charset="0"/>
                    <a:cs typeface="Times New Roman" panose="02020603050405020304" pitchFamily="18" charset="0"/>
                  </a:rPr>
                  <a:t>.</a:t>
                </a:r>
              </a:p>
              <a:p>
                <a:endParaRPr lang="en-US" altLang="zh-HK" dirty="0">
                  <a:latin typeface="Times New Roman" panose="02020603050405020304" pitchFamily="18" charset="0"/>
                  <a:cs typeface="Times New Roman" panose="02020603050405020304" pitchFamily="18" charset="0"/>
                </a:endParaRPr>
              </a:p>
              <a:p>
                <a:r>
                  <a:rPr lang="en-US" altLang="zh-HK" dirty="0">
                    <a:latin typeface="Times New Roman" panose="02020603050405020304" pitchFamily="18" charset="0"/>
                    <a:cs typeface="Times New Roman" panose="02020603050405020304" pitchFamily="18" charset="0"/>
                  </a:rPr>
                  <a:t>The time complexity of SAFE is </a:t>
                </a:r>
                <a14:m>
                  <m:oMath xmlns:m="http://schemas.openxmlformats.org/officeDocument/2006/math">
                    <m:r>
                      <a:rPr lang="en-US" altLang="zh-HK" b="0" i="1" smtClean="0">
                        <a:latin typeface="Cambria Math" panose="02040503050406030204" pitchFamily="18" charset="0"/>
                        <a:cs typeface="Times New Roman" panose="02020603050405020304" pitchFamily="18" charset="0"/>
                      </a:rPr>
                      <m:t>𝑂</m:t>
                    </m:r>
                    <m:r>
                      <a:rPr lang="en-US" altLang="zh-HK" b="0" i="1" smtClean="0">
                        <a:latin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𝑋𝑌</m:t>
                    </m:r>
                    <m:r>
                      <a:rPr lang="en-US" altLang="zh-HK" b="0" i="1" smtClean="0">
                        <a:latin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𝑛</m:t>
                    </m:r>
                    <m:func>
                      <m:funcPr>
                        <m:ctrlPr>
                          <a:rPr lang="en-US" altLang="zh-HK" b="0" i="1" smtClean="0">
                            <a:latin typeface="Cambria Math" panose="02040503050406030204" pitchFamily="18" charset="0"/>
                            <a:cs typeface="Times New Roman" panose="02020603050405020304" pitchFamily="18" charset="0"/>
                          </a:rPr>
                        </m:ctrlPr>
                      </m:funcPr>
                      <m:fName>
                        <m:r>
                          <m:rPr>
                            <m:sty m:val="p"/>
                          </m:rPr>
                          <a:rPr lang="en-US" altLang="zh-HK" b="0" i="0" smtClean="0">
                            <a:latin typeface="Cambria Math" panose="02040503050406030204" pitchFamily="18" charset="0"/>
                            <a:cs typeface="Times New Roman" panose="02020603050405020304" pitchFamily="18" charset="0"/>
                          </a:rPr>
                          <m:t>log</m:t>
                        </m:r>
                      </m:fName>
                      <m:e>
                        <m:r>
                          <a:rPr lang="en-US" altLang="zh-HK" b="0" i="1" smtClean="0">
                            <a:latin typeface="Cambria Math" panose="02040503050406030204" pitchFamily="18" charset="0"/>
                            <a:cs typeface="Times New Roman" panose="02020603050405020304" pitchFamily="18" charset="0"/>
                          </a:rPr>
                          <m:t>𝐿</m:t>
                        </m:r>
                      </m:e>
                    </m:func>
                    <m:r>
                      <a:rPr lang="en-US" altLang="zh-HK" b="0" i="1" smtClean="0">
                        <a:latin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𝐿</m:t>
                    </m:r>
                    <m:r>
                      <a:rPr lang="en-US" altLang="zh-HK" b="0" i="1" smtClean="0">
                        <a:latin typeface="Cambria Math" panose="02040503050406030204" pitchFamily="18" charset="0"/>
                        <a:cs typeface="Times New Roman" panose="02020603050405020304" pitchFamily="18" charset="0"/>
                      </a:rPr>
                      <m:t>))</m:t>
                    </m:r>
                  </m:oMath>
                </a14:m>
                <a:r>
                  <a:rPr lang="en-US" altLang="zh-HK" dirty="0">
                    <a:latin typeface="Times New Roman" panose="02020603050405020304" pitchFamily="18" charset="0"/>
                    <a:cs typeface="Times New Roman" panose="02020603050405020304" pitchFamily="18" charset="0"/>
                  </a:rPr>
                  <a:t> (with the resolution size </a:t>
                </a:r>
                <a14:m>
                  <m:oMath xmlns:m="http://schemas.openxmlformats.org/officeDocument/2006/math">
                    <m:r>
                      <a:rPr lang="en-US" altLang="zh-HK" b="0" i="1" smtClean="0">
                        <a:latin typeface="Cambria Math" panose="02040503050406030204" pitchFamily="18" charset="0"/>
                        <a:cs typeface="Times New Roman" panose="02020603050405020304" pitchFamily="18" charset="0"/>
                      </a:rPr>
                      <m:t>𝑋</m:t>
                    </m:r>
                    <m:r>
                      <a:rPr lang="en-US" altLang="zh-HK"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𝑌</m:t>
                    </m:r>
                  </m:oMath>
                </a14:m>
                <a:r>
                  <a:rPr lang="en-US" altLang="zh-HK" dirty="0">
                    <a:latin typeface="Times New Roman" panose="02020603050405020304" pitchFamily="18" charset="0"/>
                    <a:cs typeface="Times New Roman" panose="02020603050405020304" pitchFamily="18" charset="0"/>
                  </a:rPr>
                  <a:t>).</a:t>
                </a:r>
              </a:p>
              <a:p>
                <a:endParaRPr lang="zh-HK" altLang="en-US" dirty="0">
                  <a:latin typeface="Times New Roman" panose="02020603050405020304" pitchFamily="18" charset="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6289AF65-BED7-4018-BD34-76485E95E788}"/>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215269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895637-9674-4180-8976-A95BC068B67D}"/>
              </a:ext>
            </a:extLst>
          </p:cNvPr>
          <p:cNvSpPr>
            <a:spLocks noGrp="1"/>
          </p:cNvSpPr>
          <p:nvPr>
            <p:ph type="title"/>
          </p:nvPr>
        </p:nvSpPr>
        <p:spPr/>
        <p:txBody>
          <a:bodyPr/>
          <a:lstStyle/>
          <a:p>
            <a:pPr algn="ctr"/>
            <a:r>
              <a:rPr lang="en-US" altLang="zh-HK" dirty="0">
                <a:latin typeface="Times New Roman" panose="02020603050405020304" pitchFamily="18" charset="0"/>
                <a:cs typeface="Times New Roman" panose="02020603050405020304" pitchFamily="18" charset="0"/>
              </a:rPr>
              <a:t>Experimental Evaluation</a:t>
            </a:r>
            <a:endParaRPr lang="zh-HK" altLang="en-US" dirty="0"/>
          </a:p>
        </p:txBody>
      </p:sp>
      <p:pic>
        <p:nvPicPr>
          <p:cNvPr id="4" name="圖片 3">
            <a:extLst>
              <a:ext uri="{FF2B5EF4-FFF2-40B4-BE49-F238E27FC236}">
                <a16:creationId xmlns:a16="http://schemas.microsoft.com/office/drawing/2014/main" id="{B37DB288-6F96-41BA-BB30-3CC38D9EDE2B}"/>
              </a:ext>
            </a:extLst>
          </p:cNvPr>
          <p:cNvPicPr>
            <a:picLocks noChangeAspect="1"/>
          </p:cNvPicPr>
          <p:nvPr/>
        </p:nvPicPr>
        <p:blipFill>
          <a:blip r:embed="rId2"/>
          <a:stretch>
            <a:fillRect/>
          </a:stretch>
        </p:blipFill>
        <p:spPr>
          <a:xfrm>
            <a:off x="3343275" y="1690688"/>
            <a:ext cx="5505450" cy="1647825"/>
          </a:xfrm>
          <a:prstGeom prst="rect">
            <a:avLst/>
          </a:prstGeom>
        </p:spPr>
      </p:pic>
      <p:pic>
        <p:nvPicPr>
          <p:cNvPr id="5" name="圖片 4">
            <a:extLst>
              <a:ext uri="{FF2B5EF4-FFF2-40B4-BE49-F238E27FC236}">
                <a16:creationId xmlns:a16="http://schemas.microsoft.com/office/drawing/2014/main" id="{EF60CD6A-3529-4CDF-B2BF-37F8A3E6E977}"/>
              </a:ext>
            </a:extLst>
          </p:cNvPr>
          <p:cNvPicPr>
            <a:picLocks noChangeAspect="1"/>
          </p:cNvPicPr>
          <p:nvPr/>
        </p:nvPicPr>
        <p:blipFill>
          <a:blip r:embed="rId3"/>
          <a:stretch>
            <a:fillRect/>
          </a:stretch>
        </p:blipFill>
        <p:spPr>
          <a:xfrm>
            <a:off x="1385188" y="3589338"/>
            <a:ext cx="9881227" cy="2765423"/>
          </a:xfrm>
          <a:prstGeom prst="rect">
            <a:avLst/>
          </a:prstGeom>
        </p:spPr>
      </p:pic>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C4B00A4C-9CB8-44B5-95A8-B0EDF2540E3D}"/>
                  </a:ext>
                </a:extLst>
              </p:cNvPr>
              <p:cNvSpPr txBox="1"/>
              <p:nvPr/>
            </p:nvSpPr>
            <p:spPr>
              <a:xfrm>
                <a:off x="3632595" y="6277431"/>
                <a:ext cx="5386411" cy="430887"/>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The resolution size is fixed to be 640 </a:t>
                </a:r>
                <a14:m>
                  <m:oMath xmlns:m="http://schemas.openxmlformats.org/officeDocument/2006/math">
                    <m:r>
                      <a:rPr lang="en-US" altLang="zh-HK" sz="2200" i="1" smtClean="0">
                        <a:latin typeface="Cambria Math" panose="02040503050406030204" pitchFamily="18" charset="0"/>
                        <a:ea typeface="Cambria Math" panose="02040503050406030204" pitchFamily="18" charset="0"/>
                      </a:rPr>
                      <m:t>×</m:t>
                    </m:r>
                  </m:oMath>
                </a14:m>
                <a:r>
                  <a:rPr lang="en-US" altLang="zh-HK" sz="2200" dirty="0">
                    <a:latin typeface="Times New Roman" panose="02020603050405020304" pitchFamily="18" charset="0"/>
                    <a:cs typeface="Times New Roman" panose="02020603050405020304" pitchFamily="18" charset="0"/>
                  </a:rPr>
                  <a:t> 480.</a:t>
                </a:r>
                <a:endParaRPr lang="zh-HK" altLang="en-US" sz="2200" dirty="0">
                  <a:latin typeface="Times New Roman" panose="02020603050405020304" pitchFamily="18" charset="0"/>
                  <a:cs typeface="Times New Roman" panose="02020603050405020304" pitchFamily="18" charset="0"/>
                </a:endParaRPr>
              </a:p>
            </p:txBody>
          </p:sp>
        </mc:Choice>
        <mc:Fallback xmlns="">
          <p:sp>
            <p:nvSpPr>
              <p:cNvPr id="8" name="文字方塊 7">
                <a:extLst>
                  <a:ext uri="{FF2B5EF4-FFF2-40B4-BE49-F238E27FC236}">
                    <a16:creationId xmlns:a16="http://schemas.microsoft.com/office/drawing/2014/main" id="{C4B00A4C-9CB8-44B5-95A8-B0EDF2540E3D}"/>
                  </a:ext>
                </a:extLst>
              </p:cNvPr>
              <p:cNvSpPr txBox="1">
                <a:spLocks noRot="1" noChangeAspect="1" noMove="1" noResize="1" noEditPoints="1" noAdjustHandles="1" noChangeArrowheads="1" noChangeShapeType="1" noTextEdit="1"/>
              </p:cNvSpPr>
              <p:nvPr/>
            </p:nvSpPr>
            <p:spPr>
              <a:xfrm>
                <a:off x="3632595" y="6277431"/>
                <a:ext cx="5386411" cy="430887"/>
              </a:xfrm>
              <a:prstGeom prst="rect">
                <a:avLst/>
              </a:prstGeom>
              <a:blipFill>
                <a:blip r:embed="rId4"/>
                <a:stretch>
                  <a:fillRect l="-1472" t="-10000" b="-28571"/>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4260297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DC8544-402C-4774-A464-7C1940E9E8CB}"/>
              </a:ext>
            </a:extLst>
          </p:cNvPr>
          <p:cNvSpPr>
            <a:spLocks noGrp="1"/>
          </p:cNvSpPr>
          <p:nvPr>
            <p:ph type="title"/>
          </p:nvPr>
        </p:nvSpPr>
        <p:spPr>
          <a:xfrm>
            <a:off x="838200" y="71510"/>
            <a:ext cx="10515600" cy="1325563"/>
          </a:xfrm>
        </p:spPr>
        <p:txBody>
          <a:bodyPr/>
          <a:lstStyle/>
          <a:p>
            <a:pPr algn="ctr"/>
            <a:r>
              <a:rPr lang="en-US" altLang="zh-HK" dirty="0">
                <a:latin typeface="Times New Roman" panose="02020603050405020304" pitchFamily="18" charset="0"/>
                <a:cs typeface="Times New Roman" panose="02020603050405020304" pitchFamily="18" charset="0"/>
              </a:rPr>
              <a:t>Ongoing Work and Future Opportunities</a:t>
            </a:r>
            <a:endParaRPr lang="zh-HK"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6874134-8079-4D5D-994F-BFD91A300342}"/>
                  </a:ext>
                </a:extLst>
              </p:cNvPr>
              <p:cNvSpPr>
                <a:spLocks noGrp="1"/>
              </p:cNvSpPr>
              <p:nvPr>
                <p:ph idx="1"/>
              </p:nvPr>
            </p:nvSpPr>
            <p:spPr>
              <a:xfrm>
                <a:off x="838200" y="1342238"/>
                <a:ext cx="10515600" cy="5729681"/>
              </a:xfrm>
            </p:spPr>
            <p:txBody>
              <a:bodyPr>
                <a:normAutofit/>
              </a:bodyPr>
              <a:lstStyle/>
              <a:p>
                <a:r>
                  <a:rPr lang="en-US" altLang="zh-HK" dirty="0">
                    <a:latin typeface="Times New Roman" panose="02020603050405020304" pitchFamily="18" charset="0"/>
                    <a:cs typeface="Times New Roman" panose="02020603050405020304" pitchFamily="18" charset="0"/>
                  </a:rPr>
                  <a:t>Extend SAFE to improve the efficiency of different bandwidth selection methods for multivariate kernel density estimation.</a:t>
                </a:r>
              </a:p>
              <a:p>
                <a:endParaRPr lang="en-US" altLang="zh-HK" dirty="0">
                  <a:latin typeface="Times New Roman" panose="02020603050405020304" pitchFamily="18" charset="0"/>
                  <a:cs typeface="Times New Roman" panose="02020603050405020304" pitchFamily="18" charset="0"/>
                </a:endParaRPr>
              </a:p>
              <a:p>
                <a:r>
                  <a:rPr lang="en-US" altLang="zh-HK" dirty="0">
                    <a:latin typeface="Times New Roman" panose="02020603050405020304" pitchFamily="18" charset="0"/>
                    <a:cs typeface="Times New Roman" panose="02020603050405020304" pitchFamily="18" charset="0"/>
                  </a:rPr>
                  <a:t>Extend SAFE to support other kernel functions, e.g., Gaussian kernel and exponential kernel.</a:t>
                </a:r>
              </a:p>
              <a:p>
                <a:endParaRPr lang="en-US" altLang="zh-HK" dirty="0">
                  <a:latin typeface="Times New Roman" panose="02020603050405020304" pitchFamily="18" charset="0"/>
                  <a:cs typeface="Times New Roman" panose="02020603050405020304" pitchFamily="18" charset="0"/>
                </a:endParaRPr>
              </a:p>
              <a:p>
                <a:r>
                  <a:rPr lang="en-US" altLang="zh-HK" dirty="0">
                    <a:latin typeface="Times New Roman" panose="02020603050405020304" pitchFamily="18" charset="0"/>
                    <a:cs typeface="Times New Roman" panose="02020603050405020304" pitchFamily="18" charset="0"/>
                  </a:rPr>
                  <a:t>Can we further develop the optimal solution?</a:t>
                </a:r>
              </a:p>
              <a:p>
                <a:pPr lvl="1"/>
                <a:r>
                  <a:rPr lang="en-US" altLang="zh-HK" dirty="0">
                    <a:latin typeface="Times New Roman" panose="02020603050405020304" pitchFamily="18" charset="0"/>
                    <a:cs typeface="Times New Roman" panose="02020603050405020304" pitchFamily="18" charset="0"/>
                  </a:rPr>
                  <a:t>Current lower bound time complexity: </a:t>
                </a:r>
                <a14:m>
                  <m:oMath xmlns:m="http://schemas.openxmlformats.org/officeDocument/2006/math">
                    <m:r>
                      <m:rPr>
                        <m:sty m:val="p"/>
                      </m:rPr>
                      <a:rPr lang="el-GR" altLang="zh-HK" i="1">
                        <a:latin typeface="Cambria Math" panose="02040503050406030204" pitchFamily="18" charset="0"/>
                        <a:ea typeface="Cambria Math" panose="02040503050406030204" pitchFamily="18" charset="0"/>
                        <a:cs typeface="Times New Roman" panose="02020603050405020304" pitchFamily="18" charset="0"/>
                      </a:rPr>
                      <m:t>Ω</m:t>
                    </m:r>
                    <m:d>
                      <m:dPr>
                        <m:ctrlPr>
                          <a:rPr lang="en-US" altLang="zh-HK"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HK" i="1">
                            <a:latin typeface="Cambria Math" panose="02040503050406030204" pitchFamily="18" charset="0"/>
                            <a:ea typeface="Cambria Math" panose="02040503050406030204" pitchFamily="18" charset="0"/>
                            <a:cs typeface="Times New Roman" panose="02020603050405020304" pitchFamily="18" charset="0"/>
                          </a:rPr>
                          <m:t>𝑋𝑌</m:t>
                        </m:r>
                        <m:r>
                          <a:rPr lang="en-US" altLang="zh-HK" b="0" i="1" smtClean="0">
                            <a:latin typeface="Cambria Math" panose="02040503050406030204" pitchFamily="18" charset="0"/>
                            <a:ea typeface="Cambria Math" panose="02040503050406030204" pitchFamily="18" charset="0"/>
                            <a:cs typeface="Times New Roman" panose="02020603050405020304" pitchFamily="18" charset="0"/>
                          </a:rPr>
                          <m:t>𝐿</m:t>
                        </m:r>
                        <m:r>
                          <a:rPr lang="en-US" altLang="zh-HK" i="1">
                            <a:latin typeface="Cambria Math" panose="02040503050406030204" pitchFamily="18" charset="0"/>
                            <a:ea typeface="Cambria Math" panose="02040503050406030204" pitchFamily="18" charset="0"/>
                            <a:cs typeface="Times New Roman" panose="02020603050405020304" pitchFamily="18" charset="0"/>
                          </a:rPr>
                          <m:t>+</m:t>
                        </m:r>
                        <m:r>
                          <a:rPr lang="en-US" altLang="zh-HK" i="1">
                            <a:latin typeface="Cambria Math" panose="02040503050406030204" pitchFamily="18" charset="0"/>
                            <a:ea typeface="Cambria Math" panose="02040503050406030204" pitchFamily="18" charset="0"/>
                            <a:cs typeface="Times New Roman" panose="02020603050405020304" pitchFamily="18" charset="0"/>
                          </a:rPr>
                          <m:t>𝑛</m:t>
                        </m:r>
                      </m:e>
                    </m:d>
                  </m:oMath>
                </a14:m>
                <a:r>
                  <a:rPr lang="en-US" altLang="zh-HK" dirty="0">
                    <a:latin typeface="Times New Roman" panose="02020603050405020304" pitchFamily="18" charset="0"/>
                    <a:ea typeface="Cambria Math" panose="02040503050406030204" pitchFamily="18" charset="0"/>
                    <a:cs typeface="Times New Roman" panose="02020603050405020304" pitchFamily="18" charset="0"/>
                  </a:rPr>
                  <a:t>.</a:t>
                </a:r>
              </a:p>
              <a:p>
                <a:pPr lvl="1"/>
                <a:r>
                  <a:rPr lang="en-US" altLang="zh-HK" dirty="0">
                    <a:latin typeface="Times New Roman" panose="02020603050405020304" pitchFamily="18" charset="0"/>
                    <a:cs typeface="Times New Roman" panose="02020603050405020304" pitchFamily="18" charset="0"/>
                  </a:rPr>
                  <a:t>State-of-the-art upper bound time complexity: </a:t>
                </a:r>
                <a14:m>
                  <m:oMath xmlns:m="http://schemas.openxmlformats.org/officeDocument/2006/math">
                    <m:r>
                      <a:rPr lang="en-US" altLang="zh-HK" b="0" i="1" smtClean="0">
                        <a:latin typeface="Cambria Math" panose="02040503050406030204" pitchFamily="18" charset="0"/>
                        <a:cs typeface="Times New Roman" panose="02020603050405020304" pitchFamily="18" charset="0"/>
                      </a:rPr>
                      <m:t>𝑂</m:t>
                    </m:r>
                    <m:r>
                      <a:rPr lang="en-US" altLang="zh-HK" b="0" i="1" smtClean="0">
                        <a:latin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𝑋𝑌</m:t>
                    </m:r>
                    <m:r>
                      <a:rPr lang="en-US" altLang="zh-HK" b="0" i="1" smtClean="0">
                        <a:latin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𝑛</m:t>
                    </m:r>
                    <m:func>
                      <m:funcPr>
                        <m:ctrlPr>
                          <a:rPr lang="en-US" altLang="zh-HK" b="0" i="1" smtClean="0">
                            <a:latin typeface="Cambria Math" panose="02040503050406030204" pitchFamily="18" charset="0"/>
                            <a:cs typeface="Times New Roman" panose="02020603050405020304" pitchFamily="18" charset="0"/>
                          </a:rPr>
                        </m:ctrlPr>
                      </m:funcPr>
                      <m:fName>
                        <m:r>
                          <m:rPr>
                            <m:sty m:val="p"/>
                          </m:rPr>
                          <a:rPr lang="en-US" altLang="zh-HK" b="0" i="0" smtClean="0">
                            <a:latin typeface="Cambria Math" panose="02040503050406030204" pitchFamily="18" charset="0"/>
                            <a:cs typeface="Times New Roman" panose="02020603050405020304" pitchFamily="18" charset="0"/>
                          </a:rPr>
                          <m:t>log</m:t>
                        </m:r>
                      </m:fName>
                      <m:e>
                        <m:r>
                          <a:rPr lang="en-US" altLang="zh-HK" b="0" i="1" smtClean="0">
                            <a:latin typeface="Cambria Math" panose="02040503050406030204" pitchFamily="18" charset="0"/>
                            <a:cs typeface="Times New Roman" panose="02020603050405020304" pitchFamily="18" charset="0"/>
                          </a:rPr>
                          <m:t>𝐿</m:t>
                        </m:r>
                      </m:e>
                    </m:func>
                    <m:r>
                      <a:rPr lang="en-US" altLang="zh-HK" b="0" i="1" smtClean="0">
                        <a:latin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𝐿</m:t>
                    </m:r>
                    <m:r>
                      <a:rPr lang="en-US" altLang="zh-HK" b="0" i="1" smtClean="0">
                        <a:latin typeface="Cambria Math" panose="02040503050406030204" pitchFamily="18" charset="0"/>
                        <a:cs typeface="Times New Roman" panose="02020603050405020304" pitchFamily="18" charset="0"/>
                      </a:rPr>
                      <m:t>))</m:t>
                    </m:r>
                  </m:oMath>
                </a14:m>
                <a:r>
                  <a:rPr lang="en-US" altLang="zh-HK" dirty="0">
                    <a:latin typeface="Times New Roman" panose="02020603050405020304" pitchFamily="18" charset="0"/>
                    <a:cs typeface="Times New Roman" panose="02020603050405020304" pitchFamily="18" charset="0"/>
                  </a:rPr>
                  <a:t>.</a:t>
                </a:r>
              </a:p>
              <a:p>
                <a:endParaRPr lang="en-US" altLang="zh-HK" dirty="0">
                  <a:latin typeface="Times New Roman" panose="02020603050405020304" pitchFamily="18" charset="0"/>
                  <a:cs typeface="Times New Roman" panose="02020603050405020304" pitchFamily="18" charset="0"/>
                </a:endParaRPr>
              </a:p>
              <a:p>
                <a:r>
                  <a:rPr lang="en-US" altLang="zh-HK" dirty="0">
                    <a:latin typeface="Times New Roman" panose="02020603050405020304" pitchFamily="18" charset="0"/>
                    <a:cs typeface="Times New Roman" panose="02020603050405020304" pitchFamily="18" charset="0"/>
                  </a:rPr>
                  <a:t>Support other types of statistical operations (e.g., kernel smoothing methods) and develop efficient software packages for them.</a:t>
                </a:r>
              </a:p>
            </p:txBody>
          </p:sp>
        </mc:Choice>
        <mc:Fallback xmlns="">
          <p:sp>
            <p:nvSpPr>
              <p:cNvPr id="3" name="內容版面配置區 2">
                <a:extLst>
                  <a:ext uri="{FF2B5EF4-FFF2-40B4-BE49-F238E27FC236}">
                    <a16:creationId xmlns:a16="http://schemas.microsoft.com/office/drawing/2014/main" id="{B6874134-8079-4D5D-994F-BFD91A300342}"/>
                  </a:ext>
                </a:extLst>
              </p:cNvPr>
              <p:cNvSpPr>
                <a:spLocks noGrp="1" noRot="1" noChangeAspect="1" noMove="1" noResize="1" noEditPoints="1" noAdjustHandles="1" noChangeArrowheads="1" noChangeShapeType="1" noTextEdit="1"/>
              </p:cNvSpPr>
              <p:nvPr>
                <p:ph idx="1"/>
              </p:nvPr>
            </p:nvSpPr>
            <p:spPr>
              <a:xfrm>
                <a:off x="838200" y="1342238"/>
                <a:ext cx="10515600" cy="5729681"/>
              </a:xfrm>
              <a:blipFill>
                <a:blip r:embed="rId2"/>
                <a:stretch>
                  <a:fillRect l="-1043" t="-1809"/>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28452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1018-03A2-4611-A5F4-43A1C1F6761D}"/>
              </a:ext>
            </a:extLst>
          </p:cNvPr>
          <p:cNvSpPr>
            <a:spLocks noGrp="1"/>
          </p:cNvSpPr>
          <p:nvPr>
            <p:ph type="title"/>
          </p:nvPr>
        </p:nvSpPr>
        <p:spPr>
          <a:xfrm>
            <a:off x="838200" y="195595"/>
            <a:ext cx="10515600" cy="1325563"/>
          </a:xfrm>
        </p:spPr>
        <p:txBody>
          <a:bodyPr/>
          <a:lstStyle/>
          <a:p>
            <a:pPr algn="ctr"/>
            <a:r>
              <a:rPr lang="en-US" altLang="zh-HK" dirty="0">
                <a:latin typeface="Times New Roman" panose="02020603050405020304" pitchFamily="18" charset="0"/>
                <a:cs typeface="Times New Roman" panose="02020603050405020304" pitchFamily="18" charset="0"/>
              </a:rPr>
              <a:t>Why Kernel Density Visualization (KDV)?</a:t>
            </a:r>
            <a:endParaRPr lang="zh-HK"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CECF9B-2A18-4444-BBC9-622948ADBB88}"/>
              </a:ext>
            </a:extLst>
          </p:cNvPr>
          <p:cNvSpPr>
            <a:spLocks noGrp="1"/>
          </p:cNvSpPr>
          <p:nvPr>
            <p:ph type="sldNum" sz="quarter" idx="12"/>
          </p:nvPr>
        </p:nvSpPr>
        <p:spPr/>
        <p:txBody>
          <a:bodyPr/>
          <a:lstStyle/>
          <a:p>
            <a:fld id="{780A6AC6-A620-4848-B5A7-A3C080C8DEF9}" type="slidenum">
              <a:rPr lang="zh-HK" altLang="en-US" smtClean="0"/>
              <a:t>2</a:t>
            </a:fld>
            <a:endParaRPr lang="zh-HK" altLang="en-US"/>
          </a:p>
        </p:txBody>
      </p:sp>
      <p:pic>
        <p:nvPicPr>
          <p:cNvPr id="5" name="Picture 4">
            <a:extLst>
              <a:ext uri="{FF2B5EF4-FFF2-40B4-BE49-F238E27FC236}">
                <a16:creationId xmlns:a16="http://schemas.microsoft.com/office/drawing/2014/main" id="{CB31157A-9191-418A-AC84-8B098BCABC4A}"/>
              </a:ext>
            </a:extLst>
          </p:cNvPr>
          <p:cNvPicPr>
            <a:picLocks noChangeAspect="1"/>
          </p:cNvPicPr>
          <p:nvPr/>
        </p:nvPicPr>
        <p:blipFill>
          <a:blip r:embed="rId2"/>
          <a:stretch>
            <a:fillRect/>
          </a:stretch>
        </p:blipFill>
        <p:spPr>
          <a:xfrm>
            <a:off x="91582" y="2053787"/>
            <a:ext cx="3532464" cy="2640003"/>
          </a:xfrm>
          <a:prstGeom prst="rect">
            <a:avLst/>
          </a:prstGeom>
        </p:spPr>
      </p:pic>
      <p:pic>
        <p:nvPicPr>
          <p:cNvPr id="7" name="Picture 6">
            <a:extLst>
              <a:ext uri="{FF2B5EF4-FFF2-40B4-BE49-F238E27FC236}">
                <a16:creationId xmlns:a16="http://schemas.microsoft.com/office/drawing/2014/main" id="{4C994AAB-78B0-486D-9E2F-C98B9CB56A26}"/>
              </a:ext>
            </a:extLst>
          </p:cNvPr>
          <p:cNvPicPr>
            <a:picLocks noChangeAspect="1"/>
          </p:cNvPicPr>
          <p:nvPr/>
        </p:nvPicPr>
        <p:blipFill>
          <a:blip r:embed="rId3"/>
          <a:stretch>
            <a:fillRect/>
          </a:stretch>
        </p:blipFill>
        <p:spPr>
          <a:xfrm>
            <a:off x="3940049" y="2053787"/>
            <a:ext cx="4311902" cy="2640003"/>
          </a:xfrm>
          <a:prstGeom prst="rect">
            <a:avLst/>
          </a:prstGeom>
        </p:spPr>
      </p:pic>
      <p:pic>
        <p:nvPicPr>
          <p:cNvPr id="9" name="Picture 8">
            <a:extLst>
              <a:ext uri="{FF2B5EF4-FFF2-40B4-BE49-F238E27FC236}">
                <a16:creationId xmlns:a16="http://schemas.microsoft.com/office/drawing/2014/main" id="{55B43CC2-E284-428C-B168-1C548AD2AAEA}"/>
              </a:ext>
            </a:extLst>
          </p:cNvPr>
          <p:cNvPicPr>
            <a:picLocks noChangeAspect="1"/>
          </p:cNvPicPr>
          <p:nvPr/>
        </p:nvPicPr>
        <p:blipFill>
          <a:blip r:embed="rId4"/>
          <a:stretch>
            <a:fillRect/>
          </a:stretch>
        </p:blipFill>
        <p:spPr>
          <a:xfrm>
            <a:off x="8567954" y="2053787"/>
            <a:ext cx="3514725" cy="2724150"/>
          </a:xfrm>
          <a:prstGeom prst="rect">
            <a:avLst/>
          </a:prstGeom>
        </p:spPr>
      </p:pic>
      <p:sp>
        <p:nvSpPr>
          <p:cNvPr id="10" name="Rectangle 9">
            <a:extLst>
              <a:ext uri="{FF2B5EF4-FFF2-40B4-BE49-F238E27FC236}">
                <a16:creationId xmlns:a16="http://schemas.microsoft.com/office/drawing/2014/main" id="{05D5632D-1D65-4BC8-8BC8-C3C458CE615F}"/>
              </a:ext>
            </a:extLst>
          </p:cNvPr>
          <p:cNvSpPr/>
          <p:nvPr/>
        </p:nvSpPr>
        <p:spPr>
          <a:xfrm>
            <a:off x="-64316" y="5959535"/>
            <a:ext cx="12256316" cy="830997"/>
          </a:xfrm>
          <a:prstGeom prst="rect">
            <a:avLst/>
          </a:prstGeom>
        </p:spPr>
        <p:txBody>
          <a:bodyPr wrap="square">
            <a:spAutoFit/>
          </a:bodyPr>
          <a:lstStyle/>
          <a:p>
            <a:r>
              <a:rPr lang="en-US" altLang="zh-HK" sz="1200" dirty="0">
                <a:latin typeface="Times New Roman" panose="02020603050405020304" pitchFamily="18" charset="0"/>
                <a:cs typeface="Times New Roman" panose="02020603050405020304" pitchFamily="18" charset="0"/>
              </a:rPr>
              <a:t>[1] http://drr.ikcest.org/knowledge_service/ncp.html</a:t>
            </a:r>
          </a:p>
          <a:p>
            <a:r>
              <a:rPr lang="en-US" altLang="zh-HK" sz="1200" dirty="0">
                <a:latin typeface="Times New Roman" panose="02020603050405020304" pitchFamily="18" charset="0"/>
                <a:cs typeface="Times New Roman" panose="02020603050405020304" pitchFamily="18" charset="0"/>
              </a:rPr>
              <a:t>[2] T. N. Chan, P. L. Ip, L. H. U, W. H. Tong, S. Mittal, Y. Li, R. Cheng. "KDV-Explorer: A Near Real-Time Kernel Density Visualization System for Spatial Analysis" VLDB2021</a:t>
            </a:r>
          </a:p>
          <a:p>
            <a:r>
              <a:rPr lang="en-US" altLang="zh-HK" sz="1200" dirty="0">
                <a:latin typeface="Times New Roman" panose="02020603050405020304" pitchFamily="18" charset="0"/>
                <a:cs typeface="Times New Roman" panose="02020603050405020304" pitchFamily="18" charset="0"/>
              </a:rPr>
              <a:t>[3] T. Hart and P. Zandbergen “Kernel density estimation and hotspot mapping Examining the influence of interpolation method, grid cell size, and bandwidth on crime forecasting”, International Journal of Police Strategies and Management 2014</a:t>
            </a:r>
          </a:p>
        </p:txBody>
      </p:sp>
      <p:sp>
        <p:nvSpPr>
          <p:cNvPr id="11" name="TextBox 10">
            <a:extLst>
              <a:ext uri="{FF2B5EF4-FFF2-40B4-BE49-F238E27FC236}">
                <a16:creationId xmlns:a16="http://schemas.microsoft.com/office/drawing/2014/main" id="{4C1B449B-23CA-4092-85F0-E32A264EAA65}"/>
              </a:ext>
            </a:extLst>
          </p:cNvPr>
          <p:cNvSpPr txBox="1"/>
          <p:nvPr/>
        </p:nvSpPr>
        <p:spPr>
          <a:xfrm>
            <a:off x="1520540" y="4704933"/>
            <a:ext cx="4839017" cy="400110"/>
          </a:xfrm>
          <a:prstGeom prst="rect">
            <a:avLst/>
          </a:prstGeom>
          <a:noFill/>
        </p:spPr>
        <p:txBody>
          <a:bodyPr wrap="none" rtlCol="0">
            <a:spAutoFit/>
          </a:bodyPr>
          <a:lstStyle/>
          <a:p>
            <a:r>
              <a:rPr lang="en-US" altLang="zh-HK" sz="2000" dirty="0">
                <a:latin typeface="Times New Roman" panose="02020603050405020304" pitchFamily="18" charset="0"/>
                <a:cs typeface="Times New Roman" panose="02020603050405020304" pitchFamily="18" charset="0"/>
              </a:rPr>
              <a:t>(a) Density visualization of COVID-19 cases</a:t>
            </a:r>
            <a:endParaRPr lang="zh-HK" altLang="en-US"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0209158-C016-4B00-BFB7-399783C156BE}"/>
              </a:ext>
            </a:extLst>
          </p:cNvPr>
          <p:cNvSpPr txBox="1"/>
          <p:nvPr/>
        </p:nvSpPr>
        <p:spPr>
          <a:xfrm>
            <a:off x="8860766" y="4751100"/>
            <a:ext cx="3119765" cy="707886"/>
          </a:xfrm>
          <a:prstGeom prst="rect">
            <a:avLst/>
          </a:prstGeom>
          <a:noFill/>
        </p:spPr>
        <p:txBody>
          <a:bodyPr wrap="none" rtlCol="0">
            <a:spAutoFit/>
          </a:bodyPr>
          <a:lstStyle/>
          <a:p>
            <a:pPr algn="ctr"/>
            <a:r>
              <a:rPr lang="en-US" altLang="zh-HK" sz="2000" dirty="0">
                <a:latin typeface="Times New Roman" panose="02020603050405020304" pitchFamily="18" charset="0"/>
                <a:cs typeface="Times New Roman" panose="02020603050405020304" pitchFamily="18" charset="0"/>
              </a:rPr>
              <a:t>(b)  Density visualization of </a:t>
            </a:r>
            <a:br>
              <a:rPr lang="en-US" altLang="zh-HK" sz="2000" dirty="0">
                <a:latin typeface="Times New Roman" panose="02020603050405020304" pitchFamily="18" charset="0"/>
                <a:cs typeface="Times New Roman" panose="02020603050405020304" pitchFamily="18" charset="0"/>
              </a:rPr>
            </a:br>
            <a:r>
              <a:rPr lang="en-US" altLang="zh-HK" sz="2000" dirty="0">
                <a:latin typeface="Times New Roman" panose="02020603050405020304" pitchFamily="18" charset="0"/>
                <a:cs typeface="Times New Roman" panose="02020603050405020304" pitchFamily="18" charset="0"/>
              </a:rPr>
              <a:t>crime events</a:t>
            </a:r>
            <a:endParaRPr lang="zh-HK"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30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5E9B95-B9E8-4F96-A811-6F9AB3A3ACB3}"/>
              </a:ext>
            </a:extLst>
          </p:cNvPr>
          <p:cNvSpPr>
            <a:spLocks noGrp="1"/>
          </p:cNvSpPr>
          <p:nvPr>
            <p:ph type="title"/>
          </p:nvPr>
        </p:nvSpPr>
        <p:spPr/>
        <p:txBody>
          <a:bodyPr/>
          <a:lstStyle/>
          <a:p>
            <a:pPr algn="ctr"/>
            <a:r>
              <a:rPr lang="en-US" altLang="zh-HK" dirty="0">
                <a:latin typeface="Times New Roman" panose="02020603050405020304" pitchFamily="18" charset="0"/>
                <a:cs typeface="Times New Roman" panose="02020603050405020304" pitchFamily="18" charset="0"/>
              </a:rPr>
              <a:t>What is KDV?</a:t>
            </a:r>
            <a:endParaRPr lang="zh-HK" altLang="en-US"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15D9592E-37F6-4191-BD3A-186D16538D69}"/>
              </a:ext>
            </a:extLst>
          </p:cNvPr>
          <p:cNvPicPr>
            <a:picLocks noChangeAspect="1"/>
          </p:cNvPicPr>
          <p:nvPr/>
        </p:nvPicPr>
        <p:blipFill>
          <a:blip r:embed="rId2"/>
          <a:stretch>
            <a:fillRect/>
          </a:stretch>
        </p:blipFill>
        <p:spPr>
          <a:xfrm>
            <a:off x="8022" y="1690688"/>
            <a:ext cx="2828925" cy="3343275"/>
          </a:xfrm>
          <a:prstGeom prst="rect">
            <a:avLst/>
          </a:prstGeom>
        </p:spPr>
      </p:pic>
      <p:pic>
        <p:nvPicPr>
          <p:cNvPr id="6" name="圖片 5">
            <a:extLst>
              <a:ext uri="{FF2B5EF4-FFF2-40B4-BE49-F238E27FC236}">
                <a16:creationId xmlns:a16="http://schemas.microsoft.com/office/drawing/2014/main" id="{A284A4EB-1E9F-4705-9F56-B6DE3E88F4B1}"/>
              </a:ext>
            </a:extLst>
          </p:cNvPr>
          <p:cNvPicPr>
            <a:picLocks noChangeAspect="1"/>
          </p:cNvPicPr>
          <p:nvPr/>
        </p:nvPicPr>
        <p:blipFill>
          <a:blip r:embed="rId3"/>
          <a:stretch>
            <a:fillRect/>
          </a:stretch>
        </p:blipFill>
        <p:spPr>
          <a:xfrm>
            <a:off x="3025918" y="1690688"/>
            <a:ext cx="2733675" cy="3343275"/>
          </a:xfrm>
          <a:prstGeom prst="rect">
            <a:avLst/>
          </a:prstGeom>
        </p:spPr>
      </p:pic>
      <p:sp>
        <p:nvSpPr>
          <p:cNvPr id="7" name="文字方塊 6">
            <a:extLst>
              <a:ext uri="{FF2B5EF4-FFF2-40B4-BE49-F238E27FC236}">
                <a16:creationId xmlns:a16="http://schemas.microsoft.com/office/drawing/2014/main" id="{4B80C5AA-9455-4FB5-9CD2-AEEFAD652E96}"/>
              </a:ext>
            </a:extLst>
          </p:cNvPr>
          <p:cNvSpPr txBox="1"/>
          <p:nvPr/>
        </p:nvSpPr>
        <p:spPr>
          <a:xfrm>
            <a:off x="274862" y="4924906"/>
            <a:ext cx="2295244" cy="646331"/>
          </a:xfrm>
          <a:prstGeom prst="rect">
            <a:avLst/>
          </a:prstGeom>
          <a:noFill/>
        </p:spPr>
        <p:txBody>
          <a:bodyPr wrap="none" rtlCol="0">
            <a:spAutoFit/>
          </a:bodyPr>
          <a:lstStyle/>
          <a:p>
            <a:pPr algn="ctr"/>
            <a:r>
              <a:rPr lang="en-US" altLang="zh-HK" dirty="0">
                <a:latin typeface="Times New Roman" panose="02020603050405020304" pitchFamily="18" charset="0"/>
                <a:cs typeface="Times New Roman" panose="02020603050405020304" pitchFamily="18" charset="0"/>
              </a:rPr>
              <a:t>Crime location dataset</a:t>
            </a:r>
          </a:p>
          <a:p>
            <a:pPr algn="ctr"/>
            <a:r>
              <a:rPr lang="en-US" altLang="zh-HK" dirty="0">
                <a:latin typeface="Times New Roman" panose="02020603050405020304" pitchFamily="18" charset="0"/>
                <a:cs typeface="Times New Roman" panose="02020603050405020304" pitchFamily="18" charset="0"/>
              </a:rPr>
              <a:t>(in Atlanta)</a:t>
            </a:r>
            <a:endParaRPr lang="zh-HK" altLang="en-US"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DBF9F2ED-628B-4391-9A69-00C48919BA1C}"/>
              </a:ext>
            </a:extLst>
          </p:cNvPr>
          <p:cNvSpPr txBox="1"/>
          <p:nvPr/>
        </p:nvSpPr>
        <p:spPr>
          <a:xfrm>
            <a:off x="3415566" y="4924905"/>
            <a:ext cx="1954381" cy="646331"/>
          </a:xfrm>
          <a:prstGeom prst="rect">
            <a:avLst/>
          </a:prstGeom>
          <a:noFill/>
        </p:spPr>
        <p:txBody>
          <a:bodyPr wrap="none" rtlCol="0">
            <a:spAutoFit/>
          </a:bodyPr>
          <a:lstStyle/>
          <a:p>
            <a:pPr algn="ctr"/>
            <a:r>
              <a:rPr lang="en-US" altLang="zh-HK" dirty="0">
                <a:latin typeface="Times New Roman" panose="02020603050405020304" pitchFamily="18" charset="0"/>
                <a:cs typeface="Times New Roman" panose="02020603050405020304" pitchFamily="18" charset="0"/>
              </a:rPr>
              <a:t>Crime hotspot map</a:t>
            </a:r>
          </a:p>
          <a:p>
            <a:pPr algn="ctr"/>
            <a:r>
              <a:rPr lang="en-US" altLang="zh-HK" dirty="0">
                <a:latin typeface="Times New Roman" panose="02020603050405020304" pitchFamily="18" charset="0"/>
                <a:cs typeface="Times New Roman" panose="02020603050405020304" pitchFamily="18" charset="0"/>
              </a:rPr>
              <a:t>(based on KDV)</a:t>
            </a:r>
            <a:endParaRPr lang="zh-HK"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內容版面配置區 2">
                <a:extLst>
                  <a:ext uri="{FF2B5EF4-FFF2-40B4-BE49-F238E27FC236}">
                    <a16:creationId xmlns:a16="http://schemas.microsoft.com/office/drawing/2014/main" id="{26D55630-9C1A-4E18-AD03-95B0EE788AB8}"/>
                  </a:ext>
                </a:extLst>
              </p:cNvPr>
              <p:cNvSpPr>
                <a:spLocks noGrp="1"/>
              </p:cNvSpPr>
              <p:nvPr>
                <p:ph idx="1"/>
              </p:nvPr>
            </p:nvSpPr>
            <p:spPr>
              <a:xfrm>
                <a:off x="5911719" y="1737719"/>
                <a:ext cx="5569332" cy="4423664"/>
              </a:xfrm>
            </p:spPr>
            <p:txBody>
              <a:bodyPr/>
              <a:lstStyle/>
              <a:p>
                <a:r>
                  <a:rPr lang="en-US" altLang="zh-HK" dirty="0">
                    <a:latin typeface="Times New Roman" panose="02020603050405020304" pitchFamily="18" charset="0"/>
                    <a:cs typeface="Times New Roman" panose="02020603050405020304" pitchFamily="18" charset="0"/>
                  </a:rPr>
                  <a:t>Given a location dataset </a:t>
                </a:r>
                <a14:m>
                  <m:oMath xmlns:m="http://schemas.openxmlformats.org/officeDocument/2006/math">
                    <m:r>
                      <a:rPr lang="en-US" altLang="zh-HK" i="1" dirty="0" smtClean="0">
                        <a:latin typeface="Cambria Math" panose="02040503050406030204" pitchFamily="18" charset="0"/>
                        <a:cs typeface="Times New Roman" panose="02020603050405020304" pitchFamily="18" charset="0"/>
                      </a:rPr>
                      <m:t>𝑃</m:t>
                    </m:r>
                  </m:oMath>
                </a14:m>
                <a:r>
                  <a:rPr lang="en-US" altLang="zh-HK" dirty="0">
                    <a:latin typeface="Times New Roman" panose="02020603050405020304" pitchFamily="18" charset="0"/>
                    <a:cs typeface="Times New Roman" panose="02020603050405020304" pitchFamily="18" charset="0"/>
                  </a:rPr>
                  <a:t>, we need to color each pixel </a:t>
                </a:r>
                <a14:m>
                  <m:oMath xmlns:m="http://schemas.openxmlformats.org/officeDocument/2006/math">
                    <m:r>
                      <a:rPr lang="en-US" altLang="zh-HK" b="1" i="0" dirty="0" smtClean="0">
                        <a:latin typeface="Cambria Math" panose="02040503050406030204" pitchFamily="18" charset="0"/>
                        <a:cs typeface="Times New Roman" panose="02020603050405020304" pitchFamily="18" charset="0"/>
                      </a:rPr>
                      <m:t>𝐪</m:t>
                    </m:r>
                  </m:oMath>
                </a14:m>
                <a:r>
                  <a:rPr lang="en-US" altLang="zh-HK" dirty="0">
                    <a:latin typeface="Times New Roman" panose="02020603050405020304" pitchFamily="18" charset="0"/>
                    <a:cs typeface="Times New Roman" panose="02020603050405020304" pitchFamily="18" charset="0"/>
                  </a:rPr>
                  <a:t> based on the kernel density function </a:t>
                </a:r>
                <a14:m>
                  <m:oMath xmlns:m="http://schemas.openxmlformats.org/officeDocument/2006/math">
                    <m:sSubSup>
                      <m:sSubSupPr>
                        <m:ctrlPr>
                          <a:rPr lang="en-US" altLang="zh-HK" b="0" i="1" smtClean="0">
                            <a:latin typeface="Cambria Math" panose="02040503050406030204" pitchFamily="18" charset="0"/>
                            <a:cs typeface="Times New Roman" panose="02020603050405020304" pitchFamily="18" charset="0"/>
                          </a:rPr>
                        </m:ctrlPr>
                      </m:sSubSupPr>
                      <m:e>
                        <m:r>
                          <a:rPr lang="en-US" altLang="zh-HK" i="1">
                            <a:latin typeface="Cambria Math" panose="02040503050406030204" pitchFamily="18" charset="0"/>
                            <a:ea typeface="Cambria Math" panose="02040503050406030204" pitchFamily="18" charset="0"/>
                            <a:cs typeface="Times New Roman" panose="02020603050405020304" pitchFamily="18" charset="0"/>
                          </a:rPr>
                          <m:t>ℱ</m:t>
                        </m:r>
                      </m:e>
                      <m:sub>
                        <m:r>
                          <a:rPr lang="en-US" altLang="zh-HK" i="1">
                            <a:latin typeface="Cambria Math" panose="02040503050406030204" pitchFamily="18" charset="0"/>
                            <a:cs typeface="Times New Roman" panose="02020603050405020304" pitchFamily="18" charset="0"/>
                          </a:rPr>
                          <m:t>𝑃</m:t>
                        </m:r>
                      </m:sub>
                      <m:sup>
                        <m:r>
                          <a:rPr lang="en-US" altLang="zh-HK" b="0" i="1" smtClean="0">
                            <a:latin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𝑏</m:t>
                        </m:r>
                        <m:r>
                          <a:rPr lang="en-US" altLang="zh-HK" b="0" i="1" smtClean="0">
                            <a:latin typeface="Cambria Math" panose="02040503050406030204" pitchFamily="18" charset="0"/>
                            <a:cs typeface="Times New Roman" panose="02020603050405020304" pitchFamily="18" charset="0"/>
                          </a:rPr>
                          <m:t>)</m:t>
                        </m:r>
                      </m:sup>
                    </m:sSubSup>
                    <m:r>
                      <a:rPr lang="en-US" altLang="zh-HK" b="0" i="1" smtClean="0">
                        <a:latin typeface="Cambria Math" panose="02040503050406030204" pitchFamily="18" charset="0"/>
                        <a:cs typeface="Times New Roman" panose="02020603050405020304" pitchFamily="18" charset="0"/>
                      </a:rPr>
                      <m:t>(</m:t>
                    </m:r>
                    <m:r>
                      <a:rPr lang="en-US" altLang="zh-HK" b="1" i="0" dirty="0" smtClean="0">
                        <a:latin typeface="Cambria Math" panose="02040503050406030204" pitchFamily="18" charset="0"/>
                        <a:cs typeface="Times New Roman" panose="02020603050405020304" pitchFamily="18" charset="0"/>
                      </a:rPr>
                      <m:t>𝐪</m:t>
                    </m:r>
                    <m:r>
                      <a:rPr lang="en-US" altLang="zh-HK" b="0" i="1" smtClean="0">
                        <a:latin typeface="Cambria Math" panose="02040503050406030204" pitchFamily="18" charset="0"/>
                        <a:cs typeface="Times New Roman" panose="02020603050405020304" pitchFamily="18" charset="0"/>
                      </a:rPr>
                      <m:t>)</m:t>
                    </m:r>
                  </m:oMath>
                </a14:m>
                <a:r>
                  <a:rPr lang="en-US" altLang="zh-HK" dirty="0">
                    <a:latin typeface="Times New Roman" panose="02020603050405020304" pitchFamily="18" charset="0"/>
                    <a:cs typeface="Times New Roman" panose="02020603050405020304" pitchFamily="18" charset="0"/>
                  </a:rPr>
                  <a:t>.</a:t>
                </a:r>
              </a:p>
              <a:p>
                <a:pPr lvl="1"/>
                <a:r>
                  <a:rPr lang="en-US" altLang="zh-HK" dirty="0">
                    <a:latin typeface="Times New Roman" panose="02020603050405020304" pitchFamily="18" charset="0"/>
                    <a:cs typeface="Times New Roman" panose="02020603050405020304" pitchFamily="18" charset="0"/>
                  </a:rPr>
                  <a:t>High density: red color</a:t>
                </a:r>
              </a:p>
              <a:p>
                <a:pPr lvl="1"/>
                <a:r>
                  <a:rPr lang="en-US" altLang="zh-HK" dirty="0">
                    <a:latin typeface="Times New Roman" panose="02020603050405020304" pitchFamily="18" charset="0"/>
                    <a:cs typeface="Times New Roman" panose="02020603050405020304" pitchFamily="18" charset="0"/>
                  </a:rPr>
                  <a:t>Low density: blue color</a:t>
                </a:r>
                <a:endParaRPr lang="zh-HK" altLang="en-US" dirty="0">
                  <a:latin typeface="Times New Roman" panose="02020603050405020304" pitchFamily="18" charset="0"/>
                  <a:cs typeface="Times New Roman" panose="02020603050405020304" pitchFamily="18" charset="0"/>
                </a:endParaRPr>
              </a:p>
            </p:txBody>
          </p:sp>
        </mc:Choice>
        <mc:Fallback>
          <p:sp>
            <p:nvSpPr>
              <p:cNvPr id="9" name="內容版面配置區 2">
                <a:extLst>
                  <a:ext uri="{FF2B5EF4-FFF2-40B4-BE49-F238E27FC236}">
                    <a16:creationId xmlns:a16="http://schemas.microsoft.com/office/drawing/2014/main" id="{26D55630-9C1A-4E18-AD03-95B0EE788AB8}"/>
                  </a:ext>
                </a:extLst>
              </p:cNvPr>
              <p:cNvSpPr>
                <a:spLocks noGrp="1" noRot="1" noChangeAspect="1" noMove="1" noResize="1" noEditPoints="1" noAdjustHandles="1" noChangeArrowheads="1" noChangeShapeType="1" noTextEdit="1"/>
              </p:cNvSpPr>
              <p:nvPr>
                <p:ph idx="1"/>
              </p:nvPr>
            </p:nvSpPr>
            <p:spPr>
              <a:xfrm>
                <a:off x="5911719" y="1737719"/>
                <a:ext cx="5569332" cy="4423664"/>
              </a:xfrm>
              <a:blipFill>
                <a:blip r:embed="rId4"/>
                <a:stretch>
                  <a:fillRect l="-1972" t="-2342" r="-2738"/>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10" name="TextBox 33">
                <a:extLst>
                  <a:ext uri="{FF2B5EF4-FFF2-40B4-BE49-F238E27FC236}">
                    <a16:creationId xmlns:a16="http://schemas.microsoft.com/office/drawing/2014/main" id="{09CEEF31-278A-400C-95F1-5D233B98320A}"/>
                  </a:ext>
                </a:extLst>
              </p:cNvPr>
              <p:cNvSpPr txBox="1"/>
              <p:nvPr/>
            </p:nvSpPr>
            <p:spPr>
              <a:xfrm>
                <a:off x="5949975" y="4257497"/>
                <a:ext cx="4128502" cy="982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HK" sz="2000" b="0" i="1" smtClean="0">
                              <a:latin typeface="Cambria Math" panose="02040503050406030204" pitchFamily="18" charset="0"/>
                              <a:ea typeface="Cambria Math" panose="02040503050406030204" pitchFamily="18" charset="0"/>
                            </a:rPr>
                          </m:ctrlPr>
                        </m:sSubSupPr>
                        <m:e>
                          <m:r>
                            <a:rPr lang="en-US" altLang="zh-HK" sz="2000" i="1" smtClean="0">
                              <a:latin typeface="Cambria Math" panose="02040503050406030204" pitchFamily="18" charset="0"/>
                              <a:ea typeface="Cambria Math" panose="02040503050406030204" pitchFamily="18" charset="0"/>
                            </a:rPr>
                            <m:t>ℱ</m:t>
                          </m:r>
                        </m:e>
                        <m:sub>
                          <m:r>
                            <a:rPr lang="en-US" altLang="zh-HK" sz="2000" b="0" i="1" smtClean="0">
                              <a:latin typeface="Cambria Math" panose="02040503050406030204" pitchFamily="18" charset="0"/>
                              <a:ea typeface="Cambria Math" panose="02040503050406030204" pitchFamily="18" charset="0"/>
                            </a:rPr>
                            <m:t>𝑃</m:t>
                          </m:r>
                        </m:sub>
                        <m:sup>
                          <m:r>
                            <a:rPr lang="en-US" altLang="zh-HK" sz="2000" b="0" i="1" smtClean="0">
                              <a:latin typeface="Cambria Math" panose="02040503050406030204" pitchFamily="18" charset="0"/>
                              <a:ea typeface="Cambria Math" panose="02040503050406030204" pitchFamily="18" charset="0"/>
                            </a:rPr>
                            <m:t>(</m:t>
                          </m:r>
                          <m:r>
                            <a:rPr lang="en-US" altLang="zh-HK" sz="2000" b="0" i="1" smtClean="0">
                              <a:latin typeface="Cambria Math" panose="02040503050406030204" pitchFamily="18" charset="0"/>
                              <a:ea typeface="Cambria Math" panose="02040503050406030204" pitchFamily="18" charset="0"/>
                            </a:rPr>
                            <m:t>𝑏</m:t>
                          </m:r>
                          <m:r>
                            <a:rPr lang="en-US" altLang="zh-HK" sz="2000" b="0" i="1" smtClean="0">
                              <a:latin typeface="Cambria Math" panose="02040503050406030204" pitchFamily="18" charset="0"/>
                              <a:ea typeface="Cambria Math" panose="02040503050406030204" pitchFamily="18" charset="0"/>
                            </a:rPr>
                            <m:t>)</m:t>
                          </m:r>
                        </m:sup>
                      </m:sSubSup>
                      <m:d>
                        <m:dPr>
                          <m:ctrlPr>
                            <a:rPr lang="en-US" altLang="zh-HK" sz="2000" b="0" i="1" smtClean="0">
                              <a:latin typeface="Cambria Math" panose="02040503050406030204" pitchFamily="18" charset="0"/>
                              <a:ea typeface="Cambria Math" panose="02040503050406030204" pitchFamily="18" charset="0"/>
                            </a:rPr>
                          </m:ctrlPr>
                        </m:dPr>
                        <m:e>
                          <m:r>
                            <a:rPr lang="en-US" altLang="zh-HK" sz="2000" b="1" i="0" smtClean="0">
                              <a:latin typeface="Cambria Math" panose="02040503050406030204" pitchFamily="18" charset="0"/>
                              <a:ea typeface="Cambria Math" panose="02040503050406030204" pitchFamily="18" charset="0"/>
                            </a:rPr>
                            <m:t>𝐪</m:t>
                          </m:r>
                        </m:e>
                      </m:d>
                      <m:r>
                        <a:rPr lang="en-US" altLang="zh-HK" sz="2000" b="0" i="1" smtClean="0">
                          <a:latin typeface="Cambria Math" panose="02040503050406030204" pitchFamily="18" charset="0"/>
                          <a:ea typeface="Cambria Math" panose="02040503050406030204" pitchFamily="18" charset="0"/>
                        </a:rPr>
                        <m:t>=</m:t>
                      </m:r>
                      <m:nary>
                        <m:naryPr>
                          <m:chr m:val="∑"/>
                          <m:supHide m:val="on"/>
                          <m:ctrlPr>
                            <a:rPr lang="en-US" altLang="zh-HK" sz="2000" b="0" i="1" smtClean="0">
                              <a:latin typeface="Cambria Math" panose="02040503050406030204" pitchFamily="18" charset="0"/>
                              <a:ea typeface="Cambria Math" panose="02040503050406030204" pitchFamily="18" charset="0"/>
                            </a:rPr>
                          </m:ctrlPr>
                        </m:naryPr>
                        <m:sub>
                          <m:r>
                            <a:rPr lang="en-US" altLang="zh-HK" sz="2000" b="1">
                              <a:latin typeface="Cambria Math" panose="02040503050406030204" pitchFamily="18" charset="0"/>
                              <a:ea typeface="Cambria Math" panose="02040503050406030204" pitchFamily="18" charset="0"/>
                            </a:rPr>
                            <m:t>𝐩</m:t>
                          </m:r>
                          <m:r>
                            <m:rPr>
                              <m:brk m:alnAt="7"/>
                            </m:rPr>
                            <a:rPr lang="en-US" altLang="zh-HK" sz="2000" b="0" i="1" smtClean="0">
                              <a:latin typeface="Cambria Math" panose="02040503050406030204" pitchFamily="18" charset="0"/>
                              <a:ea typeface="Cambria Math" panose="02040503050406030204" pitchFamily="18" charset="0"/>
                            </a:rPr>
                            <m:t>∈</m:t>
                          </m:r>
                          <m:r>
                            <a:rPr lang="en-US" altLang="zh-HK" sz="2000" b="0" i="1" smtClean="0">
                              <a:latin typeface="Cambria Math" panose="02040503050406030204" pitchFamily="18" charset="0"/>
                              <a:ea typeface="Cambria Math" panose="02040503050406030204" pitchFamily="18" charset="0"/>
                            </a:rPr>
                            <m:t>𝑃</m:t>
                          </m:r>
                        </m:sub>
                        <m:sup/>
                        <m:e>
                          <m:r>
                            <a:rPr lang="en-US" altLang="zh-HK" sz="2000" b="0" i="1" smtClean="0">
                              <a:latin typeface="Cambria Math" panose="02040503050406030204" pitchFamily="18" charset="0"/>
                              <a:ea typeface="Cambria Math" panose="02040503050406030204" pitchFamily="18" charset="0"/>
                            </a:rPr>
                            <m:t>𝑤</m:t>
                          </m:r>
                        </m:e>
                      </m:nary>
                      <m:r>
                        <a:rPr lang="en-US" altLang="zh-HK" sz="2000" b="0" i="1" smtClean="0">
                          <a:latin typeface="Cambria Math" panose="02040503050406030204" pitchFamily="18" charset="0"/>
                          <a:ea typeface="Cambria Math" panose="02040503050406030204" pitchFamily="18" charset="0"/>
                        </a:rPr>
                        <m:t>∙</m:t>
                      </m:r>
                      <m:d>
                        <m:dPr>
                          <m:begChr m:val="{"/>
                          <m:endChr m:val=""/>
                          <m:ctrlPr>
                            <a:rPr lang="en-US" altLang="zh-HK" sz="20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HK" sz="2000" b="0" i="1" smtClean="0">
                                  <a:latin typeface="Cambria Math" panose="02040503050406030204" pitchFamily="18" charset="0"/>
                                  <a:ea typeface="Cambria Math" panose="02040503050406030204" pitchFamily="18" charset="0"/>
                                </a:rPr>
                              </m:ctrlPr>
                            </m:mPr>
                            <m:mr>
                              <m:e>
                                <m:r>
                                  <a:rPr lang="en-US" altLang="zh-HK" sz="2000" b="0" i="1" smtClean="0">
                                    <a:latin typeface="Cambria Math" panose="02040503050406030204" pitchFamily="18" charset="0"/>
                                    <a:ea typeface="Cambria Math" panose="02040503050406030204" pitchFamily="18" charset="0"/>
                                  </a:rPr>
                                  <m:t>1−</m:t>
                                </m:r>
                                <m:f>
                                  <m:fPr>
                                    <m:ctrlPr>
                                      <a:rPr lang="en-US" altLang="zh-HK" sz="2000" b="0" i="1" smtClean="0">
                                        <a:latin typeface="Cambria Math" panose="02040503050406030204" pitchFamily="18" charset="0"/>
                                        <a:ea typeface="Cambria Math" panose="02040503050406030204" pitchFamily="18" charset="0"/>
                                      </a:rPr>
                                    </m:ctrlPr>
                                  </m:fPr>
                                  <m:num>
                                    <m:r>
                                      <a:rPr lang="en-US" altLang="zh-HK" sz="2000" b="0" i="1" smtClean="0">
                                        <a:latin typeface="Cambria Math" panose="02040503050406030204" pitchFamily="18" charset="0"/>
                                        <a:ea typeface="Cambria Math" panose="02040503050406030204" pitchFamily="18" charset="0"/>
                                      </a:rPr>
                                      <m:t>1</m:t>
                                    </m:r>
                                  </m:num>
                                  <m:den>
                                    <m:sSup>
                                      <m:sSupPr>
                                        <m:ctrlPr>
                                          <a:rPr lang="en-US" altLang="zh-HK" sz="2000" b="0" i="1" smtClean="0">
                                            <a:latin typeface="Cambria Math" panose="02040503050406030204" pitchFamily="18" charset="0"/>
                                            <a:ea typeface="Cambria Math" panose="02040503050406030204" pitchFamily="18" charset="0"/>
                                          </a:rPr>
                                        </m:ctrlPr>
                                      </m:sSupPr>
                                      <m:e>
                                        <m:r>
                                          <a:rPr lang="en-US" altLang="zh-HK" sz="2000" b="0" i="1" smtClean="0">
                                            <a:latin typeface="Cambria Math" panose="02040503050406030204" pitchFamily="18" charset="0"/>
                                            <a:ea typeface="Cambria Math" panose="02040503050406030204" pitchFamily="18" charset="0"/>
                                          </a:rPr>
                                          <m:t>𝑏</m:t>
                                        </m:r>
                                      </m:e>
                                      <m:sup>
                                        <m:r>
                                          <a:rPr lang="en-US" altLang="zh-HK" sz="2000" b="0" i="1" smtClean="0">
                                            <a:latin typeface="Cambria Math" panose="02040503050406030204" pitchFamily="18" charset="0"/>
                                            <a:ea typeface="Cambria Math" panose="02040503050406030204" pitchFamily="18" charset="0"/>
                                          </a:rPr>
                                          <m:t>2</m:t>
                                        </m:r>
                                      </m:sup>
                                    </m:sSup>
                                  </m:den>
                                </m:f>
                                <m:sSup>
                                  <m:sSupPr>
                                    <m:ctrlPr>
                                      <a:rPr lang="en-US" altLang="zh-HK" sz="2000" b="0" i="1" smtClean="0">
                                        <a:latin typeface="Cambria Math" panose="02040503050406030204" pitchFamily="18" charset="0"/>
                                        <a:ea typeface="Cambria Math" panose="02040503050406030204" pitchFamily="18" charset="0"/>
                                      </a:rPr>
                                    </m:ctrlPr>
                                  </m:sSupPr>
                                  <m:e>
                                    <m:r>
                                      <a:rPr lang="en-US" altLang="zh-HK" sz="2000" b="0" i="1" smtClean="0">
                                        <a:latin typeface="Cambria Math" panose="02040503050406030204" pitchFamily="18" charset="0"/>
                                        <a:ea typeface="Cambria Math" panose="02040503050406030204" pitchFamily="18" charset="0"/>
                                      </a:rPr>
                                      <m:t>𝑑𝑖𝑠𝑡</m:t>
                                    </m:r>
                                    <m:r>
                                      <a:rPr lang="en-US" altLang="zh-HK" sz="2000" b="0" i="1" smtClean="0">
                                        <a:latin typeface="Cambria Math" panose="02040503050406030204" pitchFamily="18" charset="0"/>
                                        <a:ea typeface="Cambria Math" panose="02040503050406030204" pitchFamily="18" charset="0"/>
                                      </a:rPr>
                                      <m:t>(</m:t>
                                    </m:r>
                                    <m:r>
                                      <a:rPr lang="en-US" altLang="zh-HK" sz="2000" b="1" i="0" smtClean="0">
                                        <a:latin typeface="Cambria Math" panose="02040503050406030204" pitchFamily="18" charset="0"/>
                                        <a:ea typeface="Cambria Math" panose="02040503050406030204" pitchFamily="18" charset="0"/>
                                      </a:rPr>
                                      <m:t>𝐪</m:t>
                                    </m:r>
                                    <m:r>
                                      <a:rPr lang="en-US" altLang="zh-HK" sz="2000" b="0" i="1" smtClean="0">
                                        <a:latin typeface="Cambria Math" panose="02040503050406030204" pitchFamily="18" charset="0"/>
                                        <a:ea typeface="Cambria Math" panose="02040503050406030204" pitchFamily="18" charset="0"/>
                                      </a:rPr>
                                      <m:t>,</m:t>
                                    </m:r>
                                    <m:r>
                                      <a:rPr lang="en-US" altLang="zh-HK" sz="2000" b="1" i="0" smtClean="0">
                                        <a:latin typeface="Cambria Math" panose="02040503050406030204" pitchFamily="18" charset="0"/>
                                        <a:ea typeface="Cambria Math" panose="02040503050406030204" pitchFamily="18" charset="0"/>
                                      </a:rPr>
                                      <m:t>𝐩</m:t>
                                    </m:r>
                                    <m:r>
                                      <a:rPr lang="en-US" altLang="zh-HK" sz="2000" b="0" i="1" smtClean="0">
                                        <a:latin typeface="Cambria Math" panose="02040503050406030204" pitchFamily="18" charset="0"/>
                                        <a:ea typeface="Cambria Math" panose="02040503050406030204" pitchFamily="18" charset="0"/>
                                      </a:rPr>
                                      <m:t>)</m:t>
                                    </m:r>
                                  </m:e>
                                  <m:sup>
                                    <m:r>
                                      <a:rPr lang="en-US" altLang="zh-HK" sz="2000" b="0" i="1" smtClean="0">
                                        <a:latin typeface="Cambria Math" panose="02040503050406030204" pitchFamily="18" charset="0"/>
                                        <a:ea typeface="Cambria Math" panose="02040503050406030204" pitchFamily="18" charset="0"/>
                                      </a:rPr>
                                      <m:t>2</m:t>
                                    </m:r>
                                  </m:sup>
                                </m:sSup>
                              </m:e>
                            </m:mr>
                            <m:mr>
                              <m:e>
                                <m:r>
                                  <a:rPr lang="en-US" altLang="zh-HK" sz="2000" b="0" i="1" smtClean="0">
                                    <a:latin typeface="Cambria Math" panose="02040503050406030204" pitchFamily="18" charset="0"/>
                                    <a:ea typeface="Cambria Math" panose="02040503050406030204" pitchFamily="18" charset="0"/>
                                  </a:rPr>
                                  <m:t>0</m:t>
                                </m:r>
                              </m:e>
                            </m:mr>
                          </m:m>
                        </m:e>
                      </m:d>
                    </m:oMath>
                  </m:oMathPara>
                </a14:m>
                <a:endParaRPr lang="zh-HK" altLang="en-US" sz="2000" dirty="0"/>
              </a:p>
            </p:txBody>
          </p:sp>
        </mc:Choice>
        <mc:Fallback xmlns="">
          <p:sp>
            <p:nvSpPr>
              <p:cNvPr id="10" name="TextBox 33">
                <a:extLst>
                  <a:ext uri="{FF2B5EF4-FFF2-40B4-BE49-F238E27FC236}">
                    <a16:creationId xmlns:a16="http://schemas.microsoft.com/office/drawing/2014/main" id="{09CEEF31-278A-400C-95F1-5D233B98320A}"/>
                  </a:ext>
                </a:extLst>
              </p:cNvPr>
              <p:cNvSpPr txBox="1">
                <a:spLocks noRot="1" noChangeAspect="1" noMove="1" noResize="1" noEditPoints="1" noAdjustHandles="1" noChangeArrowheads="1" noChangeShapeType="1" noTextEdit="1"/>
              </p:cNvSpPr>
              <p:nvPr/>
            </p:nvSpPr>
            <p:spPr>
              <a:xfrm>
                <a:off x="5949975" y="4257497"/>
                <a:ext cx="4128502" cy="982577"/>
              </a:xfrm>
              <a:prstGeom prst="rect">
                <a:avLst/>
              </a:prstGeom>
              <a:blipFill>
                <a:blip r:embed="rId5"/>
                <a:stretch>
                  <a:fillRect/>
                </a:stretch>
              </a:blipFill>
            </p:spPr>
            <p:txBody>
              <a:bodyPr/>
              <a:lstStyle/>
              <a:p>
                <a:r>
                  <a:rPr lang="zh-HK" altLang="en-US">
                    <a:noFill/>
                  </a:rPr>
                  <a:t> </a:t>
                </a:r>
              </a:p>
            </p:txBody>
          </p:sp>
        </mc:Fallback>
      </mc:AlternateContent>
      <p:sp>
        <p:nvSpPr>
          <p:cNvPr id="11" name="TextBox 34">
            <a:extLst>
              <a:ext uri="{FF2B5EF4-FFF2-40B4-BE49-F238E27FC236}">
                <a16:creationId xmlns:a16="http://schemas.microsoft.com/office/drawing/2014/main" id="{101554C3-BE25-4028-929B-BDD39849B6CF}"/>
              </a:ext>
            </a:extLst>
          </p:cNvPr>
          <p:cNvSpPr txBox="1"/>
          <p:nvPr/>
        </p:nvSpPr>
        <p:spPr>
          <a:xfrm>
            <a:off x="8465982" y="3910161"/>
            <a:ext cx="1926553" cy="369332"/>
          </a:xfrm>
          <a:prstGeom prst="rect">
            <a:avLst/>
          </a:prstGeom>
          <a:noFill/>
        </p:spPr>
        <p:txBody>
          <a:bodyPr wrap="none" rtlCol="0">
            <a:spAutoFit/>
          </a:bodyPr>
          <a:lstStyle/>
          <a:p>
            <a:r>
              <a:rPr lang="en-US" altLang="zh-HK" dirty="0">
                <a:latin typeface="Times New Roman" panose="02020603050405020304" pitchFamily="18" charset="0"/>
                <a:cs typeface="Times New Roman" panose="02020603050405020304" pitchFamily="18" charset="0"/>
              </a:rPr>
              <a:t>Euclidean distance</a:t>
            </a:r>
            <a:endParaRPr lang="zh-HK" altLang="en-US" dirty="0">
              <a:latin typeface="Times New Roman" panose="02020603050405020304" pitchFamily="18" charset="0"/>
              <a:cs typeface="Times New Roman" panose="02020603050405020304" pitchFamily="18" charset="0"/>
            </a:endParaRPr>
          </a:p>
        </p:txBody>
      </p:sp>
      <p:sp>
        <p:nvSpPr>
          <p:cNvPr id="12" name="Right Brace 35">
            <a:extLst>
              <a:ext uri="{FF2B5EF4-FFF2-40B4-BE49-F238E27FC236}">
                <a16:creationId xmlns:a16="http://schemas.microsoft.com/office/drawing/2014/main" id="{BFA4BA9D-4E76-43DD-8B9C-D672931D096D}"/>
              </a:ext>
            </a:extLst>
          </p:cNvPr>
          <p:cNvSpPr/>
          <p:nvPr/>
        </p:nvSpPr>
        <p:spPr>
          <a:xfrm rot="16200000">
            <a:off x="9324697" y="3827833"/>
            <a:ext cx="151449" cy="108218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13" name="TextBox 36">
            <a:extLst>
              <a:ext uri="{FF2B5EF4-FFF2-40B4-BE49-F238E27FC236}">
                <a16:creationId xmlns:a16="http://schemas.microsoft.com/office/drawing/2014/main" id="{9EA84333-DB0C-4157-95B2-A41E76EF2D10}"/>
              </a:ext>
            </a:extLst>
          </p:cNvPr>
          <p:cNvSpPr txBox="1"/>
          <p:nvPr/>
        </p:nvSpPr>
        <p:spPr>
          <a:xfrm>
            <a:off x="5759593" y="5055408"/>
            <a:ext cx="825867" cy="369332"/>
          </a:xfrm>
          <a:prstGeom prst="rect">
            <a:avLst/>
          </a:prstGeom>
          <a:noFill/>
        </p:spPr>
        <p:txBody>
          <a:bodyPr wrap="none" rtlCol="0">
            <a:spAutoFit/>
          </a:bodyPr>
          <a:lstStyle/>
          <a:p>
            <a:r>
              <a:rPr lang="en-US" altLang="zh-HK" dirty="0">
                <a:latin typeface="Times New Roman" panose="02020603050405020304" pitchFamily="18" charset="0"/>
                <a:cs typeface="Times New Roman" panose="02020603050405020304" pitchFamily="18" charset="0"/>
              </a:rPr>
              <a:t>dataset</a:t>
            </a:r>
            <a:endParaRPr lang="zh-HK" altLang="en-US" dirty="0">
              <a:latin typeface="Times New Roman" panose="02020603050405020304" pitchFamily="18" charset="0"/>
              <a:cs typeface="Times New Roman" panose="02020603050405020304" pitchFamily="18" charset="0"/>
            </a:endParaRPr>
          </a:p>
        </p:txBody>
      </p:sp>
      <p:sp>
        <p:nvSpPr>
          <p:cNvPr id="14" name="Right Brace 37">
            <a:extLst>
              <a:ext uri="{FF2B5EF4-FFF2-40B4-BE49-F238E27FC236}">
                <a16:creationId xmlns:a16="http://schemas.microsoft.com/office/drawing/2014/main" id="{4DCFB2A7-1364-4100-9616-544A369CA860}"/>
              </a:ext>
            </a:extLst>
          </p:cNvPr>
          <p:cNvSpPr/>
          <p:nvPr/>
        </p:nvSpPr>
        <p:spPr>
          <a:xfrm rot="5400000">
            <a:off x="6104691" y="4919807"/>
            <a:ext cx="166771" cy="2017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15" name="Right Brace 38">
            <a:extLst>
              <a:ext uri="{FF2B5EF4-FFF2-40B4-BE49-F238E27FC236}">
                <a16:creationId xmlns:a16="http://schemas.microsoft.com/office/drawing/2014/main" id="{C73B5CDD-50F6-4833-92FC-3105549BB3C9}"/>
              </a:ext>
            </a:extLst>
          </p:cNvPr>
          <p:cNvSpPr/>
          <p:nvPr/>
        </p:nvSpPr>
        <p:spPr>
          <a:xfrm rot="16200000">
            <a:off x="6563071" y="4244509"/>
            <a:ext cx="172493" cy="25414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16" name="TextBox 39">
            <a:extLst>
              <a:ext uri="{FF2B5EF4-FFF2-40B4-BE49-F238E27FC236}">
                <a16:creationId xmlns:a16="http://schemas.microsoft.com/office/drawing/2014/main" id="{EE160792-B4A5-48DD-BD0D-4B57F5CF77AD}"/>
              </a:ext>
            </a:extLst>
          </p:cNvPr>
          <p:cNvSpPr txBox="1"/>
          <p:nvPr/>
        </p:nvSpPr>
        <p:spPr>
          <a:xfrm>
            <a:off x="6208185" y="3910161"/>
            <a:ext cx="986167" cy="369332"/>
          </a:xfrm>
          <a:prstGeom prst="rect">
            <a:avLst/>
          </a:prstGeom>
          <a:noFill/>
        </p:spPr>
        <p:txBody>
          <a:bodyPr wrap="none" rtlCol="0">
            <a:spAutoFit/>
          </a:bodyPr>
          <a:lstStyle/>
          <a:p>
            <a:r>
              <a:rPr lang="en-US" altLang="zh-HK" dirty="0">
                <a:latin typeface="Times New Roman" panose="02020603050405020304" pitchFamily="18" charset="0"/>
                <a:cs typeface="Times New Roman" panose="02020603050405020304" pitchFamily="18" charset="0"/>
              </a:rPr>
              <a:t>2D pixel</a:t>
            </a:r>
            <a:endParaRPr lang="zh-HK" altLang="en-US" dirty="0">
              <a:latin typeface="Times New Roman" panose="02020603050405020304" pitchFamily="18" charset="0"/>
              <a:cs typeface="Times New Roman" panose="02020603050405020304" pitchFamily="18" charset="0"/>
            </a:endParaRPr>
          </a:p>
        </p:txBody>
      </p:sp>
      <p:sp>
        <p:nvSpPr>
          <p:cNvPr id="17" name="Right Brace 40">
            <a:extLst>
              <a:ext uri="{FF2B5EF4-FFF2-40B4-BE49-F238E27FC236}">
                <a16:creationId xmlns:a16="http://schemas.microsoft.com/office/drawing/2014/main" id="{45A156BF-F46E-4079-AB83-0ACF4465828C}"/>
              </a:ext>
            </a:extLst>
          </p:cNvPr>
          <p:cNvSpPr/>
          <p:nvPr/>
        </p:nvSpPr>
        <p:spPr>
          <a:xfrm rot="16200000">
            <a:off x="7569417" y="4240976"/>
            <a:ext cx="172494" cy="25414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18" name="TextBox 41">
            <a:extLst>
              <a:ext uri="{FF2B5EF4-FFF2-40B4-BE49-F238E27FC236}">
                <a16:creationId xmlns:a16="http://schemas.microsoft.com/office/drawing/2014/main" id="{4CBDBE23-B0AD-49ED-B2E4-6AF3C13DCDA1}"/>
              </a:ext>
            </a:extLst>
          </p:cNvPr>
          <p:cNvSpPr txBox="1"/>
          <p:nvPr/>
        </p:nvSpPr>
        <p:spPr>
          <a:xfrm>
            <a:off x="7121770" y="3910161"/>
            <a:ext cx="1107996" cy="369332"/>
          </a:xfrm>
          <a:prstGeom prst="rect">
            <a:avLst/>
          </a:prstGeom>
          <a:noFill/>
        </p:spPr>
        <p:txBody>
          <a:bodyPr wrap="none" rtlCol="0">
            <a:spAutoFit/>
          </a:bodyPr>
          <a:lstStyle/>
          <a:p>
            <a:r>
              <a:rPr lang="en-US" altLang="zh-HK" dirty="0">
                <a:latin typeface="Times New Roman" panose="02020603050405020304" pitchFamily="18" charset="0"/>
                <a:cs typeface="Times New Roman" panose="02020603050405020304" pitchFamily="18" charset="0"/>
              </a:rPr>
              <a:t>weighting</a:t>
            </a:r>
            <a:endParaRPr lang="zh-HK" altLang="en-US" dirty="0">
              <a:latin typeface="Times New Roman" panose="02020603050405020304" pitchFamily="18" charset="0"/>
              <a:cs typeface="Times New Roman" panose="02020603050405020304" pitchFamily="18" charset="0"/>
            </a:endParaRPr>
          </a:p>
        </p:txBody>
      </p:sp>
      <p:sp>
        <p:nvSpPr>
          <p:cNvPr id="19" name="Right Brace 42">
            <a:extLst>
              <a:ext uri="{FF2B5EF4-FFF2-40B4-BE49-F238E27FC236}">
                <a16:creationId xmlns:a16="http://schemas.microsoft.com/office/drawing/2014/main" id="{AE14B6E1-BEF7-4664-A811-537061CA7F01}"/>
              </a:ext>
            </a:extLst>
          </p:cNvPr>
          <p:cNvSpPr/>
          <p:nvPr/>
        </p:nvSpPr>
        <p:spPr>
          <a:xfrm rot="5400000">
            <a:off x="8550582" y="5212641"/>
            <a:ext cx="172493" cy="25414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20" name="TextBox 43">
            <a:extLst>
              <a:ext uri="{FF2B5EF4-FFF2-40B4-BE49-F238E27FC236}">
                <a16:creationId xmlns:a16="http://schemas.microsoft.com/office/drawing/2014/main" id="{FCB48461-2EBD-471A-85B6-386E5A74B681}"/>
              </a:ext>
            </a:extLst>
          </p:cNvPr>
          <p:cNvSpPr txBox="1"/>
          <p:nvPr/>
        </p:nvSpPr>
        <p:spPr>
          <a:xfrm>
            <a:off x="8081122" y="5386570"/>
            <a:ext cx="1159292" cy="369332"/>
          </a:xfrm>
          <a:prstGeom prst="rect">
            <a:avLst/>
          </a:prstGeom>
          <a:noFill/>
        </p:spPr>
        <p:txBody>
          <a:bodyPr wrap="none" rtlCol="0">
            <a:spAutoFit/>
          </a:bodyPr>
          <a:lstStyle/>
          <a:p>
            <a:r>
              <a:rPr lang="en-US" altLang="zh-HK" dirty="0">
                <a:latin typeface="Times New Roman" panose="02020603050405020304" pitchFamily="18" charset="0"/>
                <a:cs typeface="Times New Roman" panose="02020603050405020304" pitchFamily="18" charset="0"/>
              </a:rPr>
              <a:t>bandwidth</a:t>
            </a:r>
            <a:endParaRPr lang="zh-HK"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6D97DC42-C6F3-4F3A-8460-B498F7755525}"/>
                  </a:ext>
                </a:extLst>
              </p:cNvPr>
              <p:cNvSpPr txBox="1"/>
              <p:nvPr/>
            </p:nvSpPr>
            <p:spPr>
              <a:xfrm>
                <a:off x="10042917" y="4404019"/>
                <a:ext cx="2225802" cy="430887"/>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If </a:t>
                </a:r>
                <a14:m>
                  <m:oMath xmlns:m="http://schemas.openxmlformats.org/officeDocument/2006/math">
                    <m:r>
                      <a:rPr lang="en-US" altLang="zh-HK" sz="2200" i="1">
                        <a:latin typeface="Cambria Math" panose="02040503050406030204" pitchFamily="18" charset="0"/>
                        <a:ea typeface="Cambria Math" panose="02040503050406030204" pitchFamily="18" charset="0"/>
                      </a:rPr>
                      <m:t>𝑑𝑖𝑠𝑡</m:t>
                    </m:r>
                    <m:d>
                      <m:dPr>
                        <m:ctrlPr>
                          <a:rPr lang="en-US" altLang="zh-HK" sz="2200" i="1">
                            <a:latin typeface="Cambria Math" panose="02040503050406030204" pitchFamily="18" charset="0"/>
                            <a:ea typeface="Cambria Math" panose="02040503050406030204" pitchFamily="18" charset="0"/>
                          </a:rPr>
                        </m:ctrlPr>
                      </m:dPr>
                      <m:e>
                        <m:r>
                          <a:rPr lang="en-US" altLang="zh-HK" sz="2200" b="1">
                            <a:latin typeface="Cambria Math" panose="02040503050406030204" pitchFamily="18" charset="0"/>
                            <a:ea typeface="Cambria Math" panose="02040503050406030204" pitchFamily="18" charset="0"/>
                          </a:rPr>
                          <m:t>𝐪</m:t>
                        </m:r>
                        <m:r>
                          <a:rPr lang="en-US" altLang="zh-HK" sz="2200" i="1">
                            <a:latin typeface="Cambria Math" panose="02040503050406030204" pitchFamily="18" charset="0"/>
                            <a:ea typeface="Cambria Math" panose="02040503050406030204" pitchFamily="18" charset="0"/>
                          </a:rPr>
                          <m:t>,</m:t>
                        </m:r>
                        <m:r>
                          <a:rPr lang="en-US" altLang="zh-HK" sz="2200" b="1">
                            <a:latin typeface="Cambria Math" panose="02040503050406030204" pitchFamily="18" charset="0"/>
                            <a:ea typeface="Cambria Math" panose="02040503050406030204" pitchFamily="18" charset="0"/>
                          </a:rPr>
                          <m:t>𝐩</m:t>
                        </m:r>
                      </m:e>
                    </m:d>
                    <m:r>
                      <a:rPr lang="en-US" altLang="zh-HK" sz="2200" b="0" i="1" smtClean="0">
                        <a:latin typeface="Cambria Math" panose="02040503050406030204" pitchFamily="18" charset="0"/>
                        <a:ea typeface="Cambria Math" panose="02040503050406030204" pitchFamily="18" charset="0"/>
                      </a:rPr>
                      <m:t>≤</m:t>
                    </m:r>
                    <m:r>
                      <a:rPr lang="en-US" altLang="zh-HK" sz="2200" b="0" i="1" smtClean="0">
                        <a:latin typeface="Cambria Math" panose="02040503050406030204" pitchFamily="18" charset="0"/>
                        <a:ea typeface="Cambria Math" panose="02040503050406030204" pitchFamily="18" charset="0"/>
                      </a:rPr>
                      <m:t>𝑏</m:t>
                    </m:r>
                  </m:oMath>
                </a14:m>
                <a:r>
                  <a:rPr lang="en-US" altLang="zh-HK" sz="2200" dirty="0">
                    <a:latin typeface="Times New Roman" panose="02020603050405020304" pitchFamily="18" charset="0"/>
                    <a:cs typeface="Times New Roman" panose="02020603050405020304" pitchFamily="18" charset="0"/>
                  </a:rPr>
                  <a:t> </a:t>
                </a:r>
                <a:endParaRPr lang="zh-HK" altLang="en-US" sz="2200" dirty="0">
                  <a:latin typeface="Times New Roman" panose="02020603050405020304" pitchFamily="18" charset="0"/>
                  <a:cs typeface="Times New Roman" panose="02020603050405020304" pitchFamily="18" charset="0"/>
                </a:endParaRPr>
              </a:p>
            </p:txBody>
          </p:sp>
        </mc:Choice>
        <mc:Fallback xmlns="">
          <p:sp>
            <p:nvSpPr>
              <p:cNvPr id="21" name="文字方塊 20">
                <a:extLst>
                  <a:ext uri="{FF2B5EF4-FFF2-40B4-BE49-F238E27FC236}">
                    <a16:creationId xmlns:a16="http://schemas.microsoft.com/office/drawing/2014/main" id="{6D97DC42-C6F3-4F3A-8460-B498F7755525}"/>
                  </a:ext>
                </a:extLst>
              </p:cNvPr>
              <p:cNvSpPr txBox="1">
                <a:spLocks noRot="1" noChangeAspect="1" noMove="1" noResize="1" noEditPoints="1" noAdjustHandles="1" noChangeArrowheads="1" noChangeShapeType="1" noTextEdit="1"/>
              </p:cNvSpPr>
              <p:nvPr/>
            </p:nvSpPr>
            <p:spPr>
              <a:xfrm>
                <a:off x="10042917" y="4404019"/>
                <a:ext cx="2225802" cy="430887"/>
              </a:xfrm>
              <a:prstGeom prst="rect">
                <a:avLst/>
              </a:prstGeom>
              <a:blipFill>
                <a:blip r:embed="rId6"/>
                <a:stretch>
                  <a:fillRect l="-3552" t="-8451" b="-28169"/>
                </a:stretch>
              </a:blipFill>
            </p:spPr>
            <p:txBody>
              <a:bodyPr/>
              <a:lstStyle/>
              <a:p>
                <a:r>
                  <a:rPr lang="zh-HK" altLang="en-US">
                    <a:noFill/>
                  </a:rPr>
                  <a:t> </a:t>
                </a:r>
              </a:p>
            </p:txBody>
          </p:sp>
        </mc:Fallback>
      </mc:AlternateContent>
      <p:sp>
        <p:nvSpPr>
          <p:cNvPr id="22" name="文字方塊 21">
            <a:extLst>
              <a:ext uri="{FF2B5EF4-FFF2-40B4-BE49-F238E27FC236}">
                <a16:creationId xmlns:a16="http://schemas.microsoft.com/office/drawing/2014/main" id="{27DB8B51-997C-44CC-BB7D-F48CBACA6C00}"/>
              </a:ext>
            </a:extLst>
          </p:cNvPr>
          <p:cNvSpPr txBox="1"/>
          <p:nvPr/>
        </p:nvSpPr>
        <p:spPr>
          <a:xfrm>
            <a:off x="10042917" y="4875656"/>
            <a:ext cx="1343638" cy="430887"/>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Otherwise</a:t>
            </a:r>
            <a:endParaRPr lang="zh-HK"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67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ED4796-2829-4EE6-A8AD-775A4BBEE203}"/>
              </a:ext>
            </a:extLst>
          </p:cNvPr>
          <p:cNvSpPr>
            <a:spLocks noGrp="1"/>
          </p:cNvSpPr>
          <p:nvPr>
            <p:ph type="title"/>
          </p:nvPr>
        </p:nvSpPr>
        <p:spPr/>
        <p:txBody>
          <a:bodyPr/>
          <a:lstStyle/>
          <a:p>
            <a:r>
              <a:rPr lang="en-US" altLang="zh-HK" dirty="0">
                <a:latin typeface="Times New Roman" panose="02020603050405020304" pitchFamily="18" charset="0"/>
                <a:cs typeface="Times New Roman" panose="02020603050405020304" pitchFamily="18" charset="0"/>
              </a:rPr>
              <a:t>KDV is Sensitive to the Bandwidth Parameter!</a:t>
            </a:r>
            <a:r>
              <a:rPr lang="en-US" altLang="zh-HK" dirty="0"/>
              <a:t> </a:t>
            </a:r>
            <a:endParaRPr lang="zh-HK" altLang="en-US" dirty="0"/>
          </a:p>
        </p:txBody>
      </p:sp>
      <p:pic>
        <p:nvPicPr>
          <p:cNvPr id="4" name="圖片 3">
            <a:extLst>
              <a:ext uri="{FF2B5EF4-FFF2-40B4-BE49-F238E27FC236}">
                <a16:creationId xmlns:a16="http://schemas.microsoft.com/office/drawing/2014/main" id="{2CC4EBAA-DDBB-404E-950C-EB83A8C1152E}"/>
              </a:ext>
            </a:extLst>
          </p:cNvPr>
          <p:cNvPicPr>
            <a:picLocks noChangeAspect="1"/>
          </p:cNvPicPr>
          <p:nvPr/>
        </p:nvPicPr>
        <p:blipFill>
          <a:blip r:embed="rId2"/>
          <a:stretch>
            <a:fillRect/>
          </a:stretch>
        </p:blipFill>
        <p:spPr>
          <a:xfrm>
            <a:off x="1397550" y="1690688"/>
            <a:ext cx="9191625" cy="3781425"/>
          </a:xfrm>
          <a:prstGeom prst="rect">
            <a:avLst/>
          </a:prstGeom>
        </p:spPr>
      </p:pic>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15523784-4827-4691-8D0C-6901F6E79ECF}"/>
                  </a:ext>
                </a:extLst>
              </p:cNvPr>
              <p:cNvSpPr txBox="1"/>
              <p:nvPr/>
            </p:nvSpPr>
            <p:spPr>
              <a:xfrm>
                <a:off x="2243388" y="5328947"/>
                <a:ext cx="1282532" cy="430887"/>
              </a:xfrm>
              <a:prstGeom prst="rect">
                <a:avLst/>
              </a:prstGeom>
              <a:noFill/>
            </p:spPr>
            <p:txBody>
              <a:bodyPr wrap="none" rtlCol="0">
                <a:spAutoFit/>
              </a:bodyPr>
              <a:lstStyle/>
              <a:p>
                <a:pPr algn="ctr"/>
                <a14:m>
                  <m:oMath xmlns:m="http://schemas.openxmlformats.org/officeDocument/2006/math">
                    <m:r>
                      <a:rPr lang="en-US" altLang="zh-HK" sz="2200" i="1" dirty="0" smtClean="0">
                        <a:latin typeface="Cambria Math" panose="02040503050406030204" pitchFamily="18" charset="0"/>
                        <a:cs typeface="Times New Roman" panose="02020603050405020304" pitchFamily="18" charset="0"/>
                      </a:rPr>
                      <m:t>𝑏</m:t>
                    </m:r>
                  </m:oMath>
                </a14:m>
                <a:r>
                  <a:rPr lang="en-US" altLang="zh-HK" sz="2200" dirty="0">
                    <a:latin typeface="Times New Roman" panose="02020603050405020304" pitchFamily="18" charset="0"/>
                    <a:cs typeface="Times New Roman" panose="02020603050405020304" pitchFamily="18" charset="0"/>
                  </a:rPr>
                  <a:t> is small</a:t>
                </a:r>
                <a:endParaRPr lang="zh-HK" altLang="en-US" sz="2200" dirty="0">
                  <a:latin typeface="Times New Roman" panose="02020603050405020304" pitchFamily="18" charset="0"/>
                  <a:cs typeface="Times New Roman" panose="02020603050405020304" pitchFamily="18" charset="0"/>
                </a:endParaRPr>
              </a:p>
            </p:txBody>
          </p:sp>
        </mc:Choice>
        <mc:Fallback xmlns="">
          <p:sp>
            <p:nvSpPr>
              <p:cNvPr id="5" name="文字方塊 4">
                <a:extLst>
                  <a:ext uri="{FF2B5EF4-FFF2-40B4-BE49-F238E27FC236}">
                    <a16:creationId xmlns:a16="http://schemas.microsoft.com/office/drawing/2014/main" id="{15523784-4827-4691-8D0C-6901F6E79ECF}"/>
                  </a:ext>
                </a:extLst>
              </p:cNvPr>
              <p:cNvSpPr txBox="1">
                <a:spLocks noRot="1" noChangeAspect="1" noMove="1" noResize="1" noEditPoints="1" noAdjustHandles="1" noChangeArrowheads="1" noChangeShapeType="1" noTextEdit="1"/>
              </p:cNvSpPr>
              <p:nvPr/>
            </p:nvSpPr>
            <p:spPr>
              <a:xfrm>
                <a:off x="2243388" y="5328947"/>
                <a:ext cx="1282532" cy="430887"/>
              </a:xfrm>
              <a:prstGeom prst="rect">
                <a:avLst/>
              </a:prstGeom>
              <a:blipFill>
                <a:blip r:embed="rId3"/>
                <a:stretch>
                  <a:fillRect t="-9859" r="-5238" b="-28169"/>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90972425-560D-475E-A1E2-6F46A9950F1F}"/>
                  </a:ext>
                </a:extLst>
              </p:cNvPr>
              <p:cNvSpPr txBox="1"/>
              <p:nvPr/>
            </p:nvSpPr>
            <p:spPr>
              <a:xfrm>
                <a:off x="5132485" y="5328946"/>
                <a:ext cx="1721754" cy="430887"/>
              </a:xfrm>
              <a:prstGeom prst="rect">
                <a:avLst/>
              </a:prstGeom>
              <a:noFill/>
            </p:spPr>
            <p:txBody>
              <a:bodyPr wrap="none" rtlCol="0">
                <a:spAutoFit/>
              </a:bodyPr>
              <a:lstStyle/>
              <a:p>
                <a:pPr algn="ctr"/>
                <a14:m>
                  <m:oMath xmlns:m="http://schemas.openxmlformats.org/officeDocument/2006/math">
                    <m:r>
                      <a:rPr lang="en-US" altLang="zh-HK" sz="2200" i="1" dirty="0" smtClean="0">
                        <a:latin typeface="Cambria Math" panose="02040503050406030204" pitchFamily="18" charset="0"/>
                        <a:cs typeface="Times New Roman" panose="02020603050405020304" pitchFamily="18" charset="0"/>
                      </a:rPr>
                      <m:t>𝑏</m:t>
                    </m:r>
                  </m:oMath>
                </a14:m>
                <a:r>
                  <a:rPr lang="en-US" altLang="zh-HK" sz="2200" dirty="0">
                    <a:latin typeface="Times New Roman" panose="02020603050405020304" pitchFamily="18" charset="0"/>
                    <a:cs typeface="Times New Roman" panose="02020603050405020304" pitchFamily="18" charset="0"/>
                  </a:rPr>
                  <a:t> is moderate</a:t>
                </a:r>
                <a:endParaRPr lang="zh-HK" altLang="en-US" sz="2200" dirty="0">
                  <a:latin typeface="Times New Roman" panose="02020603050405020304" pitchFamily="18" charset="0"/>
                  <a:cs typeface="Times New Roman" panose="02020603050405020304" pitchFamily="18" charset="0"/>
                </a:endParaRPr>
              </a:p>
            </p:txBody>
          </p:sp>
        </mc:Choice>
        <mc:Fallback xmlns="">
          <p:sp>
            <p:nvSpPr>
              <p:cNvPr id="6" name="文字方塊 5">
                <a:extLst>
                  <a:ext uri="{FF2B5EF4-FFF2-40B4-BE49-F238E27FC236}">
                    <a16:creationId xmlns:a16="http://schemas.microsoft.com/office/drawing/2014/main" id="{90972425-560D-475E-A1E2-6F46A9950F1F}"/>
                  </a:ext>
                </a:extLst>
              </p:cNvPr>
              <p:cNvSpPr txBox="1">
                <a:spLocks noRot="1" noChangeAspect="1" noMove="1" noResize="1" noEditPoints="1" noAdjustHandles="1" noChangeArrowheads="1" noChangeShapeType="1" noTextEdit="1"/>
              </p:cNvSpPr>
              <p:nvPr/>
            </p:nvSpPr>
            <p:spPr>
              <a:xfrm>
                <a:off x="5132485" y="5328946"/>
                <a:ext cx="1721754" cy="430887"/>
              </a:xfrm>
              <a:prstGeom prst="rect">
                <a:avLst/>
              </a:prstGeom>
              <a:blipFill>
                <a:blip r:embed="rId4"/>
                <a:stretch>
                  <a:fillRect t="-9859" r="-3191" b="-28169"/>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166C1E5E-AB45-46C2-A83F-772C3FAF3A40}"/>
                  </a:ext>
                </a:extLst>
              </p:cNvPr>
              <p:cNvSpPr txBox="1"/>
              <p:nvPr/>
            </p:nvSpPr>
            <p:spPr>
              <a:xfrm>
                <a:off x="8539359" y="5328945"/>
                <a:ext cx="1230978" cy="430887"/>
              </a:xfrm>
              <a:prstGeom prst="rect">
                <a:avLst/>
              </a:prstGeom>
              <a:noFill/>
            </p:spPr>
            <p:txBody>
              <a:bodyPr wrap="none" rtlCol="0">
                <a:spAutoFit/>
              </a:bodyPr>
              <a:lstStyle/>
              <a:p>
                <a:pPr algn="ctr"/>
                <a14:m>
                  <m:oMath xmlns:m="http://schemas.openxmlformats.org/officeDocument/2006/math">
                    <m:r>
                      <a:rPr lang="en-US" altLang="zh-HK" sz="2200" i="1" dirty="0" smtClean="0">
                        <a:latin typeface="Cambria Math" panose="02040503050406030204" pitchFamily="18" charset="0"/>
                        <a:cs typeface="Times New Roman" panose="02020603050405020304" pitchFamily="18" charset="0"/>
                      </a:rPr>
                      <m:t>𝑏</m:t>
                    </m:r>
                  </m:oMath>
                </a14:m>
                <a:r>
                  <a:rPr lang="en-US" altLang="zh-HK" sz="2200" dirty="0">
                    <a:latin typeface="Times New Roman" panose="02020603050405020304" pitchFamily="18" charset="0"/>
                    <a:cs typeface="Times New Roman" panose="02020603050405020304" pitchFamily="18" charset="0"/>
                  </a:rPr>
                  <a:t> is large</a:t>
                </a:r>
                <a:endParaRPr lang="zh-HK" altLang="en-US" sz="2200" dirty="0">
                  <a:latin typeface="Times New Roman" panose="02020603050405020304" pitchFamily="18" charset="0"/>
                  <a:cs typeface="Times New Roman" panose="02020603050405020304" pitchFamily="18" charset="0"/>
                </a:endParaRPr>
              </a:p>
            </p:txBody>
          </p:sp>
        </mc:Choice>
        <mc:Fallback xmlns="">
          <p:sp>
            <p:nvSpPr>
              <p:cNvPr id="7" name="文字方塊 6">
                <a:extLst>
                  <a:ext uri="{FF2B5EF4-FFF2-40B4-BE49-F238E27FC236}">
                    <a16:creationId xmlns:a16="http://schemas.microsoft.com/office/drawing/2014/main" id="{166C1E5E-AB45-46C2-A83F-772C3FAF3A40}"/>
                  </a:ext>
                </a:extLst>
              </p:cNvPr>
              <p:cNvSpPr txBox="1">
                <a:spLocks noRot="1" noChangeAspect="1" noMove="1" noResize="1" noEditPoints="1" noAdjustHandles="1" noChangeArrowheads="1" noChangeShapeType="1" noTextEdit="1"/>
              </p:cNvSpPr>
              <p:nvPr/>
            </p:nvSpPr>
            <p:spPr>
              <a:xfrm>
                <a:off x="8539359" y="5328945"/>
                <a:ext cx="1230978" cy="430887"/>
              </a:xfrm>
              <a:prstGeom prst="rect">
                <a:avLst/>
              </a:prstGeom>
              <a:blipFill>
                <a:blip r:embed="rId5"/>
                <a:stretch>
                  <a:fillRect t="-9859" r="-5446" b="-28169"/>
                </a:stretch>
              </a:blipFill>
            </p:spPr>
            <p:txBody>
              <a:bodyPr/>
              <a:lstStyle/>
              <a:p>
                <a:r>
                  <a:rPr lang="zh-HK" altLang="en-US">
                    <a:noFill/>
                  </a:rPr>
                  <a:t> </a:t>
                </a:r>
              </a:p>
            </p:txBody>
          </p:sp>
        </mc:Fallback>
      </mc:AlternateContent>
      <p:sp>
        <p:nvSpPr>
          <p:cNvPr id="8" name="文字方塊 7">
            <a:extLst>
              <a:ext uri="{FF2B5EF4-FFF2-40B4-BE49-F238E27FC236}">
                <a16:creationId xmlns:a16="http://schemas.microsoft.com/office/drawing/2014/main" id="{0542C62E-7C43-4262-A72A-89E711A8496D}"/>
              </a:ext>
            </a:extLst>
          </p:cNvPr>
          <p:cNvSpPr txBox="1"/>
          <p:nvPr/>
        </p:nvSpPr>
        <p:spPr>
          <a:xfrm>
            <a:off x="1780826" y="5632348"/>
            <a:ext cx="2207656" cy="430887"/>
          </a:xfrm>
          <a:prstGeom prst="rect">
            <a:avLst/>
          </a:prstGeom>
          <a:noFill/>
        </p:spPr>
        <p:txBody>
          <a:bodyPr wrap="none" rtlCol="0">
            <a:spAutoFit/>
          </a:bodyPr>
          <a:lstStyle/>
          <a:p>
            <a:pPr algn="ctr"/>
            <a:r>
              <a:rPr lang="en-US" altLang="zh-HK" sz="2200" dirty="0">
                <a:latin typeface="Times New Roman" panose="02020603050405020304" pitchFamily="18" charset="0"/>
                <a:cs typeface="Times New Roman" panose="02020603050405020304" pitchFamily="18" charset="0"/>
              </a:rPr>
              <a:t>(undersmoothing)</a:t>
            </a:r>
            <a:endParaRPr lang="zh-HK" altLang="en-US" sz="2200" dirty="0">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3400FAD2-F319-4F91-B292-DF201568B7A5}"/>
              </a:ext>
            </a:extLst>
          </p:cNvPr>
          <p:cNvSpPr txBox="1"/>
          <p:nvPr/>
        </p:nvSpPr>
        <p:spPr>
          <a:xfrm>
            <a:off x="8121552" y="5632347"/>
            <a:ext cx="2066592" cy="430887"/>
          </a:xfrm>
          <a:prstGeom prst="rect">
            <a:avLst/>
          </a:prstGeom>
          <a:noFill/>
        </p:spPr>
        <p:txBody>
          <a:bodyPr wrap="none" rtlCol="0">
            <a:spAutoFit/>
          </a:bodyPr>
          <a:lstStyle/>
          <a:p>
            <a:pPr algn="ctr"/>
            <a:r>
              <a:rPr lang="en-US" altLang="zh-HK" sz="2200" dirty="0">
                <a:latin typeface="Times New Roman" panose="02020603050405020304" pitchFamily="18" charset="0"/>
                <a:cs typeface="Times New Roman" panose="02020603050405020304" pitchFamily="18" charset="0"/>
              </a:rPr>
              <a:t>(</a:t>
            </a:r>
            <a:r>
              <a:rPr lang="en-US" altLang="zh-HK" sz="2200" dirty="0" err="1">
                <a:latin typeface="Times New Roman" panose="02020603050405020304" pitchFamily="18" charset="0"/>
                <a:cs typeface="Times New Roman" panose="02020603050405020304" pitchFamily="18" charset="0"/>
              </a:rPr>
              <a:t>oversmoothing</a:t>
            </a:r>
            <a:r>
              <a:rPr lang="en-US" altLang="zh-HK" sz="2200" dirty="0">
                <a:latin typeface="Times New Roman" panose="02020603050405020304" pitchFamily="18" charset="0"/>
                <a:cs typeface="Times New Roman" panose="02020603050405020304" pitchFamily="18" charset="0"/>
              </a:rPr>
              <a:t>)</a:t>
            </a:r>
            <a:endParaRPr lang="zh-HK" altLang="en-US" sz="220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E7623230-5FD9-4EE3-95A2-255A39E051A5}"/>
              </a:ext>
            </a:extLst>
          </p:cNvPr>
          <p:cNvSpPr txBox="1"/>
          <p:nvPr/>
        </p:nvSpPr>
        <p:spPr>
          <a:xfrm>
            <a:off x="3229761" y="6149130"/>
            <a:ext cx="184731" cy="369332"/>
          </a:xfrm>
          <a:prstGeom prst="rect">
            <a:avLst/>
          </a:prstGeom>
          <a:noFill/>
        </p:spPr>
        <p:txBody>
          <a:bodyPr wrap="none" rtlCol="0">
            <a:spAutoFit/>
          </a:bodyPr>
          <a:lstStyle/>
          <a:p>
            <a:endParaRPr lang="zh-HK" altLang="en-US" dirty="0"/>
          </a:p>
        </p:txBody>
      </p:sp>
      <p:sp>
        <p:nvSpPr>
          <p:cNvPr id="11" name="文字方塊 10">
            <a:extLst>
              <a:ext uri="{FF2B5EF4-FFF2-40B4-BE49-F238E27FC236}">
                <a16:creationId xmlns:a16="http://schemas.microsoft.com/office/drawing/2014/main" id="{C032C02E-4524-4542-B913-EDDCE88C5B64}"/>
              </a:ext>
            </a:extLst>
          </p:cNvPr>
          <p:cNvSpPr txBox="1"/>
          <p:nvPr/>
        </p:nvSpPr>
        <p:spPr>
          <a:xfrm>
            <a:off x="1754459" y="6105179"/>
            <a:ext cx="8683081" cy="769441"/>
          </a:xfrm>
          <a:prstGeom prst="rect">
            <a:avLst/>
          </a:prstGeom>
          <a:noFill/>
        </p:spPr>
        <p:txBody>
          <a:bodyPr wrap="square" rtlCol="0">
            <a:spAutoFit/>
          </a:bodyPr>
          <a:lstStyle/>
          <a:p>
            <a:r>
              <a:rPr lang="en-US" altLang="zh-HK" sz="2200" dirty="0">
                <a:latin typeface="Times New Roman" panose="02020603050405020304" pitchFamily="18" charset="0"/>
                <a:cs typeface="Times New Roman" panose="02020603050405020304" pitchFamily="18" charset="0"/>
              </a:rPr>
              <a:t>Research Question: Can we </a:t>
            </a:r>
            <a:r>
              <a:rPr lang="en-US" altLang="zh-HK" sz="2200">
                <a:latin typeface="Times New Roman" panose="02020603050405020304" pitchFamily="18" charset="0"/>
                <a:cs typeface="Times New Roman" panose="02020603050405020304" pitchFamily="18" charset="0"/>
              </a:rPr>
              <a:t>obtain the </a:t>
            </a:r>
            <a:r>
              <a:rPr lang="en-US" altLang="zh-HK" sz="2200" dirty="0">
                <a:latin typeface="Times New Roman" panose="02020603050405020304" pitchFamily="18" charset="0"/>
                <a:cs typeface="Times New Roman" panose="02020603050405020304" pitchFamily="18" charset="0"/>
              </a:rPr>
              <a:t>KDV with the best visual quality by generating multiple KDVs with different bandwidth values?</a:t>
            </a:r>
            <a:endParaRPr lang="zh-HK"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42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517504-EEC8-48B4-99C7-286BDD63B321}"/>
              </a:ext>
            </a:extLst>
          </p:cNvPr>
          <p:cNvSpPr>
            <a:spLocks noGrp="1"/>
          </p:cNvSpPr>
          <p:nvPr>
            <p:ph type="title"/>
          </p:nvPr>
        </p:nvSpPr>
        <p:spPr/>
        <p:txBody>
          <a:bodyPr/>
          <a:lstStyle/>
          <a:p>
            <a:pPr algn="ctr"/>
            <a:r>
              <a:rPr lang="en-US" altLang="zh-HK" dirty="0">
                <a:latin typeface="Times New Roman" panose="02020603050405020304" pitchFamily="18" charset="0"/>
                <a:cs typeface="Times New Roman" panose="02020603050405020304" pitchFamily="18" charset="0"/>
              </a:rPr>
              <a:t>Bandwidth-tuning Operation (Problem)</a:t>
            </a:r>
            <a:endParaRPr lang="zh-HK"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87DAE8D-8376-4758-B440-F4982CA3040A}"/>
                  </a:ext>
                </a:extLst>
              </p:cNvPr>
              <p:cNvSpPr>
                <a:spLocks noGrp="1"/>
              </p:cNvSpPr>
              <p:nvPr>
                <p:ph idx="1"/>
              </p:nvPr>
            </p:nvSpPr>
            <p:spPr>
              <a:xfrm>
                <a:off x="796254" y="1825625"/>
                <a:ext cx="10856053" cy="4351338"/>
              </a:xfrm>
            </p:spPr>
            <p:txBody>
              <a:bodyPr/>
              <a:lstStyle/>
              <a:p>
                <a:r>
                  <a:rPr lang="en-US" altLang="zh-HK" dirty="0">
                    <a:latin typeface="Times New Roman" panose="02020603050405020304" pitchFamily="18" charset="0"/>
                    <a:cs typeface="Times New Roman" panose="02020603050405020304" pitchFamily="18" charset="0"/>
                  </a:rPr>
                  <a:t>Users choose multiple bandwidths, </a:t>
                </a:r>
                <a14:m>
                  <m:oMath xmlns:m="http://schemas.openxmlformats.org/officeDocument/2006/math">
                    <m:sSub>
                      <m:sSubPr>
                        <m:ctrlPr>
                          <a:rPr lang="en-US" altLang="zh-HK"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1</m:t>
                        </m:r>
                      </m:sub>
                    </m:sSub>
                  </m:oMath>
                </a14:m>
                <a:r>
                  <a:rPr lang="en-US" altLang="zh-HK"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HK"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2</m:t>
                        </m:r>
                      </m:sub>
                    </m:sSub>
                  </m:oMath>
                </a14:m>
                <a:r>
                  <a:rPr lang="en-US" altLang="zh-HK"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HK"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𝐿</m:t>
                        </m:r>
                      </m:sub>
                    </m:sSub>
                  </m:oMath>
                </a14:m>
                <a:r>
                  <a:rPr lang="en-US" altLang="zh-HK" dirty="0">
                    <a:latin typeface="Times New Roman" panose="02020603050405020304" pitchFamily="18" charset="0"/>
                    <a:cs typeface="Times New Roman" panose="02020603050405020304" pitchFamily="18" charset="0"/>
                  </a:rPr>
                  <a:t>, specify the resolution size of the plane, </a:t>
                </a:r>
                <a14:m>
                  <m:oMath xmlns:m="http://schemas.openxmlformats.org/officeDocument/2006/math">
                    <m:r>
                      <a:rPr lang="en-US" altLang="zh-HK" b="0" i="1" smtClean="0">
                        <a:latin typeface="Cambria Math" panose="02040503050406030204" pitchFamily="18" charset="0"/>
                        <a:cs typeface="Times New Roman" panose="02020603050405020304" pitchFamily="18" charset="0"/>
                      </a:rPr>
                      <m:t>𝑋</m:t>
                    </m:r>
                    <m:r>
                      <a:rPr lang="en-US" altLang="zh-HK"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ea typeface="Cambria Math" panose="02040503050406030204" pitchFamily="18" charset="0"/>
                        <a:cs typeface="Times New Roman" panose="02020603050405020304" pitchFamily="18" charset="0"/>
                      </a:rPr>
                      <m:t>𝑌</m:t>
                    </m:r>
                  </m:oMath>
                </a14:m>
                <a:r>
                  <a:rPr lang="en-US" altLang="zh-HK" dirty="0">
                    <a:latin typeface="Times New Roman" panose="02020603050405020304" pitchFamily="18" charset="0"/>
                    <a:cs typeface="Times New Roman" panose="02020603050405020304" pitchFamily="18" charset="0"/>
                  </a:rPr>
                  <a:t>, and provide the location dataset </a:t>
                </a:r>
                <a14:m>
                  <m:oMath xmlns:m="http://schemas.openxmlformats.org/officeDocument/2006/math">
                    <m:r>
                      <a:rPr lang="en-US" altLang="zh-HK" i="1" dirty="0" smtClean="0">
                        <a:latin typeface="Cambria Math" panose="02040503050406030204" pitchFamily="18" charset="0"/>
                        <a:cs typeface="Times New Roman" panose="02020603050405020304" pitchFamily="18" charset="0"/>
                      </a:rPr>
                      <m:t>𝑃</m:t>
                    </m:r>
                    <m:r>
                      <a:rPr lang="en-US" altLang="zh-HK" b="0" i="1" dirty="0" smtClean="0">
                        <a:latin typeface="Cambria Math" panose="02040503050406030204" pitchFamily="18" charset="0"/>
                        <a:cs typeface="Times New Roman" panose="02020603050405020304" pitchFamily="18" charset="0"/>
                      </a:rPr>
                      <m:t>={</m:t>
                    </m:r>
                    <m:sSub>
                      <m:sSubPr>
                        <m:ctrlPr>
                          <a:rPr lang="en-US" altLang="zh-HK" b="0" i="1" dirty="0" smtClean="0">
                            <a:latin typeface="Cambria Math" panose="02040503050406030204" pitchFamily="18" charset="0"/>
                            <a:cs typeface="Times New Roman" panose="02020603050405020304" pitchFamily="18" charset="0"/>
                          </a:rPr>
                        </m:ctrlPr>
                      </m:sSubPr>
                      <m:e>
                        <m:r>
                          <a:rPr lang="en-US" altLang="zh-HK" b="1" i="0" dirty="0" smtClean="0">
                            <a:latin typeface="Cambria Math" panose="02040503050406030204" pitchFamily="18" charset="0"/>
                            <a:cs typeface="Times New Roman" panose="02020603050405020304" pitchFamily="18" charset="0"/>
                          </a:rPr>
                          <m:t>𝐩</m:t>
                        </m:r>
                      </m:e>
                      <m:sub>
                        <m:r>
                          <a:rPr lang="en-US" altLang="zh-HK" b="0" i="1" dirty="0" smtClean="0">
                            <a:latin typeface="Cambria Math" panose="02040503050406030204" pitchFamily="18" charset="0"/>
                            <a:cs typeface="Times New Roman" panose="02020603050405020304" pitchFamily="18" charset="0"/>
                          </a:rPr>
                          <m:t>1</m:t>
                        </m:r>
                      </m:sub>
                    </m:sSub>
                    <m:r>
                      <a:rPr lang="en-US" altLang="zh-HK" b="0" i="1" dirty="0" smtClean="0">
                        <a:latin typeface="Cambria Math" panose="02040503050406030204" pitchFamily="18" charset="0"/>
                        <a:cs typeface="Times New Roman" panose="02020603050405020304" pitchFamily="18" charset="0"/>
                      </a:rPr>
                      <m:t>,</m:t>
                    </m:r>
                    <m:sSub>
                      <m:sSubPr>
                        <m:ctrlPr>
                          <a:rPr lang="en-US" altLang="zh-HK" b="0" i="1" dirty="0" smtClean="0">
                            <a:latin typeface="Cambria Math" panose="02040503050406030204" pitchFamily="18" charset="0"/>
                            <a:cs typeface="Times New Roman" panose="02020603050405020304" pitchFamily="18" charset="0"/>
                          </a:rPr>
                        </m:ctrlPr>
                      </m:sSubPr>
                      <m:e>
                        <m:r>
                          <a:rPr lang="en-US" altLang="zh-HK" b="1" i="0" dirty="0" smtClean="0">
                            <a:latin typeface="Cambria Math" panose="02040503050406030204" pitchFamily="18" charset="0"/>
                            <a:cs typeface="Times New Roman" panose="02020603050405020304" pitchFamily="18" charset="0"/>
                          </a:rPr>
                          <m:t>𝐩</m:t>
                        </m:r>
                      </m:e>
                      <m:sub>
                        <m:r>
                          <a:rPr lang="en-US" altLang="zh-HK" b="0" i="1" dirty="0" smtClean="0">
                            <a:latin typeface="Cambria Math" panose="02040503050406030204" pitchFamily="18" charset="0"/>
                            <a:cs typeface="Times New Roman" panose="02020603050405020304" pitchFamily="18" charset="0"/>
                          </a:rPr>
                          <m:t>2</m:t>
                        </m:r>
                      </m:sub>
                    </m:sSub>
                    <m:r>
                      <a:rPr lang="en-US" altLang="zh-HK" b="0" i="1" dirty="0" smtClean="0">
                        <a:latin typeface="Cambria Math" panose="02040503050406030204" pitchFamily="18" charset="0"/>
                        <a:cs typeface="Times New Roman" panose="02020603050405020304" pitchFamily="18" charset="0"/>
                      </a:rPr>
                      <m:t>,…,</m:t>
                    </m:r>
                    <m:sSub>
                      <m:sSubPr>
                        <m:ctrlPr>
                          <a:rPr lang="en-US" altLang="zh-HK" b="0" i="1" dirty="0" smtClean="0">
                            <a:latin typeface="Cambria Math" panose="02040503050406030204" pitchFamily="18" charset="0"/>
                            <a:cs typeface="Times New Roman" panose="02020603050405020304" pitchFamily="18" charset="0"/>
                          </a:rPr>
                        </m:ctrlPr>
                      </m:sSubPr>
                      <m:e>
                        <m:r>
                          <a:rPr lang="en-US" altLang="zh-HK" b="1" i="0" dirty="0" smtClean="0">
                            <a:latin typeface="Cambria Math" panose="02040503050406030204" pitchFamily="18" charset="0"/>
                            <a:cs typeface="Times New Roman" panose="02020603050405020304" pitchFamily="18" charset="0"/>
                          </a:rPr>
                          <m:t>𝐩</m:t>
                        </m:r>
                      </m:e>
                      <m:sub>
                        <m:r>
                          <a:rPr lang="en-US" altLang="zh-HK" b="0" i="1" dirty="0" smtClean="0">
                            <a:latin typeface="Cambria Math" panose="02040503050406030204" pitchFamily="18" charset="0"/>
                            <a:cs typeface="Times New Roman" panose="02020603050405020304" pitchFamily="18" charset="0"/>
                          </a:rPr>
                          <m:t>𝑛</m:t>
                        </m:r>
                      </m:sub>
                    </m:sSub>
                    <m:r>
                      <a:rPr lang="en-US" altLang="zh-HK" b="0" i="1" dirty="0" smtClean="0">
                        <a:latin typeface="Cambria Math" panose="02040503050406030204" pitchFamily="18" charset="0"/>
                        <a:cs typeface="Times New Roman" panose="02020603050405020304" pitchFamily="18" charset="0"/>
                      </a:rPr>
                      <m:t>}</m:t>
                    </m:r>
                  </m:oMath>
                </a14:m>
                <a:r>
                  <a:rPr lang="zh-HK" altLang="en-US" dirty="0">
                    <a:latin typeface="Times New Roman" panose="02020603050405020304" pitchFamily="18" charset="0"/>
                    <a:cs typeface="Times New Roman" panose="02020603050405020304" pitchFamily="18" charset="0"/>
                  </a:rPr>
                  <a:t> </a:t>
                </a:r>
                <a:r>
                  <a:rPr lang="en-US" altLang="zh-HK" dirty="0">
                    <a:latin typeface="Times New Roman" panose="02020603050405020304" pitchFamily="18" charset="0"/>
                    <a:cs typeface="Times New Roman" panose="02020603050405020304" pitchFamily="18" charset="0"/>
                  </a:rPr>
                  <a:t>with size </a:t>
                </a:r>
                <a14:m>
                  <m:oMath xmlns:m="http://schemas.openxmlformats.org/officeDocument/2006/math">
                    <m:r>
                      <a:rPr lang="en-US" altLang="zh-HK" i="1" dirty="0" smtClean="0">
                        <a:latin typeface="Cambria Math" panose="02040503050406030204" pitchFamily="18" charset="0"/>
                        <a:cs typeface="Times New Roman" panose="02020603050405020304" pitchFamily="18" charset="0"/>
                      </a:rPr>
                      <m:t>𝑛</m:t>
                    </m:r>
                  </m:oMath>
                </a14:m>
                <a:r>
                  <a:rPr lang="en-US" altLang="zh-HK" dirty="0">
                    <a:latin typeface="Times New Roman" panose="02020603050405020304" pitchFamily="18" charset="0"/>
                    <a:cs typeface="Times New Roman" panose="02020603050405020304" pitchFamily="18" charset="0"/>
                  </a:rPr>
                  <a:t>.</a:t>
                </a:r>
              </a:p>
              <a:p>
                <a:endParaRPr lang="en-US" altLang="zh-HK" dirty="0">
                  <a:latin typeface="Times New Roman" panose="02020603050405020304" pitchFamily="18" charset="0"/>
                  <a:cs typeface="Times New Roman" panose="02020603050405020304" pitchFamily="18" charset="0"/>
                </a:endParaRPr>
              </a:p>
              <a:p>
                <a:r>
                  <a:rPr lang="en-US" altLang="zh-HK" dirty="0">
                    <a:latin typeface="Times New Roman" panose="02020603050405020304" pitchFamily="18" charset="0"/>
                    <a:cs typeface="Times New Roman" panose="02020603050405020304" pitchFamily="18" charset="0"/>
                  </a:rPr>
                  <a:t>Problem statement: Generate </a:t>
                </a:r>
                <a14:m>
                  <m:oMath xmlns:m="http://schemas.openxmlformats.org/officeDocument/2006/math">
                    <m:r>
                      <a:rPr lang="en-US" altLang="zh-HK" i="1" dirty="0" smtClean="0">
                        <a:latin typeface="Cambria Math" panose="02040503050406030204" pitchFamily="18" charset="0"/>
                        <a:cs typeface="Times New Roman" panose="02020603050405020304" pitchFamily="18" charset="0"/>
                      </a:rPr>
                      <m:t>𝐿</m:t>
                    </m:r>
                  </m:oMath>
                </a14:m>
                <a:r>
                  <a:rPr lang="zh-HK" altLang="en-US" dirty="0">
                    <a:latin typeface="Times New Roman" panose="02020603050405020304" pitchFamily="18" charset="0"/>
                    <a:cs typeface="Times New Roman" panose="02020603050405020304" pitchFamily="18" charset="0"/>
                  </a:rPr>
                  <a:t> </a:t>
                </a:r>
                <a:r>
                  <a:rPr lang="en-US" altLang="zh-HK" dirty="0">
                    <a:latin typeface="Times New Roman" panose="02020603050405020304" pitchFamily="18" charset="0"/>
                    <a:cs typeface="Times New Roman" panose="02020603050405020304" pitchFamily="18" charset="0"/>
                  </a:rPr>
                  <a:t>KDVs with respect to these bandwidth parameters.</a:t>
                </a:r>
              </a:p>
            </p:txBody>
          </p:sp>
        </mc:Choice>
        <mc:Fallback xmlns="">
          <p:sp>
            <p:nvSpPr>
              <p:cNvPr id="3" name="內容版面配置區 2">
                <a:extLst>
                  <a:ext uri="{FF2B5EF4-FFF2-40B4-BE49-F238E27FC236}">
                    <a16:creationId xmlns:a16="http://schemas.microsoft.com/office/drawing/2014/main" id="{187DAE8D-8376-4758-B440-F4982CA3040A}"/>
                  </a:ext>
                </a:extLst>
              </p:cNvPr>
              <p:cNvSpPr>
                <a:spLocks noGrp="1" noRot="1" noChangeAspect="1" noMove="1" noResize="1" noEditPoints="1" noAdjustHandles="1" noChangeArrowheads="1" noChangeShapeType="1" noTextEdit="1"/>
              </p:cNvSpPr>
              <p:nvPr>
                <p:ph idx="1"/>
              </p:nvPr>
            </p:nvSpPr>
            <p:spPr>
              <a:xfrm>
                <a:off x="796254" y="1825625"/>
                <a:ext cx="10856053" cy="4351338"/>
              </a:xfrm>
              <a:blipFill>
                <a:blip r:embed="rId2"/>
                <a:stretch>
                  <a:fillRect l="-1011" t="-2381"/>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3903477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323E00-E6E6-4C98-9B6C-01ABF0CB1505}"/>
              </a:ext>
            </a:extLst>
          </p:cNvPr>
          <p:cNvSpPr>
            <a:spLocks noGrp="1"/>
          </p:cNvSpPr>
          <p:nvPr>
            <p:ph type="title"/>
          </p:nvPr>
        </p:nvSpPr>
        <p:spPr>
          <a:xfrm>
            <a:off x="838199" y="126480"/>
            <a:ext cx="10515600" cy="1325563"/>
          </a:xfrm>
        </p:spPr>
        <p:txBody>
          <a:bodyPr/>
          <a:lstStyle/>
          <a:p>
            <a:pPr algn="ctr"/>
            <a:r>
              <a:rPr lang="en-US" altLang="zh-HK" dirty="0">
                <a:latin typeface="Times New Roman" panose="02020603050405020304" pitchFamily="18" charset="0"/>
                <a:cs typeface="Times New Roman" panose="02020603050405020304" pitchFamily="18" charset="0"/>
              </a:rPr>
              <a:t>Many Software Packages Support the Bandwidth-tuning Operation</a:t>
            </a:r>
            <a:endParaRPr lang="zh-HK" altLang="en-US" dirty="0">
              <a:latin typeface="Times New Roman" panose="02020603050405020304" pitchFamily="18" charset="0"/>
              <a:cs typeface="Times New Roman" panose="02020603050405020304" pitchFamily="18" charset="0"/>
            </a:endParaRPr>
          </a:p>
        </p:txBody>
      </p:sp>
      <p:sp>
        <p:nvSpPr>
          <p:cNvPr id="7" name="TextBox 43">
            <a:extLst>
              <a:ext uri="{FF2B5EF4-FFF2-40B4-BE49-F238E27FC236}">
                <a16:creationId xmlns:a16="http://schemas.microsoft.com/office/drawing/2014/main" id="{847E8D2E-4E3A-4549-8514-CBE07C53F941}"/>
              </a:ext>
            </a:extLst>
          </p:cNvPr>
          <p:cNvSpPr txBox="1"/>
          <p:nvPr/>
        </p:nvSpPr>
        <p:spPr>
          <a:xfrm>
            <a:off x="1559700" y="6229130"/>
            <a:ext cx="843501" cy="430887"/>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QGIS</a:t>
            </a:r>
            <a:endParaRPr lang="zh-HK" altLang="en-US" sz="2200" dirty="0">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36FE6EAF-044E-444A-98C5-F0765CE697B1}"/>
              </a:ext>
            </a:extLst>
          </p:cNvPr>
          <p:cNvPicPr>
            <a:picLocks noChangeAspect="1"/>
          </p:cNvPicPr>
          <p:nvPr/>
        </p:nvPicPr>
        <p:blipFill>
          <a:blip r:embed="rId2"/>
          <a:stretch>
            <a:fillRect/>
          </a:stretch>
        </p:blipFill>
        <p:spPr>
          <a:xfrm>
            <a:off x="4070080" y="1566216"/>
            <a:ext cx="7994665" cy="1163828"/>
          </a:xfrm>
          <a:prstGeom prst="rect">
            <a:avLst/>
          </a:prstGeom>
        </p:spPr>
      </p:pic>
      <p:sp>
        <p:nvSpPr>
          <p:cNvPr id="11" name="矩形 10">
            <a:extLst>
              <a:ext uri="{FF2B5EF4-FFF2-40B4-BE49-F238E27FC236}">
                <a16:creationId xmlns:a16="http://schemas.microsoft.com/office/drawing/2014/main" id="{08833835-E3FE-4F66-99F7-5B2CC8FE0947}"/>
              </a:ext>
            </a:extLst>
          </p:cNvPr>
          <p:cNvSpPr/>
          <p:nvPr/>
        </p:nvSpPr>
        <p:spPr>
          <a:xfrm>
            <a:off x="8767894" y="2389633"/>
            <a:ext cx="1483454" cy="28382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TextBox 43">
            <a:extLst>
              <a:ext uri="{FF2B5EF4-FFF2-40B4-BE49-F238E27FC236}">
                <a16:creationId xmlns:a16="http://schemas.microsoft.com/office/drawing/2014/main" id="{5ED00AAA-C669-47BB-9104-1D2E422021F2}"/>
              </a:ext>
            </a:extLst>
          </p:cNvPr>
          <p:cNvSpPr txBox="1"/>
          <p:nvPr/>
        </p:nvSpPr>
        <p:spPr>
          <a:xfrm>
            <a:off x="7358544" y="2678137"/>
            <a:ext cx="1502334" cy="430887"/>
          </a:xfrm>
          <a:prstGeom prst="rect">
            <a:avLst/>
          </a:prstGeom>
          <a:noFill/>
        </p:spPr>
        <p:txBody>
          <a:bodyPr wrap="none" rtlCol="0">
            <a:spAutoFit/>
          </a:bodyPr>
          <a:lstStyle/>
          <a:p>
            <a:r>
              <a:rPr lang="en-US" altLang="zh-HK" sz="2200" dirty="0" err="1">
                <a:latin typeface="Times New Roman" panose="02020603050405020304" pitchFamily="18" charset="0"/>
                <a:cs typeface="Times New Roman" panose="02020603050405020304" pitchFamily="18" charset="0"/>
              </a:rPr>
              <a:t>Scikit</a:t>
            </a:r>
            <a:r>
              <a:rPr lang="en-US" altLang="zh-HK" sz="2200" dirty="0">
                <a:latin typeface="Times New Roman" panose="02020603050405020304" pitchFamily="18" charset="0"/>
                <a:cs typeface="Times New Roman" panose="02020603050405020304" pitchFamily="18" charset="0"/>
              </a:rPr>
              <a:t>-learn</a:t>
            </a:r>
            <a:endParaRPr lang="zh-HK" altLang="en-US" sz="2200" dirty="0">
              <a:latin typeface="Times New Roman" panose="02020603050405020304" pitchFamily="18" charset="0"/>
              <a:cs typeface="Times New Roman" panose="02020603050405020304" pitchFamily="18" charset="0"/>
            </a:endParaRPr>
          </a:p>
        </p:txBody>
      </p:sp>
      <p:pic>
        <p:nvPicPr>
          <p:cNvPr id="17" name="圖片 16">
            <a:extLst>
              <a:ext uri="{FF2B5EF4-FFF2-40B4-BE49-F238E27FC236}">
                <a16:creationId xmlns:a16="http://schemas.microsoft.com/office/drawing/2014/main" id="{80C8F1D9-90DE-44ED-B4FD-E6564B1E30A6}"/>
              </a:ext>
            </a:extLst>
          </p:cNvPr>
          <p:cNvPicPr>
            <a:picLocks noChangeAspect="1"/>
          </p:cNvPicPr>
          <p:nvPr/>
        </p:nvPicPr>
        <p:blipFill>
          <a:blip r:embed="rId3"/>
          <a:stretch>
            <a:fillRect/>
          </a:stretch>
        </p:blipFill>
        <p:spPr>
          <a:xfrm>
            <a:off x="127255" y="1556334"/>
            <a:ext cx="3756195" cy="4783949"/>
          </a:xfrm>
          <a:prstGeom prst="rect">
            <a:avLst/>
          </a:prstGeom>
        </p:spPr>
      </p:pic>
      <p:sp>
        <p:nvSpPr>
          <p:cNvPr id="10" name="矩形 9">
            <a:extLst>
              <a:ext uri="{FF2B5EF4-FFF2-40B4-BE49-F238E27FC236}">
                <a16:creationId xmlns:a16="http://schemas.microsoft.com/office/drawing/2014/main" id="{819ED654-1D45-4ACE-B934-CB3408D21686}"/>
              </a:ext>
            </a:extLst>
          </p:cNvPr>
          <p:cNvSpPr/>
          <p:nvPr/>
        </p:nvSpPr>
        <p:spPr>
          <a:xfrm>
            <a:off x="2780298" y="2075330"/>
            <a:ext cx="968383" cy="362918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18" name="圖片 17">
            <a:extLst>
              <a:ext uri="{FF2B5EF4-FFF2-40B4-BE49-F238E27FC236}">
                <a16:creationId xmlns:a16="http://schemas.microsoft.com/office/drawing/2014/main" id="{484BBDD9-B8AA-46C5-BB94-77BEA93B8FD9}"/>
              </a:ext>
            </a:extLst>
          </p:cNvPr>
          <p:cNvPicPr>
            <a:picLocks noChangeAspect="1"/>
          </p:cNvPicPr>
          <p:nvPr/>
        </p:nvPicPr>
        <p:blipFill>
          <a:blip r:embed="rId4"/>
          <a:stretch>
            <a:fillRect/>
          </a:stretch>
        </p:blipFill>
        <p:spPr>
          <a:xfrm>
            <a:off x="4088360" y="3223010"/>
            <a:ext cx="7994665" cy="1524023"/>
          </a:xfrm>
          <a:prstGeom prst="rect">
            <a:avLst/>
          </a:prstGeom>
        </p:spPr>
      </p:pic>
      <p:sp>
        <p:nvSpPr>
          <p:cNvPr id="19" name="TextBox 43">
            <a:extLst>
              <a:ext uri="{FF2B5EF4-FFF2-40B4-BE49-F238E27FC236}">
                <a16:creationId xmlns:a16="http://schemas.microsoft.com/office/drawing/2014/main" id="{E00A6EEB-521A-4A02-8B2F-FEB022C3F3A6}"/>
              </a:ext>
            </a:extLst>
          </p:cNvPr>
          <p:cNvSpPr txBox="1"/>
          <p:nvPr/>
        </p:nvSpPr>
        <p:spPr>
          <a:xfrm>
            <a:off x="7470274" y="4617990"/>
            <a:ext cx="1250663" cy="430887"/>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LIBKDV</a:t>
            </a:r>
            <a:endParaRPr lang="zh-HK" altLang="en-US" sz="2200"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8A6D43BD-24D9-49E0-A25B-1E0B086758A7}"/>
              </a:ext>
            </a:extLst>
          </p:cNvPr>
          <p:cNvSpPr/>
          <p:nvPr/>
        </p:nvSpPr>
        <p:spPr>
          <a:xfrm>
            <a:off x="4197591" y="3390638"/>
            <a:ext cx="6818656" cy="224406"/>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21" name="圖片 20">
            <a:extLst>
              <a:ext uri="{FF2B5EF4-FFF2-40B4-BE49-F238E27FC236}">
                <a16:creationId xmlns:a16="http://schemas.microsoft.com/office/drawing/2014/main" id="{602E4BEA-D4AF-4603-A464-71F84FAEB261}"/>
              </a:ext>
            </a:extLst>
          </p:cNvPr>
          <p:cNvPicPr>
            <a:picLocks noChangeAspect="1"/>
          </p:cNvPicPr>
          <p:nvPr/>
        </p:nvPicPr>
        <p:blipFill>
          <a:blip r:embed="rId5"/>
          <a:stretch>
            <a:fillRect/>
          </a:stretch>
        </p:blipFill>
        <p:spPr>
          <a:xfrm>
            <a:off x="4088360" y="5225556"/>
            <a:ext cx="7977935" cy="653365"/>
          </a:xfrm>
          <a:prstGeom prst="rect">
            <a:avLst/>
          </a:prstGeom>
        </p:spPr>
      </p:pic>
      <p:sp>
        <p:nvSpPr>
          <p:cNvPr id="22" name="TextBox 43">
            <a:extLst>
              <a:ext uri="{FF2B5EF4-FFF2-40B4-BE49-F238E27FC236}">
                <a16:creationId xmlns:a16="http://schemas.microsoft.com/office/drawing/2014/main" id="{308A88B1-7E00-448E-AAAA-11340B4B0E55}"/>
              </a:ext>
            </a:extLst>
          </p:cNvPr>
          <p:cNvSpPr txBox="1"/>
          <p:nvPr/>
        </p:nvSpPr>
        <p:spPr>
          <a:xfrm>
            <a:off x="7522527" y="5775106"/>
            <a:ext cx="1109599" cy="430887"/>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Seaborn</a:t>
            </a:r>
            <a:endParaRPr lang="zh-HK" altLang="en-US" sz="22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285B7DB3-2C05-4C3B-BAD1-6C5D9403B85E}"/>
              </a:ext>
            </a:extLst>
          </p:cNvPr>
          <p:cNvSpPr/>
          <p:nvPr/>
        </p:nvSpPr>
        <p:spPr>
          <a:xfrm>
            <a:off x="7668883" y="5445109"/>
            <a:ext cx="1984076" cy="24215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59223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6D9A75-5CD2-44D5-9CDE-0A1928A73B48}"/>
              </a:ext>
            </a:extLst>
          </p:cNvPr>
          <p:cNvSpPr>
            <a:spLocks noGrp="1"/>
          </p:cNvSpPr>
          <p:nvPr>
            <p:ph type="title"/>
          </p:nvPr>
        </p:nvSpPr>
        <p:spPr/>
        <p:txBody>
          <a:bodyPr/>
          <a:lstStyle/>
          <a:p>
            <a:pPr algn="ctr"/>
            <a:r>
              <a:rPr lang="en-US" altLang="zh-HK" dirty="0">
                <a:latin typeface="Times New Roman" panose="02020603050405020304" pitchFamily="18" charset="0"/>
                <a:cs typeface="Times New Roman" panose="02020603050405020304" pitchFamily="18" charset="0"/>
              </a:rPr>
              <a:t>Bandwidth-tuning Operation is Slow!</a:t>
            </a:r>
            <a:endParaRPr lang="zh-HK"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A42D409-D6E8-4728-B50F-54025D89C71E}"/>
                  </a:ext>
                </a:extLst>
              </p:cNvPr>
              <p:cNvSpPr>
                <a:spLocks noGrp="1"/>
              </p:cNvSpPr>
              <p:nvPr>
                <p:ph idx="1"/>
              </p:nvPr>
            </p:nvSpPr>
            <p:spPr/>
            <p:txBody>
              <a:bodyPr/>
              <a:lstStyle/>
              <a:p>
                <a:r>
                  <a:rPr lang="en-US" altLang="zh-HK" dirty="0">
                    <a:latin typeface="Times New Roman" panose="02020603050405020304" pitchFamily="18" charset="0"/>
                    <a:cs typeface="Times New Roman" panose="02020603050405020304" pitchFamily="18" charset="0"/>
                  </a:rPr>
                  <a:t>A naïve approach for solving the bandwidth-tuning problem takes </a:t>
                </a:r>
                <a14:m>
                  <m:oMath xmlns:m="http://schemas.openxmlformats.org/officeDocument/2006/math">
                    <m:r>
                      <a:rPr lang="en-US" altLang="zh-HK" b="0" i="1" smtClean="0">
                        <a:latin typeface="Cambria Math" panose="02040503050406030204" pitchFamily="18" charset="0"/>
                        <a:cs typeface="Times New Roman" panose="02020603050405020304" pitchFamily="18" charset="0"/>
                      </a:rPr>
                      <m:t>𝑂</m:t>
                    </m:r>
                    <m:r>
                      <a:rPr lang="en-US" altLang="zh-HK" b="0" i="1" smtClean="0">
                        <a:latin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𝐿𝑋𝑌𝑛</m:t>
                    </m:r>
                    <m:r>
                      <a:rPr lang="en-US" altLang="zh-HK" b="0" i="1" smtClean="0">
                        <a:latin typeface="Cambria Math" panose="02040503050406030204" pitchFamily="18" charset="0"/>
                        <a:cs typeface="Times New Roman" panose="02020603050405020304" pitchFamily="18" charset="0"/>
                      </a:rPr>
                      <m:t>)</m:t>
                    </m:r>
                  </m:oMath>
                </a14:m>
                <a:r>
                  <a:rPr lang="zh-HK" altLang="en-US" dirty="0">
                    <a:latin typeface="Times New Roman" panose="02020603050405020304" pitchFamily="18" charset="0"/>
                    <a:cs typeface="Times New Roman" panose="02020603050405020304" pitchFamily="18" charset="0"/>
                  </a:rPr>
                  <a:t> </a:t>
                </a:r>
                <a:r>
                  <a:rPr lang="en-US" altLang="zh-HK" dirty="0">
                    <a:latin typeface="Times New Roman" panose="02020603050405020304" pitchFamily="18" charset="0"/>
                    <a:cs typeface="Times New Roman" panose="02020603050405020304" pitchFamily="18" charset="0"/>
                  </a:rPr>
                  <a:t>time </a:t>
                </a:r>
                <a:r>
                  <a:rPr lang="en-US" altLang="zh-HK"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HK" dirty="0">
                  <a:latin typeface="Times New Roman" panose="02020603050405020304" pitchFamily="18" charset="0"/>
                  <a:cs typeface="Times New Roman" panose="02020603050405020304" pitchFamily="18" charset="0"/>
                </a:endParaRPr>
              </a:p>
              <a:p>
                <a:endParaRPr lang="en-US" altLang="zh-HK" dirty="0">
                  <a:latin typeface="Times New Roman" panose="02020603050405020304" pitchFamily="18" charset="0"/>
                  <a:cs typeface="Times New Roman" panose="02020603050405020304" pitchFamily="18" charset="0"/>
                </a:endParaRPr>
              </a:p>
              <a:p>
                <a:r>
                  <a:rPr lang="en-US" altLang="zh-HK" dirty="0">
                    <a:latin typeface="Times New Roman" panose="02020603050405020304" pitchFamily="18" charset="0"/>
                    <a:cs typeface="Times New Roman" panose="02020603050405020304" pitchFamily="18" charset="0"/>
                  </a:rPr>
                  <a:t>Example:</a:t>
                </a:r>
              </a:p>
              <a:p>
                <a:pPr lvl="1"/>
                <a:r>
                  <a:rPr lang="en-US" altLang="zh-HK" dirty="0">
                    <a:latin typeface="Times New Roman" panose="02020603050405020304" pitchFamily="18" charset="0"/>
                    <a:cs typeface="Times New Roman" panose="02020603050405020304" pitchFamily="18" charset="0"/>
                  </a:rPr>
                  <a:t>The resolution size (</a:t>
                </a:r>
                <a14:m>
                  <m:oMath xmlns:m="http://schemas.openxmlformats.org/officeDocument/2006/math">
                    <m:r>
                      <a:rPr lang="en-US" altLang="zh-HK" b="0" i="1" smtClean="0">
                        <a:latin typeface="Cambria Math" panose="02040503050406030204" pitchFamily="18" charset="0"/>
                        <a:cs typeface="Times New Roman" panose="02020603050405020304" pitchFamily="18" charset="0"/>
                      </a:rPr>
                      <m:t>𝑋</m:t>
                    </m:r>
                    <m:r>
                      <a:rPr lang="en-US" altLang="zh-HK"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HK" b="0" i="1" smtClean="0">
                        <a:latin typeface="Cambria Math" panose="02040503050406030204" pitchFamily="18" charset="0"/>
                        <a:cs typeface="Times New Roman" panose="02020603050405020304" pitchFamily="18" charset="0"/>
                      </a:rPr>
                      <m:t>𝑌</m:t>
                    </m:r>
                  </m:oMath>
                </a14:m>
                <a:r>
                  <a:rPr lang="en-US" altLang="zh-HK" dirty="0">
                    <a:latin typeface="Times New Roman" panose="02020603050405020304" pitchFamily="18" charset="0"/>
                    <a:cs typeface="Times New Roman" panose="02020603050405020304" pitchFamily="18" charset="0"/>
                  </a:rPr>
                  <a:t>): 640 </a:t>
                </a:r>
                <a14:m>
                  <m:oMath xmlns:m="http://schemas.openxmlformats.org/officeDocument/2006/math">
                    <m:r>
                      <a:rPr lang="en-US" altLang="zh-HK"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HK" b="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HK" dirty="0">
                    <a:latin typeface="Times New Roman" panose="02020603050405020304" pitchFamily="18" charset="0"/>
                    <a:cs typeface="Times New Roman" panose="02020603050405020304" pitchFamily="18" charset="0"/>
                  </a:rPr>
                  <a:t>480</a:t>
                </a:r>
                <a:endParaRPr lang="en-US" altLang="zh-HK" b="0" dirty="0">
                  <a:latin typeface="Times New Roman" panose="02020603050405020304" pitchFamily="18" charset="0"/>
                  <a:ea typeface="Cambria Math" panose="02040503050406030204" pitchFamily="18" charset="0"/>
                  <a:cs typeface="Times New Roman" panose="02020603050405020304" pitchFamily="18" charset="0"/>
                </a:endParaRPr>
              </a:p>
              <a:p>
                <a:pPr lvl="1"/>
                <a:r>
                  <a:rPr lang="en-US" altLang="zh-HK" dirty="0">
                    <a:latin typeface="Times New Roman" panose="02020603050405020304" pitchFamily="18" charset="0"/>
                    <a:cs typeface="Times New Roman" panose="02020603050405020304" pitchFamily="18" charset="0"/>
                  </a:rPr>
                  <a:t>The number of bandwidths (</a:t>
                </a:r>
                <a14:m>
                  <m:oMath xmlns:m="http://schemas.openxmlformats.org/officeDocument/2006/math">
                    <m:r>
                      <a:rPr lang="en-US" altLang="zh-HK" b="0" i="1" smtClean="0">
                        <a:latin typeface="Cambria Math" panose="02040503050406030204" pitchFamily="18" charset="0"/>
                        <a:cs typeface="Times New Roman" panose="02020603050405020304" pitchFamily="18" charset="0"/>
                      </a:rPr>
                      <m:t>𝐿</m:t>
                    </m:r>
                  </m:oMath>
                </a14:m>
                <a:r>
                  <a:rPr lang="en-US" altLang="zh-HK" dirty="0">
                    <a:latin typeface="Times New Roman" panose="02020603050405020304" pitchFamily="18" charset="0"/>
                    <a:cs typeface="Times New Roman" panose="02020603050405020304" pitchFamily="18" charset="0"/>
                  </a:rPr>
                  <a:t>): 20</a:t>
                </a:r>
              </a:p>
              <a:p>
                <a:pPr lvl="1"/>
                <a:r>
                  <a:rPr lang="en-US" altLang="zh-HK" dirty="0">
                    <a:latin typeface="Times New Roman" panose="02020603050405020304" pitchFamily="18" charset="0"/>
                    <a:cs typeface="Times New Roman" panose="02020603050405020304" pitchFamily="18" charset="0"/>
                  </a:rPr>
                  <a:t>The total number of data points (</a:t>
                </a:r>
                <a14:m>
                  <m:oMath xmlns:m="http://schemas.openxmlformats.org/officeDocument/2006/math">
                    <m:r>
                      <a:rPr lang="en-US" altLang="zh-HK" b="0" i="1" smtClean="0">
                        <a:latin typeface="Cambria Math" panose="02040503050406030204" pitchFamily="18" charset="0"/>
                        <a:cs typeface="Times New Roman" panose="02020603050405020304" pitchFamily="18" charset="0"/>
                      </a:rPr>
                      <m:t>𝑛</m:t>
                    </m:r>
                  </m:oMath>
                </a14:m>
                <a:r>
                  <a:rPr lang="en-US" altLang="zh-HK" dirty="0">
                    <a:latin typeface="Times New Roman" panose="02020603050405020304" pitchFamily="18" charset="0"/>
                    <a:cs typeface="Times New Roman" panose="02020603050405020304" pitchFamily="18" charset="0"/>
                  </a:rPr>
                  <a:t>): 1,000,000 </a:t>
                </a:r>
              </a:p>
              <a:p>
                <a:pPr lvl="1"/>
                <a:r>
                  <a:rPr lang="en-US" altLang="zh-HK" dirty="0">
                    <a:latin typeface="Times New Roman" panose="02020603050405020304" pitchFamily="18" charset="0"/>
                    <a:cs typeface="Times New Roman" panose="02020603050405020304" pitchFamily="18" charset="0"/>
                  </a:rPr>
                  <a:t>The total cost is: </a:t>
                </a:r>
                <a:r>
                  <a:rPr lang="en-US" altLang="zh-HK" b="1" dirty="0">
                    <a:latin typeface="Times New Roman" panose="02020603050405020304" pitchFamily="18" charset="0"/>
                    <a:cs typeface="Times New Roman" panose="02020603050405020304" pitchFamily="18" charset="0"/>
                  </a:rPr>
                  <a:t>6.144 trillion operations</a:t>
                </a:r>
                <a:r>
                  <a:rPr lang="en-US" altLang="zh-HK" dirty="0">
                    <a:latin typeface="Times New Roman" panose="02020603050405020304" pitchFamily="18" charset="0"/>
                    <a:cs typeface="Times New Roman" panose="02020603050405020304" pitchFamily="18" charset="0"/>
                  </a:rPr>
                  <a:t> </a:t>
                </a:r>
                <a:r>
                  <a:rPr lang="en-US" altLang="zh-HK" dirty="0">
                    <a:latin typeface="Times New Roman" panose="02020603050405020304" pitchFamily="18" charset="0"/>
                    <a:cs typeface="Times New Roman" panose="02020603050405020304" pitchFamily="18" charset="0"/>
                    <a:sym typeface="Wingdings" panose="05000000000000000000" pitchFamily="2" charset="2"/>
                  </a:rPr>
                  <a:t></a:t>
                </a:r>
              </a:p>
              <a:p>
                <a:pPr lvl="1"/>
                <a:endParaRPr lang="zh-HK" altLang="en-US" dirty="0">
                  <a:latin typeface="Times New Roman" panose="02020603050405020304" pitchFamily="18" charset="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FA42D409-D6E8-4728-B50F-54025D89C71E}"/>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133156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6E2875-0465-43D0-B1C0-C4FD2AE714F4}"/>
              </a:ext>
            </a:extLst>
          </p:cNvPr>
          <p:cNvSpPr>
            <a:spLocks noGrp="1"/>
          </p:cNvSpPr>
          <p:nvPr>
            <p:ph type="title"/>
          </p:nvPr>
        </p:nvSpPr>
        <p:spPr/>
        <p:txBody>
          <a:bodyPr/>
          <a:lstStyle/>
          <a:p>
            <a:pPr algn="ctr"/>
            <a:r>
              <a:rPr lang="en-US" altLang="zh-HK" dirty="0">
                <a:latin typeface="Times New Roman" panose="02020603050405020304" pitchFamily="18" charset="0"/>
                <a:cs typeface="Times New Roman" panose="02020603050405020304" pitchFamily="18" charset="0"/>
              </a:rPr>
              <a:t>Our Main Contributions</a:t>
            </a:r>
            <a:endParaRPr lang="zh-HK"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B0C9F8D0-3617-4761-928C-95DD56A3CC26}"/>
              </a:ext>
            </a:extLst>
          </p:cNvPr>
          <p:cNvSpPr>
            <a:spLocks noGrp="1"/>
          </p:cNvSpPr>
          <p:nvPr>
            <p:ph idx="1"/>
          </p:nvPr>
        </p:nvSpPr>
        <p:spPr>
          <a:xfrm>
            <a:off x="838200" y="1620918"/>
            <a:ext cx="10515600" cy="5081886"/>
          </a:xfrm>
        </p:spPr>
        <p:txBody>
          <a:bodyPr/>
          <a:lstStyle/>
          <a:p>
            <a:endParaRPr lang="en-US" altLang="zh-HK" dirty="0">
              <a:latin typeface="Times New Roman" panose="02020603050405020304" pitchFamily="18" charset="0"/>
              <a:cs typeface="Times New Roman" panose="02020603050405020304" pitchFamily="18" charset="0"/>
            </a:endParaRPr>
          </a:p>
          <a:p>
            <a:endParaRPr lang="en-US" altLang="zh-HK" dirty="0">
              <a:latin typeface="Times New Roman" panose="02020603050405020304" pitchFamily="18" charset="0"/>
              <a:cs typeface="Times New Roman" panose="02020603050405020304" pitchFamily="18" charset="0"/>
            </a:endParaRPr>
          </a:p>
          <a:p>
            <a:endParaRPr lang="en-US" altLang="zh-HK" dirty="0">
              <a:latin typeface="Times New Roman" panose="02020603050405020304" pitchFamily="18" charset="0"/>
              <a:cs typeface="Times New Roman" panose="02020603050405020304" pitchFamily="18" charset="0"/>
            </a:endParaRPr>
          </a:p>
          <a:p>
            <a:endParaRPr lang="en-US" altLang="zh-HK" dirty="0">
              <a:latin typeface="Times New Roman" panose="02020603050405020304" pitchFamily="18" charset="0"/>
              <a:cs typeface="Times New Roman" panose="02020603050405020304" pitchFamily="18" charset="0"/>
            </a:endParaRPr>
          </a:p>
          <a:p>
            <a:r>
              <a:rPr lang="en-US" altLang="zh-HK" dirty="0">
                <a:latin typeface="Times New Roman" panose="02020603050405020304" pitchFamily="18" charset="0"/>
                <a:cs typeface="Times New Roman" panose="02020603050405020304" pitchFamily="18" charset="0"/>
              </a:rPr>
              <a:t>Develop the first method, SAFE, that can reduce the time complexity for generating exact KDVs with multiple bandwidths, without increasing the space complexity.</a:t>
            </a:r>
          </a:p>
          <a:p>
            <a:endParaRPr lang="en-US" altLang="zh-HK" dirty="0">
              <a:latin typeface="Times New Roman" panose="02020603050405020304" pitchFamily="18" charset="0"/>
              <a:cs typeface="Times New Roman" panose="02020603050405020304" pitchFamily="18" charset="0"/>
            </a:endParaRPr>
          </a:p>
          <a:p>
            <a:r>
              <a:rPr lang="en-US" altLang="zh-HK" dirty="0">
                <a:latin typeface="Times New Roman" panose="02020603050405020304" pitchFamily="18" charset="0"/>
                <a:cs typeface="Times New Roman" panose="02020603050405020304" pitchFamily="18" charset="0"/>
              </a:rPr>
              <a:t>Achieve at least one-order-of-magnitude speedup for generating multiple KDVs.</a:t>
            </a:r>
          </a:p>
          <a:p>
            <a:endParaRPr lang="en-US" altLang="zh-HK"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032CDAC1-C053-4720-86A7-328609C32A9F}"/>
              </a:ext>
            </a:extLst>
          </p:cNvPr>
          <p:cNvPicPr>
            <a:picLocks noChangeAspect="1"/>
          </p:cNvPicPr>
          <p:nvPr/>
        </p:nvPicPr>
        <p:blipFill>
          <a:blip r:embed="rId2"/>
          <a:stretch>
            <a:fillRect/>
          </a:stretch>
        </p:blipFill>
        <p:spPr>
          <a:xfrm>
            <a:off x="2671860" y="1968465"/>
            <a:ext cx="6381750" cy="1381125"/>
          </a:xfrm>
          <a:prstGeom prst="rect">
            <a:avLst/>
          </a:prstGeom>
        </p:spPr>
      </p:pic>
    </p:spTree>
    <p:extLst>
      <p:ext uri="{BB962C8B-B14F-4D97-AF65-F5344CB8AC3E}">
        <p14:creationId xmlns:p14="http://schemas.microsoft.com/office/powerpoint/2010/main" val="316348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42764-677C-4E19-8C84-3B0D4849B27A}"/>
              </a:ext>
            </a:extLst>
          </p:cNvPr>
          <p:cNvSpPr>
            <a:spLocks noGrp="1"/>
          </p:cNvSpPr>
          <p:nvPr>
            <p:ph type="title"/>
          </p:nvPr>
        </p:nvSpPr>
        <p:spPr/>
        <p:txBody>
          <a:bodyPr>
            <a:normAutofit/>
          </a:bodyPr>
          <a:lstStyle/>
          <a:p>
            <a:pPr algn="ctr"/>
            <a:r>
              <a:rPr lang="en-US" altLang="zh-HK" dirty="0">
                <a:latin typeface="Times New Roman" panose="02020603050405020304" pitchFamily="18" charset="0"/>
                <a:cs typeface="Times New Roman" panose="02020603050405020304" pitchFamily="18" charset="0"/>
              </a:rPr>
              <a:t>Core Idea 1: Decomposition of </a:t>
            </a:r>
            <a:br>
              <a:rPr lang="en-US" altLang="zh-HK" dirty="0">
                <a:latin typeface="Times New Roman" panose="02020603050405020304" pitchFamily="18" charset="0"/>
                <a:cs typeface="Times New Roman" panose="02020603050405020304" pitchFamily="18" charset="0"/>
              </a:rPr>
            </a:br>
            <a:r>
              <a:rPr lang="en-US" altLang="zh-HK" dirty="0">
                <a:latin typeface="Times New Roman" panose="02020603050405020304" pitchFamily="18" charset="0"/>
                <a:cs typeface="Times New Roman" panose="02020603050405020304" pitchFamily="18" charset="0"/>
              </a:rPr>
              <a:t>Kernel Density Function</a:t>
            </a:r>
            <a:endParaRPr lang="zh-HK"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3">
                <a:extLst>
                  <a:ext uri="{FF2B5EF4-FFF2-40B4-BE49-F238E27FC236}">
                    <a16:creationId xmlns:a16="http://schemas.microsoft.com/office/drawing/2014/main" id="{D7EB88E9-FF90-4546-AF65-7F67CBDDE277}"/>
                  </a:ext>
                </a:extLst>
              </p:cNvPr>
              <p:cNvSpPr txBox="1"/>
              <p:nvPr/>
            </p:nvSpPr>
            <p:spPr>
              <a:xfrm>
                <a:off x="4653568" y="1921082"/>
                <a:ext cx="4128502" cy="982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HK" sz="2000" b="0" i="1" smtClean="0">
                              <a:latin typeface="Cambria Math" panose="02040503050406030204" pitchFamily="18" charset="0"/>
                              <a:ea typeface="Cambria Math" panose="02040503050406030204" pitchFamily="18" charset="0"/>
                            </a:rPr>
                          </m:ctrlPr>
                        </m:sSubSupPr>
                        <m:e>
                          <m:r>
                            <a:rPr lang="en-US" altLang="zh-HK" sz="2000" i="1" smtClean="0">
                              <a:latin typeface="Cambria Math" panose="02040503050406030204" pitchFamily="18" charset="0"/>
                              <a:ea typeface="Cambria Math" panose="02040503050406030204" pitchFamily="18" charset="0"/>
                            </a:rPr>
                            <m:t>ℱ</m:t>
                          </m:r>
                        </m:e>
                        <m:sub>
                          <m:r>
                            <a:rPr lang="en-US" altLang="zh-HK" sz="2000" b="0" i="1" smtClean="0">
                              <a:latin typeface="Cambria Math" panose="02040503050406030204" pitchFamily="18" charset="0"/>
                              <a:ea typeface="Cambria Math" panose="02040503050406030204" pitchFamily="18" charset="0"/>
                            </a:rPr>
                            <m:t>𝑃</m:t>
                          </m:r>
                        </m:sub>
                        <m:sup>
                          <m:r>
                            <a:rPr lang="en-US" altLang="zh-HK" sz="2000" b="0" i="1" smtClean="0">
                              <a:latin typeface="Cambria Math" panose="02040503050406030204" pitchFamily="18" charset="0"/>
                              <a:ea typeface="Cambria Math" panose="02040503050406030204" pitchFamily="18" charset="0"/>
                            </a:rPr>
                            <m:t>(</m:t>
                          </m:r>
                          <m:r>
                            <a:rPr lang="en-US" altLang="zh-HK" sz="2000" b="0" i="1" smtClean="0">
                              <a:latin typeface="Cambria Math" panose="02040503050406030204" pitchFamily="18" charset="0"/>
                              <a:ea typeface="Cambria Math" panose="02040503050406030204" pitchFamily="18" charset="0"/>
                            </a:rPr>
                            <m:t>𝑏</m:t>
                          </m:r>
                          <m:r>
                            <a:rPr lang="en-US" altLang="zh-HK" sz="2000" b="0" i="1" smtClean="0">
                              <a:latin typeface="Cambria Math" panose="02040503050406030204" pitchFamily="18" charset="0"/>
                              <a:ea typeface="Cambria Math" panose="02040503050406030204" pitchFamily="18" charset="0"/>
                            </a:rPr>
                            <m:t>)</m:t>
                          </m:r>
                        </m:sup>
                      </m:sSubSup>
                      <m:d>
                        <m:dPr>
                          <m:ctrlPr>
                            <a:rPr lang="en-US" altLang="zh-HK" sz="2000" b="0" i="1" smtClean="0">
                              <a:latin typeface="Cambria Math" panose="02040503050406030204" pitchFamily="18" charset="0"/>
                              <a:ea typeface="Cambria Math" panose="02040503050406030204" pitchFamily="18" charset="0"/>
                            </a:rPr>
                          </m:ctrlPr>
                        </m:dPr>
                        <m:e>
                          <m:r>
                            <a:rPr lang="en-US" altLang="zh-HK" sz="2000" b="1" i="0" smtClean="0">
                              <a:latin typeface="Cambria Math" panose="02040503050406030204" pitchFamily="18" charset="0"/>
                              <a:ea typeface="Cambria Math" panose="02040503050406030204" pitchFamily="18" charset="0"/>
                            </a:rPr>
                            <m:t>𝐪</m:t>
                          </m:r>
                        </m:e>
                      </m:d>
                      <m:r>
                        <a:rPr lang="en-US" altLang="zh-HK" sz="2000" b="0" i="1" smtClean="0">
                          <a:latin typeface="Cambria Math" panose="02040503050406030204" pitchFamily="18" charset="0"/>
                          <a:ea typeface="Cambria Math" panose="02040503050406030204" pitchFamily="18" charset="0"/>
                        </a:rPr>
                        <m:t>=</m:t>
                      </m:r>
                      <m:nary>
                        <m:naryPr>
                          <m:chr m:val="∑"/>
                          <m:supHide m:val="on"/>
                          <m:ctrlPr>
                            <a:rPr lang="en-US" altLang="zh-HK" sz="2000" b="0" i="1" smtClean="0">
                              <a:latin typeface="Cambria Math" panose="02040503050406030204" pitchFamily="18" charset="0"/>
                              <a:ea typeface="Cambria Math" panose="02040503050406030204" pitchFamily="18" charset="0"/>
                            </a:rPr>
                          </m:ctrlPr>
                        </m:naryPr>
                        <m:sub>
                          <m:r>
                            <a:rPr lang="en-US" altLang="zh-HK" sz="2000" b="1">
                              <a:latin typeface="Cambria Math" panose="02040503050406030204" pitchFamily="18" charset="0"/>
                              <a:ea typeface="Cambria Math" panose="02040503050406030204" pitchFamily="18" charset="0"/>
                            </a:rPr>
                            <m:t>𝐩</m:t>
                          </m:r>
                          <m:r>
                            <m:rPr>
                              <m:brk m:alnAt="7"/>
                            </m:rPr>
                            <a:rPr lang="en-US" altLang="zh-HK" sz="2000" b="0" i="1" smtClean="0">
                              <a:latin typeface="Cambria Math" panose="02040503050406030204" pitchFamily="18" charset="0"/>
                              <a:ea typeface="Cambria Math" panose="02040503050406030204" pitchFamily="18" charset="0"/>
                            </a:rPr>
                            <m:t>∈</m:t>
                          </m:r>
                          <m:r>
                            <a:rPr lang="en-US" altLang="zh-HK" sz="2000" b="0" i="1" smtClean="0">
                              <a:latin typeface="Cambria Math" panose="02040503050406030204" pitchFamily="18" charset="0"/>
                              <a:ea typeface="Cambria Math" panose="02040503050406030204" pitchFamily="18" charset="0"/>
                            </a:rPr>
                            <m:t>𝑃</m:t>
                          </m:r>
                        </m:sub>
                        <m:sup/>
                        <m:e>
                          <m:r>
                            <a:rPr lang="en-US" altLang="zh-HK" sz="2000" b="0" i="1" smtClean="0">
                              <a:latin typeface="Cambria Math" panose="02040503050406030204" pitchFamily="18" charset="0"/>
                              <a:ea typeface="Cambria Math" panose="02040503050406030204" pitchFamily="18" charset="0"/>
                            </a:rPr>
                            <m:t>𝑤</m:t>
                          </m:r>
                        </m:e>
                      </m:nary>
                      <m:r>
                        <a:rPr lang="en-US" altLang="zh-HK" sz="2000" b="0" i="1" smtClean="0">
                          <a:latin typeface="Cambria Math" panose="02040503050406030204" pitchFamily="18" charset="0"/>
                          <a:ea typeface="Cambria Math" panose="02040503050406030204" pitchFamily="18" charset="0"/>
                        </a:rPr>
                        <m:t>∙</m:t>
                      </m:r>
                      <m:d>
                        <m:dPr>
                          <m:begChr m:val="{"/>
                          <m:endChr m:val=""/>
                          <m:ctrlPr>
                            <a:rPr lang="en-US" altLang="zh-HK" sz="20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HK" sz="2000" b="0" i="1" smtClean="0">
                                  <a:latin typeface="Cambria Math" panose="02040503050406030204" pitchFamily="18" charset="0"/>
                                  <a:ea typeface="Cambria Math" panose="02040503050406030204" pitchFamily="18" charset="0"/>
                                </a:rPr>
                              </m:ctrlPr>
                            </m:mPr>
                            <m:mr>
                              <m:e>
                                <m:r>
                                  <a:rPr lang="en-US" altLang="zh-HK" sz="2000" b="0" i="1" smtClean="0">
                                    <a:latin typeface="Cambria Math" panose="02040503050406030204" pitchFamily="18" charset="0"/>
                                    <a:ea typeface="Cambria Math" panose="02040503050406030204" pitchFamily="18" charset="0"/>
                                  </a:rPr>
                                  <m:t>1−</m:t>
                                </m:r>
                                <m:f>
                                  <m:fPr>
                                    <m:ctrlPr>
                                      <a:rPr lang="en-US" altLang="zh-HK" sz="2000" b="0" i="1" smtClean="0">
                                        <a:latin typeface="Cambria Math" panose="02040503050406030204" pitchFamily="18" charset="0"/>
                                        <a:ea typeface="Cambria Math" panose="02040503050406030204" pitchFamily="18" charset="0"/>
                                      </a:rPr>
                                    </m:ctrlPr>
                                  </m:fPr>
                                  <m:num>
                                    <m:r>
                                      <a:rPr lang="en-US" altLang="zh-HK" sz="2000" b="0" i="1" smtClean="0">
                                        <a:latin typeface="Cambria Math" panose="02040503050406030204" pitchFamily="18" charset="0"/>
                                        <a:ea typeface="Cambria Math" panose="02040503050406030204" pitchFamily="18" charset="0"/>
                                      </a:rPr>
                                      <m:t>1</m:t>
                                    </m:r>
                                  </m:num>
                                  <m:den>
                                    <m:sSup>
                                      <m:sSupPr>
                                        <m:ctrlPr>
                                          <a:rPr lang="en-US" altLang="zh-HK" sz="2000" b="0" i="1" smtClean="0">
                                            <a:latin typeface="Cambria Math" panose="02040503050406030204" pitchFamily="18" charset="0"/>
                                            <a:ea typeface="Cambria Math" panose="02040503050406030204" pitchFamily="18" charset="0"/>
                                          </a:rPr>
                                        </m:ctrlPr>
                                      </m:sSupPr>
                                      <m:e>
                                        <m:r>
                                          <a:rPr lang="en-US" altLang="zh-HK" sz="2000" b="0" i="1" smtClean="0">
                                            <a:latin typeface="Cambria Math" panose="02040503050406030204" pitchFamily="18" charset="0"/>
                                            <a:ea typeface="Cambria Math" panose="02040503050406030204" pitchFamily="18" charset="0"/>
                                          </a:rPr>
                                          <m:t>𝑏</m:t>
                                        </m:r>
                                      </m:e>
                                      <m:sup>
                                        <m:r>
                                          <a:rPr lang="en-US" altLang="zh-HK" sz="2000" b="0" i="1" smtClean="0">
                                            <a:latin typeface="Cambria Math" panose="02040503050406030204" pitchFamily="18" charset="0"/>
                                            <a:ea typeface="Cambria Math" panose="02040503050406030204" pitchFamily="18" charset="0"/>
                                          </a:rPr>
                                          <m:t>2</m:t>
                                        </m:r>
                                      </m:sup>
                                    </m:sSup>
                                  </m:den>
                                </m:f>
                                <m:sSup>
                                  <m:sSupPr>
                                    <m:ctrlPr>
                                      <a:rPr lang="en-US" altLang="zh-HK" sz="2000" b="0" i="1" smtClean="0">
                                        <a:latin typeface="Cambria Math" panose="02040503050406030204" pitchFamily="18" charset="0"/>
                                        <a:ea typeface="Cambria Math" panose="02040503050406030204" pitchFamily="18" charset="0"/>
                                      </a:rPr>
                                    </m:ctrlPr>
                                  </m:sSupPr>
                                  <m:e>
                                    <m:r>
                                      <a:rPr lang="en-US" altLang="zh-HK" sz="2000" b="0" i="1" smtClean="0">
                                        <a:latin typeface="Cambria Math" panose="02040503050406030204" pitchFamily="18" charset="0"/>
                                        <a:ea typeface="Cambria Math" panose="02040503050406030204" pitchFamily="18" charset="0"/>
                                      </a:rPr>
                                      <m:t>𝑑𝑖𝑠𝑡</m:t>
                                    </m:r>
                                    <m:r>
                                      <a:rPr lang="en-US" altLang="zh-HK" sz="2000" b="0" i="1" smtClean="0">
                                        <a:latin typeface="Cambria Math" panose="02040503050406030204" pitchFamily="18" charset="0"/>
                                        <a:ea typeface="Cambria Math" panose="02040503050406030204" pitchFamily="18" charset="0"/>
                                      </a:rPr>
                                      <m:t>(</m:t>
                                    </m:r>
                                    <m:r>
                                      <a:rPr lang="en-US" altLang="zh-HK" sz="2000" b="1" i="0" smtClean="0">
                                        <a:latin typeface="Cambria Math" panose="02040503050406030204" pitchFamily="18" charset="0"/>
                                        <a:ea typeface="Cambria Math" panose="02040503050406030204" pitchFamily="18" charset="0"/>
                                      </a:rPr>
                                      <m:t>𝐪</m:t>
                                    </m:r>
                                    <m:r>
                                      <a:rPr lang="en-US" altLang="zh-HK" sz="2000" b="0" i="1" smtClean="0">
                                        <a:latin typeface="Cambria Math" panose="02040503050406030204" pitchFamily="18" charset="0"/>
                                        <a:ea typeface="Cambria Math" panose="02040503050406030204" pitchFamily="18" charset="0"/>
                                      </a:rPr>
                                      <m:t>,</m:t>
                                    </m:r>
                                    <m:r>
                                      <a:rPr lang="en-US" altLang="zh-HK" sz="2000" b="1" i="0" smtClean="0">
                                        <a:latin typeface="Cambria Math" panose="02040503050406030204" pitchFamily="18" charset="0"/>
                                        <a:ea typeface="Cambria Math" panose="02040503050406030204" pitchFamily="18" charset="0"/>
                                      </a:rPr>
                                      <m:t>𝐩</m:t>
                                    </m:r>
                                    <m:r>
                                      <a:rPr lang="en-US" altLang="zh-HK" sz="2000" b="0" i="1" smtClean="0">
                                        <a:latin typeface="Cambria Math" panose="02040503050406030204" pitchFamily="18" charset="0"/>
                                        <a:ea typeface="Cambria Math" panose="02040503050406030204" pitchFamily="18" charset="0"/>
                                      </a:rPr>
                                      <m:t>)</m:t>
                                    </m:r>
                                  </m:e>
                                  <m:sup>
                                    <m:r>
                                      <a:rPr lang="en-US" altLang="zh-HK" sz="2000" b="0" i="1" smtClean="0">
                                        <a:latin typeface="Cambria Math" panose="02040503050406030204" pitchFamily="18" charset="0"/>
                                        <a:ea typeface="Cambria Math" panose="02040503050406030204" pitchFamily="18" charset="0"/>
                                      </a:rPr>
                                      <m:t>2</m:t>
                                    </m:r>
                                  </m:sup>
                                </m:sSup>
                              </m:e>
                            </m:mr>
                            <m:mr>
                              <m:e>
                                <m:r>
                                  <a:rPr lang="en-US" altLang="zh-HK" sz="2000" b="0" i="1" smtClean="0">
                                    <a:latin typeface="Cambria Math" panose="02040503050406030204" pitchFamily="18" charset="0"/>
                                    <a:ea typeface="Cambria Math" panose="02040503050406030204" pitchFamily="18" charset="0"/>
                                  </a:rPr>
                                  <m:t>0</m:t>
                                </m:r>
                              </m:e>
                            </m:mr>
                          </m:m>
                        </m:e>
                      </m:d>
                    </m:oMath>
                  </m:oMathPara>
                </a14:m>
                <a:endParaRPr lang="zh-HK" altLang="en-US" sz="2000" dirty="0"/>
              </a:p>
            </p:txBody>
          </p:sp>
        </mc:Choice>
        <mc:Fallback xmlns="">
          <p:sp>
            <p:nvSpPr>
              <p:cNvPr id="4" name="TextBox 33">
                <a:extLst>
                  <a:ext uri="{FF2B5EF4-FFF2-40B4-BE49-F238E27FC236}">
                    <a16:creationId xmlns:a16="http://schemas.microsoft.com/office/drawing/2014/main" id="{D7EB88E9-FF90-4546-AF65-7F67CBDDE277}"/>
                  </a:ext>
                </a:extLst>
              </p:cNvPr>
              <p:cNvSpPr txBox="1">
                <a:spLocks noRot="1" noChangeAspect="1" noMove="1" noResize="1" noEditPoints="1" noAdjustHandles="1" noChangeArrowheads="1" noChangeShapeType="1" noTextEdit="1"/>
              </p:cNvSpPr>
              <p:nvPr/>
            </p:nvSpPr>
            <p:spPr>
              <a:xfrm>
                <a:off x="4653568" y="1921082"/>
                <a:ext cx="4128502" cy="982577"/>
              </a:xfrm>
              <a:prstGeom prst="rect">
                <a:avLst/>
              </a:prstGeom>
              <a:blipFill>
                <a:blip r:embed="rId2"/>
                <a:stretch>
                  <a:fillRect/>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5782DFFB-C56E-4BFE-94A7-FDAD903EAF70}"/>
                  </a:ext>
                </a:extLst>
              </p:cNvPr>
              <p:cNvSpPr txBox="1"/>
              <p:nvPr/>
            </p:nvSpPr>
            <p:spPr>
              <a:xfrm>
                <a:off x="8746510" y="2067604"/>
                <a:ext cx="2225802" cy="430887"/>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If </a:t>
                </a:r>
                <a14:m>
                  <m:oMath xmlns:m="http://schemas.openxmlformats.org/officeDocument/2006/math">
                    <m:r>
                      <a:rPr lang="en-US" altLang="zh-HK" sz="2200" i="1">
                        <a:latin typeface="Cambria Math" panose="02040503050406030204" pitchFamily="18" charset="0"/>
                        <a:ea typeface="Cambria Math" panose="02040503050406030204" pitchFamily="18" charset="0"/>
                      </a:rPr>
                      <m:t>𝑑𝑖𝑠𝑡</m:t>
                    </m:r>
                    <m:d>
                      <m:dPr>
                        <m:ctrlPr>
                          <a:rPr lang="en-US" altLang="zh-HK" sz="2200" i="1">
                            <a:latin typeface="Cambria Math" panose="02040503050406030204" pitchFamily="18" charset="0"/>
                            <a:ea typeface="Cambria Math" panose="02040503050406030204" pitchFamily="18" charset="0"/>
                          </a:rPr>
                        </m:ctrlPr>
                      </m:dPr>
                      <m:e>
                        <m:r>
                          <a:rPr lang="en-US" altLang="zh-HK" sz="2200" b="1">
                            <a:latin typeface="Cambria Math" panose="02040503050406030204" pitchFamily="18" charset="0"/>
                            <a:ea typeface="Cambria Math" panose="02040503050406030204" pitchFamily="18" charset="0"/>
                          </a:rPr>
                          <m:t>𝐪</m:t>
                        </m:r>
                        <m:r>
                          <a:rPr lang="en-US" altLang="zh-HK" sz="2200" i="1">
                            <a:latin typeface="Cambria Math" panose="02040503050406030204" pitchFamily="18" charset="0"/>
                            <a:ea typeface="Cambria Math" panose="02040503050406030204" pitchFamily="18" charset="0"/>
                          </a:rPr>
                          <m:t>,</m:t>
                        </m:r>
                        <m:r>
                          <a:rPr lang="en-US" altLang="zh-HK" sz="2200" b="1">
                            <a:latin typeface="Cambria Math" panose="02040503050406030204" pitchFamily="18" charset="0"/>
                            <a:ea typeface="Cambria Math" panose="02040503050406030204" pitchFamily="18" charset="0"/>
                          </a:rPr>
                          <m:t>𝐩</m:t>
                        </m:r>
                      </m:e>
                    </m:d>
                    <m:r>
                      <a:rPr lang="en-US" altLang="zh-HK" sz="2200" b="0" i="1" smtClean="0">
                        <a:latin typeface="Cambria Math" panose="02040503050406030204" pitchFamily="18" charset="0"/>
                        <a:ea typeface="Cambria Math" panose="02040503050406030204" pitchFamily="18" charset="0"/>
                      </a:rPr>
                      <m:t>≤</m:t>
                    </m:r>
                    <m:r>
                      <a:rPr lang="en-US" altLang="zh-HK" sz="2200" b="0" i="1" smtClean="0">
                        <a:latin typeface="Cambria Math" panose="02040503050406030204" pitchFamily="18" charset="0"/>
                        <a:ea typeface="Cambria Math" panose="02040503050406030204" pitchFamily="18" charset="0"/>
                      </a:rPr>
                      <m:t>𝑏</m:t>
                    </m:r>
                  </m:oMath>
                </a14:m>
                <a:r>
                  <a:rPr lang="en-US" altLang="zh-HK" sz="2200" dirty="0">
                    <a:latin typeface="Times New Roman" panose="02020603050405020304" pitchFamily="18" charset="0"/>
                    <a:cs typeface="Times New Roman" panose="02020603050405020304" pitchFamily="18" charset="0"/>
                  </a:rPr>
                  <a:t> </a:t>
                </a:r>
                <a:endParaRPr lang="zh-HK" altLang="en-US" sz="2200" dirty="0">
                  <a:latin typeface="Times New Roman" panose="02020603050405020304" pitchFamily="18" charset="0"/>
                  <a:cs typeface="Times New Roman" panose="02020603050405020304" pitchFamily="18" charset="0"/>
                </a:endParaRPr>
              </a:p>
            </p:txBody>
          </p:sp>
        </mc:Choice>
        <mc:Fallback xmlns="">
          <p:sp>
            <p:nvSpPr>
              <p:cNvPr id="5" name="文字方塊 4">
                <a:extLst>
                  <a:ext uri="{FF2B5EF4-FFF2-40B4-BE49-F238E27FC236}">
                    <a16:creationId xmlns:a16="http://schemas.microsoft.com/office/drawing/2014/main" id="{5782DFFB-C56E-4BFE-94A7-FDAD903EAF70}"/>
                  </a:ext>
                </a:extLst>
              </p:cNvPr>
              <p:cNvSpPr txBox="1">
                <a:spLocks noRot="1" noChangeAspect="1" noMove="1" noResize="1" noEditPoints="1" noAdjustHandles="1" noChangeArrowheads="1" noChangeShapeType="1" noTextEdit="1"/>
              </p:cNvSpPr>
              <p:nvPr/>
            </p:nvSpPr>
            <p:spPr>
              <a:xfrm>
                <a:off x="8746510" y="2067604"/>
                <a:ext cx="2225802" cy="430887"/>
              </a:xfrm>
              <a:prstGeom prst="rect">
                <a:avLst/>
              </a:prstGeom>
              <a:blipFill>
                <a:blip r:embed="rId3"/>
                <a:stretch>
                  <a:fillRect l="-3562" t="-9859" b="-28169"/>
                </a:stretch>
              </a:blipFill>
            </p:spPr>
            <p:txBody>
              <a:bodyPr/>
              <a:lstStyle/>
              <a:p>
                <a:r>
                  <a:rPr lang="zh-HK" altLang="en-US">
                    <a:noFill/>
                  </a:rPr>
                  <a:t> </a:t>
                </a:r>
              </a:p>
            </p:txBody>
          </p:sp>
        </mc:Fallback>
      </mc:AlternateContent>
      <p:sp>
        <p:nvSpPr>
          <p:cNvPr id="6" name="文字方塊 5">
            <a:extLst>
              <a:ext uri="{FF2B5EF4-FFF2-40B4-BE49-F238E27FC236}">
                <a16:creationId xmlns:a16="http://schemas.microsoft.com/office/drawing/2014/main" id="{1CA29BA4-806E-43A6-97B2-EAE010E7866B}"/>
              </a:ext>
            </a:extLst>
          </p:cNvPr>
          <p:cNvSpPr txBox="1"/>
          <p:nvPr/>
        </p:nvSpPr>
        <p:spPr>
          <a:xfrm>
            <a:off x="8746510" y="2539241"/>
            <a:ext cx="1343638" cy="430887"/>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Otherwise</a:t>
            </a:r>
            <a:endParaRPr lang="zh-HK" altLang="en-US" sz="2200" dirty="0">
              <a:latin typeface="Times New Roman" panose="02020603050405020304" pitchFamily="18" charset="0"/>
              <a:cs typeface="Times New Roman" panose="02020603050405020304" pitchFamily="18" charset="0"/>
            </a:endParaRPr>
          </a:p>
        </p:txBody>
      </p:sp>
      <p:sp>
        <p:nvSpPr>
          <p:cNvPr id="7" name="Oval 187">
            <a:extLst>
              <a:ext uri="{FF2B5EF4-FFF2-40B4-BE49-F238E27FC236}">
                <a16:creationId xmlns:a16="http://schemas.microsoft.com/office/drawing/2014/main" id="{51EA6427-3867-4143-809D-4830C1B7A339}"/>
              </a:ext>
            </a:extLst>
          </p:cNvPr>
          <p:cNvSpPr/>
          <p:nvPr/>
        </p:nvSpPr>
        <p:spPr>
          <a:xfrm>
            <a:off x="1684127" y="2312490"/>
            <a:ext cx="2172748" cy="2172748"/>
          </a:xfrm>
          <a:prstGeom prst="ellipse">
            <a:avLst/>
          </a:prstGeom>
          <a:solidFill>
            <a:srgbClr val="FFFF00"/>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Oval 191">
            <a:extLst>
              <a:ext uri="{FF2B5EF4-FFF2-40B4-BE49-F238E27FC236}">
                <a16:creationId xmlns:a16="http://schemas.microsoft.com/office/drawing/2014/main" id="{DA556363-D277-46F5-973B-870CFB6B1659}"/>
              </a:ext>
            </a:extLst>
          </p:cNvPr>
          <p:cNvSpPr/>
          <p:nvPr/>
        </p:nvSpPr>
        <p:spPr>
          <a:xfrm flipH="1">
            <a:off x="2940732" y="2637169"/>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Oval 192">
            <a:extLst>
              <a:ext uri="{FF2B5EF4-FFF2-40B4-BE49-F238E27FC236}">
                <a16:creationId xmlns:a16="http://schemas.microsoft.com/office/drawing/2014/main" id="{4B6E2535-13E1-405D-8653-129962B32DE7}"/>
              </a:ext>
            </a:extLst>
          </p:cNvPr>
          <p:cNvSpPr/>
          <p:nvPr/>
        </p:nvSpPr>
        <p:spPr>
          <a:xfrm flipH="1">
            <a:off x="3344811" y="2857403"/>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 name="Oval 193">
            <a:extLst>
              <a:ext uri="{FF2B5EF4-FFF2-40B4-BE49-F238E27FC236}">
                <a16:creationId xmlns:a16="http://schemas.microsoft.com/office/drawing/2014/main" id="{48A16BCB-2C60-45CB-A3F9-9AB4314BE498}"/>
              </a:ext>
            </a:extLst>
          </p:cNvPr>
          <p:cNvSpPr/>
          <p:nvPr/>
        </p:nvSpPr>
        <p:spPr>
          <a:xfrm flipH="1">
            <a:off x="2673691" y="3112911"/>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Oval 194">
            <a:extLst>
              <a:ext uri="{FF2B5EF4-FFF2-40B4-BE49-F238E27FC236}">
                <a16:creationId xmlns:a16="http://schemas.microsoft.com/office/drawing/2014/main" id="{DE4220DD-FF02-41C8-AF0B-C3699A064BA0}"/>
              </a:ext>
            </a:extLst>
          </p:cNvPr>
          <p:cNvSpPr/>
          <p:nvPr/>
        </p:nvSpPr>
        <p:spPr>
          <a:xfrm flipH="1">
            <a:off x="3173401" y="3767281"/>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Oval 195">
            <a:extLst>
              <a:ext uri="{FF2B5EF4-FFF2-40B4-BE49-F238E27FC236}">
                <a16:creationId xmlns:a16="http://schemas.microsoft.com/office/drawing/2014/main" id="{C11F2EF9-44E2-4DF3-8498-8F8AD5667D95}"/>
              </a:ext>
            </a:extLst>
          </p:cNvPr>
          <p:cNvSpPr/>
          <p:nvPr/>
        </p:nvSpPr>
        <p:spPr>
          <a:xfrm flipH="1">
            <a:off x="3605276" y="3767281"/>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Oval 196">
            <a:extLst>
              <a:ext uri="{FF2B5EF4-FFF2-40B4-BE49-F238E27FC236}">
                <a16:creationId xmlns:a16="http://schemas.microsoft.com/office/drawing/2014/main" id="{D10E8E2A-7544-428F-9F24-21D8E729B4DB}"/>
              </a:ext>
            </a:extLst>
          </p:cNvPr>
          <p:cNvSpPr/>
          <p:nvPr/>
        </p:nvSpPr>
        <p:spPr>
          <a:xfrm flipH="1">
            <a:off x="2770501" y="3718876"/>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Oval 197">
            <a:extLst>
              <a:ext uri="{FF2B5EF4-FFF2-40B4-BE49-F238E27FC236}">
                <a16:creationId xmlns:a16="http://schemas.microsoft.com/office/drawing/2014/main" id="{4CEA6CB7-BC1A-4927-84D0-0114605A4CEC}"/>
              </a:ext>
            </a:extLst>
          </p:cNvPr>
          <p:cNvSpPr/>
          <p:nvPr/>
        </p:nvSpPr>
        <p:spPr>
          <a:xfrm flipH="1">
            <a:off x="3113071" y="3064506"/>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Oval 198">
            <a:extLst>
              <a:ext uri="{FF2B5EF4-FFF2-40B4-BE49-F238E27FC236}">
                <a16:creationId xmlns:a16="http://schemas.microsoft.com/office/drawing/2014/main" id="{9ACC78A2-3CEF-4C39-BE51-0AB06AE9D5AE}"/>
              </a:ext>
            </a:extLst>
          </p:cNvPr>
          <p:cNvSpPr/>
          <p:nvPr/>
        </p:nvSpPr>
        <p:spPr>
          <a:xfrm flipH="1">
            <a:off x="3076591" y="4098746"/>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Oval 199">
            <a:extLst>
              <a:ext uri="{FF2B5EF4-FFF2-40B4-BE49-F238E27FC236}">
                <a16:creationId xmlns:a16="http://schemas.microsoft.com/office/drawing/2014/main" id="{F50DB134-885C-4FA2-8B63-949D5DAD1BD5}"/>
              </a:ext>
            </a:extLst>
          </p:cNvPr>
          <p:cNvSpPr/>
          <p:nvPr/>
        </p:nvSpPr>
        <p:spPr>
          <a:xfrm flipH="1">
            <a:off x="3704891" y="3453035"/>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Oval 200">
            <a:extLst>
              <a:ext uri="{FF2B5EF4-FFF2-40B4-BE49-F238E27FC236}">
                <a16:creationId xmlns:a16="http://schemas.microsoft.com/office/drawing/2014/main" id="{6236A2B0-9069-4AA4-93F9-EAD0AD893AD0}"/>
              </a:ext>
            </a:extLst>
          </p:cNvPr>
          <p:cNvSpPr/>
          <p:nvPr/>
        </p:nvSpPr>
        <p:spPr>
          <a:xfrm flipH="1">
            <a:off x="3653681" y="3097729"/>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Oval 205">
            <a:extLst>
              <a:ext uri="{FF2B5EF4-FFF2-40B4-BE49-F238E27FC236}">
                <a16:creationId xmlns:a16="http://schemas.microsoft.com/office/drawing/2014/main" id="{B09D10D4-C253-4257-B189-C50CF0A39CBF}"/>
              </a:ext>
            </a:extLst>
          </p:cNvPr>
          <p:cNvSpPr/>
          <p:nvPr/>
        </p:nvSpPr>
        <p:spPr>
          <a:xfrm flipH="1">
            <a:off x="2185249" y="2655661"/>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Oval 206">
            <a:extLst>
              <a:ext uri="{FF2B5EF4-FFF2-40B4-BE49-F238E27FC236}">
                <a16:creationId xmlns:a16="http://schemas.microsoft.com/office/drawing/2014/main" id="{2134B742-45B2-4EE2-95E3-3CCA4B0ACA7E}"/>
              </a:ext>
            </a:extLst>
          </p:cNvPr>
          <p:cNvSpPr/>
          <p:nvPr/>
        </p:nvSpPr>
        <p:spPr>
          <a:xfrm flipH="1">
            <a:off x="1922877" y="3404630"/>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Oval 207">
            <a:extLst>
              <a:ext uri="{FF2B5EF4-FFF2-40B4-BE49-F238E27FC236}">
                <a16:creationId xmlns:a16="http://schemas.microsoft.com/office/drawing/2014/main" id="{DE3CD449-9DF4-4CC4-9C78-B96ACB78A959}"/>
              </a:ext>
            </a:extLst>
          </p:cNvPr>
          <p:cNvSpPr/>
          <p:nvPr/>
        </p:nvSpPr>
        <p:spPr>
          <a:xfrm flipH="1">
            <a:off x="1993009" y="3815686"/>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Oval 208">
            <a:extLst>
              <a:ext uri="{FF2B5EF4-FFF2-40B4-BE49-F238E27FC236}">
                <a16:creationId xmlns:a16="http://schemas.microsoft.com/office/drawing/2014/main" id="{98F873DF-2A5B-4893-B399-36A6D58C7AC0}"/>
              </a:ext>
            </a:extLst>
          </p:cNvPr>
          <p:cNvSpPr/>
          <p:nvPr/>
        </p:nvSpPr>
        <p:spPr>
          <a:xfrm flipH="1">
            <a:off x="1939993" y="2954213"/>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Oval 209">
            <a:extLst>
              <a:ext uri="{FF2B5EF4-FFF2-40B4-BE49-F238E27FC236}">
                <a16:creationId xmlns:a16="http://schemas.microsoft.com/office/drawing/2014/main" id="{FBB2CF74-316E-4713-B089-32B4AB004611}"/>
              </a:ext>
            </a:extLst>
          </p:cNvPr>
          <p:cNvSpPr/>
          <p:nvPr/>
        </p:nvSpPr>
        <p:spPr>
          <a:xfrm flipH="1">
            <a:off x="3121600" y="3418920"/>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Oval 210">
            <a:extLst>
              <a:ext uri="{FF2B5EF4-FFF2-40B4-BE49-F238E27FC236}">
                <a16:creationId xmlns:a16="http://schemas.microsoft.com/office/drawing/2014/main" id="{2EDB6CA7-17A8-4283-9703-4F540F20806F}"/>
              </a:ext>
            </a:extLst>
          </p:cNvPr>
          <p:cNvSpPr/>
          <p:nvPr/>
        </p:nvSpPr>
        <p:spPr>
          <a:xfrm flipH="1">
            <a:off x="3259176" y="2595917"/>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Oval 211">
            <a:extLst>
              <a:ext uri="{FF2B5EF4-FFF2-40B4-BE49-F238E27FC236}">
                <a16:creationId xmlns:a16="http://schemas.microsoft.com/office/drawing/2014/main" id="{030FB3EA-6544-4352-B8CE-9672E57E0403}"/>
              </a:ext>
            </a:extLst>
          </p:cNvPr>
          <p:cNvSpPr/>
          <p:nvPr/>
        </p:nvSpPr>
        <p:spPr>
          <a:xfrm flipH="1">
            <a:off x="2712824" y="2816234"/>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5" name="Oval 212">
            <a:extLst>
              <a:ext uri="{FF2B5EF4-FFF2-40B4-BE49-F238E27FC236}">
                <a16:creationId xmlns:a16="http://schemas.microsoft.com/office/drawing/2014/main" id="{6FA2A3F6-A106-4992-AC78-40A5B831E834}"/>
              </a:ext>
            </a:extLst>
          </p:cNvPr>
          <p:cNvSpPr/>
          <p:nvPr/>
        </p:nvSpPr>
        <p:spPr>
          <a:xfrm flipH="1">
            <a:off x="2515201" y="3575664"/>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6" name="Straight Connector 214">
            <a:extLst>
              <a:ext uri="{FF2B5EF4-FFF2-40B4-BE49-F238E27FC236}">
                <a16:creationId xmlns:a16="http://schemas.microsoft.com/office/drawing/2014/main" id="{9D0F23FC-4C00-4BC5-BA1A-065DC2277396}"/>
              </a:ext>
            </a:extLst>
          </p:cNvPr>
          <p:cNvCxnSpPr>
            <a:cxnSpLocks/>
          </p:cNvCxnSpPr>
          <p:nvPr/>
        </p:nvCxnSpPr>
        <p:spPr>
          <a:xfrm flipH="1" flipV="1">
            <a:off x="1708253" y="3146134"/>
            <a:ext cx="1052815" cy="25849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17">
            <a:extLst>
              <a:ext uri="{FF2B5EF4-FFF2-40B4-BE49-F238E27FC236}">
                <a16:creationId xmlns:a16="http://schemas.microsoft.com/office/drawing/2014/main" id="{E452FFC7-24AC-4EC3-80B4-B039790CA88F}"/>
              </a:ext>
            </a:extLst>
          </p:cNvPr>
          <p:cNvSpPr/>
          <p:nvPr/>
        </p:nvSpPr>
        <p:spPr>
          <a:xfrm>
            <a:off x="2712263" y="3344693"/>
            <a:ext cx="116476" cy="10834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TextBox 218">
            <a:extLst>
              <a:ext uri="{FF2B5EF4-FFF2-40B4-BE49-F238E27FC236}">
                <a16:creationId xmlns:a16="http://schemas.microsoft.com/office/drawing/2014/main" id="{01543322-A7DF-4E4C-9643-A7C706D3A1CF}"/>
              </a:ext>
            </a:extLst>
          </p:cNvPr>
          <p:cNvSpPr txBox="1"/>
          <p:nvPr/>
        </p:nvSpPr>
        <p:spPr>
          <a:xfrm rot="823024">
            <a:off x="2086232" y="2961467"/>
            <a:ext cx="254016" cy="369332"/>
          </a:xfrm>
          <a:prstGeom prst="rect">
            <a:avLst/>
          </a:prstGeom>
          <a:noFill/>
        </p:spPr>
        <p:txBody>
          <a:bodyPr wrap="square" rtlCol="0">
            <a:spAutoFit/>
          </a:bodyPr>
          <a:lstStyle/>
          <a:p>
            <a:r>
              <a:rPr lang="en-US" altLang="zh-HK" dirty="0">
                <a:latin typeface="Times New Roman" panose="02020603050405020304" pitchFamily="18" charset="0"/>
                <a:cs typeface="Times New Roman" panose="02020603050405020304" pitchFamily="18" charset="0"/>
              </a:rPr>
              <a:t>b</a:t>
            </a:r>
            <a:endParaRPr lang="zh-HK" altLang="en-US" dirty="0">
              <a:latin typeface="Times New Roman" panose="02020603050405020304" pitchFamily="18" charset="0"/>
              <a:cs typeface="Times New Roman" panose="02020603050405020304" pitchFamily="18" charset="0"/>
            </a:endParaRPr>
          </a:p>
        </p:txBody>
      </p:sp>
      <p:sp>
        <p:nvSpPr>
          <p:cNvPr id="29" name="Oval 219">
            <a:extLst>
              <a:ext uri="{FF2B5EF4-FFF2-40B4-BE49-F238E27FC236}">
                <a16:creationId xmlns:a16="http://schemas.microsoft.com/office/drawing/2014/main" id="{4C96574A-872A-4941-AF84-83A2F37F7620}"/>
              </a:ext>
            </a:extLst>
          </p:cNvPr>
          <p:cNvSpPr/>
          <p:nvPr/>
        </p:nvSpPr>
        <p:spPr>
          <a:xfrm flipH="1">
            <a:off x="2610649" y="4244107"/>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Oval 221">
            <a:extLst>
              <a:ext uri="{FF2B5EF4-FFF2-40B4-BE49-F238E27FC236}">
                <a16:creationId xmlns:a16="http://schemas.microsoft.com/office/drawing/2014/main" id="{48C5AB51-4878-47F9-94AE-EAA65D243366}"/>
              </a:ext>
            </a:extLst>
          </p:cNvPr>
          <p:cNvSpPr/>
          <p:nvPr/>
        </p:nvSpPr>
        <p:spPr>
          <a:xfrm flipH="1">
            <a:off x="3393216" y="4001936"/>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Oval 222">
            <a:extLst>
              <a:ext uri="{FF2B5EF4-FFF2-40B4-BE49-F238E27FC236}">
                <a16:creationId xmlns:a16="http://schemas.microsoft.com/office/drawing/2014/main" id="{69819FE1-99E8-4ED6-B151-CD83176634A8}"/>
              </a:ext>
            </a:extLst>
          </p:cNvPr>
          <p:cNvSpPr/>
          <p:nvPr/>
        </p:nvSpPr>
        <p:spPr>
          <a:xfrm flipH="1">
            <a:off x="2668251" y="3952388"/>
            <a:ext cx="96810" cy="968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2" name="TextBox 1">
            <a:extLst>
              <a:ext uri="{FF2B5EF4-FFF2-40B4-BE49-F238E27FC236}">
                <a16:creationId xmlns:a16="http://schemas.microsoft.com/office/drawing/2014/main" id="{E0B1F42C-6E8B-45BA-9AFE-289D3DCA20E7}"/>
              </a:ext>
            </a:extLst>
          </p:cNvPr>
          <p:cNvSpPr txBox="1"/>
          <p:nvPr/>
        </p:nvSpPr>
        <p:spPr>
          <a:xfrm>
            <a:off x="2781261" y="3180513"/>
            <a:ext cx="312906" cy="369332"/>
          </a:xfrm>
          <a:prstGeom prst="rect">
            <a:avLst/>
          </a:prstGeom>
          <a:noFill/>
        </p:spPr>
        <p:txBody>
          <a:bodyPr wrap="none" rtlCol="0">
            <a:spAutoFit/>
          </a:bodyPr>
          <a:lstStyle/>
          <a:p>
            <a:r>
              <a:rPr lang="en-US" altLang="zh-HK" b="1" dirty="0">
                <a:latin typeface="Times New Roman" panose="02020603050405020304" pitchFamily="18" charset="0"/>
                <a:cs typeface="Times New Roman" panose="02020603050405020304" pitchFamily="18" charset="0"/>
              </a:rPr>
              <a:t>q</a:t>
            </a:r>
            <a:endParaRPr lang="zh-HK"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F0FAF75-7B16-43E5-B2B8-79F04289328F}"/>
                  </a:ext>
                </a:extLst>
              </p:cNvPr>
              <p:cNvSpPr txBox="1"/>
              <p:nvPr/>
            </p:nvSpPr>
            <p:spPr>
              <a:xfrm>
                <a:off x="5565964" y="3146134"/>
                <a:ext cx="3590150" cy="9304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HK" sz="2000" b="0" i="1" smtClean="0">
                          <a:latin typeface="Cambria Math" panose="02040503050406030204" pitchFamily="18" charset="0"/>
                          <a:ea typeface="Cambria Math" panose="02040503050406030204" pitchFamily="18" charset="0"/>
                        </a:rPr>
                        <m:t>=</m:t>
                      </m:r>
                      <m:nary>
                        <m:naryPr>
                          <m:chr m:val="∑"/>
                          <m:supHide m:val="on"/>
                          <m:ctrlPr>
                            <a:rPr lang="en-US" altLang="zh-HK" sz="2000" b="0" i="1" smtClean="0">
                              <a:latin typeface="Cambria Math" panose="02040503050406030204" pitchFamily="18" charset="0"/>
                              <a:ea typeface="Cambria Math" panose="02040503050406030204" pitchFamily="18" charset="0"/>
                            </a:rPr>
                          </m:ctrlPr>
                        </m:naryPr>
                        <m:sub>
                          <m:r>
                            <a:rPr lang="en-US" altLang="zh-HK" sz="2000" b="1">
                              <a:latin typeface="Cambria Math" panose="02040503050406030204" pitchFamily="18" charset="0"/>
                              <a:ea typeface="Cambria Math" panose="02040503050406030204" pitchFamily="18" charset="0"/>
                            </a:rPr>
                            <m:t>𝐩</m:t>
                          </m:r>
                          <m:r>
                            <m:rPr>
                              <m:brk m:alnAt="7"/>
                            </m:rPr>
                            <a:rPr lang="en-US" altLang="zh-HK" sz="2000" b="0" i="1" smtClean="0">
                              <a:latin typeface="Cambria Math" panose="02040503050406030204" pitchFamily="18" charset="0"/>
                              <a:ea typeface="Cambria Math" panose="02040503050406030204" pitchFamily="18" charset="0"/>
                            </a:rPr>
                            <m:t>∈</m:t>
                          </m:r>
                          <m:sSubSup>
                            <m:sSubSupPr>
                              <m:ctrlPr>
                                <a:rPr lang="en-US" altLang="zh-HK" sz="2000" i="1" smtClean="0">
                                  <a:latin typeface="Cambria Math" panose="02040503050406030204" pitchFamily="18" charset="0"/>
                                </a:rPr>
                              </m:ctrlPr>
                            </m:sSubSupPr>
                            <m:e>
                              <m:r>
                                <a:rPr lang="en-US" altLang="zh-HK" sz="2000" b="0" i="1" smtClean="0">
                                  <a:latin typeface="Cambria Math" panose="02040503050406030204" pitchFamily="18" charset="0"/>
                                </a:rPr>
                                <m:t>𝑅</m:t>
                              </m:r>
                            </m:e>
                            <m:sub>
                              <m:r>
                                <a:rPr lang="en-US" altLang="zh-HK" sz="2000" b="1" i="0" smtClean="0">
                                  <a:latin typeface="Cambria Math" panose="02040503050406030204" pitchFamily="18" charset="0"/>
                                </a:rPr>
                                <m:t>𝐪</m:t>
                              </m:r>
                            </m:sub>
                            <m:sup>
                              <m:r>
                                <a:rPr lang="en-US" altLang="zh-HK" sz="2000" b="0" i="1" smtClean="0">
                                  <a:latin typeface="Cambria Math" panose="02040503050406030204" pitchFamily="18" charset="0"/>
                                </a:rPr>
                                <m:t>(</m:t>
                              </m:r>
                              <m:r>
                                <a:rPr lang="en-US" altLang="zh-HK" sz="2000" b="0" i="1" smtClean="0">
                                  <a:latin typeface="Cambria Math" panose="02040503050406030204" pitchFamily="18" charset="0"/>
                                </a:rPr>
                                <m:t>𝑏</m:t>
                              </m:r>
                              <m:r>
                                <a:rPr lang="en-US" altLang="zh-HK" sz="2000" b="0" i="1" smtClean="0">
                                  <a:latin typeface="Cambria Math" panose="02040503050406030204" pitchFamily="18" charset="0"/>
                                </a:rPr>
                                <m:t>)</m:t>
                              </m:r>
                            </m:sup>
                          </m:sSubSup>
                        </m:sub>
                        <m:sup/>
                        <m:e>
                          <m:r>
                            <a:rPr lang="en-US" altLang="zh-HK" sz="2000" b="0" i="1" smtClean="0">
                              <a:latin typeface="Cambria Math" panose="02040503050406030204" pitchFamily="18" charset="0"/>
                              <a:ea typeface="Cambria Math" panose="02040503050406030204" pitchFamily="18" charset="0"/>
                            </a:rPr>
                            <m:t>𝑤</m:t>
                          </m:r>
                        </m:e>
                      </m:nary>
                      <m:r>
                        <a:rPr lang="en-US" altLang="zh-HK" sz="2000" b="0" i="1" smtClean="0">
                          <a:latin typeface="Cambria Math" panose="02040503050406030204" pitchFamily="18" charset="0"/>
                          <a:ea typeface="Cambria Math" panose="02040503050406030204" pitchFamily="18" charset="0"/>
                        </a:rPr>
                        <m:t>∙</m:t>
                      </m:r>
                      <m:d>
                        <m:dPr>
                          <m:ctrlPr>
                            <a:rPr lang="en-US" altLang="zh-HK" sz="2000" b="0" i="1" smtClean="0">
                              <a:latin typeface="Cambria Math" panose="02040503050406030204" pitchFamily="18" charset="0"/>
                              <a:ea typeface="Cambria Math" panose="02040503050406030204" pitchFamily="18" charset="0"/>
                            </a:rPr>
                          </m:ctrlPr>
                        </m:dPr>
                        <m:e>
                          <m:r>
                            <a:rPr lang="en-US" altLang="zh-HK" sz="2000" b="0" i="1" smtClean="0">
                              <a:latin typeface="Cambria Math" panose="02040503050406030204" pitchFamily="18" charset="0"/>
                              <a:ea typeface="Cambria Math" panose="02040503050406030204" pitchFamily="18" charset="0"/>
                            </a:rPr>
                            <m:t>1−</m:t>
                          </m:r>
                          <m:f>
                            <m:fPr>
                              <m:ctrlPr>
                                <a:rPr lang="en-US" altLang="zh-HK" sz="2000" b="0" i="1" smtClean="0">
                                  <a:latin typeface="Cambria Math" panose="02040503050406030204" pitchFamily="18" charset="0"/>
                                  <a:ea typeface="Cambria Math" panose="02040503050406030204" pitchFamily="18" charset="0"/>
                                </a:rPr>
                              </m:ctrlPr>
                            </m:fPr>
                            <m:num>
                              <m:r>
                                <a:rPr lang="en-US" altLang="zh-HK" sz="2000" b="0" i="1" smtClean="0">
                                  <a:latin typeface="Cambria Math" panose="02040503050406030204" pitchFamily="18" charset="0"/>
                                  <a:ea typeface="Cambria Math" panose="02040503050406030204" pitchFamily="18" charset="0"/>
                                </a:rPr>
                                <m:t>1</m:t>
                              </m:r>
                            </m:num>
                            <m:den>
                              <m:sSup>
                                <m:sSupPr>
                                  <m:ctrlPr>
                                    <a:rPr lang="en-US" altLang="zh-HK" sz="2000" b="0" i="1" smtClean="0">
                                      <a:latin typeface="Cambria Math" panose="02040503050406030204" pitchFamily="18" charset="0"/>
                                      <a:ea typeface="Cambria Math" panose="02040503050406030204" pitchFamily="18" charset="0"/>
                                    </a:rPr>
                                  </m:ctrlPr>
                                </m:sSupPr>
                                <m:e>
                                  <m:r>
                                    <a:rPr lang="en-US" altLang="zh-HK" sz="2000" b="0" i="1" smtClean="0">
                                      <a:latin typeface="Cambria Math" panose="02040503050406030204" pitchFamily="18" charset="0"/>
                                      <a:ea typeface="Cambria Math" panose="02040503050406030204" pitchFamily="18" charset="0"/>
                                    </a:rPr>
                                    <m:t>𝑏</m:t>
                                  </m:r>
                                </m:e>
                                <m:sup>
                                  <m:r>
                                    <a:rPr lang="en-US" altLang="zh-HK" sz="2000" b="0" i="1" smtClean="0">
                                      <a:latin typeface="Cambria Math" panose="02040503050406030204" pitchFamily="18" charset="0"/>
                                      <a:ea typeface="Cambria Math" panose="02040503050406030204" pitchFamily="18" charset="0"/>
                                    </a:rPr>
                                    <m:t>2</m:t>
                                  </m:r>
                                </m:sup>
                              </m:sSup>
                            </m:den>
                          </m:f>
                          <m:sSup>
                            <m:sSupPr>
                              <m:ctrlPr>
                                <a:rPr lang="en-US" altLang="zh-HK" sz="2000" b="0" i="1" smtClean="0">
                                  <a:latin typeface="Cambria Math" panose="02040503050406030204" pitchFamily="18" charset="0"/>
                                  <a:ea typeface="Cambria Math" panose="02040503050406030204" pitchFamily="18" charset="0"/>
                                </a:rPr>
                              </m:ctrlPr>
                            </m:sSupPr>
                            <m:e>
                              <m:r>
                                <a:rPr lang="en-US" altLang="zh-HK" sz="2000" b="0" i="1" smtClean="0">
                                  <a:latin typeface="Cambria Math" panose="02040503050406030204" pitchFamily="18" charset="0"/>
                                  <a:ea typeface="Cambria Math" panose="02040503050406030204" pitchFamily="18" charset="0"/>
                                </a:rPr>
                                <m:t>𝑑𝑖𝑠𝑡</m:t>
                              </m:r>
                              <m:r>
                                <a:rPr lang="en-US" altLang="zh-HK" sz="2000" b="0" i="1" smtClean="0">
                                  <a:latin typeface="Cambria Math" panose="02040503050406030204" pitchFamily="18" charset="0"/>
                                  <a:ea typeface="Cambria Math" panose="02040503050406030204" pitchFamily="18" charset="0"/>
                                </a:rPr>
                                <m:t>(</m:t>
                              </m:r>
                              <m:r>
                                <a:rPr lang="en-US" altLang="zh-HK" sz="2000" b="1" i="0" smtClean="0">
                                  <a:latin typeface="Cambria Math" panose="02040503050406030204" pitchFamily="18" charset="0"/>
                                  <a:ea typeface="Cambria Math" panose="02040503050406030204" pitchFamily="18" charset="0"/>
                                </a:rPr>
                                <m:t>𝐪</m:t>
                              </m:r>
                              <m:r>
                                <a:rPr lang="en-US" altLang="zh-HK" sz="2000" b="0" i="1" smtClean="0">
                                  <a:latin typeface="Cambria Math" panose="02040503050406030204" pitchFamily="18" charset="0"/>
                                  <a:ea typeface="Cambria Math" panose="02040503050406030204" pitchFamily="18" charset="0"/>
                                </a:rPr>
                                <m:t>,</m:t>
                              </m:r>
                              <m:r>
                                <a:rPr lang="en-US" altLang="zh-HK" sz="2000" b="1" i="0" smtClean="0">
                                  <a:latin typeface="Cambria Math" panose="02040503050406030204" pitchFamily="18" charset="0"/>
                                  <a:ea typeface="Cambria Math" panose="02040503050406030204" pitchFamily="18" charset="0"/>
                                </a:rPr>
                                <m:t>𝐩</m:t>
                              </m:r>
                              <m:r>
                                <a:rPr lang="en-US" altLang="zh-HK" sz="2000" b="0" i="1" smtClean="0">
                                  <a:latin typeface="Cambria Math" panose="02040503050406030204" pitchFamily="18" charset="0"/>
                                  <a:ea typeface="Cambria Math" panose="02040503050406030204" pitchFamily="18" charset="0"/>
                                </a:rPr>
                                <m:t>)</m:t>
                              </m:r>
                            </m:e>
                            <m:sup>
                              <m:r>
                                <a:rPr lang="en-US" altLang="zh-HK" sz="2000" b="0" i="1" smtClean="0">
                                  <a:latin typeface="Cambria Math" panose="02040503050406030204" pitchFamily="18" charset="0"/>
                                  <a:ea typeface="Cambria Math" panose="02040503050406030204" pitchFamily="18" charset="0"/>
                                </a:rPr>
                                <m:t>2</m:t>
                              </m:r>
                            </m:sup>
                          </m:sSup>
                        </m:e>
                      </m:d>
                    </m:oMath>
                  </m:oMathPara>
                </a14:m>
                <a:endParaRPr lang="zh-HK" altLang="en-US" sz="2000" dirty="0"/>
              </a:p>
            </p:txBody>
          </p:sp>
        </mc:Choice>
        <mc:Fallback xmlns="">
          <p:sp>
            <p:nvSpPr>
              <p:cNvPr id="34" name="TextBox 33">
                <a:extLst>
                  <a:ext uri="{FF2B5EF4-FFF2-40B4-BE49-F238E27FC236}">
                    <a16:creationId xmlns:a16="http://schemas.microsoft.com/office/drawing/2014/main" id="{8F0FAF75-7B16-43E5-B2B8-79F04289328F}"/>
                  </a:ext>
                </a:extLst>
              </p:cNvPr>
              <p:cNvSpPr txBox="1">
                <a:spLocks noRot="1" noChangeAspect="1" noMove="1" noResize="1" noEditPoints="1" noAdjustHandles="1" noChangeArrowheads="1" noChangeShapeType="1" noTextEdit="1"/>
              </p:cNvSpPr>
              <p:nvPr/>
            </p:nvSpPr>
            <p:spPr>
              <a:xfrm>
                <a:off x="5565964" y="3146134"/>
                <a:ext cx="3590150" cy="930448"/>
              </a:xfrm>
              <a:prstGeom prst="rect">
                <a:avLst/>
              </a:prstGeom>
              <a:blipFill>
                <a:blip r:embed="rId4"/>
                <a:stretch>
                  <a:fillRect/>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35" name="TextBox 33">
                <a:extLst>
                  <a:ext uri="{FF2B5EF4-FFF2-40B4-BE49-F238E27FC236}">
                    <a16:creationId xmlns:a16="http://schemas.microsoft.com/office/drawing/2014/main" id="{2C73B2D1-B92C-44AE-866C-D8B8DE65F8D1}"/>
                  </a:ext>
                </a:extLst>
              </p:cNvPr>
              <p:cNvSpPr txBox="1"/>
              <p:nvPr/>
            </p:nvSpPr>
            <p:spPr>
              <a:xfrm>
                <a:off x="5565964" y="4194926"/>
                <a:ext cx="2304157" cy="5544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HK" sz="2000" b="0" i="1" smtClean="0">
                          <a:latin typeface="Cambria Math" panose="02040503050406030204" pitchFamily="18" charset="0"/>
                          <a:ea typeface="Cambria Math" panose="02040503050406030204" pitchFamily="18" charset="0"/>
                        </a:rPr>
                        <m:t>=</m:t>
                      </m:r>
                      <m:r>
                        <a:rPr lang="en-US" altLang="zh-HK" sz="2000" b="0" i="1" smtClean="0">
                          <a:latin typeface="Cambria Math" panose="02040503050406030204" pitchFamily="18" charset="0"/>
                          <a:ea typeface="Cambria Math" panose="02040503050406030204" pitchFamily="18" charset="0"/>
                        </a:rPr>
                        <m:t>𝑤</m:t>
                      </m:r>
                      <m:d>
                        <m:dPr>
                          <m:begChr m:val="|"/>
                          <m:endChr m:val="|"/>
                          <m:ctrlPr>
                            <a:rPr lang="en-US" altLang="zh-HK" sz="2000" b="0" i="1" smtClean="0">
                              <a:latin typeface="Cambria Math" panose="02040503050406030204" pitchFamily="18" charset="0"/>
                              <a:ea typeface="Cambria Math" panose="02040503050406030204" pitchFamily="18" charset="0"/>
                            </a:rPr>
                          </m:ctrlPr>
                        </m:dPr>
                        <m:e>
                          <m:sSubSup>
                            <m:sSubSupPr>
                              <m:ctrlPr>
                                <a:rPr lang="en-US" altLang="zh-HK" sz="2000" i="1" smtClean="0">
                                  <a:latin typeface="Cambria Math" panose="02040503050406030204" pitchFamily="18" charset="0"/>
                                </a:rPr>
                              </m:ctrlPr>
                            </m:sSubSupPr>
                            <m:e>
                              <m:r>
                                <a:rPr lang="en-US" altLang="zh-HK" sz="2000" b="0" i="1" smtClean="0">
                                  <a:latin typeface="Cambria Math" panose="02040503050406030204" pitchFamily="18" charset="0"/>
                                </a:rPr>
                                <m:t>𝑅</m:t>
                              </m:r>
                            </m:e>
                            <m:sub>
                              <m:r>
                                <a:rPr lang="en-US" altLang="zh-HK" sz="2000" b="1" i="0" smtClean="0">
                                  <a:latin typeface="Cambria Math" panose="02040503050406030204" pitchFamily="18" charset="0"/>
                                </a:rPr>
                                <m:t>𝐪</m:t>
                              </m:r>
                            </m:sub>
                            <m:sup>
                              <m:r>
                                <a:rPr lang="en-US" altLang="zh-HK" sz="2000" b="0" i="1" smtClean="0">
                                  <a:latin typeface="Cambria Math" panose="02040503050406030204" pitchFamily="18" charset="0"/>
                                </a:rPr>
                                <m:t>(</m:t>
                              </m:r>
                              <m:r>
                                <a:rPr lang="en-US" altLang="zh-HK" sz="2000" b="0" i="1" smtClean="0">
                                  <a:latin typeface="Cambria Math" panose="02040503050406030204" pitchFamily="18" charset="0"/>
                                </a:rPr>
                                <m:t>𝑏</m:t>
                              </m:r>
                              <m:r>
                                <a:rPr lang="en-US" altLang="zh-HK" sz="2000" b="0" i="1" smtClean="0">
                                  <a:latin typeface="Cambria Math" panose="02040503050406030204" pitchFamily="18" charset="0"/>
                                </a:rPr>
                                <m:t>)</m:t>
                              </m:r>
                            </m:sup>
                          </m:sSubSup>
                        </m:e>
                      </m:d>
                      <m:r>
                        <a:rPr lang="en-US" altLang="zh-HK" sz="2000" b="0" i="1" smtClean="0">
                          <a:latin typeface="Cambria Math" panose="02040503050406030204" pitchFamily="18" charset="0"/>
                          <a:ea typeface="Cambria Math" panose="02040503050406030204" pitchFamily="18" charset="0"/>
                        </a:rPr>
                        <m:t>−</m:t>
                      </m:r>
                      <m:f>
                        <m:fPr>
                          <m:ctrlPr>
                            <a:rPr lang="en-US" altLang="zh-HK" sz="2000" b="0" i="1" smtClean="0">
                              <a:latin typeface="Cambria Math" panose="02040503050406030204" pitchFamily="18" charset="0"/>
                              <a:ea typeface="Cambria Math" panose="02040503050406030204" pitchFamily="18" charset="0"/>
                            </a:rPr>
                          </m:ctrlPr>
                        </m:fPr>
                        <m:num>
                          <m:r>
                            <a:rPr lang="en-US" altLang="zh-HK" sz="2000" b="0" i="1" smtClean="0">
                              <a:latin typeface="Cambria Math" panose="02040503050406030204" pitchFamily="18" charset="0"/>
                              <a:ea typeface="Cambria Math" panose="02040503050406030204" pitchFamily="18" charset="0"/>
                            </a:rPr>
                            <m:t>𝑤</m:t>
                          </m:r>
                        </m:num>
                        <m:den>
                          <m:sSup>
                            <m:sSupPr>
                              <m:ctrlPr>
                                <a:rPr lang="en-US" altLang="zh-HK" sz="2000" b="0" i="1" smtClean="0">
                                  <a:latin typeface="Cambria Math" panose="02040503050406030204" pitchFamily="18" charset="0"/>
                                  <a:ea typeface="Cambria Math" panose="02040503050406030204" pitchFamily="18" charset="0"/>
                                </a:rPr>
                              </m:ctrlPr>
                            </m:sSupPr>
                            <m:e>
                              <m:r>
                                <a:rPr lang="en-US" altLang="zh-HK" sz="2000" b="0" i="1" smtClean="0">
                                  <a:latin typeface="Cambria Math" panose="02040503050406030204" pitchFamily="18" charset="0"/>
                                  <a:ea typeface="Cambria Math" panose="02040503050406030204" pitchFamily="18" charset="0"/>
                                </a:rPr>
                                <m:t>𝑏</m:t>
                              </m:r>
                            </m:e>
                            <m:sup>
                              <m:r>
                                <a:rPr lang="en-US" altLang="zh-HK" sz="2000" b="0" i="1" smtClean="0">
                                  <a:latin typeface="Cambria Math" panose="02040503050406030204" pitchFamily="18" charset="0"/>
                                  <a:ea typeface="Cambria Math" panose="02040503050406030204" pitchFamily="18" charset="0"/>
                                </a:rPr>
                                <m:t>2</m:t>
                              </m:r>
                            </m:sup>
                          </m:sSup>
                        </m:den>
                      </m:f>
                      <m:sSub>
                        <m:sSubPr>
                          <m:ctrlPr>
                            <a:rPr lang="en-US" altLang="zh-HK" sz="2000" b="0" i="1" smtClean="0">
                              <a:latin typeface="Cambria Math" panose="02040503050406030204" pitchFamily="18" charset="0"/>
                              <a:ea typeface="Cambria Math" panose="02040503050406030204" pitchFamily="18" charset="0"/>
                            </a:rPr>
                          </m:ctrlPr>
                        </m:sSubPr>
                        <m:e>
                          <m:r>
                            <a:rPr lang="en-US" altLang="zh-HK" sz="2000" b="0" i="1" smtClean="0">
                              <a:latin typeface="Cambria Math" panose="02040503050406030204" pitchFamily="18" charset="0"/>
                              <a:ea typeface="Cambria Math" panose="02040503050406030204" pitchFamily="18" charset="0"/>
                            </a:rPr>
                            <m:t>𝑆</m:t>
                          </m:r>
                        </m:e>
                        <m:sub>
                          <m:sSubSup>
                            <m:sSubSupPr>
                              <m:ctrlPr>
                                <a:rPr lang="en-US" altLang="zh-HK" sz="2000" i="1" smtClean="0">
                                  <a:latin typeface="Cambria Math" panose="02040503050406030204" pitchFamily="18" charset="0"/>
                                </a:rPr>
                              </m:ctrlPr>
                            </m:sSubSupPr>
                            <m:e>
                              <m:r>
                                <a:rPr lang="en-US" altLang="zh-HK" sz="2000" b="0" i="1" smtClean="0">
                                  <a:latin typeface="Cambria Math" panose="02040503050406030204" pitchFamily="18" charset="0"/>
                                </a:rPr>
                                <m:t>𝑅</m:t>
                              </m:r>
                            </m:e>
                            <m:sub>
                              <m:r>
                                <a:rPr lang="en-US" altLang="zh-HK" sz="2000" b="1" i="0" smtClean="0">
                                  <a:latin typeface="Cambria Math" panose="02040503050406030204" pitchFamily="18" charset="0"/>
                                </a:rPr>
                                <m:t>𝐪</m:t>
                              </m:r>
                            </m:sub>
                            <m:sup>
                              <m:r>
                                <a:rPr lang="en-US" altLang="zh-HK" sz="2000" b="0" i="1" smtClean="0">
                                  <a:latin typeface="Cambria Math" panose="02040503050406030204" pitchFamily="18" charset="0"/>
                                </a:rPr>
                                <m:t>(</m:t>
                              </m:r>
                              <m:r>
                                <a:rPr lang="en-US" altLang="zh-HK" sz="2000" b="0" i="1" smtClean="0">
                                  <a:latin typeface="Cambria Math" panose="02040503050406030204" pitchFamily="18" charset="0"/>
                                </a:rPr>
                                <m:t>𝑏</m:t>
                              </m:r>
                              <m:r>
                                <a:rPr lang="en-US" altLang="zh-HK" sz="2000" b="0" i="1" smtClean="0">
                                  <a:latin typeface="Cambria Math" panose="02040503050406030204" pitchFamily="18" charset="0"/>
                                </a:rPr>
                                <m:t>)</m:t>
                              </m:r>
                            </m:sup>
                          </m:sSubSup>
                        </m:sub>
                      </m:sSub>
                    </m:oMath>
                  </m:oMathPara>
                </a14:m>
                <a:endParaRPr lang="zh-HK" altLang="en-US" sz="2000" dirty="0"/>
              </a:p>
            </p:txBody>
          </p:sp>
        </mc:Choice>
        <mc:Fallback xmlns="">
          <p:sp>
            <p:nvSpPr>
              <p:cNvPr id="35" name="TextBox 33">
                <a:extLst>
                  <a:ext uri="{FF2B5EF4-FFF2-40B4-BE49-F238E27FC236}">
                    <a16:creationId xmlns:a16="http://schemas.microsoft.com/office/drawing/2014/main" id="{2C73B2D1-B92C-44AE-866C-D8B8DE65F8D1}"/>
                  </a:ext>
                </a:extLst>
              </p:cNvPr>
              <p:cNvSpPr txBox="1">
                <a:spLocks noRot="1" noChangeAspect="1" noMove="1" noResize="1" noEditPoints="1" noAdjustHandles="1" noChangeArrowheads="1" noChangeShapeType="1" noTextEdit="1"/>
              </p:cNvSpPr>
              <p:nvPr/>
            </p:nvSpPr>
            <p:spPr>
              <a:xfrm>
                <a:off x="5565964" y="4194926"/>
                <a:ext cx="2304157" cy="554447"/>
              </a:xfrm>
              <a:prstGeom prst="rect">
                <a:avLst/>
              </a:prstGeom>
              <a:blipFill>
                <a:blip r:embed="rId5"/>
                <a:stretch>
                  <a:fillRect/>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63B9D28-E3D7-4518-8E3D-03E609C00386}"/>
                  </a:ext>
                </a:extLst>
              </p:cNvPr>
              <p:cNvSpPr txBox="1"/>
              <p:nvPr/>
            </p:nvSpPr>
            <p:spPr>
              <a:xfrm>
                <a:off x="4653568" y="4867717"/>
                <a:ext cx="4211730" cy="636072"/>
              </a:xfrm>
              <a:prstGeom prst="rect">
                <a:avLst/>
              </a:prstGeom>
              <a:noFill/>
            </p:spPr>
            <p:txBody>
              <a:bodyPr wrap="none" rtlCol="0">
                <a:spAutoFit/>
              </a:bodyPr>
              <a:lstStyle/>
              <a:p>
                <a:r>
                  <a:rPr lang="en-US" altLang="zh-HK" sz="22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HK" sz="2400" b="0" i="1" smtClean="0">
                            <a:latin typeface="Cambria Math" panose="02040503050406030204" pitchFamily="18" charset="0"/>
                            <a:ea typeface="Cambria Math" panose="02040503050406030204" pitchFamily="18" charset="0"/>
                          </a:rPr>
                        </m:ctrlPr>
                      </m:sSubPr>
                      <m:e>
                        <m:r>
                          <a:rPr lang="en-US" altLang="zh-HK" sz="2400" b="0" i="1" smtClean="0">
                            <a:latin typeface="Cambria Math" panose="02040503050406030204" pitchFamily="18" charset="0"/>
                            <a:ea typeface="Cambria Math" panose="02040503050406030204" pitchFamily="18" charset="0"/>
                          </a:rPr>
                          <m:t>𝑆</m:t>
                        </m:r>
                      </m:e>
                      <m:sub>
                        <m:sSubSup>
                          <m:sSubSupPr>
                            <m:ctrlPr>
                              <a:rPr lang="en-US" altLang="zh-HK" sz="2400" i="1" smtClean="0">
                                <a:latin typeface="Cambria Math" panose="02040503050406030204" pitchFamily="18" charset="0"/>
                              </a:rPr>
                            </m:ctrlPr>
                          </m:sSubSupPr>
                          <m:e>
                            <m:r>
                              <a:rPr lang="en-US" altLang="zh-HK" sz="2400" b="0" i="1" smtClean="0">
                                <a:latin typeface="Cambria Math" panose="02040503050406030204" pitchFamily="18" charset="0"/>
                              </a:rPr>
                              <m:t>𝑅</m:t>
                            </m:r>
                          </m:e>
                          <m:sub>
                            <m:r>
                              <a:rPr lang="en-US" altLang="zh-HK" sz="2400" b="1" i="0" smtClean="0">
                                <a:latin typeface="Cambria Math" panose="02040503050406030204" pitchFamily="18" charset="0"/>
                              </a:rPr>
                              <m:t>𝐪</m:t>
                            </m:r>
                          </m:sub>
                          <m:sup>
                            <m:r>
                              <a:rPr lang="en-US" altLang="zh-HK" sz="2400" b="0" i="1" smtClean="0">
                                <a:latin typeface="Cambria Math" panose="02040503050406030204" pitchFamily="18" charset="0"/>
                              </a:rPr>
                              <m:t>(</m:t>
                            </m:r>
                            <m:r>
                              <a:rPr lang="en-US" altLang="zh-HK" sz="2400" b="0" i="1" smtClean="0">
                                <a:latin typeface="Cambria Math" panose="02040503050406030204" pitchFamily="18" charset="0"/>
                              </a:rPr>
                              <m:t>𝑏</m:t>
                            </m:r>
                            <m:r>
                              <a:rPr lang="en-US" altLang="zh-HK" sz="2400" b="0" i="1" smtClean="0">
                                <a:latin typeface="Cambria Math" panose="02040503050406030204" pitchFamily="18" charset="0"/>
                              </a:rPr>
                              <m:t>)</m:t>
                            </m:r>
                          </m:sup>
                        </m:sSubSup>
                      </m:sub>
                    </m:sSub>
                    <m:r>
                      <a:rPr lang="en-US" altLang="zh-HK" sz="2200" b="0" i="1" smtClean="0">
                        <a:latin typeface="Cambria Math" panose="02040503050406030204" pitchFamily="18" charset="0"/>
                      </a:rPr>
                      <m:t>=</m:t>
                    </m:r>
                    <m:nary>
                      <m:naryPr>
                        <m:chr m:val="∑"/>
                        <m:supHide m:val="on"/>
                        <m:ctrlPr>
                          <a:rPr lang="en-US" altLang="zh-HK" sz="2200" i="1">
                            <a:latin typeface="Cambria Math" panose="02040503050406030204" pitchFamily="18" charset="0"/>
                            <a:ea typeface="Cambria Math" panose="02040503050406030204" pitchFamily="18" charset="0"/>
                          </a:rPr>
                        </m:ctrlPr>
                      </m:naryPr>
                      <m:sub>
                        <m:r>
                          <a:rPr lang="en-US" altLang="zh-HK" sz="2200" b="1">
                            <a:latin typeface="Cambria Math" panose="02040503050406030204" pitchFamily="18" charset="0"/>
                            <a:ea typeface="Cambria Math" panose="02040503050406030204" pitchFamily="18" charset="0"/>
                          </a:rPr>
                          <m:t>𝐩</m:t>
                        </m:r>
                        <m:r>
                          <m:rPr>
                            <m:brk m:alnAt="7"/>
                          </m:rPr>
                          <a:rPr lang="en-US" altLang="zh-HK" sz="2200" i="1">
                            <a:latin typeface="Cambria Math" panose="02040503050406030204" pitchFamily="18" charset="0"/>
                            <a:ea typeface="Cambria Math" panose="02040503050406030204" pitchFamily="18" charset="0"/>
                          </a:rPr>
                          <m:t>∈</m:t>
                        </m:r>
                        <m:sSubSup>
                          <m:sSubSupPr>
                            <m:ctrlPr>
                              <a:rPr lang="en-US" altLang="zh-HK" sz="2200" i="1">
                                <a:latin typeface="Cambria Math" panose="02040503050406030204" pitchFamily="18" charset="0"/>
                              </a:rPr>
                            </m:ctrlPr>
                          </m:sSubSupPr>
                          <m:e>
                            <m:r>
                              <a:rPr lang="en-US" altLang="zh-HK" sz="2200" i="1">
                                <a:latin typeface="Cambria Math" panose="02040503050406030204" pitchFamily="18" charset="0"/>
                              </a:rPr>
                              <m:t>𝑅</m:t>
                            </m:r>
                          </m:e>
                          <m:sub>
                            <m:r>
                              <a:rPr lang="en-US" altLang="zh-HK" sz="2200" b="1">
                                <a:latin typeface="Cambria Math" panose="02040503050406030204" pitchFamily="18" charset="0"/>
                              </a:rPr>
                              <m:t>𝐪</m:t>
                            </m:r>
                          </m:sub>
                          <m:sup>
                            <m:r>
                              <a:rPr lang="en-US" altLang="zh-HK" sz="2200" i="1">
                                <a:latin typeface="Cambria Math" panose="02040503050406030204" pitchFamily="18" charset="0"/>
                              </a:rPr>
                              <m:t>(</m:t>
                            </m:r>
                            <m:r>
                              <a:rPr lang="en-US" altLang="zh-HK" sz="2200" i="1">
                                <a:latin typeface="Cambria Math" panose="02040503050406030204" pitchFamily="18" charset="0"/>
                              </a:rPr>
                              <m:t>𝑏</m:t>
                            </m:r>
                            <m:r>
                              <a:rPr lang="en-US" altLang="zh-HK" sz="2200" i="1">
                                <a:latin typeface="Cambria Math" panose="02040503050406030204" pitchFamily="18" charset="0"/>
                              </a:rPr>
                              <m:t>)</m:t>
                            </m:r>
                          </m:sup>
                        </m:sSubSup>
                      </m:sub>
                      <m:sup/>
                      <m:e>
                        <m:sSup>
                          <m:sSupPr>
                            <m:ctrlPr>
                              <a:rPr lang="en-US" altLang="zh-HK" sz="2200" i="1">
                                <a:latin typeface="Cambria Math" panose="02040503050406030204" pitchFamily="18" charset="0"/>
                                <a:ea typeface="Cambria Math" panose="02040503050406030204" pitchFamily="18" charset="0"/>
                              </a:rPr>
                            </m:ctrlPr>
                          </m:sSupPr>
                          <m:e>
                            <m:r>
                              <a:rPr lang="en-US" altLang="zh-HK" sz="2200" i="1">
                                <a:latin typeface="Cambria Math" panose="02040503050406030204" pitchFamily="18" charset="0"/>
                                <a:ea typeface="Cambria Math" panose="02040503050406030204" pitchFamily="18" charset="0"/>
                              </a:rPr>
                              <m:t>𝑑𝑖𝑠𝑡</m:t>
                            </m:r>
                            <m:r>
                              <a:rPr lang="en-US" altLang="zh-HK" sz="2200" i="1">
                                <a:latin typeface="Cambria Math" panose="02040503050406030204" pitchFamily="18" charset="0"/>
                                <a:ea typeface="Cambria Math" panose="02040503050406030204" pitchFamily="18" charset="0"/>
                              </a:rPr>
                              <m:t>(</m:t>
                            </m:r>
                            <m:r>
                              <a:rPr lang="en-US" altLang="zh-HK" sz="2200" b="1">
                                <a:latin typeface="Cambria Math" panose="02040503050406030204" pitchFamily="18" charset="0"/>
                                <a:ea typeface="Cambria Math" panose="02040503050406030204" pitchFamily="18" charset="0"/>
                              </a:rPr>
                              <m:t>𝐪</m:t>
                            </m:r>
                            <m:r>
                              <a:rPr lang="en-US" altLang="zh-HK" sz="2200" i="1">
                                <a:latin typeface="Cambria Math" panose="02040503050406030204" pitchFamily="18" charset="0"/>
                                <a:ea typeface="Cambria Math" panose="02040503050406030204" pitchFamily="18" charset="0"/>
                              </a:rPr>
                              <m:t>,</m:t>
                            </m:r>
                            <m:r>
                              <a:rPr lang="en-US" altLang="zh-HK" sz="2200" b="1">
                                <a:latin typeface="Cambria Math" panose="02040503050406030204" pitchFamily="18" charset="0"/>
                                <a:ea typeface="Cambria Math" panose="02040503050406030204" pitchFamily="18" charset="0"/>
                              </a:rPr>
                              <m:t>𝐩</m:t>
                            </m:r>
                            <m:r>
                              <a:rPr lang="en-US" altLang="zh-HK" sz="2200" i="1">
                                <a:latin typeface="Cambria Math" panose="02040503050406030204" pitchFamily="18" charset="0"/>
                                <a:ea typeface="Cambria Math" panose="02040503050406030204" pitchFamily="18" charset="0"/>
                              </a:rPr>
                              <m:t>)</m:t>
                            </m:r>
                          </m:e>
                          <m:sup>
                            <m:r>
                              <a:rPr lang="en-US" altLang="zh-HK" sz="2200" i="1">
                                <a:latin typeface="Cambria Math" panose="02040503050406030204" pitchFamily="18" charset="0"/>
                                <a:ea typeface="Cambria Math" panose="02040503050406030204" pitchFamily="18" charset="0"/>
                              </a:rPr>
                              <m:t>2</m:t>
                            </m:r>
                          </m:sup>
                        </m:sSup>
                      </m:e>
                    </m:nary>
                  </m:oMath>
                </a14:m>
                <a:endParaRPr lang="zh-HK" altLang="en-US" sz="2200" dirty="0">
                  <a:latin typeface="Times New Roman" panose="02020603050405020304" pitchFamily="18" charset="0"/>
                  <a:cs typeface="Times New Roman" panose="02020603050405020304" pitchFamily="18" charset="0"/>
                </a:endParaRPr>
              </a:p>
            </p:txBody>
          </p:sp>
        </mc:Choice>
        <mc:Fallback xmlns="">
          <p:sp>
            <p:nvSpPr>
              <p:cNvPr id="36" name="文字方塊 35">
                <a:extLst>
                  <a:ext uri="{FF2B5EF4-FFF2-40B4-BE49-F238E27FC236}">
                    <a16:creationId xmlns:a16="http://schemas.microsoft.com/office/drawing/2014/main" id="{A63B9D28-E3D7-4518-8E3D-03E609C00386}"/>
                  </a:ext>
                </a:extLst>
              </p:cNvPr>
              <p:cNvSpPr txBox="1">
                <a:spLocks noRot="1" noChangeAspect="1" noMove="1" noResize="1" noEditPoints="1" noAdjustHandles="1" noChangeArrowheads="1" noChangeShapeType="1" noTextEdit="1"/>
              </p:cNvSpPr>
              <p:nvPr/>
            </p:nvSpPr>
            <p:spPr>
              <a:xfrm>
                <a:off x="4653568" y="4867717"/>
                <a:ext cx="4211730" cy="636072"/>
              </a:xfrm>
              <a:prstGeom prst="rect">
                <a:avLst/>
              </a:prstGeom>
              <a:blipFill>
                <a:blip r:embed="rId6"/>
                <a:stretch>
                  <a:fillRect l="-1881" t="-82692" b="-100962"/>
                </a:stretch>
              </a:blipFill>
            </p:spPr>
            <p:txBody>
              <a:bodyPr/>
              <a:lstStyle/>
              <a:p>
                <a:r>
                  <a:rPr lang="zh-HK" altLang="en-US">
                    <a:noFill/>
                  </a:rPr>
                  <a:t> </a:t>
                </a:r>
              </a:p>
            </p:txBody>
          </p:sp>
        </mc:Fallback>
      </mc:AlternateContent>
      <mc:AlternateContent xmlns:mc="http://schemas.openxmlformats.org/markup-compatibility/2006">
        <mc:Choice xmlns:a14="http://schemas.microsoft.com/office/drawing/2010/main" Requires="a14">
          <p:sp>
            <p:nvSpPr>
              <p:cNvPr id="37" name="內容版面配置區 2">
                <a:extLst>
                  <a:ext uri="{FF2B5EF4-FFF2-40B4-BE49-F238E27FC236}">
                    <a16:creationId xmlns:a16="http://schemas.microsoft.com/office/drawing/2014/main" id="{1C5655F6-10FE-454E-B944-BCC42DD223A6}"/>
                  </a:ext>
                </a:extLst>
              </p:cNvPr>
              <p:cNvSpPr>
                <a:spLocks noGrp="1"/>
              </p:cNvSpPr>
              <p:nvPr>
                <p:ph idx="1"/>
              </p:nvPr>
            </p:nvSpPr>
            <p:spPr>
              <a:xfrm>
                <a:off x="838200" y="5559791"/>
                <a:ext cx="10515600" cy="1060719"/>
              </a:xfrm>
            </p:spPr>
            <p:txBody>
              <a:bodyPr/>
              <a:lstStyle/>
              <a:p>
                <a:r>
                  <a:rPr lang="en-US" altLang="zh-HK" dirty="0">
                    <a:latin typeface="Times New Roman" panose="02020603050405020304" pitchFamily="18" charset="0"/>
                    <a:cs typeface="Times New Roman" panose="02020603050405020304" pitchFamily="18" charset="0"/>
                  </a:rPr>
                  <a:t>Suppose that we can efficiently evaluate </a:t>
                </a:r>
                <a14:m>
                  <m:oMath xmlns:m="http://schemas.openxmlformats.org/officeDocument/2006/math">
                    <m:d>
                      <m:dPr>
                        <m:begChr m:val="|"/>
                        <m:endChr m:val="|"/>
                        <m:ctrlPr>
                          <a:rPr lang="en-US" altLang="zh-HK" sz="2200" i="1">
                            <a:latin typeface="Cambria Math" panose="02040503050406030204" pitchFamily="18" charset="0"/>
                            <a:ea typeface="Cambria Math" panose="02040503050406030204" pitchFamily="18" charset="0"/>
                          </a:rPr>
                        </m:ctrlPr>
                      </m:dPr>
                      <m:e>
                        <m:sSubSup>
                          <m:sSubSupPr>
                            <m:ctrlPr>
                              <a:rPr lang="en-US" altLang="zh-HK" sz="2200" i="1">
                                <a:latin typeface="Cambria Math" panose="02040503050406030204" pitchFamily="18" charset="0"/>
                              </a:rPr>
                            </m:ctrlPr>
                          </m:sSubSupPr>
                          <m:e>
                            <m:r>
                              <a:rPr lang="en-US" altLang="zh-HK" sz="2200" i="1">
                                <a:latin typeface="Cambria Math" panose="02040503050406030204" pitchFamily="18" charset="0"/>
                              </a:rPr>
                              <m:t>𝑅</m:t>
                            </m:r>
                          </m:e>
                          <m:sub>
                            <m:r>
                              <a:rPr lang="en-US" altLang="zh-HK" sz="2200" b="1">
                                <a:latin typeface="Cambria Math" panose="02040503050406030204" pitchFamily="18" charset="0"/>
                              </a:rPr>
                              <m:t>𝐪</m:t>
                            </m:r>
                          </m:sub>
                          <m:sup>
                            <m:r>
                              <a:rPr lang="en-US" altLang="zh-HK" sz="2200" i="1">
                                <a:latin typeface="Cambria Math" panose="02040503050406030204" pitchFamily="18" charset="0"/>
                              </a:rPr>
                              <m:t>(</m:t>
                            </m:r>
                            <m:r>
                              <a:rPr lang="en-US" altLang="zh-HK" sz="2200" i="1">
                                <a:latin typeface="Cambria Math" panose="02040503050406030204" pitchFamily="18" charset="0"/>
                              </a:rPr>
                              <m:t>𝑏</m:t>
                            </m:r>
                            <m:r>
                              <a:rPr lang="en-US" altLang="zh-HK" sz="2200" i="1">
                                <a:latin typeface="Cambria Math" panose="02040503050406030204" pitchFamily="18" charset="0"/>
                              </a:rPr>
                              <m:t>)</m:t>
                            </m:r>
                          </m:sup>
                        </m:sSubSup>
                      </m:e>
                    </m:d>
                  </m:oMath>
                </a14:m>
                <a:r>
                  <a:rPr lang="zh-HK" altLang="en-US" dirty="0">
                    <a:latin typeface="Times New Roman" panose="02020603050405020304" pitchFamily="18" charset="0"/>
                    <a:cs typeface="Times New Roman" panose="02020603050405020304" pitchFamily="18" charset="0"/>
                  </a:rPr>
                  <a:t> </a:t>
                </a:r>
                <a:r>
                  <a:rPr lang="en-US" altLang="zh-HK"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HK" sz="2200" i="1">
                            <a:latin typeface="Cambria Math" panose="02040503050406030204" pitchFamily="18" charset="0"/>
                            <a:ea typeface="Cambria Math" panose="02040503050406030204" pitchFamily="18" charset="0"/>
                          </a:rPr>
                        </m:ctrlPr>
                      </m:sSubPr>
                      <m:e>
                        <m:r>
                          <a:rPr lang="en-US" altLang="zh-HK" sz="2200" i="1">
                            <a:latin typeface="Cambria Math" panose="02040503050406030204" pitchFamily="18" charset="0"/>
                            <a:ea typeface="Cambria Math" panose="02040503050406030204" pitchFamily="18" charset="0"/>
                          </a:rPr>
                          <m:t>𝑆</m:t>
                        </m:r>
                      </m:e>
                      <m:sub>
                        <m:sSubSup>
                          <m:sSubSupPr>
                            <m:ctrlPr>
                              <a:rPr lang="en-US" altLang="zh-HK" sz="2200" i="1">
                                <a:latin typeface="Cambria Math" panose="02040503050406030204" pitchFamily="18" charset="0"/>
                              </a:rPr>
                            </m:ctrlPr>
                          </m:sSubSupPr>
                          <m:e>
                            <m:r>
                              <a:rPr lang="en-US" altLang="zh-HK" sz="2200" i="1">
                                <a:latin typeface="Cambria Math" panose="02040503050406030204" pitchFamily="18" charset="0"/>
                              </a:rPr>
                              <m:t>𝑅</m:t>
                            </m:r>
                          </m:e>
                          <m:sub>
                            <m:r>
                              <a:rPr lang="en-US" altLang="zh-HK" sz="2200" b="1">
                                <a:latin typeface="Cambria Math" panose="02040503050406030204" pitchFamily="18" charset="0"/>
                              </a:rPr>
                              <m:t>𝐪</m:t>
                            </m:r>
                          </m:sub>
                          <m:sup>
                            <m:r>
                              <a:rPr lang="en-US" altLang="zh-HK" sz="2200" i="1">
                                <a:latin typeface="Cambria Math" panose="02040503050406030204" pitchFamily="18" charset="0"/>
                              </a:rPr>
                              <m:t>(</m:t>
                            </m:r>
                            <m:r>
                              <a:rPr lang="en-US" altLang="zh-HK" sz="2200" i="1">
                                <a:latin typeface="Cambria Math" panose="02040503050406030204" pitchFamily="18" charset="0"/>
                              </a:rPr>
                              <m:t>𝑏</m:t>
                            </m:r>
                            <m:r>
                              <a:rPr lang="en-US" altLang="zh-HK" sz="2200" i="1">
                                <a:latin typeface="Cambria Math" panose="02040503050406030204" pitchFamily="18" charset="0"/>
                              </a:rPr>
                              <m:t>)</m:t>
                            </m:r>
                          </m:sup>
                        </m:sSubSup>
                      </m:sub>
                    </m:sSub>
                  </m:oMath>
                </a14:m>
                <a:r>
                  <a:rPr lang="en-US" altLang="zh-HK" dirty="0">
                    <a:latin typeface="Times New Roman" panose="02020603050405020304" pitchFamily="18" charset="0"/>
                    <a:cs typeface="Times New Roman" panose="02020603050405020304" pitchFamily="18" charset="0"/>
                  </a:rPr>
                  <a:t> for multiple bandwidth values, </a:t>
                </a:r>
                <a14:m>
                  <m:oMath xmlns:m="http://schemas.openxmlformats.org/officeDocument/2006/math">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1</m:t>
                        </m:r>
                      </m:sub>
                    </m:sSub>
                  </m:oMath>
                </a14:m>
                <a:r>
                  <a:rPr lang="en-US" altLang="zh-HK"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2</m:t>
                        </m:r>
                      </m:sub>
                    </m:sSub>
                  </m:oMath>
                </a14:m>
                <a:r>
                  <a:rPr lang="en-US" altLang="zh-HK"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HK" b="0" i="1" smtClean="0">
                            <a:latin typeface="Cambria Math" panose="02040503050406030204" pitchFamily="18" charset="0"/>
                            <a:cs typeface="Times New Roman" panose="02020603050405020304" pitchFamily="18" charset="0"/>
                          </a:rPr>
                        </m:ctrlPr>
                      </m:sSubPr>
                      <m:e>
                        <m:r>
                          <a:rPr lang="en-US" altLang="zh-HK" b="0" i="1" smtClean="0">
                            <a:latin typeface="Cambria Math" panose="02040503050406030204" pitchFamily="18" charset="0"/>
                            <a:cs typeface="Times New Roman" panose="02020603050405020304" pitchFamily="18" charset="0"/>
                          </a:rPr>
                          <m:t>𝑏</m:t>
                        </m:r>
                      </m:e>
                      <m:sub>
                        <m:r>
                          <a:rPr lang="en-US" altLang="zh-HK" b="0" i="1" smtClean="0">
                            <a:latin typeface="Cambria Math" panose="02040503050406030204" pitchFamily="18" charset="0"/>
                            <a:cs typeface="Times New Roman" panose="02020603050405020304" pitchFamily="18" charset="0"/>
                          </a:rPr>
                          <m:t>𝐿</m:t>
                        </m:r>
                      </m:sub>
                    </m:sSub>
                  </m:oMath>
                </a14:m>
                <a:r>
                  <a:rPr lang="en-US" altLang="zh-HK" dirty="0">
                    <a:latin typeface="Times New Roman" panose="02020603050405020304" pitchFamily="18" charset="0"/>
                    <a:cs typeface="Times New Roman" panose="02020603050405020304" pitchFamily="18" charset="0"/>
                  </a:rPr>
                  <a:t>, we can efficiently evaluate </a:t>
                </a:r>
                <a14:m>
                  <m:oMath xmlns:m="http://schemas.openxmlformats.org/officeDocument/2006/math">
                    <m:sSubSup>
                      <m:sSubSupPr>
                        <m:ctrlPr>
                          <a:rPr lang="en-US" altLang="zh-HK" sz="2200" i="1">
                            <a:latin typeface="Cambria Math" panose="02040503050406030204" pitchFamily="18" charset="0"/>
                            <a:ea typeface="Cambria Math" panose="02040503050406030204" pitchFamily="18" charset="0"/>
                          </a:rPr>
                        </m:ctrlPr>
                      </m:sSubSupPr>
                      <m:e>
                        <m:r>
                          <a:rPr lang="en-US" altLang="zh-HK" sz="2200" i="1">
                            <a:latin typeface="Cambria Math" panose="02040503050406030204" pitchFamily="18" charset="0"/>
                            <a:ea typeface="Cambria Math" panose="02040503050406030204" pitchFamily="18" charset="0"/>
                          </a:rPr>
                          <m:t>ℱ</m:t>
                        </m:r>
                      </m:e>
                      <m:sub>
                        <m:r>
                          <a:rPr lang="en-US" altLang="zh-HK" sz="2200" i="1">
                            <a:latin typeface="Cambria Math" panose="02040503050406030204" pitchFamily="18" charset="0"/>
                            <a:ea typeface="Cambria Math" panose="02040503050406030204" pitchFamily="18" charset="0"/>
                          </a:rPr>
                          <m:t>𝑃</m:t>
                        </m:r>
                      </m:sub>
                      <m:sup>
                        <m:r>
                          <a:rPr lang="en-US" altLang="zh-HK" sz="2200" i="1">
                            <a:latin typeface="Cambria Math" panose="02040503050406030204" pitchFamily="18" charset="0"/>
                            <a:ea typeface="Cambria Math" panose="02040503050406030204" pitchFamily="18" charset="0"/>
                          </a:rPr>
                          <m:t>(</m:t>
                        </m:r>
                        <m:r>
                          <a:rPr lang="en-US" altLang="zh-HK" sz="2200" i="1">
                            <a:latin typeface="Cambria Math" panose="02040503050406030204" pitchFamily="18" charset="0"/>
                            <a:ea typeface="Cambria Math" panose="02040503050406030204" pitchFamily="18" charset="0"/>
                          </a:rPr>
                          <m:t>𝑏</m:t>
                        </m:r>
                        <m:r>
                          <a:rPr lang="en-US" altLang="zh-HK" sz="2200" i="1">
                            <a:latin typeface="Cambria Math" panose="02040503050406030204" pitchFamily="18" charset="0"/>
                            <a:ea typeface="Cambria Math" panose="02040503050406030204" pitchFamily="18" charset="0"/>
                          </a:rPr>
                          <m:t>)</m:t>
                        </m:r>
                      </m:sup>
                    </m:sSubSup>
                    <m:d>
                      <m:dPr>
                        <m:ctrlPr>
                          <a:rPr lang="en-US" altLang="zh-HK" sz="2200" i="1">
                            <a:latin typeface="Cambria Math" panose="02040503050406030204" pitchFamily="18" charset="0"/>
                            <a:ea typeface="Cambria Math" panose="02040503050406030204" pitchFamily="18" charset="0"/>
                          </a:rPr>
                        </m:ctrlPr>
                      </m:dPr>
                      <m:e>
                        <m:r>
                          <a:rPr lang="en-US" altLang="zh-HK" sz="2200" b="1">
                            <a:latin typeface="Cambria Math" panose="02040503050406030204" pitchFamily="18" charset="0"/>
                            <a:ea typeface="Cambria Math" panose="02040503050406030204" pitchFamily="18" charset="0"/>
                          </a:rPr>
                          <m:t>𝐪</m:t>
                        </m:r>
                      </m:e>
                    </m:d>
                  </m:oMath>
                </a14:m>
                <a:r>
                  <a:rPr lang="en-US" altLang="zh-HK" dirty="0">
                    <a:latin typeface="Times New Roman" panose="02020603050405020304" pitchFamily="18" charset="0"/>
                    <a:cs typeface="Times New Roman" panose="02020603050405020304" pitchFamily="18" charset="0"/>
                  </a:rPr>
                  <a:t>.</a:t>
                </a:r>
                <a:endParaRPr lang="zh-HK" altLang="en-US" dirty="0">
                  <a:latin typeface="Times New Roman" panose="02020603050405020304" pitchFamily="18" charset="0"/>
                  <a:cs typeface="Times New Roman" panose="02020603050405020304" pitchFamily="18" charset="0"/>
                </a:endParaRPr>
              </a:p>
            </p:txBody>
          </p:sp>
        </mc:Choice>
        <mc:Fallback>
          <p:sp>
            <p:nvSpPr>
              <p:cNvPr id="37" name="內容版面配置區 2">
                <a:extLst>
                  <a:ext uri="{FF2B5EF4-FFF2-40B4-BE49-F238E27FC236}">
                    <a16:creationId xmlns:a16="http://schemas.microsoft.com/office/drawing/2014/main" id="{1C5655F6-10FE-454E-B944-BCC42DD223A6}"/>
                  </a:ext>
                </a:extLst>
              </p:cNvPr>
              <p:cNvSpPr>
                <a:spLocks noGrp="1" noRot="1" noChangeAspect="1" noMove="1" noResize="1" noEditPoints="1" noAdjustHandles="1" noChangeArrowheads="1" noChangeShapeType="1" noTextEdit="1"/>
              </p:cNvSpPr>
              <p:nvPr>
                <p:ph idx="1"/>
              </p:nvPr>
            </p:nvSpPr>
            <p:spPr>
              <a:xfrm>
                <a:off x="838200" y="5559791"/>
                <a:ext cx="10515600" cy="1060719"/>
              </a:xfrm>
              <a:blipFill>
                <a:blip r:embed="rId7"/>
                <a:stretch>
                  <a:fillRect l="-1043" t="-12644" b="-3448"/>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856031A8-CD52-468D-BC32-9B1C3CFE5DFC}"/>
                  </a:ext>
                </a:extLst>
              </p:cNvPr>
              <p:cNvSpPr/>
              <p:nvPr/>
            </p:nvSpPr>
            <p:spPr>
              <a:xfrm>
                <a:off x="1605234" y="4495512"/>
                <a:ext cx="2524153" cy="503215"/>
              </a:xfrm>
              <a:prstGeom prst="rect">
                <a:avLst/>
              </a:prstGeom>
            </p:spPr>
            <p:txBody>
              <a:bodyPr wrap="none">
                <a:spAutoFit/>
              </a:bodyPr>
              <a:lstStyle/>
              <a:p>
                <a:r>
                  <a:rPr lang="en-US" altLang="zh-HK" sz="2200" dirty="0">
                    <a:latin typeface="Times New Roman" panose="02020603050405020304" pitchFamily="18" charset="0"/>
                    <a:cs typeface="Times New Roman" panose="02020603050405020304" pitchFamily="18" charset="0"/>
                  </a:rPr>
                  <a:t>Range query set </a:t>
                </a:r>
                <a14:m>
                  <m:oMath xmlns:m="http://schemas.openxmlformats.org/officeDocument/2006/math">
                    <m:sSubSup>
                      <m:sSubSupPr>
                        <m:ctrlPr>
                          <a:rPr lang="en-US" altLang="zh-HK" sz="2000" i="1">
                            <a:latin typeface="Cambria Math" panose="02040503050406030204" pitchFamily="18" charset="0"/>
                          </a:rPr>
                        </m:ctrlPr>
                      </m:sSubSupPr>
                      <m:e>
                        <m:r>
                          <a:rPr lang="en-US" altLang="zh-HK" sz="2000" i="1">
                            <a:latin typeface="Cambria Math" panose="02040503050406030204" pitchFamily="18" charset="0"/>
                          </a:rPr>
                          <m:t>𝑅</m:t>
                        </m:r>
                      </m:e>
                      <m:sub>
                        <m:r>
                          <a:rPr lang="en-US" altLang="zh-HK" sz="2000" b="1">
                            <a:latin typeface="Cambria Math" panose="02040503050406030204" pitchFamily="18" charset="0"/>
                          </a:rPr>
                          <m:t>𝐪</m:t>
                        </m:r>
                      </m:sub>
                      <m:sup>
                        <m:r>
                          <a:rPr lang="en-US" altLang="zh-HK" sz="2000" i="1">
                            <a:latin typeface="Cambria Math" panose="02040503050406030204" pitchFamily="18" charset="0"/>
                          </a:rPr>
                          <m:t>(</m:t>
                        </m:r>
                        <m:r>
                          <a:rPr lang="en-US" altLang="zh-HK" sz="2000" i="1">
                            <a:latin typeface="Cambria Math" panose="02040503050406030204" pitchFamily="18" charset="0"/>
                          </a:rPr>
                          <m:t>𝑏</m:t>
                        </m:r>
                        <m:r>
                          <a:rPr lang="en-US" altLang="zh-HK" sz="2000" i="1">
                            <a:latin typeface="Cambria Math" panose="02040503050406030204" pitchFamily="18" charset="0"/>
                          </a:rPr>
                          <m:t>)</m:t>
                        </m:r>
                      </m:sup>
                    </m:sSubSup>
                  </m:oMath>
                </a14:m>
                <a:endParaRPr lang="zh-HK" altLang="en-US" sz="2200" dirty="0">
                  <a:latin typeface="Times New Roman" panose="02020603050405020304" pitchFamily="18" charset="0"/>
                  <a:cs typeface="Times New Roman" panose="02020603050405020304" pitchFamily="18" charset="0"/>
                </a:endParaRPr>
              </a:p>
            </p:txBody>
          </p:sp>
        </mc:Choice>
        <mc:Fallback xmlns="">
          <p:sp>
            <p:nvSpPr>
              <p:cNvPr id="38" name="矩形 37">
                <a:extLst>
                  <a:ext uri="{FF2B5EF4-FFF2-40B4-BE49-F238E27FC236}">
                    <a16:creationId xmlns:a16="http://schemas.microsoft.com/office/drawing/2014/main" id="{856031A8-CD52-468D-BC32-9B1C3CFE5DFC}"/>
                  </a:ext>
                </a:extLst>
              </p:cNvPr>
              <p:cNvSpPr>
                <a:spLocks noRot="1" noChangeAspect="1" noMove="1" noResize="1" noEditPoints="1" noAdjustHandles="1" noChangeArrowheads="1" noChangeShapeType="1" noTextEdit="1"/>
              </p:cNvSpPr>
              <p:nvPr/>
            </p:nvSpPr>
            <p:spPr>
              <a:xfrm>
                <a:off x="1605234" y="4495512"/>
                <a:ext cx="2524153" cy="503215"/>
              </a:xfrm>
              <a:prstGeom prst="rect">
                <a:avLst/>
              </a:prstGeom>
              <a:blipFill>
                <a:blip r:embed="rId8"/>
                <a:stretch>
                  <a:fillRect l="-3140" b="-16867"/>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177971810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850</Words>
  <Application>Microsoft Office PowerPoint</Application>
  <PresentationFormat>寬螢幕</PresentationFormat>
  <Paragraphs>106</Paragraphs>
  <Slides>15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Arial</vt:lpstr>
      <vt:lpstr>Calibri</vt:lpstr>
      <vt:lpstr>Calibri Light</vt:lpstr>
      <vt:lpstr>Cambria Math</vt:lpstr>
      <vt:lpstr>Times New Roman</vt:lpstr>
      <vt:lpstr>Office 佈景主題</vt:lpstr>
      <vt:lpstr>SAFE: A Share-and-Aggregate Bandwidth Exploration Framework for Kernel Density Visualization</vt:lpstr>
      <vt:lpstr>Why Kernel Density Visualization (KDV)?</vt:lpstr>
      <vt:lpstr>What is KDV?</vt:lpstr>
      <vt:lpstr>KDV is Sensitive to the Bandwidth Parameter! </vt:lpstr>
      <vt:lpstr>Bandwidth-tuning Operation (Problem)</vt:lpstr>
      <vt:lpstr>Many Software Packages Support the Bandwidth-tuning Operation</vt:lpstr>
      <vt:lpstr>Bandwidth-tuning Operation is Slow!</vt:lpstr>
      <vt:lpstr>Our Main Contributions</vt:lpstr>
      <vt:lpstr>Core Idea 1: Decomposition of  Kernel Density Function</vt:lpstr>
      <vt:lpstr>Core Idea 2: Exploit the Monotonicity Property of Range Query Set</vt:lpstr>
      <vt:lpstr>SAFE: Share Operation</vt:lpstr>
      <vt:lpstr>SAFE: Aggregate Operation</vt:lpstr>
      <vt:lpstr>Summarization of SAFE</vt:lpstr>
      <vt:lpstr>Experimental Evaluation</vt:lpstr>
      <vt:lpstr>Ongoing Work and Future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A Share-and-Aggregate Bandwidth Exploration Framework for Kernel Density Visualization</dc:title>
  <dc:creator>CHAN Tsz Nam</dc:creator>
  <cp:lastModifiedBy>CHAN Tsz Nam</cp:lastModifiedBy>
  <cp:revision>38</cp:revision>
  <dcterms:created xsi:type="dcterms:W3CDTF">2022-08-16T07:33:19Z</dcterms:created>
  <dcterms:modified xsi:type="dcterms:W3CDTF">2022-08-19T16:11:58Z</dcterms:modified>
</cp:coreProperties>
</file>