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2" autoAdjust="0"/>
    <p:restoredTop sz="94660"/>
  </p:normalViewPr>
  <p:slideViewPr>
    <p:cSldViewPr snapToGrid="0">
      <p:cViewPr>
        <p:scale>
          <a:sx n="59" d="100"/>
          <a:sy n="59" d="100"/>
        </p:scale>
        <p:origin x="-2472" y="-10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1707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5803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0238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7671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876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9675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6007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8538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4958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1942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6500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1513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2A4A35D4-C06D-43EB-9E7C-06E36B99B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433" y="243278"/>
            <a:ext cx="25208346" cy="22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2903" tIns="26447" rIns="52903" bIns="26447">
            <a:spAutoFit/>
          </a:bodyPr>
          <a:lstStyle>
            <a:lvl1pPr defTabSz="528638">
              <a:spcBef>
                <a:spcPct val="20000"/>
              </a:spcBef>
              <a:buChar char="•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528638">
              <a:spcBef>
                <a:spcPct val="20000"/>
              </a:spcBef>
              <a:buChar char="–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28638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28638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28638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zh-HK" sz="7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SAFE: A Share-and-Aggregate Bandwidth Exploration Framework for Kernel Density Visualization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575ECD1-95A3-4D97-B02B-DB5767B50D32}"/>
              </a:ext>
            </a:extLst>
          </p:cNvPr>
          <p:cNvSpPr txBox="1"/>
          <p:nvPr/>
        </p:nvSpPr>
        <p:spPr>
          <a:xfrm>
            <a:off x="2533304" y="2811780"/>
            <a:ext cx="80826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Kong Baptist University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edisonchan@comp.hkbu.edu.hk</a:t>
            </a:r>
            <a:endParaRPr lang="zh-HK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49F17CD-F9B9-414E-9D39-F3651CB08210}"/>
              </a:ext>
            </a:extLst>
          </p:cNvPr>
          <p:cNvSpPr txBox="1"/>
          <p:nvPr/>
        </p:nvSpPr>
        <p:spPr>
          <a:xfrm>
            <a:off x="12533081" y="2811780"/>
            <a:ext cx="65803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Pak Lon Ip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Macau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SKL of Internet of Things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Smart City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paklonip@um.edu.mo</a:t>
            </a:r>
            <a:endParaRPr lang="zh-HK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7BC398-6AA0-43C9-B529-8357847AD253}"/>
              </a:ext>
            </a:extLst>
          </p:cNvPr>
          <p:cNvSpPr txBox="1"/>
          <p:nvPr/>
        </p:nvSpPr>
        <p:spPr>
          <a:xfrm>
            <a:off x="21030587" y="2811780"/>
            <a:ext cx="65803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Leong Hou U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Macau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SKL of Internet of Things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Smart City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ryanlhu@um.edu.mo</a:t>
            </a:r>
            <a:endParaRPr lang="zh-HK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8AB4EF-4533-4C21-AFE5-F23D633D59C5}"/>
              </a:ext>
            </a:extLst>
          </p:cNvPr>
          <p:cNvSpPr txBox="1"/>
          <p:nvPr/>
        </p:nvSpPr>
        <p:spPr>
          <a:xfrm>
            <a:off x="7162556" y="6912572"/>
            <a:ext cx="77235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Byron Choi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Kong Baptist University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bchoi@comp.hkbu.edu.hk</a:t>
            </a:r>
            <a:endParaRPr lang="zh-HK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22D0CB-D4CB-4132-A532-1E94AF8D26FF}"/>
              </a:ext>
            </a:extLst>
          </p:cNvPr>
          <p:cNvSpPr txBox="1"/>
          <p:nvPr/>
        </p:nvSpPr>
        <p:spPr>
          <a:xfrm>
            <a:off x="16824717" y="6912572"/>
            <a:ext cx="77235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Jianliang</a:t>
            </a:r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Kong Baptist University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xujl@comp.hkbu.edu.hk</a:t>
            </a:r>
            <a:endParaRPr lang="zh-HK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71">
            <a:extLst>
              <a:ext uri="{FF2B5EF4-FFF2-40B4-BE49-F238E27FC236}">
                <a16:creationId xmlns:a16="http://schemas.microsoft.com/office/drawing/2014/main" id="{F55839DB-61FA-4E31-A31C-C366B1B351C3}"/>
              </a:ext>
            </a:extLst>
          </p:cNvPr>
          <p:cNvSpPr/>
          <p:nvPr/>
        </p:nvSpPr>
        <p:spPr>
          <a:xfrm>
            <a:off x="0" y="9444632"/>
            <a:ext cx="30275213" cy="13523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31DCE1-D6BB-478F-9A47-6D0D557CB265}"/>
              </a:ext>
            </a:extLst>
          </p:cNvPr>
          <p:cNvSpPr/>
          <p:nvPr/>
        </p:nvSpPr>
        <p:spPr>
          <a:xfrm>
            <a:off x="5834915" y="9536036"/>
            <a:ext cx="191521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7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Kernel Density Visualization (KDV)</a:t>
            </a:r>
            <a:endParaRPr lang="zh-HK" altLang="en-US" sz="7000" dirty="0">
              <a:solidFill>
                <a:schemeClr val="bg1"/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7E2C5AF-FB04-4DB5-AB32-963CA46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711" y="11026249"/>
            <a:ext cx="6875984" cy="5353064"/>
          </a:xfrm>
          <a:prstGeom prst="rect">
            <a:avLst/>
          </a:prstGeom>
        </p:spPr>
      </p:pic>
      <p:sp>
        <p:nvSpPr>
          <p:cNvPr id="20" name="TextBox 10">
            <a:extLst>
              <a:ext uri="{FF2B5EF4-FFF2-40B4-BE49-F238E27FC236}">
                <a16:creationId xmlns:a16="http://schemas.microsoft.com/office/drawing/2014/main" id="{BC05D1BD-6399-45E7-BAB9-C46828645C87}"/>
              </a:ext>
            </a:extLst>
          </p:cNvPr>
          <p:cNvSpPr txBox="1"/>
          <p:nvPr/>
        </p:nvSpPr>
        <p:spPr>
          <a:xfrm>
            <a:off x="766485" y="16281705"/>
            <a:ext cx="7056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 algn="ctr">
              <a:buAutoNum type="alphaLcParenBoth"/>
            </a:pPr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hotspot map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Hong Kong)</a:t>
            </a: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085B8C34-8C99-4245-815C-068B20E42E06}"/>
              </a:ext>
            </a:extLst>
          </p:cNvPr>
          <p:cNvSpPr txBox="1"/>
          <p:nvPr/>
        </p:nvSpPr>
        <p:spPr>
          <a:xfrm>
            <a:off x="9645111" y="16300570"/>
            <a:ext cx="57759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Crime hotspot map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Arlington, Taxes)</a:t>
            </a:r>
          </a:p>
        </p:txBody>
      </p:sp>
      <p:sp>
        <p:nvSpPr>
          <p:cNvPr id="22" name="Rectangle 271">
            <a:extLst>
              <a:ext uri="{FF2B5EF4-FFF2-40B4-BE49-F238E27FC236}">
                <a16:creationId xmlns:a16="http://schemas.microsoft.com/office/drawing/2014/main" id="{8E6DBBD0-C28B-4BD9-BCE8-7584EEE8E6A2}"/>
              </a:ext>
            </a:extLst>
          </p:cNvPr>
          <p:cNvSpPr/>
          <p:nvPr/>
        </p:nvSpPr>
        <p:spPr>
          <a:xfrm>
            <a:off x="0" y="18415684"/>
            <a:ext cx="30275213" cy="13523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E527B3A-EDE4-4BB3-999C-8FB1D4E30DDD}"/>
                  </a:ext>
                </a:extLst>
              </p:cNvPr>
              <p:cNvSpPr/>
              <p:nvPr/>
            </p:nvSpPr>
            <p:spPr>
              <a:xfrm>
                <a:off x="6247209" y="18476378"/>
                <a:ext cx="1915213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HK" sz="7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KDV is Sensitive to the Bandwidth Parameter </a:t>
                </a:r>
                <a14:m>
                  <m:oMath xmlns:m="http://schemas.openxmlformats.org/officeDocument/2006/math">
                    <m:r>
                      <a:rPr lang="en-US" altLang="zh-HK" sz="7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zh-HK" altLang="en-US" sz="7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E527B3A-EDE4-4BB3-999C-8FB1D4E30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209" y="18476378"/>
                <a:ext cx="19152133" cy="1200329"/>
              </a:xfrm>
              <a:prstGeom prst="rect">
                <a:avLst/>
              </a:prstGeom>
              <a:blipFill>
                <a:blip r:embed="rId3"/>
                <a:stretch>
                  <a:fillRect l="-2323" t="-18274" b="-3756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1084456-5B69-47B7-AB22-F3E01DB102E8}"/>
                  </a:ext>
                </a:extLst>
              </p:cNvPr>
              <p:cNvSpPr/>
              <p:nvPr/>
            </p:nvSpPr>
            <p:spPr>
              <a:xfrm>
                <a:off x="16824717" y="10898285"/>
                <a:ext cx="12796400" cy="323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location dataset </a:t>
                </a:r>
                <a14:m>
                  <m:oMath xmlns:m="http://schemas.openxmlformats.org/officeDocument/2006/math">
                    <m:r>
                      <a:rPr lang="en-US" altLang="zh-HK" sz="4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(e.g., black dots in (b)), we need to color each pixel </a:t>
                </a:r>
                <a14:m>
                  <m:oMath xmlns:m="http://schemas.openxmlformats.org/officeDocument/2006/math">
                    <m:r>
                      <a:rPr lang="en-US" altLang="zh-HK" sz="4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𝐪</m:t>
                    </m:r>
                  </m:oMath>
                </a14:m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the kernel density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HK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HK" sz="4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HK" sz="4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𝐪</m:t>
                    </m:r>
                    <m:r>
                      <a:rPr lang="en-US" altLang="zh-HK" sz="4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HK" altLang="en-US" sz="9600" dirty="0"/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endParaRPr lang="en-US" altLang="zh-HK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1084456-5B69-47B7-AB22-F3E01DB10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4717" y="10898285"/>
                <a:ext cx="12796400" cy="3231654"/>
              </a:xfrm>
              <a:prstGeom prst="rect">
                <a:avLst/>
              </a:prstGeom>
              <a:blipFill>
                <a:blip r:embed="rId4"/>
                <a:stretch>
                  <a:fillRect l="-2192" t="-4151" r="-81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圖片 27">
            <a:extLst>
              <a:ext uri="{FF2B5EF4-FFF2-40B4-BE49-F238E27FC236}">
                <a16:creationId xmlns:a16="http://schemas.microsoft.com/office/drawing/2014/main" id="{81F66864-A48F-4B3A-B64E-263FBE997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551" y="11057012"/>
            <a:ext cx="6338610" cy="5118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33">
                <a:extLst>
                  <a:ext uri="{FF2B5EF4-FFF2-40B4-BE49-F238E27FC236}">
                    <a16:creationId xmlns:a16="http://schemas.microsoft.com/office/drawing/2014/main" id="{A7174C2C-D52A-47B2-89DE-2B41C95845F3}"/>
                  </a:ext>
                </a:extLst>
              </p:cNvPr>
              <p:cNvSpPr txBox="1"/>
              <p:nvPr/>
            </p:nvSpPr>
            <p:spPr>
              <a:xfrm>
                <a:off x="17858617" y="14854553"/>
                <a:ext cx="8252131" cy="1965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K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HK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𝐩</m:t>
                          </m:r>
                          <m:r>
                            <m:rPr>
                              <m:brk m:alnAt="7"/>
                            </m:rP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a:rPr lang="en-US" altLang="zh-HK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HK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HK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zh-HK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HK" sz="4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HK" sz="4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HK" sz="4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HK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HK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𝑑𝑖𝑠𝑡</m:t>
                                    </m:r>
                                    <m:r>
                                      <a:rPr lang="en-US" altLang="zh-HK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HK" sz="40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𝐪</m:t>
                                    </m:r>
                                    <m:r>
                                      <a:rPr lang="en-US" altLang="zh-HK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HK" sz="40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𝐩</m:t>
                                    </m:r>
                                    <m:r>
                                      <a:rPr lang="en-US" altLang="zh-HK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HK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HK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HK" altLang="en-US" sz="4000" dirty="0"/>
              </a:p>
            </p:txBody>
          </p:sp>
        </mc:Choice>
        <mc:Fallback xmlns="">
          <p:sp>
            <p:nvSpPr>
              <p:cNvPr id="42" name="TextBox 33">
                <a:extLst>
                  <a:ext uri="{FF2B5EF4-FFF2-40B4-BE49-F238E27FC236}">
                    <a16:creationId xmlns:a16="http://schemas.microsoft.com/office/drawing/2014/main" id="{A7174C2C-D52A-47B2-89DE-2B41C9584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8617" y="14854553"/>
                <a:ext cx="8252131" cy="1965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34">
            <a:extLst>
              <a:ext uri="{FF2B5EF4-FFF2-40B4-BE49-F238E27FC236}">
                <a16:creationId xmlns:a16="http://schemas.microsoft.com/office/drawing/2014/main" id="{3797B75C-F8AF-4CA3-83AE-3C72FE8B5C32}"/>
              </a:ext>
            </a:extLst>
          </p:cNvPr>
          <p:cNvSpPr txBox="1"/>
          <p:nvPr/>
        </p:nvSpPr>
        <p:spPr>
          <a:xfrm>
            <a:off x="22785443" y="13543588"/>
            <a:ext cx="384913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</a:t>
            </a:r>
            <a:endParaRPr lang="zh-HK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ight Brace 35">
            <a:extLst>
              <a:ext uri="{FF2B5EF4-FFF2-40B4-BE49-F238E27FC236}">
                <a16:creationId xmlns:a16="http://schemas.microsoft.com/office/drawing/2014/main" id="{89CF8BED-C272-425E-A203-BDAB98305269}"/>
              </a:ext>
            </a:extLst>
          </p:cNvPr>
          <p:cNvSpPr/>
          <p:nvPr/>
        </p:nvSpPr>
        <p:spPr>
          <a:xfrm rot="16200000">
            <a:off x="24476098" y="13571641"/>
            <a:ext cx="467823" cy="20980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8" name="TextBox 39">
            <a:extLst>
              <a:ext uri="{FF2B5EF4-FFF2-40B4-BE49-F238E27FC236}">
                <a16:creationId xmlns:a16="http://schemas.microsoft.com/office/drawing/2014/main" id="{0B76CB26-8FA3-449A-91EE-6DE9EFC92E5C}"/>
              </a:ext>
            </a:extLst>
          </p:cNvPr>
          <p:cNvSpPr txBox="1"/>
          <p:nvPr/>
        </p:nvSpPr>
        <p:spPr>
          <a:xfrm>
            <a:off x="18273708" y="13543588"/>
            <a:ext cx="18758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pixel</a:t>
            </a:r>
            <a:endParaRPr lang="zh-HK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1">
            <a:extLst>
              <a:ext uri="{FF2B5EF4-FFF2-40B4-BE49-F238E27FC236}">
                <a16:creationId xmlns:a16="http://schemas.microsoft.com/office/drawing/2014/main" id="{14EF9752-B852-486D-AC33-B3C2AC20D293}"/>
              </a:ext>
            </a:extLst>
          </p:cNvPr>
          <p:cNvSpPr txBox="1"/>
          <p:nvPr/>
        </p:nvSpPr>
        <p:spPr>
          <a:xfrm>
            <a:off x="20208243" y="13543588"/>
            <a:ext cx="213231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endParaRPr lang="zh-HK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CC46E342-3F54-4521-A483-27726EBBED79}"/>
              </a:ext>
            </a:extLst>
          </p:cNvPr>
          <p:cNvSpPr txBox="1"/>
          <p:nvPr/>
        </p:nvSpPr>
        <p:spPr>
          <a:xfrm>
            <a:off x="22099272" y="17350549"/>
            <a:ext cx="22413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endParaRPr lang="zh-HK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6F3D99B2-06EF-4FC6-9BBF-2963566AF3DD}"/>
                  </a:ext>
                </a:extLst>
              </p:cNvPr>
              <p:cNvSpPr txBox="1"/>
              <p:nvPr/>
            </p:nvSpPr>
            <p:spPr>
              <a:xfrm>
                <a:off x="26309634" y="15230645"/>
                <a:ext cx="38948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HK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HK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4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  <m:r>
                          <a:rPr lang="en-US" altLang="zh-HK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K" sz="4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altLang="zh-HK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HK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HK" alt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6F3D99B2-06EF-4FC6-9BBF-2963566AF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9634" y="15230645"/>
                <a:ext cx="3894849" cy="707886"/>
              </a:xfrm>
              <a:prstGeom prst="rect">
                <a:avLst/>
              </a:prstGeom>
              <a:blipFill>
                <a:blip r:embed="rId7"/>
                <a:stretch>
                  <a:fillRect l="-5634" t="-15385" b="-3504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字方塊 53">
            <a:extLst>
              <a:ext uri="{FF2B5EF4-FFF2-40B4-BE49-F238E27FC236}">
                <a16:creationId xmlns:a16="http://schemas.microsoft.com/office/drawing/2014/main" id="{B6BE1920-BA5C-42D1-A70B-BF8B139E25B7}"/>
              </a:ext>
            </a:extLst>
          </p:cNvPr>
          <p:cNvSpPr txBox="1"/>
          <p:nvPr/>
        </p:nvSpPr>
        <p:spPr>
          <a:xfrm>
            <a:off x="26309634" y="16166874"/>
            <a:ext cx="2294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endParaRPr lang="zh-HK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ight Brace 35">
            <a:extLst>
              <a:ext uri="{FF2B5EF4-FFF2-40B4-BE49-F238E27FC236}">
                <a16:creationId xmlns:a16="http://schemas.microsoft.com/office/drawing/2014/main" id="{F7A22176-D168-4D22-8785-2A935346FCFB}"/>
              </a:ext>
            </a:extLst>
          </p:cNvPr>
          <p:cNvSpPr/>
          <p:nvPr/>
        </p:nvSpPr>
        <p:spPr>
          <a:xfrm rot="16200000">
            <a:off x="21000538" y="14350169"/>
            <a:ext cx="459581" cy="5409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Right Brace 35">
            <a:extLst>
              <a:ext uri="{FF2B5EF4-FFF2-40B4-BE49-F238E27FC236}">
                <a16:creationId xmlns:a16="http://schemas.microsoft.com/office/drawing/2014/main" id="{DA59EC7A-3249-4972-B987-8CA99EDC308C}"/>
              </a:ext>
            </a:extLst>
          </p:cNvPr>
          <p:cNvSpPr/>
          <p:nvPr/>
        </p:nvSpPr>
        <p:spPr>
          <a:xfrm rot="16200000">
            <a:off x="19038879" y="14356105"/>
            <a:ext cx="459581" cy="5409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Right Brace 35">
            <a:extLst>
              <a:ext uri="{FF2B5EF4-FFF2-40B4-BE49-F238E27FC236}">
                <a16:creationId xmlns:a16="http://schemas.microsoft.com/office/drawing/2014/main" id="{8A1A33C6-48BA-4D98-9308-FC49E0A1BD71}"/>
              </a:ext>
            </a:extLst>
          </p:cNvPr>
          <p:cNvSpPr/>
          <p:nvPr/>
        </p:nvSpPr>
        <p:spPr>
          <a:xfrm rot="5400000">
            <a:off x="18097454" y="16777533"/>
            <a:ext cx="459581" cy="5409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0" name="TextBox 36">
            <a:extLst>
              <a:ext uri="{FF2B5EF4-FFF2-40B4-BE49-F238E27FC236}">
                <a16:creationId xmlns:a16="http://schemas.microsoft.com/office/drawing/2014/main" id="{40A9784F-FFF3-4691-A575-86027F6405F8}"/>
              </a:ext>
            </a:extLst>
          </p:cNvPr>
          <p:cNvSpPr txBox="1"/>
          <p:nvPr/>
        </p:nvSpPr>
        <p:spPr>
          <a:xfrm>
            <a:off x="17559245" y="17350549"/>
            <a:ext cx="153599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HK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ight Brace 35">
            <a:extLst>
              <a:ext uri="{FF2B5EF4-FFF2-40B4-BE49-F238E27FC236}">
                <a16:creationId xmlns:a16="http://schemas.microsoft.com/office/drawing/2014/main" id="{791498D2-A5AD-40C6-ACD1-46DB14018A68}"/>
              </a:ext>
            </a:extLst>
          </p:cNvPr>
          <p:cNvSpPr/>
          <p:nvPr/>
        </p:nvSpPr>
        <p:spPr>
          <a:xfrm rot="5400000">
            <a:off x="22990140" y="16849680"/>
            <a:ext cx="459581" cy="5409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64" name="圖片 63">
            <a:extLst>
              <a:ext uri="{FF2B5EF4-FFF2-40B4-BE49-F238E27FC236}">
                <a16:creationId xmlns:a16="http://schemas.microsoft.com/office/drawing/2014/main" id="{0418CEAD-890D-43EC-982A-C634B039AE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3598" y="20013956"/>
            <a:ext cx="4928469" cy="6064061"/>
          </a:xfrm>
          <a:prstGeom prst="rect">
            <a:avLst/>
          </a:prstGeom>
        </p:spPr>
      </p:pic>
      <p:pic>
        <p:nvPicPr>
          <p:cNvPr id="67" name="圖片 66">
            <a:extLst>
              <a:ext uri="{FF2B5EF4-FFF2-40B4-BE49-F238E27FC236}">
                <a16:creationId xmlns:a16="http://schemas.microsoft.com/office/drawing/2014/main" id="{23D317FF-023F-4C95-98C1-67943A487C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89" y="20013956"/>
            <a:ext cx="4973628" cy="6064061"/>
          </a:xfrm>
          <a:prstGeom prst="rect">
            <a:avLst/>
          </a:prstGeom>
        </p:spPr>
      </p:pic>
      <p:sp>
        <p:nvSpPr>
          <p:cNvPr id="68" name="TextBox 10">
            <a:extLst>
              <a:ext uri="{FF2B5EF4-FFF2-40B4-BE49-F238E27FC236}">
                <a16:creationId xmlns:a16="http://schemas.microsoft.com/office/drawing/2014/main" id="{B4BAE9E5-07EA-4E0C-9733-62F2B7D2846C}"/>
              </a:ext>
            </a:extLst>
          </p:cNvPr>
          <p:cNvSpPr txBox="1"/>
          <p:nvPr/>
        </p:nvSpPr>
        <p:spPr>
          <a:xfrm>
            <a:off x="104416" y="25976494"/>
            <a:ext cx="51924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location data </a:t>
            </a:r>
            <a:b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Atlanta)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0">
                <a:extLst>
                  <a:ext uri="{FF2B5EF4-FFF2-40B4-BE49-F238E27FC236}">
                    <a16:creationId xmlns:a16="http://schemas.microsoft.com/office/drawing/2014/main" id="{CD0B6C3D-C8BE-4860-B129-4F43ED04A13A}"/>
                  </a:ext>
                </a:extLst>
              </p:cNvPr>
              <p:cNvSpPr txBox="1"/>
              <p:nvPr/>
            </p:nvSpPr>
            <p:spPr>
              <a:xfrm>
                <a:off x="5323821" y="26006827"/>
                <a:ext cx="475001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HK" sz="4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small</a:t>
                </a:r>
                <a:b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(undersmoothing) </a:t>
                </a:r>
              </a:p>
            </p:txBody>
          </p:sp>
        </mc:Choice>
        <mc:Fallback xmlns="">
          <p:sp>
            <p:nvSpPr>
              <p:cNvPr id="69" name="TextBox 10">
                <a:extLst>
                  <a:ext uri="{FF2B5EF4-FFF2-40B4-BE49-F238E27FC236}">
                    <a16:creationId xmlns:a16="http://schemas.microsoft.com/office/drawing/2014/main" id="{CD0B6C3D-C8BE-4860-B129-4F43ED04A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21" y="26006827"/>
                <a:ext cx="4750018" cy="1569660"/>
              </a:xfrm>
              <a:prstGeom prst="rect">
                <a:avLst/>
              </a:prstGeom>
              <a:blipFill>
                <a:blip r:embed="rId10"/>
                <a:stretch>
                  <a:fillRect l="-5385" t="-8527" r="-5256" b="-197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10">
                <a:extLst>
                  <a:ext uri="{FF2B5EF4-FFF2-40B4-BE49-F238E27FC236}">
                    <a16:creationId xmlns:a16="http://schemas.microsoft.com/office/drawing/2014/main" id="{26719E59-5235-4FD4-8D1E-6114D2F10D21}"/>
                  </a:ext>
                </a:extLst>
              </p:cNvPr>
              <p:cNvSpPr txBox="1"/>
              <p:nvPr/>
            </p:nvSpPr>
            <p:spPr>
              <a:xfrm>
                <a:off x="11232067" y="25965406"/>
                <a:ext cx="35372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HK" sz="4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moderate</a:t>
                </a:r>
              </a:p>
            </p:txBody>
          </p:sp>
        </mc:Choice>
        <mc:Fallback xmlns="">
          <p:sp>
            <p:nvSpPr>
              <p:cNvPr id="71" name="TextBox 10">
                <a:extLst>
                  <a:ext uri="{FF2B5EF4-FFF2-40B4-BE49-F238E27FC236}">
                    <a16:creationId xmlns:a16="http://schemas.microsoft.com/office/drawing/2014/main" id="{26719E59-5235-4FD4-8D1E-6114D2F10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067" y="25965406"/>
                <a:ext cx="3537250" cy="830997"/>
              </a:xfrm>
              <a:prstGeom prst="rect">
                <a:avLst/>
              </a:prstGeom>
              <a:blipFill>
                <a:blip r:embed="rId11"/>
                <a:stretch>
                  <a:fillRect t="-16058" r="-7241" b="-3795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10">
                <a:extLst>
                  <a:ext uri="{FF2B5EF4-FFF2-40B4-BE49-F238E27FC236}">
                    <a16:creationId xmlns:a16="http://schemas.microsoft.com/office/drawing/2014/main" id="{59DBA740-C9BD-4C30-AEA0-53EA244E53E8}"/>
                  </a:ext>
                </a:extLst>
              </p:cNvPr>
              <p:cNvSpPr txBox="1"/>
              <p:nvPr/>
            </p:nvSpPr>
            <p:spPr>
              <a:xfrm>
                <a:off x="15927545" y="26005645"/>
                <a:ext cx="428835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HK" sz="4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large</a:t>
                </a:r>
                <a:b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HK" sz="4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oversmoothing</a:t>
                </a:r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HK" alt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10">
                <a:extLst>
                  <a:ext uri="{FF2B5EF4-FFF2-40B4-BE49-F238E27FC236}">
                    <a16:creationId xmlns:a16="http://schemas.microsoft.com/office/drawing/2014/main" id="{59DBA740-C9BD-4C30-AEA0-53EA244E5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7545" y="26005645"/>
                <a:ext cx="4288353" cy="1569660"/>
              </a:xfrm>
              <a:prstGeom prst="rect">
                <a:avLst/>
              </a:prstGeom>
              <a:blipFill>
                <a:blip r:embed="rId12"/>
                <a:stretch>
                  <a:fillRect l="-5974" t="-8527" r="-5832" b="-197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271">
            <a:extLst>
              <a:ext uri="{FF2B5EF4-FFF2-40B4-BE49-F238E27FC236}">
                <a16:creationId xmlns:a16="http://schemas.microsoft.com/office/drawing/2014/main" id="{6E50C9D9-BF87-4D48-9973-EC48165B7D03}"/>
              </a:ext>
            </a:extLst>
          </p:cNvPr>
          <p:cNvSpPr/>
          <p:nvPr/>
        </p:nvSpPr>
        <p:spPr>
          <a:xfrm>
            <a:off x="0" y="27881486"/>
            <a:ext cx="30275213" cy="13523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4DE46BB-58A8-433F-9855-2514482EB95C}"/>
              </a:ext>
            </a:extLst>
          </p:cNvPr>
          <p:cNvSpPr/>
          <p:nvPr/>
        </p:nvSpPr>
        <p:spPr>
          <a:xfrm>
            <a:off x="7048061" y="27972890"/>
            <a:ext cx="165707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7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Share-and-Aggregate Framework (SAFE) </a:t>
            </a:r>
            <a:endParaRPr lang="zh-HK" altLang="en-US" sz="7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3EFEB0A-E3FE-4C3A-994B-A602AE4435B8}"/>
                  </a:ext>
                </a:extLst>
              </p:cNvPr>
              <p:cNvSpPr/>
              <p:nvPr/>
            </p:nvSpPr>
            <p:spPr>
              <a:xfrm>
                <a:off x="20684164" y="19834834"/>
                <a:ext cx="9614072" cy="7478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 experts choose multiple bandwidths,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specify the resolution size of the plane, </a:t>
                </a:r>
                <a14:m>
                  <m:oMath xmlns:m="http://schemas.openxmlformats.org/officeDocument/2006/math">
                    <m:r>
                      <a:rPr lang="en-US" altLang="zh-HK" sz="4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HK" sz="4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HK" sz="4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provide the location dataset </a:t>
                </a:r>
                <a14:m>
                  <m:oMath xmlns:m="http://schemas.openxmlformats.org/officeDocument/2006/math">
                    <m:r>
                      <a:rPr lang="en-US" altLang="zh-HK" sz="4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HK" sz="4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HK" sz="4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48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zh-HK" sz="4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HK" sz="4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HK" sz="4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48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zh-HK" sz="4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HK" sz="4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HK" sz="4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48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zh-HK" sz="4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HK" sz="4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HK" alt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size </a:t>
                </a:r>
                <a14:m>
                  <m:oMath xmlns:m="http://schemas.openxmlformats.org/officeDocument/2006/math">
                    <m:r>
                      <a:rPr lang="en-US" altLang="zh-HK" sz="4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HK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goal: Generate </a:t>
                </a:r>
                <a14:m>
                  <m:oMath xmlns:m="http://schemas.openxmlformats.org/officeDocument/2006/math">
                    <m:r>
                      <a:rPr lang="en-US" altLang="zh-HK" sz="4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HK" alt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KDVs with respect to these bandwidth parameters.</a:t>
                </a:r>
              </a:p>
              <a:p>
                <a:endParaRPr lang="en-US" altLang="zh-HK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complexity: </a:t>
                </a:r>
                <a14:m>
                  <m:oMath xmlns:m="http://schemas.openxmlformats.org/officeDocument/2006/math">
                    <m:r>
                      <a:rPr lang="en-US" altLang="zh-HK" sz="4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HK" sz="4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HK" sz="4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𝐿𝑋𝑌𝑛</m:t>
                    </m:r>
                    <m:r>
                      <a:rPr lang="en-US" altLang="zh-HK" sz="4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HK" alt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</a:t>
                </a:r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</a:t>
                </a:r>
                <a:endParaRPr lang="en-US" altLang="zh-HK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3EFEB0A-E3FE-4C3A-994B-A602AE443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64" y="19834834"/>
                <a:ext cx="9614072" cy="7478970"/>
              </a:xfrm>
              <a:prstGeom prst="rect">
                <a:avLst/>
              </a:prstGeom>
              <a:blipFill>
                <a:blip r:embed="rId13"/>
                <a:stretch>
                  <a:fillRect l="-2854" t="-1793" r="-3171" b="-342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圖片 62">
            <a:extLst>
              <a:ext uri="{FF2B5EF4-FFF2-40B4-BE49-F238E27FC236}">
                <a16:creationId xmlns:a16="http://schemas.microsoft.com/office/drawing/2014/main" id="{D15FE1B1-FFF5-4B55-B0A0-056A25ED22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30348" y="19950855"/>
            <a:ext cx="4961867" cy="6085741"/>
          </a:xfrm>
          <a:prstGeom prst="rect">
            <a:avLst/>
          </a:prstGeom>
        </p:spPr>
      </p:pic>
      <p:pic>
        <p:nvPicPr>
          <p:cNvPr id="65" name="圖片 64">
            <a:extLst>
              <a:ext uri="{FF2B5EF4-FFF2-40B4-BE49-F238E27FC236}">
                <a16:creationId xmlns:a16="http://schemas.microsoft.com/office/drawing/2014/main" id="{860EA740-B13C-464B-9F15-EA4B997002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459510" y="19994320"/>
            <a:ext cx="4986627" cy="6084600"/>
          </a:xfrm>
          <a:prstGeom prst="rect">
            <a:avLst/>
          </a:prstGeom>
        </p:spPr>
      </p:pic>
      <p:sp>
        <p:nvSpPr>
          <p:cNvPr id="78" name="Rectangle 271">
            <a:extLst>
              <a:ext uri="{FF2B5EF4-FFF2-40B4-BE49-F238E27FC236}">
                <a16:creationId xmlns:a16="http://schemas.microsoft.com/office/drawing/2014/main" id="{CFCA8B46-67E0-4CF0-A39B-F3CB34F0E80C}"/>
              </a:ext>
            </a:extLst>
          </p:cNvPr>
          <p:cNvSpPr/>
          <p:nvPr/>
        </p:nvSpPr>
        <p:spPr>
          <a:xfrm>
            <a:off x="-70730" y="36639598"/>
            <a:ext cx="30275213" cy="13523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BF94034-E999-4737-BF34-E5ADD1EBBCC3}"/>
              </a:ext>
            </a:extLst>
          </p:cNvPr>
          <p:cNvSpPr/>
          <p:nvPr/>
        </p:nvSpPr>
        <p:spPr>
          <a:xfrm>
            <a:off x="5759751" y="36770930"/>
            <a:ext cx="85889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7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Results </a:t>
            </a:r>
            <a:endParaRPr lang="zh-HK" altLang="en-US" sz="7000" dirty="0">
              <a:solidFill>
                <a:schemeClr val="bg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EBCFC93-0174-497C-BF14-2F3D17191C2C}"/>
              </a:ext>
            </a:extLst>
          </p:cNvPr>
          <p:cNvSpPr/>
          <p:nvPr/>
        </p:nvSpPr>
        <p:spPr>
          <a:xfrm>
            <a:off x="20887622" y="36731002"/>
            <a:ext cx="85889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7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</a:t>
            </a:r>
            <a:endParaRPr lang="zh-HK" altLang="en-US" sz="7000" dirty="0">
              <a:solidFill>
                <a:schemeClr val="bg1"/>
              </a:solidFill>
            </a:endParaRPr>
          </a:p>
        </p:txBody>
      </p:sp>
      <p:pic>
        <p:nvPicPr>
          <p:cNvPr id="82" name="圖片 81">
            <a:extLst>
              <a:ext uri="{FF2B5EF4-FFF2-40B4-BE49-F238E27FC236}">
                <a16:creationId xmlns:a16="http://schemas.microsoft.com/office/drawing/2014/main" id="{67221249-46B3-4B53-BA30-D8AE8D389FE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664" y="38091661"/>
            <a:ext cx="18820579" cy="4580858"/>
          </a:xfrm>
          <a:prstGeom prst="rect">
            <a:avLst/>
          </a:prstGeom>
        </p:spPr>
      </p:pic>
      <p:pic>
        <p:nvPicPr>
          <p:cNvPr id="84" name="圖片 83">
            <a:extLst>
              <a:ext uri="{FF2B5EF4-FFF2-40B4-BE49-F238E27FC236}">
                <a16:creationId xmlns:a16="http://schemas.microsoft.com/office/drawing/2014/main" id="{D6A9DFA0-CC47-4A83-9345-E154A2E6767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138823" y="38041668"/>
            <a:ext cx="4848225" cy="4105275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D040E8A1-5CD8-48FA-BB50-40D7FB38802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182103" y="38083821"/>
            <a:ext cx="4857750" cy="4086225"/>
          </a:xfrm>
          <a:prstGeom prst="rect">
            <a:avLst/>
          </a:prstGeom>
        </p:spPr>
      </p:pic>
      <p:sp>
        <p:nvSpPr>
          <p:cNvPr id="86" name="TextBox 10">
            <a:extLst>
              <a:ext uri="{FF2B5EF4-FFF2-40B4-BE49-F238E27FC236}">
                <a16:creationId xmlns:a16="http://schemas.microsoft.com/office/drawing/2014/main" id="{43D43675-FF33-4DC8-A78C-6711F1B10E93}"/>
              </a:ext>
            </a:extLst>
          </p:cNvPr>
          <p:cNvSpPr txBox="1"/>
          <p:nvPr/>
        </p:nvSpPr>
        <p:spPr>
          <a:xfrm>
            <a:off x="22159018" y="42088712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Seattle</a:t>
            </a:r>
          </a:p>
        </p:txBody>
      </p:sp>
      <p:sp>
        <p:nvSpPr>
          <p:cNvPr id="87" name="TextBox 10">
            <a:extLst>
              <a:ext uri="{FF2B5EF4-FFF2-40B4-BE49-F238E27FC236}">
                <a16:creationId xmlns:a16="http://schemas.microsoft.com/office/drawing/2014/main" id="{9966A792-99C7-4B7A-B10A-52D5436A1553}"/>
              </a:ext>
            </a:extLst>
          </p:cNvPr>
          <p:cNvSpPr txBox="1"/>
          <p:nvPr/>
        </p:nvSpPr>
        <p:spPr>
          <a:xfrm>
            <a:off x="26802884" y="42083426"/>
            <a:ext cx="2265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33">
                <a:extLst>
                  <a:ext uri="{FF2B5EF4-FFF2-40B4-BE49-F238E27FC236}">
                    <a16:creationId xmlns:a16="http://schemas.microsoft.com/office/drawing/2014/main" id="{0E7DFCAF-BA23-42A4-ADDC-0A9A4BA5D21B}"/>
                  </a:ext>
                </a:extLst>
              </p:cNvPr>
              <p:cNvSpPr txBox="1"/>
              <p:nvPr/>
            </p:nvSpPr>
            <p:spPr>
              <a:xfrm>
                <a:off x="1959523" y="31642563"/>
                <a:ext cx="7173695" cy="1860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HK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𝐩</m:t>
                          </m:r>
                          <m:r>
                            <m:rPr>
                              <m:brk m:alnAt="7"/>
                            </m:rP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HK" sz="4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HK" sz="4000" b="1" i="0" smtClean="0"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sub>
                            <m:sup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sub>
                        <m:sup/>
                        <m:e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a:rPr lang="en-US" altLang="zh-HK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HK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HK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HK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HK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𝑑𝑖𝑠𝑡</m:t>
                              </m:r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HK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HK" altLang="en-US" sz="4000" dirty="0"/>
              </a:p>
            </p:txBody>
          </p:sp>
        </mc:Choice>
        <mc:Fallback xmlns="">
          <p:sp>
            <p:nvSpPr>
              <p:cNvPr id="91" name="TextBox 33">
                <a:extLst>
                  <a:ext uri="{FF2B5EF4-FFF2-40B4-BE49-F238E27FC236}">
                    <a16:creationId xmlns:a16="http://schemas.microsoft.com/office/drawing/2014/main" id="{0E7DFCAF-BA23-42A4-ADDC-0A9A4BA5D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23" y="31642563"/>
                <a:ext cx="7173695" cy="186076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33">
                <a:extLst>
                  <a:ext uri="{FF2B5EF4-FFF2-40B4-BE49-F238E27FC236}">
                    <a16:creationId xmlns:a16="http://schemas.microsoft.com/office/drawing/2014/main" id="{EBA42BCF-4BE9-41C6-A3CA-F11E23BC9175}"/>
                  </a:ext>
                </a:extLst>
              </p:cNvPr>
              <p:cNvSpPr txBox="1"/>
              <p:nvPr/>
            </p:nvSpPr>
            <p:spPr>
              <a:xfrm>
                <a:off x="1959523" y="33739445"/>
                <a:ext cx="4605107" cy="1108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HK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HK" sz="4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HK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HK" sz="40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sub>
                            <m:sup>
                              <m:r>
                                <a:rPr lang="en-US" altLang="zh-HK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HK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HK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altLang="zh-HK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HK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HK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HK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HK" sz="4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HK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HK" sz="40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sub>
                            <m:sup>
                              <m:r>
                                <a:rPr lang="en-US" altLang="zh-HK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HK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HK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zh-HK" altLang="en-US" sz="4000" dirty="0"/>
              </a:p>
            </p:txBody>
          </p:sp>
        </mc:Choice>
        <mc:Fallback xmlns="">
          <p:sp>
            <p:nvSpPr>
              <p:cNvPr id="92" name="TextBox 33">
                <a:extLst>
                  <a:ext uri="{FF2B5EF4-FFF2-40B4-BE49-F238E27FC236}">
                    <a16:creationId xmlns:a16="http://schemas.microsoft.com/office/drawing/2014/main" id="{EBA42BCF-4BE9-41C6-A3CA-F11E23BC9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23" y="33739445"/>
                <a:ext cx="4605107" cy="11087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C6220EA8-C5FE-41B5-92E9-3367A74B3038}"/>
                  </a:ext>
                </a:extLst>
              </p:cNvPr>
              <p:cNvSpPr txBox="1"/>
              <p:nvPr/>
            </p:nvSpPr>
            <p:spPr>
              <a:xfrm>
                <a:off x="720600" y="35165265"/>
                <a:ext cx="7284366" cy="1049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Sup>
                          <m:sSubSupPr>
                            <m:ctrlPr>
                              <a:rPr lang="en-US" altLang="zh-HK" sz="4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HK" sz="4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HK" sz="4000" b="1" i="0" smtClean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sub>
                          <m:sup>
                            <m:r>
                              <a:rPr lang="en-US" altLang="zh-HK" sz="4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HK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HK" sz="4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sub>
                    </m:sSub>
                    <m:r>
                      <a:rPr lang="en-US" altLang="zh-HK" sz="4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HK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HK" sz="4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  <m:r>
                          <m:rPr>
                            <m:brk m:alnAt="7"/>
                          </m:rPr>
                          <a:rPr lang="en-US" altLang="zh-HK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altLang="zh-HK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HK" sz="4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HK" sz="40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sub>
                          <m:sup>
                            <m:r>
                              <a:rPr lang="en-US" altLang="zh-HK" sz="4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HK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HK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sub>
                      <m:sup/>
                      <m:e>
                        <m:sSup>
                          <m:sSupPr>
                            <m:ctrlPr>
                              <a:rPr lang="en-US" altLang="zh-HK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HK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𝑑𝑖𝑠𝑡</m:t>
                            </m:r>
                            <m:r>
                              <a:rPr lang="en-US" altLang="zh-HK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HK" sz="4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𝐪</m:t>
                            </m:r>
                            <m:r>
                              <a:rPr lang="en-US" altLang="zh-HK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HK" sz="4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US" altLang="zh-HK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HK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HK" alt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C6220EA8-C5FE-41B5-92E9-3367A74B3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00" y="35165265"/>
                <a:ext cx="7284366" cy="1049326"/>
              </a:xfrm>
              <a:prstGeom prst="rect">
                <a:avLst/>
              </a:prstGeom>
              <a:blipFill>
                <a:blip r:embed="rId21"/>
                <a:stretch>
                  <a:fillRect l="-2929" t="-988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33">
                <a:extLst>
                  <a:ext uri="{FF2B5EF4-FFF2-40B4-BE49-F238E27FC236}">
                    <a16:creationId xmlns:a16="http://schemas.microsoft.com/office/drawing/2014/main" id="{5D88A1C3-2238-4683-B1CB-7866AF7E7420}"/>
                  </a:ext>
                </a:extLst>
              </p:cNvPr>
              <p:cNvSpPr txBox="1"/>
              <p:nvPr/>
            </p:nvSpPr>
            <p:spPr>
              <a:xfrm>
                <a:off x="91689" y="29498914"/>
                <a:ext cx="8252131" cy="1965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K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HK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𝐩</m:t>
                          </m:r>
                          <m:r>
                            <m:rPr>
                              <m:brk m:alnAt="7"/>
                            </m:rP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a:rPr lang="en-US" altLang="zh-HK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HK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HK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HK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zh-HK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HK" sz="4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HK" sz="4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HK" sz="4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HK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HK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𝑑𝑖𝑠𝑡</m:t>
                                    </m:r>
                                    <m:r>
                                      <a:rPr lang="en-US" altLang="zh-HK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HK" sz="40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𝐪</m:t>
                                    </m:r>
                                    <m:r>
                                      <a:rPr lang="en-US" altLang="zh-HK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HK" sz="40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𝐩</m:t>
                                    </m:r>
                                    <m:r>
                                      <a:rPr lang="en-US" altLang="zh-HK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HK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HK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HK" altLang="en-US" sz="4000" dirty="0"/>
              </a:p>
            </p:txBody>
          </p:sp>
        </mc:Choice>
        <mc:Fallback xmlns="">
          <p:sp>
            <p:nvSpPr>
              <p:cNvPr id="94" name="TextBox 33">
                <a:extLst>
                  <a:ext uri="{FF2B5EF4-FFF2-40B4-BE49-F238E27FC236}">
                    <a16:creationId xmlns:a16="http://schemas.microsoft.com/office/drawing/2014/main" id="{5D88A1C3-2238-4683-B1CB-7866AF7E7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9" y="29498914"/>
                <a:ext cx="8252131" cy="196521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9A20BC56-3F76-4EEF-9531-412B37298384}"/>
                  </a:ext>
                </a:extLst>
              </p:cNvPr>
              <p:cNvSpPr txBox="1"/>
              <p:nvPr/>
            </p:nvSpPr>
            <p:spPr>
              <a:xfrm>
                <a:off x="8542706" y="29875006"/>
                <a:ext cx="38948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HK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HK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4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  <m:r>
                          <a:rPr lang="en-US" altLang="zh-HK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K" sz="4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altLang="zh-HK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HK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HK" alt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9A20BC56-3F76-4EEF-9531-412B37298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706" y="29875006"/>
                <a:ext cx="3894849" cy="707886"/>
              </a:xfrm>
              <a:prstGeom prst="rect">
                <a:avLst/>
              </a:prstGeom>
              <a:blipFill>
                <a:blip r:embed="rId23"/>
                <a:stretch>
                  <a:fillRect l="-5477" t="-15517" b="-3620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文字方塊 95">
            <a:extLst>
              <a:ext uri="{FF2B5EF4-FFF2-40B4-BE49-F238E27FC236}">
                <a16:creationId xmlns:a16="http://schemas.microsoft.com/office/drawing/2014/main" id="{F061A692-E322-4938-A75E-A8BBFAFEA744}"/>
              </a:ext>
            </a:extLst>
          </p:cNvPr>
          <p:cNvSpPr txBox="1"/>
          <p:nvPr/>
        </p:nvSpPr>
        <p:spPr>
          <a:xfrm>
            <a:off x="8542706" y="30811235"/>
            <a:ext cx="2294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endParaRPr lang="zh-HK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圖片 96">
            <a:extLst>
              <a:ext uri="{FF2B5EF4-FFF2-40B4-BE49-F238E27FC236}">
                <a16:creationId xmlns:a16="http://schemas.microsoft.com/office/drawing/2014/main" id="{D3237161-437D-476F-9A51-23F1E9B49D9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792743" y="29493908"/>
            <a:ext cx="11706225" cy="3209925"/>
          </a:xfrm>
          <a:prstGeom prst="rect">
            <a:avLst/>
          </a:prstGeom>
        </p:spPr>
      </p:pic>
      <p:pic>
        <p:nvPicPr>
          <p:cNvPr id="98" name="圖片 97">
            <a:extLst>
              <a:ext uri="{FF2B5EF4-FFF2-40B4-BE49-F238E27FC236}">
                <a16:creationId xmlns:a16="http://schemas.microsoft.com/office/drawing/2014/main" id="{2740D024-CF7D-4152-BEAD-EBA75F3AF65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792743" y="31107519"/>
            <a:ext cx="11820525" cy="5305425"/>
          </a:xfrm>
          <a:prstGeom prst="rect">
            <a:avLst/>
          </a:prstGeom>
        </p:spPr>
      </p:pic>
      <p:sp>
        <p:nvSpPr>
          <p:cNvPr id="99" name="右大括弧 98">
            <a:extLst>
              <a:ext uri="{FF2B5EF4-FFF2-40B4-BE49-F238E27FC236}">
                <a16:creationId xmlns:a16="http://schemas.microsoft.com/office/drawing/2014/main" id="{4B10E71F-988E-46E8-A70D-FF18612218AF}"/>
              </a:ext>
            </a:extLst>
          </p:cNvPr>
          <p:cNvSpPr/>
          <p:nvPr/>
        </p:nvSpPr>
        <p:spPr>
          <a:xfrm>
            <a:off x="24903706" y="29493908"/>
            <a:ext cx="166684" cy="1604962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0" name="TextBox 10">
            <a:extLst>
              <a:ext uri="{FF2B5EF4-FFF2-40B4-BE49-F238E27FC236}">
                <a16:creationId xmlns:a16="http://schemas.microsoft.com/office/drawing/2014/main" id="{6FDF6F5B-F92A-45BA-9EE9-093BE2060A31}"/>
              </a:ext>
            </a:extLst>
          </p:cNvPr>
          <p:cNvSpPr txBox="1"/>
          <p:nvPr/>
        </p:nvSpPr>
        <p:spPr>
          <a:xfrm>
            <a:off x="25243222" y="29325096"/>
            <a:ext cx="4145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</a:p>
        </p:txBody>
      </p:sp>
      <p:sp>
        <p:nvSpPr>
          <p:cNvPr id="101" name="右大括弧 100">
            <a:extLst>
              <a:ext uri="{FF2B5EF4-FFF2-40B4-BE49-F238E27FC236}">
                <a16:creationId xmlns:a16="http://schemas.microsoft.com/office/drawing/2014/main" id="{A845B7E1-F4EF-4AA9-9F5B-CC9CE966A06D}"/>
              </a:ext>
            </a:extLst>
          </p:cNvPr>
          <p:cNvSpPr/>
          <p:nvPr/>
        </p:nvSpPr>
        <p:spPr>
          <a:xfrm>
            <a:off x="24903706" y="31155408"/>
            <a:ext cx="166684" cy="5281347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2" name="TextBox 10">
            <a:extLst>
              <a:ext uri="{FF2B5EF4-FFF2-40B4-BE49-F238E27FC236}">
                <a16:creationId xmlns:a16="http://schemas.microsoft.com/office/drawing/2014/main" id="{507F8CC4-8E15-4B60-B6BC-FD1250A9D60D}"/>
              </a:ext>
            </a:extLst>
          </p:cNvPr>
          <p:cNvSpPr txBox="1"/>
          <p:nvPr/>
        </p:nvSpPr>
        <p:spPr>
          <a:xfrm>
            <a:off x="25942932" y="32754113"/>
            <a:ext cx="2746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">
                <a:extLst>
                  <a:ext uri="{FF2B5EF4-FFF2-40B4-BE49-F238E27FC236}">
                    <a16:creationId xmlns:a16="http://schemas.microsoft.com/office/drawing/2014/main" id="{ECCA5954-8353-4132-96B7-810D2A9817B4}"/>
                  </a:ext>
                </a:extLst>
              </p:cNvPr>
              <p:cNvSpPr txBox="1"/>
              <p:nvPr/>
            </p:nvSpPr>
            <p:spPr>
              <a:xfrm>
                <a:off x="25650277" y="33586262"/>
                <a:ext cx="3418099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HK" sz="3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HK" sz="3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HK" sz="3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HK" sz="3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HK" sz="3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HK" sz="3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</a:t>
                </a:r>
                <a:b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each pixel </a:t>
                </a:r>
                <a14:m>
                  <m:oMath xmlns:m="http://schemas.openxmlformats.org/officeDocument/2006/math">
                    <m:r>
                      <a:rPr lang="en-US" altLang="zh-HK" sz="3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𝐪</m:t>
                    </m:r>
                  </m:oMath>
                </a14:m>
                <a:endParaRPr lang="en-US" altLang="zh-HK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TextBox 10">
                <a:extLst>
                  <a:ext uri="{FF2B5EF4-FFF2-40B4-BE49-F238E27FC236}">
                    <a16:creationId xmlns:a16="http://schemas.microsoft.com/office/drawing/2014/main" id="{ECCA5954-8353-4132-96B7-810D2A981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277" y="33586262"/>
                <a:ext cx="3418099" cy="1261884"/>
              </a:xfrm>
              <a:prstGeom prst="rect">
                <a:avLst/>
              </a:prstGeom>
              <a:blipFill>
                <a:blip r:embed="rId26"/>
                <a:stretch>
                  <a:fillRect l="-1607" t="-8213" r="-179" b="-1835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">
                <a:extLst>
                  <a:ext uri="{FF2B5EF4-FFF2-40B4-BE49-F238E27FC236}">
                    <a16:creationId xmlns:a16="http://schemas.microsoft.com/office/drawing/2014/main" id="{8BC733D0-D2BE-4EE5-A578-4ED8C8F9CEC6}"/>
                  </a:ext>
                </a:extLst>
              </p:cNvPr>
              <p:cNvSpPr txBox="1"/>
              <p:nvPr/>
            </p:nvSpPr>
            <p:spPr>
              <a:xfrm>
                <a:off x="25416054" y="30053689"/>
                <a:ext cx="4145687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HK" sz="3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HK" sz="3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HK" sz="3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HK" sz="3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sz="3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HK" sz="3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func>
                    <m:r>
                      <a:rPr lang="en-US" altLang="zh-HK" sz="3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HK" sz="3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HK" sz="3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</a:t>
                </a:r>
                <a:b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pixel </a:t>
                </a:r>
                <a14:m>
                  <m:oMath xmlns:m="http://schemas.openxmlformats.org/officeDocument/2006/math">
                    <m:r>
                      <a:rPr lang="en-US" altLang="zh-HK" sz="3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𝐪</m:t>
                    </m:r>
                  </m:oMath>
                </a14:m>
                <a:endParaRPr lang="en-US" altLang="zh-HK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TextBox 10">
                <a:extLst>
                  <a:ext uri="{FF2B5EF4-FFF2-40B4-BE49-F238E27FC236}">
                    <a16:creationId xmlns:a16="http://schemas.microsoft.com/office/drawing/2014/main" id="{8BC733D0-D2BE-4EE5-A578-4ED8C8F9C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6054" y="30053689"/>
                <a:ext cx="4145687" cy="1261884"/>
              </a:xfrm>
              <a:prstGeom prst="rect">
                <a:avLst/>
              </a:prstGeom>
              <a:blipFill>
                <a:blip r:embed="rId27"/>
                <a:stretch>
                  <a:fillRect t="-8213" r="-6912" b="-1884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圖片 65">
            <a:extLst>
              <a:ext uri="{FF2B5EF4-FFF2-40B4-BE49-F238E27FC236}">
                <a16:creationId xmlns:a16="http://schemas.microsoft.com/office/drawing/2014/main" id="{46D4C15F-7848-468C-B561-A801BF5811A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1243343" y="38421691"/>
            <a:ext cx="742299" cy="21369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30BB99E-49DE-4080-88B1-46768E7AE78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2068215" y="38421691"/>
            <a:ext cx="732658" cy="21369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16E32BF-C10A-4B59-89F5-6611880E24C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2883446" y="38383722"/>
            <a:ext cx="742950" cy="24765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88C7869-D635-4F85-A7BD-5A7481F3C35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3746493" y="38416966"/>
            <a:ext cx="752475" cy="20955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A967894-5C83-4646-98B2-1F1032DE51E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1213157" y="38631241"/>
            <a:ext cx="771525" cy="1905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806FB913-76F0-4BA8-86EC-F0FFEEC53C91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2161429" y="38631241"/>
            <a:ext cx="624489" cy="20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6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341</Words>
  <Application>Microsoft Office PowerPoint</Application>
  <PresentationFormat>自訂</PresentationFormat>
  <Paragraphs>59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CHAN Tsz Nam</dc:creator>
  <cp:lastModifiedBy>CHAN Tsz Nam</cp:lastModifiedBy>
  <cp:revision>20</cp:revision>
  <dcterms:created xsi:type="dcterms:W3CDTF">2022-08-27T09:59:15Z</dcterms:created>
  <dcterms:modified xsi:type="dcterms:W3CDTF">2022-08-28T13:57:31Z</dcterms:modified>
</cp:coreProperties>
</file>