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7" r:id="rId16"/>
    <p:sldId id="326" r:id="rId17"/>
    <p:sldId id="328" r:id="rId18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595152-CC2C-403B-8B9B-B74053ACC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3CF565-BD58-4D21-A1DD-01B8FB087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A54F1A-EEAB-4B51-95B0-E6A49D91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B1A8-DF54-4495-9FAD-C38888AE626E}" type="datetimeFigureOut">
              <a:rPr lang="zh-HK" altLang="en-US" smtClean="0"/>
              <a:t>17/8/2022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D81CC6-A67F-4C52-9DEF-33F44DCC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104A45-F3BB-4B4E-82F1-F43790BB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E317-5D8B-4E7D-8140-FA0EF24E747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817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4CABA4-A774-42B0-8A34-A64C57B3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E5C1A6-C4CC-42F7-B044-F029634BA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6E74C7-3B20-4497-A6F8-F0D27803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B1A8-DF54-4495-9FAD-C38888AE626E}" type="datetimeFigureOut">
              <a:rPr lang="zh-HK" altLang="en-US" smtClean="0"/>
              <a:t>17/8/2022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D8EBD4-07B4-45D5-A673-AA4DF528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673043-F1F7-4F4E-8D03-1D741020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E317-5D8B-4E7D-8140-FA0EF24E747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7050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1E210E8-DB15-407A-8D5F-B9A7901A3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09DB6CE-CC0D-4ED3-9620-0949AFDDA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18A2C6-CC52-4063-8E96-C1745F5C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B1A8-DF54-4495-9FAD-C38888AE626E}" type="datetimeFigureOut">
              <a:rPr lang="zh-HK" altLang="en-US" smtClean="0"/>
              <a:t>17/8/2022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88E22E-A6E2-4E28-801D-02D7DAC6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C45D3D-9945-4F08-951E-8FE8B906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E317-5D8B-4E7D-8140-FA0EF24E747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1106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D0FC4E-2654-4027-A2A0-28FED71B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2EDC22-27FB-491B-8797-6415CA193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124FD5-D831-438D-8BD2-6EC0CCB9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B1A8-DF54-4495-9FAD-C38888AE626E}" type="datetimeFigureOut">
              <a:rPr lang="zh-HK" altLang="en-US" smtClean="0"/>
              <a:t>17/8/2022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27F543-447B-4C41-B120-59DA7702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E61019-48A9-47AF-95BD-87DBF6A1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E317-5D8B-4E7D-8140-FA0EF24E747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7885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FCE0D1-95EF-4F5F-96C3-67B81D46A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297271-7E28-4882-9D7F-20AA77E77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39AB19-6B08-46A8-A414-581BB9C6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B1A8-DF54-4495-9FAD-C38888AE626E}" type="datetimeFigureOut">
              <a:rPr lang="zh-HK" altLang="en-US" smtClean="0"/>
              <a:t>17/8/2022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7C2A11-BA7F-47C3-B753-2B4845F1F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8C0BBE-2049-48AC-B9EA-2019AB67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E317-5D8B-4E7D-8140-FA0EF24E747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0186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95C4E4-A97F-4568-82EB-5131FD1FB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611F03-6A14-4E4A-9318-A98079C9D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337B551-3C87-4203-9405-4B403E26B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1C592D-BD88-45CD-A2AC-945B2D48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B1A8-DF54-4495-9FAD-C38888AE626E}" type="datetimeFigureOut">
              <a:rPr lang="zh-HK" altLang="en-US" smtClean="0"/>
              <a:t>17/8/2022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094362-1264-4787-BEF4-6B146955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690861-91A3-456A-A000-FA86773C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E317-5D8B-4E7D-8140-FA0EF24E747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1441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2DB687-F587-4DCE-9208-CD672B1E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40E3C5-3F8B-42AD-843E-0624D6C5A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E969C1-366B-493A-861D-ADD89C93F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923265B-D544-48A4-A75B-CB82DA43A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A6599EC-4468-4902-8510-FFF11A7B0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7D4EBDB-4401-4033-A268-64B2881D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B1A8-DF54-4495-9FAD-C38888AE626E}" type="datetimeFigureOut">
              <a:rPr lang="zh-HK" altLang="en-US" smtClean="0"/>
              <a:t>17/8/2022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CC51606-802D-493B-B013-539B6BB1B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1FAE556-910E-42B4-B4BE-387125F7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E317-5D8B-4E7D-8140-FA0EF24E747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7662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1E03F-658F-4FD1-88AF-F4C2AE3A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4E842E7-E358-4A02-83A8-C4F092F2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B1A8-DF54-4495-9FAD-C38888AE626E}" type="datetimeFigureOut">
              <a:rPr lang="zh-HK" altLang="en-US" smtClean="0"/>
              <a:t>17/8/2022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88FD82B-BEAD-47AF-B747-5386B254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B20C4F9-045F-47A1-A353-4FA0414E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E317-5D8B-4E7D-8140-FA0EF24E747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6105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E1382C3-C044-47A1-994B-90CE36A00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B1A8-DF54-4495-9FAD-C38888AE626E}" type="datetimeFigureOut">
              <a:rPr lang="zh-HK" altLang="en-US" smtClean="0"/>
              <a:t>17/8/2022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32F65C1-50BE-4B8D-93D5-FB680C58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6F9F3D-3051-45D8-BB46-B7D7639A1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E317-5D8B-4E7D-8140-FA0EF24E747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8612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9A5999-2254-4B78-B9E0-B97884664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821CDA-82E1-42B0-9728-12372EC8B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B14003D-45B2-4EB6-8A39-C6D8B5401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80C1B1-4FFC-4F9F-B8FC-EAC401B1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B1A8-DF54-4495-9FAD-C38888AE626E}" type="datetimeFigureOut">
              <a:rPr lang="zh-HK" altLang="en-US" smtClean="0"/>
              <a:t>17/8/2022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BBB1ED-9DCB-40D2-B6C4-88A0C6DE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068E5E-E3FA-4D83-B0AD-330D3452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E317-5D8B-4E7D-8140-FA0EF24E747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1366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87F0B1-E763-41A0-B9CB-ABAF7F9E5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F793B85-FB46-4458-ACEA-1EBAAAA09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873BBF-626F-4BCD-9F55-B3E1312A1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083453-304D-481C-A90E-03F9A1C8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B1A8-DF54-4495-9FAD-C38888AE626E}" type="datetimeFigureOut">
              <a:rPr lang="zh-HK" altLang="en-US" smtClean="0"/>
              <a:t>17/8/2022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782B15-B4B2-43C5-A8DD-748B25D7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89736B-700F-4600-82F8-4EB8D2A0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E317-5D8B-4E7D-8140-FA0EF24E747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512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4AC7539-A2B5-466F-BDAC-23865514E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CCCB71-F118-4CC1-B974-7D65C157D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8734A4-8F7D-4059-A253-979231EEC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B1A8-DF54-4495-9FAD-C38888AE626E}" type="datetimeFigureOut">
              <a:rPr lang="zh-HK" altLang="en-US" smtClean="0"/>
              <a:t>17/8/2022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C23D6C-6ED2-4D35-96D8-0A8E86475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6717BE-460B-4959-A6AC-A2DD262F6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1E317-5D8B-4E7D-8140-FA0EF24E747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7942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egroup.cis.um.edu.mo/covid-19/" TargetMode="External"/><Relationship Id="rId7" Type="http://schemas.openxmlformats.org/officeDocument/2006/relationships/image" Target="../media/image40.png"/><Relationship Id="rId2" Type="http://schemas.openxmlformats.org/officeDocument/2006/relationships/hyperlink" Target="https://github.com/libkdv/libkd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group.cis.um.edu.mo/covid-19-hk/" TargetMode="External"/><Relationship Id="rId5" Type="http://schemas.openxmlformats.org/officeDocument/2006/relationships/hyperlink" Target="https://www.tdm.com.mo/zh-hant/news-detail/718799?date=" TargetMode="External"/><Relationship Id="rId4" Type="http://schemas.openxmlformats.org/officeDocument/2006/relationships/hyperlink" Target="https://www.einnews.com/pr_news/581503973/um-covid-19-research-team-proposes-key-points-for-combating-epidemic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005C-320F-4CBB-A10F-065E62A5E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3" y="511582"/>
            <a:ext cx="11983716" cy="1274618"/>
          </a:xfrm>
        </p:spPr>
        <p:txBody>
          <a:bodyPr anchor="ctr">
            <a:noAutofit/>
          </a:bodyPr>
          <a:lstStyle/>
          <a:p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SWS: A Complexity-Optimized Solution for Spatial-Temporal Kernel Density Visualization </a:t>
            </a:r>
            <a:endParaRPr lang="zh-HK" alt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93B-C9AE-4880-B782-405EF8DFB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1" y="2551082"/>
            <a:ext cx="11572240" cy="1588798"/>
          </a:xfrm>
        </p:spPr>
        <p:txBody>
          <a:bodyPr>
            <a:normAutofit/>
          </a:bodyPr>
          <a:lstStyle/>
          <a:p>
            <a:r>
              <a:rPr lang="en-US" altLang="zh-H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(Edison) Tsz Nam Chan</a:t>
            </a:r>
            <a:r>
              <a:rPr lang="en-US" altLang="zh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Pak Lon Ip</a:t>
            </a:r>
            <a:r>
              <a:rPr lang="en-US" altLang="zh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Leong Hou U</a:t>
            </a:r>
            <a:r>
              <a:rPr lang="en-US" altLang="zh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H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Byron Choi</a:t>
            </a:r>
            <a:r>
              <a:rPr lang="en-US" altLang="zh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H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Jianliang</a:t>
            </a:r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</a:t>
            </a:r>
            <a:r>
              <a:rPr lang="en-US" altLang="zh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H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Hong Kong Baptist University	        </a:t>
            </a:r>
            <a:r>
              <a:rPr lang="en-US" altLang="zh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Macau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9FFA72-7E08-4EE5-93F7-E3D13D7B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1</a:t>
            </a:fld>
            <a:endParaRPr lang="zh-HK" altLang="en-US" dirty="0"/>
          </a:p>
        </p:txBody>
      </p:sp>
      <p:pic>
        <p:nvPicPr>
          <p:cNvPr id="1026" name="Picture 2" descr="Hong Kong Baptist University – Say Yes To Breastfeeding">
            <a:extLst>
              <a:ext uri="{FF2B5EF4-FFF2-40B4-BE49-F238E27FC236}">
                <a16:creationId xmlns:a16="http://schemas.microsoft.com/office/drawing/2014/main" id="{97152145-58F1-45FF-9DC2-8E211940B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871" y="4219889"/>
            <a:ext cx="3610947" cy="177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2FD196-406C-436F-9E96-69C927DF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332" y="4419538"/>
            <a:ext cx="1379797" cy="137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3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87"/>
    </mc:Choice>
    <mc:Fallback xmlns="">
      <p:transition spd="slow" advTm="2048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F04615-68FD-445D-B579-BB7D85C56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Contributions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D10287-068B-4C85-BB89-FD70F534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98290" cy="4743126"/>
          </a:xfrm>
        </p:spPr>
        <p:txBody>
          <a:bodyPr/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Theory: Reduce the time complexity for generating exact STKDV, without increasing the space complexity 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altLang="zh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Practice: Achieve 1.71x to 24x speedup compared with the state-of-the-art method (RQS) 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F5DA9CC-A69D-4A49-8282-E258FF598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948" y="2906580"/>
            <a:ext cx="64389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00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DC6BBBB5-A7CD-4C42-8FB4-C644F42ED24E}"/>
              </a:ext>
            </a:extLst>
          </p:cNvPr>
          <p:cNvSpPr/>
          <p:nvPr/>
        </p:nvSpPr>
        <p:spPr>
          <a:xfrm>
            <a:off x="9053119" y="5541150"/>
            <a:ext cx="981511" cy="4873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580A738-6E62-43D1-8EE2-AEB8A7D167D9}"/>
              </a:ext>
            </a:extLst>
          </p:cNvPr>
          <p:cNvSpPr/>
          <p:nvPr/>
        </p:nvSpPr>
        <p:spPr>
          <a:xfrm>
            <a:off x="7266263" y="5538380"/>
            <a:ext cx="981511" cy="4873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A5ED0DF-EC8E-4BCD-B1A9-B68FA183D5DB}"/>
              </a:ext>
            </a:extLst>
          </p:cNvPr>
          <p:cNvSpPr/>
          <p:nvPr/>
        </p:nvSpPr>
        <p:spPr>
          <a:xfrm>
            <a:off x="5167618" y="5538380"/>
            <a:ext cx="981511" cy="4873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3DB8ABA-9B7E-471C-B26C-F2461D179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094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Idea 1 of SWS: Sliding Window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內容版面配置區 2">
                <a:extLst>
                  <a:ext uri="{FF2B5EF4-FFF2-40B4-BE49-F238E27FC236}">
                    <a16:creationId xmlns:a16="http://schemas.microsoft.com/office/drawing/2014/main" id="{76220829-F1FC-4D76-9B4B-71DBE317BC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0340"/>
                <a:ext cx="10515600" cy="4351338"/>
              </a:xfrm>
            </p:spPr>
            <p:txBody>
              <a:bodyPr/>
              <a:lstStyle/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Establish the sliding window in the temporal dimension.</a:t>
                </a:r>
              </a:p>
              <a:p>
                <a:endParaRPr lang="en-US" altLang="zh-H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H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H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H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HK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HK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b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HK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HK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HK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HK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b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𝐩</m:t>
                                </m:r>
                              </m:e>
                              <m:sub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HK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HK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b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HK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HK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HK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b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𝐩</m:t>
                                </m:r>
                              </m:e>
                              <m:sub>
                                <m:r>
                                  <a:rPr lang="en-US" altLang="zh-HK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HK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HK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b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HK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HK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HK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b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𝐩</m:t>
                                </m:r>
                              </m:e>
                              <m:sub>
                                <m:r>
                                  <a:rPr lang="en-US" altLang="zh-HK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HK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HK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b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HK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HK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HK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b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𝐩</m:t>
                                </m:r>
                              </m:e>
                              <m:sub>
                                <m:r>
                                  <a:rPr lang="en-US" altLang="zh-HK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zh-HK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contribute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ℱ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zh-H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H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HK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𝐪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HK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HK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𝐪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HK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內容版面配置區 2">
                <a:extLst>
                  <a:ext uri="{FF2B5EF4-FFF2-40B4-BE49-F238E27FC236}">
                    <a16:creationId xmlns:a16="http://schemas.microsoft.com/office/drawing/2014/main" id="{76220829-F1FC-4D76-9B4B-71DBE317BC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0340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圖片 31">
            <a:extLst>
              <a:ext uri="{FF2B5EF4-FFF2-40B4-BE49-F238E27FC236}">
                <a16:creationId xmlns:a16="http://schemas.microsoft.com/office/drawing/2014/main" id="{8B2A2601-BECD-4B61-91AB-4DD39C5BA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797" y="1752215"/>
            <a:ext cx="6249566" cy="20831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6AD9AEDD-0388-4B7D-8452-EC27A084465C}"/>
                  </a:ext>
                </a:extLst>
              </p:cNvPr>
              <p:cNvSpPr/>
              <p:nvPr/>
            </p:nvSpPr>
            <p:spPr>
              <a:xfrm>
                <a:off x="2449117" y="4674204"/>
                <a:ext cx="6339236" cy="8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ℱ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altLang="zh-HK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HK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HK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HK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𝐪</m:t>
                              </m:r>
                            </m:sub>
                          </m:sSub>
                        </m:e>
                      </m:d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𝐩</m:t>
                              </m:r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H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zh-H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HK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𝐩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brk m:alnAt="7"/>
                            </m:r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HK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𝐪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HK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space</m:t>
                              </m:r>
                            </m:sub>
                          </m:sSub>
                        </m:e>
                      </m:nary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HK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𝐪</m:t>
                      </m:r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HK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𝐩</m:t>
                      </m:r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H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 m:alnAt="7"/>
                            </m:rP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zh-HK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𝑖𝑠𝑡</m:t>
                              </m:r>
                              <m: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HK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HK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𝐪</m:t>
                                  </m:r>
                                </m:sub>
                              </m:sSub>
                              <m: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HK" b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𝐩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6AD9AEDD-0388-4B7D-8452-EC27A08446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117" y="4674204"/>
                <a:ext cx="6339236" cy="8513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0C188C6-C186-42B8-A724-473CE27222FE}"/>
                  </a:ext>
                </a:extLst>
              </p:cNvPr>
              <p:cNvSpPr/>
              <p:nvPr/>
            </p:nvSpPr>
            <p:spPr>
              <a:xfrm>
                <a:off x="3413501" y="5538380"/>
                <a:ext cx="6749219" cy="5291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zh-HK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HK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HK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𝐪</m:t>
                              </m:r>
                            </m:sub>
                            <m:sup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H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HK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HK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𝐪</m:t>
                                  </m:r>
                                </m:sub>
                              </m:sSub>
                            </m:e>
                          </m:d>
                        </m:sub>
                        <m:sup>
                          <m:d>
                            <m:dPr>
                              <m:ctrlPr>
                                <a:rPr lang="en-US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sSubSup>
                        <m:sSubSupPr>
                          <m:ctrlP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HK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zh-HK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HK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sub>
                      </m:sSub>
                      <m:r>
                        <a:rPr lang="en-US" altLang="zh-H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HK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HK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𝐪</m:t>
                                  </m:r>
                                </m:sub>
                              </m:sSub>
                            </m:e>
                          </m:d>
                        </m:sub>
                        <m:sup>
                          <m:d>
                            <m:d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sSubSup>
                        <m:sSubSupPr>
                          <m:ctrlP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HK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H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HK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HK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𝐪</m:t>
                                  </m:r>
                                </m:sub>
                              </m:sSub>
                            </m:e>
                          </m:d>
                        </m:sub>
                        <m:sup>
                          <m:d>
                            <m:d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</m:d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0C188C6-C186-42B8-A724-473CE27222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501" y="5538380"/>
                <a:ext cx="6749219" cy="529119"/>
              </a:xfrm>
              <a:prstGeom prst="rect">
                <a:avLst/>
              </a:prstGeom>
              <a:blipFill>
                <a:blip r:embed="rId5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80C11BC-A9DC-4A89-B8A0-C075348FEF72}"/>
                  </a:ext>
                </a:extLst>
              </p:cNvPr>
              <p:cNvSpPr/>
              <p:nvPr/>
            </p:nvSpPr>
            <p:spPr>
              <a:xfrm>
                <a:off x="2449117" y="6025760"/>
                <a:ext cx="4122539" cy="8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HK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HK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𝐪</m:t>
                                  </m:r>
                                </m:sub>
                              </m:sSub>
                            </m:e>
                          </m:d>
                        </m:sub>
                        <m:sup>
                          <m:d>
                            <m:dPr>
                              <m:ctrlPr>
                                <a:rPr lang="en-US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𝐩</m:t>
                              </m:r>
                              <m: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H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zh-H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HK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𝐩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brk m:alnAt="7"/>
                            </m:rP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HK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𝐪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HK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HK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𝐩</m:t>
                              </m:r>
                            </m:sub>
                            <m:sup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HK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space</m:t>
                              </m:r>
                            </m:sub>
                          </m:sSub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HK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HK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𝐩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80C11BC-A9DC-4A89-B8A0-C075348FEF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117" y="6025760"/>
                <a:ext cx="4122539" cy="8513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17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21A39-461D-4493-93A6-4C2372B69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973" y="365125"/>
            <a:ext cx="10856053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Idea 2 of SWS: Incremental Computation</a:t>
            </a:r>
            <a:endParaRPr lang="zh-HK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7B4DCE6-DB15-4E85-92C7-C72B7BB53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201" y="1606712"/>
            <a:ext cx="6187595" cy="20953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911C42D-A168-40BB-BAF7-86AC4C78F591}"/>
                  </a:ext>
                </a:extLst>
              </p:cNvPr>
              <p:cNvSpPr/>
              <p:nvPr/>
            </p:nvSpPr>
            <p:spPr>
              <a:xfrm>
                <a:off x="601512" y="3935855"/>
                <a:ext cx="11240641" cy="1007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HK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H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altLang="zh-H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H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HK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HK" sz="20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sz="20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en-US" altLang="zh-HK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sub>
                        <m:sup>
                          <m:d>
                            <m:dPr>
                              <m:ctrlPr>
                                <a:rPr lang="en-US" altLang="zh-H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altLang="zh-H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H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H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altLang="zh-H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H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HK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HK" sz="20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𝐪</m:t>
                                  </m:r>
                                </m:sub>
                              </m:sSub>
                            </m:e>
                          </m:d>
                        </m:sub>
                        <m:sup>
                          <m:d>
                            <m:dPr>
                              <m:ctrlPr>
                                <a:rPr lang="en-US" altLang="zh-H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altLang="zh-H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H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𝐩</m:t>
                              </m:r>
                              <m:r>
                                <a:rPr lang="en-US" altLang="zh-H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HK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zh-HK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HK" sz="20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𝐩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brk m:alnAt="7"/>
                            </m:rPr>
                            <a:rPr lang="en-US" altLang="zh-H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zh-HK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altLang="zh-H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altLang="zh-HK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HK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HK" sz="20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𝐪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H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altLang="zh-HK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HK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HK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HK" sz="20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𝐪</m:t>
                                          </m:r>
                                        </m:e>
                                        <m:sub>
                                          <m:r>
                                            <a:rPr lang="en-US" altLang="zh-HK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</m:d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H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H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HK" sz="2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𝐩</m:t>
                              </m:r>
                            </m:sub>
                            <m:sup>
                              <m:r>
                                <a:rPr lang="en-US" altLang="zh-H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zh-H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H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HK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space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H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𝐪</m:t>
                              </m:r>
                              <m:r>
                                <a:rPr lang="en-US" altLang="zh-H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HK" sz="2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𝐩</m:t>
                              </m:r>
                            </m:e>
                          </m:d>
                        </m:e>
                      </m:nary>
                      <m:r>
                        <a:rPr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H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𝐩</m:t>
                              </m:r>
                              <m:r>
                                <a:rPr lang="en-US" altLang="zh-H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HK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zh-HK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HK" sz="20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𝐩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brk m:alnAt="7"/>
                            </m:rPr>
                            <a:rPr lang="en-US" altLang="zh-H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H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lang="en-US" altLang="zh-H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H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HK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HK" sz="20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𝐪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HK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altLang="zh-H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H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HK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HK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sz="20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en-US" altLang="zh-HK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m:rPr>
                              <m:brk m:alnAt="7"/>
                            </m:rPr>
                            <a:rPr lang="en-US" altLang="zh-H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H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H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HK" sz="2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𝐩</m:t>
                              </m:r>
                            </m:sub>
                            <m:sup>
                              <m:r>
                                <a:rPr lang="en-US" altLang="zh-H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zh-H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H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HK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space</m:t>
                              </m:r>
                            </m:sub>
                          </m:sSub>
                          <m:r>
                            <a:rPr lang="en-US" altLang="zh-H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HK" sz="2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  <m:r>
                            <a:rPr lang="en-US" altLang="zh-H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HK" sz="2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𝐩</m:t>
                          </m:r>
                          <m:r>
                            <a:rPr lang="en-US" altLang="zh-H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HK" altLang="en-US" sz="20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911C42D-A168-40BB-BAF7-86AC4C78F5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12" y="3935855"/>
                <a:ext cx="11240641" cy="10077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600743DB-0FF5-4B6C-B923-41DAD859994A}"/>
                  </a:ext>
                </a:extLst>
              </p:cNvPr>
              <p:cNvSpPr txBox="1"/>
              <p:nvPr/>
            </p:nvSpPr>
            <p:spPr>
              <a:xfrm>
                <a:off x="4422474" y="5251288"/>
                <a:ext cx="5294591" cy="4606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HK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HK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zh-HK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HK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altLang="zh-HK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HK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HK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HK" sz="20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𝐪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HK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zh-HK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altLang="zh-HK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HK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HK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HK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HK" sz="2000" b="1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𝐪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HK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H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HK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HK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altLang="zh-HK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HK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HK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HK" sz="20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𝐪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HK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zh-HK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altLang="zh-HK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HK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HK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HK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HK" sz="2000" b="1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𝐪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HK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HK" altLang="en-US" sz="20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600743DB-0FF5-4B6C-B923-41DAD8599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474" y="5251288"/>
                <a:ext cx="5294591" cy="4606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1E2C7AB6-1D1C-4733-97F0-F6D67A1E60D0}"/>
              </a:ext>
            </a:extLst>
          </p:cNvPr>
          <p:cNvSpPr txBox="1"/>
          <p:nvPr/>
        </p:nvSpPr>
        <p:spPr>
          <a:xfrm>
            <a:off x="1000903" y="5198072"/>
            <a:ext cx="3599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complexity is</a:t>
            </a:r>
            <a:endParaRPr lang="zh-HK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494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21A39-461D-4493-93A6-4C2372B69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973" y="365125"/>
            <a:ext cx="10856053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Idea 2 of SWS: Incremental Computation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600743DB-0FF5-4B6C-B923-41DAD859994A}"/>
                  </a:ext>
                </a:extLst>
              </p:cNvPr>
              <p:cNvSpPr txBox="1"/>
              <p:nvPr/>
            </p:nvSpPr>
            <p:spPr>
              <a:xfrm>
                <a:off x="3591964" y="4074316"/>
                <a:ext cx="8088625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HK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HK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HK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HK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HK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HK" sz="20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HK" sz="2000" b="1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𝐪</m:t>
                                          </m:r>
                                        </m:e>
                                        <m:sub>
                                          <m:r>
                                            <a:rPr lang="en-US" altLang="zh-HK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lang="en-US" altLang="zh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HK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US" altLang="zh-HK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HK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𝑊</m:t>
                                      </m:r>
                                      <m:d>
                                        <m:dPr>
                                          <m:ctrlPr>
                                            <a:rPr lang="en-US" altLang="zh-HK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HK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HK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altLang="zh-HK" sz="20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HK" sz="2000" b="1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𝐪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HK" sz="2000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HK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altLang="zh-HK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𝑊</m:t>
                                      </m:r>
                                      <m:d>
                                        <m:dPr>
                                          <m:ctrlPr>
                                            <a:rPr lang="en-US" altLang="zh-HK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HK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HK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altLang="zh-HK" sz="20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HK" sz="2000" b="1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𝐪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HK" sz="20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zh-HK" sz="20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HK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HK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HK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HK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lang="en-US" altLang="zh-HK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HK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HK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HK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𝑊</m:t>
                                      </m:r>
                                      <m:d>
                                        <m:dPr>
                                          <m:ctrlPr>
                                            <a:rPr lang="en-US" altLang="zh-HK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HK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HK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altLang="zh-HK" sz="20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HK" sz="2000" b="1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𝐪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HK" sz="20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HK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altLang="zh-HK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𝑊</m:t>
                                      </m:r>
                                      <m:d>
                                        <m:dPr>
                                          <m:ctrlPr>
                                            <a:rPr lang="en-US" altLang="zh-HK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HK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HK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altLang="zh-HK" sz="20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HK" sz="2000" b="1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𝐪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HK" sz="20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zh-HK" sz="20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altLang="zh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zh-HK" altLang="en-US" sz="20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600743DB-0FF5-4B6C-B923-41DAD8599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964" y="4074316"/>
                <a:ext cx="8088625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1E2C7AB6-1D1C-4733-97F0-F6D67A1E60D0}"/>
              </a:ext>
            </a:extLst>
          </p:cNvPr>
          <p:cNvSpPr txBox="1"/>
          <p:nvPr/>
        </p:nvSpPr>
        <p:spPr>
          <a:xfrm>
            <a:off x="120059" y="4275537"/>
            <a:ext cx="3599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complexity is</a:t>
            </a:r>
            <a:endParaRPr lang="zh-HK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0A99631-DB60-4031-ACCA-619867C9F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434" y="1606712"/>
            <a:ext cx="7048500" cy="2190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6608498F-3C7E-4AE8-B008-03FE49B8DA9C}"/>
                  </a:ext>
                </a:extLst>
              </p:cNvPr>
              <p:cNvSpPr txBox="1"/>
              <p:nvPr/>
            </p:nvSpPr>
            <p:spPr>
              <a:xfrm>
                <a:off x="3365460" y="5190051"/>
                <a:ext cx="13297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HK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HK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HK" altLang="en-US" sz="20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6608498F-3C7E-4AE8-B008-03FE49B8D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460" y="5190051"/>
                <a:ext cx="1329723" cy="307777"/>
              </a:xfrm>
              <a:prstGeom prst="rect">
                <a:avLst/>
              </a:prstGeom>
              <a:blipFill>
                <a:blip r:embed="rId4"/>
                <a:stretch>
                  <a:fillRect l="-1376" b="-5882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4CFE2BC6-0B40-4412-B057-5157E7BB8D75}"/>
                  </a:ext>
                </a:extLst>
              </p:cNvPr>
              <p:cNvSpPr txBox="1"/>
              <p:nvPr/>
            </p:nvSpPr>
            <p:spPr>
              <a:xfrm>
                <a:off x="120059" y="5657870"/>
                <a:ext cx="105891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altLang="zh-HK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HK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HK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zh-HK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HK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pixels </a:t>
                </a:r>
                <a14:m>
                  <m:oMath xmlns:m="http://schemas.openxmlformats.org/officeDocument/2006/math">
                    <m:r>
                      <a:rPr lang="en-US" altLang="zh-HK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zh-HK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HK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Generating STKDV is </a:t>
                </a:r>
                <a14:m>
                  <m:oMath xmlns:m="http://schemas.openxmlformats.org/officeDocument/2006/math">
                    <m:r>
                      <a:rPr lang="en-US" altLang="zh-HK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HK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HK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HK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</a:t>
                </a:r>
                <a:r>
                  <a:rPr lang="en-US" altLang="zh-HK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</a:t>
                </a:r>
                <a:endParaRPr lang="zh-HK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4CFE2BC6-0B40-4412-B057-5157E7BB8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59" y="5657870"/>
                <a:ext cx="10589117" cy="523220"/>
              </a:xfrm>
              <a:prstGeom prst="rect">
                <a:avLst/>
              </a:prstGeom>
              <a:blipFill>
                <a:blip r:embed="rId5"/>
                <a:stretch>
                  <a:fillRect l="-1209" t="-12791" b="-31395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429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34EAA9-55F7-4AE4-8CA6-91F2AA11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Evaluation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AD2255-22F7-48D6-98CB-2EFBFF19F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573" y="1738925"/>
            <a:ext cx="5000625" cy="21240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C1963D6-8221-4389-9B6A-CC1874D1F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79817"/>
            <a:ext cx="12192000" cy="223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36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168FB7-6AB9-4B13-A352-BA6691D3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Detect the COVID-19 hotspots </a:t>
            </a:r>
            <a:b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Hong Kong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 descr="一張含有 地圖 的圖片&#10;&#10;自動產生的描述">
            <a:extLst>
              <a:ext uri="{FF2B5EF4-FFF2-40B4-BE49-F238E27FC236}">
                <a16:creationId xmlns:a16="http://schemas.microsoft.com/office/drawing/2014/main" id="{E474B999-5960-4258-8E65-4E14D39D5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1564"/>
            <a:ext cx="102774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10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52B23C6-D72B-4775-A070-AFD4D8389B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0818" y="1610992"/>
                <a:ext cx="11462158" cy="5590956"/>
              </a:xfrm>
            </p:spPr>
            <p:txBody>
              <a:bodyPr>
                <a:normAutofit/>
              </a:bodyPr>
              <a:lstStyle/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Develop the new </a:t>
                </a:r>
                <a:r>
                  <a:rPr lang="en-US" altLang="zh-HK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package 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LIBKDV (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2"/>
                  </a:rPr>
                  <a:t>link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based on our fastest techniques.</a:t>
                </a:r>
              </a:p>
              <a:p>
                <a:pPr lvl="1"/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Used by Macau citizens to visualize COVID-19 hotspots (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3"/>
                  </a:rPr>
                  <a:t>Website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)(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4"/>
                  </a:rPr>
                  <a:t>News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)(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5"/>
                  </a:rPr>
                  <a:t>Video news (in Cantonese)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1"/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Used by Hong Kong citizens to visualize COVID-19 hotspots (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6"/>
                  </a:rPr>
                  <a:t>Website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endParaRPr lang="en-US" altLang="zh-H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we further develop the optimal solution?</a:t>
                </a:r>
              </a:p>
              <a:p>
                <a:pPr lvl="1"/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Current lower bound time complexity: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HK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d>
                      <m:d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𝑋𝑌𝑇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State-of-the-art upper bound time complexity: </a:t>
                </a:r>
                <a14:m>
                  <m:oMath xmlns:m="http://schemas.openxmlformats.org/officeDocument/2006/math">
                    <m:r>
                      <a:rPr lang="en-US" altLang="zh-HK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HK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HK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𝑋𝑌</m:t>
                    </m:r>
                    <m:r>
                      <a:rPr lang="en-US" altLang="zh-HK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HK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HK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HK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HK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H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Extend our solution to other kernel functions, including Gaussian kernel and exponential kernel.</a:t>
                </a:r>
              </a:p>
              <a:p>
                <a:endParaRPr lang="en-US" altLang="zh-H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52B23C6-D72B-4775-A070-AFD4D8389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0818" y="1610992"/>
                <a:ext cx="11462158" cy="5590956"/>
              </a:xfrm>
              <a:blipFill>
                <a:blip r:embed="rId7"/>
                <a:stretch>
                  <a:fillRect l="-957" t="-1854" r="-26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標題 1">
            <a:extLst>
              <a:ext uri="{FF2B5EF4-FFF2-40B4-BE49-F238E27FC236}">
                <a16:creationId xmlns:a16="http://schemas.microsoft.com/office/drawing/2014/main" id="{78CA0F2F-257F-4BAD-BAE1-4971138A3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Ongoing Work and Future Opportunities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768380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452E57-3142-47E8-B563-6CA5B1F4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Ongoing Work and Future Opportunities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B9BAFF-A5D3-4D19-ABE1-BB091B624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complexity-reduced algorithms for different GIS/statistical operations, including STNKDV, kriging, and K-function.</a:t>
            </a:r>
          </a:p>
          <a:p>
            <a:endParaRPr lang="en-US" altLang="zh-H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(Long-term goal)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a software package (like ArcGIS and 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-learn) that includes our complexity-reduced algorithms for </a:t>
            </a:r>
            <a:r>
              <a:rPr lang="en-US" altLang="zh-HK">
                <a:latin typeface="Times New Roman" panose="02020603050405020304" pitchFamily="18" charset="0"/>
                <a:cs typeface="Times New Roman" panose="02020603050405020304" pitchFamily="18" charset="0"/>
              </a:rPr>
              <a:t>different operations.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54976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303872-71B7-4C25-8F19-268FE08B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" y="240076"/>
            <a:ext cx="11151765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Kernel Density Visualization (KDV)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8">
            <a:extLst>
              <a:ext uri="{FF2B5EF4-FFF2-40B4-BE49-F238E27FC236}">
                <a16:creationId xmlns:a16="http://schemas.microsoft.com/office/drawing/2014/main" id="{C68304A3-C428-4545-9A32-302352E77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556" y="1565639"/>
            <a:ext cx="2587942" cy="2217491"/>
          </a:xfrm>
          <a:prstGeom prst="rect">
            <a:avLst/>
          </a:prstGeom>
        </p:spPr>
      </p:pic>
      <p:pic>
        <p:nvPicPr>
          <p:cNvPr id="5" name="Picture 49">
            <a:extLst>
              <a:ext uri="{FF2B5EF4-FFF2-40B4-BE49-F238E27FC236}">
                <a16:creationId xmlns:a16="http://schemas.microsoft.com/office/drawing/2014/main" id="{67DF296E-9C8C-4CB7-A11D-12DB6DF32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479" y="1565937"/>
            <a:ext cx="2587942" cy="2219406"/>
          </a:xfrm>
          <a:prstGeom prst="rect">
            <a:avLst/>
          </a:prstGeom>
        </p:spPr>
      </p:pic>
      <p:sp>
        <p:nvSpPr>
          <p:cNvPr id="6" name="TextBox 50">
            <a:extLst>
              <a:ext uri="{FF2B5EF4-FFF2-40B4-BE49-F238E27FC236}">
                <a16:creationId xmlns:a16="http://schemas.microsoft.com/office/drawing/2014/main" id="{8DDF724E-3EDE-4DB7-8A04-02C7335773C3}"/>
              </a:ext>
            </a:extLst>
          </p:cNvPr>
          <p:cNvSpPr txBox="1"/>
          <p:nvPr/>
        </p:nvSpPr>
        <p:spPr>
          <a:xfrm>
            <a:off x="2660117" y="3783130"/>
            <a:ext cx="306045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Hong Kong COVID-19 cases</a:t>
            </a:r>
          </a:p>
        </p:txBody>
      </p:sp>
      <p:sp>
        <p:nvSpPr>
          <p:cNvPr id="7" name="TextBox 51">
            <a:extLst>
              <a:ext uri="{FF2B5EF4-FFF2-40B4-BE49-F238E27FC236}">
                <a16:creationId xmlns:a16="http://schemas.microsoft.com/office/drawing/2014/main" id="{D95CA1E5-3F48-4CC9-8809-C84A562A82DA}"/>
              </a:ext>
            </a:extLst>
          </p:cNvPr>
          <p:cNvSpPr txBox="1"/>
          <p:nvPr/>
        </p:nvSpPr>
        <p:spPr>
          <a:xfrm>
            <a:off x="5926884" y="3783130"/>
            <a:ext cx="31069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Hotspot map (based on KDV)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內容版面配置區 2">
                <a:extLst>
                  <a:ext uri="{FF2B5EF4-FFF2-40B4-BE49-F238E27FC236}">
                    <a16:creationId xmlns:a16="http://schemas.microsoft.com/office/drawing/2014/main" id="{A9EC5059-643E-4D6F-A9B8-BF299F161C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1756" y="3916864"/>
                <a:ext cx="10515600" cy="1943684"/>
              </a:xfrm>
            </p:spPr>
            <p:txBody>
              <a:bodyPr/>
              <a:lstStyle/>
              <a:p>
                <a:endParaRPr lang="en-US" altLang="zh-H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location of each COVID-19 case is denoted by the yellow point.</a:t>
                </a:r>
              </a:p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 Color each pixel </a:t>
                </a:r>
                <a14:m>
                  <m:oMath xmlns:m="http://schemas.openxmlformats.org/officeDocument/2006/math">
                    <m:r>
                      <a:rPr lang="en-US" altLang="zh-HK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𝐪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based on the kernel density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zh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HK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𝐪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HK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內容版面配置區 2">
                <a:extLst>
                  <a:ext uri="{FF2B5EF4-FFF2-40B4-BE49-F238E27FC236}">
                    <a16:creationId xmlns:a16="http://schemas.microsoft.com/office/drawing/2014/main" id="{A9EC5059-643E-4D6F-A9B8-BF299F161C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1756" y="3916864"/>
                <a:ext cx="10515600" cy="1943684"/>
              </a:xfrm>
              <a:blipFill>
                <a:blip r:embed="rId4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33">
                <a:extLst>
                  <a:ext uri="{FF2B5EF4-FFF2-40B4-BE49-F238E27FC236}">
                    <a16:creationId xmlns:a16="http://schemas.microsoft.com/office/drawing/2014/main" id="{78943695-8279-4E8E-B834-79F3479A5A57}"/>
                  </a:ext>
                </a:extLst>
              </p:cNvPr>
              <p:cNvSpPr txBox="1"/>
              <p:nvPr/>
            </p:nvSpPr>
            <p:spPr>
              <a:xfrm>
                <a:off x="3829851" y="5547212"/>
                <a:ext cx="3593676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HK" sz="2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𝐩</m:t>
                          </m:r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H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HK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space</m:t>
                          </m:r>
                        </m:sub>
                      </m:sSub>
                      <m:r>
                        <a:rPr lang="en-US" altLang="zh-H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HK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𝐪</m:t>
                      </m:r>
                      <m:r>
                        <a:rPr lang="en-US" altLang="zh-H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HK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𝐩</m:t>
                      </m:r>
                      <m:r>
                        <a:rPr lang="en-US" altLang="zh-H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61" name="TextBox 33">
                <a:extLst>
                  <a:ext uri="{FF2B5EF4-FFF2-40B4-BE49-F238E27FC236}">
                    <a16:creationId xmlns:a16="http://schemas.microsoft.com/office/drawing/2014/main" id="{78943695-8279-4E8E-B834-79F3479A5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851" y="5547212"/>
                <a:ext cx="3593676" cy="8629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30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11B08E-E197-41E0-BAD3-B63A90BD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 of KDV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043139-1818-4DE3-A8E8-D6A69D74B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consider the occurrence time of each geographical event 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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99">
            <a:extLst>
              <a:ext uri="{FF2B5EF4-FFF2-40B4-BE49-F238E27FC236}">
                <a16:creationId xmlns:a16="http://schemas.microsoft.com/office/drawing/2014/main" id="{3209A881-C2CD-4037-BE92-30F6E2578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439" y="2286143"/>
            <a:ext cx="2074090" cy="1912122"/>
          </a:xfrm>
          <a:prstGeom prst="rect">
            <a:avLst/>
          </a:prstGeom>
        </p:spPr>
      </p:pic>
      <p:pic>
        <p:nvPicPr>
          <p:cNvPr id="5" name="Picture 100">
            <a:extLst>
              <a:ext uri="{FF2B5EF4-FFF2-40B4-BE49-F238E27FC236}">
                <a16:creationId xmlns:a16="http://schemas.microsoft.com/office/drawing/2014/main" id="{5104CF25-4691-4E0E-9F1D-3ABB427EB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544" y="4528350"/>
            <a:ext cx="2087986" cy="1924050"/>
          </a:xfrm>
          <a:prstGeom prst="rect">
            <a:avLst/>
          </a:prstGeom>
        </p:spPr>
      </p:pic>
      <p:pic>
        <p:nvPicPr>
          <p:cNvPr id="6" name="Picture 101">
            <a:extLst>
              <a:ext uri="{FF2B5EF4-FFF2-40B4-BE49-F238E27FC236}">
                <a16:creationId xmlns:a16="http://schemas.microsoft.com/office/drawing/2014/main" id="{1F9AA174-3F56-4B86-B4AA-39C36BB42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455" y="4528350"/>
            <a:ext cx="2074090" cy="1912122"/>
          </a:xfrm>
          <a:prstGeom prst="rect">
            <a:avLst/>
          </a:prstGeom>
        </p:spPr>
      </p:pic>
      <p:pic>
        <p:nvPicPr>
          <p:cNvPr id="7" name="Picture 102">
            <a:extLst>
              <a:ext uri="{FF2B5EF4-FFF2-40B4-BE49-F238E27FC236}">
                <a16:creationId xmlns:a16="http://schemas.microsoft.com/office/drawing/2014/main" id="{CA0D3466-153D-4C6C-BFCD-E92199AD2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8455" y="2286143"/>
            <a:ext cx="2074090" cy="1912122"/>
          </a:xfrm>
          <a:prstGeom prst="rect">
            <a:avLst/>
          </a:prstGeom>
        </p:spPr>
      </p:pic>
      <p:pic>
        <p:nvPicPr>
          <p:cNvPr id="8" name="Picture 48">
            <a:extLst>
              <a:ext uri="{FF2B5EF4-FFF2-40B4-BE49-F238E27FC236}">
                <a16:creationId xmlns:a16="http://schemas.microsoft.com/office/drawing/2014/main" id="{AB787300-CA98-4F66-8D4A-A68790F813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338" y="3011632"/>
            <a:ext cx="2587942" cy="2217491"/>
          </a:xfrm>
          <a:prstGeom prst="rect">
            <a:avLst/>
          </a:prstGeom>
        </p:spPr>
      </p:pic>
      <p:pic>
        <p:nvPicPr>
          <p:cNvPr id="9" name="Picture 49">
            <a:extLst>
              <a:ext uri="{FF2B5EF4-FFF2-40B4-BE49-F238E27FC236}">
                <a16:creationId xmlns:a16="http://schemas.microsoft.com/office/drawing/2014/main" id="{C99E1D78-80DB-4D7C-B776-56A17F8F71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895" y="3033926"/>
            <a:ext cx="2587942" cy="2219406"/>
          </a:xfrm>
          <a:prstGeom prst="rect">
            <a:avLst/>
          </a:prstGeom>
        </p:spPr>
      </p:pic>
      <p:sp>
        <p:nvSpPr>
          <p:cNvPr id="10" name="TextBox 50">
            <a:extLst>
              <a:ext uri="{FF2B5EF4-FFF2-40B4-BE49-F238E27FC236}">
                <a16:creationId xmlns:a16="http://schemas.microsoft.com/office/drawing/2014/main" id="{2D4CBEE4-59BC-46E6-8900-74CA4CE68EA8}"/>
              </a:ext>
            </a:extLst>
          </p:cNvPr>
          <p:cNvSpPr txBox="1"/>
          <p:nvPr/>
        </p:nvSpPr>
        <p:spPr>
          <a:xfrm>
            <a:off x="231533" y="5251119"/>
            <a:ext cx="306045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Hong Kong COVID-19 cases</a:t>
            </a:r>
          </a:p>
        </p:txBody>
      </p:sp>
      <p:sp>
        <p:nvSpPr>
          <p:cNvPr id="11" name="TextBox 51">
            <a:extLst>
              <a:ext uri="{FF2B5EF4-FFF2-40B4-BE49-F238E27FC236}">
                <a16:creationId xmlns:a16="http://schemas.microsoft.com/office/drawing/2014/main" id="{8FBAB658-B108-4F16-8519-20FD663B5ACE}"/>
              </a:ext>
            </a:extLst>
          </p:cNvPr>
          <p:cNvSpPr txBox="1"/>
          <p:nvPr/>
        </p:nvSpPr>
        <p:spPr>
          <a:xfrm>
            <a:off x="3312666" y="5229123"/>
            <a:ext cx="31069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Hotspot map (based on KDV)</a:t>
            </a:r>
          </a:p>
        </p:txBody>
      </p:sp>
      <p:sp>
        <p:nvSpPr>
          <p:cNvPr id="12" name="TextBox 103">
            <a:extLst>
              <a:ext uri="{FF2B5EF4-FFF2-40B4-BE49-F238E27FC236}">
                <a16:creationId xmlns:a16="http://schemas.microsoft.com/office/drawing/2014/main" id="{E4171D97-34F4-42C9-B978-A3CFDA963482}"/>
              </a:ext>
            </a:extLst>
          </p:cNvPr>
          <p:cNvSpPr txBox="1"/>
          <p:nvPr/>
        </p:nvSpPr>
        <p:spPr>
          <a:xfrm>
            <a:off x="6810862" y="4143629"/>
            <a:ext cx="17882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August 2020</a:t>
            </a:r>
          </a:p>
        </p:txBody>
      </p:sp>
      <p:sp>
        <p:nvSpPr>
          <p:cNvPr id="13" name="TextBox 104">
            <a:extLst>
              <a:ext uri="{FF2B5EF4-FFF2-40B4-BE49-F238E27FC236}">
                <a16:creationId xmlns:a16="http://schemas.microsoft.com/office/drawing/2014/main" id="{0BEB507B-CDE4-466B-99A9-CC0DA4A3CC78}"/>
              </a:ext>
            </a:extLst>
          </p:cNvPr>
          <p:cNvSpPr txBox="1"/>
          <p:nvPr/>
        </p:nvSpPr>
        <p:spPr>
          <a:xfrm>
            <a:off x="8921602" y="4143629"/>
            <a:ext cx="20409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December 2020</a:t>
            </a:r>
          </a:p>
        </p:txBody>
      </p:sp>
      <p:sp>
        <p:nvSpPr>
          <p:cNvPr id="14" name="TextBox 105">
            <a:extLst>
              <a:ext uri="{FF2B5EF4-FFF2-40B4-BE49-F238E27FC236}">
                <a16:creationId xmlns:a16="http://schemas.microsoft.com/office/drawing/2014/main" id="{8B6C9127-2C65-4572-940D-9A807D5E4EAD}"/>
              </a:ext>
            </a:extLst>
          </p:cNvPr>
          <p:cNvSpPr txBox="1"/>
          <p:nvPr/>
        </p:nvSpPr>
        <p:spPr>
          <a:xfrm>
            <a:off x="6713529" y="6385836"/>
            <a:ext cx="204414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en-US" sz="1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February 2021</a:t>
            </a:r>
          </a:p>
        </p:txBody>
      </p:sp>
      <p:sp>
        <p:nvSpPr>
          <p:cNvPr id="15" name="TextBox 106">
            <a:extLst>
              <a:ext uri="{FF2B5EF4-FFF2-40B4-BE49-F238E27FC236}">
                <a16:creationId xmlns:a16="http://schemas.microsoft.com/office/drawing/2014/main" id="{8B087C8E-E8FD-41C1-B20C-58BF37419DC5}"/>
              </a:ext>
            </a:extLst>
          </p:cNvPr>
          <p:cNvSpPr txBox="1"/>
          <p:nvPr/>
        </p:nvSpPr>
        <p:spPr>
          <a:xfrm>
            <a:off x="8981713" y="6385835"/>
            <a:ext cx="192071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en-US" sz="1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January 2022</a:t>
            </a:r>
          </a:p>
        </p:txBody>
      </p:sp>
    </p:spTree>
    <p:extLst>
      <p:ext uri="{BB962C8B-B14F-4D97-AF65-F5344CB8AC3E}">
        <p14:creationId xmlns:p14="http://schemas.microsoft.com/office/powerpoint/2010/main" val="944753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122062-321E-446A-8338-BD98C7A2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Spatial-Temporal Kernel Density Visualization (STKDV)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D0719DD-A8AC-4760-8A48-4E0C22BE6C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70784" y="1825625"/>
                <a:ext cx="6408027" cy="4351338"/>
              </a:xfrm>
            </p:spPr>
            <p:txBody>
              <a:bodyPr/>
              <a:lstStyle/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 location dataset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HK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  <m:r>
                      <a:rPr lang="en-US" altLang="zh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HK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HK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b="1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𝐩</m:t>
                                </m:r>
                              </m:e>
                              <m:sub>
                                <m:r>
                                  <a:rPr lang="en-US" altLang="zh-HK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HK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HK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HK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𝐩</m:t>
                                    </m:r>
                                  </m:e>
                                  <m:sub>
                                    <m:r>
                                      <a:rPr lang="en-US" altLang="zh-HK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  <m: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HK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HK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b="1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𝐩</m:t>
                                </m:r>
                              </m:e>
                              <m:sub>
                                <m:r>
                                  <a:rPr lang="en-US" altLang="zh-HK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HK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HK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HK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𝐩</m:t>
                                    </m:r>
                                  </m:e>
                                  <m:sub>
                                    <m:r>
                                      <a:rPr lang="en-US" altLang="zh-HK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  <m: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altLang="zh-HK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HK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b="1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𝐩</m:t>
                                </m:r>
                              </m:e>
                              <m:sub>
                                <m:r>
                                  <a:rPr lang="en-US" altLang="zh-HK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HK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HK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HK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𝐩</m:t>
                                    </m:r>
                                  </m:e>
                                  <m:sub>
                                    <m:r>
                                      <a:rPr lang="en-US" altLang="zh-HK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HK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size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H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Color each pixel </a:t>
                </a:r>
                <a14:m>
                  <m:oMath xmlns:m="http://schemas.openxmlformats.org/officeDocument/2006/math">
                    <m:r>
                      <a:rPr lang="en-US" altLang="zh-HK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𝐪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the timestamp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HK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𝐪</m:t>
                        </m:r>
                      </m:sub>
                    </m:sSub>
                    <m:r>
                      <a:rPr lang="en-US" altLang="zh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based on the spatial-temporal kernel density function</a:t>
                </a:r>
                <a:r>
                  <a:rPr lang="zh-HK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ℱ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zh-HK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</m:acc>
                      </m:sub>
                    </m:sSub>
                    <m:r>
                      <a:rPr lang="en-US" altLang="zh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HK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𝐪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HK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𝐪</m:t>
                        </m:r>
                      </m:sub>
                    </m:sSub>
                    <m:r>
                      <a:rPr lang="en-US" altLang="zh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D0719DD-A8AC-4760-8A48-4E0C22BE6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0784" y="1825625"/>
                <a:ext cx="6408027" cy="4351338"/>
              </a:xfrm>
              <a:blipFill>
                <a:blip r:embed="rId2"/>
                <a:stretch>
                  <a:fillRect l="-1711" t="-210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99">
            <a:extLst>
              <a:ext uri="{FF2B5EF4-FFF2-40B4-BE49-F238E27FC236}">
                <a16:creationId xmlns:a16="http://schemas.microsoft.com/office/drawing/2014/main" id="{95A6CC57-E3B5-409F-8AA9-5506B4834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2074090" cy="1912122"/>
          </a:xfrm>
          <a:prstGeom prst="rect">
            <a:avLst/>
          </a:prstGeom>
        </p:spPr>
      </p:pic>
      <p:pic>
        <p:nvPicPr>
          <p:cNvPr id="5" name="Picture 100">
            <a:extLst>
              <a:ext uri="{FF2B5EF4-FFF2-40B4-BE49-F238E27FC236}">
                <a16:creationId xmlns:a16="http://schemas.microsoft.com/office/drawing/2014/main" id="{3C969F20-9D9F-41B7-B94E-9570A9D61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05" y="4067832"/>
            <a:ext cx="2087986" cy="1924050"/>
          </a:xfrm>
          <a:prstGeom prst="rect">
            <a:avLst/>
          </a:prstGeom>
        </p:spPr>
      </p:pic>
      <p:pic>
        <p:nvPicPr>
          <p:cNvPr id="6" name="Picture 101">
            <a:extLst>
              <a:ext uri="{FF2B5EF4-FFF2-40B4-BE49-F238E27FC236}">
                <a16:creationId xmlns:a16="http://schemas.microsoft.com/office/drawing/2014/main" id="{37BB93DE-00F1-4A70-BFFE-8C09C8110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4216" y="4067832"/>
            <a:ext cx="2074090" cy="1912122"/>
          </a:xfrm>
          <a:prstGeom prst="rect">
            <a:avLst/>
          </a:prstGeom>
        </p:spPr>
      </p:pic>
      <p:pic>
        <p:nvPicPr>
          <p:cNvPr id="7" name="Picture 102">
            <a:extLst>
              <a:ext uri="{FF2B5EF4-FFF2-40B4-BE49-F238E27FC236}">
                <a16:creationId xmlns:a16="http://schemas.microsoft.com/office/drawing/2014/main" id="{9B470ED5-EB08-4202-8A8F-C9A936486F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4216" y="1825625"/>
            <a:ext cx="2074090" cy="1912122"/>
          </a:xfrm>
          <a:prstGeom prst="rect">
            <a:avLst/>
          </a:prstGeom>
        </p:spPr>
      </p:pic>
      <p:sp>
        <p:nvSpPr>
          <p:cNvPr id="8" name="TextBox 103">
            <a:extLst>
              <a:ext uri="{FF2B5EF4-FFF2-40B4-BE49-F238E27FC236}">
                <a16:creationId xmlns:a16="http://schemas.microsoft.com/office/drawing/2014/main" id="{40453444-D35E-4F47-86B0-A7AD46C91362}"/>
              </a:ext>
            </a:extLst>
          </p:cNvPr>
          <p:cNvSpPr txBox="1"/>
          <p:nvPr/>
        </p:nvSpPr>
        <p:spPr>
          <a:xfrm>
            <a:off x="996623" y="3683111"/>
            <a:ext cx="17882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August 2020</a:t>
            </a:r>
          </a:p>
        </p:txBody>
      </p:sp>
      <p:sp>
        <p:nvSpPr>
          <p:cNvPr id="9" name="TextBox 104">
            <a:extLst>
              <a:ext uri="{FF2B5EF4-FFF2-40B4-BE49-F238E27FC236}">
                <a16:creationId xmlns:a16="http://schemas.microsoft.com/office/drawing/2014/main" id="{E76D05C4-D8F3-41C0-A8A3-6FB973DBEFA5}"/>
              </a:ext>
            </a:extLst>
          </p:cNvPr>
          <p:cNvSpPr txBox="1"/>
          <p:nvPr/>
        </p:nvSpPr>
        <p:spPr>
          <a:xfrm>
            <a:off x="3107363" y="3683111"/>
            <a:ext cx="20409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December 2020</a:t>
            </a:r>
          </a:p>
        </p:txBody>
      </p:sp>
      <p:sp>
        <p:nvSpPr>
          <p:cNvPr id="10" name="TextBox 105">
            <a:extLst>
              <a:ext uri="{FF2B5EF4-FFF2-40B4-BE49-F238E27FC236}">
                <a16:creationId xmlns:a16="http://schemas.microsoft.com/office/drawing/2014/main" id="{EE63F483-B04E-43EC-9650-59EC48AE67C3}"/>
              </a:ext>
            </a:extLst>
          </p:cNvPr>
          <p:cNvSpPr txBox="1"/>
          <p:nvPr/>
        </p:nvSpPr>
        <p:spPr>
          <a:xfrm>
            <a:off x="899290" y="5925318"/>
            <a:ext cx="204414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en-US" sz="1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February 2021</a:t>
            </a:r>
          </a:p>
        </p:txBody>
      </p:sp>
      <p:sp>
        <p:nvSpPr>
          <p:cNvPr id="11" name="TextBox 106">
            <a:extLst>
              <a:ext uri="{FF2B5EF4-FFF2-40B4-BE49-F238E27FC236}">
                <a16:creationId xmlns:a16="http://schemas.microsoft.com/office/drawing/2014/main" id="{1B2FC703-5B1B-412B-99EB-6F4E175C2BCA}"/>
              </a:ext>
            </a:extLst>
          </p:cNvPr>
          <p:cNvSpPr txBox="1"/>
          <p:nvPr/>
        </p:nvSpPr>
        <p:spPr>
          <a:xfrm>
            <a:off x="3167474" y="5925317"/>
            <a:ext cx="192071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en-US" sz="1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January 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B98198E-86CB-4CA4-9E59-76150D8DBD1B}"/>
                  </a:ext>
                </a:extLst>
              </p:cNvPr>
              <p:cNvSpPr/>
              <p:nvPr/>
            </p:nvSpPr>
            <p:spPr>
              <a:xfrm>
                <a:off x="5658839" y="5097333"/>
                <a:ext cx="6219972" cy="102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ℱ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altLang="zh-HK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HK" sz="2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𝐪</m:t>
                              </m:r>
                            </m:sub>
                          </m:sSub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𝐩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HK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zh-HK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HK" sz="22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𝐩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acc>
                            <m:accPr>
                              <m:chr m:val="̂"/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HK" sz="2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space</m:t>
                              </m:r>
                            </m:sub>
                          </m:sSub>
                        </m:e>
                      </m:nary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HK" sz="2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𝐪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HK" sz="2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𝐩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HK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HK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time</m:t>
                          </m:r>
                        </m:sub>
                      </m:sSub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HK" sz="2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sub>
                      </m:sSub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𝐩</m:t>
                          </m:r>
                        </m:sub>
                      </m:sSub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B98198E-86CB-4CA4-9E59-76150D8DBD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839" y="5097333"/>
                <a:ext cx="6219972" cy="10203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5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16D7EB-2C4B-4F06-8411-F39AE45A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Spatial-Temporal Kernel Density Visualization (STKDV)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D9F4062-8EEE-401B-851B-5DB1635D8E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 representative spatial and temporal kernel functions that are used in the spatial-temporal kernel density function</a:t>
                </a:r>
                <a:r>
                  <a:rPr lang="zh-HK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ℱ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zh-HK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</m:acc>
                      </m:sub>
                    </m:sSub>
                    <m:r>
                      <a:rPr lang="en-US" altLang="zh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HK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𝐪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HK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𝐪</m:t>
                        </m:r>
                      </m:sub>
                    </m:sSub>
                    <m:r>
                      <a:rPr lang="en-US" altLang="zh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HK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D9F4062-8EEE-401B-851B-5DB1635D8E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A193E2E-58E0-4A38-98BB-D9AE713DAD44}"/>
                  </a:ext>
                </a:extLst>
              </p:cNvPr>
              <p:cNvSpPr/>
              <p:nvPr/>
            </p:nvSpPr>
            <p:spPr>
              <a:xfrm>
                <a:off x="2885345" y="2698745"/>
                <a:ext cx="6219972" cy="102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ℱ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altLang="zh-HK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HK" sz="2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𝐪</m:t>
                              </m:r>
                            </m:sub>
                          </m:sSub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𝐩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HK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zh-HK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HK" sz="22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𝐩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acc>
                            <m:accPr>
                              <m:chr m:val="̂"/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HK" sz="2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space</m:t>
                              </m:r>
                            </m:sub>
                          </m:sSub>
                        </m:e>
                      </m:nary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HK" sz="2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𝐪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HK" sz="2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𝐩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HK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HK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time</m:t>
                          </m:r>
                        </m:sub>
                      </m:sSub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HK" sz="2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sub>
                      </m:sSub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𝐩</m:t>
                          </m:r>
                        </m:sub>
                      </m:sSub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A193E2E-58E0-4A38-98BB-D9AE713DA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345" y="2698745"/>
                <a:ext cx="6219972" cy="10203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D50B5514-1D61-47D6-8D49-33A627E36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333" y="3940175"/>
            <a:ext cx="93535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4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48D58F-69EF-44B5-BE5F-A443992C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STKDV is Slow!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0543B28-2192-4591-9534-07A4C09CFC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time </a:t>
                </a:r>
                <a:r>
                  <a:rPr lang="en-US" altLang="zh-HK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complexity of 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naïve solution for generating STKDV is </a:t>
                </a:r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𝑋𝑌𝑇𝑛</m:t>
                        </m:r>
                      </m:e>
                    </m:d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</a:t>
                </a:r>
              </a:p>
              <a:p>
                <a:endParaRPr lang="en-US" altLang="zh-H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</a:p>
              <a:p>
                <a:pPr lvl="1"/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resolution size (</a:t>
                </a:r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128 </a:t>
                </a:r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HK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128</a:t>
                </a:r>
                <a:endParaRPr lang="en-US" altLang="zh-HK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number of timestamps (</a:t>
                </a:r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128</a:t>
                </a:r>
              </a:p>
              <a:p>
                <a:pPr lvl="1"/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total number of data points (</a:t>
                </a:r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1,000,000 </a:t>
                </a:r>
              </a:p>
              <a:p>
                <a:pPr lvl="1"/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total cost is: </a:t>
                </a:r>
                <a:r>
                  <a:rPr lang="en-US" altLang="zh-HK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2.09 trillion operations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</a:t>
                </a:r>
              </a:p>
              <a:p>
                <a:endParaRPr lang="zh-HK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0543B28-2192-4591-9534-07A4C09CFC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2058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997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7B8AC-8154-495F-AF2F-7E2C88ED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Complaints from Domain Experts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C59FD0-1FD3-458E-BE70-292D914CE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Delmelle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[1] “Expanding the KDE algorithm to integrate the temporal dimension is </a:t>
            </a:r>
            <a:r>
              <a:rPr lang="en-US" altLang="zh-HK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demanding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…”</a:t>
            </a:r>
          </a:p>
          <a:p>
            <a:endParaRPr lang="en-US" altLang="zh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Hohl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[2] “The temporal extension of the KDE is known as the space-time kernel density estimation (STKDE) and essentially maps a volume of disease intensity along the space-time domain (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Nakaya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Yano 2010). However, the above methods are </a:t>
            </a:r>
            <a:r>
              <a:rPr lang="en-US" altLang="zh-HK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intensive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…”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5F61C8D-F048-4303-8A84-FEB5BCAD075F}"/>
              </a:ext>
            </a:extLst>
          </p:cNvPr>
          <p:cNvSpPr/>
          <p:nvPr/>
        </p:nvSpPr>
        <p:spPr>
          <a:xfrm>
            <a:off x="0" y="5657671"/>
            <a:ext cx="117361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zh-HK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Eric Delmelle, Coline Dony, Irene Casas, Meijuan Jia, and Wenwu Tang. 2014. Visualizing the impact of space-time uncertainties on dengue fever patterns. International Journal of Geographical Information Science 28, 5 (2014), 1107–1127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Alexander 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Hohl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Eric 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Delmelle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Wenwu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Tang, and Irene Casas. 2016. Accelerating the discovery of space-time patterns of infectious diseases using parallel computing. Spatial and 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Spatio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-temporal Epidemiology 19 (2016), 10 – 20.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63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980F1-104A-4D7E-8BCB-0B80BD75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Range-Query-based Solution (RQS)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ECE647-C671-47BF-8F79-6D8ED1AB88D6}"/>
                  </a:ext>
                </a:extLst>
              </p:cNvPr>
              <p:cNvSpPr/>
              <p:nvPr/>
            </p:nvSpPr>
            <p:spPr>
              <a:xfrm>
                <a:off x="2189058" y="2295973"/>
                <a:ext cx="6219972" cy="102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ℱ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altLang="zh-HK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HK" sz="2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𝐪</m:t>
                              </m:r>
                            </m:sub>
                          </m:sSub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𝐩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HK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zh-HK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HK" sz="22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𝐩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acc>
                            <m:accPr>
                              <m:chr m:val="̂"/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HK" sz="2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space</m:t>
                              </m:r>
                            </m:sub>
                          </m:sSub>
                        </m:e>
                      </m:nary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HK" sz="2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𝐪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HK" sz="2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𝐩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HK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HK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time</m:t>
                          </m:r>
                        </m:sub>
                      </m:sSub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HK" sz="2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sub>
                      </m:sSub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𝐩</m:t>
                          </m:r>
                        </m:sub>
                      </m:sSub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ECE647-C671-47BF-8F79-6D8ED1AB88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058" y="2295973"/>
                <a:ext cx="6219972" cy="10203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2C0CCD6-1585-4061-A0E5-F57FFD1A4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084" y="1813728"/>
            <a:ext cx="10515600" cy="2117201"/>
          </a:xfrm>
        </p:spPr>
        <p:txBody>
          <a:bodyPr/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that:</a:t>
            </a:r>
          </a:p>
          <a:p>
            <a:endParaRPr lang="en-US" altLang="zh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where (with the 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Epanechnikov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2223C0C-1964-4639-B350-25B549C6E056}"/>
                  </a:ext>
                </a:extLst>
              </p:cNvPr>
              <p:cNvSpPr/>
              <p:nvPr/>
            </p:nvSpPr>
            <p:spPr>
              <a:xfrm>
                <a:off x="1673281" y="3747674"/>
                <a:ext cx="4284891" cy="847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HK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space</m:t>
                          </m:r>
                        </m:sub>
                      </m:sSub>
                      <m:d>
                        <m:dPr>
                          <m:ctrlP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HK" sz="2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𝐩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HK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altLang="zh-HK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HK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HK" alt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HK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altLang="zh-HK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altLang="zh-HK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K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HK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𝑖𝑠𝑡</m:t>
                                    </m:r>
                                    <m:r>
                                      <a:rPr lang="en-US" altLang="zh-HK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HK" sz="2200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𝐪</m:t>
                                    </m:r>
                                    <m:r>
                                      <a:rPr lang="en-US" altLang="zh-HK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HK" sz="2200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𝐩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zh-HK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HK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HK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2223C0C-1964-4639-B350-25B549C6E0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281" y="3747674"/>
                <a:ext cx="4284891" cy="847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438FCD7A-3F45-4424-93B7-D19A47124727}"/>
                  </a:ext>
                </a:extLst>
              </p:cNvPr>
              <p:cNvSpPr txBox="1"/>
              <p:nvPr/>
            </p:nvSpPr>
            <p:spPr>
              <a:xfrm>
                <a:off x="5958172" y="3747674"/>
                <a:ext cx="2248116" cy="614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H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zh-H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𝐪</m:t>
                        </m:r>
                        <m:r>
                          <a:rPr lang="en-US" altLang="zh-H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K" sz="2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𝐩</m:t>
                        </m:r>
                      </m:e>
                    </m:d>
                    <m:r>
                      <a:rPr lang="en-US" altLang="zh-HK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H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HK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HK" alt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HK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HK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HK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438FCD7A-3F45-4424-93B7-D19A47124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172" y="3747674"/>
                <a:ext cx="2248116" cy="614142"/>
              </a:xfrm>
              <a:prstGeom prst="rect">
                <a:avLst/>
              </a:prstGeom>
              <a:blipFill>
                <a:blip r:embed="rId4"/>
                <a:stretch>
                  <a:fillRect l="-352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>
            <a:extLst>
              <a:ext uri="{FF2B5EF4-FFF2-40B4-BE49-F238E27FC236}">
                <a16:creationId xmlns:a16="http://schemas.microsoft.com/office/drawing/2014/main" id="{6BC34B8E-9B8F-45FB-A7AD-CF59A439A4CD}"/>
              </a:ext>
            </a:extLst>
          </p:cNvPr>
          <p:cNvSpPr txBox="1"/>
          <p:nvPr/>
        </p:nvSpPr>
        <p:spPr>
          <a:xfrm>
            <a:off x="5958172" y="4164327"/>
            <a:ext cx="12811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endParaRPr lang="zh-HK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9E65434-0BCD-4A45-8B18-E960288075DC}"/>
                  </a:ext>
                </a:extLst>
              </p:cNvPr>
              <p:cNvSpPr/>
              <p:nvPr/>
            </p:nvSpPr>
            <p:spPr>
              <a:xfrm>
                <a:off x="1633240" y="4588097"/>
                <a:ext cx="4462760" cy="847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HK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time</m:t>
                          </m:r>
                        </m:sub>
                      </m:sSub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HK" sz="2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sub>
                      </m:sSub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𝐩</m:t>
                          </m:r>
                        </m:sub>
                      </m:sSub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HK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altLang="zh-HK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HK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HK" alt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HK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HK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altLang="zh-HK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K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HK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𝑖𝑠𝑡</m:t>
                                    </m:r>
                                    <m:r>
                                      <a:rPr lang="en-US" altLang="zh-HK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HK" sz="22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HK" sz="22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HK" sz="22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𝐪</m:t>
                                        </m:r>
                                      </m:sub>
                                    </m:sSub>
                                    <m:r>
                                      <a:rPr lang="en-US" altLang="zh-HK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HK" sz="22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HK" sz="22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HK" sz="2200" b="1" i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𝐩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zh-HK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HK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HK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9E65434-0BCD-4A45-8B18-E960288075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40" y="4588097"/>
                <a:ext cx="4462760" cy="8475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96CB472B-38B9-45CD-8341-AE126EF9D11F}"/>
                  </a:ext>
                </a:extLst>
              </p:cNvPr>
              <p:cNvSpPr txBox="1"/>
              <p:nvPr/>
            </p:nvSpPr>
            <p:spPr>
              <a:xfrm>
                <a:off x="5958172" y="4595214"/>
                <a:ext cx="2409378" cy="614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H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zh-H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HK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HK" sz="2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𝐪</m:t>
                            </m:r>
                          </m:sub>
                        </m:sSub>
                        <m:r>
                          <a:rPr lang="en-US" altLang="zh-H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HK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HK" sz="220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𝐩</m:t>
                            </m:r>
                          </m:sub>
                        </m:sSub>
                      </m:e>
                    </m:d>
                    <m:r>
                      <a:rPr lang="en-US" altLang="zh-HK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H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HK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HK" alt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HK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HK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HK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96CB472B-38B9-45CD-8341-AE126EF9D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172" y="4595214"/>
                <a:ext cx="2409378" cy="614142"/>
              </a:xfrm>
              <a:prstGeom prst="rect">
                <a:avLst/>
              </a:prstGeom>
              <a:blipFill>
                <a:blip r:embed="rId6"/>
                <a:stretch>
                  <a:fillRect l="-328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>
            <a:extLst>
              <a:ext uri="{FF2B5EF4-FFF2-40B4-BE49-F238E27FC236}">
                <a16:creationId xmlns:a16="http://schemas.microsoft.com/office/drawing/2014/main" id="{07CF6418-E646-4D0A-8609-0C6641F4025B}"/>
              </a:ext>
            </a:extLst>
          </p:cNvPr>
          <p:cNvSpPr txBox="1"/>
          <p:nvPr/>
        </p:nvSpPr>
        <p:spPr>
          <a:xfrm>
            <a:off x="5958172" y="5011867"/>
            <a:ext cx="12811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endParaRPr lang="zh-HK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內容版面配置區 2">
                <a:extLst>
                  <a:ext uri="{FF2B5EF4-FFF2-40B4-BE49-F238E27FC236}">
                    <a16:creationId xmlns:a16="http://schemas.microsoft.com/office/drawing/2014/main" id="{E03038CA-B81B-4963-8323-7DC4BF1D0D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084" y="5404039"/>
                <a:ext cx="11619452" cy="14539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 those data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HK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𝐩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HK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HK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𝐩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𝐪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K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𝐩</m:t>
                        </m:r>
                      </m:e>
                    </m:d>
                    <m:r>
                      <a:rPr lang="en-US" altLang="zh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H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HK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H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HK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HK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𝐪</m:t>
                            </m:r>
                          </m:sub>
                        </m:sSub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HK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HK" b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𝐩</m:t>
                            </m:r>
                          </m:sub>
                        </m:sSub>
                      </m:e>
                    </m:d>
                    <m:r>
                      <a:rPr lang="en-US" altLang="zh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H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HK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H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contribute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ℱ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zh-H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H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HK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𝐪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HK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HK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𝐪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 </a:t>
                </a:r>
                <a:r>
                  <a:rPr lang="en-US" altLang="zh-HK" dirty="0"/>
                  <a:t> </a:t>
                </a:r>
                <a:endParaRPr lang="zh-HK" altLang="en-US" dirty="0"/>
              </a:p>
            </p:txBody>
          </p:sp>
        </mc:Choice>
        <mc:Fallback xmlns="">
          <p:sp>
            <p:nvSpPr>
              <p:cNvPr id="16" name="內容版面配置區 2">
                <a:extLst>
                  <a:ext uri="{FF2B5EF4-FFF2-40B4-BE49-F238E27FC236}">
                    <a16:creationId xmlns:a16="http://schemas.microsoft.com/office/drawing/2014/main" id="{E03038CA-B81B-4963-8323-7DC4BF1D0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84" y="5404039"/>
                <a:ext cx="11619452" cy="1453961"/>
              </a:xfrm>
              <a:prstGeom prst="rect">
                <a:avLst/>
              </a:prstGeom>
              <a:blipFill>
                <a:blip r:embed="rId7"/>
                <a:stretch>
                  <a:fillRect l="-944" t="-2092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652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F21D9C-CB02-4B6D-AC8C-4538651A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288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Range-Query-based Solution (RQS)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E99B5B7-D3D0-4753-AD81-269AFC372E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3019" y="1484851"/>
                <a:ext cx="11170291" cy="5507372"/>
              </a:xfrm>
            </p:spPr>
            <p:txBody>
              <a:bodyPr>
                <a:normAutofit/>
              </a:bodyPr>
              <a:lstStyle/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1: Find the range-query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HK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𝐪</m:t>
                        </m:r>
                      </m:sub>
                    </m:sSub>
                  </m:oMath>
                </a14:m>
                <a:r>
                  <a:rPr lang="zh-HK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pixel </a:t>
                </a:r>
                <a:r>
                  <a:rPr lang="en-US" altLang="zh-HK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the timestamp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HK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𝐪</m:t>
                        </m:r>
                      </m:sub>
                    </m:sSub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b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HK" sz="2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𝐪</m:t>
                        </m:r>
                      </m:sub>
                    </m:sSub>
                    <m:r>
                      <a:rPr lang="en-US" altLang="zh-HK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H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HK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sz="240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𝐩</m:t>
                            </m:r>
                            <m:r>
                              <a:rPr lang="en-US" altLang="zh-HK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HK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HK" sz="2400" b="1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𝐩</m:t>
                                </m:r>
                              </m:sub>
                            </m:sSub>
                          </m:e>
                        </m:d>
                        <m:r>
                          <a:rPr lang="en-US" altLang="zh-HK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acc>
                          <m:accPr>
                            <m:chr m:val="̂"/>
                            <m:ctrlPr>
                              <a:rPr lang="en-US" altLang="zh-HK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HK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</m:acc>
                        <m:d>
                          <m:dPr>
                            <m:begChr m:val="|"/>
                            <m:endChr m:val=""/>
                            <m:ctrlPr>
                              <a:rPr lang="en-US" altLang="zh-HK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HK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𝑑𝑖𝑠𝑡</m:t>
                            </m:r>
                            <m:d>
                              <m:dPr>
                                <m:ctrlPr>
                                  <a:rPr lang="en-US" altLang="zh-HK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HK" sz="24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𝐪</m:t>
                                </m:r>
                                <m:r>
                                  <a:rPr lang="en-US" altLang="zh-HK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HK" sz="24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𝐩</m:t>
                                </m:r>
                              </m:e>
                            </m:d>
                            <m:r>
                              <a:rPr lang="en-US" altLang="zh-HK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altLang="zh-HK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HK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HK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HK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HK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HK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HK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and</m:t>
                            </m:r>
                          </m:e>
                        </m:d>
                        <m:r>
                          <a:rPr lang="en-US" altLang="zh-HK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𝑑𝑖𝑠𝑡</m:t>
                        </m:r>
                        <m:d>
                          <m:dPr>
                            <m:ctrlPr>
                              <a:rPr lang="en-US" altLang="zh-HK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HK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HK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𝐪</m:t>
                                </m:r>
                              </m:sub>
                            </m:sSub>
                            <m:r>
                              <a:rPr lang="en-US" altLang="zh-HK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HK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HK" sz="2400" b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𝐩</m:t>
                                </m:r>
                              </m:sub>
                            </m:sSub>
                          </m:e>
                        </m:d>
                        <m:r>
                          <a:rPr lang="en-US" altLang="zh-HK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zh-HK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HK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HK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HK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zh-HK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zh-HK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2: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ℱ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zh-H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H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HK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𝐪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HK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HK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𝐪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HK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𝐪</m:t>
                        </m:r>
                      </m:sub>
                    </m:sSub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b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ℱ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zh-HK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HK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altLang="zh-HK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HK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𝐪</m:t>
                        </m:r>
                        <m:r>
                          <a:rPr lang="en-US" altLang="zh-HK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HK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HK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𝐪</m:t>
                            </m:r>
                          </m:sub>
                        </m:sSub>
                      </m:e>
                    </m:d>
                    <m:r>
                      <a:rPr lang="en-US" altLang="zh-HK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HK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HK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sz="24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𝐩</m:t>
                            </m:r>
                            <m:r>
                              <a:rPr lang="en-US" altLang="zh-HK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HK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HK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HK" sz="24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𝐩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brk m:alnAt="7"/>
                          </m:rPr>
                          <a:rPr lang="en-US" altLang="zh-HK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HK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HK" sz="240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𝐪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HK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HK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zh-HK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HK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HK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HK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HK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zh-HK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altLang="zh-HK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altLang="zh-HK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HK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  <m:r>
                                  <a:rPr lang="en-US" altLang="zh-HK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𝑖𝑠𝑡</m:t>
                                </m:r>
                                <m:r>
                                  <a:rPr lang="en-US" altLang="zh-HK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HK" sz="24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𝐪</m:t>
                                </m:r>
                                <m:r>
                                  <a:rPr lang="en-US" altLang="zh-HK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HK" sz="24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𝐩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HK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HK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zh-HK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zh-HK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HK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HK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HK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HK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zh-HK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HK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altLang="zh-HK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HK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  <m:r>
                                  <a:rPr lang="en-US" altLang="zh-HK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𝑖𝑠𝑡</m:t>
                                </m:r>
                                <m:r>
                                  <a:rPr lang="en-US" altLang="zh-HK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HK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HK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HK" sz="24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𝐪</m:t>
                                    </m:r>
                                  </m:sub>
                                </m:sSub>
                                <m:r>
                                  <a:rPr lang="en-US" altLang="zh-HK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HK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HK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HK" sz="2400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𝐩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HK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HK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zh-HK" altLang="en-US" sz="2400" dirty="0"/>
              </a:p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Many index structures can be adopted to improve the practical efficiency for generating STKDV 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</a:t>
                </a:r>
              </a:p>
              <a:p>
                <a:pPr lvl="1"/>
                <a:r>
                  <a:rPr lang="en-US" altLang="zh-HK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kd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-tree</a:t>
                </a:r>
              </a:p>
              <a:p>
                <a:pPr lvl="1"/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ball-tree</a:t>
                </a:r>
                <a:endParaRPr lang="en-US" altLang="zh-HK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Cannot reduce the time complexity for generating STKDV (remains in </a:t>
                </a:r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𝑋𝑌𝑇𝑛</m:t>
                        </m:r>
                      </m:e>
                    </m:d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time) 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</a:t>
                </a:r>
                <a:endParaRPr lang="en-US" altLang="zh-H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HK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E99B5B7-D3D0-4753-AD81-269AFC372E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3019" y="1484851"/>
                <a:ext cx="11170291" cy="5507372"/>
              </a:xfrm>
              <a:blipFill>
                <a:blip r:embed="rId2"/>
                <a:stretch>
                  <a:fillRect l="-983" t="-188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36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939</Words>
  <Application>Microsoft Office PowerPoint</Application>
  <PresentationFormat>寬螢幕</PresentationFormat>
  <Paragraphs>109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Office 佈景主題</vt:lpstr>
      <vt:lpstr>SWS: A Complexity-Optimized Solution for Spatial-Temporal Kernel Density Visualization </vt:lpstr>
      <vt:lpstr>Overview of Kernel Density Visualization (KDV)</vt:lpstr>
      <vt:lpstr>Weakness of KDV</vt:lpstr>
      <vt:lpstr>Spatial-Temporal Kernel Density Visualization (STKDV)</vt:lpstr>
      <vt:lpstr>Spatial-Temporal Kernel Density Visualization (STKDV)</vt:lpstr>
      <vt:lpstr>STKDV is Slow!</vt:lpstr>
      <vt:lpstr>Many Complaints from Domain Experts</vt:lpstr>
      <vt:lpstr>Range-Query-based Solution (RQS)</vt:lpstr>
      <vt:lpstr>Range-Query-based Solution (RQS)</vt:lpstr>
      <vt:lpstr>Our Contributions</vt:lpstr>
      <vt:lpstr>Core Idea 1 of SWS: Sliding Window</vt:lpstr>
      <vt:lpstr>Core Idea 2 of SWS: Incremental Computation</vt:lpstr>
      <vt:lpstr>Core Idea 2 of SWS: Incremental Computation</vt:lpstr>
      <vt:lpstr>Experimental Evaluation</vt:lpstr>
      <vt:lpstr>Use Case: Detect the COVID-19 hotspots  in Hong Kong</vt:lpstr>
      <vt:lpstr>Ongoing Work and Future Opportunities</vt:lpstr>
      <vt:lpstr>Ongoing Work and Future Opportunities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SWS: A Complexity-Optimized Solution for Spatial-Temporal Kernel Density Visualization</dc:title>
  <dc:creator>CHAN Tsz Nam</dc:creator>
  <cp:lastModifiedBy>CHAN Tsz Nam</cp:lastModifiedBy>
  <cp:revision>40</cp:revision>
  <dcterms:created xsi:type="dcterms:W3CDTF">2022-08-15T09:35:28Z</dcterms:created>
  <dcterms:modified xsi:type="dcterms:W3CDTF">2022-08-17T12:14:10Z</dcterms:modified>
</cp:coreProperties>
</file>