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94660"/>
  </p:normalViewPr>
  <p:slideViewPr>
    <p:cSldViewPr snapToGrid="0">
      <p:cViewPr>
        <p:scale>
          <a:sx n="69" d="100"/>
          <a:sy n="69" d="100"/>
        </p:scale>
        <p:origin x="-4422" y="-12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1707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5803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0238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671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87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9675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6007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538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495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942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500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3B986-E402-4BF2-8DA7-DBAB0E53D75F}" type="datetimeFigureOut">
              <a:rPr lang="zh-HK" altLang="en-US" smtClean="0"/>
              <a:t>28/8/2022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C7AE-D606-4F72-8FAD-37465C398A0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513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A2DDEAC8-1345-4BEB-8B47-66CE31677A5E}"/>
              </a:ext>
            </a:extLst>
          </p:cNvPr>
          <p:cNvSpPr/>
          <p:nvPr/>
        </p:nvSpPr>
        <p:spPr>
          <a:xfrm>
            <a:off x="13727747" y="34700264"/>
            <a:ext cx="2001745" cy="10381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2772034-A967-4BC0-9E33-AFB01D78FA71}"/>
              </a:ext>
            </a:extLst>
          </p:cNvPr>
          <p:cNvSpPr/>
          <p:nvPr/>
        </p:nvSpPr>
        <p:spPr>
          <a:xfrm>
            <a:off x="9974290" y="34684147"/>
            <a:ext cx="2001745" cy="10381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29D795D-950E-417C-B2AA-7641DCA0A512}"/>
              </a:ext>
            </a:extLst>
          </p:cNvPr>
          <p:cNvSpPr/>
          <p:nvPr/>
        </p:nvSpPr>
        <p:spPr>
          <a:xfrm>
            <a:off x="5533292" y="34700264"/>
            <a:ext cx="2001745" cy="10381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8FFBDF-552D-494F-A896-CF4CCB801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433" y="243278"/>
            <a:ext cx="25208346" cy="22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2903" tIns="26447" rIns="52903" bIns="26447">
            <a:spAutoFit/>
          </a:bodyPr>
          <a:lstStyle>
            <a:lvl1pPr defTabSz="528638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28638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28638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28638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28638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zh-HK" sz="7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SWS: A Complexity-Optimized Solution for Spatial-Temporal Kernel Density Visualization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D77644B-F8E2-4CF9-9FCF-D4DAC85DB9D9}"/>
              </a:ext>
            </a:extLst>
          </p:cNvPr>
          <p:cNvSpPr txBox="1"/>
          <p:nvPr/>
        </p:nvSpPr>
        <p:spPr>
          <a:xfrm>
            <a:off x="2533304" y="2811780"/>
            <a:ext cx="80826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edisonchan@comp.hkbu.edu.hk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60E87F-5D56-4605-842C-1190B0E28953}"/>
              </a:ext>
            </a:extLst>
          </p:cNvPr>
          <p:cNvSpPr txBox="1"/>
          <p:nvPr/>
        </p:nvSpPr>
        <p:spPr>
          <a:xfrm>
            <a:off x="12533081" y="2811780"/>
            <a:ext cx="65803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Pak Lon Ip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Macau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SKL of Internet of Things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Smart City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paklonip@um.edu.mo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5FCA2A-A8F9-4623-A55F-AC7B332FDD9A}"/>
              </a:ext>
            </a:extLst>
          </p:cNvPr>
          <p:cNvSpPr txBox="1"/>
          <p:nvPr/>
        </p:nvSpPr>
        <p:spPr>
          <a:xfrm>
            <a:off x="21030587" y="2811780"/>
            <a:ext cx="65803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Leong Hou 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Macau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SKL of Internet of Things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Smart City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ryanlhu@um.edu.mo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51D3C0-4BC1-463D-A50E-CBB7E5A55FBF}"/>
              </a:ext>
            </a:extLst>
          </p:cNvPr>
          <p:cNvSpPr txBox="1"/>
          <p:nvPr/>
        </p:nvSpPr>
        <p:spPr>
          <a:xfrm>
            <a:off x="7162556" y="6912572"/>
            <a:ext cx="772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Byron Choi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bchoi@comp.hkbu.edu.hk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A602F04-29D1-4442-B8C6-A64B074F8100}"/>
              </a:ext>
            </a:extLst>
          </p:cNvPr>
          <p:cNvSpPr txBox="1"/>
          <p:nvPr/>
        </p:nvSpPr>
        <p:spPr>
          <a:xfrm>
            <a:off x="16824717" y="6912572"/>
            <a:ext cx="772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xujl@comp.hkbu.edu.hk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71">
            <a:extLst>
              <a:ext uri="{FF2B5EF4-FFF2-40B4-BE49-F238E27FC236}">
                <a16:creationId xmlns:a16="http://schemas.microsoft.com/office/drawing/2014/main" id="{4E7A569A-4E1C-4CC1-A9AE-FAF4EA5DC9F3}"/>
              </a:ext>
            </a:extLst>
          </p:cNvPr>
          <p:cNvSpPr/>
          <p:nvPr/>
        </p:nvSpPr>
        <p:spPr>
          <a:xfrm>
            <a:off x="0" y="9444632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2C1303-A6AB-4F41-99DA-A9C42DAB2075}"/>
              </a:ext>
            </a:extLst>
          </p:cNvPr>
          <p:cNvSpPr/>
          <p:nvPr/>
        </p:nvSpPr>
        <p:spPr>
          <a:xfrm>
            <a:off x="5834915" y="9536036"/>
            <a:ext cx="191521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Kernel Density Visualization (KDV)?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BA5466B-0C64-4BF4-BB0A-47D29C8E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4" y="11356926"/>
            <a:ext cx="5591175" cy="48196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09FAA9A-201E-4139-B96F-7264441A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54" y="11385501"/>
            <a:ext cx="5581650" cy="4791075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16604AFD-2C61-4862-B5A2-4EE3CBAF834D}"/>
              </a:ext>
            </a:extLst>
          </p:cNvPr>
          <p:cNvSpPr txBox="1"/>
          <p:nvPr/>
        </p:nvSpPr>
        <p:spPr>
          <a:xfrm>
            <a:off x="942617" y="16176576"/>
            <a:ext cx="4402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</a:t>
            </a:r>
            <a:b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cases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22645783-FFB3-432B-9980-BE68AD6EE5E5}"/>
              </a:ext>
            </a:extLst>
          </p:cNvPr>
          <p:cNvSpPr txBox="1"/>
          <p:nvPr/>
        </p:nvSpPr>
        <p:spPr>
          <a:xfrm>
            <a:off x="6915175" y="16176576"/>
            <a:ext cx="42498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Hotspot map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(based on KDV)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FCB933E-8BE8-497F-B189-FD41F5A96A31}"/>
                  </a:ext>
                </a:extLst>
              </p:cNvPr>
              <p:cNvSpPr/>
              <p:nvPr/>
            </p:nvSpPr>
            <p:spPr>
              <a:xfrm>
                <a:off x="12264755" y="10834391"/>
                <a:ext cx="17886888" cy="6986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of KDV: Given a location dataset, we need to color each pixel </a:t>
                </a:r>
                <a14:m>
                  <m:oMath xmlns:m="http://schemas.openxmlformats.org/officeDocument/2006/math">
                    <m:r>
                      <a:rPr lang="en-US" altLang="zh-HK" sz="4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the kernel density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4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where: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altLang="zh-HK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HK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 many geographical applications: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COVID-19 hotspot detection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Crime hotspot detection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Traffic</a:t>
                </a:r>
                <a:r>
                  <a:rPr lang="zh-HK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accident</a:t>
                </a:r>
                <a:r>
                  <a:rPr lang="zh-HK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hotspot</a:t>
                </a:r>
                <a:r>
                  <a:rPr lang="zh-HK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Traffic hotspot detection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not consider the occurrence time of each location data point </a:t>
                </a: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  <a:endParaRPr lang="en-US" altLang="zh-HK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FCB933E-8BE8-497F-B189-FD41F5A96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4755" y="10834391"/>
                <a:ext cx="17886888" cy="6986528"/>
              </a:xfrm>
              <a:prstGeom prst="rect">
                <a:avLst/>
              </a:prstGeom>
              <a:blipFill>
                <a:blip r:embed="rId4"/>
                <a:stretch>
                  <a:fillRect l="-1431" t="-1920" b="-375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33">
                <a:extLst>
                  <a:ext uri="{FF2B5EF4-FFF2-40B4-BE49-F238E27FC236}">
                    <a16:creationId xmlns:a16="http://schemas.microsoft.com/office/drawing/2014/main" id="{F52191BF-A772-4CCA-9C88-030DF207FE00}"/>
                  </a:ext>
                </a:extLst>
              </p:cNvPr>
              <p:cNvSpPr txBox="1"/>
              <p:nvPr/>
            </p:nvSpPr>
            <p:spPr>
              <a:xfrm>
                <a:off x="17408622" y="12223488"/>
                <a:ext cx="6605205" cy="1647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4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4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4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4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</m:t>
                          </m:r>
                          <m:r>
                            <m:rPr>
                              <m:brk m:alnAt="7"/>
                            </m:r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HK" sz="4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space</m:t>
                          </m:r>
                        </m:sub>
                      </m:sSub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HK" sz="4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𝐪</m:t>
                      </m:r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HK" sz="4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𝐩</m:t>
                      </m:r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4200" dirty="0"/>
              </a:p>
            </p:txBody>
          </p:sp>
        </mc:Choice>
        <mc:Fallback xmlns="">
          <p:sp>
            <p:nvSpPr>
              <p:cNvPr id="17" name="TextBox 33">
                <a:extLst>
                  <a:ext uri="{FF2B5EF4-FFF2-40B4-BE49-F238E27FC236}">
                    <a16:creationId xmlns:a16="http://schemas.microsoft.com/office/drawing/2014/main" id="{F52191BF-A772-4CCA-9C88-030DF207F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622" y="12223488"/>
                <a:ext cx="6605205" cy="1647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271">
            <a:extLst>
              <a:ext uri="{FF2B5EF4-FFF2-40B4-BE49-F238E27FC236}">
                <a16:creationId xmlns:a16="http://schemas.microsoft.com/office/drawing/2014/main" id="{2D1DFE9F-3023-4A22-8B2C-C66C33F994FC}"/>
              </a:ext>
            </a:extLst>
          </p:cNvPr>
          <p:cNvSpPr/>
          <p:nvPr/>
        </p:nvSpPr>
        <p:spPr>
          <a:xfrm>
            <a:off x="0" y="17823224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3C09B8-A826-474D-83C9-E2D3FF9E7B8E}"/>
              </a:ext>
            </a:extLst>
          </p:cNvPr>
          <p:cNvSpPr/>
          <p:nvPr/>
        </p:nvSpPr>
        <p:spPr>
          <a:xfrm>
            <a:off x="1940590" y="17941303"/>
            <a:ext cx="263940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Spatial-Temporal Kernel Density Visualization (STKDV)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59D1F27-6F7B-4100-A438-D8AE9FED0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14" y="19306549"/>
            <a:ext cx="4070124" cy="37587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2643390-A502-40E4-8CAB-DA35716EB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605" y="19306548"/>
            <a:ext cx="4070754" cy="375879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D9725AB-6E53-4510-8048-1F82D6CBD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14" y="23657997"/>
            <a:ext cx="4077075" cy="3758790"/>
          </a:xfrm>
          <a:prstGeom prst="rect">
            <a:avLst/>
          </a:prstGeom>
        </p:spPr>
      </p:pic>
      <p:sp>
        <p:nvSpPr>
          <p:cNvPr id="23" name="TextBox 10">
            <a:extLst>
              <a:ext uri="{FF2B5EF4-FFF2-40B4-BE49-F238E27FC236}">
                <a16:creationId xmlns:a16="http://schemas.microsoft.com/office/drawing/2014/main" id="{D7228FB1-E427-4D26-ABFB-69F203B6122B}"/>
              </a:ext>
            </a:extLst>
          </p:cNvPr>
          <p:cNvSpPr txBox="1"/>
          <p:nvPr/>
        </p:nvSpPr>
        <p:spPr>
          <a:xfrm>
            <a:off x="539978" y="22932366"/>
            <a:ext cx="36863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4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August 2020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8F74449D-6C1D-47B2-8EF6-30A0D31B25B8}"/>
              </a:ext>
            </a:extLst>
          </p:cNvPr>
          <p:cNvSpPr txBox="1"/>
          <p:nvPr/>
        </p:nvSpPr>
        <p:spPr>
          <a:xfrm>
            <a:off x="4442248" y="22970891"/>
            <a:ext cx="42915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HK" sz="4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 2020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8C810AAC-0086-4BA4-9CB5-108733E63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5589" y="23657997"/>
            <a:ext cx="4074662" cy="3755379"/>
          </a:xfrm>
          <a:prstGeom prst="rect">
            <a:avLst/>
          </a:prstGeom>
        </p:spPr>
      </p:pic>
      <p:sp>
        <p:nvSpPr>
          <p:cNvPr id="26" name="TextBox 10">
            <a:extLst>
              <a:ext uri="{FF2B5EF4-FFF2-40B4-BE49-F238E27FC236}">
                <a16:creationId xmlns:a16="http://schemas.microsoft.com/office/drawing/2014/main" id="{C3C31E78-B1A5-4743-B502-785A10960F36}"/>
              </a:ext>
            </a:extLst>
          </p:cNvPr>
          <p:cNvSpPr txBox="1"/>
          <p:nvPr/>
        </p:nvSpPr>
        <p:spPr>
          <a:xfrm>
            <a:off x="322215" y="27335373"/>
            <a:ext cx="4293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altLang="zh-HK" sz="4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February 2021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86BD44C2-3C72-4FE3-9BCC-AC9D85DE2CF0}"/>
              </a:ext>
            </a:extLst>
          </p:cNvPr>
          <p:cNvSpPr txBox="1"/>
          <p:nvPr/>
        </p:nvSpPr>
        <p:spPr>
          <a:xfrm>
            <a:off x="4554605" y="27314517"/>
            <a:ext cx="4023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altLang="zh-HK" sz="4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FDE7303-FBD3-4B87-9EFB-1BE9A0D35E0A}"/>
                  </a:ext>
                </a:extLst>
              </p:cNvPr>
              <p:cNvSpPr/>
              <p:nvPr/>
            </p:nvSpPr>
            <p:spPr>
              <a:xfrm>
                <a:off x="9661160" y="19435223"/>
                <a:ext cx="20788360" cy="8716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location dataset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HK" sz="4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HK" sz="4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4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8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HK" sz="4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HK" sz="4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HK" sz="4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HK" sz="4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4800" b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en-US" altLang="zh-HK" sz="4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HK" sz="4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4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8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HK" sz="4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HK" sz="4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HK" sz="4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HK" sz="4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4800" b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en-US" altLang="zh-HK" sz="4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altLang="zh-HK" sz="4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4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8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HK" sz="4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HK" sz="4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HK" sz="4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HK" sz="4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4800" b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en-US" altLang="zh-HK" sz="4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HK" alt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size </a:t>
                </a:r>
                <a14:m>
                  <m:oMath xmlns:m="http://schemas.openxmlformats.org/officeDocument/2006/math">
                    <m:r>
                      <a:rPr lang="en-US" altLang="zh-HK" sz="4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HK" sz="4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each pixel </a:t>
                </a:r>
                <a14:m>
                  <m:oMath xmlns:m="http://schemas.openxmlformats.org/officeDocument/2006/math">
                    <m:r>
                      <a:rPr lang="en-US" altLang="zh-HK" sz="4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timestamp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4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sub>
                    </m:sSub>
                    <m:r>
                      <a:rPr lang="en-US" altLang="zh-HK" sz="4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the spatial-temporal kernel density function</a:t>
                </a:r>
                <a:r>
                  <a:rPr lang="zh-HK" alt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HK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altLang="zh-HK" sz="4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sz="4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  <m:r>
                      <a:rPr lang="en-US" altLang="zh-HK" sz="4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HK" sz="4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sub>
                    </m:sSub>
                    <m:r>
                      <a:rPr lang="en-US" altLang="zh-HK" sz="4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where: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altLang="zh-HK" sz="4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altLang="zh-HK" sz="4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altLang="zh-HK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complexity of a naïve solution for generating STKDV is </a:t>
                </a:r>
                <a14:m>
                  <m:oMath xmlns:m="http://schemas.openxmlformats.org/officeDocument/2006/math">
                    <m:r>
                      <a:rPr lang="en-US" altLang="zh-HK" sz="4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4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𝑋𝑌𝑇𝑛</m:t>
                        </m:r>
                      </m:e>
                    </m:d>
                  </m:oMath>
                </a14:m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altLang="zh-HK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resolution size (</a:t>
                </a:r>
                <a14:m>
                  <m:oMath xmlns:m="http://schemas.openxmlformats.org/officeDocument/2006/math">
                    <m:r>
                      <a:rPr lang="en-US" altLang="zh-HK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HK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HK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128 </a:t>
                </a:r>
                <a14:m>
                  <m:oMath xmlns:m="http://schemas.openxmlformats.org/officeDocument/2006/math">
                    <m:r>
                      <a:rPr lang="en-US" altLang="zh-HK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HK" sz="4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</a:t>
                </a:r>
                <a:endParaRPr lang="en-US" altLang="zh-HK" sz="4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timestamps (</a:t>
                </a:r>
                <a14:m>
                  <m:oMath xmlns:m="http://schemas.openxmlformats.org/officeDocument/2006/math">
                    <m:r>
                      <a:rPr lang="en-US" altLang="zh-HK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128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number of data points (</a:t>
                </a:r>
                <a14:m>
                  <m:oMath xmlns:m="http://schemas.openxmlformats.org/officeDocument/2006/math">
                    <m:r>
                      <a:rPr lang="en-US" altLang="zh-HK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1,000,000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cost is: </a:t>
                </a:r>
                <a:r>
                  <a:rPr lang="en-US" altLang="zh-HK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2.09 trillion operations</a:t>
                </a: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FDE7303-FBD3-4B87-9EFB-1BE9A0D35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160" y="19435223"/>
                <a:ext cx="20788360" cy="8716425"/>
              </a:xfrm>
              <a:prstGeom prst="rect">
                <a:avLst/>
              </a:prstGeom>
              <a:blipFill>
                <a:blip r:embed="rId10"/>
                <a:stretch>
                  <a:fillRect l="-1232" t="-1049" b="-209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51CE52-6DB5-4C96-BBB0-A40A98315A1C}"/>
                  </a:ext>
                </a:extLst>
              </p:cNvPr>
              <p:cNvSpPr/>
              <p:nvPr/>
            </p:nvSpPr>
            <p:spPr>
              <a:xfrm>
                <a:off x="13277945" y="22030885"/>
                <a:ext cx="11709103" cy="1863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4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4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ℱ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HK" sz="4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sz="4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4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sz="4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</m:sub>
                          </m:sSub>
                        </m:e>
                      </m:d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4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HK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42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acc>
                            <m:accPr>
                              <m:chr m:val="̂"/>
                              <m:ctrl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HK" sz="4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HK" sz="4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space</m:t>
                              </m:r>
                            </m:sub>
                          </m:sSub>
                        </m:e>
                      </m:nary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HK" sz="4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𝐪</m:t>
                      </m:r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HK" sz="4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𝐩</m:t>
                      </m:r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HK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HK" sz="4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time</m:t>
                          </m:r>
                        </m:sub>
                      </m:sSub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4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HK" sz="4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sub>
                      </m:sSub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HK" sz="4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4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HK" sz="4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sub>
                      </m:sSub>
                      <m:r>
                        <a:rPr lang="en-US" altLang="zh-HK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42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51CE52-6DB5-4C96-BBB0-A40A98315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945" y="22030885"/>
                <a:ext cx="11709103" cy="18639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D1EFDCF9-90E8-42AD-B9AA-F1A3CD8A8E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0415" y="38761542"/>
            <a:ext cx="15716318" cy="3935819"/>
          </a:xfrm>
          <a:prstGeom prst="rect">
            <a:avLst/>
          </a:prstGeom>
        </p:spPr>
      </p:pic>
      <p:sp>
        <p:nvSpPr>
          <p:cNvPr id="33" name="Rectangle 271">
            <a:extLst>
              <a:ext uri="{FF2B5EF4-FFF2-40B4-BE49-F238E27FC236}">
                <a16:creationId xmlns:a16="http://schemas.microsoft.com/office/drawing/2014/main" id="{26896324-DCEE-465F-A519-A75081376C40}"/>
              </a:ext>
            </a:extLst>
          </p:cNvPr>
          <p:cNvSpPr/>
          <p:nvPr/>
        </p:nvSpPr>
        <p:spPr>
          <a:xfrm>
            <a:off x="-70730" y="37317778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247719-2950-439D-93D7-E044DD1F4379}"/>
              </a:ext>
            </a:extLst>
          </p:cNvPr>
          <p:cNvSpPr/>
          <p:nvPr/>
        </p:nvSpPr>
        <p:spPr>
          <a:xfrm>
            <a:off x="4953701" y="37470210"/>
            <a:ext cx="85889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 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FFB444A-C524-4629-911D-6392C755AAAA}"/>
              </a:ext>
            </a:extLst>
          </p:cNvPr>
          <p:cNvSpPr/>
          <p:nvPr/>
        </p:nvSpPr>
        <p:spPr>
          <a:xfrm>
            <a:off x="19590432" y="37409182"/>
            <a:ext cx="85889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FB50B534-411B-48E1-913B-ECE905B4F576}"/>
              </a:ext>
            </a:extLst>
          </p:cNvPr>
          <p:cNvSpPr txBox="1"/>
          <p:nvPr/>
        </p:nvSpPr>
        <p:spPr>
          <a:xfrm>
            <a:off x="20672493" y="4221989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Ontario</a:t>
            </a: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32DDCB8E-6E4A-439B-9B03-1BD221F0E330}"/>
              </a:ext>
            </a:extLst>
          </p:cNvPr>
          <p:cNvSpPr txBox="1"/>
          <p:nvPr/>
        </p:nvSpPr>
        <p:spPr>
          <a:xfrm>
            <a:off x="25384069" y="42219892"/>
            <a:ext cx="2057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774B385F-2291-4A50-891F-3BDE85BC58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757352" y="38755500"/>
            <a:ext cx="4437885" cy="3532878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21C7B75A-3569-4CEA-BCD7-E34CCE34EB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71879" y="38710504"/>
            <a:ext cx="4437885" cy="3623594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11D813E2-348A-44D6-AFFF-945699D383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2468" y="29545155"/>
            <a:ext cx="11240592" cy="3701876"/>
          </a:xfrm>
          <a:prstGeom prst="rect">
            <a:avLst/>
          </a:prstGeom>
        </p:spPr>
      </p:pic>
      <p:sp>
        <p:nvSpPr>
          <p:cNvPr id="30" name="Rectangle 271">
            <a:extLst>
              <a:ext uri="{FF2B5EF4-FFF2-40B4-BE49-F238E27FC236}">
                <a16:creationId xmlns:a16="http://schemas.microsoft.com/office/drawing/2014/main" id="{8DD2EFBB-73C0-4084-B251-63CF502F9489}"/>
              </a:ext>
            </a:extLst>
          </p:cNvPr>
          <p:cNvSpPr/>
          <p:nvPr/>
        </p:nvSpPr>
        <p:spPr>
          <a:xfrm>
            <a:off x="0" y="28123107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8896A4-D31F-4C8A-BC76-6284B95CC66D}"/>
              </a:ext>
            </a:extLst>
          </p:cNvPr>
          <p:cNvSpPr/>
          <p:nvPr/>
        </p:nvSpPr>
        <p:spPr>
          <a:xfrm>
            <a:off x="7615411" y="28215195"/>
            <a:ext cx="150443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Sliding-Window-based Solution (SWS)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2F7A2398-6F65-4C8C-8D7D-E05ADEDE70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740036" y="29515833"/>
            <a:ext cx="11397889" cy="37104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D9A19B3-1ED8-4065-8ABB-4B819111D3DB}"/>
                  </a:ext>
                </a:extLst>
              </p:cNvPr>
              <p:cNvSpPr/>
              <p:nvPr/>
            </p:nvSpPr>
            <p:spPr>
              <a:xfrm>
                <a:off x="-169181" y="33188940"/>
                <a:ext cx="16083890" cy="2617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3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ℱ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sz="3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sz="3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</m:sub>
                          </m:sSub>
                        </m:e>
                      </m:d>
                      <m:r>
                        <a:rPr lang="en-US" altLang="zh-HK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38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HK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HK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38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3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3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3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HK" sz="3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space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3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HK" sz="3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altLang="zh-HK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HK" alt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𝑖𝑠𝑡</m:t>
                              </m:r>
                              <m:d>
                                <m:dPr>
                                  <m:ctrlPr>
                                    <a:rPr lang="en-US" altLang="zh-HK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3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3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HK" sz="3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𝐪</m:t>
                                      </m:r>
                                    </m:sub>
                                  </m:sSub>
                                  <m:r>
                                    <a:rPr lang="en-US" altLang="zh-HK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HK" sz="3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3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HK" sz="3800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𝐩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HK" sz="3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</m:t>
                      </m:r>
                      <m:r>
                        <a:rPr lang="en-US" altLang="zh-HK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HK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HK" alt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sz="3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</m:sub>
                            <m:sup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HK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3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3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3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3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HK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Sup>
                        <m:sSubSup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HK" altLang="en-US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HK" sz="3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3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HK" sz="3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sub>
                      </m:sSub>
                      <m:r>
                        <a:rPr lang="en-US" altLang="zh-HK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3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3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3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3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HK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sSubSup>
                        <m:sSubSup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HK" altLang="en-US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HK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3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3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3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3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</m:oMath>
                  </m:oMathPara>
                </a14:m>
                <a:endParaRPr lang="zh-HK" altLang="en-US" sz="380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D9A19B3-1ED8-4065-8ABB-4B819111D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181" y="33188940"/>
                <a:ext cx="16083890" cy="261751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5200B19-0DA9-4FDE-803F-A013D20055E6}"/>
                  </a:ext>
                </a:extLst>
              </p:cNvPr>
              <p:cNvSpPr/>
              <p:nvPr/>
            </p:nvSpPr>
            <p:spPr>
              <a:xfrm>
                <a:off x="658644" y="35958883"/>
                <a:ext cx="10561289" cy="1063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4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HK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HK" sz="4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𝐪</m:t>
                                </m:r>
                              </m:sub>
                            </m:sSub>
                          </m:e>
                        </m:d>
                      </m:sub>
                      <m:sup>
                        <m:d>
                          <m:dPr>
                            <m:ctrlPr>
                              <a:rPr lang="en-US" altLang="zh-HK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HK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HK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4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  <m:r>
                              <a:rPr lang="en-US" altLang="zh-HK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HK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HK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HK" sz="4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brk m:alnAt="7"/>
                          </m:rP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𝐪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HK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HK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HK" sz="4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sub>
                          <m:sup>
                            <m:r>
                              <a:rPr lang="en-US" altLang="zh-HK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HK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HK" sz="4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space</m:t>
                            </m:r>
                          </m:sub>
                        </m:sSub>
                        <m:r>
                          <a:rPr lang="en-US" altLang="zh-HK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HK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  <m: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HK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𝐩</m:t>
                        </m:r>
                        <m:r>
                          <a:rPr lang="en-US" altLang="zh-HK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HK" altLang="en-US" sz="400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5200B19-0DA9-4FDE-803F-A013D2005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44" y="35958883"/>
                <a:ext cx="10561289" cy="1063561"/>
              </a:xfrm>
              <a:prstGeom prst="rect">
                <a:avLst/>
              </a:prstGeom>
              <a:blipFill>
                <a:blip r:embed="rId18"/>
                <a:stretch>
                  <a:fillRect l="-2020" b="-229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6F2CAF8-61D5-45F6-9D0B-D25BBD7E56DA}"/>
                  </a:ext>
                </a:extLst>
              </p:cNvPr>
              <p:cNvSpPr/>
              <p:nvPr/>
            </p:nvSpPr>
            <p:spPr>
              <a:xfrm>
                <a:off x="16355662" y="33226315"/>
                <a:ext cx="14093858" cy="1151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HK" sz="3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3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3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HK" sz="38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3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en-US" altLang="zh-HK" sz="3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3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3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3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3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3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3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HK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3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3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HK" sz="3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𝐪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HK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3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3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HK" sz="3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38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𝐪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3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3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HK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HK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3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3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HK" sz="3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𝐪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HK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3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3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HK" sz="3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38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𝐪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3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sz="3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3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</m:oMath>
                  </m:oMathPara>
                </a14:m>
                <a:endParaRPr lang="zh-HK" altLang="en-US" sz="380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6F2CAF8-61D5-45F6-9D0B-D25BBD7E5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5662" y="33226315"/>
                <a:ext cx="14093858" cy="11513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C2C0251-D7E2-4E5D-BA2F-74D9D634771C}"/>
                  </a:ext>
                </a:extLst>
              </p:cNvPr>
              <p:cNvSpPr txBox="1"/>
              <p:nvPr/>
            </p:nvSpPr>
            <p:spPr>
              <a:xfrm>
                <a:off x="17740036" y="34433802"/>
                <a:ext cx="10004343" cy="14599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complexity for updating the window is</a:t>
                </a:r>
                <a:endParaRPr lang="zh-HK" alt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HK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HK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HK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HK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HK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HK" sz="3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HK" sz="3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HK" sz="36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𝐪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HK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HK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HK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HK" sz="3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HK" sz="3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HK" sz="36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HK" sz="36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𝐪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HK" sz="36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HK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HK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HK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HK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HK" sz="3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HK" sz="3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HK" sz="36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𝐪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HK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HK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HK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HK" sz="3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HK" sz="3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HK" sz="36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HK" sz="3600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𝐪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HK" sz="36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HK" sz="3600" dirty="0"/>
                  <a:t>.</a:t>
                </a:r>
                <a:r>
                  <a:rPr lang="zh-HK" altLang="en-US" sz="3600" dirty="0"/>
                  <a:t> </a:t>
                </a:r>
              </a:p>
            </p:txBody>
          </p:sp>
        </mc:Choice>
        <mc:Fallback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C2C0251-D7E2-4E5D-BA2F-74D9D634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0036" y="34433802"/>
                <a:ext cx="10004343" cy="1459951"/>
              </a:xfrm>
              <a:prstGeom prst="rect">
                <a:avLst/>
              </a:prstGeom>
              <a:blipFill>
                <a:blip r:embed="rId20"/>
                <a:stretch>
                  <a:fillRect t="-10460" b="-627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768C3EF1-0692-4F96-BE05-B15F3BE49743}"/>
                  </a:ext>
                </a:extLst>
              </p:cNvPr>
              <p:cNvSpPr txBox="1"/>
              <p:nvPr/>
            </p:nvSpPr>
            <p:spPr>
              <a:xfrm>
                <a:off x="18105422" y="36001943"/>
                <a:ext cx="10004342" cy="1169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complexity for finding the density values </a:t>
                </a:r>
                <a:b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each pixel </a:t>
                </a:r>
                <a14:m>
                  <m:oMath xmlns:m="http://schemas.openxmlformats.org/officeDocument/2006/math">
                    <m:r>
                      <a:rPr lang="en-US" altLang="zh-HK" sz="3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</m:oMath>
                </a14:m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 timestamps is: </a:t>
                </a:r>
                <a14:m>
                  <m:oMath xmlns:m="http://schemas.openxmlformats.org/officeDocument/2006/math">
                    <m:r>
                      <a:rPr lang="en-US" altLang="zh-HK" sz="3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HK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3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HK" sz="3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HK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HK" alt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768C3EF1-0692-4F96-BE05-B15F3BE49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422" y="36001943"/>
                <a:ext cx="10004342" cy="1169551"/>
              </a:xfrm>
              <a:prstGeom prst="rect">
                <a:avLst/>
              </a:prstGeom>
              <a:blipFill>
                <a:blip r:embed="rId21"/>
                <a:stretch>
                  <a:fillRect l="-2438" t="-12500" r="-2438" b="-2395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60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400</Words>
  <Application>Microsoft Office PowerPoint</Application>
  <PresentationFormat>自訂</PresentationFormat>
  <Paragraphs>62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 Tsz Nam</dc:creator>
  <cp:lastModifiedBy>CHAN Tsz Nam</cp:lastModifiedBy>
  <cp:revision>35</cp:revision>
  <dcterms:created xsi:type="dcterms:W3CDTF">2022-08-27T09:59:15Z</dcterms:created>
  <dcterms:modified xsi:type="dcterms:W3CDTF">2022-08-28T13:33:18Z</dcterms:modified>
</cp:coreProperties>
</file>