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CAC8"/>
    <a:srgbClr val="46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33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3" name="Shape 1"/>
          <p:cNvSpPr/>
          <p:nvPr/>
        </p:nvSpPr>
        <p:spPr>
          <a:xfrm>
            <a:off x="-91440" y="9144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pl-PL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2646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Czym jest przetwarzanie analogowo-cyfrowe?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667911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Przetwarzanie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20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analogowo-cyfrowe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to </a:t>
            </a:r>
            <a:r>
              <a:rPr lang="en-US" sz="20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proces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20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konwersji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20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danych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z </a:t>
            </a:r>
            <a:r>
              <a:rPr lang="en-US" sz="20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postaci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20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analogowej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20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na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20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postać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20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cyfrową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 </a:t>
            </a:r>
            <a:r>
              <a:rPr lang="en-US" sz="20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Wykorzystuje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20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się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do </a:t>
            </a:r>
            <a:r>
              <a:rPr lang="en-US" sz="20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tego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20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układy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20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komputerowe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, </a:t>
            </a:r>
            <a:r>
              <a:rPr lang="en-US" sz="20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które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20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dokonują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20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pomiarów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20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sygnałów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20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20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przekształcają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je </a:t>
            </a:r>
            <a:r>
              <a:rPr lang="en-US" sz="20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na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format </a:t>
            </a:r>
            <a:r>
              <a:rPr lang="en-US" sz="20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cyfrowy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4" name="Text 2"/>
          <p:cNvSpPr/>
          <p:nvPr/>
        </p:nvSpPr>
        <p:spPr>
          <a:xfrm>
            <a:off x="2037993" y="68937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Przyszłość przetwarzania analogowo-cyfrowego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833" y="2522458"/>
            <a:ext cx="1741408" cy="163556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616768" y="3329940"/>
            <a:ext cx="119420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5769412" y="2922270"/>
            <a:ext cx="35290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Rozwój sztucznej inteligencji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69412" y="3402687"/>
            <a:ext cx="476357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Integracja AI z systemami analogowo-cyfrowymi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02724" y="4160074"/>
            <a:ext cx="6934200" cy="22205"/>
          </a:xfrm>
          <a:prstGeom prst="rect">
            <a:avLst/>
          </a:prstGeom>
          <a:solidFill>
            <a:srgbClr val="6D5244"/>
          </a:solidFill>
          <a:ln/>
        </p:spPr>
        <p:txBody>
          <a:bodyPr/>
          <a:lstStyle/>
          <a:p>
            <a:endParaRPr lang="pl-PL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010" y="4213503"/>
            <a:ext cx="3482935" cy="163556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4598908" y="4809053"/>
            <a:ext cx="155138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6640116" y="4613315"/>
            <a:ext cx="322623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Efektywność energetyczna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640116" y="5093732"/>
            <a:ext cx="568809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Zastosowanie energooszczędnych modułów przetwarzania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6473428" y="5851118"/>
            <a:ext cx="6063496" cy="22205"/>
          </a:xfrm>
          <a:prstGeom prst="rect">
            <a:avLst/>
          </a:prstGeom>
          <a:solidFill>
            <a:srgbClr val="6D5244"/>
          </a:solidFill>
          <a:ln/>
        </p:spPr>
        <p:txBody>
          <a:bodyPr/>
          <a:lstStyle/>
          <a:p>
            <a:endParaRPr lang="pl-PL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306" y="5904548"/>
            <a:ext cx="5224343" cy="1635562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4599861" y="6500098"/>
            <a:ext cx="153233" cy="4443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99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187" dirty="0"/>
          </a:p>
        </p:txBody>
      </p:sp>
      <p:sp>
        <p:nvSpPr>
          <p:cNvPr id="17" name="Text 12"/>
          <p:cNvSpPr/>
          <p:nvPr/>
        </p:nvSpPr>
        <p:spPr>
          <a:xfrm>
            <a:off x="7510820" y="6126718"/>
            <a:ext cx="39589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Rozwój interfejsów użytkownika</a:t>
            </a:r>
            <a:endParaRPr lang="en-US" sz="2187" dirty="0"/>
          </a:p>
        </p:txBody>
      </p:sp>
      <p:sp>
        <p:nvSpPr>
          <p:cNvPr id="18" name="Text 13"/>
          <p:cNvSpPr/>
          <p:nvPr/>
        </p:nvSpPr>
        <p:spPr>
          <a:xfrm>
            <a:off x="7510820" y="6607135"/>
            <a:ext cx="485941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Optymalizacja interakcji z urządzeniami cyfrowymi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pl-PL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0389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367796" y="3176707"/>
            <a:ext cx="9894808" cy="13018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26"/>
              </a:lnSpc>
              <a:buNone/>
            </a:pPr>
            <a:r>
              <a:rPr lang="en-US" sz="4101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Przykłady zastosowań przetwarzania analogowo-cyfrowego</a:t>
            </a:r>
            <a:endParaRPr lang="en-US" sz="4101" dirty="0"/>
          </a:p>
        </p:txBody>
      </p:sp>
      <p:sp>
        <p:nvSpPr>
          <p:cNvPr id="6" name="Shape 3"/>
          <p:cNvSpPr/>
          <p:nvPr/>
        </p:nvSpPr>
        <p:spPr>
          <a:xfrm>
            <a:off x="2367795" y="4793996"/>
            <a:ext cx="3159443" cy="3161242"/>
          </a:xfrm>
          <a:prstGeom prst="roundRect">
            <a:avLst>
              <a:gd name="adj" fmla="val 4359"/>
            </a:avLst>
          </a:prstGeom>
          <a:solidFill>
            <a:srgbClr val="343131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7" name="Text 4"/>
          <p:cNvSpPr/>
          <p:nvPr/>
        </p:nvSpPr>
        <p:spPr>
          <a:xfrm>
            <a:off x="2576036" y="4999196"/>
            <a:ext cx="2603897" cy="325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3"/>
              </a:lnSpc>
              <a:buNone/>
            </a:pPr>
            <a:r>
              <a:rPr lang="en-US" sz="205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Medycyna</a:t>
            </a:r>
            <a:endParaRPr lang="en-US" sz="2050" dirty="0"/>
          </a:p>
        </p:txBody>
      </p:sp>
      <p:sp>
        <p:nvSpPr>
          <p:cNvPr id="8" name="Text 5"/>
          <p:cNvSpPr/>
          <p:nvPr/>
        </p:nvSpPr>
        <p:spPr>
          <a:xfrm>
            <a:off x="2576036" y="5449491"/>
            <a:ext cx="2742962" cy="2000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64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Przetwarzanie analogowo-cyfrowe wykorzystywane jest do </a:t>
            </a:r>
            <a:r>
              <a:rPr lang="en-US" sz="164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obrazowani</a:t>
            </a:r>
            <a:r>
              <a:rPr lang="pl-PL" sz="164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</a:t>
            </a:r>
            <a:r>
              <a:rPr lang="en-US" sz="164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medycznego, takiego jak tomografia komputerowa i rezonans magnetyczny.</a:t>
            </a:r>
            <a:endParaRPr lang="en-US" sz="1640" dirty="0"/>
          </a:p>
        </p:txBody>
      </p:sp>
      <p:sp>
        <p:nvSpPr>
          <p:cNvPr id="9" name="Shape 6"/>
          <p:cNvSpPr/>
          <p:nvPr/>
        </p:nvSpPr>
        <p:spPr>
          <a:xfrm>
            <a:off x="5735479" y="4790956"/>
            <a:ext cx="3159443" cy="3161242"/>
          </a:xfrm>
          <a:prstGeom prst="roundRect">
            <a:avLst>
              <a:gd name="adj" fmla="val 4359"/>
            </a:avLst>
          </a:prstGeom>
          <a:solidFill>
            <a:srgbClr val="343131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10" name="Text 7"/>
          <p:cNvSpPr/>
          <p:nvPr/>
        </p:nvSpPr>
        <p:spPr>
          <a:xfrm>
            <a:off x="5943719" y="4999196"/>
            <a:ext cx="2603897" cy="325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3"/>
              </a:lnSpc>
              <a:buNone/>
            </a:pPr>
            <a:r>
              <a:rPr lang="en-US" sz="205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Telekomunikacja</a:t>
            </a:r>
            <a:endParaRPr lang="en-US" sz="2050" dirty="0"/>
          </a:p>
        </p:txBody>
      </p:sp>
      <p:sp>
        <p:nvSpPr>
          <p:cNvPr id="11" name="Text 8"/>
          <p:cNvSpPr/>
          <p:nvPr/>
        </p:nvSpPr>
        <p:spPr>
          <a:xfrm>
            <a:off x="5943719" y="5449491"/>
            <a:ext cx="2742962" cy="2000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64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 dziedzinie telekomunikacji, sygnały analogowe są konwertowane na sygnały cyfrowe dla transmisji danych przez sieci komputerowe.</a:t>
            </a:r>
            <a:endParaRPr lang="en-US" sz="1640" dirty="0"/>
          </a:p>
        </p:txBody>
      </p:sp>
      <p:sp>
        <p:nvSpPr>
          <p:cNvPr id="12" name="Shape 9"/>
          <p:cNvSpPr/>
          <p:nvPr/>
        </p:nvSpPr>
        <p:spPr>
          <a:xfrm>
            <a:off x="9103162" y="4790956"/>
            <a:ext cx="3159443" cy="3161242"/>
          </a:xfrm>
          <a:prstGeom prst="roundRect">
            <a:avLst>
              <a:gd name="adj" fmla="val 4359"/>
            </a:avLst>
          </a:prstGeom>
          <a:solidFill>
            <a:srgbClr val="343131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13" name="Text 10"/>
          <p:cNvSpPr/>
          <p:nvPr/>
        </p:nvSpPr>
        <p:spPr>
          <a:xfrm>
            <a:off x="9311402" y="4999196"/>
            <a:ext cx="2603897" cy="325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63"/>
              </a:lnSpc>
              <a:buNone/>
            </a:pPr>
            <a:r>
              <a:rPr lang="en-US" sz="2050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Audio i Wideo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9311402" y="5449491"/>
            <a:ext cx="2742962" cy="2000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64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Przetwarzanie analogowo-cyfrowe jest stosowane w branży audio i wideo do zapisu, przesyłania i odtwarzania dźwięku oraz obrazu.</a:t>
            </a:r>
            <a:endParaRPr lang="en-US" sz="164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pl-PL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751528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Podstawowe etapy przetwarzania analogowo-cyfrowego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1188601" y="4371001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Konwersja sygnału: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Proces zamiany sygnału analogowego na sygnał cyfrowy.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1188601" y="5308717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20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Próbkowanie sygnału: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Pobieranie i reprezentacja skokowa wartości sygnału analogowego.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1188601" y="6352776"/>
            <a:ext cx="712220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20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Kwantyzacja sygnału: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Dokonywanie przybliżenia wartości sygnału do dyskretnych poziomów.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4" name="Text 2"/>
          <p:cNvSpPr/>
          <p:nvPr/>
        </p:nvSpPr>
        <p:spPr>
          <a:xfrm>
            <a:off x="2037993" y="93368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Konwersja sygnału analogowego na cyfrowy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9103" y="2655689"/>
            <a:ext cx="44410" cy="4640223"/>
          </a:xfrm>
          <a:prstGeom prst="rect">
            <a:avLst/>
          </a:prstGeom>
          <a:solidFill>
            <a:srgbClr val="6D5244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6" name="Shape 4"/>
          <p:cNvSpPr/>
          <p:nvPr/>
        </p:nvSpPr>
        <p:spPr>
          <a:xfrm>
            <a:off x="2121277" y="282928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C49F8C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7" name="Text 5"/>
          <p:cNvSpPr/>
          <p:nvPr/>
        </p:nvSpPr>
        <p:spPr>
          <a:xfrm>
            <a:off x="2299633" y="2870954"/>
            <a:ext cx="1432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2815590" y="287786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Próbkowanie sygnału</a:t>
            </a:r>
            <a:endParaRPr lang="en-US" sz="2187" b="1" dirty="0"/>
          </a:p>
        </p:txBody>
      </p:sp>
      <p:sp>
        <p:nvSpPr>
          <p:cNvPr id="9" name="Text 7"/>
          <p:cNvSpPr/>
          <p:nvPr/>
        </p:nvSpPr>
        <p:spPr>
          <a:xfrm>
            <a:off x="2815590" y="3358277"/>
            <a:ext cx="977681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Pobranie wartości sygnału analogowego w określonych odstępach czasu.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121277" y="433161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C49F8C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11" name="Text 9"/>
          <p:cNvSpPr/>
          <p:nvPr/>
        </p:nvSpPr>
        <p:spPr>
          <a:xfrm>
            <a:off x="2278082" y="4373285"/>
            <a:ext cx="1862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2815590" y="438019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Kwantyzacja sygnału</a:t>
            </a:r>
            <a:endParaRPr lang="en-US" sz="2187" b="1" dirty="0"/>
          </a:p>
        </p:txBody>
      </p:sp>
      <p:sp>
        <p:nvSpPr>
          <p:cNvPr id="13" name="Text 11"/>
          <p:cNvSpPr/>
          <p:nvPr/>
        </p:nvSpPr>
        <p:spPr>
          <a:xfrm>
            <a:off x="2815590" y="4860608"/>
            <a:ext cx="977681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Zdefiniowanie zakresu wartości sygnału oraz przypisanie konkretnych wartości kwantyzacyjnych.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2121277" y="583394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C49F8C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15" name="Text 13"/>
          <p:cNvSpPr/>
          <p:nvPr/>
        </p:nvSpPr>
        <p:spPr>
          <a:xfrm>
            <a:off x="2279273" y="5875615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2815590" y="588252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Kodowanie sygnału</a:t>
            </a:r>
            <a:endParaRPr lang="en-US" sz="2187" b="1" dirty="0"/>
          </a:p>
        </p:txBody>
      </p:sp>
      <p:sp>
        <p:nvSpPr>
          <p:cNvPr id="17" name="Text 15"/>
          <p:cNvSpPr/>
          <p:nvPr/>
        </p:nvSpPr>
        <p:spPr>
          <a:xfrm>
            <a:off x="2815590" y="6362938"/>
            <a:ext cx="977681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Przekształcenie wartości sygnału na reprezentację binarną, wykorzystywaną w systemach cyfrowych.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3" name="Shape 1"/>
          <p:cNvSpPr/>
          <p:nvPr/>
        </p:nvSpPr>
        <p:spPr>
          <a:xfrm>
            <a:off x="-9144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4" name="Text 2"/>
          <p:cNvSpPr/>
          <p:nvPr/>
        </p:nvSpPr>
        <p:spPr>
          <a:xfrm>
            <a:off x="2037993" y="272760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Próbkowanie sygnału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75523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755231"/>
            <a:ext cx="10554414" cy="17466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Próbkowanie to proces polegający na pobieraniu wartości sygnału analogowego w regularnych odstępach czasu. Poprzez p</a:t>
            </a:r>
            <a:r>
              <a:rPr lang="en-US" sz="2000" dirty="0">
                <a:solidFill>
                  <a:srgbClr val="D2CAC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róbkow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anie sygnału, uzyskuje się ciąg konkretnych punktów, które reprezentują sygnał analogowy w </a:t>
            </a:r>
            <a:r>
              <a:rPr lang="en-US" sz="20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formie</a:t>
            </a: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2000" dirty="0" err="1">
                <a:solidFill>
                  <a:srgbClr val="D2CAC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dyskretne</a:t>
            </a:r>
            <a:r>
              <a:rPr lang="pl-PL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j. </a:t>
            </a:r>
            <a:endParaRPr lang="en-US" sz="2000" dirty="0">
              <a:solidFill>
                <a:srgbClr val="D2CAC8"/>
              </a:solidFill>
              <a:latin typeface="Gelasi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4" name="Text 2"/>
          <p:cNvSpPr/>
          <p:nvPr/>
        </p:nvSpPr>
        <p:spPr>
          <a:xfrm>
            <a:off x="2037993" y="216955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Kwantyzacja sygnału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7077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6" name="Text 4"/>
          <p:cNvSpPr/>
          <p:nvPr/>
        </p:nvSpPr>
        <p:spPr>
          <a:xfrm>
            <a:off x="2216348" y="3343620"/>
            <a:ext cx="1432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44709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Rola kwantyzacji</a:t>
            </a:r>
            <a:endParaRPr lang="en-US" sz="2187" b="1" dirty="0"/>
          </a:p>
        </p:txBody>
      </p:sp>
      <p:sp>
        <p:nvSpPr>
          <p:cNvPr id="8" name="Text 6"/>
          <p:cNvSpPr/>
          <p:nvPr/>
        </p:nvSpPr>
        <p:spPr>
          <a:xfrm>
            <a:off x="2760107" y="3927515"/>
            <a:ext cx="2647950" cy="40359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Kwantyzacja przekształca sygnał analogowy na zbiór wartości skwantyzowanych, umożliwiając reprezentację </a:t>
            </a:r>
            <a:r>
              <a:rPr lang="en-US" sz="175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cyfrową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r>
              <a:rPr lang="pl-PL" sz="1600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endParaRPr lang="en-US" dirty="0">
              <a:solidFill>
                <a:srgbClr val="D2CAC8"/>
              </a:solidFill>
              <a:latin typeface="Gelasio"/>
            </a:endParaRPr>
          </a:p>
        </p:txBody>
      </p:sp>
      <p:sp>
        <p:nvSpPr>
          <p:cNvPr id="9" name="Shape 7"/>
          <p:cNvSpPr/>
          <p:nvPr/>
        </p:nvSpPr>
        <p:spPr>
          <a:xfrm>
            <a:off x="5630228" y="337077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10" name="Text 8"/>
          <p:cNvSpPr/>
          <p:nvPr/>
        </p:nvSpPr>
        <p:spPr>
          <a:xfrm>
            <a:off x="5787033" y="3335454"/>
            <a:ext cx="1862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44709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Stopień kwantyzacji</a:t>
            </a:r>
            <a:endParaRPr lang="en-US" sz="2187" b="1" dirty="0"/>
          </a:p>
        </p:txBody>
      </p:sp>
      <p:sp>
        <p:nvSpPr>
          <p:cNvPr id="12" name="Text 10"/>
          <p:cNvSpPr/>
          <p:nvPr/>
        </p:nvSpPr>
        <p:spPr>
          <a:xfrm>
            <a:off x="6352342" y="3927515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pl-PL" b="0" i="0" dirty="0">
                <a:solidFill>
                  <a:srgbClr val="D2CAC8"/>
                </a:solidFill>
                <a:effectLst/>
                <a:latin typeface="Söhne"/>
              </a:rPr>
              <a:t>Liczba bitów użytych do reprezentacji każdej próbki sygnału analogowego w przetwarzaniu analogowo-cyfrowym.</a:t>
            </a:r>
            <a:endParaRPr lang="en-US" dirty="0">
              <a:solidFill>
                <a:srgbClr val="D2CAC8"/>
              </a:solidFill>
              <a:latin typeface="Gelasio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9222462" y="337077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14" name="Text 12"/>
          <p:cNvSpPr/>
          <p:nvPr/>
        </p:nvSpPr>
        <p:spPr>
          <a:xfrm>
            <a:off x="9380458" y="3343620"/>
            <a:ext cx="18395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447098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Błędy kwantyzacji</a:t>
            </a:r>
            <a:endParaRPr lang="en-US" sz="2187" b="1" dirty="0"/>
          </a:p>
        </p:txBody>
      </p:sp>
      <p:sp>
        <p:nvSpPr>
          <p:cNvPr id="16" name="Text 14"/>
          <p:cNvSpPr/>
          <p:nvPr/>
        </p:nvSpPr>
        <p:spPr>
          <a:xfrm>
            <a:off x="9944576" y="3927515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Proces kwantyzacji wiąże się z błędami </a:t>
            </a:r>
            <a:r>
              <a:rPr lang="en-US" sz="175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reprezentacji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75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wartości</a:t>
            </a:r>
            <a:r>
              <a:rPr lang="pl-PL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3" name="Shape 1"/>
          <p:cNvSpPr/>
          <p:nvPr/>
        </p:nvSpPr>
        <p:spPr>
          <a:xfrm>
            <a:off x="0" y="-31388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4" name="Text 2"/>
          <p:cNvSpPr/>
          <p:nvPr/>
        </p:nvSpPr>
        <p:spPr>
          <a:xfrm>
            <a:off x="2037993" y="243887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Kodowanie sygnału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77590"/>
            <a:ext cx="444341" cy="444341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6" name="Text 3"/>
          <p:cNvSpPr/>
          <p:nvPr/>
        </p:nvSpPr>
        <p:spPr>
          <a:xfrm>
            <a:off x="2037993" y="4244102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Kodowanie sygnału cyfrowego</a:t>
            </a:r>
            <a:endParaRPr lang="en-US" sz="2187" b="1" dirty="0"/>
          </a:p>
        </p:txBody>
      </p:sp>
      <p:sp>
        <p:nvSpPr>
          <p:cNvPr id="7" name="Text 4"/>
          <p:cNvSpPr/>
          <p:nvPr/>
        </p:nvSpPr>
        <p:spPr>
          <a:xfrm>
            <a:off x="2037993" y="5071705"/>
            <a:ext cx="32958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Proces zamiany informacji analogowej na formę cyfrową.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577590"/>
            <a:ext cx="444341" cy="444341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9" name="Text 5"/>
          <p:cNvSpPr/>
          <p:nvPr/>
        </p:nvSpPr>
        <p:spPr>
          <a:xfrm>
            <a:off x="5667137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Algorytmy kodowania</a:t>
            </a:r>
            <a:endParaRPr lang="en-US" sz="2187" b="1" dirty="0"/>
          </a:p>
        </p:txBody>
      </p:sp>
      <p:sp>
        <p:nvSpPr>
          <p:cNvPr id="10" name="Text 6"/>
          <p:cNvSpPr/>
          <p:nvPr/>
        </p:nvSpPr>
        <p:spPr>
          <a:xfrm>
            <a:off x="5667137" y="472451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Zastosowanie matematycznych algorytmów do reprezentacji danych cyfrowych.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577590"/>
            <a:ext cx="444341" cy="444341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2" name="Text 7"/>
          <p:cNvSpPr/>
          <p:nvPr/>
        </p:nvSpPr>
        <p:spPr>
          <a:xfrm>
            <a:off x="9296400" y="424410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Techniki kompresji</a:t>
            </a:r>
            <a:endParaRPr lang="en-US" sz="2187" b="1" dirty="0"/>
          </a:p>
        </p:txBody>
      </p:sp>
      <p:sp>
        <p:nvSpPr>
          <p:cNvPr id="13" name="Text 8"/>
          <p:cNvSpPr/>
          <p:nvPr/>
        </p:nvSpPr>
        <p:spPr>
          <a:xfrm>
            <a:off x="9296400" y="472451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Redukcja rozmiaru sygnału cyfrowego przy minimalnej utracie informacji.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3" name="Shape 1"/>
          <p:cNvSpPr/>
          <p:nvPr/>
        </p:nvSpPr>
        <p:spPr>
          <a:xfrm>
            <a:off x="0" y="-8336"/>
            <a:ext cx="14630400" cy="8232696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4" name="Text 2"/>
          <p:cNvSpPr/>
          <p:nvPr/>
        </p:nvSpPr>
        <p:spPr>
          <a:xfrm>
            <a:off x="2212776" y="1324094"/>
            <a:ext cx="10204847" cy="770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86"/>
              </a:lnSpc>
              <a:buNone/>
            </a:pPr>
            <a:r>
              <a:rPr lang="en-US" sz="4229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Przetwarzanie cyfrowe w </a:t>
            </a:r>
            <a:r>
              <a:rPr lang="en-US" sz="4229" dirty="0" err="1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czasie</a:t>
            </a:r>
            <a:r>
              <a:rPr lang="en-US" sz="4229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4229" dirty="0" err="1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rzeczywistym</a:t>
            </a:r>
            <a:endParaRPr lang="en-US" sz="4229" dirty="0"/>
          </a:p>
        </p:txBody>
      </p:sp>
      <p:sp>
        <p:nvSpPr>
          <p:cNvPr id="5" name="Shape 3"/>
          <p:cNvSpPr/>
          <p:nvPr/>
        </p:nvSpPr>
        <p:spPr>
          <a:xfrm>
            <a:off x="2212777" y="2362914"/>
            <a:ext cx="1700808" cy="1237774"/>
          </a:xfrm>
          <a:prstGeom prst="roundRect">
            <a:avLst>
              <a:gd name="adj" fmla="val 10414"/>
            </a:avLst>
          </a:prstGeom>
          <a:solidFill>
            <a:srgbClr val="343131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6" name="Text 4"/>
          <p:cNvSpPr/>
          <p:nvPr/>
        </p:nvSpPr>
        <p:spPr>
          <a:xfrm>
            <a:off x="2947809" y="2696201"/>
            <a:ext cx="115372" cy="4296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83"/>
              </a:lnSpc>
              <a:buNone/>
            </a:pPr>
            <a:r>
              <a:rPr lang="en-US" sz="211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115" dirty="0"/>
          </a:p>
        </p:txBody>
      </p:sp>
      <p:sp>
        <p:nvSpPr>
          <p:cNvPr id="7" name="Text 5"/>
          <p:cNvSpPr/>
          <p:nvPr/>
        </p:nvSpPr>
        <p:spPr>
          <a:xfrm>
            <a:off x="4128373" y="2577703"/>
            <a:ext cx="5225653" cy="3357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211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Analiza i przetwarzanie danych wejściowych</a:t>
            </a:r>
            <a:endParaRPr lang="en-US" sz="2115" dirty="0"/>
          </a:p>
        </p:txBody>
      </p:sp>
      <p:sp>
        <p:nvSpPr>
          <p:cNvPr id="8" name="Text 6"/>
          <p:cNvSpPr/>
          <p:nvPr/>
        </p:nvSpPr>
        <p:spPr>
          <a:xfrm>
            <a:off x="4128373" y="3042285"/>
            <a:ext cx="5992178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7"/>
              </a:lnSpc>
              <a:buNone/>
            </a:pPr>
            <a:r>
              <a:rPr lang="en-US" sz="1692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Krok pierwszy w procesie przetwarzania w czasie rzeczywistym.</a:t>
            </a:r>
            <a:endParaRPr lang="en-US" sz="1692" dirty="0"/>
          </a:p>
        </p:txBody>
      </p:sp>
      <p:sp>
        <p:nvSpPr>
          <p:cNvPr id="9" name="Shape 7"/>
          <p:cNvSpPr/>
          <p:nvPr/>
        </p:nvSpPr>
        <p:spPr>
          <a:xfrm>
            <a:off x="4020979" y="3576161"/>
            <a:ext cx="8289250" cy="21431"/>
          </a:xfrm>
          <a:prstGeom prst="rect">
            <a:avLst/>
          </a:prstGeom>
          <a:solidFill>
            <a:srgbClr val="6D5244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10" name="Shape 8"/>
          <p:cNvSpPr/>
          <p:nvPr/>
        </p:nvSpPr>
        <p:spPr>
          <a:xfrm>
            <a:off x="2212777" y="3708083"/>
            <a:ext cx="3401616" cy="1573530"/>
          </a:xfrm>
          <a:prstGeom prst="roundRect">
            <a:avLst>
              <a:gd name="adj" fmla="val 8192"/>
            </a:avLst>
          </a:prstGeom>
          <a:solidFill>
            <a:srgbClr val="343131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11" name="Text 9"/>
          <p:cNvSpPr/>
          <p:nvPr/>
        </p:nvSpPr>
        <p:spPr>
          <a:xfrm>
            <a:off x="3822453" y="4185520"/>
            <a:ext cx="150019" cy="4296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83"/>
              </a:lnSpc>
              <a:buNone/>
            </a:pPr>
            <a:r>
              <a:rPr lang="en-US" sz="211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115" dirty="0"/>
          </a:p>
        </p:txBody>
      </p:sp>
      <p:sp>
        <p:nvSpPr>
          <p:cNvPr id="12" name="Text 10"/>
          <p:cNvSpPr/>
          <p:nvPr/>
        </p:nvSpPr>
        <p:spPr>
          <a:xfrm>
            <a:off x="5829181" y="3922871"/>
            <a:ext cx="6373654" cy="671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211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Oprogramowanie przetwarzania w czasie rzeczywistym</a:t>
            </a:r>
            <a:endParaRPr lang="en-US" sz="2115" dirty="0"/>
          </a:p>
        </p:txBody>
      </p:sp>
      <p:sp>
        <p:nvSpPr>
          <p:cNvPr id="13" name="Text 11"/>
          <p:cNvSpPr/>
          <p:nvPr/>
        </p:nvSpPr>
        <p:spPr>
          <a:xfrm>
            <a:off x="5829181" y="4333518"/>
            <a:ext cx="6373654" cy="7333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7"/>
              </a:lnSpc>
              <a:buNone/>
            </a:pPr>
            <a:r>
              <a:rPr lang="en-US" sz="1692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Zapewnia szybką analizę i odpowiedź na dane wejściowe.</a:t>
            </a:r>
            <a:endParaRPr lang="en-US" sz="1692" dirty="0"/>
          </a:p>
        </p:txBody>
      </p:sp>
      <p:sp>
        <p:nvSpPr>
          <p:cNvPr id="14" name="Shape 12"/>
          <p:cNvSpPr/>
          <p:nvPr/>
        </p:nvSpPr>
        <p:spPr>
          <a:xfrm>
            <a:off x="5721787" y="5257086"/>
            <a:ext cx="6588443" cy="21431"/>
          </a:xfrm>
          <a:prstGeom prst="rect">
            <a:avLst/>
          </a:prstGeom>
          <a:solidFill>
            <a:srgbClr val="6D5244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15" name="Shape 13"/>
          <p:cNvSpPr/>
          <p:nvPr/>
        </p:nvSpPr>
        <p:spPr>
          <a:xfrm>
            <a:off x="2212777" y="5389007"/>
            <a:ext cx="5102423" cy="2252901"/>
          </a:xfrm>
          <a:prstGeom prst="roundRect">
            <a:avLst>
              <a:gd name="adj" fmla="val 5722"/>
            </a:avLst>
          </a:prstGeom>
          <a:solidFill>
            <a:srgbClr val="343131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16" name="Text 14"/>
          <p:cNvSpPr/>
          <p:nvPr/>
        </p:nvSpPr>
        <p:spPr>
          <a:xfrm>
            <a:off x="4689871" y="6300549"/>
            <a:ext cx="148233" cy="4296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383"/>
              </a:lnSpc>
              <a:buNone/>
            </a:pPr>
            <a:r>
              <a:rPr lang="en-US" sz="211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115" dirty="0"/>
          </a:p>
        </p:txBody>
      </p:sp>
      <p:sp>
        <p:nvSpPr>
          <p:cNvPr id="17" name="Text 15"/>
          <p:cNvSpPr/>
          <p:nvPr/>
        </p:nvSpPr>
        <p:spPr>
          <a:xfrm>
            <a:off x="7529989" y="5603796"/>
            <a:ext cx="4672846" cy="1007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2115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Zastosowanie systemów czasu rzeczywistego w różnych gałęziach przemysłu</a:t>
            </a:r>
            <a:endParaRPr lang="en-US" sz="2115" dirty="0"/>
          </a:p>
        </p:txBody>
      </p:sp>
      <p:sp>
        <p:nvSpPr>
          <p:cNvPr id="18" name="Text 16"/>
          <p:cNvSpPr/>
          <p:nvPr/>
        </p:nvSpPr>
        <p:spPr>
          <a:xfrm>
            <a:off x="7529989" y="6739890"/>
            <a:ext cx="4672846" cy="6872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07"/>
              </a:lnSpc>
              <a:buNone/>
            </a:pPr>
            <a:r>
              <a:rPr lang="en-US" sz="1692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Wykorzystanie w automatyce, telekomunikacji, medycynie, itp.</a:t>
            </a:r>
            <a:endParaRPr lang="en-US" sz="169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pl-PL"/>
          </a:p>
        </p:txBody>
      </p:sp>
      <p:sp>
        <p:nvSpPr>
          <p:cNvPr id="4" name="Text 2"/>
          <p:cNvSpPr/>
          <p:nvPr/>
        </p:nvSpPr>
        <p:spPr>
          <a:xfrm>
            <a:off x="2037993" y="158222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Zalety i ograniczenia przetwarzania analogowo-cyfrowego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304223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Przetwarzanie analogowo-cyfrowe umożliwia precyzyjne przetwarzanie sygnałów, eliminując błędy transmisji. Ponadto, pozwala na wygodne przechowywanie i przesyłanie danych cyfrowych. Ograniczeniem jest konieczność konwersji sygnałów analogowych oraz wprowadzenie zniekształceń podczas kwantyzacji.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620339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Oprócz tego, cyfrowe przetwarzanie umożliwia zastosowanie zaawansowanych algorytmów filtracji i kompresji danych. Jednakże, może to prowadzić do utraty informacji ze względu na dyskretyzację sygnału.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714165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Zaletą jest również możliwość łatwej obróbki sygnałów cyfrowych oraz wyeliminowanie szumów poprzez filtry cyfrowe. Ograniczeniem jest jednak konieczność zastosowania drogich przetworników analogowo-cyfrowych i cyfrowo-analogowych.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481</Words>
  <Application>Microsoft Office PowerPoint</Application>
  <PresentationFormat>Niestandardowy</PresentationFormat>
  <Paragraphs>76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Gelasio</vt:lpstr>
      <vt:lpstr>Söhne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Szymon Jachimowicz</cp:lastModifiedBy>
  <cp:revision>3</cp:revision>
  <dcterms:created xsi:type="dcterms:W3CDTF">2024-03-09T15:03:51Z</dcterms:created>
  <dcterms:modified xsi:type="dcterms:W3CDTF">2024-03-13T06:56:32Z</dcterms:modified>
</cp:coreProperties>
</file>