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9" r:id="rId4"/>
    <p:sldId id="258" r:id="rId5"/>
    <p:sldId id="260" r:id="rId6"/>
    <p:sldId id="265" r:id="rId7"/>
    <p:sldId id="264" r:id="rId8"/>
    <p:sldId id="261" r:id="rId9"/>
    <p:sldId id="263" r:id="rId10"/>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34E791-69A8-4D43-AD94-277C97B2D5BA}" type="doc">
      <dgm:prSet loTypeId="urn:microsoft.com/office/officeart/2018/2/layout/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C195453A-9674-4916-BEBF-EB915CBC133E}">
      <dgm:prSet/>
      <dgm:spPr/>
      <dgm:t>
        <a:bodyPr/>
        <a:lstStyle/>
        <a:p>
          <a:pPr>
            <a:defRPr b="1"/>
          </a:pPr>
          <a:r>
            <a:rPr lang="pl-PL" b="1" i="0">
              <a:latin typeface="Abadi" panose="020B0604020104020204" pitchFamily="34" charset="0"/>
            </a:rPr>
            <a:t>Długość danych wejściowych:</a:t>
          </a:r>
          <a:endParaRPr lang="en-US">
            <a:latin typeface="Abadi" panose="020B0604020104020204" pitchFamily="34" charset="0"/>
          </a:endParaRPr>
        </a:p>
      </dgm:t>
    </dgm:pt>
    <dgm:pt modelId="{BCA5BAA0-DA1F-4D05-8F01-F8415CD7F3E0}" type="parTrans" cxnId="{675AE520-36A0-4CA0-9A1F-A28F61CB9132}">
      <dgm:prSet/>
      <dgm:spPr/>
      <dgm:t>
        <a:bodyPr/>
        <a:lstStyle/>
        <a:p>
          <a:endParaRPr lang="en-US"/>
        </a:p>
      </dgm:t>
    </dgm:pt>
    <dgm:pt modelId="{D3046C68-F617-4C68-923B-82B13DC3E241}" type="sibTrans" cxnId="{675AE520-36A0-4CA0-9A1F-A28F61CB9132}">
      <dgm:prSet/>
      <dgm:spPr/>
      <dgm:t>
        <a:bodyPr/>
        <a:lstStyle/>
        <a:p>
          <a:endParaRPr lang="en-US"/>
        </a:p>
      </dgm:t>
    </dgm:pt>
    <dgm:pt modelId="{3FC1F0C4-2F5C-4F00-9D4E-A4442C41D72B}">
      <dgm:prSet/>
      <dgm:spPr/>
      <dgm:t>
        <a:bodyPr/>
        <a:lstStyle/>
        <a:p>
          <a:r>
            <a:rPr lang="pl-PL" b="0" i="0"/>
            <a:t>Długość danych wejściowych ma bezpośredni wpływ na czas obliczania sumy kontrolnej CRC. Im dłuższe dane, tym więcej cykli obliczeniowych jest potrzebnych do przetworzenia danych i wygenerowania sumy kontrolnej. Dlatego generatory CRC muszą być zoptymalizowane pod kątem szybkości działania, aby skutecznie działać nawet dla dużych ilości danych.</a:t>
          </a:r>
          <a:endParaRPr lang="en-US"/>
        </a:p>
      </dgm:t>
    </dgm:pt>
    <dgm:pt modelId="{1D0DEDE8-E94F-4003-9CD1-9C39C31FCD79}" type="parTrans" cxnId="{FF9EFDD5-207E-4644-9B23-F4FB8E0148CB}">
      <dgm:prSet/>
      <dgm:spPr/>
      <dgm:t>
        <a:bodyPr/>
        <a:lstStyle/>
        <a:p>
          <a:endParaRPr lang="en-US"/>
        </a:p>
      </dgm:t>
    </dgm:pt>
    <dgm:pt modelId="{8E627E1E-E27A-4818-9474-52C291B8F80E}" type="sibTrans" cxnId="{FF9EFDD5-207E-4644-9B23-F4FB8E0148CB}">
      <dgm:prSet/>
      <dgm:spPr/>
      <dgm:t>
        <a:bodyPr/>
        <a:lstStyle/>
        <a:p>
          <a:endParaRPr lang="en-US"/>
        </a:p>
      </dgm:t>
    </dgm:pt>
    <dgm:pt modelId="{088ECCAE-AF0C-4894-9465-A9C8399C0953}">
      <dgm:prSet/>
      <dgm:spPr/>
      <dgm:t>
        <a:bodyPr/>
        <a:lstStyle/>
        <a:p>
          <a:pPr>
            <a:defRPr b="1"/>
          </a:pPr>
          <a:r>
            <a:rPr lang="pl-PL" b="1" i="0">
              <a:latin typeface="Abadi" panose="020B0604020104020204" pitchFamily="34" charset="0"/>
            </a:rPr>
            <a:t>Wielomian CRC:</a:t>
          </a:r>
          <a:endParaRPr lang="en-US">
            <a:latin typeface="Abadi" panose="020B0604020104020204" pitchFamily="34" charset="0"/>
          </a:endParaRPr>
        </a:p>
      </dgm:t>
    </dgm:pt>
    <dgm:pt modelId="{185E7F93-C816-4E3F-985A-3FB436A15A2D}" type="parTrans" cxnId="{F59733C8-1F57-41CF-9515-10CB3D36AFF0}">
      <dgm:prSet/>
      <dgm:spPr/>
      <dgm:t>
        <a:bodyPr/>
        <a:lstStyle/>
        <a:p>
          <a:endParaRPr lang="en-US"/>
        </a:p>
      </dgm:t>
    </dgm:pt>
    <dgm:pt modelId="{B33E508A-6D41-4E4D-B819-52AC99531F5A}" type="sibTrans" cxnId="{F59733C8-1F57-41CF-9515-10CB3D36AFF0}">
      <dgm:prSet/>
      <dgm:spPr/>
      <dgm:t>
        <a:bodyPr/>
        <a:lstStyle/>
        <a:p>
          <a:endParaRPr lang="en-US"/>
        </a:p>
      </dgm:t>
    </dgm:pt>
    <dgm:pt modelId="{F838D8BB-B57B-4471-9403-0BD474E4B6EB}">
      <dgm:prSet/>
      <dgm:spPr/>
      <dgm:t>
        <a:bodyPr/>
        <a:lstStyle/>
        <a:p>
          <a:r>
            <a:rPr lang="pl-PL" b="0" i="0"/>
            <a:t>Wybór odpowiedniego wielomianu CRC jest kluczowy dla skuteczności algorytmu. Niektóre wielomiany CRC są bardziej odporne na określone rodzaje błędów, dlatego należy wybrać taki wielomian, który najlepiej odpowiada konkretnemu zastosowaniu. Niektóre wielomiany CRC są bardziej skuteczne w wykrywaniu błędów jednobitowych, podczas gdy inne są lepsze w wykrywaniu błędów wielobitowych.</a:t>
          </a:r>
          <a:endParaRPr lang="en-US"/>
        </a:p>
      </dgm:t>
    </dgm:pt>
    <dgm:pt modelId="{8862B899-4EF6-4186-BD94-62716CC53C22}" type="parTrans" cxnId="{CE4C8399-D58A-41A9-83D9-6BE9B8A97BED}">
      <dgm:prSet/>
      <dgm:spPr/>
      <dgm:t>
        <a:bodyPr/>
        <a:lstStyle/>
        <a:p>
          <a:endParaRPr lang="en-US"/>
        </a:p>
      </dgm:t>
    </dgm:pt>
    <dgm:pt modelId="{93A649F9-0E69-4965-AEF8-75C51AE7DE8C}" type="sibTrans" cxnId="{CE4C8399-D58A-41A9-83D9-6BE9B8A97BED}">
      <dgm:prSet/>
      <dgm:spPr/>
      <dgm:t>
        <a:bodyPr/>
        <a:lstStyle/>
        <a:p>
          <a:endParaRPr lang="en-US"/>
        </a:p>
      </dgm:t>
    </dgm:pt>
    <dgm:pt modelId="{2CEB46E5-6376-445F-A7FE-AFA699E21C8B}">
      <dgm:prSet/>
      <dgm:spPr/>
      <dgm:t>
        <a:bodyPr/>
        <a:lstStyle/>
        <a:p>
          <a:pPr>
            <a:defRPr b="1"/>
          </a:pPr>
          <a:r>
            <a:rPr lang="pl-PL" b="1" i="0">
              <a:latin typeface="Abadi" panose="020B0604020104020204" pitchFamily="34" charset="0"/>
            </a:rPr>
            <a:t>Początkowe wartości rejestru:</a:t>
          </a:r>
          <a:endParaRPr lang="en-US">
            <a:latin typeface="Abadi" panose="020B0604020104020204" pitchFamily="34" charset="0"/>
          </a:endParaRPr>
        </a:p>
      </dgm:t>
    </dgm:pt>
    <dgm:pt modelId="{93768081-0713-46AD-805D-F21AD440FCDC}" type="parTrans" cxnId="{7B75EA74-9DF2-4CF7-B09E-1B74AED1A6D4}">
      <dgm:prSet/>
      <dgm:spPr/>
      <dgm:t>
        <a:bodyPr/>
        <a:lstStyle/>
        <a:p>
          <a:endParaRPr lang="en-US"/>
        </a:p>
      </dgm:t>
    </dgm:pt>
    <dgm:pt modelId="{57045911-3100-43B1-A00C-9E721924CF02}" type="sibTrans" cxnId="{7B75EA74-9DF2-4CF7-B09E-1B74AED1A6D4}">
      <dgm:prSet/>
      <dgm:spPr/>
      <dgm:t>
        <a:bodyPr/>
        <a:lstStyle/>
        <a:p>
          <a:endParaRPr lang="en-US"/>
        </a:p>
      </dgm:t>
    </dgm:pt>
    <dgm:pt modelId="{A011FDF6-C5C4-4740-94DF-A1E2D9448BAA}">
      <dgm:prSet/>
      <dgm:spPr/>
      <dgm:t>
        <a:bodyPr/>
        <a:lstStyle/>
        <a:p>
          <a:r>
            <a:rPr lang="pl-PL" b="0" i="0"/>
            <a:t>Początkowe wartości rejestru CRC mogą mieć wpływ na skuteczność wykrywania błędów. Nieprawidłowe początkowe wartości mogą prowadzić do mniejszej odporności na błędy lub zwiększonej liczby fałszywych pozytywów. Dlatego ważne jest, aby dobrać odpowiednie początkowe wartości rejestru CRC zgodnie z zastosowaniem.</a:t>
          </a:r>
          <a:endParaRPr lang="en-US"/>
        </a:p>
      </dgm:t>
    </dgm:pt>
    <dgm:pt modelId="{5A96B96B-6DFA-434F-BA2D-FC5980D33D44}" type="parTrans" cxnId="{4CF74BD7-9178-46F8-8AB7-F34520DAED61}">
      <dgm:prSet/>
      <dgm:spPr/>
      <dgm:t>
        <a:bodyPr/>
        <a:lstStyle/>
        <a:p>
          <a:endParaRPr lang="en-US"/>
        </a:p>
      </dgm:t>
    </dgm:pt>
    <dgm:pt modelId="{3AC4887E-6798-4965-9B18-77FF13DC4387}" type="sibTrans" cxnId="{4CF74BD7-9178-46F8-8AB7-F34520DAED61}">
      <dgm:prSet/>
      <dgm:spPr/>
      <dgm:t>
        <a:bodyPr/>
        <a:lstStyle/>
        <a:p>
          <a:endParaRPr lang="en-US"/>
        </a:p>
      </dgm:t>
    </dgm:pt>
    <dgm:pt modelId="{42EC2182-D087-4B11-92B1-E6352AEAA4BF}">
      <dgm:prSet/>
      <dgm:spPr/>
      <dgm:t>
        <a:bodyPr/>
        <a:lstStyle/>
        <a:p>
          <a:pPr>
            <a:defRPr b="1"/>
          </a:pPr>
          <a:r>
            <a:rPr lang="pl-PL" b="1" i="0">
              <a:latin typeface="Abadi" panose="020F0502020204030204" pitchFamily="34" charset="0"/>
            </a:rPr>
            <a:t>Bit końcowy (Final XOR):</a:t>
          </a:r>
          <a:endParaRPr lang="en-US">
            <a:latin typeface="Abadi" panose="020F0502020204030204" pitchFamily="34" charset="0"/>
          </a:endParaRPr>
        </a:p>
      </dgm:t>
    </dgm:pt>
    <dgm:pt modelId="{C83F5FC0-8C38-4763-BF16-083010530B7D}" type="parTrans" cxnId="{5210FFCE-F456-4FA3-B31A-8D379BC30508}">
      <dgm:prSet/>
      <dgm:spPr/>
      <dgm:t>
        <a:bodyPr/>
        <a:lstStyle/>
        <a:p>
          <a:endParaRPr lang="en-US"/>
        </a:p>
      </dgm:t>
    </dgm:pt>
    <dgm:pt modelId="{2BE7D6B7-F908-4B01-B528-61FE68FE352A}" type="sibTrans" cxnId="{5210FFCE-F456-4FA3-B31A-8D379BC30508}">
      <dgm:prSet/>
      <dgm:spPr/>
      <dgm:t>
        <a:bodyPr/>
        <a:lstStyle/>
        <a:p>
          <a:endParaRPr lang="en-US"/>
        </a:p>
      </dgm:t>
    </dgm:pt>
    <dgm:pt modelId="{DC7CC5B5-D51C-423F-89BF-BF0F3C2F4057}">
      <dgm:prSet/>
      <dgm:spPr/>
      <dgm:t>
        <a:bodyPr/>
        <a:lstStyle/>
        <a:p>
          <a:r>
            <a:rPr lang="pl-PL" b="0" i="0"/>
            <a:t>Operacja XOR na końcu procesu obliczania CRC może wpłynąć na wydajność i skuteczność algorytmu. Poprawne ustawienie bitu końcowego może poprawić wykrywanie błędów lub zoptymalizować wydajność, ale należy zachować ostrożność, aby nie wprowadzić niepożądanych efektów ubocznych.</a:t>
          </a:r>
          <a:endParaRPr lang="en-US"/>
        </a:p>
      </dgm:t>
    </dgm:pt>
    <dgm:pt modelId="{0C3DF0BA-E29A-4E0B-BC56-C0188A4A37A0}" type="parTrans" cxnId="{7D39454B-87B1-4369-AC5E-437F6B4517B4}">
      <dgm:prSet/>
      <dgm:spPr/>
      <dgm:t>
        <a:bodyPr/>
        <a:lstStyle/>
        <a:p>
          <a:endParaRPr lang="en-US"/>
        </a:p>
      </dgm:t>
    </dgm:pt>
    <dgm:pt modelId="{1455E6B5-C88E-427C-BFB6-20EAD74E5116}" type="sibTrans" cxnId="{7D39454B-87B1-4369-AC5E-437F6B4517B4}">
      <dgm:prSet/>
      <dgm:spPr/>
      <dgm:t>
        <a:bodyPr/>
        <a:lstStyle/>
        <a:p>
          <a:endParaRPr lang="en-US"/>
        </a:p>
      </dgm:t>
    </dgm:pt>
    <dgm:pt modelId="{3BBDE057-334D-49F3-8754-66E0440A335C}">
      <dgm:prSet/>
      <dgm:spPr/>
      <dgm:t>
        <a:bodyPr/>
        <a:lstStyle/>
        <a:p>
          <a:pPr>
            <a:defRPr b="1"/>
          </a:pPr>
          <a:r>
            <a:rPr lang="pl-PL" b="1" i="0">
              <a:latin typeface="Abadi" panose="020B0604020104020204" pitchFamily="34" charset="0"/>
            </a:rPr>
            <a:t>Szybkość działania generatora:</a:t>
          </a:r>
          <a:endParaRPr lang="en-US">
            <a:latin typeface="Abadi" panose="020B0604020104020204" pitchFamily="34" charset="0"/>
          </a:endParaRPr>
        </a:p>
      </dgm:t>
    </dgm:pt>
    <dgm:pt modelId="{B98780E6-7194-4928-937C-A0AAF5392F51}" type="parTrans" cxnId="{B51D2422-9535-40AC-A97C-90D623AB0B2D}">
      <dgm:prSet/>
      <dgm:spPr/>
      <dgm:t>
        <a:bodyPr/>
        <a:lstStyle/>
        <a:p>
          <a:endParaRPr lang="en-US"/>
        </a:p>
      </dgm:t>
    </dgm:pt>
    <dgm:pt modelId="{DC9F384A-8E0B-48F8-9F4F-0D8235B9D4E3}" type="sibTrans" cxnId="{B51D2422-9535-40AC-A97C-90D623AB0B2D}">
      <dgm:prSet/>
      <dgm:spPr/>
      <dgm:t>
        <a:bodyPr/>
        <a:lstStyle/>
        <a:p>
          <a:endParaRPr lang="en-US"/>
        </a:p>
      </dgm:t>
    </dgm:pt>
    <dgm:pt modelId="{CE79DAD0-2834-4849-ADE7-23A02F9E1F3D}">
      <dgm:prSet/>
      <dgm:spPr/>
      <dgm:t>
        <a:bodyPr/>
        <a:lstStyle/>
        <a:p>
          <a:r>
            <a:rPr lang="pl-PL" b="0" i="0"/>
            <a:t>Szybkość działania generatora CRC jest kluczowym czynnikiem wpływającym na ogólną wydajność systemu. Generatory CRC muszą być wystarczająco szybkie, aby przetwarzać dane w czasie rzeczywistym, zwłaszcza w aplikacjach wymagających wysokich prędkości transmisji danych, takich jak systemy komunikacji bezprzewodowej czy przesył danych przez sieci komputerowe.</a:t>
          </a:r>
          <a:endParaRPr lang="en-US"/>
        </a:p>
      </dgm:t>
    </dgm:pt>
    <dgm:pt modelId="{1F537D1E-35AF-4471-8524-710819B732D0}" type="parTrans" cxnId="{451287C4-93C8-4327-8B3D-EAE3D7C77E2F}">
      <dgm:prSet/>
      <dgm:spPr/>
      <dgm:t>
        <a:bodyPr/>
        <a:lstStyle/>
        <a:p>
          <a:endParaRPr lang="en-US"/>
        </a:p>
      </dgm:t>
    </dgm:pt>
    <dgm:pt modelId="{3A1A6B98-DA51-4635-96C8-35B6B4560FB4}" type="sibTrans" cxnId="{451287C4-93C8-4327-8B3D-EAE3D7C77E2F}">
      <dgm:prSet/>
      <dgm:spPr/>
      <dgm:t>
        <a:bodyPr/>
        <a:lstStyle/>
        <a:p>
          <a:endParaRPr lang="en-US"/>
        </a:p>
      </dgm:t>
    </dgm:pt>
    <dgm:pt modelId="{0EC24F36-3DB0-48FE-B806-642F1525D8F7}">
      <dgm:prSet/>
      <dgm:spPr/>
      <dgm:t>
        <a:bodyPr/>
        <a:lstStyle/>
        <a:p>
          <a:pPr>
            <a:defRPr b="1"/>
          </a:pPr>
          <a:r>
            <a:rPr lang="pl-PL" b="1" i="0">
              <a:latin typeface="Abadi" panose="020B0604020104020204" pitchFamily="34" charset="0"/>
            </a:rPr>
            <a:t>Złożoność obliczeniowa:</a:t>
          </a:r>
          <a:endParaRPr lang="en-US">
            <a:latin typeface="Abadi" panose="020B0604020104020204" pitchFamily="34" charset="0"/>
          </a:endParaRPr>
        </a:p>
      </dgm:t>
    </dgm:pt>
    <dgm:pt modelId="{78DC2ECF-ACEB-4A82-9C28-386E83C592EB}" type="parTrans" cxnId="{DDA91E13-603E-4435-8656-77ABF71E9A9C}">
      <dgm:prSet/>
      <dgm:spPr/>
      <dgm:t>
        <a:bodyPr/>
        <a:lstStyle/>
        <a:p>
          <a:endParaRPr lang="en-US"/>
        </a:p>
      </dgm:t>
    </dgm:pt>
    <dgm:pt modelId="{E082DB2C-A333-4FEC-848B-CD1A4D90B876}" type="sibTrans" cxnId="{DDA91E13-603E-4435-8656-77ABF71E9A9C}">
      <dgm:prSet/>
      <dgm:spPr/>
      <dgm:t>
        <a:bodyPr/>
        <a:lstStyle/>
        <a:p>
          <a:endParaRPr lang="en-US"/>
        </a:p>
      </dgm:t>
    </dgm:pt>
    <dgm:pt modelId="{21733011-8C6D-417D-9B7B-E51DA8E87F28}">
      <dgm:prSet/>
      <dgm:spPr/>
      <dgm:t>
        <a:bodyPr/>
        <a:lstStyle/>
        <a:p>
          <a:r>
            <a:rPr lang="pl-PL" b="0" i="0"/>
            <a:t>Wpływ parametrów na złożoność obliczeniową generatora CRC jest również istotny. Generatory CRC powinny być zoptymalizowane pod kątem minimalizacji złożoności obliczeniowej, aby zapewnić szybkie i wydajne przetwarzanie danych bez nadmiernego obciążania zasobów systemowych.</a:t>
          </a:r>
          <a:endParaRPr lang="en-US"/>
        </a:p>
      </dgm:t>
    </dgm:pt>
    <dgm:pt modelId="{8FE37EE0-8F9D-4596-BFA8-C760C348EBF0}" type="parTrans" cxnId="{7633CFC4-C110-4747-90CC-3AF6673CEB5F}">
      <dgm:prSet/>
      <dgm:spPr/>
      <dgm:t>
        <a:bodyPr/>
        <a:lstStyle/>
        <a:p>
          <a:endParaRPr lang="en-US"/>
        </a:p>
      </dgm:t>
    </dgm:pt>
    <dgm:pt modelId="{9A025AA1-9D67-411B-AFAB-271A29C1DC11}" type="sibTrans" cxnId="{7633CFC4-C110-4747-90CC-3AF6673CEB5F}">
      <dgm:prSet/>
      <dgm:spPr/>
      <dgm:t>
        <a:bodyPr/>
        <a:lstStyle/>
        <a:p>
          <a:endParaRPr lang="en-US"/>
        </a:p>
      </dgm:t>
    </dgm:pt>
    <dgm:pt modelId="{20412789-14D5-4C0E-94AB-1015AF150C99}" type="pres">
      <dgm:prSet presAssocID="{EB34E791-69A8-4D43-AD94-277C97B2D5BA}" presName="root" presStyleCnt="0">
        <dgm:presLayoutVars>
          <dgm:dir/>
          <dgm:resizeHandles val="exact"/>
        </dgm:presLayoutVars>
      </dgm:prSet>
      <dgm:spPr/>
    </dgm:pt>
    <dgm:pt modelId="{DCD26361-AEF2-46C4-B279-2B8D3F77F6C5}" type="pres">
      <dgm:prSet presAssocID="{C195453A-9674-4916-BEBF-EB915CBC133E}" presName="compNode" presStyleCnt="0"/>
      <dgm:spPr/>
    </dgm:pt>
    <dgm:pt modelId="{034E38B6-4AE8-4D87-BBE4-A37396C21F6C}" type="pres">
      <dgm:prSet presAssocID="{C195453A-9674-4916-BEBF-EB915CBC133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alkulator"/>
        </a:ext>
      </dgm:extLst>
    </dgm:pt>
    <dgm:pt modelId="{0A7D6924-8331-4782-AC8C-B47F6289F35C}" type="pres">
      <dgm:prSet presAssocID="{C195453A-9674-4916-BEBF-EB915CBC133E}" presName="iconSpace" presStyleCnt="0"/>
      <dgm:spPr/>
    </dgm:pt>
    <dgm:pt modelId="{06FC2DCD-A5E2-4AF3-B7BC-7423376D0EC9}" type="pres">
      <dgm:prSet presAssocID="{C195453A-9674-4916-BEBF-EB915CBC133E}" presName="parTx" presStyleLbl="revTx" presStyleIdx="0" presStyleCnt="12">
        <dgm:presLayoutVars>
          <dgm:chMax val="0"/>
          <dgm:chPref val="0"/>
        </dgm:presLayoutVars>
      </dgm:prSet>
      <dgm:spPr/>
    </dgm:pt>
    <dgm:pt modelId="{F40EBDD7-95DC-4FD9-BD11-EFD869CC769E}" type="pres">
      <dgm:prSet presAssocID="{C195453A-9674-4916-BEBF-EB915CBC133E}" presName="txSpace" presStyleCnt="0"/>
      <dgm:spPr/>
    </dgm:pt>
    <dgm:pt modelId="{FD8C9E1C-18A5-4779-AAC2-DEA94189D90E}" type="pres">
      <dgm:prSet presAssocID="{C195453A-9674-4916-BEBF-EB915CBC133E}" presName="desTx" presStyleLbl="revTx" presStyleIdx="1" presStyleCnt="12">
        <dgm:presLayoutVars/>
      </dgm:prSet>
      <dgm:spPr/>
    </dgm:pt>
    <dgm:pt modelId="{B4A07A92-EDFB-453C-B98E-DDE76F2432DF}" type="pres">
      <dgm:prSet presAssocID="{D3046C68-F617-4C68-923B-82B13DC3E241}" presName="sibTrans" presStyleCnt="0"/>
      <dgm:spPr/>
    </dgm:pt>
    <dgm:pt modelId="{97D344BD-0A38-4611-B03B-14F83B63974F}" type="pres">
      <dgm:prSet presAssocID="{088ECCAE-AF0C-4894-9465-A9C8399C0953}" presName="compNode" presStyleCnt="0"/>
      <dgm:spPr/>
    </dgm:pt>
    <dgm:pt modelId="{DECB89E2-E8C6-46C7-8D71-118BBD49A905}" type="pres">
      <dgm:prSet presAssocID="{088ECCAE-AF0C-4894-9465-A9C8399C095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hemat blokowy"/>
        </a:ext>
      </dgm:extLst>
    </dgm:pt>
    <dgm:pt modelId="{E6EA8255-8DF7-4F9B-A6A7-CDB490925138}" type="pres">
      <dgm:prSet presAssocID="{088ECCAE-AF0C-4894-9465-A9C8399C0953}" presName="iconSpace" presStyleCnt="0"/>
      <dgm:spPr/>
    </dgm:pt>
    <dgm:pt modelId="{D69C96FA-91CA-427A-9A36-D70FA01B9046}" type="pres">
      <dgm:prSet presAssocID="{088ECCAE-AF0C-4894-9465-A9C8399C0953}" presName="parTx" presStyleLbl="revTx" presStyleIdx="2" presStyleCnt="12">
        <dgm:presLayoutVars>
          <dgm:chMax val="0"/>
          <dgm:chPref val="0"/>
        </dgm:presLayoutVars>
      </dgm:prSet>
      <dgm:spPr/>
    </dgm:pt>
    <dgm:pt modelId="{CDA5E6CC-7DFA-485A-BF8A-A3790E581C95}" type="pres">
      <dgm:prSet presAssocID="{088ECCAE-AF0C-4894-9465-A9C8399C0953}" presName="txSpace" presStyleCnt="0"/>
      <dgm:spPr/>
    </dgm:pt>
    <dgm:pt modelId="{B7F64C67-9758-456C-8D48-E7F5C7F131BC}" type="pres">
      <dgm:prSet presAssocID="{088ECCAE-AF0C-4894-9465-A9C8399C0953}" presName="desTx" presStyleLbl="revTx" presStyleIdx="3" presStyleCnt="12">
        <dgm:presLayoutVars/>
      </dgm:prSet>
      <dgm:spPr/>
    </dgm:pt>
    <dgm:pt modelId="{AE1EB39D-8573-48CD-8924-7E5C64100736}" type="pres">
      <dgm:prSet presAssocID="{B33E508A-6D41-4E4D-B819-52AC99531F5A}" presName="sibTrans" presStyleCnt="0"/>
      <dgm:spPr/>
    </dgm:pt>
    <dgm:pt modelId="{E94F5579-C2FA-4A80-A368-E54528909383}" type="pres">
      <dgm:prSet presAssocID="{2CEB46E5-6376-445F-A7FE-AFA699E21C8B}" presName="compNode" presStyleCnt="0"/>
      <dgm:spPr/>
    </dgm:pt>
    <dgm:pt modelId="{BF550EB5-F88B-43E2-9F2E-B872E9C53064}" type="pres">
      <dgm:prSet presAssocID="{2CEB46E5-6376-445F-A7FE-AFA699E21C8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Znacznik wyboru"/>
        </a:ext>
      </dgm:extLst>
    </dgm:pt>
    <dgm:pt modelId="{2A175A55-EE54-4CDC-B07A-EE85191A9F50}" type="pres">
      <dgm:prSet presAssocID="{2CEB46E5-6376-445F-A7FE-AFA699E21C8B}" presName="iconSpace" presStyleCnt="0"/>
      <dgm:spPr/>
    </dgm:pt>
    <dgm:pt modelId="{829E5F54-D6F3-484B-AA60-B217F2D613F7}" type="pres">
      <dgm:prSet presAssocID="{2CEB46E5-6376-445F-A7FE-AFA699E21C8B}" presName="parTx" presStyleLbl="revTx" presStyleIdx="4" presStyleCnt="12">
        <dgm:presLayoutVars>
          <dgm:chMax val="0"/>
          <dgm:chPref val="0"/>
        </dgm:presLayoutVars>
      </dgm:prSet>
      <dgm:spPr/>
    </dgm:pt>
    <dgm:pt modelId="{2302D2C2-C109-46B6-9957-F29731D37DF8}" type="pres">
      <dgm:prSet presAssocID="{2CEB46E5-6376-445F-A7FE-AFA699E21C8B}" presName="txSpace" presStyleCnt="0"/>
      <dgm:spPr/>
    </dgm:pt>
    <dgm:pt modelId="{B0CCBE97-54F6-48F1-8307-CEEB5120807F}" type="pres">
      <dgm:prSet presAssocID="{2CEB46E5-6376-445F-A7FE-AFA699E21C8B}" presName="desTx" presStyleLbl="revTx" presStyleIdx="5" presStyleCnt="12">
        <dgm:presLayoutVars/>
      </dgm:prSet>
      <dgm:spPr/>
    </dgm:pt>
    <dgm:pt modelId="{0118A3E8-7BB7-4200-A35E-6C4CC3CA0122}" type="pres">
      <dgm:prSet presAssocID="{57045911-3100-43B1-A00C-9E721924CF02}" presName="sibTrans" presStyleCnt="0"/>
      <dgm:spPr/>
    </dgm:pt>
    <dgm:pt modelId="{D6231462-0763-4680-9CF5-CD99050533B5}" type="pres">
      <dgm:prSet presAssocID="{42EC2182-D087-4B11-92B1-E6352AEAA4BF}" presName="compNode" presStyleCnt="0"/>
      <dgm:spPr/>
    </dgm:pt>
    <dgm:pt modelId="{71C8EE61-CE2B-428A-855A-2E50FCF5A11A}" type="pres">
      <dgm:prSet presAssocID="{42EC2182-D087-4B11-92B1-E6352AEAA4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A1E8336D-D862-47A2-BCBE-99177AC8EF50}" type="pres">
      <dgm:prSet presAssocID="{42EC2182-D087-4B11-92B1-E6352AEAA4BF}" presName="iconSpace" presStyleCnt="0"/>
      <dgm:spPr/>
    </dgm:pt>
    <dgm:pt modelId="{6A7AB7ED-3ED3-4129-84E5-A3AEE6E2E7F5}" type="pres">
      <dgm:prSet presAssocID="{42EC2182-D087-4B11-92B1-E6352AEAA4BF}" presName="parTx" presStyleLbl="revTx" presStyleIdx="6" presStyleCnt="12">
        <dgm:presLayoutVars>
          <dgm:chMax val="0"/>
          <dgm:chPref val="0"/>
        </dgm:presLayoutVars>
      </dgm:prSet>
      <dgm:spPr/>
    </dgm:pt>
    <dgm:pt modelId="{2F052200-E589-49E7-9BB4-005F167A2F53}" type="pres">
      <dgm:prSet presAssocID="{42EC2182-D087-4B11-92B1-E6352AEAA4BF}" presName="txSpace" presStyleCnt="0"/>
      <dgm:spPr/>
    </dgm:pt>
    <dgm:pt modelId="{5B98E834-F447-4B06-8805-EEDB4E750F26}" type="pres">
      <dgm:prSet presAssocID="{42EC2182-D087-4B11-92B1-E6352AEAA4BF}" presName="desTx" presStyleLbl="revTx" presStyleIdx="7" presStyleCnt="12">
        <dgm:presLayoutVars/>
      </dgm:prSet>
      <dgm:spPr/>
    </dgm:pt>
    <dgm:pt modelId="{30BB6A12-8D76-492F-AFF0-80F6F3081447}" type="pres">
      <dgm:prSet presAssocID="{2BE7D6B7-F908-4B01-B528-61FE68FE352A}" presName="sibTrans" presStyleCnt="0"/>
      <dgm:spPr/>
    </dgm:pt>
    <dgm:pt modelId="{8F290E61-3D7E-44D2-BE8A-C6BE5A1F0A0F}" type="pres">
      <dgm:prSet presAssocID="{3BBDE057-334D-49F3-8754-66E0440A335C}" presName="compNode" presStyleCnt="0"/>
      <dgm:spPr/>
    </dgm:pt>
    <dgm:pt modelId="{D3CFF97E-4F9E-45D4-9F71-B5712BB57206}" type="pres">
      <dgm:prSet presAssocID="{3BBDE057-334D-49F3-8754-66E0440A335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iernik"/>
        </a:ext>
      </dgm:extLst>
    </dgm:pt>
    <dgm:pt modelId="{1847380F-0E19-4F3C-A017-673D1F9FB633}" type="pres">
      <dgm:prSet presAssocID="{3BBDE057-334D-49F3-8754-66E0440A335C}" presName="iconSpace" presStyleCnt="0"/>
      <dgm:spPr/>
    </dgm:pt>
    <dgm:pt modelId="{2C1F9B3F-93DE-4933-BA00-DA843D4B9BAE}" type="pres">
      <dgm:prSet presAssocID="{3BBDE057-334D-49F3-8754-66E0440A335C}" presName="parTx" presStyleLbl="revTx" presStyleIdx="8" presStyleCnt="12">
        <dgm:presLayoutVars>
          <dgm:chMax val="0"/>
          <dgm:chPref val="0"/>
        </dgm:presLayoutVars>
      </dgm:prSet>
      <dgm:spPr/>
    </dgm:pt>
    <dgm:pt modelId="{C8A8990B-D90D-4347-88D7-AF8F3CF588D2}" type="pres">
      <dgm:prSet presAssocID="{3BBDE057-334D-49F3-8754-66E0440A335C}" presName="txSpace" presStyleCnt="0"/>
      <dgm:spPr/>
    </dgm:pt>
    <dgm:pt modelId="{82B68ABE-251A-4650-9F03-470C4D7B2D57}" type="pres">
      <dgm:prSet presAssocID="{3BBDE057-334D-49F3-8754-66E0440A335C}" presName="desTx" presStyleLbl="revTx" presStyleIdx="9" presStyleCnt="12">
        <dgm:presLayoutVars/>
      </dgm:prSet>
      <dgm:spPr/>
    </dgm:pt>
    <dgm:pt modelId="{D36555A3-4E3F-4E54-AA02-1EAC74924011}" type="pres">
      <dgm:prSet presAssocID="{DC9F384A-8E0B-48F8-9F4F-0D8235B9D4E3}" presName="sibTrans" presStyleCnt="0"/>
      <dgm:spPr/>
    </dgm:pt>
    <dgm:pt modelId="{DC395BC8-778C-4F72-9FC3-E140A62BFCB8}" type="pres">
      <dgm:prSet presAssocID="{0EC24F36-3DB0-48FE-B806-642F1525D8F7}" presName="compNode" presStyleCnt="0"/>
      <dgm:spPr/>
    </dgm:pt>
    <dgm:pt modelId="{48D9A9C2-5861-45DD-B9AE-AB163C0E7F94}" type="pres">
      <dgm:prSet presAssocID="{0EC24F36-3DB0-48FE-B806-642F1525D8F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Koła zębate"/>
        </a:ext>
      </dgm:extLst>
    </dgm:pt>
    <dgm:pt modelId="{B2030223-3109-4C1E-8641-133720806ECD}" type="pres">
      <dgm:prSet presAssocID="{0EC24F36-3DB0-48FE-B806-642F1525D8F7}" presName="iconSpace" presStyleCnt="0"/>
      <dgm:spPr/>
    </dgm:pt>
    <dgm:pt modelId="{427562E0-90E6-43DA-A702-736A7AFCE7C7}" type="pres">
      <dgm:prSet presAssocID="{0EC24F36-3DB0-48FE-B806-642F1525D8F7}" presName="parTx" presStyleLbl="revTx" presStyleIdx="10" presStyleCnt="12">
        <dgm:presLayoutVars>
          <dgm:chMax val="0"/>
          <dgm:chPref val="0"/>
        </dgm:presLayoutVars>
      </dgm:prSet>
      <dgm:spPr/>
    </dgm:pt>
    <dgm:pt modelId="{BF9891B8-CEEA-4E24-AAF5-7AC26A2D5900}" type="pres">
      <dgm:prSet presAssocID="{0EC24F36-3DB0-48FE-B806-642F1525D8F7}" presName="txSpace" presStyleCnt="0"/>
      <dgm:spPr/>
    </dgm:pt>
    <dgm:pt modelId="{68894779-D5F8-49F6-9222-6F464755D8C2}" type="pres">
      <dgm:prSet presAssocID="{0EC24F36-3DB0-48FE-B806-642F1525D8F7}" presName="desTx" presStyleLbl="revTx" presStyleIdx="11" presStyleCnt="12">
        <dgm:presLayoutVars/>
      </dgm:prSet>
      <dgm:spPr/>
    </dgm:pt>
  </dgm:ptLst>
  <dgm:cxnLst>
    <dgm:cxn modelId="{DDA91E13-603E-4435-8656-77ABF71E9A9C}" srcId="{EB34E791-69A8-4D43-AD94-277C97B2D5BA}" destId="{0EC24F36-3DB0-48FE-B806-642F1525D8F7}" srcOrd="5" destOrd="0" parTransId="{78DC2ECF-ACEB-4A82-9C28-386E83C592EB}" sibTransId="{E082DB2C-A333-4FEC-848B-CD1A4D90B876}"/>
    <dgm:cxn modelId="{50D2F014-F70A-4178-90CF-9DF673EC6C16}" type="presOf" srcId="{CE79DAD0-2834-4849-ADE7-23A02F9E1F3D}" destId="{82B68ABE-251A-4650-9F03-470C4D7B2D57}" srcOrd="0" destOrd="0" presId="urn:microsoft.com/office/officeart/2018/2/layout/IconLabelDescriptionList"/>
    <dgm:cxn modelId="{A2AA8117-4583-4630-B35C-560E67282362}" type="presOf" srcId="{3BBDE057-334D-49F3-8754-66E0440A335C}" destId="{2C1F9B3F-93DE-4933-BA00-DA843D4B9BAE}" srcOrd="0" destOrd="0" presId="urn:microsoft.com/office/officeart/2018/2/layout/IconLabelDescriptionList"/>
    <dgm:cxn modelId="{81F15A20-6F06-4053-854D-D573AC3845AC}" type="presOf" srcId="{A011FDF6-C5C4-4740-94DF-A1E2D9448BAA}" destId="{B0CCBE97-54F6-48F1-8307-CEEB5120807F}" srcOrd="0" destOrd="0" presId="urn:microsoft.com/office/officeart/2018/2/layout/IconLabelDescriptionList"/>
    <dgm:cxn modelId="{675AE520-36A0-4CA0-9A1F-A28F61CB9132}" srcId="{EB34E791-69A8-4D43-AD94-277C97B2D5BA}" destId="{C195453A-9674-4916-BEBF-EB915CBC133E}" srcOrd="0" destOrd="0" parTransId="{BCA5BAA0-DA1F-4D05-8F01-F8415CD7F3E0}" sibTransId="{D3046C68-F617-4C68-923B-82B13DC3E241}"/>
    <dgm:cxn modelId="{B51D2422-9535-40AC-A97C-90D623AB0B2D}" srcId="{EB34E791-69A8-4D43-AD94-277C97B2D5BA}" destId="{3BBDE057-334D-49F3-8754-66E0440A335C}" srcOrd="4" destOrd="0" parTransId="{B98780E6-7194-4928-937C-A0AAF5392F51}" sibTransId="{DC9F384A-8E0B-48F8-9F4F-0D8235B9D4E3}"/>
    <dgm:cxn modelId="{F8D2A923-83E1-4A17-A648-7A86184995CE}" type="presOf" srcId="{F838D8BB-B57B-4471-9403-0BD474E4B6EB}" destId="{B7F64C67-9758-456C-8D48-E7F5C7F131BC}" srcOrd="0" destOrd="0" presId="urn:microsoft.com/office/officeart/2018/2/layout/IconLabelDescriptionList"/>
    <dgm:cxn modelId="{52AD6D43-F504-42FD-8E34-5E1A4EE26071}" type="presOf" srcId="{3FC1F0C4-2F5C-4F00-9D4E-A4442C41D72B}" destId="{FD8C9E1C-18A5-4779-AAC2-DEA94189D90E}" srcOrd="0" destOrd="0" presId="urn:microsoft.com/office/officeart/2018/2/layout/IconLabelDescriptionList"/>
    <dgm:cxn modelId="{CB42F545-84E8-45C3-A428-D10D083B4993}" type="presOf" srcId="{42EC2182-D087-4B11-92B1-E6352AEAA4BF}" destId="{6A7AB7ED-3ED3-4129-84E5-A3AEE6E2E7F5}" srcOrd="0" destOrd="0" presId="urn:microsoft.com/office/officeart/2018/2/layout/IconLabelDescriptionList"/>
    <dgm:cxn modelId="{38473B67-3CFB-4AC6-AF03-74B3E21C4070}" type="presOf" srcId="{C195453A-9674-4916-BEBF-EB915CBC133E}" destId="{06FC2DCD-A5E2-4AF3-B7BC-7423376D0EC9}" srcOrd="0" destOrd="0" presId="urn:microsoft.com/office/officeart/2018/2/layout/IconLabelDescriptionList"/>
    <dgm:cxn modelId="{7D39454B-87B1-4369-AC5E-437F6B4517B4}" srcId="{42EC2182-D087-4B11-92B1-E6352AEAA4BF}" destId="{DC7CC5B5-D51C-423F-89BF-BF0F3C2F4057}" srcOrd="0" destOrd="0" parTransId="{0C3DF0BA-E29A-4E0B-BC56-C0188A4A37A0}" sibTransId="{1455E6B5-C88E-427C-BFB6-20EAD74E5116}"/>
    <dgm:cxn modelId="{7B75EA74-9DF2-4CF7-B09E-1B74AED1A6D4}" srcId="{EB34E791-69A8-4D43-AD94-277C97B2D5BA}" destId="{2CEB46E5-6376-445F-A7FE-AFA699E21C8B}" srcOrd="2" destOrd="0" parTransId="{93768081-0713-46AD-805D-F21AD440FCDC}" sibTransId="{57045911-3100-43B1-A00C-9E721924CF02}"/>
    <dgm:cxn modelId="{BCF40E8C-822D-425E-AC5F-24C1E26A1A9A}" type="presOf" srcId="{DC7CC5B5-D51C-423F-89BF-BF0F3C2F4057}" destId="{5B98E834-F447-4B06-8805-EEDB4E750F26}" srcOrd="0" destOrd="0" presId="urn:microsoft.com/office/officeart/2018/2/layout/IconLabelDescriptionList"/>
    <dgm:cxn modelId="{CE4C8399-D58A-41A9-83D9-6BE9B8A97BED}" srcId="{088ECCAE-AF0C-4894-9465-A9C8399C0953}" destId="{F838D8BB-B57B-4471-9403-0BD474E4B6EB}" srcOrd="0" destOrd="0" parTransId="{8862B899-4EF6-4186-BD94-62716CC53C22}" sibTransId="{93A649F9-0E69-4965-AEF8-75C51AE7DE8C}"/>
    <dgm:cxn modelId="{375998A5-54F9-4957-8B88-57CC81FC0670}" type="presOf" srcId="{088ECCAE-AF0C-4894-9465-A9C8399C0953}" destId="{D69C96FA-91CA-427A-9A36-D70FA01B9046}" srcOrd="0" destOrd="0" presId="urn:microsoft.com/office/officeart/2018/2/layout/IconLabelDescriptionList"/>
    <dgm:cxn modelId="{0FD659A6-2E05-4C65-BCBA-5D64E51F4AFA}" type="presOf" srcId="{0EC24F36-3DB0-48FE-B806-642F1525D8F7}" destId="{427562E0-90E6-43DA-A702-736A7AFCE7C7}" srcOrd="0" destOrd="0" presId="urn:microsoft.com/office/officeart/2018/2/layout/IconLabelDescriptionList"/>
    <dgm:cxn modelId="{E2B404BA-8DC6-4EFA-ACBE-69B1595268BE}" type="presOf" srcId="{2CEB46E5-6376-445F-A7FE-AFA699E21C8B}" destId="{829E5F54-D6F3-484B-AA60-B217F2D613F7}" srcOrd="0" destOrd="0" presId="urn:microsoft.com/office/officeart/2018/2/layout/IconLabelDescriptionList"/>
    <dgm:cxn modelId="{AF0780BA-F2C7-4D8D-A06A-77911B565046}" type="presOf" srcId="{21733011-8C6D-417D-9B7B-E51DA8E87F28}" destId="{68894779-D5F8-49F6-9222-6F464755D8C2}" srcOrd="0" destOrd="0" presId="urn:microsoft.com/office/officeart/2018/2/layout/IconLabelDescriptionList"/>
    <dgm:cxn modelId="{451287C4-93C8-4327-8B3D-EAE3D7C77E2F}" srcId="{3BBDE057-334D-49F3-8754-66E0440A335C}" destId="{CE79DAD0-2834-4849-ADE7-23A02F9E1F3D}" srcOrd="0" destOrd="0" parTransId="{1F537D1E-35AF-4471-8524-710819B732D0}" sibTransId="{3A1A6B98-DA51-4635-96C8-35B6B4560FB4}"/>
    <dgm:cxn modelId="{7633CFC4-C110-4747-90CC-3AF6673CEB5F}" srcId="{0EC24F36-3DB0-48FE-B806-642F1525D8F7}" destId="{21733011-8C6D-417D-9B7B-E51DA8E87F28}" srcOrd="0" destOrd="0" parTransId="{8FE37EE0-8F9D-4596-BFA8-C760C348EBF0}" sibTransId="{9A025AA1-9D67-411B-AFAB-271A29C1DC11}"/>
    <dgm:cxn modelId="{F59733C8-1F57-41CF-9515-10CB3D36AFF0}" srcId="{EB34E791-69A8-4D43-AD94-277C97B2D5BA}" destId="{088ECCAE-AF0C-4894-9465-A9C8399C0953}" srcOrd="1" destOrd="0" parTransId="{185E7F93-C816-4E3F-985A-3FB436A15A2D}" sibTransId="{B33E508A-6D41-4E4D-B819-52AC99531F5A}"/>
    <dgm:cxn modelId="{5210FFCE-F456-4FA3-B31A-8D379BC30508}" srcId="{EB34E791-69A8-4D43-AD94-277C97B2D5BA}" destId="{42EC2182-D087-4B11-92B1-E6352AEAA4BF}" srcOrd="3" destOrd="0" parTransId="{C83F5FC0-8C38-4763-BF16-083010530B7D}" sibTransId="{2BE7D6B7-F908-4B01-B528-61FE68FE352A}"/>
    <dgm:cxn modelId="{FF9EFDD5-207E-4644-9B23-F4FB8E0148CB}" srcId="{C195453A-9674-4916-BEBF-EB915CBC133E}" destId="{3FC1F0C4-2F5C-4F00-9D4E-A4442C41D72B}" srcOrd="0" destOrd="0" parTransId="{1D0DEDE8-E94F-4003-9CD1-9C39C31FCD79}" sibTransId="{8E627E1E-E27A-4818-9474-52C291B8F80E}"/>
    <dgm:cxn modelId="{4CF74BD7-9178-46F8-8AB7-F34520DAED61}" srcId="{2CEB46E5-6376-445F-A7FE-AFA699E21C8B}" destId="{A011FDF6-C5C4-4740-94DF-A1E2D9448BAA}" srcOrd="0" destOrd="0" parTransId="{5A96B96B-6DFA-434F-BA2D-FC5980D33D44}" sibTransId="{3AC4887E-6798-4965-9B18-77FF13DC4387}"/>
    <dgm:cxn modelId="{0C872FEF-70C7-4F6A-A5CF-6466833991B6}" type="presOf" srcId="{EB34E791-69A8-4D43-AD94-277C97B2D5BA}" destId="{20412789-14D5-4C0E-94AB-1015AF150C99}" srcOrd="0" destOrd="0" presId="urn:microsoft.com/office/officeart/2018/2/layout/IconLabelDescriptionList"/>
    <dgm:cxn modelId="{7FA24109-B5DC-40FA-80ED-F6062044E752}" type="presParOf" srcId="{20412789-14D5-4C0E-94AB-1015AF150C99}" destId="{DCD26361-AEF2-46C4-B279-2B8D3F77F6C5}" srcOrd="0" destOrd="0" presId="urn:microsoft.com/office/officeart/2018/2/layout/IconLabelDescriptionList"/>
    <dgm:cxn modelId="{2988BCB7-3057-48DD-ABE1-7EC5BC0EC316}" type="presParOf" srcId="{DCD26361-AEF2-46C4-B279-2B8D3F77F6C5}" destId="{034E38B6-4AE8-4D87-BBE4-A37396C21F6C}" srcOrd="0" destOrd="0" presId="urn:microsoft.com/office/officeart/2018/2/layout/IconLabelDescriptionList"/>
    <dgm:cxn modelId="{1EC44A2D-ED74-4E84-8A25-51CED22A6DF8}" type="presParOf" srcId="{DCD26361-AEF2-46C4-B279-2B8D3F77F6C5}" destId="{0A7D6924-8331-4782-AC8C-B47F6289F35C}" srcOrd="1" destOrd="0" presId="urn:microsoft.com/office/officeart/2018/2/layout/IconLabelDescriptionList"/>
    <dgm:cxn modelId="{14749581-D263-49E5-AB7A-CE072DC5711F}" type="presParOf" srcId="{DCD26361-AEF2-46C4-B279-2B8D3F77F6C5}" destId="{06FC2DCD-A5E2-4AF3-B7BC-7423376D0EC9}" srcOrd="2" destOrd="0" presId="urn:microsoft.com/office/officeart/2018/2/layout/IconLabelDescriptionList"/>
    <dgm:cxn modelId="{D48E00A9-BABC-40D3-A289-B4109CC5A340}" type="presParOf" srcId="{DCD26361-AEF2-46C4-B279-2B8D3F77F6C5}" destId="{F40EBDD7-95DC-4FD9-BD11-EFD869CC769E}" srcOrd="3" destOrd="0" presId="urn:microsoft.com/office/officeart/2018/2/layout/IconLabelDescriptionList"/>
    <dgm:cxn modelId="{19C644D9-3CAD-48B1-9292-2428A388559C}" type="presParOf" srcId="{DCD26361-AEF2-46C4-B279-2B8D3F77F6C5}" destId="{FD8C9E1C-18A5-4779-AAC2-DEA94189D90E}" srcOrd="4" destOrd="0" presId="urn:microsoft.com/office/officeart/2018/2/layout/IconLabelDescriptionList"/>
    <dgm:cxn modelId="{9E9AEB37-5A8C-45F9-B943-A3A27A163449}" type="presParOf" srcId="{20412789-14D5-4C0E-94AB-1015AF150C99}" destId="{B4A07A92-EDFB-453C-B98E-DDE76F2432DF}" srcOrd="1" destOrd="0" presId="urn:microsoft.com/office/officeart/2018/2/layout/IconLabelDescriptionList"/>
    <dgm:cxn modelId="{B384166C-612E-4534-B869-856DB80BAA05}" type="presParOf" srcId="{20412789-14D5-4C0E-94AB-1015AF150C99}" destId="{97D344BD-0A38-4611-B03B-14F83B63974F}" srcOrd="2" destOrd="0" presId="urn:microsoft.com/office/officeart/2018/2/layout/IconLabelDescriptionList"/>
    <dgm:cxn modelId="{3CACD71D-8650-413B-9692-413CD8D2F253}" type="presParOf" srcId="{97D344BD-0A38-4611-B03B-14F83B63974F}" destId="{DECB89E2-E8C6-46C7-8D71-118BBD49A905}" srcOrd="0" destOrd="0" presId="urn:microsoft.com/office/officeart/2018/2/layout/IconLabelDescriptionList"/>
    <dgm:cxn modelId="{05A9DAF4-B49B-496E-BBAA-5678A3B5EF13}" type="presParOf" srcId="{97D344BD-0A38-4611-B03B-14F83B63974F}" destId="{E6EA8255-8DF7-4F9B-A6A7-CDB490925138}" srcOrd="1" destOrd="0" presId="urn:microsoft.com/office/officeart/2018/2/layout/IconLabelDescriptionList"/>
    <dgm:cxn modelId="{1739DE01-0411-4C20-BCFE-9D30384A2F69}" type="presParOf" srcId="{97D344BD-0A38-4611-B03B-14F83B63974F}" destId="{D69C96FA-91CA-427A-9A36-D70FA01B9046}" srcOrd="2" destOrd="0" presId="urn:microsoft.com/office/officeart/2018/2/layout/IconLabelDescriptionList"/>
    <dgm:cxn modelId="{AF99D640-5073-479A-8427-BEA5BC2789D4}" type="presParOf" srcId="{97D344BD-0A38-4611-B03B-14F83B63974F}" destId="{CDA5E6CC-7DFA-485A-BF8A-A3790E581C95}" srcOrd="3" destOrd="0" presId="urn:microsoft.com/office/officeart/2018/2/layout/IconLabelDescriptionList"/>
    <dgm:cxn modelId="{34A9B4F0-C1C9-4A8C-A3A3-500FC3BCF08B}" type="presParOf" srcId="{97D344BD-0A38-4611-B03B-14F83B63974F}" destId="{B7F64C67-9758-456C-8D48-E7F5C7F131BC}" srcOrd="4" destOrd="0" presId="urn:microsoft.com/office/officeart/2018/2/layout/IconLabelDescriptionList"/>
    <dgm:cxn modelId="{D7D0B1B2-E036-4E4B-89C8-75D2477008BE}" type="presParOf" srcId="{20412789-14D5-4C0E-94AB-1015AF150C99}" destId="{AE1EB39D-8573-48CD-8924-7E5C64100736}" srcOrd="3" destOrd="0" presId="urn:microsoft.com/office/officeart/2018/2/layout/IconLabelDescriptionList"/>
    <dgm:cxn modelId="{6F83881B-C774-4B3E-B3A5-E17E10B105BE}" type="presParOf" srcId="{20412789-14D5-4C0E-94AB-1015AF150C99}" destId="{E94F5579-C2FA-4A80-A368-E54528909383}" srcOrd="4" destOrd="0" presId="urn:microsoft.com/office/officeart/2018/2/layout/IconLabelDescriptionList"/>
    <dgm:cxn modelId="{AE07B432-11C5-4112-AB25-474899CE3E5B}" type="presParOf" srcId="{E94F5579-C2FA-4A80-A368-E54528909383}" destId="{BF550EB5-F88B-43E2-9F2E-B872E9C53064}" srcOrd="0" destOrd="0" presId="urn:microsoft.com/office/officeart/2018/2/layout/IconLabelDescriptionList"/>
    <dgm:cxn modelId="{3528D60C-158E-40B5-BFEA-2F291BF6CE69}" type="presParOf" srcId="{E94F5579-C2FA-4A80-A368-E54528909383}" destId="{2A175A55-EE54-4CDC-B07A-EE85191A9F50}" srcOrd="1" destOrd="0" presId="urn:microsoft.com/office/officeart/2018/2/layout/IconLabelDescriptionList"/>
    <dgm:cxn modelId="{C26D8802-085A-4235-8995-501826470A2E}" type="presParOf" srcId="{E94F5579-C2FA-4A80-A368-E54528909383}" destId="{829E5F54-D6F3-484B-AA60-B217F2D613F7}" srcOrd="2" destOrd="0" presId="urn:microsoft.com/office/officeart/2018/2/layout/IconLabelDescriptionList"/>
    <dgm:cxn modelId="{28BFEFAD-23A4-4790-9BF7-7AE295EEB34A}" type="presParOf" srcId="{E94F5579-C2FA-4A80-A368-E54528909383}" destId="{2302D2C2-C109-46B6-9957-F29731D37DF8}" srcOrd="3" destOrd="0" presId="urn:microsoft.com/office/officeart/2018/2/layout/IconLabelDescriptionList"/>
    <dgm:cxn modelId="{D25288D7-BD11-4B96-BB29-29A432BFBECD}" type="presParOf" srcId="{E94F5579-C2FA-4A80-A368-E54528909383}" destId="{B0CCBE97-54F6-48F1-8307-CEEB5120807F}" srcOrd="4" destOrd="0" presId="urn:microsoft.com/office/officeart/2018/2/layout/IconLabelDescriptionList"/>
    <dgm:cxn modelId="{2956A2E0-1735-4177-BE17-4CDB678307B3}" type="presParOf" srcId="{20412789-14D5-4C0E-94AB-1015AF150C99}" destId="{0118A3E8-7BB7-4200-A35E-6C4CC3CA0122}" srcOrd="5" destOrd="0" presId="urn:microsoft.com/office/officeart/2018/2/layout/IconLabelDescriptionList"/>
    <dgm:cxn modelId="{133C39A4-A385-414D-98CA-9F43ED728130}" type="presParOf" srcId="{20412789-14D5-4C0E-94AB-1015AF150C99}" destId="{D6231462-0763-4680-9CF5-CD99050533B5}" srcOrd="6" destOrd="0" presId="urn:microsoft.com/office/officeart/2018/2/layout/IconLabelDescriptionList"/>
    <dgm:cxn modelId="{BCD4A001-3032-4860-8AF9-5B9DE5D28D91}" type="presParOf" srcId="{D6231462-0763-4680-9CF5-CD99050533B5}" destId="{71C8EE61-CE2B-428A-855A-2E50FCF5A11A}" srcOrd="0" destOrd="0" presId="urn:microsoft.com/office/officeart/2018/2/layout/IconLabelDescriptionList"/>
    <dgm:cxn modelId="{A2C49809-C6C3-4109-A747-9948F8F28A33}" type="presParOf" srcId="{D6231462-0763-4680-9CF5-CD99050533B5}" destId="{A1E8336D-D862-47A2-BCBE-99177AC8EF50}" srcOrd="1" destOrd="0" presId="urn:microsoft.com/office/officeart/2018/2/layout/IconLabelDescriptionList"/>
    <dgm:cxn modelId="{E86F00C0-E7F3-496E-A7A6-281EA37A09B5}" type="presParOf" srcId="{D6231462-0763-4680-9CF5-CD99050533B5}" destId="{6A7AB7ED-3ED3-4129-84E5-A3AEE6E2E7F5}" srcOrd="2" destOrd="0" presId="urn:microsoft.com/office/officeart/2018/2/layout/IconLabelDescriptionList"/>
    <dgm:cxn modelId="{B93E9083-766F-4472-BE18-1AD40015B3BD}" type="presParOf" srcId="{D6231462-0763-4680-9CF5-CD99050533B5}" destId="{2F052200-E589-49E7-9BB4-005F167A2F53}" srcOrd="3" destOrd="0" presId="urn:microsoft.com/office/officeart/2018/2/layout/IconLabelDescriptionList"/>
    <dgm:cxn modelId="{634BEC51-8AF4-4EFE-AC2A-3DC4B3BA3136}" type="presParOf" srcId="{D6231462-0763-4680-9CF5-CD99050533B5}" destId="{5B98E834-F447-4B06-8805-EEDB4E750F26}" srcOrd="4" destOrd="0" presId="urn:microsoft.com/office/officeart/2018/2/layout/IconLabelDescriptionList"/>
    <dgm:cxn modelId="{31DBB8D2-21AA-4978-8D33-405A4578079E}" type="presParOf" srcId="{20412789-14D5-4C0E-94AB-1015AF150C99}" destId="{30BB6A12-8D76-492F-AFF0-80F6F3081447}" srcOrd="7" destOrd="0" presId="urn:microsoft.com/office/officeart/2018/2/layout/IconLabelDescriptionList"/>
    <dgm:cxn modelId="{98F4BF67-1BBD-44A5-8DFB-9F594D9F934A}" type="presParOf" srcId="{20412789-14D5-4C0E-94AB-1015AF150C99}" destId="{8F290E61-3D7E-44D2-BE8A-C6BE5A1F0A0F}" srcOrd="8" destOrd="0" presId="urn:microsoft.com/office/officeart/2018/2/layout/IconLabelDescriptionList"/>
    <dgm:cxn modelId="{ED666620-6615-4201-9E5B-3E3604314F03}" type="presParOf" srcId="{8F290E61-3D7E-44D2-BE8A-C6BE5A1F0A0F}" destId="{D3CFF97E-4F9E-45D4-9F71-B5712BB57206}" srcOrd="0" destOrd="0" presId="urn:microsoft.com/office/officeart/2018/2/layout/IconLabelDescriptionList"/>
    <dgm:cxn modelId="{E1A6277C-2250-492E-9A3B-02280D99597F}" type="presParOf" srcId="{8F290E61-3D7E-44D2-BE8A-C6BE5A1F0A0F}" destId="{1847380F-0E19-4F3C-A017-673D1F9FB633}" srcOrd="1" destOrd="0" presId="urn:microsoft.com/office/officeart/2018/2/layout/IconLabelDescriptionList"/>
    <dgm:cxn modelId="{3E94F1F4-2A13-4099-9A8E-C57AB4EF7DC1}" type="presParOf" srcId="{8F290E61-3D7E-44D2-BE8A-C6BE5A1F0A0F}" destId="{2C1F9B3F-93DE-4933-BA00-DA843D4B9BAE}" srcOrd="2" destOrd="0" presId="urn:microsoft.com/office/officeart/2018/2/layout/IconLabelDescriptionList"/>
    <dgm:cxn modelId="{66CFADD3-E4E8-4538-A5F0-03E6D0F05AE0}" type="presParOf" srcId="{8F290E61-3D7E-44D2-BE8A-C6BE5A1F0A0F}" destId="{C8A8990B-D90D-4347-88D7-AF8F3CF588D2}" srcOrd="3" destOrd="0" presId="urn:microsoft.com/office/officeart/2018/2/layout/IconLabelDescriptionList"/>
    <dgm:cxn modelId="{BC14C231-6BA9-43DD-85FD-ED44527DE093}" type="presParOf" srcId="{8F290E61-3D7E-44D2-BE8A-C6BE5A1F0A0F}" destId="{82B68ABE-251A-4650-9F03-470C4D7B2D57}" srcOrd="4" destOrd="0" presId="urn:microsoft.com/office/officeart/2018/2/layout/IconLabelDescriptionList"/>
    <dgm:cxn modelId="{B39F2DC1-DC30-4B20-86DE-A127571C071C}" type="presParOf" srcId="{20412789-14D5-4C0E-94AB-1015AF150C99}" destId="{D36555A3-4E3F-4E54-AA02-1EAC74924011}" srcOrd="9" destOrd="0" presId="urn:microsoft.com/office/officeart/2018/2/layout/IconLabelDescriptionList"/>
    <dgm:cxn modelId="{4B81DE9E-64D1-4852-8CB8-9605B6304E56}" type="presParOf" srcId="{20412789-14D5-4C0E-94AB-1015AF150C99}" destId="{DC395BC8-778C-4F72-9FC3-E140A62BFCB8}" srcOrd="10" destOrd="0" presId="urn:microsoft.com/office/officeart/2018/2/layout/IconLabelDescriptionList"/>
    <dgm:cxn modelId="{1D203308-43FB-449C-9D1C-015ADBE6F401}" type="presParOf" srcId="{DC395BC8-778C-4F72-9FC3-E140A62BFCB8}" destId="{48D9A9C2-5861-45DD-B9AE-AB163C0E7F94}" srcOrd="0" destOrd="0" presId="urn:microsoft.com/office/officeart/2018/2/layout/IconLabelDescriptionList"/>
    <dgm:cxn modelId="{1369636A-C9EB-476B-B839-AE9BFB4A860E}" type="presParOf" srcId="{DC395BC8-778C-4F72-9FC3-E140A62BFCB8}" destId="{B2030223-3109-4C1E-8641-133720806ECD}" srcOrd="1" destOrd="0" presId="urn:microsoft.com/office/officeart/2018/2/layout/IconLabelDescriptionList"/>
    <dgm:cxn modelId="{859F5E73-E13F-41E7-9D83-2C06B6621F3F}" type="presParOf" srcId="{DC395BC8-778C-4F72-9FC3-E140A62BFCB8}" destId="{427562E0-90E6-43DA-A702-736A7AFCE7C7}" srcOrd="2" destOrd="0" presId="urn:microsoft.com/office/officeart/2018/2/layout/IconLabelDescriptionList"/>
    <dgm:cxn modelId="{A9B47274-C011-4B60-BC5A-43A54CCD34BC}" type="presParOf" srcId="{DC395BC8-778C-4F72-9FC3-E140A62BFCB8}" destId="{BF9891B8-CEEA-4E24-AAF5-7AC26A2D5900}" srcOrd="3" destOrd="0" presId="urn:microsoft.com/office/officeart/2018/2/layout/IconLabelDescriptionList"/>
    <dgm:cxn modelId="{07908E46-2810-4D2D-81A8-8DB5E31426CF}" type="presParOf" srcId="{DC395BC8-778C-4F72-9FC3-E140A62BFCB8}" destId="{68894779-D5F8-49F6-9222-6F464755D8C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E38B6-4AE8-4D87-BBE4-A37396C21F6C}">
      <dsp:nvSpPr>
        <dsp:cNvPr id="0" name=""/>
        <dsp:cNvSpPr/>
      </dsp:nvSpPr>
      <dsp:spPr>
        <a:xfrm>
          <a:off x="15998" y="0"/>
          <a:ext cx="514314" cy="4753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FC2DCD-A5E2-4AF3-B7BC-7423376D0EC9}">
      <dsp:nvSpPr>
        <dsp:cNvPr id="0" name=""/>
        <dsp:cNvSpPr/>
      </dsp:nvSpPr>
      <dsp:spPr>
        <a:xfrm>
          <a:off x="15998" y="607836"/>
          <a:ext cx="1469469" cy="3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pl-PL" sz="1400" b="1" i="0" kern="1200">
              <a:latin typeface="Abadi" panose="020B0604020104020204" pitchFamily="34" charset="0"/>
            </a:rPr>
            <a:t>Długość danych wejściowych:</a:t>
          </a:r>
          <a:endParaRPr lang="en-US" sz="1400" kern="1200">
            <a:latin typeface="Abadi" panose="020B0604020104020204" pitchFamily="34" charset="0"/>
          </a:endParaRPr>
        </a:p>
      </dsp:txBody>
      <dsp:txXfrm>
        <a:off x="15998" y="607836"/>
        <a:ext cx="1469469" cy="363203"/>
      </dsp:txXfrm>
    </dsp:sp>
    <dsp:sp modelId="{FD8C9E1C-18A5-4779-AAC2-DEA94189D90E}">
      <dsp:nvSpPr>
        <dsp:cNvPr id="0" name=""/>
        <dsp:cNvSpPr/>
      </dsp:nvSpPr>
      <dsp:spPr>
        <a:xfrm>
          <a:off x="15998" y="1032680"/>
          <a:ext cx="1469469" cy="2305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pl-PL" sz="1100" b="0" i="0" kern="1200"/>
            <a:t>Długość danych wejściowych ma bezpośredni wpływ na czas obliczania sumy kontrolnej CRC. Im dłuższe dane, tym więcej cykli obliczeniowych jest potrzebnych do przetworzenia danych i wygenerowania sumy kontrolnej. Dlatego generatory CRC muszą być zoptymalizowane pod kątem szybkości działania, aby skutecznie działać nawet dla dużych ilości danych.</a:t>
          </a:r>
          <a:endParaRPr lang="en-US" sz="1100" kern="1200"/>
        </a:p>
      </dsp:txBody>
      <dsp:txXfrm>
        <a:off x="15998" y="1032680"/>
        <a:ext cx="1469469" cy="2305485"/>
      </dsp:txXfrm>
    </dsp:sp>
    <dsp:sp modelId="{DECB89E2-E8C6-46C7-8D71-118BBD49A905}">
      <dsp:nvSpPr>
        <dsp:cNvPr id="0" name=""/>
        <dsp:cNvSpPr/>
      </dsp:nvSpPr>
      <dsp:spPr>
        <a:xfrm>
          <a:off x="1742625" y="0"/>
          <a:ext cx="514314" cy="4753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9C96FA-91CA-427A-9A36-D70FA01B9046}">
      <dsp:nvSpPr>
        <dsp:cNvPr id="0" name=""/>
        <dsp:cNvSpPr/>
      </dsp:nvSpPr>
      <dsp:spPr>
        <a:xfrm>
          <a:off x="1742625" y="607836"/>
          <a:ext cx="1469469" cy="3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pl-PL" sz="1400" b="1" i="0" kern="1200">
              <a:latin typeface="Abadi" panose="020B0604020104020204" pitchFamily="34" charset="0"/>
            </a:rPr>
            <a:t>Wielomian CRC:</a:t>
          </a:r>
          <a:endParaRPr lang="en-US" sz="1400" kern="1200">
            <a:latin typeface="Abadi" panose="020B0604020104020204" pitchFamily="34" charset="0"/>
          </a:endParaRPr>
        </a:p>
      </dsp:txBody>
      <dsp:txXfrm>
        <a:off x="1742625" y="607836"/>
        <a:ext cx="1469469" cy="363203"/>
      </dsp:txXfrm>
    </dsp:sp>
    <dsp:sp modelId="{B7F64C67-9758-456C-8D48-E7F5C7F131BC}">
      <dsp:nvSpPr>
        <dsp:cNvPr id="0" name=""/>
        <dsp:cNvSpPr/>
      </dsp:nvSpPr>
      <dsp:spPr>
        <a:xfrm>
          <a:off x="1742625" y="1032680"/>
          <a:ext cx="1469469" cy="2305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pl-PL" sz="1100" b="0" i="0" kern="1200"/>
            <a:t>Wybór odpowiedniego wielomianu CRC jest kluczowy dla skuteczności algorytmu. Niektóre wielomiany CRC są bardziej odporne na określone rodzaje błędów, dlatego należy wybrać taki wielomian, który najlepiej odpowiada konkretnemu zastosowaniu. Niektóre wielomiany CRC są bardziej skuteczne w wykrywaniu błędów jednobitowych, podczas gdy inne są lepsze w wykrywaniu błędów wielobitowych.</a:t>
          </a:r>
          <a:endParaRPr lang="en-US" sz="1100" kern="1200"/>
        </a:p>
      </dsp:txBody>
      <dsp:txXfrm>
        <a:off x="1742625" y="1032680"/>
        <a:ext cx="1469469" cy="2305485"/>
      </dsp:txXfrm>
    </dsp:sp>
    <dsp:sp modelId="{BF550EB5-F88B-43E2-9F2E-B872E9C53064}">
      <dsp:nvSpPr>
        <dsp:cNvPr id="0" name=""/>
        <dsp:cNvSpPr/>
      </dsp:nvSpPr>
      <dsp:spPr>
        <a:xfrm>
          <a:off x="3469251" y="0"/>
          <a:ext cx="514314" cy="4753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9E5F54-D6F3-484B-AA60-B217F2D613F7}">
      <dsp:nvSpPr>
        <dsp:cNvPr id="0" name=""/>
        <dsp:cNvSpPr/>
      </dsp:nvSpPr>
      <dsp:spPr>
        <a:xfrm>
          <a:off x="3469251" y="607836"/>
          <a:ext cx="1469469" cy="3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pl-PL" sz="1400" b="1" i="0" kern="1200">
              <a:latin typeface="Abadi" panose="020B0604020104020204" pitchFamily="34" charset="0"/>
            </a:rPr>
            <a:t>Początkowe wartości rejestru:</a:t>
          </a:r>
          <a:endParaRPr lang="en-US" sz="1400" kern="1200">
            <a:latin typeface="Abadi" panose="020B0604020104020204" pitchFamily="34" charset="0"/>
          </a:endParaRPr>
        </a:p>
      </dsp:txBody>
      <dsp:txXfrm>
        <a:off x="3469251" y="607836"/>
        <a:ext cx="1469469" cy="363203"/>
      </dsp:txXfrm>
    </dsp:sp>
    <dsp:sp modelId="{B0CCBE97-54F6-48F1-8307-CEEB5120807F}">
      <dsp:nvSpPr>
        <dsp:cNvPr id="0" name=""/>
        <dsp:cNvSpPr/>
      </dsp:nvSpPr>
      <dsp:spPr>
        <a:xfrm>
          <a:off x="3469251" y="1032680"/>
          <a:ext cx="1469469" cy="2305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pl-PL" sz="1100" b="0" i="0" kern="1200"/>
            <a:t>Początkowe wartości rejestru CRC mogą mieć wpływ na skuteczność wykrywania błędów. Nieprawidłowe początkowe wartości mogą prowadzić do mniejszej odporności na błędy lub zwiększonej liczby fałszywych pozytywów. Dlatego ważne jest, aby dobrać odpowiednie początkowe wartości rejestru CRC zgodnie z zastosowaniem.</a:t>
          </a:r>
          <a:endParaRPr lang="en-US" sz="1100" kern="1200"/>
        </a:p>
      </dsp:txBody>
      <dsp:txXfrm>
        <a:off x="3469251" y="1032680"/>
        <a:ext cx="1469469" cy="2305485"/>
      </dsp:txXfrm>
    </dsp:sp>
    <dsp:sp modelId="{71C8EE61-CE2B-428A-855A-2E50FCF5A11A}">
      <dsp:nvSpPr>
        <dsp:cNvPr id="0" name=""/>
        <dsp:cNvSpPr/>
      </dsp:nvSpPr>
      <dsp:spPr>
        <a:xfrm>
          <a:off x="5195878" y="0"/>
          <a:ext cx="514314" cy="4753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7AB7ED-3ED3-4129-84E5-A3AEE6E2E7F5}">
      <dsp:nvSpPr>
        <dsp:cNvPr id="0" name=""/>
        <dsp:cNvSpPr/>
      </dsp:nvSpPr>
      <dsp:spPr>
        <a:xfrm>
          <a:off x="5195878" y="607836"/>
          <a:ext cx="1469469" cy="3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pl-PL" sz="1400" b="1" i="0" kern="1200">
              <a:latin typeface="Abadi" panose="020F0502020204030204" pitchFamily="34" charset="0"/>
            </a:rPr>
            <a:t>Bit końcowy (Final XOR):</a:t>
          </a:r>
          <a:endParaRPr lang="en-US" sz="1400" kern="1200">
            <a:latin typeface="Abadi" panose="020F0502020204030204" pitchFamily="34" charset="0"/>
          </a:endParaRPr>
        </a:p>
      </dsp:txBody>
      <dsp:txXfrm>
        <a:off x="5195878" y="607836"/>
        <a:ext cx="1469469" cy="363203"/>
      </dsp:txXfrm>
    </dsp:sp>
    <dsp:sp modelId="{5B98E834-F447-4B06-8805-EEDB4E750F26}">
      <dsp:nvSpPr>
        <dsp:cNvPr id="0" name=""/>
        <dsp:cNvSpPr/>
      </dsp:nvSpPr>
      <dsp:spPr>
        <a:xfrm>
          <a:off x="5195878" y="1032680"/>
          <a:ext cx="1469469" cy="2305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pl-PL" sz="1100" b="0" i="0" kern="1200"/>
            <a:t>Operacja XOR na końcu procesu obliczania CRC może wpłynąć na wydajność i skuteczność algorytmu. Poprawne ustawienie bitu końcowego może poprawić wykrywanie błędów lub zoptymalizować wydajność, ale należy zachować ostrożność, aby nie wprowadzić niepożądanych efektów ubocznych.</a:t>
          </a:r>
          <a:endParaRPr lang="en-US" sz="1100" kern="1200"/>
        </a:p>
      </dsp:txBody>
      <dsp:txXfrm>
        <a:off x="5195878" y="1032680"/>
        <a:ext cx="1469469" cy="2305485"/>
      </dsp:txXfrm>
    </dsp:sp>
    <dsp:sp modelId="{D3CFF97E-4F9E-45D4-9F71-B5712BB57206}">
      <dsp:nvSpPr>
        <dsp:cNvPr id="0" name=""/>
        <dsp:cNvSpPr/>
      </dsp:nvSpPr>
      <dsp:spPr>
        <a:xfrm>
          <a:off x="6922505" y="0"/>
          <a:ext cx="514314" cy="4753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1F9B3F-93DE-4933-BA00-DA843D4B9BAE}">
      <dsp:nvSpPr>
        <dsp:cNvPr id="0" name=""/>
        <dsp:cNvSpPr/>
      </dsp:nvSpPr>
      <dsp:spPr>
        <a:xfrm>
          <a:off x="6922505" y="607836"/>
          <a:ext cx="1469469" cy="3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pl-PL" sz="1400" b="1" i="0" kern="1200">
              <a:latin typeface="Abadi" panose="020B0604020104020204" pitchFamily="34" charset="0"/>
            </a:rPr>
            <a:t>Szybkość działania generatora:</a:t>
          </a:r>
          <a:endParaRPr lang="en-US" sz="1400" kern="1200">
            <a:latin typeface="Abadi" panose="020B0604020104020204" pitchFamily="34" charset="0"/>
          </a:endParaRPr>
        </a:p>
      </dsp:txBody>
      <dsp:txXfrm>
        <a:off x="6922505" y="607836"/>
        <a:ext cx="1469469" cy="363203"/>
      </dsp:txXfrm>
    </dsp:sp>
    <dsp:sp modelId="{82B68ABE-251A-4650-9F03-470C4D7B2D57}">
      <dsp:nvSpPr>
        <dsp:cNvPr id="0" name=""/>
        <dsp:cNvSpPr/>
      </dsp:nvSpPr>
      <dsp:spPr>
        <a:xfrm>
          <a:off x="6922505" y="1032680"/>
          <a:ext cx="1469469" cy="2305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pl-PL" sz="1100" b="0" i="0" kern="1200"/>
            <a:t>Szybkość działania generatora CRC jest kluczowym czynnikiem wpływającym na ogólną wydajność systemu. Generatory CRC muszą być wystarczająco szybkie, aby przetwarzać dane w czasie rzeczywistym, zwłaszcza w aplikacjach wymagających wysokich prędkości transmisji danych, takich jak systemy komunikacji bezprzewodowej czy przesył danych przez sieci komputerowe.</a:t>
          </a:r>
          <a:endParaRPr lang="en-US" sz="1100" kern="1200"/>
        </a:p>
      </dsp:txBody>
      <dsp:txXfrm>
        <a:off x="6922505" y="1032680"/>
        <a:ext cx="1469469" cy="2305485"/>
      </dsp:txXfrm>
    </dsp:sp>
    <dsp:sp modelId="{48D9A9C2-5861-45DD-B9AE-AB163C0E7F94}">
      <dsp:nvSpPr>
        <dsp:cNvPr id="0" name=""/>
        <dsp:cNvSpPr/>
      </dsp:nvSpPr>
      <dsp:spPr>
        <a:xfrm>
          <a:off x="8649131" y="0"/>
          <a:ext cx="514314" cy="4753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7562E0-90E6-43DA-A702-736A7AFCE7C7}">
      <dsp:nvSpPr>
        <dsp:cNvPr id="0" name=""/>
        <dsp:cNvSpPr/>
      </dsp:nvSpPr>
      <dsp:spPr>
        <a:xfrm>
          <a:off x="8649131" y="607836"/>
          <a:ext cx="1469469" cy="3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pl-PL" sz="1400" b="1" i="0" kern="1200">
              <a:latin typeface="Abadi" panose="020B0604020104020204" pitchFamily="34" charset="0"/>
            </a:rPr>
            <a:t>Złożoność obliczeniowa:</a:t>
          </a:r>
          <a:endParaRPr lang="en-US" sz="1400" kern="1200">
            <a:latin typeface="Abadi" panose="020B0604020104020204" pitchFamily="34" charset="0"/>
          </a:endParaRPr>
        </a:p>
      </dsp:txBody>
      <dsp:txXfrm>
        <a:off x="8649131" y="607836"/>
        <a:ext cx="1469469" cy="363203"/>
      </dsp:txXfrm>
    </dsp:sp>
    <dsp:sp modelId="{68894779-D5F8-49F6-9222-6F464755D8C2}">
      <dsp:nvSpPr>
        <dsp:cNvPr id="0" name=""/>
        <dsp:cNvSpPr/>
      </dsp:nvSpPr>
      <dsp:spPr>
        <a:xfrm>
          <a:off x="8649131" y="1032680"/>
          <a:ext cx="1469469" cy="2305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pl-PL" sz="1100" b="0" i="0" kern="1200"/>
            <a:t>Wpływ parametrów na złożoność obliczeniową generatora CRC jest również istotny. Generatory CRC powinny być zoptymalizowane pod kątem minimalizacji złożoności obliczeniowej, aby zapewnić szybkie i wydajne przetwarzanie danych bez nadmiernego obciążania zasobów systemowych.</a:t>
          </a:r>
          <a:endParaRPr lang="en-US" sz="1100" kern="1200"/>
        </a:p>
      </dsp:txBody>
      <dsp:txXfrm>
        <a:off x="8649131" y="1032680"/>
        <a:ext cx="1469469" cy="230548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3/12/2024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784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3/12/2024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23349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3/12/2024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82333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3/12/2024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7613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3/12/2024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00827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3/12/2024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86772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3/12/2024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90307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3/12/2024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43127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3/12/2024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212149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3/12/2024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05720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3/12/2024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3484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3/12/2024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920328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a:extLst>
              <a:ext uri="{FF2B5EF4-FFF2-40B4-BE49-F238E27FC236}">
                <a16:creationId xmlns:a16="http://schemas.microsoft.com/office/drawing/2014/main" id="{D2ABFE66-94B0-1959-E4A9-47569B7B1B68}"/>
              </a:ext>
            </a:extLst>
          </p:cNvPr>
          <p:cNvPicPr>
            <a:picLocks noChangeAspect="1"/>
          </p:cNvPicPr>
          <p:nvPr/>
        </p:nvPicPr>
        <p:blipFill rotWithShape="1">
          <a:blip r:embed="rId2"/>
          <a:srcRect l="1844" r="1269" b="1"/>
          <a:stretch/>
        </p:blipFill>
        <p:spPr>
          <a:xfrm>
            <a:off x="20" y="10"/>
            <a:ext cx="12191980" cy="6857989"/>
          </a:xfrm>
          <a:prstGeom prst="rect">
            <a:avLst/>
          </a:prstGeom>
        </p:spPr>
      </p:pic>
      <p:sp>
        <p:nvSpPr>
          <p:cNvPr id="19"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9A3D4E4-ECF6-3246-0A9C-441D88054DD7}"/>
              </a:ext>
            </a:extLst>
          </p:cNvPr>
          <p:cNvSpPr>
            <a:spLocks noGrp="1"/>
          </p:cNvSpPr>
          <p:nvPr>
            <p:ph type="ctrTitle"/>
          </p:nvPr>
        </p:nvSpPr>
        <p:spPr>
          <a:xfrm>
            <a:off x="7212119" y="1066800"/>
            <a:ext cx="3931320" cy="2267193"/>
          </a:xfrm>
        </p:spPr>
        <p:txBody>
          <a:bodyPr>
            <a:normAutofit/>
          </a:bodyPr>
          <a:lstStyle/>
          <a:p>
            <a:r>
              <a:rPr lang="pl-PL" dirty="0"/>
              <a:t>Generatory CRC</a:t>
            </a:r>
          </a:p>
        </p:txBody>
      </p:sp>
      <p:sp>
        <p:nvSpPr>
          <p:cNvPr id="3" name="Podtytuł 2">
            <a:extLst>
              <a:ext uri="{FF2B5EF4-FFF2-40B4-BE49-F238E27FC236}">
                <a16:creationId xmlns:a16="http://schemas.microsoft.com/office/drawing/2014/main" id="{28FB4D96-654F-5F4F-1422-A7DD4A77F67B}"/>
              </a:ext>
            </a:extLst>
          </p:cNvPr>
          <p:cNvSpPr>
            <a:spLocks noGrp="1"/>
          </p:cNvSpPr>
          <p:nvPr>
            <p:ph type="subTitle" idx="1"/>
          </p:nvPr>
        </p:nvSpPr>
        <p:spPr>
          <a:xfrm>
            <a:off x="7212119" y="4327781"/>
            <a:ext cx="3931321" cy="1033669"/>
          </a:xfrm>
        </p:spPr>
        <p:txBody>
          <a:bodyPr>
            <a:normAutofit/>
          </a:bodyPr>
          <a:lstStyle/>
          <a:p>
            <a:r>
              <a:rPr lang="pl-PL" b="1" i="0" dirty="0">
                <a:solidFill>
                  <a:srgbClr val="272F38"/>
                </a:solidFill>
                <a:effectLst/>
                <a:latin typeface="Lato" panose="020F0502020204030204" pitchFamily="34" charset="0"/>
              </a:rPr>
              <a:t>Cyclic Redundancy Check</a:t>
            </a:r>
          </a:p>
          <a:p>
            <a:endParaRPr lang="pl-PL" dirty="0"/>
          </a:p>
        </p:txBody>
      </p:sp>
      <p:grpSp>
        <p:nvGrpSpPr>
          <p:cNvPr id="20" name="Group 12">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3864080"/>
            <a:ext cx="867485" cy="115439"/>
            <a:chOff x="8910933" y="1861308"/>
            <a:chExt cx="867485" cy="115439"/>
          </a:xfrm>
        </p:grpSpPr>
        <p:sp>
          <p:nvSpPr>
            <p:cNvPr id="14" name="Rectangle 13">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14">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7919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90BC0D0-C952-90D0-BB3E-6BCA867352E9}"/>
              </a:ext>
            </a:extLst>
          </p:cNvPr>
          <p:cNvPicPr>
            <a:picLocks noChangeAspect="1"/>
          </p:cNvPicPr>
          <p:nvPr/>
        </p:nvPicPr>
        <p:blipFill rotWithShape="1">
          <a:blip r:embed="rId2"/>
          <a:srcRect/>
          <a:stretch/>
        </p:blipFill>
        <p:spPr>
          <a:xfrm>
            <a:off x="20" y="10"/>
            <a:ext cx="12191980" cy="6857991"/>
          </a:xfrm>
          <a:prstGeom prst="rect">
            <a:avLst/>
          </a:prstGeom>
        </p:spPr>
      </p:pic>
      <p:sp>
        <p:nvSpPr>
          <p:cNvPr id="11"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26B16F28-A2D5-0A88-0703-B6C91D6A430C}"/>
              </a:ext>
            </a:extLst>
          </p:cNvPr>
          <p:cNvSpPr>
            <a:spLocks noGrp="1"/>
          </p:cNvSpPr>
          <p:nvPr>
            <p:ph type="title"/>
          </p:nvPr>
        </p:nvSpPr>
        <p:spPr>
          <a:xfrm>
            <a:off x="1038883" y="1000366"/>
            <a:ext cx="3995397" cy="1239627"/>
          </a:xfrm>
        </p:spPr>
        <p:txBody>
          <a:bodyPr anchor="b">
            <a:normAutofit/>
          </a:bodyPr>
          <a:lstStyle/>
          <a:p>
            <a:pPr algn="ctr"/>
            <a:r>
              <a:rPr lang="pl-PL" b="1" i="0" dirty="0">
                <a:effectLst/>
                <a:latin typeface="Lato" panose="020F0502020204030203" pitchFamily="34" charset="0"/>
              </a:rPr>
              <a:t>Jak działa CRC</a:t>
            </a:r>
            <a:br>
              <a:rPr lang="pl-PL" b="1" i="0" dirty="0">
                <a:effectLst/>
                <a:latin typeface="Lato" panose="020F0502020204030203" pitchFamily="34" charset="0"/>
              </a:rPr>
            </a:br>
            <a:endParaRPr lang="pl-PL" dirty="0"/>
          </a:p>
        </p:txBody>
      </p:sp>
      <p:sp>
        <p:nvSpPr>
          <p:cNvPr id="3" name="Symbol zastępczy zawartości 2">
            <a:extLst>
              <a:ext uri="{FF2B5EF4-FFF2-40B4-BE49-F238E27FC236}">
                <a16:creationId xmlns:a16="http://schemas.microsoft.com/office/drawing/2014/main" id="{15CD3792-611B-54C7-3063-B651B511DEFB}"/>
              </a:ext>
            </a:extLst>
          </p:cNvPr>
          <p:cNvSpPr>
            <a:spLocks noGrp="1"/>
          </p:cNvSpPr>
          <p:nvPr>
            <p:ph idx="1"/>
          </p:nvPr>
        </p:nvSpPr>
        <p:spPr>
          <a:xfrm>
            <a:off x="1038882" y="2682989"/>
            <a:ext cx="3950677" cy="2469140"/>
          </a:xfrm>
        </p:spPr>
        <p:txBody>
          <a:bodyPr>
            <a:noAutofit/>
          </a:bodyPr>
          <a:lstStyle/>
          <a:p>
            <a:pPr algn="ctr">
              <a:lnSpc>
                <a:spcPct val="100000"/>
              </a:lnSpc>
            </a:pPr>
            <a:r>
              <a:rPr lang="pl-PL" sz="1100" b="1" i="0" dirty="0">
                <a:effectLst/>
                <a:latin typeface="Söhne"/>
              </a:rPr>
              <a:t>CRC to rodzaj sumy kontrolnej używanej do wykrywania błędów w przesyłanych danych. Jest to krótki kod przypisywany do danych, który służy do weryfikacji ich integralności. Podczas przesyłania danych przez kanał komunikacyjny, CRC jest obliczane na podstawie danych i dołączane do nich. Odbiorca oblicza również CRC na otrzymanych danych i porównuje go z otrzymanym CRC. Jeśli wyniki się różnią, odbiorca wie, że przesyłane dane mogą być uszkodzone.</a:t>
            </a:r>
            <a:br>
              <a:rPr lang="pl-PL" sz="1100" b="1" i="0" dirty="0">
                <a:effectLst/>
                <a:latin typeface="Söhne"/>
              </a:rPr>
            </a:br>
            <a:br>
              <a:rPr lang="pl-PL" sz="1100" b="1" i="0" dirty="0">
                <a:effectLst/>
                <a:latin typeface="Söhne"/>
              </a:rPr>
            </a:br>
            <a:r>
              <a:rPr lang="pl-PL" sz="1100" b="1" i="0" dirty="0">
                <a:effectLst/>
                <a:latin typeface="Söhne"/>
              </a:rPr>
              <a:t>CRC jest wykorzystywane w wielu systemach komunikacyjnych, takich jak sieci komputerowe, transmisje radiowe, protokoły komunikacyjne, magistrale danych, nośniki danych itp. Jest to skuteczna metoda wykrywania przypadkowych błędów w danych, ale nie gwarantuje, że wszystkie błędy zostaną wykryte. Dlatego CRC jest często stosowane jako jedno z wielu zabezpieczeń przed błędami w systemach komunikacyjnych.</a:t>
            </a:r>
            <a:endParaRPr lang="pl-PL" sz="1100" b="1" dirty="0"/>
          </a:p>
        </p:txBody>
      </p:sp>
      <p:grpSp>
        <p:nvGrpSpPr>
          <p:cNvPr id="13" name="Group 12">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4" name="Rectangle 13">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57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łódka na płycie głównej komputera">
            <a:extLst>
              <a:ext uri="{FF2B5EF4-FFF2-40B4-BE49-F238E27FC236}">
                <a16:creationId xmlns:a16="http://schemas.microsoft.com/office/drawing/2014/main" id="{095912CD-EA4A-5337-E74D-E5B2B31C8039}"/>
              </a:ext>
            </a:extLst>
          </p:cNvPr>
          <p:cNvPicPr>
            <a:picLocks noChangeAspect="1"/>
          </p:cNvPicPr>
          <p:nvPr/>
        </p:nvPicPr>
        <p:blipFill rotWithShape="1">
          <a:blip r:embed="rId2">
            <a:alphaModFix amt="40000"/>
          </a:blip>
          <a:srcRect b="15587"/>
          <a:stretch/>
        </p:blipFill>
        <p:spPr>
          <a:xfrm>
            <a:off x="20" y="10"/>
            <a:ext cx="12191979" cy="6869638"/>
          </a:xfrm>
          <a:prstGeom prst="rect">
            <a:avLst/>
          </a:prstGeom>
        </p:spPr>
      </p:pic>
      <p:sp>
        <p:nvSpPr>
          <p:cNvPr id="2" name="Tytuł 1">
            <a:extLst>
              <a:ext uri="{FF2B5EF4-FFF2-40B4-BE49-F238E27FC236}">
                <a16:creationId xmlns:a16="http://schemas.microsoft.com/office/drawing/2014/main" id="{17BB8BB1-CB39-FBAC-8761-427D4D0BD6E9}"/>
              </a:ext>
            </a:extLst>
          </p:cNvPr>
          <p:cNvSpPr>
            <a:spLocks noGrp="1"/>
          </p:cNvSpPr>
          <p:nvPr>
            <p:ph type="title"/>
          </p:nvPr>
        </p:nvSpPr>
        <p:spPr>
          <a:xfrm>
            <a:off x="1736784" y="581022"/>
            <a:ext cx="8718430" cy="1288489"/>
          </a:xfrm>
          <a:effectLst>
            <a:outerShdw blurRad="50800" dist="12700" dir="2700000" algn="tl" rotWithShape="0">
              <a:prstClr val="black">
                <a:alpha val="40000"/>
              </a:prstClr>
            </a:outerShdw>
          </a:effectLst>
        </p:spPr>
        <p:txBody>
          <a:bodyPr>
            <a:normAutofit/>
          </a:bodyPr>
          <a:lstStyle/>
          <a:p>
            <a:pPr algn="ctr"/>
            <a:r>
              <a:rPr lang="pl-PL" dirty="0">
                <a:solidFill>
                  <a:schemeClr val="tx1"/>
                </a:solidFill>
              </a:rPr>
              <a:t>Zastosowania Generatora CRC</a:t>
            </a:r>
          </a:p>
        </p:txBody>
      </p:sp>
      <p:sp>
        <p:nvSpPr>
          <p:cNvPr id="3" name="Symbol zastępczy zawartości 2">
            <a:extLst>
              <a:ext uri="{FF2B5EF4-FFF2-40B4-BE49-F238E27FC236}">
                <a16:creationId xmlns:a16="http://schemas.microsoft.com/office/drawing/2014/main" id="{9D17A645-6CB8-A9A9-2325-AF5B33F024A9}"/>
              </a:ext>
            </a:extLst>
          </p:cNvPr>
          <p:cNvSpPr>
            <a:spLocks noGrp="1"/>
          </p:cNvSpPr>
          <p:nvPr>
            <p:ph idx="1"/>
          </p:nvPr>
        </p:nvSpPr>
        <p:spPr>
          <a:xfrm>
            <a:off x="2701961" y="1973386"/>
            <a:ext cx="6788076" cy="3416512"/>
          </a:xfrm>
          <a:effectLst>
            <a:outerShdw blurRad="50800" dist="12700" dir="2700000" algn="tl" rotWithShape="0">
              <a:prstClr val="black">
                <a:alpha val="40000"/>
              </a:prstClr>
            </a:outerShdw>
          </a:effectLst>
        </p:spPr>
        <p:txBody>
          <a:bodyPr>
            <a:noAutofit/>
          </a:bodyPr>
          <a:lstStyle/>
          <a:p>
            <a:pPr algn="ctr">
              <a:lnSpc>
                <a:spcPct val="100000"/>
              </a:lnSpc>
            </a:pPr>
            <a:r>
              <a:rPr lang="pl-PL" sz="1100" b="1" i="0" dirty="0">
                <a:solidFill>
                  <a:schemeClr val="tx1"/>
                </a:solidFill>
                <a:effectLst/>
                <a:latin typeface="Söhne"/>
              </a:rPr>
              <a:t>Kontrola spójności plików:</a:t>
            </a:r>
          </a:p>
          <a:p>
            <a:pPr algn="ctr">
              <a:lnSpc>
                <a:spcPct val="100000"/>
              </a:lnSpc>
            </a:pPr>
            <a:r>
              <a:rPr lang="pl-PL" sz="1100" b="0" i="0" dirty="0">
                <a:solidFill>
                  <a:schemeClr val="tx1"/>
                </a:solidFill>
                <a:effectLst/>
                <a:latin typeface="Söhne"/>
              </a:rPr>
              <a:t>Wykorzystywane w celu sprawdzania spójności plików podczas transferu przez Internet. Przed wysłaniem pliku przez sieć, generowana jest suma kontrolna CRC pliku źródłowego. Po odebraniu pliku przez odbiorcę, ponownie obliczana jest suma kontrolna i porównywana z wartością wysłaną przez nadawcę. Różnice w sumach kontrolnych mogą wskazywać na błędy w transmisji.</a:t>
            </a:r>
            <a:endParaRPr lang="pl-PL" sz="1100" b="1" i="0" dirty="0">
              <a:solidFill>
                <a:schemeClr val="tx1"/>
              </a:solidFill>
              <a:effectLst/>
              <a:latin typeface="Söhne"/>
            </a:endParaRPr>
          </a:p>
          <a:p>
            <a:pPr algn="ctr">
              <a:lnSpc>
                <a:spcPct val="100000"/>
              </a:lnSpc>
            </a:pPr>
            <a:r>
              <a:rPr lang="pl-PL" sz="1100" b="1" i="0" dirty="0">
                <a:solidFill>
                  <a:schemeClr val="tx1"/>
                </a:solidFill>
                <a:effectLst/>
                <a:latin typeface="Söhne"/>
              </a:rPr>
              <a:t>Protokoły komunikacyjne w systemach wbudowanych:</a:t>
            </a:r>
          </a:p>
          <a:p>
            <a:pPr algn="ctr">
              <a:lnSpc>
                <a:spcPct val="100000"/>
              </a:lnSpc>
            </a:pPr>
            <a:r>
              <a:rPr lang="pl-PL" sz="1100" b="0" i="0" dirty="0">
                <a:solidFill>
                  <a:schemeClr val="tx1"/>
                </a:solidFill>
                <a:effectLst/>
                <a:latin typeface="Söhne"/>
              </a:rPr>
              <a:t>W systemach wbudowanych, takich jak mikrokontrolery, generator CRC może być używany do sprawdzania poprawności przesyłanych danych w ramach protokołów komunikacyjnych między różnymi urządzeniami</a:t>
            </a:r>
            <a:endParaRPr lang="pl-PL" sz="1100" b="1" dirty="0">
              <a:solidFill>
                <a:schemeClr val="tx1"/>
              </a:solidFill>
              <a:latin typeface="Söhne"/>
            </a:endParaRPr>
          </a:p>
          <a:p>
            <a:pPr algn="ctr">
              <a:lnSpc>
                <a:spcPct val="100000"/>
              </a:lnSpc>
            </a:pPr>
            <a:r>
              <a:rPr lang="pl-PL" sz="1100" b="1" i="0" dirty="0">
                <a:solidFill>
                  <a:schemeClr val="tx1"/>
                </a:solidFill>
                <a:effectLst/>
                <a:latin typeface="Söhne"/>
              </a:rPr>
              <a:t>Transmisja danych przez łącza komunikacyjne:</a:t>
            </a:r>
          </a:p>
          <a:p>
            <a:pPr algn="ctr">
              <a:lnSpc>
                <a:spcPct val="100000"/>
              </a:lnSpc>
            </a:pPr>
            <a:r>
              <a:rPr lang="pl-PL" sz="1100" b="0" i="0" dirty="0">
                <a:solidFill>
                  <a:schemeClr val="tx1"/>
                </a:solidFill>
                <a:effectLst/>
                <a:latin typeface="Söhne"/>
              </a:rPr>
              <a:t>Jest powszechnie stosowane w protokołach komunikacyjnych do wykrywania błędów podczas przesyłania danych przez różne łącza komunikacyjne, takie jak sieci Ethernet, protokoły szeregowe (RS-232, RS-485), oraz protokoły bezprzewodowe (WiFi, Bluetooth). Dzięki dodaniu sumy kontrolnej CRC do przesyłanych danych możliwe jest wykrycie i ewentualne skorygowanie błędów w transmisji.</a:t>
            </a:r>
            <a:endParaRPr lang="pl-PL" sz="1100" b="1" i="0" dirty="0">
              <a:solidFill>
                <a:schemeClr val="tx1"/>
              </a:solidFill>
              <a:effectLst/>
              <a:latin typeface="Söhne"/>
            </a:endParaRPr>
          </a:p>
          <a:p>
            <a:pPr algn="ctr">
              <a:lnSpc>
                <a:spcPct val="100000"/>
              </a:lnSpc>
            </a:pPr>
            <a:r>
              <a:rPr lang="pl-PL" sz="1100" b="1" i="0" dirty="0">
                <a:solidFill>
                  <a:schemeClr val="tx1"/>
                </a:solidFill>
                <a:effectLst/>
                <a:latin typeface="Söhne"/>
              </a:rPr>
              <a:t>Zapis danych na dysku:</a:t>
            </a:r>
          </a:p>
          <a:p>
            <a:pPr algn="ctr">
              <a:lnSpc>
                <a:spcPct val="100000"/>
              </a:lnSpc>
            </a:pPr>
            <a:r>
              <a:rPr lang="pl-PL" sz="1100" b="0" i="0" dirty="0">
                <a:solidFill>
                  <a:schemeClr val="tx1"/>
                </a:solidFill>
                <a:effectLst/>
                <a:latin typeface="Söhne"/>
              </a:rPr>
              <a:t>W systemach przechowywania danych, takich jak dyski twarde, pamięci flash czy karty SD, generator CRC może być wykorzystywany do zapewnienia integralności danych podczas zapisu i odczytu</a:t>
            </a:r>
            <a:endParaRPr lang="pl-PL" sz="1100" dirty="0">
              <a:solidFill>
                <a:schemeClr val="tx1"/>
              </a:solidFill>
            </a:endParaRPr>
          </a:p>
        </p:txBody>
      </p:sp>
      <p:grpSp>
        <p:nvGrpSpPr>
          <p:cNvPr id="27" name="Group 26">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28" name="Rectangle 27">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29" name="Straight Connector 28">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225775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lawisze antycznej kasy">
            <a:extLst>
              <a:ext uri="{FF2B5EF4-FFF2-40B4-BE49-F238E27FC236}">
                <a16:creationId xmlns:a16="http://schemas.microsoft.com/office/drawing/2014/main" id="{9F477FC9-8322-4711-D4DF-2D2D5E710338}"/>
              </a:ext>
            </a:extLst>
          </p:cNvPr>
          <p:cNvPicPr>
            <a:picLocks noChangeAspect="1"/>
          </p:cNvPicPr>
          <p:nvPr/>
        </p:nvPicPr>
        <p:blipFill rotWithShape="1">
          <a:blip r:embed="rId2">
            <a:alphaModFix amt="40000"/>
          </a:blip>
          <a:srcRect t="9583" b="5687"/>
          <a:stretch/>
        </p:blipFill>
        <p:spPr>
          <a:xfrm>
            <a:off x="20" y="10"/>
            <a:ext cx="12191979" cy="6869638"/>
          </a:xfrm>
          <a:prstGeom prst="rect">
            <a:avLst/>
          </a:prstGeom>
        </p:spPr>
      </p:pic>
      <p:sp>
        <p:nvSpPr>
          <p:cNvPr id="2" name="Tytuł 1">
            <a:extLst>
              <a:ext uri="{FF2B5EF4-FFF2-40B4-BE49-F238E27FC236}">
                <a16:creationId xmlns:a16="http://schemas.microsoft.com/office/drawing/2014/main" id="{06E5CA78-03FE-21F8-8E17-F0F090779F5D}"/>
              </a:ext>
            </a:extLst>
          </p:cNvPr>
          <p:cNvSpPr>
            <a:spLocks noGrp="1"/>
          </p:cNvSpPr>
          <p:nvPr>
            <p:ph type="title"/>
          </p:nvPr>
        </p:nvSpPr>
        <p:spPr>
          <a:xfrm>
            <a:off x="1736785" y="723900"/>
            <a:ext cx="8718430" cy="1288489"/>
          </a:xfrm>
          <a:effectLst>
            <a:outerShdw blurRad="50800" dist="12700" dir="2700000" algn="tl" rotWithShape="0">
              <a:prstClr val="black">
                <a:alpha val="40000"/>
              </a:prstClr>
            </a:outerShdw>
          </a:effectLst>
        </p:spPr>
        <p:txBody>
          <a:bodyPr>
            <a:normAutofit/>
          </a:bodyPr>
          <a:lstStyle/>
          <a:p>
            <a:pPr algn="ctr"/>
            <a:r>
              <a:rPr lang="pl-PL">
                <a:solidFill>
                  <a:schemeClr val="tx1"/>
                </a:solidFill>
              </a:rPr>
              <a:t>Implementacja</a:t>
            </a:r>
          </a:p>
        </p:txBody>
      </p:sp>
      <p:sp>
        <p:nvSpPr>
          <p:cNvPr id="3" name="Symbol zastępczy zawartości 2">
            <a:extLst>
              <a:ext uri="{FF2B5EF4-FFF2-40B4-BE49-F238E27FC236}">
                <a16:creationId xmlns:a16="http://schemas.microsoft.com/office/drawing/2014/main" id="{E6C58400-1B22-47E4-2FED-5ABB718481A4}"/>
              </a:ext>
            </a:extLst>
          </p:cNvPr>
          <p:cNvSpPr>
            <a:spLocks noGrp="1"/>
          </p:cNvSpPr>
          <p:nvPr>
            <p:ph idx="1"/>
          </p:nvPr>
        </p:nvSpPr>
        <p:spPr>
          <a:xfrm>
            <a:off x="2701962" y="2161903"/>
            <a:ext cx="6788076" cy="3416512"/>
          </a:xfrm>
          <a:effectLst>
            <a:outerShdw blurRad="50800" dist="12700" dir="2700000" algn="tl" rotWithShape="0">
              <a:prstClr val="black">
                <a:alpha val="40000"/>
              </a:prstClr>
            </a:outerShdw>
          </a:effectLst>
        </p:spPr>
        <p:txBody>
          <a:bodyPr>
            <a:normAutofit/>
          </a:bodyPr>
          <a:lstStyle/>
          <a:p>
            <a:pPr algn="ctr"/>
            <a:r>
              <a:rPr lang="pl-PL" b="0" i="0" dirty="0">
                <a:solidFill>
                  <a:schemeClr val="tx1"/>
                </a:solidFill>
                <a:effectLst/>
                <a:latin typeface="Söhne"/>
              </a:rPr>
              <a:t>Implementacje generatora CRC mogą być realizowane zarówno w oprogramowaniu, jak i w sprzęcie. W przypadku implementacji sprzętowych, generator CRC jest zazwyczaj wbudowany w układy cyfrowe, takie jak mikrokontrolery, procesory, układy FPGA (Field Programmable Gate Array) itp. Implementacje sprzętowe często są bardziej wydajne i szybsze niż ich odpowiedniki programowe, co jest kluczowe w przypadku przetwarzania dużych ilości danych w czasie rzeczywistym.</a:t>
            </a:r>
            <a:endParaRPr lang="pl-PL">
              <a:solidFill>
                <a:schemeClr val="tx1"/>
              </a:solidFill>
            </a:endParaRPr>
          </a:p>
        </p:txBody>
      </p:sp>
      <p:grpSp>
        <p:nvGrpSpPr>
          <p:cNvPr id="13" name="Group 12">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14" name="Rectangle 13">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175068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iele znaków zapytania na czarnym tle">
            <a:extLst>
              <a:ext uri="{FF2B5EF4-FFF2-40B4-BE49-F238E27FC236}">
                <a16:creationId xmlns:a16="http://schemas.microsoft.com/office/drawing/2014/main" id="{10BE21F7-4636-A039-8131-7CD62080E372}"/>
              </a:ext>
            </a:extLst>
          </p:cNvPr>
          <p:cNvPicPr>
            <a:picLocks noChangeAspect="1"/>
          </p:cNvPicPr>
          <p:nvPr/>
        </p:nvPicPr>
        <p:blipFill rotWithShape="1">
          <a:blip r:embed="rId2">
            <a:alphaModFix amt="40000"/>
          </a:blip>
          <a:srcRect t="7630"/>
          <a:stretch/>
        </p:blipFill>
        <p:spPr>
          <a:xfrm>
            <a:off x="20" y="10"/>
            <a:ext cx="12191979" cy="6869638"/>
          </a:xfrm>
          <a:prstGeom prst="rect">
            <a:avLst/>
          </a:prstGeom>
        </p:spPr>
      </p:pic>
      <p:sp>
        <p:nvSpPr>
          <p:cNvPr id="2" name="Tytuł 1">
            <a:extLst>
              <a:ext uri="{FF2B5EF4-FFF2-40B4-BE49-F238E27FC236}">
                <a16:creationId xmlns:a16="http://schemas.microsoft.com/office/drawing/2014/main" id="{D9DFDA36-3703-F03D-D1EB-F9A6D3175F6B}"/>
              </a:ext>
            </a:extLst>
          </p:cNvPr>
          <p:cNvSpPr>
            <a:spLocks noGrp="1"/>
          </p:cNvSpPr>
          <p:nvPr>
            <p:ph type="title"/>
          </p:nvPr>
        </p:nvSpPr>
        <p:spPr>
          <a:xfrm>
            <a:off x="1736785" y="723900"/>
            <a:ext cx="8718430" cy="1288489"/>
          </a:xfrm>
          <a:effectLst>
            <a:outerShdw blurRad="50800" dist="12700" dir="2700000" algn="tl" rotWithShape="0">
              <a:prstClr val="black">
                <a:alpha val="40000"/>
              </a:prstClr>
            </a:outerShdw>
          </a:effectLst>
        </p:spPr>
        <p:txBody>
          <a:bodyPr>
            <a:normAutofit/>
          </a:bodyPr>
          <a:lstStyle/>
          <a:p>
            <a:pPr algn="ctr"/>
            <a:r>
              <a:rPr lang="pl-PL">
                <a:solidFill>
                  <a:schemeClr val="tx1"/>
                </a:solidFill>
              </a:rPr>
              <a:t>Wielomiany CRC</a:t>
            </a:r>
          </a:p>
        </p:txBody>
      </p:sp>
      <p:sp>
        <p:nvSpPr>
          <p:cNvPr id="3" name="Symbol zastępczy zawartości 2">
            <a:extLst>
              <a:ext uri="{FF2B5EF4-FFF2-40B4-BE49-F238E27FC236}">
                <a16:creationId xmlns:a16="http://schemas.microsoft.com/office/drawing/2014/main" id="{02A7161F-154D-264C-E0F1-0981173D6FD3}"/>
              </a:ext>
            </a:extLst>
          </p:cNvPr>
          <p:cNvSpPr>
            <a:spLocks noGrp="1"/>
          </p:cNvSpPr>
          <p:nvPr>
            <p:ph idx="1"/>
          </p:nvPr>
        </p:nvSpPr>
        <p:spPr>
          <a:xfrm>
            <a:off x="2701962" y="2161903"/>
            <a:ext cx="6788076" cy="3416512"/>
          </a:xfrm>
          <a:effectLst>
            <a:outerShdw blurRad="50800" dist="12700" dir="2700000" algn="tl" rotWithShape="0">
              <a:prstClr val="black">
                <a:alpha val="40000"/>
              </a:prstClr>
            </a:outerShdw>
          </a:effectLst>
        </p:spPr>
        <p:txBody>
          <a:bodyPr>
            <a:normAutofit/>
          </a:bodyPr>
          <a:lstStyle/>
          <a:p>
            <a:pPr algn="ctr"/>
            <a:r>
              <a:rPr lang="pl-PL" b="0" i="0">
                <a:solidFill>
                  <a:schemeClr val="tx1"/>
                </a:solidFill>
                <a:effectLst/>
                <a:latin typeface="Lato" panose="020F0502020204030203" pitchFamily="34" charset="0"/>
              </a:rPr>
              <a:t>Dzielenie CRC jest zbliżone do dzielenia wielomianów, gdzie zależność między kolejnymi potęgami nie jest znana, dlatego nie można stosować przeniesień. Wielomian jest zapisywany jako liczba binarna. Stopień wielomianu odpowiada liczbie bitów, a kolejne bity oznaczają następne potęgi. Jeżeli bit wynosi 1, potęga wchodzi w skład wielomianu, jeśli 0 – nie. Najwyższy bit zawsze wynosi 1 i jest pomijany w binarnej reprezentacji wielomianu.</a:t>
            </a:r>
            <a:endParaRPr lang="pl-PL">
              <a:solidFill>
                <a:schemeClr val="tx1"/>
              </a:solidFill>
            </a:endParaRPr>
          </a:p>
        </p:txBody>
      </p:sp>
      <p:grpSp>
        <p:nvGrpSpPr>
          <p:cNvPr id="13" name="Group 12">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14" name="Rectangle 13">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9329138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etalowe elementy do gry w kółko i krzyżyk">
            <a:extLst>
              <a:ext uri="{FF2B5EF4-FFF2-40B4-BE49-F238E27FC236}">
                <a16:creationId xmlns:a16="http://schemas.microsoft.com/office/drawing/2014/main" id="{AD0F207E-EA12-A732-CAE4-0F8B2EA185DA}"/>
              </a:ext>
            </a:extLst>
          </p:cNvPr>
          <p:cNvPicPr>
            <a:picLocks noChangeAspect="1"/>
          </p:cNvPicPr>
          <p:nvPr/>
        </p:nvPicPr>
        <p:blipFill rotWithShape="1">
          <a:blip r:embed="rId2">
            <a:alphaModFix amt="40000"/>
          </a:blip>
          <a:srcRect t="19175" b="5697"/>
          <a:stretch/>
        </p:blipFill>
        <p:spPr>
          <a:xfrm>
            <a:off x="20" y="10"/>
            <a:ext cx="12191979" cy="6869638"/>
          </a:xfrm>
          <a:prstGeom prst="rect">
            <a:avLst/>
          </a:prstGeom>
        </p:spPr>
      </p:pic>
      <p:sp>
        <p:nvSpPr>
          <p:cNvPr id="2" name="Tytuł 1">
            <a:extLst>
              <a:ext uri="{FF2B5EF4-FFF2-40B4-BE49-F238E27FC236}">
                <a16:creationId xmlns:a16="http://schemas.microsoft.com/office/drawing/2014/main" id="{DEEA69DF-29E1-E81D-8BE3-ABB8574B17B1}"/>
              </a:ext>
            </a:extLst>
          </p:cNvPr>
          <p:cNvSpPr>
            <a:spLocks noGrp="1"/>
          </p:cNvSpPr>
          <p:nvPr>
            <p:ph type="title"/>
          </p:nvPr>
        </p:nvSpPr>
        <p:spPr>
          <a:xfrm>
            <a:off x="1736785" y="723900"/>
            <a:ext cx="8718430" cy="1288489"/>
          </a:xfrm>
          <a:effectLst>
            <a:outerShdw blurRad="50800" dist="12700" dir="2700000" algn="tl" rotWithShape="0">
              <a:prstClr val="black">
                <a:alpha val="40000"/>
              </a:prstClr>
            </a:outerShdw>
          </a:effectLst>
        </p:spPr>
        <p:txBody>
          <a:bodyPr>
            <a:normAutofit/>
          </a:bodyPr>
          <a:lstStyle/>
          <a:p>
            <a:pPr algn="ctr"/>
            <a:r>
              <a:rPr lang="pl-PL">
                <a:solidFill>
                  <a:schemeClr val="tx1"/>
                </a:solidFill>
                <a:latin typeface="Arial" panose="020B0604020202020204" pitchFamily="34" charset="0"/>
                <a:cs typeface="Arial" panose="020B0604020202020204" pitchFamily="34" charset="0"/>
              </a:rPr>
              <a:t>Algorytm</a:t>
            </a:r>
            <a:r>
              <a:rPr lang="pl-PL">
                <a:solidFill>
                  <a:schemeClr val="tx1"/>
                </a:solidFill>
              </a:rPr>
              <a:t> </a:t>
            </a:r>
            <a:r>
              <a:rPr lang="pl-PL" i="0">
                <a:solidFill>
                  <a:schemeClr val="tx1"/>
                </a:solidFill>
                <a:effectLst/>
                <a:latin typeface="Arial" panose="020B0604020202020204" pitchFamily="34" charset="0"/>
              </a:rPr>
              <a:t>postępowania w celu obliczenia 3-bitowego CRC</a:t>
            </a:r>
            <a:endParaRPr lang="pl-PL">
              <a:solidFill>
                <a:schemeClr val="tx1"/>
              </a:solidFill>
            </a:endParaRPr>
          </a:p>
        </p:txBody>
      </p:sp>
      <p:sp>
        <p:nvSpPr>
          <p:cNvPr id="4" name="Rectangle 2">
            <a:extLst>
              <a:ext uri="{FF2B5EF4-FFF2-40B4-BE49-F238E27FC236}">
                <a16:creationId xmlns:a16="http://schemas.microsoft.com/office/drawing/2014/main" id="{A5CFAA4B-20BA-12DA-FDB4-40296C659CCF}"/>
              </a:ext>
            </a:extLst>
          </p:cNvPr>
          <p:cNvSpPr>
            <a:spLocks noGrp="1" noChangeArrowheads="1"/>
          </p:cNvSpPr>
          <p:nvPr>
            <p:ph idx="1"/>
          </p:nvPr>
        </p:nvSpPr>
        <p:spPr bwMode="auto">
          <a:xfrm>
            <a:off x="2701962" y="2161903"/>
            <a:ext cx="6788076" cy="3416512"/>
          </a:xfrm>
          <a:prstGeom prst="rect">
            <a:avLst/>
          </a:prstGeom>
          <a:effectLst>
            <a:outerShdw blurRad="50800" dist="12700" dir="2700000" algn="tl"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507840" tIns="0" rIns="0" bIns="0" numCol="1" anchorCtr="0" compatLnSpc="1">
            <a:prstTxWarp prst="textNoShape">
              <a:avLst/>
            </a:prstTxWarp>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ts val="600"/>
              </a:spcAft>
              <a:buClrTx/>
              <a:buSzTx/>
              <a:buFontTx/>
              <a:buNone/>
              <a:tabLst/>
            </a:pPr>
            <a:endParaRPr kumimoji="0" lang="pl-PL" altLang="pl-PL" sz="900" b="0" i="0" u="none" strike="noStrike" cap="none" normalizeH="0" baseline="0" dirty="0">
              <a:ln>
                <a:noFill/>
              </a:ln>
              <a:effectLst/>
              <a:cs typeface="Arial" panose="020B0604020202020204" pitchFamily="34" charset="0"/>
            </a:endParaRPr>
          </a:p>
          <a:p>
            <a:pPr marL="0" marR="0" lvl="0" indent="0" algn="ctr" defTabSz="914400" rtl="0" eaLnBrk="0" fontAlgn="base" latinLnBrk="0" hangingPunct="0">
              <a:lnSpc>
                <a:spcPct val="100000"/>
              </a:lnSpc>
              <a:spcBef>
                <a:spcPct val="0"/>
              </a:spcBef>
              <a:spcAft>
                <a:spcPts val="600"/>
              </a:spcAft>
              <a:buClrTx/>
              <a:buSzTx/>
              <a:buFontTx/>
              <a:buNone/>
              <a:tabLst/>
            </a:pPr>
            <a:r>
              <a:rPr kumimoji="0" lang="pl-PL" altLang="pl-PL" sz="1100" b="1" i="0" u="none" strike="noStrike" cap="none" normalizeH="0" baseline="0" dirty="0">
                <a:ln>
                  <a:noFill/>
                </a:ln>
                <a:effectLst/>
                <a:cs typeface="Arial" panose="020B0604020202020204" pitchFamily="34" charset="0"/>
              </a:rPr>
              <a:t>Przykładowe założenia</a:t>
            </a:r>
          </a:p>
          <a:p>
            <a:pPr marL="457200" marR="0" lvl="1" indent="-457200" algn="ctr" defTabSz="914400" rtl="0" eaLnBrk="0" fontAlgn="base" latinLnBrk="0" hangingPunct="0">
              <a:lnSpc>
                <a:spcPct val="100000"/>
              </a:lnSpc>
              <a:spcBef>
                <a:spcPct val="0"/>
              </a:spcBef>
              <a:spcAft>
                <a:spcPts val="600"/>
              </a:spcAft>
              <a:buClrTx/>
              <a:buSzTx/>
              <a:buFontTx/>
              <a:buNone/>
              <a:tabLst/>
            </a:pPr>
            <a:r>
              <a:rPr kumimoji="0" lang="pl-PL" altLang="pl-PL" sz="1100" b="0" i="1" u="none" strike="noStrike" cap="none" normalizeH="0" baseline="0" dirty="0">
                <a:ln>
                  <a:noFill/>
                </a:ln>
                <a:effectLst/>
                <a:cs typeface="Arial" panose="020B0604020202020204" pitchFamily="34" charset="0"/>
              </a:rPr>
              <a:t>n</a:t>
            </a:r>
            <a:r>
              <a:rPr kumimoji="0" lang="pl-PL" altLang="pl-PL" sz="1100" b="0" i="0" u="none" strike="noStrike" cap="none" normalizeH="0" baseline="0" dirty="0">
                <a:ln>
                  <a:noFill/>
                </a:ln>
                <a:effectLst/>
                <a:cs typeface="Arial" panose="020B0604020202020204" pitchFamily="34" charset="0"/>
              </a:rPr>
              <a:t> = 3.</a:t>
            </a:r>
          </a:p>
          <a:p>
            <a:pPr marL="457200" marR="0" lvl="1" indent="-457200" algn="ctr" defTabSz="914400" rtl="0" eaLnBrk="0" fontAlgn="base" latinLnBrk="0" hangingPunct="0">
              <a:lnSpc>
                <a:spcPct val="100000"/>
              </a:lnSpc>
              <a:spcBef>
                <a:spcPct val="0"/>
              </a:spcBef>
              <a:spcAft>
                <a:spcPts val="600"/>
              </a:spcAft>
              <a:buClrTx/>
              <a:buSzTx/>
              <a:buFontTx/>
              <a:buNone/>
              <a:tabLst/>
            </a:pPr>
            <a:r>
              <a:rPr kumimoji="0" lang="pl-PL" altLang="pl-PL" sz="1100" b="0" i="0" u="none" strike="noStrike" cap="none" normalizeH="0" baseline="0" dirty="0">
                <a:ln>
                  <a:noFill/>
                </a:ln>
                <a:effectLst/>
                <a:cs typeface="Arial" panose="020B0604020202020204" pitchFamily="34" charset="0"/>
              </a:rPr>
              <a:t>(</a:t>
            </a:r>
            <a:r>
              <a:rPr kumimoji="0" lang="pl-PL" altLang="pl-PL" sz="1100" b="0" i="1" u="none" strike="noStrike" cap="none" normalizeH="0" baseline="0" dirty="0">
                <a:ln>
                  <a:noFill/>
                </a:ln>
                <a:effectLst/>
                <a:cs typeface="Arial" panose="020B0604020202020204" pitchFamily="34" charset="0"/>
              </a:rPr>
              <a:t>n</a:t>
            </a:r>
            <a:r>
              <a:rPr kumimoji="0" lang="pl-PL" altLang="pl-PL" sz="1100" b="0" i="0" u="none" strike="noStrike" cap="none" normalizeH="0" baseline="0" dirty="0">
                <a:ln>
                  <a:noFill/>
                </a:ln>
                <a:effectLst/>
                <a:cs typeface="Arial" panose="020B0604020202020204" pitchFamily="34" charset="0"/>
              </a:rPr>
              <a:t>+1)-bitowy dzielnik w postaci liczby 1011.</a:t>
            </a:r>
          </a:p>
          <a:p>
            <a:pPr marL="457200" marR="0" lvl="1" indent="-457200" algn="ctr" defTabSz="914400" rtl="0" eaLnBrk="0" fontAlgn="base" latinLnBrk="0" hangingPunct="0">
              <a:lnSpc>
                <a:spcPct val="100000"/>
              </a:lnSpc>
              <a:spcBef>
                <a:spcPct val="0"/>
              </a:spcBef>
              <a:spcAft>
                <a:spcPts val="600"/>
              </a:spcAft>
              <a:buClrTx/>
              <a:buSzTx/>
              <a:buFontTx/>
              <a:buNone/>
              <a:tabLst/>
            </a:pPr>
            <a:r>
              <a:rPr kumimoji="0" lang="pl-PL" altLang="pl-PL" sz="1100" b="0" i="0" u="none" strike="noStrike" cap="none" normalizeH="0" baseline="0" dirty="0">
                <a:ln>
                  <a:noFill/>
                </a:ln>
                <a:effectLst/>
                <a:cs typeface="Arial" panose="020B0604020202020204" pitchFamily="34" charset="0"/>
              </a:rPr>
              <a:t>14-bitowy ciąg danych: 11010011101110.</a:t>
            </a:r>
          </a:p>
          <a:p>
            <a:pPr marL="0" marR="0" lvl="0" indent="0" algn="ctr" defTabSz="914400" rtl="0" eaLnBrk="0" fontAlgn="base" latinLnBrk="0" hangingPunct="0">
              <a:lnSpc>
                <a:spcPct val="100000"/>
              </a:lnSpc>
              <a:spcBef>
                <a:spcPct val="0"/>
              </a:spcBef>
              <a:spcAft>
                <a:spcPts val="600"/>
              </a:spcAft>
              <a:buClrTx/>
              <a:buSzTx/>
              <a:buFontTx/>
              <a:buNone/>
              <a:tabLst/>
            </a:pPr>
            <a:r>
              <a:rPr kumimoji="0" lang="pl-PL" altLang="pl-PL" sz="1100" b="1" i="0" u="none" strike="noStrike" cap="none" normalizeH="0" baseline="0" dirty="0">
                <a:ln>
                  <a:noFill/>
                </a:ln>
                <a:effectLst/>
                <a:cs typeface="Arial" panose="020B0604020202020204" pitchFamily="34" charset="0"/>
              </a:rPr>
              <a:t>Algorytm:</a:t>
            </a:r>
          </a:p>
          <a:p>
            <a:pPr marL="0" marR="0" lvl="0" indent="0" algn="ctr" defTabSz="914400" rtl="0" eaLnBrk="0" fontAlgn="base" latinLnBrk="0" hangingPunct="0">
              <a:lnSpc>
                <a:spcPct val="100000"/>
              </a:lnSpc>
              <a:spcBef>
                <a:spcPct val="0"/>
              </a:spcBef>
              <a:spcAft>
                <a:spcPts val="600"/>
              </a:spcAft>
              <a:buClrTx/>
              <a:buSzTx/>
              <a:buFontTx/>
              <a:buAutoNum type="arabicPeriod"/>
              <a:tabLst/>
            </a:pPr>
            <a:r>
              <a:rPr kumimoji="0" lang="pl-PL" altLang="pl-PL" sz="1100" b="0" i="0" u="none" strike="noStrike" cap="none" normalizeH="0" baseline="0" dirty="0">
                <a:ln>
                  <a:noFill/>
                </a:ln>
                <a:effectLst/>
                <a:cs typeface="Arial" panose="020B0604020202020204" pitchFamily="34" charset="0"/>
              </a:rPr>
              <a:t>do ciągu danych dodaje się 3 wyzerowane bity,</a:t>
            </a:r>
          </a:p>
          <a:p>
            <a:pPr marL="0" marR="0" lvl="0" indent="0" algn="ctr" defTabSz="914400" rtl="0" eaLnBrk="0" fontAlgn="base" latinLnBrk="0" hangingPunct="0">
              <a:lnSpc>
                <a:spcPct val="100000"/>
              </a:lnSpc>
              <a:spcBef>
                <a:spcPct val="0"/>
              </a:spcBef>
              <a:spcAft>
                <a:spcPts val="600"/>
              </a:spcAft>
              <a:buClrTx/>
              <a:buSzTx/>
              <a:buFontTx/>
              <a:buAutoNum type="arabicPeriod" startAt="2"/>
              <a:tabLst/>
            </a:pPr>
            <a:r>
              <a:rPr kumimoji="0" lang="pl-PL" altLang="pl-PL" sz="1100" b="0" i="0" u="none" strike="noStrike" cap="none" normalizeH="0" baseline="0" dirty="0">
                <a:ln>
                  <a:noFill/>
                </a:ln>
                <a:effectLst/>
                <a:cs typeface="Arial" panose="020B0604020202020204" pitchFamily="34" charset="0"/>
              </a:rPr>
              <a:t>w linii poniżej wpisuje się 4-bitowy dzielnik CRC,</a:t>
            </a:r>
          </a:p>
          <a:p>
            <a:pPr marL="0" marR="0" lvl="0" indent="0" algn="ctr" defTabSz="914400" rtl="0" eaLnBrk="0" fontAlgn="base" latinLnBrk="0" hangingPunct="0">
              <a:lnSpc>
                <a:spcPct val="100000"/>
              </a:lnSpc>
              <a:spcBef>
                <a:spcPct val="0"/>
              </a:spcBef>
              <a:spcAft>
                <a:spcPts val="600"/>
              </a:spcAft>
              <a:buClrTx/>
              <a:buSzTx/>
              <a:buFontTx/>
              <a:buAutoNum type="arabicPeriod" startAt="3"/>
              <a:tabLst/>
            </a:pPr>
            <a:r>
              <a:rPr kumimoji="0" lang="pl-PL" altLang="pl-PL" sz="1100" b="0" i="0" u="none" strike="noStrike" cap="none" normalizeH="0" baseline="0" dirty="0">
                <a:ln>
                  <a:noFill/>
                </a:ln>
                <a:effectLst/>
                <a:cs typeface="Arial" panose="020B0604020202020204" pitchFamily="34" charset="0"/>
              </a:rPr>
              <a:t>jeżeli nad najstarszą pozycją dzielnika jest wartość 0, to przesuwa się dzielnik w prawo o jedną pozycję aż do napotkania 1,</a:t>
            </a:r>
          </a:p>
          <a:p>
            <a:pPr marL="0" marR="0" lvl="0" indent="0" algn="ctr" defTabSz="914400" rtl="0" eaLnBrk="0" fontAlgn="base" latinLnBrk="0" hangingPunct="0">
              <a:lnSpc>
                <a:spcPct val="100000"/>
              </a:lnSpc>
              <a:spcBef>
                <a:spcPct val="0"/>
              </a:spcBef>
              <a:spcAft>
                <a:spcPts val="600"/>
              </a:spcAft>
              <a:buClrTx/>
              <a:buSzTx/>
              <a:buFontTx/>
              <a:buAutoNum type="arabicPeriod" startAt="4"/>
              <a:tabLst/>
            </a:pPr>
            <a:r>
              <a:rPr kumimoji="0" lang="pl-PL" altLang="pl-PL" sz="1100" b="0" i="0" u="none" strike="noStrike" cap="none" normalizeH="0" baseline="0" dirty="0">
                <a:ln>
                  <a:noFill/>
                </a:ln>
                <a:effectLst/>
                <a:cs typeface="Arial" panose="020B0604020202020204" pitchFamily="34" charset="0"/>
              </a:rPr>
              <a:t>wykonuje się operację XOR pomiędzy bitami dzielnika i odpowiednimi bitami ciągu danych, uwzględniając dopisane 3 bity</a:t>
            </a:r>
          </a:p>
          <a:p>
            <a:pPr marL="0" marR="0" lvl="0" indent="0" algn="ctr" defTabSz="914400" rtl="0" eaLnBrk="0" fontAlgn="base" latinLnBrk="0" hangingPunct="0">
              <a:lnSpc>
                <a:spcPct val="100000"/>
              </a:lnSpc>
              <a:spcBef>
                <a:spcPct val="0"/>
              </a:spcBef>
              <a:spcAft>
                <a:spcPts val="600"/>
              </a:spcAft>
              <a:buClrTx/>
              <a:buSzTx/>
              <a:buFontTx/>
              <a:buAutoNum type="arabicPeriod" startAt="5"/>
              <a:tabLst/>
            </a:pPr>
            <a:r>
              <a:rPr kumimoji="0" lang="pl-PL" altLang="pl-PL" sz="1100" b="0" i="0" u="none" strike="noStrike" cap="none" normalizeH="0" baseline="0" dirty="0">
                <a:ln>
                  <a:noFill/>
                </a:ln>
                <a:effectLst/>
                <a:cs typeface="Arial" panose="020B0604020202020204" pitchFamily="34" charset="0"/>
              </a:rPr>
              <a:t>wynik zapisuje się w nowej linii – poniżej,</a:t>
            </a:r>
          </a:p>
          <a:p>
            <a:pPr marL="0" marR="0" lvl="0" indent="0" algn="ctr" defTabSz="914400" rtl="0" eaLnBrk="0" fontAlgn="base" latinLnBrk="0" hangingPunct="0">
              <a:lnSpc>
                <a:spcPct val="100000"/>
              </a:lnSpc>
              <a:spcBef>
                <a:spcPct val="0"/>
              </a:spcBef>
              <a:spcAft>
                <a:spcPts val="600"/>
              </a:spcAft>
              <a:buClrTx/>
              <a:buSzTx/>
              <a:buFontTx/>
              <a:buAutoNum type="arabicPeriod" startAt="6"/>
              <a:tabLst/>
            </a:pPr>
            <a:r>
              <a:rPr kumimoji="0" lang="pl-PL" altLang="pl-PL" sz="1100" b="0" i="0" u="none" strike="noStrike" cap="none" normalizeH="0" baseline="0" dirty="0">
                <a:ln>
                  <a:noFill/>
                </a:ln>
                <a:effectLst/>
                <a:cs typeface="Arial" panose="020B0604020202020204" pitchFamily="34" charset="0"/>
              </a:rPr>
              <a:t>jeżeli liczba bitów danych jest większa lub równa 4, przechodzi się do kroku 2,</a:t>
            </a:r>
          </a:p>
          <a:p>
            <a:pPr marL="0" marR="0" lvl="0" indent="0" algn="ctr" defTabSz="914400" rtl="0" eaLnBrk="0" fontAlgn="base" latinLnBrk="0" hangingPunct="0">
              <a:lnSpc>
                <a:spcPct val="100000"/>
              </a:lnSpc>
              <a:spcBef>
                <a:spcPct val="0"/>
              </a:spcBef>
              <a:spcAft>
                <a:spcPts val="600"/>
              </a:spcAft>
              <a:buClrTx/>
              <a:buSzTx/>
              <a:buFontTx/>
              <a:buAutoNum type="arabicPeriod" startAt="7"/>
              <a:tabLst/>
            </a:pPr>
            <a:r>
              <a:rPr kumimoji="0" lang="pl-PL" altLang="pl-PL" sz="1100" b="0" i="0" u="none" strike="noStrike" cap="none" normalizeH="0" baseline="0" dirty="0">
                <a:ln>
                  <a:noFill/>
                </a:ln>
                <a:effectLst/>
                <a:cs typeface="Arial" panose="020B0604020202020204" pitchFamily="34" charset="0"/>
              </a:rPr>
              <a:t>3 najmłodsze bity stanowią szukane CRC, czyli cykliczny kod nadmiarowy:</a:t>
            </a:r>
          </a:p>
          <a:p>
            <a:pPr marL="0" marR="0" lvl="0" indent="0" algn="ctr" defTabSz="914400" rtl="0" eaLnBrk="0" fontAlgn="base" latinLnBrk="0" hangingPunct="0">
              <a:lnSpc>
                <a:spcPct val="100000"/>
              </a:lnSpc>
              <a:spcBef>
                <a:spcPct val="0"/>
              </a:spcBef>
              <a:spcAft>
                <a:spcPts val="600"/>
              </a:spcAft>
              <a:buClrTx/>
              <a:buSzTx/>
              <a:buFontTx/>
              <a:buNone/>
              <a:tabLst/>
            </a:pPr>
            <a:endParaRPr kumimoji="0" lang="pl-PL" altLang="pl-PL" sz="900" b="0" i="0" u="none" strike="noStrike" cap="none" normalizeH="0" baseline="0" dirty="0">
              <a:ln>
                <a:noFill/>
              </a:ln>
              <a:effectLst/>
              <a:latin typeface="Arial" panose="020B0604020202020204" pitchFamily="34" charset="0"/>
            </a:endParaRPr>
          </a:p>
        </p:txBody>
      </p:sp>
      <p:grpSp>
        <p:nvGrpSpPr>
          <p:cNvPr id="14" name="Group 13">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15" name="Rectangle 14">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16" name="Straight Connector 15">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457525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CE424C-EBC2-7483-4A7C-0C76281C0C02}"/>
              </a:ext>
            </a:extLst>
          </p:cNvPr>
          <p:cNvSpPr>
            <a:spLocks noGrp="1"/>
          </p:cNvSpPr>
          <p:nvPr>
            <p:ph type="title"/>
          </p:nvPr>
        </p:nvSpPr>
        <p:spPr/>
        <p:txBody>
          <a:bodyPr/>
          <a:lstStyle/>
          <a:p>
            <a:r>
              <a:rPr lang="pl-PL"/>
              <a:t>Podzielenie				Sprawdzenie</a:t>
            </a:r>
            <a:endParaRPr lang="pl-PL" dirty="0"/>
          </a:p>
        </p:txBody>
      </p:sp>
      <p:pic>
        <p:nvPicPr>
          <p:cNvPr id="4" name="Symbol zastępczy zawartości 15">
            <a:extLst>
              <a:ext uri="{FF2B5EF4-FFF2-40B4-BE49-F238E27FC236}">
                <a16:creationId xmlns:a16="http://schemas.microsoft.com/office/drawing/2014/main" id="{715F5130-4119-CF38-4877-976B46FA0781}"/>
              </a:ext>
            </a:extLst>
          </p:cNvPr>
          <p:cNvPicPr>
            <a:picLocks noGrp="1" noChangeAspect="1"/>
          </p:cNvPicPr>
          <p:nvPr>
            <p:ph idx="1"/>
          </p:nvPr>
        </p:nvPicPr>
        <p:blipFill>
          <a:blip r:embed="rId2"/>
          <a:stretch>
            <a:fillRect/>
          </a:stretch>
        </p:blipFill>
        <p:spPr>
          <a:xfrm>
            <a:off x="919455" y="2012389"/>
            <a:ext cx="4814788" cy="3962743"/>
          </a:xfrm>
        </p:spPr>
      </p:pic>
      <p:pic>
        <p:nvPicPr>
          <p:cNvPr id="5" name="Obraz 4">
            <a:extLst>
              <a:ext uri="{FF2B5EF4-FFF2-40B4-BE49-F238E27FC236}">
                <a16:creationId xmlns:a16="http://schemas.microsoft.com/office/drawing/2014/main" id="{2BB6AA5C-ABA3-E634-4817-17CD8BCD1802}"/>
              </a:ext>
            </a:extLst>
          </p:cNvPr>
          <p:cNvPicPr>
            <a:picLocks noChangeAspect="1"/>
          </p:cNvPicPr>
          <p:nvPr/>
        </p:nvPicPr>
        <p:blipFill>
          <a:blip r:embed="rId3"/>
          <a:stretch>
            <a:fillRect/>
          </a:stretch>
        </p:blipFill>
        <p:spPr>
          <a:xfrm>
            <a:off x="5734243" y="2012388"/>
            <a:ext cx="5723116" cy="3962743"/>
          </a:xfrm>
          <a:prstGeom prst="rect">
            <a:avLst/>
          </a:prstGeom>
        </p:spPr>
      </p:pic>
    </p:spTree>
    <p:extLst>
      <p:ext uri="{BB962C8B-B14F-4D97-AF65-F5344CB8AC3E}">
        <p14:creationId xmlns:p14="http://schemas.microsoft.com/office/powerpoint/2010/main" val="2350300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641256B-7FE4-EE84-C859-D8E38213AFE8}"/>
              </a:ext>
            </a:extLst>
          </p:cNvPr>
          <p:cNvSpPr>
            <a:spLocks noGrp="1"/>
          </p:cNvSpPr>
          <p:nvPr>
            <p:ph type="title"/>
          </p:nvPr>
        </p:nvSpPr>
        <p:spPr>
          <a:xfrm>
            <a:off x="1038883" y="1000366"/>
            <a:ext cx="3995397" cy="1239627"/>
          </a:xfrm>
        </p:spPr>
        <p:txBody>
          <a:bodyPr anchor="b">
            <a:normAutofit/>
          </a:bodyPr>
          <a:lstStyle/>
          <a:p>
            <a:pPr algn="ctr"/>
            <a:r>
              <a:rPr lang="pl-PL" dirty="0"/>
              <a:t>Rodzaje wielomianów CRC</a:t>
            </a:r>
            <a:endParaRPr lang="pl-PL"/>
          </a:p>
        </p:txBody>
      </p:sp>
      <p:pic>
        <p:nvPicPr>
          <p:cNvPr id="5" name="Symbol zastępczy zawartości 4">
            <a:extLst>
              <a:ext uri="{FF2B5EF4-FFF2-40B4-BE49-F238E27FC236}">
                <a16:creationId xmlns:a16="http://schemas.microsoft.com/office/drawing/2014/main" id="{5EA593AC-8E8B-D9C4-D156-F2AAD542C13F}"/>
              </a:ext>
            </a:extLst>
          </p:cNvPr>
          <p:cNvPicPr>
            <a:picLocks noChangeAspect="1"/>
          </p:cNvPicPr>
          <p:nvPr/>
        </p:nvPicPr>
        <p:blipFill>
          <a:blip r:embed="rId2"/>
          <a:stretch>
            <a:fillRect/>
          </a:stretch>
        </p:blipFill>
        <p:spPr>
          <a:xfrm>
            <a:off x="5905500" y="2142509"/>
            <a:ext cx="5715000" cy="2657475"/>
          </a:xfrm>
          <a:prstGeom prst="rect">
            <a:avLst/>
          </a:prstGeom>
        </p:spPr>
      </p:pic>
      <p:grpSp>
        <p:nvGrpSpPr>
          <p:cNvPr id="16" name="Group 15">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7" name="Rectangle 16">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867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DBB030D2-1FDB-1DC2-A485-3CB14C0628C5}"/>
              </a:ext>
            </a:extLst>
          </p:cNvPr>
          <p:cNvSpPr>
            <a:spLocks noGrp="1"/>
          </p:cNvSpPr>
          <p:nvPr>
            <p:ph type="title"/>
          </p:nvPr>
        </p:nvSpPr>
        <p:spPr>
          <a:xfrm>
            <a:off x="1028701" y="963919"/>
            <a:ext cx="10134600" cy="1036994"/>
          </a:xfrm>
        </p:spPr>
        <p:txBody>
          <a:bodyPr anchor="b">
            <a:normAutofit/>
          </a:bodyPr>
          <a:lstStyle/>
          <a:p>
            <a:pPr algn="ctr"/>
            <a:r>
              <a:rPr lang="pl-PL" b="0" i="0">
                <a:effectLst/>
                <a:latin typeface="Söhne"/>
              </a:rPr>
              <a:t>Wpływ parametrów na wydajność i skuteczność</a:t>
            </a:r>
            <a:endParaRPr lang="pl-PL"/>
          </a:p>
        </p:txBody>
      </p:sp>
      <p:grpSp>
        <p:nvGrpSpPr>
          <p:cNvPr id="26" name="Group 25">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27" name="Rectangle 26">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8" name="Straight Connector 27">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15" name="Symbol zastępczy zawartości 2">
            <a:extLst>
              <a:ext uri="{FF2B5EF4-FFF2-40B4-BE49-F238E27FC236}">
                <a16:creationId xmlns:a16="http://schemas.microsoft.com/office/drawing/2014/main" id="{0768F336-98FC-17C3-53A0-0C80F6A93123}"/>
              </a:ext>
            </a:extLst>
          </p:cNvPr>
          <p:cNvGraphicFramePr>
            <a:graphicFrameLocks noGrp="1"/>
          </p:cNvGraphicFramePr>
          <p:nvPr>
            <p:ph idx="1"/>
            <p:extLst>
              <p:ext uri="{D42A27DB-BD31-4B8C-83A1-F6EECF244321}">
                <p14:modId xmlns:p14="http://schemas.microsoft.com/office/powerpoint/2010/main" val="3021601596"/>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425839"/>
      </p:ext>
    </p:extLst>
  </p:cSld>
  <p:clrMapOvr>
    <a:masterClrMapping/>
  </p:clrMapOvr>
</p:sld>
</file>

<file path=ppt/theme/theme1.xml><?xml version="1.0" encoding="utf-8"?>
<a:theme xmlns:a="http://schemas.openxmlformats.org/drawingml/2006/main" name="AdornVTI">
  <a:themeElements>
    <a:clrScheme name="AnalogousFromRegularSeedRightStep">
      <a:dk1>
        <a:srgbClr val="000000"/>
      </a:dk1>
      <a:lt1>
        <a:srgbClr val="FFFFFF"/>
      </a:lt1>
      <a:dk2>
        <a:srgbClr val="412D24"/>
      </a:dk2>
      <a:lt2>
        <a:srgbClr val="E2E8E5"/>
      </a:lt2>
      <a:accent1>
        <a:srgbClr val="E72990"/>
      </a:accent1>
      <a:accent2>
        <a:srgbClr val="D5172F"/>
      </a:accent2>
      <a:accent3>
        <a:srgbClr val="E76029"/>
      </a:accent3>
      <a:accent4>
        <a:srgbClr val="CF9917"/>
      </a:accent4>
      <a:accent5>
        <a:srgbClr val="9AAB1E"/>
      </a:accent5>
      <a:accent6>
        <a:srgbClr val="5FB714"/>
      </a:accent6>
      <a:hlink>
        <a:srgbClr val="31935D"/>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114</TotalTime>
  <Words>919</Words>
  <Application>Microsoft Office PowerPoint</Application>
  <PresentationFormat>Panoramiczny</PresentationFormat>
  <Paragraphs>46</Paragraphs>
  <Slides>9</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9</vt:i4>
      </vt:variant>
    </vt:vector>
  </HeadingPairs>
  <TitlesOfParts>
    <vt:vector size="15" baseType="lpstr">
      <vt:lpstr>Abadi</vt:lpstr>
      <vt:lpstr>Arial</vt:lpstr>
      <vt:lpstr>Bembo</vt:lpstr>
      <vt:lpstr>Lato</vt:lpstr>
      <vt:lpstr>Söhne</vt:lpstr>
      <vt:lpstr>AdornVTI</vt:lpstr>
      <vt:lpstr>Generatory CRC</vt:lpstr>
      <vt:lpstr>Jak działa CRC </vt:lpstr>
      <vt:lpstr>Zastosowania Generatora CRC</vt:lpstr>
      <vt:lpstr>Implementacja</vt:lpstr>
      <vt:lpstr>Wielomiany CRC</vt:lpstr>
      <vt:lpstr>Algorytm postępowania w celu obliczenia 3-bitowego CRC</vt:lpstr>
      <vt:lpstr>Podzielenie    Sprawdzenie</vt:lpstr>
      <vt:lpstr>Rodzaje wielomianów CRC</vt:lpstr>
      <vt:lpstr>Wpływ parametrów na wydajność i skuteczność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Generatory CRC</dc:title>
  <dc:creator>Kamil Jarzyński</dc:creator>
  <cp:lastModifiedBy>Kamil Jarzyński</cp:lastModifiedBy>
  <cp:revision>1</cp:revision>
  <dcterms:created xsi:type="dcterms:W3CDTF">2024-03-12T15:24:46Z</dcterms:created>
  <dcterms:modified xsi:type="dcterms:W3CDTF">2024-03-12T17:18:52Z</dcterms:modified>
</cp:coreProperties>
</file>