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78" r:id="rId3"/>
  </p:sldMasterIdLst>
  <p:notesMasterIdLst>
    <p:notesMasterId r:id="rId32"/>
  </p:notesMasterIdLst>
  <p:handoutMasterIdLst>
    <p:handoutMasterId r:id="rId33"/>
  </p:handoutMasterIdLst>
  <p:sldIdLst>
    <p:sldId id="400" r:id="rId4"/>
    <p:sldId id="401" r:id="rId5"/>
    <p:sldId id="462" r:id="rId6"/>
    <p:sldId id="402" r:id="rId7"/>
    <p:sldId id="403" r:id="rId8"/>
    <p:sldId id="404" r:id="rId9"/>
    <p:sldId id="405" r:id="rId10"/>
    <p:sldId id="407" r:id="rId11"/>
    <p:sldId id="408" r:id="rId12"/>
    <p:sldId id="411" r:id="rId13"/>
    <p:sldId id="413" r:id="rId14"/>
    <p:sldId id="414" r:id="rId15"/>
    <p:sldId id="415" r:id="rId16"/>
    <p:sldId id="464" r:id="rId17"/>
    <p:sldId id="418" r:id="rId18"/>
    <p:sldId id="425" r:id="rId19"/>
    <p:sldId id="428" r:id="rId20"/>
    <p:sldId id="436" r:id="rId21"/>
    <p:sldId id="432" r:id="rId22"/>
    <p:sldId id="473" r:id="rId23"/>
    <p:sldId id="478" r:id="rId24"/>
    <p:sldId id="476" r:id="rId25"/>
    <p:sldId id="479" r:id="rId26"/>
    <p:sldId id="332" r:id="rId27"/>
    <p:sldId id="299" r:id="rId28"/>
    <p:sldId id="306" r:id="rId29"/>
    <p:sldId id="331" r:id="rId30"/>
    <p:sldId id="314" r:id="rId31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66FFFF"/>
    <a:srgbClr val="FF00FF"/>
    <a:srgbClr val="0000FF"/>
    <a:srgbClr val="00FF00"/>
    <a:srgbClr val="FF0000"/>
    <a:srgbClr val="FFFF00"/>
    <a:srgbClr val="00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8" autoAdjust="0"/>
    <p:restoredTop sz="79024" autoAdjust="0"/>
  </p:normalViewPr>
  <p:slideViewPr>
    <p:cSldViewPr>
      <p:cViewPr varScale="1">
        <p:scale>
          <a:sx n="89" d="100"/>
          <a:sy n="89" d="100"/>
        </p:scale>
        <p:origin x="-1482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926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5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第二章 计算理论与计算模型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67" tIns="43752" rIns="89067" bIns="43752"/>
          <a:lstStyle/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计算机是一种能对各种信息进行高速处理的工具或电子机器，是</a:t>
            </a:r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zh-CN" altLang="en-US">
                <a:latin typeface="Arial" panose="020B0604020202020204" pitchFamily="34" charset="0"/>
              </a:rPr>
              <a:t>世纪人类最伟大的科技发明之一。人类历史上以往所创造的任何工具或机器都是人类器官的延伸，用于弥补人类体力劳动的不足。例如：一切交通工具都是人腿的延伸，一切机床或工具都是人手的延伸，望远镜、显微镜和电视是人眼的延伸，电话、无线电和卫星通信又是人耳的延伸。而计算机是人类思维器官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大脑的延伸。由于大脑是指挥人体各器官的中枢，因此计算机的问世极大地提高和扩充了人类脑力劳动的效能，开辟了人类智力解放的新纪元。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对上述定义要强调两点：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①不要单纯从字面上理解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一词。要知道它不仅仅是个计算工具，还应更深刻认识到它是一个信息处理机。有了这一认识，才可能理解计算机为什么能在现代信息社会中掀起一场新技术革命。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②计算机虽然称为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，但是它不同于其它任何机器，它具有存储功能，能存储程序，无需人工直接干预，按程序的引导自动存取和处理数据，输出人们所期望的信息。这也是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计算器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的本质区别。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34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39775"/>
            <a:ext cx="5272088" cy="36512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第二章 计算理论与计算模型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67" tIns="43752" rIns="89067" bIns="43752"/>
          <a:lstStyle/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计算机是一种能对各种信息进行高速处理的工具或电子机器，是</a:t>
            </a:r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zh-CN" altLang="en-US">
                <a:latin typeface="Arial" panose="020B0604020202020204" pitchFamily="34" charset="0"/>
              </a:rPr>
              <a:t>世纪人类最伟大的科技发明之一。人类历史上以往所创造的任何工具或机器都是人类器官的延伸，用于弥补人类体力劳动的不足。例如：一切交通工具都是人腿的延伸，一切机床或工具都是人手的延伸，望远镜、显微镜和电视是人眼的延伸，电话、无线电和卫星通信又是人耳的延伸。而计算机是人类思维器官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大脑的延伸。由于大脑是指挥人体各器官的中枢，因此计算机的问世极大地提高和扩充了人类脑力劳动的效能，开辟了人类智力解放的新纪元。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对上述定义要强调两点：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①不要单纯从字面上理解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一词。要知道它不仅仅是个计算工具，还应更深刻认识到它是一个信息处理机。有了这一认识，才可能理解计算机为什么能在现代信息社会中掀起一场新技术革命。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②计算机虽然称为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，但是它不同于其它任何机器，它具有存储功能，能存储程序，无需人工直接干预，按程序的引导自动存取和处理数据，输出人们所期望的信息。这也是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计算器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的本质区别。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38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39775"/>
            <a:ext cx="5272088" cy="36512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第二章 计算理论与计算模型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67" tIns="43752" rIns="89067" bIns="43752"/>
          <a:lstStyle/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计算机是一种能对各种信息进行高速处理的工具或电子机器，是</a:t>
            </a:r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zh-CN" altLang="en-US">
                <a:latin typeface="Arial" panose="020B0604020202020204" pitchFamily="34" charset="0"/>
              </a:rPr>
              <a:t>世纪人类最伟大的科技发明之一。人类历史上以往所创造的任何工具或机器都是人类器官的延伸，用于弥补人类体力劳动的不足。例如：一切交通工具都是人腿的延伸，一切机床或工具都是人手的延伸，望远镜、显微镜和电视是人眼的延伸，电话、无线电和卫星通信又是人耳的延伸。而计算机是人类思维器官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大脑的延伸。由于大脑是指挥人体各器官的中枢，因此计算机的问世极大地提高和扩充了人类脑力劳动的效能，开辟了人类智力解放的新纪元。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对上述定义要强调两点：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①不要单纯从字面上理解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一词。要知道它不仅仅是个计算工具，还应更深刻认识到它是一个信息处理机。有了这一认识，才可能理解计算机为什么能在现代信息社会中掀起一场新技术革命。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②计算机虽然称为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，但是它不同于其它任何机器，它具有存储功能，能存储程序，无需人工直接干预，按程序的引导自动存取和处理数据，输出人们所期望的信息。这也是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计算器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的本质区别。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843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39775"/>
            <a:ext cx="5272088" cy="36512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806450"/>
            <a:ext cx="5083175" cy="3521075"/>
          </a:xfrm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>
                <a:latin typeface="宋体" panose="02010600030101010101" pitchFamily="2" charset="-122"/>
              </a:rPr>
              <a:t>　　各种大型体育赛事通常分为初赛和决赛，世界杯足球赛要从报名参赛的200多支球队中选出成绩最好的32支球队，难度很大，成本也高。因此通过分区预选赛选出成绩最好的32支球队进入决赛圈，通过使用分治思想降低了难度和复杂度。</a:t>
            </a:r>
          </a:p>
          <a:p>
            <a:pPr eaLnBrk="1" hangingPunct="1"/>
            <a:r>
              <a:rPr lang="zh-CN" altLang="zh-CN">
                <a:latin typeface="宋体" panose="02010600030101010101" pitchFamily="2" charset="-122"/>
              </a:rPr>
              <a:t>    学校选拨学生参加国家级竞赛：学院内部-&gt;校级竞赛-&gt;全国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2313" y="806450"/>
            <a:ext cx="5083175" cy="3521075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>
                <a:latin typeface="Arial" panose="020B0604020202020204" pitchFamily="34" charset="0"/>
              </a:rPr>
              <a:t>收银员也会贪心选择从大额货币开始支付。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3974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998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6022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04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807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《大学计算机》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9300" indent="-28765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5252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14805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76450" indent="-230505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336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908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480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05250" indent="-23050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anose="020B0604030504040204" pitchFamily="34" charset="0"/>
              </a:rPr>
              <a:t>第一章 计算机基础知识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7075" y="752475"/>
            <a:ext cx="5362575" cy="3713163"/>
          </a:xfrm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2813"/>
            <a:ext cx="5907088" cy="4805362"/>
          </a:xfrm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3190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000000"/>
                </a:solidFill>
              </a:rPr>
              <a:t>《计算机导论》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>
                <a:solidFill>
                  <a:srgbClr val="000000"/>
                </a:solidFill>
              </a:rPr>
              <a:t>第二章 计算理论与计算模型</a:t>
            </a:r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4398963"/>
            <a:ext cx="5591175" cy="5049837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554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1988" y="731838"/>
            <a:ext cx="5387975" cy="3730625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《计算机导论》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第二章 计算理论与计算模型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7675" y="4643438"/>
            <a:ext cx="5813425" cy="4722812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067" tIns="43752" rIns="89067" bIns="43752"/>
          <a:lstStyle/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计算机是一种能对各种信息进行高速处理的工具或电子机器，是</a:t>
            </a:r>
            <a:r>
              <a:rPr lang="en-US" altLang="zh-CN">
                <a:latin typeface="Arial" panose="020B0604020202020204" pitchFamily="34" charset="0"/>
              </a:rPr>
              <a:t>20</a:t>
            </a:r>
            <a:r>
              <a:rPr lang="zh-CN" altLang="en-US">
                <a:latin typeface="Arial" panose="020B0604020202020204" pitchFamily="34" charset="0"/>
              </a:rPr>
              <a:t>世纪人类最伟大的科技发明之一。人类历史上以往所创造的任何工具或机器都是人类器官的延伸，用于弥补人类体力劳动的不足。例如：一切交通工具都是人腿的延伸，一切机床或工具都是人手的延伸，望远镜、显微镜和电视是人眼的延伸，电话、无线电和卫星通信又是人耳的延伸。而计算机是人类思维器官</a:t>
            </a:r>
            <a:r>
              <a:rPr lang="en-US" altLang="zh-CN">
                <a:latin typeface="Times New Roman" panose="02020603050405020304" pitchFamily="18" charset="0"/>
              </a:rPr>
              <a:t>——</a:t>
            </a:r>
            <a:r>
              <a:rPr lang="zh-CN" altLang="en-US">
                <a:latin typeface="Arial" panose="020B0604020202020204" pitchFamily="34" charset="0"/>
              </a:rPr>
              <a:t>大脑的延伸。由于大脑是指挥人体各器官的中枢，因此计算机的问世极大地提高和扩充了人类脑力劳动的效能，开辟了人类智力解放的新纪元。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对上述定义要强调两点：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①不要单纯从字面上理解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一词。要知道它不仅仅是个计算工具，还应更深刻认识到它是一个信息处理机。有了这一认识，才可能理解计算机为什么能在现代信息社会中掀起一场新技术革命。</a:t>
            </a:r>
          </a:p>
          <a:p>
            <a:pPr algn="ctr" eaLnBrk="1" hangingPunct="1"/>
            <a:r>
              <a:rPr lang="zh-CN" altLang="en-US">
                <a:latin typeface="Arial" panose="020B0604020202020204" pitchFamily="34" charset="0"/>
              </a:rPr>
              <a:t>    ②计算机虽然称为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，但是它不同于其它任何机器，它具有存储功能，能存储程序，无需人工直接干预，按程序的引导自动存取和处理数据，输出人们所期望的信息。这也是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计算机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zh-CN" altLang="en-US">
                <a:latin typeface="Times New Roman" panose="02020603050405020304" pitchFamily="18" charset="0"/>
              </a:rPr>
              <a:t>“</a:t>
            </a:r>
            <a:r>
              <a:rPr lang="zh-CN" altLang="en-US">
                <a:latin typeface="Arial" panose="020B0604020202020204" pitchFamily="34" charset="0"/>
              </a:rPr>
              <a:t>计算器</a:t>
            </a:r>
            <a:r>
              <a:rPr lang="zh-CN" altLang="en-US">
                <a:latin typeface="Times New Roman" panose="02020603050405020304" pitchFamily="18" charset="0"/>
              </a:rPr>
              <a:t>”</a:t>
            </a:r>
            <a:r>
              <a:rPr lang="zh-CN" altLang="en-US">
                <a:latin typeface="Arial" panose="020B0604020202020204" pitchFamily="34" charset="0"/>
              </a:rPr>
              <a:t>的本质区别。</a:t>
            </a:r>
          </a:p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0725" y="739775"/>
            <a:ext cx="5272088" cy="36512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4" y="1604"/>
              <a:ext cx="451" cy="299"/>
              <a:chOff x="720" y="336"/>
              <a:chExt cx="628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92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5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srgbClr val="1C1C1C"/>
                </a:solidFill>
              </a:rPr>
              <a:t>多媒体技术与应用</a:t>
            </a:r>
            <a:endParaRPr lang="en-US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51118CF-F87F-4916-AA8D-6B1631994CBA}" type="slidenum">
              <a:rPr lang="zh-CN" altLang="en-US">
                <a:solidFill>
                  <a:srgbClr val="1C1C1C"/>
                </a:solidFill>
              </a:rPr>
              <a:pPr/>
              <a:t>‹#›</a:t>
            </a:fld>
            <a:endParaRPr lang="en-US" altLang="zh-CN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EF1EAAD-6178-4B9D-823B-A30796361D1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04E752-0877-47D8-992C-BD33D657E51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93F229-7898-45DA-9594-9726767E3C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E2B9DB-F3FA-4E9E-908B-78F99D24DFA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FF4A6D-4465-429F-988F-F6396AAD1CA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EC6550D-136C-479C-BBA5-FBD8F0145AC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1349926-5549-4A6B-9305-51AC2F2D8C9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31EA35-2EEC-4402-A89A-0E49186CBE7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BD8FDB9-5A45-4F67-B9E2-1398E014714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51DAC9-94DC-47FF-8E6C-655F4D14839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5D14289-0C45-4D94-AD64-E6A5E9DBEE1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C495FF-6D26-4D2E-8C7B-3AA2242C46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4" y="1604"/>
              <a:ext cx="453" cy="299"/>
              <a:chOff x="720" y="336"/>
              <a:chExt cx="630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93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5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C4BC682-91AD-40D8-8904-717169F5AF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17F22-8F0E-4C8D-8650-234330BF3AF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90D74-A66D-4812-9F94-5DEC738EBA7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2A307-616B-46EB-BCB6-AA54A933809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3F8A2-F8C8-413F-86E4-6160B3F4D8B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AA839-4488-48AA-9A77-DDE4B2FE9A9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40530-7FCD-42C3-9EF3-4D325C146D3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99AAD-A1F5-4819-B822-F539630F720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2A190-DCE8-4F24-AE72-8FB1DA5120E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C1D8C-9536-4DA5-A85D-5428B56B675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1F296-0A59-4DA9-BF27-6C4B0C16F1B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D8DB0-DCF3-48A3-A069-CA18623F0C9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3E068-A1B0-4484-ABD7-E9D7FC8426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1548D-2BA9-47B4-BDB9-A47B4A4B7B9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2C974-B3B8-42E0-90B4-D13FD020C3F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6B215-3ED5-414F-8362-BB0DB98441A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54114-4B6A-4955-8FEA-E51B2D210F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 userDrawn="1"/>
        </p:nvGrpSpPr>
        <p:grpSpPr bwMode="auto">
          <a:xfrm>
            <a:off x="157163" y="152400"/>
            <a:ext cx="9253537" cy="944563"/>
            <a:chOff x="91" y="173"/>
            <a:chExt cx="5381" cy="595"/>
          </a:xfrm>
        </p:grpSpPr>
        <p:sp>
          <p:nvSpPr>
            <p:cNvPr id="1031" name="Rectangle 2"/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09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75120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524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 userDrawn="1"/>
        </p:nvSpPr>
        <p:spPr bwMode="auto">
          <a:xfrm>
            <a:off x="273050" y="206375"/>
            <a:ext cx="1150938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计算机</a:t>
            </a:r>
          </a:p>
          <a:p>
            <a:pPr algn="ctr">
              <a:spcBef>
                <a:spcPct val="20000"/>
              </a:spcBef>
              <a:defRPr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基础知识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 userDrawn="1"/>
        </p:nvGrpSpPr>
        <p:grpSpPr bwMode="auto">
          <a:xfrm>
            <a:off x="157163" y="152400"/>
            <a:ext cx="9253537" cy="944563"/>
            <a:chOff x="91" y="173"/>
            <a:chExt cx="5381" cy="595"/>
          </a:xfrm>
        </p:grpSpPr>
        <p:sp>
          <p:nvSpPr>
            <p:cNvPr id="64514" name="Rectangle 2"/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5" name="Rectangle 3"/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10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6" name="Rectangle 4"/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7" name="Rectangle 5"/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8" name="Rectangle 6"/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19" name="Rectangle 7"/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64520" name="Rectangle 8"/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75120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52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400"/>
            </a:lvl1pPr>
          </a:lstStyle>
          <a:p>
            <a:fld id="{1201B769-DC98-476C-B6E5-D7732E34D6B4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r>
              <a:rPr lang="en-US" altLang="zh-CN">
                <a:solidFill>
                  <a:srgbClr val="000000"/>
                </a:solidFill>
              </a:rPr>
              <a:t>/48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 userDrawn="1"/>
        </p:nvSpPr>
        <p:spPr bwMode="auto">
          <a:xfrm>
            <a:off x="273050" y="206375"/>
            <a:ext cx="1150938" cy="63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计算理论</a:t>
            </a:r>
            <a:endParaRPr lang="en-US" altLang="zh-CN" sz="1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彩云" panose="020108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计算模型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/>
          <p:cNvGrpSpPr/>
          <p:nvPr userDrawn="1"/>
        </p:nvGrpSpPr>
        <p:grpSpPr bwMode="auto">
          <a:xfrm>
            <a:off x="157163" y="152400"/>
            <a:ext cx="9253537" cy="944563"/>
            <a:chOff x="91" y="173"/>
            <a:chExt cx="5381" cy="595"/>
          </a:xfrm>
        </p:grpSpPr>
        <p:sp>
          <p:nvSpPr>
            <p:cNvPr id="1031" name="Rectangle 2"/>
            <p:cNvSpPr>
              <a:spLocks noChangeArrowheads="1"/>
            </p:cNvSpPr>
            <p:nvPr userDrawn="1"/>
          </p:nvSpPr>
          <p:spPr bwMode="ltGray">
            <a:xfrm>
              <a:off x="274" y="173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2" name="Rectangle 3"/>
            <p:cNvSpPr>
              <a:spLocks noChangeArrowheads="1"/>
            </p:cNvSpPr>
            <p:nvPr userDrawn="1"/>
          </p:nvSpPr>
          <p:spPr bwMode="ltGray">
            <a:xfrm>
              <a:off x="515" y="173"/>
              <a:ext cx="210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3" name="Rectangle 4"/>
            <p:cNvSpPr>
              <a:spLocks noChangeArrowheads="1"/>
            </p:cNvSpPr>
            <p:nvPr userDrawn="1"/>
          </p:nvSpPr>
          <p:spPr bwMode="ltGray">
            <a:xfrm>
              <a:off x="352" y="439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4" name="Rectangle 5"/>
            <p:cNvSpPr>
              <a:spLocks noChangeArrowheads="1"/>
            </p:cNvSpPr>
            <p:nvPr userDrawn="1"/>
          </p:nvSpPr>
          <p:spPr bwMode="ltGray">
            <a:xfrm>
              <a:off x="585" y="439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5" name="Rectangle 6"/>
            <p:cNvSpPr>
              <a:spLocks noChangeArrowheads="1"/>
            </p:cNvSpPr>
            <p:nvPr userDrawn="1"/>
          </p:nvSpPr>
          <p:spPr bwMode="ltGray">
            <a:xfrm>
              <a:off x="91" y="393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6" name="Rectangle 7"/>
            <p:cNvSpPr>
              <a:spLocks noChangeArrowheads="1"/>
            </p:cNvSpPr>
            <p:nvPr userDrawn="1"/>
          </p:nvSpPr>
          <p:spPr bwMode="gray">
            <a:xfrm>
              <a:off x="491" y="174"/>
              <a:ext cx="20" cy="59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7" name="Rectangle 8"/>
            <p:cNvSpPr>
              <a:spLocks noChangeArrowheads="1"/>
            </p:cNvSpPr>
            <p:nvPr userDrawn="1"/>
          </p:nvSpPr>
          <p:spPr bwMode="gray">
            <a:xfrm>
              <a:off x="290" y="603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751205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524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A306A195-00A1-4F64-A135-43AE437B546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  <p:sp>
        <p:nvSpPr>
          <p:cNvPr id="64527" name="Text Box 15"/>
          <p:cNvSpPr txBox="1">
            <a:spLocks noChangeArrowheads="1"/>
          </p:cNvSpPr>
          <p:nvPr userDrawn="1"/>
        </p:nvSpPr>
        <p:spPr bwMode="auto">
          <a:xfrm>
            <a:off x="273050" y="206375"/>
            <a:ext cx="1150938" cy="6302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计算理论</a:t>
            </a:r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彩云" panose="02010800040101010101" pitchFamily="2" charset="-122"/>
            </a:endParaRPr>
          </a:p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彩云" panose="02010800040101010101" pitchFamily="2" charset="-122"/>
              </a:rPr>
              <a:t>计算模型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defRPr kumimoji="1"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AA0F017-BDE3-4E23-8823-F20EF7CC079D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416496" y="1124744"/>
            <a:ext cx="8785225" cy="285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    二进制数转换成十进制数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    按权展开，然后求和，就可把二进制数转换成十进制数。例如：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楷体_GB2312" pitchFamily="49" charset="-122"/>
              </a:rPr>
              <a:t>     </a:t>
            </a:r>
            <a:r>
              <a:rPr lang="en-US" altLang="zh-CN" dirty="0">
                <a:latin typeface="楷体_GB2312" pitchFamily="49" charset="-122"/>
              </a:rPr>
              <a:t>(101.1)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1×2</a:t>
            </a:r>
            <a:r>
              <a:rPr lang="en-US" altLang="zh-CN" baseline="30000" dirty="0">
                <a:latin typeface="楷体_GB2312" pitchFamily="49" charset="-122"/>
              </a:rPr>
              <a:t>2</a:t>
            </a:r>
            <a:r>
              <a:rPr lang="en-US" altLang="zh-CN" dirty="0">
                <a:latin typeface="楷体_GB2312" pitchFamily="49" charset="-122"/>
              </a:rPr>
              <a:t>+0×2</a:t>
            </a:r>
            <a:r>
              <a:rPr lang="en-US" altLang="zh-CN" baseline="30000" dirty="0">
                <a:latin typeface="楷体_GB2312" pitchFamily="49" charset="-122"/>
              </a:rPr>
              <a:t>1</a:t>
            </a:r>
            <a:r>
              <a:rPr lang="en-US" altLang="zh-CN" dirty="0">
                <a:latin typeface="楷体_GB2312" pitchFamily="49" charset="-122"/>
              </a:rPr>
              <a:t>+1×2</a:t>
            </a:r>
            <a:r>
              <a:rPr lang="en-US" altLang="zh-CN" baseline="30000" dirty="0">
                <a:latin typeface="楷体_GB2312" pitchFamily="49" charset="-122"/>
              </a:rPr>
              <a:t>0</a:t>
            </a:r>
            <a:r>
              <a:rPr lang="en-US" altLang="zh-CN" dirty="0">
                <a:latin typeface="楷体_GB2312" pitchFamily="49" charset="-122"/>
              </a:rPr>
              <a:t>+1×2</a:t>
            </a:r>
            <a:r>
              <a:rPr lang="en-US" altLang="zh-CN" baseline="30000" dirty="0">
                <a:latin typeface="楷体_GB2312" pitchFamily="49" charset="-122"/>
              </a:rPr>
              <a:t>-1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楷体_GB2312" pitchFamily="49" charset="-122"/>
              </a:rPr>
              <a:t>                  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( ? )</a:t>
            </a:r>
            <a:r>
              <a:rPr lang="en-US" altLang="zh-CN" baseline="-25000" dirty="0">
                <a:latin typeface="楷体_GB2312" pitchFamily="49" charset="-122"/>
              </a:rPr>
              <a:t>10</a:t>
            </a:r>
          </a:p>
        </p:txBody>
      </p:sp>
      <p:sp>
        <p:nvSpPr>
          <p:cNvPr id="604164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数制转换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037718F-94AD-4F2E-81F9-17B807E18214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35063"/>
            <a:ext cx="8785225" cy="49577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原码、反码和补码</a:t>
            </a:r>
            <a:endParaRPr lang="en-US" altLang="zh-CN" dirty="0">
              <a:solidFill>
                <a:srgbClr val="9900FF"/>
              </a:solidFill>
              <a:latin typeface="楷体_GB2312" pitchFamily="49" charset="-122"/>
            </a:endParaRP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</a:rPr>
              <a:t>⑴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</a:rPr>
              <a:t>原码</a:t>
            </a:r>
          </a:p>
          <a:p>
            <a:pPr eaLnBrk="1" hangingPunct="1"/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规定</a:t>
            </a:r>
            <a:r>
              <a:rPr lang="zh-CN" altLang="en-US" dirty="0">
                <a:latin typeface="楷体_GB2312" pitchFamily="49" charset="-122"/>
              </a:rPr>
              <a:t>：用符号位和数值位表示一个带符号数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      正数符号→</a:t>
            </a:r>
            <a:r>
              <a:rPr lang="en-US" altLang="zh-CN" dirty="0">
                <a:latin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</a:rPr>
              <a:t>，负数符号→</a:t>
            </a:r>
            <a:r>
              <a:rPr lang="en-US" altLang="zh-CN" dirty="0">
                <a:latin typeface="楷体_GB2312" pitchFamily="49" charset="-122"/>
              </a:rPr>
              <a:t>1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例如</a:t>
            </a:r>
            <a:r>
              <a:rPr lang="zh-CN" altLang="en-US" dirty="0">
                <a:latin typeface="楷体_GB2312" pitchFamily="49" charset="-122"/>
              </a:rPr>
              <a:t>：求二进制数</a:t>
            </a:r>
            <a:r>
              <a:rPr lang="en-US" altLang="zh-CN" dirty="0">
                <a:latin typeface="楷体_GB2312" pitchFamily="49" charset="-122"/>
              </a:rPr>
              <a:t>+10011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-10011</a:t>
            </a:r>
            <a:r>
              <a:rPr lang="zh-CN" altLang="en-US" dirty="0">
                <a:latin typeface="楷体_GB2312" pitchFamily="49" charset="-122"/>
              </a:rPr>
              <a:t>的原码。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      </a:t>
            </a:r>
            <a:r>
              <a:rPr lang="en-US" altLang="zh-CN" dirty="0">
                <a:latin typeface="楷体_GB2312" pitchFamily="49" charset="-122"/>
              </a:rPr>
              <a:t>[+10011]</a:t>
            </a:r>
            <a:r>
              <a:rPr lang="zh-CN" altLang="en-US" baseline="-25000" dirty="0">
                <a:latin typeface="楷体_GB2312" pitchFamily="49" charset="-122"/>
              </a:rPr>
              <a:t>原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00010011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      [-10011]</a:t>
            </a:r>
            <a:r>
              <a:rPr lang="zh-CN" altLang="en-US" baseline="-25000" dirty="0">
                <a:latin typeface="楷体_GB2312" pitchFamily="49" charset="-122"/>
              </a:rPr>
              <a:t>原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10010011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又如</a:t>
            </a:r>
            <a:r>
              <a:rPr lang="zh-CN" altLang="en-US" dirty="0">
                <a:latin typeface="楷体_GB2312" pitchFamily="49" charset="-122"/>
              </a:rPr>
              <a:t>：求十进制数</a:t>
            </a:r>
            <a:r>
              <a:rPr lang="en-US" altLang="zh-CN" dirty="0">
                <a:latin typeface="楷体_GB2312" pitchFamily="49" charset="-122"/>
              </a:rPr>
              <a:t>+65</a:t>
            </a:r>
            <a:r>
              <a:rPr lang="zh-CN" altLang="en-US" dirty="0">
                <a:latin typeface="楷体_GB2312" pitchFamily="49" charset="-122"/>
              </a:rPr>
              <a:t>，</a:t>
            </a:r>
            <a:r>
              <a:rPr lang="en-US" altLang="zh-CN" dirty="0">
                <a:latin typeface="楷体_GB2312" pitchFamily="49" charset="-122"/>
              </a:rPr>
              <a:t>-66</a:t>
            </a:r>
            <a:r>
              <a:rPr lang="zh-CN" altLang="en-US" dirty="0">
                <a:latin typeface="楷体_GB2312" pitchFamily="49" charset="-122"/>
              </a:rPr>
              <a:t>的原码。</a:t>
            </a:r>
          </a:p>
        </p:txBody>
      </p:sp>
      <p:sp>
        <p:nvSpPr>
          <p:cNvPr id="620547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数值型数据表示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CE8F811-434C-4270-B125-46934790603D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FF"/>
                </a:solidFill>
                <a:latin typeface="楷体_GB2312" pitchFamily="49" charset="-122"/>
              </a:rPr>
              <a:t>    ⑵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反码</a:t>
            </a:r>
          </a:p>
          <a:p>
            <a:pPr eaLnBrk="1" hangingPunct="1"/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规定</a:t>
            </a:r>
            <a:r>
              <a:rPr lang="zh-CN" altLang="en-US">
                <a:latin typeface="楷体_GB2312" pitchFamily="49" charset="-122"/>
              </a:rPr>
              <a:t>：正数的反码与原码相同，负数的反码是对该数的原码除符号位外各位取反。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 例如</a:t>
            </a:r>
            <a:r>
              <a:rPr lang="zh-CN" altLang="en-US">
                <a:latin typeface="楷体_GB2312" pitchFamily="49" charset="-122"/>
              </a:rPr>
              <a:t>：求二进制数</a:t>
            </a:r>
            <a:r>
              <a:rPr lang="en-US" altLang="zh-CN">
                <a:latin typeface="楷体_GB2312" pitchFamily="49" charset="-122"/>
              </a:rPr>
              <a:t>+10011</a:t>
            </a:r>
            <a:r>
              <a:rPr lang="zh-CN" altLang="en-US">
                <a:latin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</a:rPr>
              <a:t>-10011</a:t>
            </a:r>
            <a:r>
              <a:rPr lang="zh-CN" altLang="en-US">
                <a:latin typeface="楷体_GB2312" pitchFamily="49" charset="-122"/>
              </a:rPr>
              <a:t>的反码。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          </a:t>
            </a:r>
            <a:r>
              <a:rPr lang="en-US" altLang="zh-CN">
                <a:latin typeface="楷体_GB2312" pitchFamily="49" charset="-122"/>
              </a:rPr>
              <a:t>[+10011]</a:t>
            </a:r>
            <a:r>
              <a:rPr lang="zh-CN" altLang="en-US" baseline="-25000">
                <a:latin typeface="楷体_GB2312" pitchFamily="49" charset="-122"/>
              </a:rPr>
              <a:t>反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00010011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         [-10011]</a:t>
            </a:r>
            <a:r>
              <a:rPr lang="zh-CN" altLang="en-US" baseline="-25000">
                <a:latin typeface="楷体_GB2312" pitchFamily="49" charset="-122"/>
              </a:rPr>
              <a:t>反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11101100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 零的反码形式有两种</a:t>
            </a:r>
            <a:r>
              <a:rPr lang="zh-CN" altLang="en-US">
                <a:latin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          </a:t>
            </a:r>
            <a:r>
              <a:rPr lang="en-US" altLang="zh-CN">
                <a:latin typeface="楷体_GB2312" pitchFamily="49" charset="-122"/>
              </a:rPr>
              <a:t>[+0]</a:t>
            </a:r>
            <a:r>
              <a:rPr lang="zh-CN" altLang="en-US" baseline="-25000">
                <a:latin typeface="楷体_GB2312" pitchFamily="49" charset="-122"/>
              </a:rPr>
              <a:t>反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00000000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         [-0]</a:t>
            </a:r>
            <a:r>
              <a:rPr lang="zh-CN" altLang="en-US" baseline="-25000">
                <a:latin typeface="楷体_GB2312" pitchFamily="49" charset="-122"/>
              </a:rPr>
              <a:t>反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11111111</a:t>
            </a:r>
            <a:endParaRPr lang="zh-CN" altLang="en-US">
              <a:latin typeface="楷体_GB2312" pitchFamily="49" charset="-122"/>
            </a:endParaRPr>
          </a:p>
        </p:txBody>
      </p:sp>
      <p:sp>
        <p:nvSpPr>
          <p:cNvPr id="30724" name="Text Box 3" descr="水滴"/>
          <p:cNvSpPr txBox="1">
            <a:spLocks noChangeArrowheads="1"/>
          </p:cNvSpPr>
          <p:nvPr/>
        </p:nvSpPr>
        <p:spPr bwMode="auto">
          <a:xfrm>
            <a:off x="6824663" y="4941888"/>
            <a:ext cx="1800225" cy="11874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任意数的反码的反码即是原码本身</a:t>
            </a:r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数值型数据表示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0F5E7D2-457B-4EB0-9D00-973EC566D237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FF"/>
                </a:solidFill>
                <a:latin typeface="楷体_GB2312" pitchFamily="49" charset="-122"/>
              </a:rPr>
              <a:t>    ⑶</a:t>
            </a:r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补码</a:t>
            </a:r>
          </a:p>
          <a:p>
            <a:pPr eaLnBrk="1" hangingPunct="1"/>
            <a:r>
              <a:rPr lang="zh-CN" altLang="en-US">
                <a:solidFill>
                  <a:srgbClr val="FF00FF"/>
                </a:solidFill>
                <a:latin typeface="楷体_GB2312" pitchFamily="49" charset="-122"/>
              </a:rPr>
              <a:t>    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规定</a:t>
            </a:r>
            <a:r>
              <a:rPr lang="zh-CN" altLang="en-US">
                <a:latin typeface="楷体_GB2312" pitchFamily="49" charset="-122"/>
              </a:rPr>
              <a:t>：正数的补码与原码相同，负数的补码是对该数的原码除符号位外各位取反，末位加</a:t>
            </a:r>
            <a:r>
              <a:rPr lang="en-US" altLang="zh-CN">
                <a:latin typeface="楷体_GB2312" pitchFamily="49" charset="-122"/>
              </a:rPr>
              <a:t>1.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 例如</a:t>
            </a:r>
            <a:r>
              <a:rPr lang="zh-CN" altLang="en-US">
                <a:latin typeface="楷体_GB2312" pitchFamily="49" charset="-122"/>
              </a:rPr>
              <a:t>：求二进制数</a:t>
            </a:r>
            <a:r>
              <a:rPr lang="en-US" altLang="zh-CN">
                <a:latin typeface="楷体_GB2312" pitchFamily="49" charset="-122"/>
              </a:rPr>
              <a:t>+10011</a:t>
            </a:r>
            <a:r>
              <a:rPr lang="zh-CN" altLang="en-US">
                <a:latin typeface="楷体_GB2312" pitchFamily="49" charset="-122"/>
              </a:rPr>
              <a:t>，</a:t>
            </a:r>
            <a:r>
              <a:rPr lang="en-US" altLang="zh-CN">
                <a:latin typeface="楷体_GB2312" pitchFamily="49" charset="-122"/>
              </a:rPr>
              <a:t>-10011</a:t>
            </a:r>
            <a:r>
              <a:rPr lang="zh-CN" altLang="en-US">
                <a:latin typeface="楷体_GB2312" pitchFamily="49" charset="-122"/>
              </a:rPr>
              <a:t>的反码。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          </a:t>
            </a:r>
            <a:r>
              <a:rPr lang="en-US" altLang="zh-CN">
                <a:latin typeface="楷体_GB2312" pitchFamily="49" charset="-122"/>
              </a:rPr>
              <a:t>[+10011]</a:t>
            </a:r>
            <a:r>
              <a:rPr lang="zh-CN" altLang="en-US" baseline="-25000">
                <a:latin typeface="楷体_GB2312" pitchFamily="49" charset="-122"/>
              </a:rPr>
              <a:t>补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00010011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         [-10011]</a:t>
            </a:r>
            <a:r>
              <a:rPr lang="zh-CN" altLang="en-US" baseline="-25000">
                <a:latin typeface="楷体_GB2312" pitchFamily="49" charset="-122"/>
              </a:rPr>
              <a:t>补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11101101</a:t>
            </a:r>
          </a:p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    零的原码形式有两种</a:t>
            </a:r>
            <a:r>
              <a:rPr lang="zh-CN" altLang="en-US">
                <a:latin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>
                <a:latin typeface="楷体_GB2312" pitchFamily="49" charset="-122"/>
              </a:rPr>
              <a:t>          </a:t>
            </a:r>
            <a:r>
              <a:rPr lang="en-US" altLang="zh-CN">
                <a:latin typeface="楷体_GB2312" pitchFamily="49" charset="-122"/>
              </a:rPr>
              <a:t>[+0]</a:t>
            </a:r>
            <a:r>
              <a:rPr lang="zh-CN" altLang="en-US" baseline="-25000">
                <a:latin typeface="楷体_GB2312" pitchFamily="49" charset="-122"/>
              </a:rPr>
              <a:t>补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00000000</a:t>
            </a:r>
          </a:p>
          <a:p>
            <a:pPr eaLnBrk="1" hangingPunct="1"/>
            <a:r>
              <a:rPr lang="en-US" altLang="zh-CN">
                <a:latin typeface="楷体_GB2312" pitchFamily="49" charset="-122"/>
              </a:rPr>
              <a:t>          [-0]</a:t>
            </a:r>
            <a:r>
              <a:rPr lang="zh-CN" altLang="en-US" baseline="-25000">
                <a:latin typeface="楷体_GB2312" pitchFamily="49" charset="-122"/>
              </a:rPr>
              <a:t>补</a:t>
            </a:r>
            <a:r>
              <a:rPr lang="zh-CN" altLang="en-US">
                <a:latin typeface="楷体_GB2312" pitchFamily="49" charset="-122"/>
              </a:rPr>
              <a:t>＝</a:t>
            </a:r>
            <a:r>
              <a:rPr lang="en-US" altLang="zh-CN">
                <a:latin typeface="楷体_GB2312" pitchFamily="49" charset="-122"/>
              </a:rPr>
              <a:t>00000000</a:t>
            </a:r>
          </a:p>
        </p:txBody>
      </p:sp>
      <p:sp>
        <p:nvSpPr>
          <p:cNvPr id="31748" name="Text Box 3" descr="水滴"/>
          <p:cNvSpPr txBox="1">
            <a:spLocks noChangeArrowheads="1"/>
          </p:cNvSpPr>
          <p:nvPr/>
        </p:nvSpPr>
        <p:spPr bwMode="auto">
          <a:xfrm>
            <a:off x="6897688" y="4978400"/>
            <a:ext cx="1801812" cy="118745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ea typeface="宋体" panose="02010600030101010101" pitchFamily="2" charset="-122"/>
              </a:rPr>
              <a:t>任意数的补码的补码即是原码本身</a:t>
            </a:r>
          </a:p>
        </p:txBody>
      </p:sp>
      <p:sp>
        <p:nvSpPr>
          <p:cNvPr id="623620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数值型数据表示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5CFC10-27E1-4658-86B5-4879B6D9EE7F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    补码表示数的范围</a:t>
            </a:r>
            <a:r>
              <a:rPr lang="zh-CN" altLang="en-US" dirty="0">
                <a:latin typeface="楷体_GB2312" pitchFamily="49" charset="-122"/>
              </a:rPr>
              <a:t>：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    </a:t>
            </a:r>
            <a:r>
              <a:rPr lang="en-US" altLang="zh-CN" dirty="0">
                <a:latin typeface="楷体_GB2312" pitchFamily="49" charset="-122"/>
              </a:rPr>
              <a:t>8</a:t>
            </a:r>
            <a:r>
              <a:rPr lang="zh-CN" altLang="en-US" dirty="0">
                <a:latin typeface="楷体_GB2312" pitchFamily="49" charset="-122"/>
              </a:rPr>
              <a:t>位：</a:t>
            </a:r>
            <a:r>
              <a:rPr lang="en-US" altLang="zh-CN" dirty="0">
                <a:latin typeface="楷体_GB2312" pitchFamily="49" charset="-122"/>
              </a:rPr>
              <a:t>-128</a:t>
            </a:r>
            <a:r>
              <a:rPr lang="zh-CN" altLang="en-US" dirty="0">
                <a:latin typeface="楷体_GB2312" pitchFamily="49" charset="-122"/>
              </a:rPr>
              <a:t>～</a:t>
            </a:r>
            <a:r>
              <a:rPr lang="en-US" altLang="zh-CN" dirty="0">
                <a:latin typeface="楷体_GB2312" pitchFamily="49" charset="-122"/>
              </a:rPr>
              <a:t>+127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   16</a:t>
            </a:r>
            <a:r>
              <a:rPr lang="zh-CN" altLang="en-US" dirty="0">
                <a:latin typeface="楷体_GB2312" pitchFamily="49" charset="-122"/>
              </a:rPr>
              <a:t>位：</a:t>
            </a:r>
            <a:r>
              <a:rPr lang="en-US" altLang="zh-CN" dirty="0">
                <a:latin typeface="楷体_GB2312" pitchFamily="49" charset="-122"/>
              </a:rPr>
              <a:t>-32768</a:t>
            </a:r>
            <a:r>
              <a:rPr lang="zh-CN" altLang="en-US" dirty="0">
                <a:latin typeface="楷体_GB2312" pitchFamily="49" charset="-122"/>
              </a:rPr>
              <a:t>～</a:t>
            </a:r>
            <a:r>
              <a:rPr lang="en-US" altLang="zh-CN" dirty="0">
                <a:latin typeface="楷体_GB2312" pitchFamily="49" charset="-122"/>
              </a:rPr>
              <a:t>+32767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引入补码后，减法运算可转换为加法运算。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    </a:t>
            </a:r>
            <a:r>
              <a:rPr lang="en-US" altLang="zh-CN" dirty="0">
                <a:latin typeface="楷体_GB2312" pitchFamily="49" charset="-122"/>
              </a:rPr>
              <a:t>[X+Y]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[X]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  <a:r>
              <a:rPr lang="en-US" altLang="zh-CN" dirty="0">
                <a:latin typeface="楷体_GB2312" pitchFamily="49" charset="-122"/>
              </a:rPr>
              <a:t>+[Y]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    [X-Y]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[X+(-Y)]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[X]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  <a:r>
              <a:rPr lang="en-US" altLang="zh-CN" dirty="0">
                <a:latin typeface="楷体_GB2312" pitchFamily="49" charset="-122"/>
              </a:rPr>
              <a:t>+[-Y]</a:t>
            </a:r>
            <a:r>
              <a:rPr lang="zh-CN" altLang="en-US" baseline="-25000" dirty="0">
                <a:latin typeface="楷体_GB2312" pitchFamily="49" charset="-122"/>
              </a:rPr>
              <a:t>补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数值型数据表示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25CFC10-27E1-4658-86B5-4879B6D9EE7F}" type="slidenum">
              <a:rPr kumimoji="0" lang="en-US" altLang="zh-CN" sz="1400" b="0" smtClean="0">
                <a:solidFill>
                  <a:srgbClr val="000000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1175" y="868240"/>
            <a:ext cx="8834313" cy="55130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    例如</a:t>
            </a:r>
            <a:r>
              <a:rPr lang="zh-CN" altLang="en-US" dirty="0">
                <a:latin typeface="楷体_GB2312" pitchFamily="49" charset="-122"/>
              </a:rPr>
              <a:t>：</a:t>
            </a:r>
            <a:r>
              <a:rPr lang="zh-CN" altLang="en-US" sz="2800" dirty="0">
                <a:latin typeface="楷体_GB2312" pitchFamily="49" charset="-122"/>
              </a:rPr>
              <a:t>用补码计算十进制数 </a:t>
            </a:r>
            <a:r>
              <a:rPr lang="en-US" altLang="zh-CN" sz="2800" dirty="0">
                <a:latin typeface="楷体_GB2312" pitchFamily="49" charset="-122"/>
              </a:rPr>
              <a:t>35-65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</a:rPr>
              <a:t>?</a:t>
            </a:r>
          </a:p>
          <a:p>
            <a:pPr eaLnBrk="1" hangingPunct="1"/>
            <a:r>
              <a:rPr lang="zh-CN" altLang="en-US" sz="2800" dirty="0">
                <a:latin typeface="楷体_GB2312" pitchFamily="49" charset="-122"/>
              </a:rPr>
              <a:t>    目前计算机中加减法基本采用补码运算。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/>
            <a:r>
              <a:rPr lang="zh-CN" altLang="en-US" sz="2800" dirty="0">
                <a:latin typeface="楷体_GB2312" pitchFamily="49" charset="-122"/>
              </a:rPr>
              <a:t>解：</a:t>
            </a:r>
            <a:r>
              <a:rPr lang="en-US" altLang="zh-CN" sz="2800" dirty="0">
                <a:latin typeface="楷体_GB2312" pitchFamily="49" charset="-122"/>
              </a:rPr>
              <a:t> [35]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en-US" altLang="zh-CN" sz="2800" dirty="0">
                <a:latin typeface="楷体_GB2312" pitchFamily="49" charset="-122"/>
              </a:rPr>
              <a:t> =00100011B;</a:t>
            </a: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[-65]=11000001B; [-65]</a:t>
            </a:r>
            <a:r>
              <a:rPr lang="zh-CN" altLang="en-US" sz="2800" baseline="-25000" dirty="0">
                <a:latin typeface="楷体_GB2312" pitchFamily="49" charset="-122"/>
              </a:rPr>
              <a:t>反码</a:t>
            </a:r>
            <a:r>
              <a:rPr lang="en-US" altLang="zh-CN" sz="2800" dirty="0">
                <a:latin typeface="楷体_GB2312" pitchFamily="49" charset="-122"/>
              </a:rPr>
              <a:t> =10111110B</a:t>
            </a: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[-65]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en-US" altLang="zh-CN" sz="2800" dirty="0">
                <a:latin typeface="楷体_GB2312" pitchFamily="49" charset="-122"/>
              </a:rPr>
              <a:t> =10111111B</a:t>
            </a: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[X-Y]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</a:rPr>
              <a:t>[X+(-Y)]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zh-CN" altLang="en-US" sz="2800" dirty="0">
                <a:latin typeface="楷体_GB2312" pitchFamily="49" charset="-122"/>
              </a:rPr>
              <a:t>＝</a:t>
            </a:r>
            <a:r>
              <a:rPr lang="en-US" altLang="zh-CN" sz="2800" dirty="0">
                <a:latin typeface="楷体_GB2312" pitchFamily="49" charset="-122"/>
              </a:rPr>
              <a:t>[X]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en-US" altLang="zh-CN" sz="2800" dirty="0">
                <a:latin typeface="楷体_GB2312" pitchFamily="49" charset="-122"/>
              </a:rPr>
              <a:t>+[-Y]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[35-65]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en-US" altLang="zh-CN" sz="2800" dirty="0">
                <a:latin typeface="楷体_GB2312" pitchFamily="49" charset="-122"/>
              </a:rPr>
              <a:t>=[35]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  <a:r>
              <a:rPr lang="en-US" altLang="zh-CN" sz="2800" dirty="0">
                <a:latin typeface="楷体_GB2312" pitchFamily="49" charset="-122"/>
              </a:rPr>
              <a:t>+[-65]</a:t>
            </a:r>
            <a:r>
              <a:rPr lang="zh-CN" altLang="en-US" sz="2800" baseline="-25000" dirty="0">
                <a:latin typeface="楷体_GB2312" pitchFamily="49" charset="-122"/>
              </a:rPr>
              <a:t>补</a:t>
            </a: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    = 00100011B+10111111B=11100010B</a:t>
            </a: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</a:t>
            </a:r>
            <a:r>
              <a:rPr lang="zh-CN" altLang="en-US" sz="2800" dirty="0">
                <a:latin typeface="楷体_GB2312" pitchFamily="49" charset="-122"/>
              </a:rPr>
              <a:t>将结果补码</a:t>
            </a:r>
            <a:r>
              <a:rPr lang="en-US" altLang="zh-CN" sz="2800" dirty="0">
                <a:latin typeface="楷体_GB2312" pitchFamily="49" charset="-122"/>
              </a:rPr>
              <a:t>11100010B</a:t>
            </a:r>
            <a:r>
              <a:rPr lang="zh-CN" altLang="en-US" sz="2800" dirty="0">
                <a:latin typeface="楷体_GB2312" pitchFamily="49" charset="-122"/>
              </a:rPr>
              <a:t>减</a:t>
            </a:r>
            <a:r>
              <a:rPr lang="en-US" altLang="zh-CN" sz="2800" dirty="0">
                <a:latin typeface="楷体_GB2312" pitchFamily="49" charset="-122"/>
              </a:rPr>
              <a:t>1</a:t>
            </a:r>
            <a:r>
              <a:rPr lang="zh-CN" altLang="en-US" sz="2800" dirty="0">
                <a:latin typeface="楷体_GB2312" pitchFamily="49" charset="-122"/>
              </a:rPr>
              <a:t>数值位取反得到结果：</a:t>
            </a:r>
            <a:endParaRPr lang="en-US" altLang="zh-CN" sz="2800" dirty="0">
              <a:latin typeface="楷体_GB2312" pitchFamily="49" charset="-122"/>
            </a:endParaRPr>
          </a:p>
          <a:p>
            <a:pPr eaLnBrk="1" hangingPunct="1"/>
            <a:r>
              <a:rPr lang="en-US" altLang="zh-CN" sz="2800" dirty="0">
                <a:latin typeface="楷体_GB2312" pitchFamily="49" charset="-122"/>
              </a:rPr>
              <a:t>     10011110B.</a:t>
            </a:r>
            <a:r>
              <a:rPr lang="zh-CN" altLang="en-US" sz="2800" dirty="0">
                <a:latin typeface="楷体_GB2312" pitchFamily="49" charset="-122"/>
              </a:rPr>
              <a:t>即十进制</a:t>
            </a:r>
            <a:r>
              <a:rPr lang="en-US" altLang="zh-CN" sz="2800" dirty="0">
                <a:latin typeface="楷体_GB2312" pitchFamily="49" charset="-122"/>
              </a:rPr>
              <a:t>-30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624643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数值型数据表示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6BF4675-38D9-402E-8893-2DBD6BC4BFD4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graphicFrame>
        <p:nvGraphicFramePr>
          <p:cNvPr id="35843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1263650" y="1558925"/>
          <a:ext cx="8175625" cy="5434013"/>
        </p:xfrm>
        <a:graphic>
          <a:graphicData uri="http://schemas.openxmlformats.org/presentationml/2006/ole">
            <p:oleObj spid="_x0000_s1026" name="Document" r:id="rId4" imgW="44100750" imgH="34585275" progId="Word.Document.8">
              <p:embed/>
            </p:oleObj>
          </a:graphicData>
        </a:graphic>
      </p:graphicFrame>
      <p:sp>
        <p:nvSpPr>
          <p:cNvPr id="627715" name="Rectangle 3"/>
          <p:cNvSpPr>
            <a:spLocks noChangeArrowheads="1"/>
          </p:cNvSpPr>
          <p:nvPr/>
        </p:nvSpPr>
        <p:spPr bwMode="auto">
          <a:xfrm>
            <a:off x="3081338" y="1052513"/>
            <a:ext cx="4799012" cy="55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>
            <a:lvl1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ASCII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码表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(7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位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endParaRPr lang="en-US" altLang="zh-CN" sz="280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2433638" y="908050"/>
            <a:ext cx="10795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sng">
                <a:solidFill>
                  <a:srgbClr val="FF0000"/>
                </a:solidFill>
                <a:latin typeface="楷体_GB2312" pitchFamily="49" charset="-122"/>
              </a:rPr>
              <a:t>高三位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6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5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4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15925" y="1866900"/>
            <a:ext cx="113665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u="sng">
                <a:solidFill>
                  <a:srgbClr val="FF0000"/>
                </a:solidFill>
                <a:latin typeface="楷体_GB2312" pitchFamily="49" charset="-122"/>
              </a:rPr>
              <a:t>低四位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3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2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en-US" altLang="zh-CN" sz="2000">
                <a:solidFill>
                  <a:srgbClr val="FF0000"/>
                </a:solidFill>
                <a:latin typeface="楷体_GB2312" pitchFamily="49" charset="-122"/>
              </a:rPr>
              <a:t>b</a:t>
            </a:r>
            <a:r>
              <a:rPr lang="en-US" altLang="zh-CN" sz="2000" baseline="-25000">
                <a:solidFill>
                  <a:srgbClr val="FF0000"/>
                </a:solidFill>
                <a:latin typeface="楷体_GB2312" pitchFamily="49" charset="-122"/>
              </a:rPr>
              <a:t>0</a:t>
            </a:r>
          </a:p>
        </p:txBody>
      </p:sp>
      <p:sp>
        <p:nvSpPr>
          <p:cNvPr id="627718" name="Rectangle 6"/>
          <p:cNvSpPr>
            <a:spLocks noChangeArrowheads="1"/>
          </p:cNvSpPr>
          <p:nvPr/>
        </p:nvSpPr>
        <p:spPr bwMode="auto">
          <a:xfrm>
            <a:off x="1712640" y="233642"/>
            <a:ext cx="6759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algn="ctr">
              <a:defRPr/>
            </a:pPr>
            <a:r>
              <a:rPr lang="en-US" altLang="zh-CN" dirty="0">
                <a:latin typeface="楷体_GB2312" pitchFamily="49" charset="-122"/>
              </a:rPr>
              <a:t>ASCII</a:t>
            </a:r>
            <a:r>
              <a:rPr lang="zh-CN" altLang="en-US" dirty="0">
                <a:latin typeface="楷体_GB2312" pitchFamily="49" charset="-122"/>
              </a:rPr>
              <a:t>码：</a:t>
            </a:r>
            <a:r>
              <a:rPr lang="en-US" altLang="zh-CN" dirty="0">
                <a:latin typeface="楷体_GB2312" pitchFamily="49" charset="-122"/>
              </a:rPr>
              <a:t>7</a:t>
            </a:r>
            <a:r>
              <a:rPr lang="zh-CN" altLang="en-US" dirty="0">
                <a:latin typeface="楷体_GB2312" pitchFamily="49" charset="-122"/>
              </a:rPr>
              <a:t>位→</a:t>
            </a:r>
            <a:r>
              <a:rPr lang="en-US" altLang="zh-CN" dirty="0">
                <a:latin typeface="楷体_GB2312" pitchFamily="49" charset="-122"/>
              </a:rPr>
              <a:t>128</a:t>
            </a:r>
            <a:r>
              <a:rPr lang="zh-CN" altLang="en-US" dirty="0">
                <a:latin typeface="楷体_GB2312" pitchFamily="49" charset="-122"/>
              </a:rPr>
              <a:t>种</a:t>
            </a:r>
          </a:p>
          <a:p>
            <a:pPr algn="ctr">
              <a:defRPr/>
            </a:pPr>
            <a:endParaRPr lang="zh-CN" altLang="en-US" b="1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BB72E8A-360F-460C-A489-21E6C00C7621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135063"/>
            <a:ext cx="8785225" cy="70961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又如</a:t>
            </a:r>
            <a:r>
              <a:rPr lang="zh-CN" altLang="en-US" dirty="0">
                <a:latin typeface="楷体_GB2312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楷体_GB2312" pitchFamily="49" charset="-122"/>
              </a:rPr>
              <a:t>中国</a:t>
            </a:r>
            <a:r>
              <a:rPr lang="zh-CN" altLang="en-US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楷体_GB2312" pitchFamily="49" charset="-122"/>
              </a:rPr>
              <a:t>→汉字机内码＝？</a:t>
            </a:r>
          </a:p>
        </p:txBody>
      </p:sp>
      <p:graphicFrame>
        <p:nvGraphicFramePr>
          <p:cNvPr id="638979" name="Group 3"/>
          <p:cNvGraphicFramePr>
            <a:graphicFrameLocks noGrp="1"/>
          </p:cNvGraphicFramePr>
          <p:nvPr>
            <p:ph sz="half" idx="2"/>
          </p:nvPr>
        </p:nvGraphicFramePr>
        <p:xfrm>
          <a:off x="1208088" y="1916113"/>
          <a:ext cx="7346950" cy="1371600"/>
        </p:xfrm>
        <a:graphic>
          <a:graphicData uri="http://schemas.openxmlformats.org/drawingml/2006/table">
            <a:tbl>
              <a:tblPr/>
              <a:tblGrid>
                <a:gridCol w="990600"/>
                <a:gridCol w="1890712"/>
                <a:gridCol w="2376488"/>
                <a:gridCol w="2089150"/>
              </a:tblGrid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汉字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区位码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汉字国标码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汉字机内码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8680=5650H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D6D0H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国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57122=397AH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4675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50925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70025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9125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63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35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607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79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B9FAH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9007" name="Rectangle 31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汉子编码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4097727-6633-4F8E-9C1A-57B01BD64A57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38238"/>
            <a:ext cx="8785225" cy="1643062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例如</a:t>
            </a:r>
            <a:r>
              <a:rPr lang="zh-CN" altLang="en-US" dirty="0">
                <a:latin typeface="楷体_GB2312" pitchFamily="49" charset="-122"/>
              </a:rPr>
              <a:t>：把一个方块横向和纵向都分为</a:t>
            </a:r>
            <a:r>
              <a:rPr lang="en-US" altLang="zh-CN" dirty="0">
                <a:latin typeface="楷体_GB2312" pitchFamily="49" charset="-122"/>
              </a:rPr>
              <a:t>16</a:t>
            </a:r>
            <a:r>
              <a:rPr lang="zh-CN" altLang="en-US" dirty="0">
                <a:latin typeface="楷体_GB2312" pitchFamily="49" charset="-122"/>
              </a:rPr>
              <a:t>格。若用</a:t>
            </a:r>
            <a:r>
              <a:rPr lang="en-US" altLang="zh-CN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表示黑点，用</a:t>
            </a:r>
            <a:r>
              <a:rPr lang="en-US" altLang="zh-CN" dirty="0">
                <a:latin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</a:rPr>
              <a:t>表示白点，则</a:t>
            </a:r>
            <a:r>
              <a:rPr lang="en-US" altLang="zh-CN" dirty="0">
                <a:latin typeface="楷体_GB2312" pitchFamily="49" charset="-122"/>
              </a:rPr>
              <a:t>16×16</a:t>
            </a:r>
            <a:r>
              <a:rPr lang="zh-CN" altLang="en-US" dirty="0">
                <a:latin typeface="楷体_GB2312" pitchFamily="49" charset="-122"/>
              </a:rPr>
              <a:t>的点阵汉字可用</a:t>
            </a:r>
            <a:r>
              <a:rPr lang="en-US" altLang="zh-CN" dirty="0">
                <a:latin typeface="楷体_GB2312" pitchFamily="49" charset="-122"/>
              </a:rPr>
              <a:t>256</a:t>
            </a:r>
            <a:r>
              <a:rPr lang="zh-CN" altLang="en-US" dirty="0">
                <a:latin typeface="楷体_GB2312" pitchFamily="49" charset="-122"/>
              </a:rPr>
              <a:t>位二进制数来表示，占用</a:t>
            </a:r>
            <a:r>
              <a:rPr lang="en-US" altLang="zh-CN" dirty="0">
                <a:latin typeface="楷体_GB2312" pitchFamily="49" charset="-122"/>
              </a:rPr>
              <a:t>32B</a:t>
            </a:r>
            <a:r>
              <a:rPr lang="zh-CN" altLang="en-US" dirty="0">
                <a:latin typeface="楷体_GB2312" pitchFamily="49" charset="-122"/>
              </a:rPr>
              <a:t>。</a:t>
            </a:r>
          </a:p>
        </p:txBody>
      </p:sp>
      <p:sp>
        <p:nvSpPr>
          <p:cNvPr id="643075" name="Text Box 3" descr="水滴"/>
          <p:cNvSpPr txBox="1">
            <a:spLocks noChangeArrowheads="1"/>
          </p:cNvSpPr>
          <p:nvPr/>
        </p:nvSpPr>
        <p:spPr bwMode="auto">
          <a:xfrm>
            <a:off x="4232275" y="3438525"/>
            <a:ext cx="4379913" cy="26543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02H 00H 01H 04H 7FH FEH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40H 04H 80H 08H 00H 00H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3FH F8H 01H 00H 01H 00H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1FH F0H 01H 00H 01H 40H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01H 20H 01H 20H 7FH FCH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_GB2312" pitchFamily="49" charset="-122"/>
              </a:rPr>
              <a:t>00H 00H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643076" name="Object 4"/>
          <p:cNvGraphicFramePr>
            <a:graphicFrameLocks noChangeAspect="1"/>
          </p:cNvGraphicFramePr>
          <p:nvPr/>
        </p:nvGraphicFramePr>
        <p:xfrm>
          <a:off x="1465263" y="3429000"/>
          <a:ext cx="2695575" cy="2695575"/>
        </p:xfrm>
        <a:graphic>
          <a:graphicData uri="http://schemas.openxmlformats.org/presentationml/2006/ole">
            <p:oleObj spid="_x0000_s67585" name="BMP 图象" r:id="rId5" imgW="1247619" imgH="1247619" progId="PBrush">
              <p:embed/>
            </p:oleObj>
          </a:graphicData>
        </a:graphic>
      </p:graphicFrame>
      <p:sp>
        <p:nvSpPr>
          <p:cNvPr id="643077" name="Text Box 5"/>
          <p:cNvSpPr txBox="1">
            <a:spLocks noChangeArrowheads="1"/>
          </p:cNvSpPr>
          <p:nvPr/>
        </p:nvSpPr>
        <p:spPr bwMode="auto">
          <a:xfrm>
            <a:off x="1352550" y="2705100"/>
            <a:ext cx="7488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汉字“宝”的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</a:rPr>
              <a:t>16×16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</a:rPr>
              <a:t>点阵数字化信息</a:t>
            </a:r>
            <a:r>
              <a:rPr lang="zh-CN" altLang="en-US">
                <a:latin typeface="楷体_GB2312" pitchFamily="49" charset="-122"/>
              </a:rPr>
              <a:t>：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643078" name="Rectangle 6"/>
          <p:cNvSpPr>
            <a:spLocks noGrp="1" noChangeArrowheads="1"/>
          </p:cNvSpPr>
          <p:nvPr>
            <p:ph type="title"/>
          </p:nvPr>
        </p:nvSpPr>
        <p:spPr>
          <a:xfrm>
            <a:off x="1465263" y="76200"/>
            <a:ext cx="6897687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</a:rPr>
              <a:t>    汉字字形码及存储空间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4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4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5" grpId="0" animBg="1"/>
      <p:bldP spid="6430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FB47DBE-BDFC-4CA1-BEB3-9B2868F5E3DF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5327798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rgbClr val="FF00FF"/>
                </a:solidFill>
                <a:latin typeface="楷体_GB2312" pitchFamily="49" charset="-122"/>
              </a:rPr>
              <a:t>    颜色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</a:rPr>
              <a:t>深度</a:t>
            </a:r>
            <a:r>
              <a:rPr lang="zh-CN" altLang="en-US" dirty="0" smtClean="0">
                <a:latin typeface="楷体_GB2312" pitchFamily="49" charset="-122"/>
              </a:rPr>
              <a:t>：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en-US" dirty="0" smtClean="0">
                <a:solidFill>
                  <a:srgbClr val="FF00FF"/>
                </a:solidFill>
                <a:latin typeface="楷体_GB2312" pitchFamily="49" charset="-122"/>
              </a:rPr>
              <a:t>    数据</a:t>
            </a:r>
            <a:r>
              <a:rPr lang="zh-CN" altLang="en-US" dirty="0">
                <a:solidFill>
                  <a:srgbClr val="FF00FF"/>
                </a:solidFill>
                <a:latin typeface="楷体_GB2312" pitchFamily="49" charset="-122"/>
              </a:rPr>
              <a:t>量＝图像分辨率×颜色深度/8(</a:t>
            </a: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</a:rPr>
              <a:t>B)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    [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例题]</a:t>
            </a:r>
            <a:r>
              <a:rPr lang="zh-CN" altLang="en-US" dirty="0">
                <a:latin typeface="楷体_GB2312" pitchFamily="49" charset="-122"/>
              </a:rPr>
              <a:t>一幅640×480的真彩色图像（，未压缩的图像数据量是多少？</a:t>
            </a: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  640×480×24/8＝921600</a:t>
            </a:r>
            <a:r>
              <a:rPr lang="en-US" altLang="zh-CN" dirty="0">
                <a:latin typeface="楷体_GB2312" pitchFamily="49" charset="-122"/>
              </a:rPr>
              <a:t>B＝900KB</a:t>
            </a:r>
          </a:p>
          <a:p>
            <a:pPr eaLnBrk="1" hangingPunct="1"/>
            <a:r>
              <a:rPr lang="zh-CN" altLang="en-US" dirty="0"/>
              <a:t>        </a:t>
            </a:r>
            <a:r>
              <a:rPr lang="en-US" altLang="zh-CN" dirty="0"/>
              <a:t>R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各</a:t>
            </a:r>
            <a:r>
              <a:rPr lang="en-US" altLang="zh-CN" dirty="0"/>
              <a:t>8</a:t>
            </a:r>
            <a:r>
              <a:rPr lang="zh-CN" altLang="en-US" dirty="0"/>
              <a:t>位，共</a:t>
            </a:r>
            <a:r>
              <a:rPr lang="en-US" altLang="zh-CN" dirty="0"/>
              <a:t>24</a:t>
            </a:r>
            <a:r>
              <a:rPr lang="zh-CN" altLang="en-US" dirty="0"/>
              <a:t>位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        FHD:1920X1080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65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图像存储空间计算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E57384-7202-4865-8BAE-980FAE279E97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1825" y="1127125"/>
            <a:ext cx="8713663" cy="2229867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声音数字化三要素</a:t>
            </a:r>
            <a:r>
              <a:rPr lang="zh-CN" altLang="en-US" dirty="0">
                <a:latin typeface="楷体_GB2312" pitchFamily="49" charset="-122"/>
              </a:rPr>
              <a:t>：</a:t>
            </a: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采样频率、量化位数，声道数</a:t>
            </a:r>
            <a:endParaRPr lang="en-US" altLang="zh-CN" dirty="0">
              <a:latin typeface="楷体_GB2312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    数据量＝采样频率×量化位数</a:t>
            </a:r>
            <a:b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楷体_GB2312" pitchFamily="49" charset="-122"/>
              </a:rPr>
              <a:t>          ×声道数× 时间/8</a:t>
            </a:r>
            <a:r>
              <a:rPr lang="en-US" altLang="zh-CN" dirty="0">
                <a:solidFill>
                  <a:srgbClr val="000000"/>
                </a:solidFill>
                <a:latin typeface="楷体_GB2312" pitchFamily="49" charset="-122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48195" name="Group 3"/>
          <p:cNvGraphicFramePr>
            <a:graphicFrameLocks noGrp="1"/>
          </p:cNvGraphicFramePr>
          <p:nvPr/>
        </p:nvGraphicFramePr>
        <p:xfrm>
          <a:off x="1346200" y="3429000"/>
          <a:ext cx="7016750" cy="3133728"/>
        </p:xfrm>
        <a:graphic>
          <a:graphicData uri="http://schemas.openxmlformats.org/drawingml/2006/table">
            <a:tbl>
              <a:tblPr/>
              <a:tblGrid>
                <a:gridCol w="1651000"/>
                <a:gridCol w="1651000"/>
                <a:gridCol w="1816100"/>
                <a:gridCol w="1898650"/>
              </a:tblGrid>
              <a:tr h="392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采样频率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kHz)</a:t>
                      </a:r>
                    </a:p>
                  </a:txBody>
                  <a:tcPr marL="90000" marR="90000" marT="18000" marB="180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量化位数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bit)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数据量(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KB/s)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21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单声道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立体声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392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11.025</a:t>
                      </a:r>
                    </a:p>
                  </a:txBody>
                  <a:tcPr marL="90000" marR="90000" marT="18000" marB="180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10.77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21.53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05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21.53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43.07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2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22.05</a:t>
                      </a:r>
                    </a:p>
                  </a:txBody>
                  <a:tcPr marL="90000" marR="90000" marT="18000" marB="180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21.53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43.07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21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43.07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86.13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0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44.1</a:t>
                      </a:r>
                    </a:p>
                  </a:txBody>
                  <a:tcPr marL="90000" marR="90000" marT="18000" marB="180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43.07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86.13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2113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86.13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楷体_GB2312" pitchFamily="49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047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4668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18859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3431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800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2575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7147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172.27</a:t>
                      </a:r>
                    </a:p>
                  </a:txBody>
                  <a:tcPr marL="90000" marR="90000" marT="18000" marB="18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48246" name="Rectangle 5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声音及存储空间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9DACA1-2DE5-46B4-93F9-84B899217E4B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35063"/>
            <a:ext cx="8785225" cy="45989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十进制数转换成二进制数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十进制数有整数和小数两部分。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在转换时，整数部分采用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除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取余法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FF00FF"/>
                </a:solidFill>
                <a:latin typeface="楷体_GB2312" pitchFamily="49" charset="-122"/>
              </a:rPr>
              <a:t>                    </a:t>
            </a:r>
            <a:r>
              <a:rPr lang="zh-CN" altLang="en-US" dirty="0">
                <a:latin typeface="楷体_GB2312" pitchFamily="49" charset="-122"/>
              </a:rPr>
              <a:t>小数部分采用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乘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2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取整法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    </a:t>
            </a:r>
            <a:r>
              <a:rPr lang="zh-CN" altLang="en-US" dirty="0">
                <a:latin typeface="楷体_GB2312" pitchFamily="49" charset="-122"/>
              </a:rPr>
              <a:t>然后通过小数点将转换后的二进制数连接起来即可。例如：</a:t>
            </a:r>
          </a:p>
          <a:p>
            <a:pPr eaLnBrk="1" hangingPunct="1">
              <a:defRPr/>
            </a:pPr>
            <a:r>
              <a:rPr lang="en-US" altLang="zh-CN" dirty="0">
                <a:latin typeface="楷体_GB2312" pitchFamily="49" charset="-122"/>
              </a:rPr>
              <a:t>              (105.625)</a:t>
            </a:r>
            <a:r>
              <a:rPr lang="en-US" altLang="zh-CN" baseline="-25000" dirty="0">
                <a:latin typeface="楷体_GB2312" pitchFamily="49" charset="-122"/>
              </a:rPr>
              <a:t>10</a:t>
            </a:r>
            <a:r>
              <a:rPr lang="en-US" altLang="zh-CN" dirty="0">
                <a:latin typeface="楷体_GB2312" pitchFamily="49" charset="-122"/>
              </a:rPr>
              <a:t>=(?)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endParaRPr lang="zh-CN" alt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数制转换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292266-B752-45B3-BACD-C3C9EF23684C}" type="slidenum">
              <a:rPr kumimoji="0" lang="en-US" altLang="zh-CN" sz="1400">
                <a:solidFill>
                  <a:srgbClr val="000000"/>
                </a:solidFill>
              </a:rPr>
              <a:pPr eaLnBrk="1" hangingPunct="1"/>
              <a:t>20</a:t>
            </a:fld>
            <a:r>
              <a:rPr kumimoji="0" lang="en-US" altLang="zh-CN" sz="1400">
                <a:solidFill>
                  <a:srgbClr val="000000"/>
                </a:solidFill>
              </a:rPr>
              <a:t>/48</a:t>
            </a:r>
          </a:p>
        </p:txBody>
      </p:sp>
      <p:sp>
        <p:nvSpPr>
          <p:cNvPr id="680964" name="Rectangle 4"/>
          <p:cNvSpPr>
            <a:spLocks noGrp="1" noChangeArrowheads="1"/>
          </p:cNvSpPr>
          <p:nvPr>
            <p:ph type="title"/>
          </p:nvPr>
        </p:nvSpPr>
        <p:spPr>
          <a:xfrm>
            <a:off x="1497013" y="76200"/>
            <a:ext cx="7056437" cy="762000"/>
          </a:xfrm>
        </p:spPr>
        <p:txBody>
          <a:bodyPr anchor="ctr"/>
          <a:lstStyle/>
          <a:p>
            <a:pPr marL="0" indent="0" eaLnBrk="1" hangingPunct="1"/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P=NP?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问题</a:t>
            </a:r>
          </a:p>
        </p:txBody>
      </p:sp>
      <p:sp>
        <p:nvSpPr>
          <p:cNvPr id="680965" name="Text Box 5"/>
          <p:cNvSpPr txBox="1">
            <a:spLocks noChangeArrowheads="1"/>
          </p:cNvSpPr>
          <p:nvPr/>
        </p:nvSpPr>
        <p:spPr bwMode="auto">
          <a:xfrm>
            <a:off x="848001" y="1052736"/>
            <a:ext cx="8066088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    P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类问题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：多项式时间内可解决的问题类。由确定型图灵机在多项式时间内可解的一切判定问题所组成的集合。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    P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类问题包含了大量的已知自然问题，如计算最大公约数、计算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π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值、排序问题、二维匹配问题等。</a:t>
            </a:r>
          </a:p>
        </p:txBody>
      </p:sp>
      <p:sp>
        <p:nvSpPr>
          <p:cNvPr id="680966" name="Text Box 6"/>
          <p:cNvSpPr txBox="1">
            <a:spLocks noChangeArrowheads="1"/>
          </p:cNvSpPr>
          <p:nvPr/>
        </p:nvSpPr>
        <p:spPr bwMode="auto">
          <a:xfrm>
            <a:off x="848001" y="2910335"/>
            <a:ext cx="8207375" cy="238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    NP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类问题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：是多项式时间可验证的问题类。由非确定型图灵机在多项式时间内可计算的判定问题所组成的集合。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   如果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NP=P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，那么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NP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类的问题都将能计算。也就是说，如果一个问题的潜在解答可以在多项式时间内被证实或证伪，则该问题属于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NP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NP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类问题数量巨大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，如完全子图问题、图的着色问题、汉密尔顿回路问题、以及旅行销售员问题等。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5" grpId="0"/>
      <p:bldP spid="6809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A4B74B6-6CF6-4B46-8D05-DE35263C92FA}" type="slidenum">
              <a:rPr kumimoji="0" lang="en-US" altLang="zh-CN" sz="1400">
                <a:solidFill>
                  <a:srgbClr val="000000"/>
                </a:solidFill>
              </a:rPr>
              <a:pPr eaLnBrk="1" hangingPunct="1"/>
              <a:t>21</a:t>
            </a:fld>
            <a:r>
              <a:rPr kumimoji="0" lang="en-US" altLang="zh-CN" sz="1400">
                <a:solidFill>
                  <a:srgbClr val="000000"/>
                </a:solidFill>
              </a:rPr>
              <a:t>/48</a:t>
            </a:r>
          </a:p>
        </p:txBody>
      </p:sp>
      <p:sp>
        <p:nvSpPr>
          <p:cNvPr id="690206" name="Rectangle 30"/>
          <p:cNvSpPr>
            <a:spLocks noGrp="1" noChangeArrowheads="1"/>
          </p:cNvSpPr>
          <p:nvPr>
            <p:ph type="title"/>
          </p:nvPr>
        </p:nvSpPr>
        <p:spPr>
          <a:xfrm>
            <a:off x="1497013" y="76200"/>
            <a:ext cx="7056437" cy="762000"/>
          </a:xfrm>
        </p:spPr>
        <p:txBody>
          <a:bodyPr anchor="ctr"/>
          <a:lstStyle/>
          <a:p>
            <a:pPr marL="0" indent="0" eaLnBrk="1" hangingPunct="1"/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图灵机</a:t>
            </a:r>
            <a:r>
              <a:rPr lang="en-US" altLang="zh-CN" dirty="0">
                <a:solidFill>
                  <a:srgbClr val="008080"/>
                </a:solidFill>
                <a:latin typeface="楷体_GB2312" pitchFamily="49" charset="-122"/>
              </a:rPr>
              <a:t>:</a:t>
            </a:r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例题</a:t>
            </a:r>
          </a:p>
        </p:txBody>
      </p:sp>
      <p:sp>
        <p:nvSpPr>
          <p:cNvPr id="10" name="矩形 9"/>
          <p:cNvSpPr/>
          <p:nvPr/>
        </p:nvSpPr>
        <p:spPr>
          <a:xfrm>
            <a:off x="848544" y="1052736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  <a:buSzPts val="1400"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假设：用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位二进制数表示的自然数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，作加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操作，请设计其图灵机五元组指令集。</a:t>
            </a:r>
            <a:endParaRPr lang="zh-CN" altLang="zh-CN" sz="2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8139" name="图片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0712" y="1929480"/>
            <a:ext cx="3830048" cy="82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44488" y="2755038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0870"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表示空格，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表示机器的初始状态，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表示机器的结束状态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4728" y="3600021"/>
            <a:ext cx="3834716" cy="823031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497012" y="4405854"/>
            <a:ext cx="77044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0870">
              <a:spcAft>
                <a:spcPts val="0"/>
              </a:spcAft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操作的五元组指令集为：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00Lq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zh-CN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10870"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11Lq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zh-CN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10870"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10Lq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zh-CN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610870"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01Lq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zh-CN" altLang="zh-CN" sz="28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</a:rPr>
              <a:t>                                 q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bbNq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3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strips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69B275-F9B5-4BDD-A5C3-F73963EF5C0A}" type="slidenum">
              <a:rPr kumimoji="0" lang="en-US" altLang="zh-CN" sz="1400">
                <a:solidFill>
                  <a:srgbClr val="000000"/>
                </a:solidFill>
              </a:rPr>
              <a:pPr eaLnBrk="1" hangingPunct="1"/>
              <a:t>22</a:t>
            </a:fld>
            <a:r>
              <a:rPr kumimoji="0" lang="en-US" altLang="zh-CN" sz="1400">
                <a:solidFill>
                  <a:srgbClr val="000000"/>
                </a:solidFill>
              </a:rPr>
              <a:t>/48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4751387"/>
          </a:xfrm>
        </p:spPr>
        <p:txBody>
          <a:bodyPr/>
          <a:lstStyle/>
          <a:p>
            <a:pPr marL="0" indent="0" eaLnBrk="1" hangingPunct="1"/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诺依曼机的特点</a:t>
            </a:r>
          </a:p>
          <a:p>
            <a:pPr marL="0" indent="0" eaLnBrk="1" hangingPunct="1"/>
            <a:r>
              <a:rPr lang="zh-CN" altLang="en-US" dirty="0">
                <a:latin typeface="楷体_GB2312" pitchFamily="49" charset="-122"/>
              </a:rPr>
              <a:t>    ①机器以运算器为中心，输入、输出设备与存储器之间的数据传送都要经过运算器。</a:t>
            </a:r>
          </a:p>
          <a:p>
            <a:pPr marL="0" indent="0" eaLnBrk="1" hangingPunct="1"/>
            <a:r>
              <a:rPr lang="zh-CN" altLang="en-US" dirty="0">
                <a:latin typeface="楷体_GB2312" pitchFamily="49" charset="-122"/>
              </a:rPr>
              <a:t>    ②采用存储程序原理。</a:t>
            </a:r>
          </a:p>
          <a:p>
            <a:pPr marL="0" indent="0" eaLnBrk="1" hangingPunct="1"/>
            <a:r>
              <a:rPr lang="zh-CN" altLang="en-US" dirty="0">
                <a:latin typeface="楷体_GB2312" pitchFamily="49" charset="-122"/>
              </a:rPr>
              <a:t>    ③指令是由操作码和地址码组成。</a:t>
            </a:r>
          </a:p>
          <a:p>
            <a:pPr marL="0" indent="0" eaLnBrk="1" hangingPunct="1"/>
            <a:r>
              <a:rPr lang="zh-CN" altLang="en-US" dirty="0">
                <a:latin typeface="楷体_GB2312" pitchFamily="49" charset="-122"/>
              </a:rPr>
              <a:t>    ④数据以二进制表示，并采用二进制运算。</a:t>
            </a:r>
          </a:p>
          <a:p>
            <a:pPr marL="0" indent="0" eaLnBrk="1" hangingPunct="1"/>
            <a:r>
              <a:rPr lang="zh-CN" altLang="en-US" dirty="0">
                <a:latin typeface="楷体_GB2312" pitchFamily="49" charset="-122"/>
              </a:rPr>
              <a:t>    ⑤硬件与软件完全分开，硬件在结构和功能上是不变的，完全靠编制软件来适应用户需要。</a:t>
            </a:r>
          </a:p>
        </p:txBody>
      </p:sp>
      <p:sp>
        <p:nvSpPr>
          <p:cNvPr id="709638" name="Rectangle 6"/>
          <p:cNvSpPr>
            <a:spLocks noGrp="1" noChangeArrowheads="1"/>
          </p:cNvSpPr>
          <p:nvPr>
            <p:ph type="title"/>
          </p:nvPr>
        </p:nvSpPr>
        <p:spPr>
          <a:xfrm>
            <a:off x="1497013" y="76200"/>
            <a:ext cx="7056437" cy="762000"/>
          </a:xfrm>
        </p:spPr>
        <p:txBody>
          <a:bodyPr anchor="ctr"/>
          <a:lstStyle/>
          <a:p>
            <a:pPr marL="0" indent="0" eaLnBrk="1" hangingPunct="1"/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冯</a:t>
            </a:r>
            <a:r>
              <a:rPr lang="en-US" altLang="zh-CN" dirty="0">
                <a:solidFill>
                  <a:srgbClr val="9900FF"/>
                </a:solidFill>
                <a:latin typeface="Times New Roman" panose="02020603050405020304" pitchFamily="18" charset="0"/>
              </a:rPr>
              <a:t>·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诺依曼机的特点</a:t>
            </a:r>
          </a:p>
        </p:txBody>
      </p:sp>
    </p:spTree>
  </p:cSld>
  <p:clrMapOvr>
    <a:masterClrMapping/>
  </p:clrMapOvr>
  <p:transition spd="slow"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0B87B0-FEE6-465B-A7D9-BAA2B844E6C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23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/48</a:t>
            </a:r>
          </a:p>
        </p:txBody>
      </p:sp>
      <p:sp>
        <p:nvSpPr>
          <p:cNvPr id="717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4895850"/>
          </a:xfrm>
        </p:spPr>
        <p:txBody>
          <a:bodyPr/>
          <a:lstStyle/>
          <a:p>
            <a:pPr marL="0" indent="0" eaLnBrk="1" hangingPunct="1"/>
            <a:r>
              <a:rPr lang="zh-CN" altLang="en-US" sz="2800">
                <a:solidFill>
                  <a:srgbClr val="008080"/>
                </a:solidFill>
                <a:latin typeface="楷体_GB2312" pitchFamily="49" charset="-122"/>
              </a:rPr>
              <a:t>算法定义和特征</a:t>
            </a:r>
          </a:p>
          <a:p>
            <a:pPr marL="0" indent="0" eaLnBrk="1" hangingPunct="1"/>
            <a:r>
              <a:rPr lang="zh-CN" altLang="zh-CN" sz="2800">
                <a:solidFill>
                  <a:schemeClr val="tx2"/>
                </a:solidFill>
              </a:rPr>
              <a:t>定义：</a:t>
            </a:r>
            <a:r>
              <a:rPr lang="zh-CN" altLang="zh-CN" sz="2800"/>
              <a:t>算法是解某一特定问题的一组有穷规则的集合。</a:t>
            </a:r>
            <a:endParaRPr lang="en-US" altLang="zh-CN" sz="2800"/>
          </a:p>
          <a:p>
            <a:pPr marL="0" indent="0"/>
            <a:r>
              <a:rPr lang="zh-CN" altLang="zh-CN" sz="2800"/>
              <a:t>算法的特征</a:t>
            </a:r>
          </a:p>
          <a:p>
            <a:pPr marL="0" indent="0"/>
            <a:r>
              <a:rPr lang="zh-CN" altLang="zh-CN" sz="2800">
                <a:solidFill>
                  <a:schemeClr val="tx2"/>
                </a:solidFill>
              </a:rPr>
              <a:t>确定性：</a:t>
            </a:r>
            <a:r>
              <a:rPr lang="zh-CN" altLang="zh-CN" sz="2800"/>
              <a:t>执行的每一个动作都是清晰的、无歧义的； </a:t>
            </a:r>
          </a:p>
          <a:p>
            <a:pPr marL="0" indent="0"/>
            <a:r>
              <a:rPr lang="zh-CN" altLang="zh-CN" sz="2800">
                <a:solidFill>
                  <a:schemeClr val="tx2"/>
                </a:solidFill>
              </a:rPr>
              <a:t>有穷性：</a:t>
            </a:r>
            <a:r>
              <a:rPr lang="zh-CN" altLang="zh-CN" sz="2800"/>
              <a:t>必须在有限步骤内终止； </a:t>
            </a:r>
          </a:p>
          <a:p>
            <a:pPr marL="0" indent="0"/>
            <a:r>
              <a:rPr lang="zh-CN" altLang="zh-CN" sz="2800">
                <a:solidFill>
                  <a:schemeClr val="tx2"/>
                </a:solidFill>
              </a:rPr>
              <a:t>输    入：</a:t>
            </a:r>
            <a:r>
              <a:rPr lang="zh-CN" altLang="zh-CN" sz="2800"/>
              <a:t>有0个或多个输入，算法的初始值； </a:t>
            </a:r>
          </a:p>
          <a:p>
            <a:pPr marL="0" indent="0"/>
            <a:r>
              <a:rPr lang="zh-CN" altLang="zh-CN" sz="2800">
                <a:solidFill>
                  <a:schemeClr val="tx2"/>
                </a:solidFill>
              </a:rPr>
              <a:t>输    出：</a:t>
            </a:r>
            <a:r>
              <a:rPr lang="zh-CN" altLang="zh-CN" sz="2800"/>
              <a:t>有一个或多个输出，算法的计算结果； </a:t>
            </a:r>
          </a:p>
          <a:p>
            <a:pPr marL="0" indent="0"/>
            <a:r>
              <a:rPr lang="zh-CN" altLang="zh-CN" sz="2800">
                <a:solidFill>
                  <a:schemeClr val="tx2"/>
                </a:solidFill>
              </a:rPr>
              <a:t>可行性：</a:t>
            </a:r>
            <a:r>
              <a:rPr lang="zh-CN" altLang="zh-CN" sz="2800"/>
              <a:t>每一个操作都可以通过有限次基本运算实现。</a:t>
            </a:r>
            <a:endParaRPr lang="en-US" altLang="zh-CN" sz="2800"/>
          </a:p>
          <a:p>
            <a:pPr marL="0" indent="0"/>
            <a:r>
              <a:rPr lang="zh-CN" altLang="zh-CN" sz="2800">
                <a:solidFill>
                  <a:srgbClr val="FF0000"/>
                </a:solidFill>
              </a:rPr>
              <a:t>算法描述</a:t>
            </a:r>
            <a:r>
              <a:rPr lang="zh-CN" altLang="en-US" sz="2800">
                <a:solidFill>
                  <a:srgbClr val="FF0000"/>
                </a:solidFill>
              </a:rPr>
              <a:t>语言：</a:t>
            </a:r>
            <a:r>
              <a:rPr lang="zh-CN" altLang="en-US" sz="2800">
                <a:solidFill>
                  <a:srgbClr val="002060"/>
                </a:solidFill>
              </a:rPr>
              <a:t>自然语言、</a:t>
            </a:r>
            <a:r>
              <a:rPr lang="zh-CN" altLang="zh-CN" sz="2800">
                <a:solidFill>
                  <a:srgbClr val="002060"/>
                </a:solidFill>
              </a:rPr>
              <a:t>流程图</a:t>
            </a:r>
            <a:r>
              <a:rPr lang="zh-CN" altLang="en-US" sz="2800">
                <a:solidFill>
                  <a:srgbClr val="002060"/>
                </a:solidFill>
              </a:rPr>
              <a:t>、</a:t>
            </a:r>
            <a:r>
              <a:rPr lang="zh-CN" altLang="zh-CN" sz="2800">
                <a:solidFill>
                  <a:srgbClr val="002060"/>
                </a:solidFill>
              </a:rPr>
              <a:t>伪代码</a:t>
            </a:r>
            <a:r>
              <a:rPr lang="zh-CN" altLang="en-US" sz="2800">
                <a:solidFill>
                  <a:srgbClr val="002060"/>
                </a:solidFill>
              </a:rPr>
              <a:t>、</a:t>
            </a:r>
            <a:r>
              <a:rPr lang="zh-CN" altLang="zh-CN" sz="2800">
                <a:solidFill>
                  <a:srgbClr val="002060"/>
                </a:solidFill>
              </a:rPr>
              <a:t>程序语言</a:t>
            </a:r>
            <a:endParaRPr lang="zh-CN" altLang="zh-CN" sz="2800"/>
          </a:p>
          <a:p>
            <a:pPr marL="0" indent="0" eaLnBrk="1" hangingPunct="1"/>
            <a:endParaRPr lang="zh-CN" altLang="zh-CN"/>
          </a:p>
          <a:p>
            <a:pPr marL="0" indent="0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title"/>
          </p:nvPr>
        </p:nvSpPr>
        <p:spPr>
          <a:xfrm>
            <a:off x="1352550" y="76200"/>
            <a:ext cx="8137525" cy="7620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算法定义、特征、</a:t>
            </a:r>
            <a:r>
              <a:rPr lang="zh-CN" altLang="zh-CN" dirty="0">
                <a:solidFill>
                  <a:srgbClr val="FF0000"/>
                </a:solidFill>
              </a:rPr>
              <a:t>算法描述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endParaRPr lang="zh-CN" altLang="en-US" dirty="0">
              <a:solidFill>
                <a:srgbClr val="FF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CE401-47C6-4C6C-869A-38908A046269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24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/48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4535487"/>
          </a:xfrm>
        </p:spPr>
        <p:txBody>
          <a:bodyPr/>
          <a:lstStyle/>
          <a:p>
            <a:pPr marL="0" indent="0"/>
            <a:r>
              <a:rPr lang="zh-CN" altLang="zh-CN">
                <a:latin typeface="黑体" panose="02010609060101010101" pitchFamily="49" charset="-122"/>
              </a:rPr>
              <a:t>穷举</a:t>
            </a:r>
            <a:r>
              <a:rPr lang="zh-CN" altLang="en-US">
                <a:latin typeface="黑体" panose="02010609060101010101" pitchFamily="49" charset="-122"/>
              </a:rPr>
              <a:t>算</a:t>
            </a:r>
            <a:r>
              <a:rPr lang="zh-CN" altLang="zh-CN">
                <a:latin typeface="黑体" panose="02010609060101010101" pitchFamily="49" charset="-122"/>
              </a:rPr>
              <a:t>法</a:t>
            </a:r>
            <a:r>
              <a:rPr lang="zh-CN" altLang="en-US">
                <a:latin typeface="黑体" panose="02010609060101010101" pitchFamily="49" charset="-122"/>
              </a:rPr>
              <a:t>：</a:t>
            </a:r>
            <a:r>
              <a:rPr lang="zh-CN" altLang="en-US"/>
              <a:t>指在问题的解空间范围内逐一测试，找出问题的解。 </a:t>
            </a:r>
          </a:p>
          <a:p>
            <a:pPr marL="0" indent="0"/>
            <a:r>
              <a:rPr lang="zh-CN" altLang="en-US">
                <a:solidFill>
                  <a:schemeClr val="tx2"/>
                </a:solidFill>
              </a:rPr>
              <a:t>应用</a:t>
            </a:r>
          </a:p>
          <a:p>
            <a:pPr lvl="1"/>
            <a:r>
              <a:rPr lang="zh-CN" altLang="en-US" sz="3200" b="1"/>
              <a:t>国王的婚姻中国王使用的算法</a:t>
            </a:r>
          </a:p>
          <a:p>
            <a:pPr lvl="1"/>
            <a:r>
              <a:rPr lang="zh-CN" altLang="en-US" sz="3200" b="1"/>
              <a:t>旅行商问题的逐条路线计算</a:t>
            </a:r>
          </a:p>
          <a:p>
            <a:pPr lvl="1"/>
            <a:r>
              <a:rPr lang="zh-CN" altLang="en-US" sz="3200" b="1"/>
              <a:t>密码学中的暴力破解法</a:t>
            </a:r>
          </a:p>
          <a:p>
            <a:pPr lvl="1"/>
            <a:r>
              <a:rPr lang="zh-CN" altLang="en-US" sz="3200" b="1"/>
              <a:t>图论中四色定理的证明</a:t>
            </a:r>
          </a:p>
          <a:p>
            <a:pPr lvl="1"/>
            <a:r>
              <a:rPr lang="zh-CN" altLang="en-US" sz="3200" b="1"/>
              <a:t>百鸡问题 </a:t>
            </a:r>
            <a:endParaRPr lang="zh-CN" altLang="zh-CN" sz="3200" b="1"/>
          </a:p>
          <a:p>
            <a:pPr marL="0" indent="0"/>
            <a:endParaRPr lang="zh-CN" altLang="zh-CN"/>
          </a:p>
          <a:p>
            <a:pPr marL="0" indent="0" eaLnBrk="1" hangingPunct="1"/>
            <a:endParaRPr lang="zh-CN" altLang="zh-CN"/>
          </a:p>
          <a:p>
            <a:pPr marL="0" indent="0" eaLnBrk="1" hangingPunct="1"/>
            <a:endParaRPr lang="zh-CN" altLang="en-US">
              <a:latin typeface="楷体_GB2312" pitchFamily="49" charset="-122"/>
            </a:endParaRPr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title"/>
          </p:nvPr>
        </p:nvSpPr>
        <p:spPr>
          <a:xfrm>
            <a:off x="1497013" y="76200"/>
            <a:ext cx="7056437" cy="7620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zh-CN" dirty="0">
                <a:latin typeface="黑体" panose="02010609060101010101" pitchFamily="49" charset="-122"/>
              </a:rPr>
              <a:t>穷举</a:t>
            </a:r>
            <a:r>
              <a:rPr lang="zh-CN" altLang="en-US" dirty="0">
                <a:latin typeface="黑体" panose="02010609060101010101" pitchFamily="49" charset="-122"/>
              </a:rPr>
              <a:t>算</a:t>
            </a:r>
            <a:r>
              <a:rPr lang="zh-CN" altLang="zh-CN" dirty="0">
                <a:latin typeface="黑体" panose="02010609060101010101" pitchFamily="49" charset="-122"/>
              </a:rPr>
              <a:t>法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AC8F72-9AD8-494C-98AF-23FB441E7B5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25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/48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5472112"/>
          </a:xfrm>
        </p:spPr>
        <p:txBody>
          <a:bodyPr/>
          <a:lstStyle/>
          <a:p>
            <a:pPr marL="0" indent="0"/>
            <a:r>
              <a:rPr lang="zh-CN" altLang="zh-CN" dirty="0">
                <a:latin typeface="黑体" panose="02010609060101010101" pitchFamily="49" charset="-122"/>
              </a:rPr>
              <a:t>回溯</a:t>
            </a:r>
            <a:r>
              <a:rPr lang="zh-CN" altLang="en-US" dirty="0">
                <a:latin typeface="黑体" panose="02010609060101010101" pitchFamily="49" charset="-122"/>
              </a:rPr>
              <a:t>算</a:t>
            </a:r>
            <a:r>
              <a:rPr lang="zh-CN" altLang="zh-CN" dirty="0">
                <a:latin typeface="黑体" panose="02010609060101010101" pitchFamily="49" charset="-122"/>
              </a:rPr>
              <a:t>法</a:t>
            </a:r>
            <a:r>
              <a:rPr lang="zh-CN" altLang="en-US" dirty="0">
                <a:latin typeface="黑体" panose="02010609060101010101" pitchFamily="49" charset="-122"/>
              </a:rPr>
              <a:t>：</a:t>
            </a:r>
            <a:r>
              <a:rPr lang="zh-CN" altLang="en-US" dirty="0">
                <a:sym typeface="Arial" panose="020B0604020202020204" pitchFamily="34" charset="0"/>
              </a:rPr>
              <a:t>本质上是一种穷举法，在问题的解空间中系统地搜索问题解。搜索过程中，能进则进，不能进则退回来，换一条路再试，通过此种方式，提高搜索效率，减少不必要的测试。 </a:t>
            </a:r>
            <a:endParaRPr lang="en-US" altLang="zh-CN" dirty="0">
              <a:sym typeface="Arial" panose="020B0604020202020204" pitchFamily="34" charset="0"/>
            </a:endParaRPr>
          </a:p>
          <a:p>
            <a:pPr marL="0" indent="0"/>
            <a:endParaRPr lang="en-US" altLang="zh-CN" dirty="0">
              <a:solidFill>
                <a:schemeClr val="tx2"/>
              </a:solidFill>
              <a:sym typeface="Arial" panose="020B0604020202020204" pitchFamily="34" charset="0"/>
            </a:endParaRPr>
          </a:p>
          <a:p>
            <a:pPr marL="0" indent="0"/>
            <a:r>
              <a:rPr lang="zh-CN" altLang="en-US" dirty="0">
                <a:solidFill>
                  <a:schemeClr val="tx2"/>
                </a:solidFill>
                <a:sym typeface="Arial" panose="020B0604020202020204" pitchFamily="34" charset="0"/>
              </a:rPr>
              <a:t>应用</a:t>
            </a:r>
          </a:p>
          <a:p>
            <a:pPr marL="0" indent="0"/>
            <a:r>
              <a:rPr lang="zh-CN" altLang="en-US" dirty="0">
                <a:sym typeface="Arial" panose="020B0604020202020204" pitchFamily="34" charset="0"/>
              </a:rPr>
              <a:t>迷宫问题</a:t>
            </a:r>
          </a:p>
          <a:p>
            <a:pPr marL="0" indent="0">
              <a:buFontTx/>
              <a:buNone/>
            </a:pPr>
            <a:r>
              <a:rPr lang="zh-CN" altLang="en-US" dirty="0">
                <a:sym typeface="Arial" panose="020B0604020202020204" pitchFamily="34" charset="0"/>
              </a:rPr>
              <a:t>搜索引擎中的下载</a:t>
            </a:r>
          </a:p>
          <a:p>
            <a:pPr marL="0" indent="0">
              <a:buFontTx/>
              <a:buNone/>
            </a:pPr>
            <a:r>
              <a:rPr lang="zh-CN" altLang="en-US" dirty="0">
                <a:sym typeface="Arial" panose="020B0604020202020204" pitchFamily="34" charset="0"/>
              </a:rPr>
              <a:t>八皇后问题</a:t>
            </a:r>
          </a:p>
          <a:p>
            <a:pPr marL="0" indent="0"/>
            <a:endParaRPr lang="zh-CN" altLang="zh-CN" dirty="0"/>
          </a:p>
          <a:p>
            <a:pPr marL="0" indent="0" eaLnBrk="1" hangingPunct="1"/>
            <a:endParaRPr lang="zh-CN" altLang="zh-CN" dirty="0"/>
          </a:p>
          <a:p>
            <a:pPr marL="0" indent="0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title"/>
          </p:nvPr>
        </p:nvSpPr>
        <p:spPr>
          <a:xfrm>
            <a:off x="1497013" y="76200"/>
            <a:ext cx="7056437" cy="7620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zh-CN" dirty="0">
                <a:latin typeface="黑体" panose="02010609060101010101" pitchFamily="49" charset="-122"/>
              </a:rPr>
              <a:t>回溯</a:t>
            </a:r>
            <a:r>
              <a:rPr lang="zh-CN" altLang="en-US" dirty="0">
                <a:latin typeface="黑体" panose="02010609060101010101" pitchFamily="49" charset="-122"/>
              </a:rPr>
              <a:t>算</a:t>
            </a:r>
            <a:r>
              <a:rPr lang="zh-CN" altLang="zh-CN" dirty="0">
                <a:latin typeface="黑体" panose="02010609060101010101" pitchFamily="49" charset="-122"/>
              </a:rPr>
              <a:t>法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12C35B-2243-439E-8051-C848750793F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26</a:t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/48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5472112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</a:rPr>
              <a:t>递归算法：</a:t>
            </a:r>
            <a:r>
              <a:rPr lang="zh-CN" altLang="en-US" dirty="0"/>
              <a:t>是直接或间接地调用自身的算法。它的另一种定义是，用自己的简单情况，定义自己。 </a:t>
            </a: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</a:rPr>
              <a:t>应用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dirty="0"/>
              <a:t>   欧几里得算法</a:t>
            </a:r>
          </a:p>
          <a:p>
            <a:pPr marL="0" indent="0">
              <a:lnSpc>
                <a:spcPct val="90000"/>
              </a:lnSpc>
            </a:pPr>
            <a:endParaRPr lang="zh-CN" altLang="en-US" dirty="0"/>
          </a:p>
          <a:p>
            <a:pPr marL="0" indent="0">
              <a:lnSpc>
                <a:spcPct val="90000"/>
              </a:lnSpc>
            </a:pPr>
            <a:endParaRPr lang="zh-CN" altLang="en-US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dirty="0"/>
              <a:t>   德罗斯特效应（Droste Effect）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dirty="0"/>
              <a:t>   Fibnoacci数列</a:t>
            </a:r>
            <a:r>
              <a:rPr lang="zh-CN" altLang="en-US" sz="2800" dirty="0"/>
              <a:t>                 </a:t>
            </a:r>
          </a:p>
          <a:p>
            <a:pPr marL="0" indent="0"/>
            <a:endParaRPr lang="zh-CN" altLang="zh-CN" dirty="0"/>
          </a:p>
          <a:p>
            <a:pPr marL="0" indent="0" eaLnBrk="1" hangingPunct="1"/>
            <a:endParaRPr lang="zh-CN" altLang="zh-CN" dirty="0"/>
          </a:p>
          <a:p>
            <a:pPr marL="0" indent="0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374791" name="Rectangle 7"/>
          <p:cNvSpPr>
            <a:spLocks noGrp="1" noChangeArrowheads="1"/>
          </p:cNvSpPr>
          <p:nvPr>
            <p:ph type="title"/>
          </p:nvPr>
        </p:nvSpPr>
        <p:spPr>
          <a:xfrm>
            <a:off x="1497013" y="76200"/>
            <a:ext cx="7056437" cy="762000"/>
          </a:xfrm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2"/>
                </a:solidFill>
              </a:rPr>
              <a:t>递归算法</a:t>
            </a:r>
            <a:endParaRPr lang="en-US" altLang="zh-CN" dirty="0">
              <a:latin typeface="隶书" panose="02010509060101010101" pitchFamily="49" charset="-122"/>
            </a:endParaRPr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628900" y="3717925"/>
          <a:ext cx="5072063" cy="647700"/>
        </p:xfrm>
        <a:graphic>
          <a:graphicData uri="http://schemas.openxmlformats.org/presentationml/2006/ole">
            <p:oleObj spid="_x0000_s70657" r:id="rId4" imgW="1613600" imgH="190583" progId="">
              <p:embed/>
            </p:oleObj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schemeClr val="tx2"/>
                </a:solidFill>
              </a:rPr>
              <a:t>分治法</a:t>
            </a:r>
            <a:endParaRPr lang="zh-CN" dirty="0">
              <a:latin typeface="黑体" panose="02010609060101010101" pitchFamily="49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0213" y="1270000"/>
            <a:ext cx="9439275" cy="5400675"/>
          </a:xfrm>
        </p:spPr>
        <p:txBody>
          <a:bodyPr/>
          <a:lstStyle/>
          <a:p>
            <a:pPr marL="0" indent="0"/>
            <a:r>
              <a:rPr lang="zh-CN" altLang="en-US" sz="2800" dirty="0">
                <a:solidFill>
                  <a:schemeClr val="tx2"/>
                </a:solidFill>
              </a:rPr>
              <a:t>分治法：</a:t>
            </a:r>
            <a:r>
              <a:rPr lang="zh-CN" altLang="en-US" sz="2800" dirty="0"/>
              <a:t>将原问题分解为小规模子问题-&gt;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               求解子问题-&gt;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               子问题解合并</a:t>
            </a:r>
          </a:p>
          <a:p>
            <a:pPr marL="0" indent="0"/>
            <a:r>
              <a:rPr lang="zh-CN" altLang="en-US" sz="2800" dirty="0">
                <a:solidFill>
                  <a:schemeClr val="tx2"/>
                </a:solidFill>
              </a:rPr>
              <a:t>应用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</a:t>
            </a:r>
            <a:r>
              <a:rPr lang="zh-CN" altLang="en-US" sz="2800" dirty="0" smtClean="0"/>
              <a:t>广泛</a:t>
            </a:r>
            <a:r>
              <a:rPr lang="zh-CN" altLang="en-US" sz="2800" dirty="0"/>
              <a:t>用于组织管理和军事等领域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   二分查找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分公司设立、竞赛的赛制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第一章国王的婚姻中宰相的策略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   Google的MapReduce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zh-CN" dirty="0">
                <a:latin typeface="黑体" panose="02010609060101010101" pitchFamily="49" charset="-122"/>
              </a:rPr>
              <a:t>贪心算法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341438"/>
            <a:ext cx="9361487" cy="5516562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zh-CN" altLang="zh-CN" sz="2800" dirty="0">
                <a:latin typeface="黑体" panose="02010609060101010101" pitchFamily="49" charset="-122"/>
              </a:rPr>
              <a:t>贪心算法</a:t>
            </a:r>
            <a:r>
              <a:rPr lang="zh-CN" altLang="en-US" sz="2800" dirty="0">
                <a:latin typeface="黑体" panose="02010609060101010101" pitchFamily="49" charset="-122"/>
              </a:rPr>
              <a:t>：</a:t>
            </a:r>
            <a:r>
              <a:rPr lang="zh-CN" altLang="en-US" sz="2800" dirty="0"/>
              <a:t>待求解问题分解成若干个子问题进行分步求解，且每一步总是做出当前最好选择，即得到局部最优解，由这一系列的局部最优解构成问题的解。</a:t>
            </a:r>
          </a:p>
          <a:p>
            <a:pPr marL="0" indent="0">
              <a:lnSpc>
                <a:spcPct val="90000"/>
              </a:lnSpc>
            </a:pPr>
            <a:endParaRPr lang="zh-CN" altLang="zh-CN" sz="2800" dirty="0">
              <a:latin typeface="黑体" panose="02010609060101010101" pitchFamily="49" charset="-122"/>
            </a:endParaRPr>
          </a:p>
          <a:p>
            <a:pPr marL="0" indent="0"/>
            <a:r>
              <a:rPr lang="zh-CN" altLang="en-US" sz="2800" dirty="0">
                <a:solidFill>
                  <a:schemeClr val="tx2"/>
                </a:solidFill>
              </a:rPr>
              <a:t>应用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0" indent="0"/>
            <a:r>
              <a:rPr lang="zh-CN" altLang="en-US" sz="2800" dirty="0"/>
              <a:t>货币支付</a:t>
            </a:r>
            <a:endParaRPr lang="zh-CN" altLang="en-US" sz="2800" dirty="0">
              <a:solidFill>
                <a:schemeClr val="tx2"/>
              </a:solidFill>
            </a:endParaRPr>
          </a:p>
          <a:p>
            <a:pPr marL="0" indent="0">
              <a:buFontTx/>
              <a:buNone/>
            </a:pPr>
            <a:r>
              <a:rPr lang="zh-CN" altLang="en-US" sz="2800" dirty="0"/>
              <a:t>田忌赛马</a:t>
            </a:r>
          </a:p>
          <a:p>
            <a:pPr marL="0" indent="0">
              <a:buFontTx/>
              <a:buNone/>
            </a:pPr>
            <a:r>
              <a:rPr lang="zh-CN" altLang="en-US" sz="2800" dirty="0"/>
              <a:t>电缆铺设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大学生选修学分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zh-CN" altLang="en-US" sz="2800" dirty="0"/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9DACA1-2DE5-46B4-93F9-84B899217E4B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35063"/>
            <a:ext cx="8785225" cy="45989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楷体_GB2312" pitchFamily="49" charset="-122"/>
              </a:rPr>
              <a:t>    </a:t>
            </a:r>
            <a:endParaRPr lang="zh-CN" altLang="en-US" dirty="0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>
                <a:latin typeface="隶书" panose="02010509060101010101" pitchFamily="49" charset="-122"/>
              </a:rPr>
              <a:t>1.2 </a:t>
            </a:r>
            <a:r>
              <a:rPr lang="zh-CN" altLang="en-US">
                <a:latin typeface="隶书" panose="02010509060101010101" pitchFamily="49" charset="-122"/>
              </a:rPr>
              <a:t>计算机运算基础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119188"/>
            <a:ext cx="8991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DB0CF05-8D7E-40DA-A5C3-1EB72982EF14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7" y="965490"/>
            <a:ext cx="8785225" cy="3167558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二进制数转换成八进制数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三位并一位</a:t>
            </a:r>
            <a:r>
              <a:rPr lang="zh-CN" altLang="en-US" dirty="0">
                <a:latin typeface="楷体_GB2312" pitchFamily="49" charset="-122"/>
              </a:rPr>
              <a:t>：以小数点为基准，整数部分从右到左，小数部分从左到右，每三位一组，不足三位添</a:t>
            </a:r>
            <a:r>
              <a:rPr lang="en-US" altLang="zh-CN" dirty="0">
                <a:latin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</a:rPr>
              <a:t>补足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然后把每组的三位二进制数按权展开后相加，得到相应的一位八进制数码，再按权的顺序连接即得相应的八进制数。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92560" y="4128766"/>
            <a:ext cx="799288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(1011100.00101011)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=(?)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(001,011,100.001,010,110)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=(134.126)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1   3   4 . 1   2   6</a:t>
            </a:r>
            <a:endParaRPr lang="zh-CN" altLang="en-US" b="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数制转换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ECB7F6E-B0E2-4C96-8757-16DB18E694D7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88504" y="980728"/>
            <a:ext cx="8639175" cy="23860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八进制数转换成二进制数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一位拆三位</a:t>
            </a:r>
            <a:r>
              <a:rPr lang="zh-CN" altLang="en-US" dirty="0">
                <a:latin typeface="楷体_GB2312" pitchFamily="49" charset="-122"/>
              </a:rPr>
              <a:t>：将每一位八进制数写成对应的三位二进制数，然后按权连接即可。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例如：    </a:t>
            </a:r>
            <a:r>
              <a:rPr lang="en-US" altLang="zh-CN" dirty="0">
                <a:latin typeface="楷体_GB2312" pitchFamily="49" charset="-122"/>
              </a:rPr>
              <a:t>(123.67)</a:t>
            </a:r>
            <a:r>
              <a:rPr lang="en-US" altLang="zh-CN" baseline="-25000" dirty="0">
                <a:latin typeface="楷体_GB2312" pitchFamily="49" charset="-122"/>
              </a:rPr>
              <a:t>8</a:t>
            </a:r>
            <a:r>
              <a:rPr lang="en-US" altLang="zh-CN" dirty="0">
                <a:latin typeface="楷体_GB2312" pitchFamily="49" charset="-122"/>
              </a:rPr>
              <a:t>=(?)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208584" y="3860800"/>
            <a:ext cx="6913066" cy="17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  2   3 . 6  7  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八进制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001,010,011.110111 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(123.67)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=(1010011.110111)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数制转换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4A2277-BA73-46BC-AB00-EE65EEC456AB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35063"/>
            <a:ext cx="8785225" cy="3086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二进制数转换成十六进制数</a:t>
            </a:r>
          </a:p>
          <a:p>
            <a:pPr eaLnBrk="1" hangingPunct="1">
              <a:spcAft>
                <a:spcPct val="10000"/>
              </a:spcAft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四位并一位</a:t>
            </a:r>
            <a:r>
              <a:rPr lang="zh-CN" altLang="en-US" dirty="0">
                <a:latin typeface="楷体_GB2312" pitchFamily="49" charset="-122"/>
              </a:rPr>
              <a:t>：以小数点为基准，整数部分从右到左，小数部分从左到右，每四位一组，不足四位添</a:t>
            </a:r>
            <a:r>
              <a:rPr lang="en-US" altLang="zh-CN" dirty="0">
                <a:latin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</a:rPr>
              <a:t>补足</a:t>
            </a:r>
            <a:r>
              <a:rPr lang="en-US" altLang="zh-CN" dirty="0">
                <a:latin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</a:rPr>
              <a:t>然后把每组的四位二进制数按权展开后相加，得到相应的一位十六进制数码，再按权的顺序连接即得相应的十六进制数。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1568624" y="4213601"/>
            <a:ext cx="6048375" cy="225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例如：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(1011110.00011)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=(?)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(0101,1110.0001,1000)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=(?)</a:t>
            </a:r>
            <a:r>
              <a:rPr lang="en-US" altLang="zh-CN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       5    E .  1    8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0308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数制转换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C44FE1-047C-4550-973C-4B44BD7FA2DA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8"/>
            <a:ext cx="8785225" cy="23749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>
              <a:spcAft>
                <a:spcPct val="10000"/>
              </a:spcAft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十六进制数转换成二进制数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</a:rPr>
              <a:t>一位拆四位</a:t>
            </a:r>
            <a:r>
              <a:rPr lang="zh-CN" altLang="en-US" dirty="0">
                <a:latin typeface="楷体_GB2312" pitchFamily="49" charset="-122"/>
              </a:rPr>
              <a:t>：把一位十六进制数写成对应的四位二进制数，然后按权连接即可。</a:t>
            </a:r>
          </a:p>
          <a:p>
            <a:pPr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    例如：</a:t>
            </a:r>
            <a:r>
              <a:rPr lang="en-US" altLang="zh-CN" dirty="0">
                <a:latin typeface="楷体_GB2312" pitchFamily="49" charset="-122"/>
              </a:rPr>
              <a:t>(123.EF)</a:t>
            </a:r>
            <a:r>
              <a:rPr lang="en-US" altLang="zh-CN" baseline="-25000" dirty="0">
                <a:latin typeface="楷体_GB2312" pitchFamily="49" charset="-122"/>
              </a:rPr>
              <a:t>16</a:t>
            </a:r>
            <a:r>
              <a:rPr lang="en-US" altLang="zh-CN" dirty="0">
                <a:latin typeface="楷体_GB2312" pitchFamily="49" charset="-122"/>
              </a:rPr>
              <a:t>=(?)</a:t>
            </a:r>
            <a:r>
              <a:rPr lang="en-US" altLang="zh-CN" baseline="-25000" dirty="0">
                <a:latin typeface="楷体_GB2312" pitchFamily="49" charset="-122"/>
              </a:rPr>
              <a:t>2</a:t>
            </a:r>
            <a:endParaRPr lang="en-US" altLang="zh-CN" dirty="0">
              <a:latin typeface="楷体_GB2312" pitchFamily="49" charset="-122"/>
            </a:endParaRPr>
          </a:p>
        </p:txBody>
      </p:sp>
      <p:sp>
        <p:nvSpPr>
          <p:cNvPr id="611331" name="Text Box 3" descr="水滴"/>
          <p:cNvSpPr txBox="1">
            <a:spLocks noChangeArrowheads="1"/>
          </p:cNvSpPr>
          <p:nvPr/>
        </p:nvSpPr>
        <p:spPr bwMode="auto">
          <a:xfrm>
            <a:off x="1425575" y="5219700"/>
            <a:ext cx="6407150" cy="822325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十进制数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512D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512    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二进制数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1011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八进制数：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127Q         </a:t>
            </a:r>
            <a:r>
              <a:rPr lang="zh-CN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十六进制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</a:rPr>
              <a:t>A8H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1568450" y="3573463"/>
            <a:ext cx="720090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1    2    3 .  E    F   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十六进制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0001,0010,0011.1110,1111 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二进制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(123.EF)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=(100100011.11101111)</a:t>
            </a:r>
            <a:r>
              <a:rPr lang="en-US" altLang="zh-CN" sz="2400" baseline="-25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2400" baseline="-25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隶书" panose="02010509060101010101" pitchFamily="49" charset="-122"/>
              </a:rPr>
              <a:t>数制转换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1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1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nimBg="1"/>
      <p:bldP spid="61133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A27585D-8991-4FBA-A897-14A15E3B0179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25539"/>
            <a:ext cx="8785225" cy="1606618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1.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位</a:t>
            </a: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(bit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，</a:t>
            </a: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b)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dirty="0">
                <a:latin typeface="楷体_GB2312" pitchFamily="49" charset="-122"/>
              </a:rPr>
              <a:t>位是计算机存储数据的最小单位，一个二进制位只能表示两种状态，如</a:t>
            </a:r>
            <a:r>
              <a:rPr lang="en-US" altLang="zh-CN" dirty="0">
                <a:latin typeface="楷体_GB2312" pitchFamily="49" charset="-122"/>
              </a:rPr>
              <a:t>0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</a:rPr>
              <a:t>1</a:t>
            </a:r>
            <a:r>
              <a:rPr lang="zh-CN" altLang="en-US" dirty="0">
                <a:latin typeface="楷体_GB2312" pitchFamily="49" charset="-122"/>
              </a:rPr>
              <a:t>。</a:t>
            </a: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560388" y="2852936"/>
            <a:ext cx="8785225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2.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字节</a:t>
            </a: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(Byte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，</a:t>
            </a: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B)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en-US" dirty="0">
                <a:latin typeface="楷体_GB2312" pitchFamily="49" charset="-122"/>
              </a:rPr>
              <a:t>字节是数据处理的基本单位，一个字节是由八位二进制数组成。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</a:rPr>
              <a:t>1Byte=8bit</a:t>
            </a:r>
            <a:r>
              <a:rPr lang="en-US" altLang="zh-CN" dirty="0">
                <a:latin typeface="楷体_GB2312" pitchFamily="49" charset="-122"/>
              </a:rPr>
              <a:t> → 01000001</a:t>
            </a:r>
          </a:p>
          <a:p>
            <a:pPr eaLnBrk="1" hangingPunct="1"/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3.</a:t>
            </a:r>
            <a:r>
              <a:rPr lang="zh-CN" altLang="en-US" dirty="0">
                <a:solidFill>
                  <a:srgbClr val="9900FF"/>
                </a:solidFill>
                <a:latin typeface="楷体_GB2312" pitchFamily="49" charset="-122"/>
              </a:rPr>
              <a:t>字</a:t>
            </a:r>
            <a:r>
              <a:rPr lang="en-US" altLang="zh-CN" dirty="0">
                <a:solidFill>
                  <a:srgbClr val="9900FF"/>
                </a:solidFill>
                <a:latin typeface="楷体_GB2312" pitchFamily="49" charset="-122"/>
              </a:rPr>
              <a:t>(Word)</a:t>
            </a:r>
          </a:p>
          <a:p>
            <a:pPr eaLnBrk="1" hangingPunct="1"/>
            <a:r>
              <a:rPr lang="en-US" altLang="zh-CN" dirty="0">
                <a:latin typeface="楷体_GB2312" pitchFamily="49" charset="-122"/>
              </a:rPr>
              <a:t>    </a:t>
            </a:r>
            <a:r>
              <a:rPr lang="zh-CN" altLang="zh-CN" dirty="0">
                <a:latin typeface="楷体_GB2312" pitchFamily="49" charset="-122"/>
              </a:rPr>
              <a:t>字是</a:t>
            </a:r>
            <a:r>
              <a:rPr lang="en-US" altLang="zh-CN" dirty="0">
                <a:latin typeface="楷体_GB2312" pitchFamily="49" charset="-122"/>
              </a:rPr>
              <a:t>CPU</a:t>
            </a:r>
            <a:r>
              <a:rPr lang="zh-CN" altLang="zh-CN" dirty="0">
                <a:latin typeface="楷体_GB2312" pitchFamily="49" charset="-122"/>
              </a:rPr>
              <a:t>通过数据总线一次存取、加工和传送数据的长度。</a:t>
            </a:r>
            <a:endParaRPr lang="zh-CN" altLang="en-US" b="0" dirty="0">
              <a:latin typeface="楷体_GB2312" pitchFamily="49" charset="-122"/>
            </a:endParaRPr>
          </a:p>
        </p:txBody>
      </p:sp>
      <p:sp>
        <p:nvSpPr>
          <p:cNvPr id="614404" name="Rectangle 4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r>
              <a:rPr lang="zh-CN" altLang="en-US" dirty="0">
                <a:solidFill>
                  <a:srgbClr val="008080"/>
                </a:solidFill>
                <a:latin typeface="楷体_GB2312" pitchFamily="49" charset="-122"/>
              </a:rPr>
              <a:t>存储单位及地址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32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9EA4C6F-E0C9-491A-84DA-35DEF086B0A8}" type="slidenum">
              <a:rPr kumimoji="0" lang="en-US" altLang="zh-CN" sz="1400" b="0" smtClean="0"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60388" y="1133475"/>
            <a:ext cx="8785225" cy="272732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</a:rPr>
              <a:t>    存储器容量大小的单位：</a:t>
            </a:r>
            <a:r>
              <a:rPr lang="en-US" altLang="zh-CN" dirty="0">
                <a:latin typeface="楷体_GB2312" pitchFamily="49" charset="-122"/>
              </a:rPr>
              <a:t>KB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</a:rPr>
              <a:t>MB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</a:rPr>
              <a:t>GB</a:t>
            </a:r>
            <a:r>
              <a:rPr lang="zh-CN" altLang="en-US" dirty="0">
                <a:latin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</a:rPr>
              <a:t>TB</a:t>
            </a:r>
            <a:endParaRPr lang="zh-CN" altLang="en-US" dirty="0">
              <a:latin typeface="楷体_GB2312" pitchFamily="49" charset="-122"/>
            </a:endParaRPr>
          </a:p>
          <a:p>
            <a:pPr eaLnBrk="1" hangingPunct="1"/>
            <a:r>
              <a:rPr lang="zh-CN" altLang="en-US" dirty="0">
                <a:latin typeface="楷体_GB2312" pitchFamily="49" charset="-122"/>
              </a:rPr>
              <a:t>        </a:t>
            </a:r>
            <a:r>
              <a:rPr lang="en-US" altLang="zh-CN" dirty="0">
                <a:latin typeface="楷体_GB2312" pitchFamily="49" charset="-122"/>
              </a:rPr>
              <a:t>1KB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en-US" altLang="zh-CN" baseline="30000" dirty="0">
                <a:latin typeface="楷体_GB2312" pitchFamily="49" charset="-122"/>
              </a:rPr>
              <a:t>10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1024B</a:t>
            </a:r>
            <a:br>
              <a:rPr lang="en-US" altLang="zh-CN" dirty="0">
                <a:latin typeface="楷体_GB2312" pitchFamily="49" charset="-122"/>
              </a:rPr>
            </a:br>
            <a:r>
              <a:rPr lang="en-US" altLang="zh-CN" dirty="0">
                <a:latin typeface="楷体_GB2312" pitchFamily="49" charset="-122"/>
              </a:rPr>
              <a:t>        1MB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en-US" altLang="zh-CN" baseline="30000" dirty="0">
                <a:latin typeface="楷体_GB2312" pitchFamily="49" charset="-122"/>
              </a:rPr>
              <a:t>20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1024×1024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1048576B</a:t>
            </a:r>
            <a:br>
              <a:rPr lang="en-US" altLang="zh-CN" dirty="0">
                <a:latin typeface="楷体_GB2312" pitchFamily="49" charset="-122"/>
              </a:rPr>
            </a:br>
            <a:r>
              <a:rPr lang="en-US" altLang="zh-CN" dirty="0">
                <a:latin typeface="楷体_GB2312" pitchFamily="49" charset="-122"/>
              </a:rPr>
              <a:t>        1GB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en-US" altLang="zh-CN" baseline="30000" dirty="0">
                <a:latin typeface="楷体_GB2312" pitchFamily="49" charset="-122"/>
              </a:rPr>
              <a:t>30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1024×1024×1024B</a:t>
            </a:r>
            <a:br>
              <a:rPr lang="en-US" altLang="zh-CN" dirty="0">
                <a:latin typeface="楷体_GB2312" pitchFamily="49" charset="-122"/>
              </a:rPr>
            </a:br>
            <a:r>
              <a:rPr lang="en-US" altLang="zh-CN" dirty="0">
                <a:latin typeface="楷体_GB2312" pitchFamily="49" charset="-122"/>
              </a:rPr>
              <a:t>        1TB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2</a:t>
            </a:r>
            <a:r>
              <a:rPr lang="en-US" altLang="zh-CN" baseline="30000" dirty="0">
                <a:latin typeface="楷体_GB2312" pitchFamily="49" charset="-122"/>
              </a:rPr>
              <a:t>40</a:t>
            </a:r>
            <a:r>
              <a:rPr lang="zh-CN" altLang="en-US" dirty="0">
                <a:latin typeface="楷体_GB2312" pitchFamily="49" charset="-122"/>
              </a:rPr>
              <a:t>＝</a:t>
            </a:r>
            <a:r>
              <a:rPr lang="en-US" altLang="zh-CN" dirty="0">
                <a:latin typeface="楷体_GB2312" pitchFamily="49" charset="-122"/>
              </a:rPr>
              <a:t>1024×1024×1024×1024B</a:t>
            </a:r>
            <a:endParaRPr lang="zh-CN" altLang="en-US" dirty="0">
              <a:latin typeface="楷体_GB2312" pitchFamily="49" charset="-122"/>
            </a:endParaRPr>
          </a:p>
        </p:txBody>
      </p:sp>
      <p:grpSp>
        <p:nvGrpSpPr>
          <p:cNvPr id="616451" name="Group 3"/>
          <p:cNvGrpSpPr/>
          <p:nvPr/>
        </p:nvGrpSpPr>
        <p:grpSpPr bwMode="auto">
          <a:xfrm>
            <a:off x="1352550" y="3713163"/>
            <a:ext cx="7202488" cy="2355850"/>
            <a:chOff x="852" y="2339"/>
            <a:chExt cx="4536" cy="1484"/>
          </a:xfrm>
        </p:grpSpPr>
        <p:sp>
          <p:nvSpPr>
            <p:cNvPr id="25606" name="Text Box 4"/>
            <p:cNvSpPr txBox="1">
              <a:spLocks noChangeArrowheads="1"/>
            </p:cNvSpPr>
            <p:nvPr/>
          </p:nvSpPr>
          <p:spPr bwMode="auto">
            <a:xfrm>
              <a:off x="852" y="2339"/>
              <a:ext cx="21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32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hlink"/>
                  </a:solidFill>
                  <a:latin typeface="楷体_GB2312" pitchFamily="49" charset="-122"/>
                </a:rPr>
                <a:t>存储体结构</a:t>
              </a:r>
              <a:r>
                <a:rPr lang="zh-CN" altLang="en-US">
                  <a:latin typeface="楷体_GB2312" pitchFamily="49" charset="-122"/>
                </a:rPr>
                <a:t>：</a:t>
              </a:r>
            </a:p>
          </p:txBody>
        </p:sp>
        <p:pic>
          <p:nvPicPr>
            <p:cNvPr id="2560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" y="2523"/>
              <a:ext cx="2903" cy="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6454" name="Rectangle 6"/>
          <p:cNvSpPr>
            <a:spLocks noGrp="1" noChangeArrowheads="1"/>
          </p:cNvSpPr>
          <p:nvPr>
            <p:ph type="title"/>
          </p:nvPr>
        </p:nvSpPr>
        <p:spPr>
          <a:xfrm>
            <a:off x="1893888" y="76200"/>
            <a:ext cx="6469062" cy="762000"/>
          </a:xfrm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>
                <a:latin typeface="楷体_GB2312" pitchFamily="49" charset="-122"/>
              </a:rPr>
              <a:t>存储器容量大小的单位</a:t>
            </a:r>
            <a:endParaRPr lang="zh-CN" altLang="en-US" dirty="0">
              <a:latin typeface="隶书" panose="02010509060101010101" pitchFamily="49" charset="-122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6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6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</TotalTime>
  <Words>3170</Words>
  <Application>Microsoft Office PowerPoint</Application>
  <PresentationFormat>A4 纸张(210x297 毫米)</PresentationFormat>
  <Paragraphs>314</Paragraphs>
  <Slides>28</Slides>
  <Notes>14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Blends</vt:lpstr>
      <vt:lpstr>1_Blends</vt:lpstr>
      <vt:lpstr>2_Blends</vt:lpstr>
      <vt:lpstr>Document</vt:lpstr>
      <vt:lpstr>BMP 图象</vt:lpstr>
      <vt:lpstr>数制转换</vt:lpstr>
      <vt:lpstr>数制转换</vt:lpstr>
      <vt:lpstr>1.2 计算机运算基础</vt:lpstr>
      <vt:lpstr>数制转换</vt:lpstr>
      <vt:lpstr>数制转换</vt:lpstr>
      <vt:lpstr>数制转换</vt:lpstr>
      <vt:lpstr>数制转换</vt:lpstr>
      <vt:lpstr>存储单位及地址</vt:lpstr>
      <vt:lpstr>存储器容量大小的单位</vt:lpstr>
      <vt:lpstr>数值型数据表示</vt:lpstr>
      <vt:lpstr>数值型数据表示</vt:lpstr>
      <vt:lpstr>数值型数据表示</vt:lpstr>
      <vt:lpstr>数值型数据表示</vt:lpstr>
      <vt:lpstr>数值型数据表示</vt:lpstr>
      <vt:lpstr>幻灯片 15</vt:lpstr>
      <vt:lpstr>汉子编码</vt:lpstr>
      <vt:lpstr>    汉字字形码及存储空间</vt:lpstr>
      <vt:lpstr>图像存储空间计算</vt:lpstr>
      <vt:lpstr>声音及存储空间</vt:lpstr>
      <vt:lpstr>P=NP?问题</vt:lpstr>
      <vt:lpstr>图灵机:例题</vt:lpstr>
      <vt:lpstr>冯·诺依曼机的特点</vt:lpstr>
      <vt:lpstr>算法定义、特征、算法描述语言</vt:lpstr>
      <vt:lpstr>穷举算法</vt:lpstr>
      <vt:lpstr>回溯算法</vt:lpstr>
      <vt:lpstr>递归算法</vt:lpstr>
      <vt:lpstr>分治法</vt:lpstr>
      <vt:lpstr>贪心算法</vt:lpstr>
    </vt:vector>
  </TitlesOfParts>
  <Company>深圳大学信息工程学院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China</cp:lastModifiedBy>
  <cp:revision>653</cp:revision>
  <cp:lastPrinted>2014-08-23T14:47:00Z</cp:lastPrinted>
  <dcterms:created xsi:type="dcterms:W3CDTF">2003-05-17T02:00:00Z</dcterms:created>
  <dcterms:modified xsi:type="dcterms:W3CDTF">2021-09-28T04:26:46Z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