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81" r:id="rId2"/>
    <p:sldMasterId id="2147483697" r:id="rId3"/>
  </p:sldMasterIdLst>
  <p:notesMasterIdLst>
    <p:notesMasterId r:id="rId64"/>
  </p:notesMasterIdLst>
  <p:sldIdLst>
    <p:sldId id="334" r:id="rId4"/>
    <p:sldId id="336" r:id="rId5"/>
    <p:sldId id="337" r:id="rId6"/>
    <p:sldId id="338" r:id="rId7"/>
    <p:sldId id="339" r:id="rId8"/>
    <p:sldId id="340" r:id="rId9"/>
    <p:sldId id="341" r:id="rId10"/>
    <p:sldId id="511" r:id="rId11"/>
    <p:sldId id="512" r:id="rId12"/>
    <p:sldId id="513" r:id="rId13"/>
    <p:sldId id="350" r:id="rId14"/>
    <p:sldId id="351" r:id="rId15"/>
    <p:sldId id="347" r:id="rId16"/>
    <p:sldId id="371" r:id="rId17"/>
    <p:sldId id="373" r:id="rId18"/>
    <p:sldId id="379" r:id="rId19"/>
    <p:sldId id="380" r:id="rId20"/>
    <p:sldId id="381" r:id="rId21"/>
    <p:sldId id="383" r:id="rId22"/>
    <p:sldId id="385" r:id="rId23"/>
    <p:sldId id="510" r:id="rId24"/>
    <p:sldId id="451" r:id="rId25"/>
    <p:sldId id="452" r:id="rId26"/>
    <p:sldId id="453" r:id="rId27"/>
    <p:sldId id="456" r:id="rId28"/>
    <p:sldId id="457" r:id="rId29"/>
    <p:sldId id="480" r:id="rId30"/>
    <p:sldId id="481" r:id="rId31"/>
    <p:sldId id="482" r:id="rId32"/>
    <p:sldId id="483" r:id="rId33"/>
    <p:sldId id="484" r:id="rId34"/>
    <p:sldId id="485" r:id="rId35"/>
    <p:sldId id="488" r:id="rId36"/>
    <p:sldId id="492" r:id="rId37"/>
    <p:sldId id="493" r:id="rId38"/>
    <p:sldId id="495" r:id="rId39"/>
    <p:sldId id="259" r:id="rId40"/>
    <p:sldId id="261" r:id="rId41"/>
    <p:sldId id="258" r:id="rId42"/>
    <p:sldId id="262" r:id="rId43"/>
    <p:sldId id="264" r:id="rId44"/>
    <p:sldId id="267" r:id="rId45"/>
    <p:sldId id="268" r:id="rId46"/>
    <p:sldId id="273" r:id="rId47"/>
    <p:sldId id="280" r:id="rId48"/>
    <p:sldId id="290" r:id="rId49"/>
    <p:sldId id="291" r:id="rId50"/>
    <p:sldId id="294" r:id="rId51"/>
    <p:sldId id="308" r:id="rId52"/>
    <p:sldId id="321" r:id="rId53"/>
    <p:sldId id="342" r:id="rId54"/>
    <p:sldId id="343" r:id="rId55"/>
    <p:sldId id="344" r:id="rId56"/>
    <p:sldId id="421" r:id="rId57"/>
    <p:sldId id="422" r:id="rId58"/>
    <p:sldId id="423" r:id="rId59"/>
    <p:sldId id="426" r:id="rId60"/>
    <p:sldId id="427" r:id="rId61"/>
    <p:sldId id="292" r:id="rId62"/>
    <p:sldId id="404" r:id="rId63"/>
  </p:sldIdLst>
  <p:sldSz cx="9144000" cy="5143500" type="screen16x9"/>
  <p:notesSz cx="6858000" cy="9144000"/>
  <p:custDataLst>
    <p:tags r:id="rId6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9">
          <p15:clr>
            <a:srgbClr val="A4A3A4"/>
          </p15:clr>
        </p15:guide>
        <p15:guide id="2" pos="31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9900"/>
    <a:srgbClr val="003300"/>
    <a:srgbClr val="8BCD43"/>
    <a:srgbClr val="336699"/>
    <a:srgbClr val="006666"/>
    <a:srgbClr val="990099"/>
    <a:srgbClr val="CC3399"/>
    <a:srgbClr val="3399FF"/>
    <a:srgbClr val="80C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6" autoAdjust="0"/>
    <p:restoredTop sz="86350" autoAdjust="0"/>
  </p:normalViewPr>
  <p:slideViewPr>
    <p:cSldViewPr>
      <p:cViewPr varScale="1">
        <p:scale>
          <a:sx n="103" d="100"/>
          <a:sy n="103" d="100"/>
        </p:scale>
        <p:origin x="486" y="90"/>
      </p:cViewPr>
      <p:guideLst>
        <p:guide orient="horz" pos="849"/>
        <p:guide pos="31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930BC-B953-4100-9CF7-77D80207B6D0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AD393-4AB0-4808-AFCA-8C371896E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374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4676A56-A662-479E-9949-4D0208D80F2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4063" indent="-288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6046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25600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90738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47938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05138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62338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19538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《计算机导论》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A03A6CF-CFE4-4F39-A348-7BD4D2DF533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4063" indent="-288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6046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25600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90738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47938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05138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62338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19538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第4章 程序设计语言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290E3E13-DB55-4E05-8114-3BC9C69F42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6425" y="4308475"/>
            <a:ext cx="5680075" cy="5302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990" tIns="45188" rIns="91990" bIns="45188"/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 "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DB2E21D3-0F4E-4D43-94C5-DA827C0B61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" y="744538"/>
            <a:ext cx="6742113" cy="37941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AD393-4AB0-4808-AFCA-8C371896E5B7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663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0FBCF6C-0C61-4C74-8BEF-E0E3613AD7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《计算机导论》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C28F3ED-3568-4E34-AA0D-5C11C50C49C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第一章 计算思维基础知识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5C6C7347-1CBA-48B6-8EDB-143FDB5960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3" y="739775"/>
            <a:ext cx="6488112" cy="3651250"/>
          </a:xfrm>
          <a:ln/>
        </p:spPr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A3BE15A6-57E7-4FD5-A054-16B4D12D1D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7675" y="4643438"/>
            <a:ext cx="5813425" cy="4722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F9DD041-F2BD-4530-B2E7-59F403A20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《计算机导论》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92C34C8-4828-4C5B-A1FE-1F68CD5C92C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第一章 计算思维基础知识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751C4448-77C0-4538-AD67-19D41C3050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3" y="739775"/>
            <a:ext cx="6488112" cy="3651250"/>
          </a:xfrm>
          <a:ln/>
        </p:spPr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1ECAA746-F91A-4AEE-B154-E19CCA2669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7675" y="4643438"/>
            <a:ext cx="5813425" cy="4722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4F5D932-6E87-4F91-8680-2C62687CFCC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《计算机导论》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27B69F1-87B3-44C4-BB8D-34AB1FD5D00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第一章 计算思维基础知识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3DC1E030-446B-40D2-B6CF-A6B1B40014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3" y="739775"/>
            <a:ext cx="6488112" cy="3651250"/>
          </a:xfrm>
          <a:ln/>
        </p:spPr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1A0E8C99-01A3-474A-B7F6-DA20A416D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7675" y="4643438"/>
            <a:ext cx="5813425" cy="4722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A674CA7-3A55-4B23-B1B7-A4226CCC7B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《计算机导论》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484279C-E1E2-47FB-92C0-6D8E191472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第一章 计算思维基础知识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D8E8A2B5-F701-45AA-B0E4-90E17C9C27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3" y="739775"/>
            <a:ext cx="6488112" cy="3651250"/>
          </a:xfrm>
          <a:ln/>
        </p:spPr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D50C583A-B6FB-422E-9155-02A97C0EB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7675" y="4643438"/>
            <a:ext cx="5813425" cy="4722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3312356-221D-4E73-AFCE-EA574D0E90C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《计算机导论》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2E438D1-1800-4300-8496-F57064296DF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第一章 计算思维基础知识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848C7620-B604-4855-9840-68C5502326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3" y="739775"/>
            <a:ext cx="6488112" cy="3651250"/>
          </a:xfrm>
          <a:ln/>
        </p:spPr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FE25C35C-97FF-42DF-B860-A65E983758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7675" y="4643438"/>
            <a:ext cx="5813425" cy="4722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A0F19545-C82E-4771-9363-7437E9893DC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4063" indent="-288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6046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25600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90738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47938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05138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62338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19538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《计算机导论》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F22457B-ABD1-4B33-945E-BCDF9CF2D4F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4063" indent="-288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60463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25600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90738" indent="-2317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47938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05138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62338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19538" indent="-231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第4章 程序设计语言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A7CF1D77-9BA7-4661-B22D-7B30E65D2F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9413" y="4887913"/>
            <a:ext cx="5981700" cy="4641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990" tIns="45188" rIns="91990" bIns="45188"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A7FC6588-5464-410C-9DD5-3F850A9355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" y="744538"/>
            <a:ext cx="6742113" cy="37941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F371560-94B1-4A4E-B852-0B5049D645E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《计算机基础》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6A0658D-B40F-46A8-B16F-C5C6871195D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第1章 计算机基础知识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86A15F51-A09D-46DE-B3BC-BFC7822C2E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3763" y="4643438"/>
            <a:ext cx="4994275" cy="4398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4EDECBFA-F217-46C6-860A-14023C57FE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" y="731838"/>
            <a:ext cx="6629400" cy="37306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EAAAC29-D396-44D3-A9B0-8EDE2AE0F43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0" y="0"/>
            <a:ext cx="29067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《计算机基础》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38E3D37-0350-4ADC-84BA-58C8076A7E0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02063" y="0"/>
            <a:ext cx="290671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第2章 计算机硬件系统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25BC8D4C-77C1-49A7-AA24-8EFCA604D1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39775"/>
            <a:ext cx="6488113" cy="3651250"/>
          </a:xfrm>
          <a:ln/>
        </p:spPr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916F6B93-4EE3-4F83-BDC7-2AC4EA0625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D0E4FE6-AD5E-4201-BAF2-E916037A9E3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0" y="0"/>
            <a:ext cx="29067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《计算机基础》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2A02BED-AB3D-4EFB-BC35-FF7862B986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02063" y="0"/>
            <a:ext cx="290671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第2章 计算机硬件系统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3740C752-6236-4C53-B10C-54C2720A17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39775"/>
            <a:ext cx="6488113" cy="3651250"/>
          </a:xfrm>
          <a:ln/>
        </p:spPr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D1F694DD-B391-40B5-9642-6FA01C4737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E8FB71A-8671-40C2-90AF-598ACC9831D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0" y="0"/>
            <a:ext cx="29067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《计算机基础》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081BAE4-D5DE-46F4-A655-14771210822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02063" y="0"/>
            <a:ext cx="290671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第2章 计算机硬件系统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EBD2CA8A-2FA4-4928-AD00-613FA1AF64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39775"/>
            <a:ext cx="6488113" cy="3651250"/>
          </a:xfrm>
          <a:ln/>
        </p:spPr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186BA579-3E6D-49AF-9F9F-0EFCB9FAB2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2F4564C-036F-45C8-A205-B142EE3EBD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《计算机导论》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B00B04C-B04E-46B7-896A-B8B1D4070AB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第5章 计算机硬件基础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14046F18-80CB-41E8-A67B-7CC51DF6B4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39775"/>
            <a:ext cx="6488113" cy="3651250"/>
          </a:xfrm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87513BF6-A475-4E09-89D6-95298B98D0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B12947B-F6F3-4437-B06E-6ECAC30E93A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0" y="0"/>
            <a:ext cx="29067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《计算机基础》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89925AD-EDDA-49BC-850D-5A0193F60B3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02063" y="0"/>
            <a:ext cx="290671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第1章 计算机基础知识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CB727524-A0C7-45F4-ACD5-D2EDFD68F7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33425"/>
            <a:ext cx="6513513" cy="3665538"/>
          </a:xfrm>
          <a:ln/>
        </p:spPr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94B57017-EDDF-43D9-BC8E-7BE6636D02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1513" y="4643438"/>
            <a:ext cx="5365750" cy="4397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>
                <a:latin typeface="Tahoma" pitchFamily="34" charset="0"/>
              </a:rPr>
              <a:t>《计算机导论》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>
                <a:latin typeface="Tahoma" pitchFamily="34" charset="0"/>
              </a:rPr>
              <a:t>第二章 计算理论与计算模型</a:t>
            </a:r>
            <a:endParaRPr lang="en-US" altLang="zh-CN">
              <a:latin typeface="Tahoma" pitchFamily="34" charset="0"/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633" y="4344032"/>
            <a:ext cx="5942735" cy="4418287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9067" tIns="43752" rIns="89067" bIns="43752"/>
          <a:lstStyle/>
          <a:p>
            <a:pPr algn="ctr" eaLnBrk="1" hangingPunct="1"/>
            <a:r>
              <a:rPr lang="zh-CN" altLang="en-US" dirty="0"/>
              <a:t>   计算机是一种能对各种信息进行高速处理的工具或电子机器，是</a:t>
            </a:r>
            <a:r>
              <a:rPr lang="en-US" altLang="zh-CN" dirty="0"/>
              <a:t>20</a:t>
            </a:r>
            <a:r>
              <a:rPr lang="zh-CN" altLang="en-US" dirty="0"/>
              <a:t>世纪人类最伟大的科技发明之一。人类历史上以往所创造的任何工具或机器都是人类器官的延伸，用于弥补人类体力劳动的不足。例如：一切交通工具都是人腿的延伸，一切机床或工具都是人手的延伸，望远镜、显微镜和电视是人眼的延伸，电话、无线电和卫星通信又是人耳的延伸。而计算机是人类思维器官</a:t>
            </a:r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/>
              <a:t>大脑的延伸。由于大脑是指挥人体各器官的中枢，因此计算机的问世极大地提高和扩充了人类脑力劳动的效能，开辟了人类智力解放的新纪元。</a:t>
            </a:r>
          </a:p>
          <a:p>
            <a:pPr algn="ctr" eaLnBrk="1" hangingPunct="1"/>
            <a:r>
              <a:rPr lang="zh-CN" altLang="en-US" dirty="0"/>
              <a:t>    对上述定义要强调两点：</a:t>
            </a:r>
          </a:p>
          <a:p>
            <a:pPr algn="ctr" eaLnBrk="1" hangingPunct="1"/>
            <a:r>
              <a:rPr lang="zh-CN" altLang="en-US" dirty="0"/>
              <a:t>    ①不要单纯从字面上理解</a:t>
            </a:r>
            <a:r>
              <a:rPr lang="zh-CN" altLang="en-US" dirty="0">
                <a:latin typeface="Times New Roman" pitchFamily="18" charset="0"/>
              </a:rPr>
              <a:t>“</a:t>
            </a:r>
            <a:r>
              <a:rPr lang="zh-CN" altLang="en-US" dirty="0"/>
              <a:t>计算机</a:t>
            </a:r>
            <a:r>
              <a:rPr lang="zh-CN" altLang="en-US" dirty="0">
                <a:latin typeface="Times New Roman" pitchFamily="18" charset="0"/>
              </a:rPr>
              <a:t>”</a:t>
            </a:r>
            <a:r>
              <a:rPr lang="zh-CN" altLang="en-US" dirty="0"/>
              <a:t>一词。要知道它不仅仅是个计算工具，还应更深刻认识到它是一个信息处理机。有了这一认识，才可能理解计算机为什么能在现代信息社会中掀起一场新技术革命。</a:t>
            </a:r>
          </a:p>
          <a:p>
            <a:pPr algn="ctr" eaLnBrk="1" hangingPunct="1"/>
            <a:r>
              <a:rPr lang="zh-CN" altLang="en-US" dirty="0"/>
              <a:t>    ②计算机虽然称为</a:t>
            </a:r>
            <a:r>
              <a:rPr lang="zh-CN" altLang="en-US" dirty="0">
                <a:latin typeface="Times New Roman" pitchFamily="18" charset="0"/>
              </a:rPr>
              <a:t>“</a:t>
            </a:r>
            <a:r>
              <a:rPr lang="zh-CN" altLang="en-US" dirty="0"/>
              <a:t>机</a:t>
            </a:r>
            <a:r>
              <a:rPr lang="zh-CN" altLang="en-US" dirty="0">
                <a:latin typeface="Times New Roman" pitchFamily="18" charset="0"/>
              </a:rPr>
              <a:t>”</a:t>
            </a:r>
            <a:r>
              <a:rPr lang="zh-CN" altLang="en-US" dirty="0"/>
              <a:t>，但是它不同于其它任何机器，它具有存储功能，能存储程序，无需人工直接干预，按程序的引导自动存取和处理数据，输出人们所期望的信息。这也是</a:t>
            </a:r>
            <a:r>
              <a:rPr lang="zh-CN" altLang="en-US" dirty="0">
                <a:latin typeface="Times New Roman" pitchFamily="18" charset="0"/>
              </a:rPr>
              <a:t>“</a:t>
            </a:r>
            <a:r>
              <a:rPr lang="zh-CN" altLang="en-US" dirty="0"/>
              <a:t>计算机</a:t>
            </a:r>
            <a:r>
              <a:rPr lang="zh-CN" altLang="en-US" dirty="0">
                <a:latin typeface="Times New Roman" pitchFamily="18" charset="0"/>
              </a:rPr>
              <a:t>”</a:t>
            </a:r>
            <a:r>
              <a:rPr lang="zh-CN" altLang="en-US" dirty="0"/>
              <a:t>与</a:t>
            </a:r>
            <a:r>
              <a:rPr lang="zh-CN" altLang="en-US" dirty="0">
                <a:latin typeface="Times New Roman" pitchFamily="18" charset="0"/>
              </a:rPr>
              <a:t>“</a:t>
            </a:r>
            <a:r>
              <a:rPr lang="zh-CN" altLang="en-US" dirty="0"/>
              <a:t>计算器</a:t>
            </a:r>
            <a:r>
              <a:rPr lang="zh-CN" altLang="en-US" dirty="0">
                <a:latin typeface="Times New Roman" pitchFamily="18" charset="0"/>
              </a:rPr>
              <a:t>”</a:t>
            </a:r>
            <a:r>
              <a:rPr lang="zh-CN" altLang="en-US" dirty="0"/>
              <a:t>的本质区别。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5632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72187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C58B3A-2EC0-49DC-A966-82F20D6582BF}"/>
              </a:ext>
            </a:extLst>
          </p:cNvPr>
          <p:cNvGrpSpPr>
            <a:grpSpLocks/>
          </p:cNvGrpSpPr>
          <p:nvPr/>
        </p:nvGrpSpPr>
        <p:grpSpPr bwMode="auto">
          <a:xfrm>
            <a:off x="0" y="1828800"/>
            <a:ext cx="9009185" cy="789385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C8915E44-8037-4C71-9F9D-598731A993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6EF4F5EA-974D-4B5D-BF1F-6CFFBD428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800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5F09F045-70F1-4790-B366-E8A3ED27D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7" y="336"/>
                <a:ext cx="289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800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C91E8D8B-7A0E-4338-AED1-6F50357C8B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E7152811-8A95-4D5C-A701-257AB6F79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800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01922241-EC84-4AE8-BD0C-824D8D12E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800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3B2F6AED-1D79-4467-AC4E-298633EAD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E56BEA4A-101B-4D30-BBD6-EAA380790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1757E495-CEA8-4F59-AAE2-89E8CBB0C66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371600"/>
            <a:ext cx="7772400" cy="85725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EE507571-04FE-4DD3-A2A2-CD7BBEAC33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4686300"/>
            <a:ext cx="1905000" cy="3429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05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E4717AB3-E577-4435-860E-17BB5C8B5E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4686300"/>
            <a:ext cx="2895600" cy="3429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5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多媒体技术与应用</a:t>
            </a: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04E11DFA-7BEA-4644-9637-4000DB8E8D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4686300"/>
            <a:ext cx="1905000" cy="3429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6821BD9-66C5-4748-846E-E6C60CE0B9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595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58E79932-781C-472D-B5A6-7056AD61F79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6F4C9-DE70-4319-A01B-F6A4C0396B6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/46</a:t>
            </a:r>
          </a:p>
        </p:txBody>
      </p:sp>
    </p:spTree>
    <p:extLst>
      <p:ext uri="{BB962C8B-B14F-4D97-AF65-F5344CB8AC3E}">
        <p14:creationId xmlns:p14="http://schemas.microsoft.com/office/powerpoint/2010/main" val="267029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0093" y="57150"/>
            <a:ext cx="2026627" cy="4729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7281" y="57150"/>
            <a:ext cx="5942134" cy="47291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E30E9BBF-E98F-4A00-B6A8-D0CE7369296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5FC2B-4ED6-4265-953C-41DE9EA47C9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/46</a:t>
            </a:r>
          </a:p>
        </p:txBody>
      </p:sp>
    </p:spTree>
    <p:extLst>
      <p:ext uri="{BB962C8B-B14F-4D97-AF65-F5344CB8AC3E}">
        <p14:creationId xmlns:p14="http://schemas.microsoft.com/office/powerpoint/2010/main" val="3113412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57150"/>
            <a:ext cx="6934200" cy="571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17281" y="851298"/>
            <a:ext cx="3984380" cy="39350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2339" y="851297"/>
            <a:ext cx="3984381" cy="19097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2339" y="2875360"/>
            <a:ext cx="3984381" cy="19109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944E145-9AFF-4741-AD5D-E1A6A52C65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24418-76FF-4841-B6D1-ADA48AE2E90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/46</a:t>
            </a:r>
          </a:p>
        </p:txBody>
      </p:sp>
    </p:spTree>
    <p:extLst>
      <p:ext uri="{BB962C8B-B14F-4D97-AF65-F5344CB8AC3E}">
        <p14:creationId xmlns:p14="http://schemas.microsoft.com/office/powerpoint/2010/main" val="2297469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57150"/>
            <a:ext cx="6934200" cy="571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17282" y="851298"/>
            <a:ext cx="8109438" cy="393501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FABAE95F-6567-4AE1-BB59-E0BEDA5E3F2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D4890-062A-46C3-A1B5-621F162E33BB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/46</a:t>
            </a:r>
          </a:p>
        </p:txBody>
      </p:sp>
    </p:spTree>
    <p:extLst>
      <p:ext uri="{BB962C8B-B14F-4D97-AF65-F5344CB8AC3E}">
        <p14:creationId xmlns:p14="http://schemas.microsoft.com/office/powerpoint/2010/main" val="397690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57150"/>
            <a:ext cx="6934200" cy="571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17281" y="851298"/>
            <a:ext cx="3984380" cy="39350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2339" y="851298"/>
            <a:ext cx="3984381" cy="39350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9C5C1C6-90C1-499A-957A-B068935C35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CFB94-07D6-4414-A75D-BEFFEE41D58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/46</a:t>
            </a:r>
          </a:p>
        </p:txBody>
      </p:sp>
    </p:spTree>
    <p:extLst>
      <p:ext uri="{BB962C8B-B14F-4D97-AF65-F5344CB8AC3E}">
        <p14:creationId xmlns:p14="http://schemas.microsoft.com/office/powerpoint/2010/main" val="980577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0C4BEA73-A6A8-4FCD-A2BE-8512C360D308}"/>
              </a:ext>
            </a:extLst>
          </p:cNvPr>
          <p:cNvGrpSpPr>
            <a:grpSpLocks/>
          </p:cNvGrpSpPr>
          <p:nvPr/>
        </p:nvGrpSpPr>
        <p:grpSpPr bwMode="auto">
          <a:xfrm>
            <a:off x="0" y="1828800"/>
            <a:ext cx="9009185" cy="789385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666AB6A4-E6D0-41B0-905D-B5799D1D6F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" y="1604"/>
              <a:ext cx="450" cy="299"/>
              <a:chOff x="719" y="336"/>
              <a:chExt cx="626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9434D7DE-4945-4755-B347-2DBF224C6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336"/>
                <a:ext cx="385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800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BBE681F8-26D1-4D49-9473-ABBA4C456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9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800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1900EEBB-1C78-4866-ACD3-5D14E5E5E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136B713A-958E-417A-853B-7C659E66E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5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800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CB613ED-AEA8-4D24-9468-07AF0ADC5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800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CCD4F58B-7FD3-4840-805D-32D20F2D7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E7D46D69-7899-448F-B1DF-476CA851E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A74F1547-0A34-475C-9D47-FE34BBCC517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371600"/>
            <a:ext cx="7772400" cy="85725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AD4D57D9-585A-4E84-B4A2-ACD781906E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4686300"/>
            <a:ext cx="19050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05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5786EC38-5CC8-4B78-957C-8C917FE1E7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4686300"/>
            <a:ext cx="28956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5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多媒体技术与应用</a:t>
            </a: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F788E2EC-F87F-4903-96B3-E55C7473C8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4686300"/>
            <a:ext cx="1905000" cy="3429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CCA499E-CDE7-42B5-800F-E1E7B0251E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3183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5ADD9DC5-B934-4016-A214-4718269423F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1-</a:t>
            </a:r>
            <a:fld id="{3C347970-4A6E-4573-8067-99CF2C98132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403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35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35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A9E96011-5FE3-4037-B7FC-9C1F65FD3F9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1-</a:t>
            </a:r>
            <a:fld id="{603DA81F-E471-4BCD-BB3D-3F27237D99D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2815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7281" y="851298"/>
            <a:ext cx="3984380" cy="393501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2339" y="851298"/>
            <a:ext cx="3984381" cy="393501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083164C-43B8-42A9-8C20-4907E9955D9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1-</a:t>
            </a:r>
            <a:fld id="{98605A10-21B4-402F-A9A4-7E52F9D3098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081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066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066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270" y="1151335"/>
            <a:ext cx="40415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270" y="1631156"/>
            <a:ext cx="40415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1952187-77BD-4FE6-BCA5-0585465C1DF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1-</a:t>
            </a:r>
            <a:fld id="{2B796F37-B6E5-442E-A423-D5C57D3A234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699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50A4F2A5-C2EF-4B5B-97A8-62A88DF71E5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241DF-6A80-4B5B-89F1-DB6ADB3C021A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/46</a:t>
            </a:r>
          </a:p>
        </p:txBody>
      </p:sp>
    </p:spTree>
    <p:extLst>
      <p:ext uri="{BB962C8B-B14F-4D97-AF65-F5344CB8AC3E}">
        <p14:creationId xmlns:p14="http://schemas.microsoft.com/office/powerpoint/2010/main" val="311080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63180C78-BF5C-431C-95B9-B47B972E00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1-</a:t>
            </a:r>
            <a:fld id="{57EDE3AD-88BB-4786-8957-8EECB1A21D8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6437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B565B889-2C3A-47B8-9F5C-884C509ADB7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1-</a:t>
            </a:r>
            <a:fld id="{65C4C0BC-442D-437A-9807-6B7E8E44422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74627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435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538" y="204788"/>
            <a:ext cx="5111262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435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923BCF4-9865-4C8E-8F5B-05E26FB59C5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1-</a:t>
            </a:r>
            <a:fld id="{414E9EEE-4B82-44AF-9DDF-F298ACCBA0F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37100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66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66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66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FDB0FD8-C25A-4227-A14B-ED92009DCDD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1-</a:t>
            </a:r>
            <a:fld id="{B746B513-75AC-439B-AB9E-13993FAF387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58519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602F406E-CF4B-44E2-B473-8D122F0BF5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1-</a:t>
            </a:r>
            <a:fld id="{B24D6C02-20C9-45C1-912F-1EFFCD33A92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32575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0093" y="57150"/>
            <a:ext cx="2026627" cy="4729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7281" y="57150"/>
            <a:ext cx="5942134" cy="47291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805834F2-F5B2-4F21-A432-F1B014AD36D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1-</a:t>
            </a:r>
            <a:fld id="{7CA083B4-37D9-4356-957F-60E109F9910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57698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57150"/>
            <a:ext cx="6934200" cy="571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17281" y="851298"/>
            <a:ext cx="3984380" cy="39350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2339" y="851297"/>
            <a:ext cx="3984381" cy="19097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2339" y="2875360"/>
            <a:ext cx="3984381" cy="19109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AB47825-1AD8-41E2-9B4A-9FDC3D0384E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1-</a:t>
            </a:r>
            <a:fld id="{E4EEBB36-279C-4C23-8EAF-5AF79D7F435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38220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57150"/>
            <a:ext cx="6934200" cy="571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17281" y="851298"/>
            <a:ext cx="3984380" cy="39350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2339" y="851298"/>
            <a:ext cx="3984381" cy="39350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F7FC17FA-9328-4E5E-AB41-B30CB8E02B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1-</a:t>
            </a:r>
            <a:fld id="{09522F4B-646C-419F-9527-270FE0274C9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09169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57150"/>
            <a:ext cx="6934200" cy="571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17282" y="851298"/>
            <a:ext cx="8109438" cy="393501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E9E01BE-AFC9-4F1B-89CC-56ADDC4055E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1-</a:t>
            </a:r>
            <a:fld id="{453DA473-B4D0-419B-A25B-AF0CFDC2780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17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17282" y="57150"/>
            <a:ext cx="8109438" cy="472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03026E27-9655-45A9-8528-21A7A0188CD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1-</a:t>
            </a:r>
            <a:fld id="{73799F3E-BDB5-440C-948F-CD9CCB94A7A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820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35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35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0024E2A8-F2E0-4DAC-BB8D-EBA0EB8959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5DA20-5FDA-4E75-B3B2-6405D56629B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/46</a:t>
            </a:r>
          </a:p>
        </p:txBody>
      </p:sp>
    </p:spTree>
    <p:extLst>
      <p:ext uri="{BB962C8B-B14F-4D97-AF65-F5344CB8AC3E}">
        <p14:creationId xmlns:p14="http://schemas.microsoft.com/office/powerpoint/2010/main" val="12217963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E5C74BF-B4E3-4AF5-95DE-07E7A6F99CDF}"/>
              </a:ext>
            </a:extLst>
          </p:cNvPr>
          <p:cNvGrpSpPr>
            <a:grpSpLocks/>
          </p:cNvGrpSpPr>
          <p:nvPr/>
        </p:nvGrpSpPr>
        <p:grpSpPr bwMode="auto">
          <a:xfrm>
            <a:off x="0" y="1828800"/>
            <a:ext cx="9009185" cy="789385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F4042E90-7987-475B-A75B-82B316268D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2C59FA01-712B-4B22-8470-E7E31BD8E0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83001EC0-C8F7-4355-9584-63438F2FB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7" y="336"/>
                <a:ext cx="291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BEBEC9FB-65BA-432C-BC32-928BBE669D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8C577BED-4518-4374-AC5B-8324C6FDE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15EA91ED-84EC-4A41-8515-C4830A7EF2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1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45232A5F-A447-40E3-8DA0-66D7C2AE1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D14C4B9C-2224-48A6-B948-AB200AEB1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F0767838-BABF-4955-A2F5-EB1EC96794C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371600"/>
            <a:ext cx="7772400" cy="85725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2F3B7D82-8E80-4CEE-AA31-891D65F1F1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4686300"/>
            <a:ext cx="19050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050">
                <a:solidFill>
                  <a:srgbClr val="1C1C1C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F55A57E4-9193-4449-B698-6E6277BE6AE0}" type="datetime3">
              <a:rPr lang="zh-CN" altLang="en-US"/>
              <a:pPr>
                <a:defRPr/>
              </a:pPr>
              <a:t>2020年12月27日星期日</a:t>
            </a:fld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3BB3FCBF-24D1-4A30-8D68-4203902E08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4686300"/>
            <a:ext cx="28956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50">
                <a:solidFill>
                  <a:srgbClr val="1C1C1C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1AB83B1F-F81E-40B7-B1A4-2DBC879E50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4686300"/>
            <a:ext cx="1905000" cy="342900"/>
          </a:xfr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fld id="{47EFC6AB-1099-42A5-8A00-5975D20472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89247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89580434-D80A-42BE-B196-58635873CDB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4-</a:t>
            </a:r>
            <a:fld id="{934C6050-8E9C-4560-924F-64B88820CC9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31685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ADC98B5E-2667-4C4F-AEAA-2E28AE8F4EC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4-</a:t>
            </a:r>
            <a:fld id="{E4F0418D-A58E-41EF-ADF4-BDE83F2E2FD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42419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2289" y="844154"/>
            <a:ext cx="3963987" cy="388739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8676" y="844154"/>
            <a:ext cx="3965575" cy="388739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E5C6411-E020-4838-B2B3-C865543569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4-</a:t>
            </a:r>
            <a:fld id="{62E44486-F718-4D06-ADF6-EF8B1A2EA6B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85761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4814FF4-4483-4B56-832B-15B7FAD5B2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4-</a:t>
            </a:r>
            <a:fld id="{5FD9F805-0406-49C9-8729-BDB30A4C1BE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71955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4FF9732D-BDB3-4D70-9AA1-B0C2F00009C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4-</a:t>
            </a:r>
            <a:fld id="{C91A7582-DF90-485A-9476-52603C540D1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95715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B901FCC9-B5E7-4696-9CD4-625665BBFB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4-</a:t>
            </a:r>
            <a:fld id="{4382A7EB-233B-4EF9-A9D6-6C49D1CA485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6377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FE77E557-CE0F-4ABE-A68C-3D2A1312595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4-</a:t>
            </a:r>
            <a:fld id="{4500BA36-CB48-4547-8B13-6AFFFC3E325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4287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851493D0-E8DF-4911-A982-4DF836C7EC3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4-</a:t>
            </a:r>
            <a:fld id="{23C5B4CD-2C52-46E6-A33B-4F98659E5D5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7247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51C3CF47-1CDE-4DE3-ABCD-E6CCBEA3F44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4-</a:t>
            </a:r>
            <a:fld id="{C405D72F-BE7F-4345-BA5A-CEE80DA8BDC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017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7281" y="851298"/>
            <a:ext cx="3984380" cy="393501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2339" y="851298"/>
            <a:ext cx="3984381" cy="393501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CA9E945-C4C2-4811-90FA-228F5F4FC1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A0EC3-5678-4D25-9609-54BAF9D259B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/46</a:t>
            </a:r>
          </a:p>
        </p:txBody>
      </p:sp>
    </p:spTree>
    <p:extLst>
      <p:ext uri="{BB962C8B-B14F-4D97-AF65-F5344CB8AC3E}">
        <p14:creationId xmlns:p14="http://schemas.microsoft.com/office/powerpoint/2010/main" val="7854663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84951" y="57151"/>
            <a:ext cx="2019300" cy="467439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2288" y="57151"/>
            <a:ext cx="5910262" cy="467439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BCABCBF7-D810-4A96-BA63-1DCADA6569F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4-</a:t>
            </a:r>
            <a:fld id="{A66322B1-D15B-458B-837E-6AD6A1961F3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98571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2713" y="57150"/>
            <a:ext cx="7150100" cy="571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2289" y="844154"/>
            <a:ext cx="3963987" cy="38873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8676" y="844154"/>
            <a:ext cx="3965575" cy="38873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62D6A17-FF3E-4117-98FB-48D06267A07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4-</a:t>
            </a:r>
            <a:fld id="{BEF1C9EB-A231-4D22-8D93-28CCFE500DD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94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066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066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270" y="1151335"/>
            <a:ext cx="40415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270" y="1631156"/>
            <a:ext cx="40415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44788B1-1DF4-4668-A67C-D473D82670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5CDAA-1315-407D-BDD0-C83747165B3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/46</a:t>
            </a:r>
          </a:p>
        </p:txBody>
      </p:sp>
    </p:spTree>
    <p:extLst>
      <p:ext uri="{BB962C8B-B14F-4D97-AF65-F5344CB8AC3E}">
        <p14:creationId xmlns:p14="http://schemas.microsoft.com/office/powerpoint/2010/main" val="328800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BD7FB733-5B95-4CA0-980E-F41D93A069C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5D70C-3F64-4D6C-B9E1-FF9AB388656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/46</a:t>
            </a:r>
          </a:p>
        </p:txBody>
      </p:sp>
    </p:spTree>
    <p:extLst>
      <p:ext uri="{BB962C8B-B14F-4D97-AF65-F5344CB8AC3E}">
        <p14:creationId xmlns:p14="http://schemas.microsoft.com/office/powerpoint/2010/main" val="237530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E623E7CF-AA4A-4A7D-946C-7F67761C0EF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DBCCF-3215-4FB3-B3C4-1B6BB4881D0B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/46</a:t>
            </a:r>
          </a:p>
        </p:txBody>
      </p:sp>
    </p:spTree>
    <p:extLst>
      <p:ext uri="{BB962C8B-B14F-4D97-AF65-F5344CB8AC3E}">
        <p14:creationId xmlns:p14="http://schemas.microsoft.com/office/powerpoint/2010/main" val="235107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435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538" y="204788"/>
            <a:ext cx="5111262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435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9916AB4-D24D-4021-98EF-6095088B90C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3D7C15-B0A1-43E5-B70E-8B74E09D944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/46</a:t>
            </a:r>
          </a:p>
        </p:txBody>
      </p:sp>
    </p:spTree>
    <p:extLst>
      <p:ext uri="{BB962C8B-B14F-4D97-AF65-F5344CB8AC3E}">
        <p14:creationId xmlns:p14="http://schemas.microsoft.com/office/powerpoint/2010/main" val="2215925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66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66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66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C017E58-1189-4005-B66A-D12F133997B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EA281B-3879-47D7-8C8E-C0D6FB0AC46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/46</a:t>
            </a:r>
          </a:p>
        </p:txBody>
      </p:sp>
    </p:spTree>
    <p:extLst>
      <p:ext uri="{BB962C8B-B14F-4D97-AF65-F5344CB8AC3E}">
        <p14:creationId xmlns:p14="http://schemas.microsoft.com/office/powerpoint/2010/main" val="11733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1B5C626D-5B27-4231-9B59-B24E84908F7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45074" y="114301"/>
            <a:ext cx="8541726" cy="708422"/>
            <a:chOff x="91" y="173"/>
            <a:chExt cx="5381" cy="595"/>
          </a:xfrm>
        </p:grpSpPr>
        <p:sp>
          <p:nvSpPr>
            <p:cNvPr id="1031" name="Rectangle 2">
              <a:extLst>
                <a:ext uri="{FF2B5EF4-FFF2-40B4-BE49-F238E27FC236}">
                  <a16:creationId xmlns:a16="http://schemas.microsoft.com/office/drawing/2014/main" id="{5E5B3A45-712E-4D31-A12A-527D382A1A97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274" y="173"/>
              <a:ext cx="27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/>
            </a:p>
          </p:txBody>
        </p:sp>
        <p:sp>
          <p:nvSpPr>
            <p:cNvPr id="1032" name="Rectangle 3">
              <a:extLst>
                <a:ext uri="{FF2B5EF4-FFF2-40B4-BE49-F238E27FC236}">
                  <a16:creationId xmlns:a16="http://schemas.microsoft.com/office/drawing/2014/main" id="{98D7653B-2211-4D8E-A96F-E9A45E87FF87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515" y="173"/>
              <a:ext cx="209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/>
            </a:p>
          </p:txBody>
        </p:sp>
        <p:sp>
          <p:nvSpPr>
            <p:cNvPr id="1033" name="Rectangle 4">
              <a:extLst>
                <a:ext uri="{FF2B5EF4-FFF2-40B4-BE49-F238E27FC236}">
                  <a16:creationId xmlns:a16="http://schemas.microsoft.com/office/drawing/2014/main" id="{C35111D7-68EF-4D7B-B8EF-A5A85AA75A25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352" y="439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/>
            </a:p>
          </p:txBody>
        </p:sp>
        <p:sp>
          <p:nvSpPr>
            <p:cNvPr id="1034" name="Rectangle 5">
              <a:extLst>
                <a:ext uri="{FF2B5EF4-FFF2-40B4-BE49-F238E27FC236}">
                  <a16:creationId xmlns:a16="http://schemas.microsoft.com/office/drawing/2014/main" id="{6ABFDDC5-38FC-4DEA-9C56-D8036413CC69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585" y="439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/>
            </a:p>
          </p:txBody>
        </p:sp>
        <p:sp>
          <p:nvSpPr>
            <p:cNvPr id="1035" name="Rectangle 6">
              <a:extLst>
                <a:ext uri="{FF2B5EF4-FFF2-40B4-BE49-F238E27FC236}">
                  <a16:creationId xmlns:a16="http://schemas.microsoft.com/office/drawing/2014/main" id="{BE3D1A8A-38CA-47F2-B99A-E74D7C733504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91" y="393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/>
            </a:p>
          </p:txBody>
        </p:sp>
        <p:sp>
          <p:nvSpPr>
            <p:cNvPr id="1036" name="Rectangle 7">
              <a:extLst>
                <a:ext uri="{FF2B5EF4-FFF2-40B4-BE49-F238E27FC236}">
                  <a16:creationId xmlns:a16="http://schemas.microsoft.com/office/drawing/2014/main" id="{16ADA591-3600-4532-9B91-250A8046E92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91" y="174"/>
              <a:ext cx="20" cy="59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/>
            </a:p>
          </p:txBody>
        </p:sp>
        <p:sp>
          <p:nvSpPr>
            <p:cNvPr id="1037" name="Rectangle 8">
              <a:extLst>
                <a:ext uri="{FF2B5EF4-FFF2-40B4-BE49-F238E27FC236}">
                  <a16:creationId xmlns:a16="http://schemas.microsoft.com/office/drawing/2014/main" id="{68DEA56D-28DD-4FAF-AA2C-FE9D31E711F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90" y="603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/>
            </a:p>
          </p:txBody>
        </p:sp>
      </p:grpSp>
      <p:sp>
        <p:nvSpPr>
          <p:cNvPr id="64521" name="Rectangle 9">
            <a:extLst>
              <a:ext uri="{FF2B5EF4-FFF2-40B4-BE49-F238E27FC236}">
                <a16:creationId xmlns:a16="http://schemas.microsoft.com/office/drawing/2014/main" id="{AA7519E8-5FDA-47F1-9CD7-E88F756EA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57150"/>
            <a:ext cx="69342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0B13143F-DA68-4A78-9046-56D1BC9012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7282" y="851298"/>
            <a:ext cx="8109438" cy="3935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4525" name="Rectangle 13">
            <a:extLst>
              <a:ext uri="{FF2B5EF4-FFF2-40B4-BE49-F238E27FC236}">
                <a16:creationId xmlns:a16="http://schemas.microsoft.com/office/drawing/2014/main" id="{3F187153-710C-45EF-96D6-58855C73C7D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94785" y="4857750"/>
            <a:ext cx="97301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50" smtClean="0"/>
            </a:lvl1pPr>
          </a:lstStyle>
          <a:p>
            <a:pPr>
              <a:defRPr/>
            </a:pPr>
            <a:fld id="{9324774C-205F-484A-A679-D715F0C1854A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/46</a:t>
            </a:r>
          </a:p>
        </p:txBody>
      </p:sp>
      <p:sp>
        <p:nvSpPr>
          <p:cNvPr id="64527" name="Text Box 15">
            <a:extLst>
              <a:ext uri="{FF2B5EF4-FFF2-40B4-BE49-F238E27FC236}">
                <a16:creationId xmlns:a16="http://schemas.microsoft.com/office/drawing/2014/main" id="{4B3BC5B6-18DD-46CF-8351-40B9451D03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2046" y="154781"/>
            <a:ext cx="1062404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sz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计算思维</a:t>
            </a:r>
            <a:endParaRPr lang="en-US" altLang="zh-CN" sz="12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彩云" pitchFamily="2" charset="-122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sz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基础知识</a:t>
            </a:r>
          </a:p>
        </p:txBody>
      </p:sp>
    </p:spTree>
    <p:extLst>
      <p:ext uri="{BB962C8B-B14F-4D97-AF65-F5344CB8AC3E}">
        <p14:creationId xmlns:p14="http://schemas.microsoft.com/office/powerpoint/2010/main" val="136163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342900" algn="l" rtl="0" fontAlgn="base">
        <a:spcBef>
          <a:spcPct val="0"/>
        </a:spcBef>
        <a:spcAft>
          <a:spcPct val="0"/>
        </a:spcAft>
        <a:defRPr kumimoji="1" sz="33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685800" algn="l" rtl="0" fontAlgn="base">
        <a:spcBef>
          <a:spcPct val="0"/>
        </a:spcBef>
        <a:spcAft>
          <a:spcPct val="0"/>
        </a:spcAft>
        <a:defRPr kumimoji="1" sz="33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028700" algn="l" rtl="0" fontAlgn="base">
        <a:spcBef>
          <a:spcPct val="0"/>
        </a:spcBef>
        <a:spcAft>
          <a:spcPct val="0"/>
        </a:spcAft>
        <a:defRPr kumimoji="1" sz="33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371600" algn="l" rtl="0" fontAlgn="base">
        <a:spcBef>
          <a:spcPct val="0"/>
        </a:spcBef>
        <a:spcAft>
          <a:spcPct val="0"/>
        </a:spcAft>
        <a:defRPr kumimoji="1" sz="33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645319" indent="-21431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defRPr kumimoji="1" sz="2100">
          <a:solidFill>
            <a:schemeClr val="tx1"/>
          </a:solidFill>
          <a:latin typeface="+mn-lt"/>
          <a:ea typeface="宋体" pitchFamily="2" charset="-122"/>
        </a:defRPr>
      </a:lvl2pPr>
      <a:lvl3pPr marL="959644" indent="-1714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defRPr kumimoji="1" sz="1800">
          <a:solidFill>
            <a:schemeClr val="tx1"/>
          </a:solidFill>
          <a:latin typeface="+mn-lt"/>
          <a:ea typeface="宋体" pitchFamily="2" charset="-122"/>
        </a:defRPr>
      </a:lvl3pPr>
      <a:lvl4pPr marL="1273969" indent="-1714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defRPr kumimoji="1" sz="1500">
          <a:solidFill>
            <a:schemeClr val="tx1"/>
          </a:solidFill>
          <a:latin typeface="+mn-lt"/>
          <a:ea typeface="宋体" pitchFamily="2" charset="-122"/>
        </a:defRPr>
      </a:lvl4pPr>
      <a:lvl5pPr marL="1588294" indent="-1714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defRPr kumimoji="1" sz="1500">
          <a:solidFill>
            <a:schemeClr val="tx1"/>
          </a:solidFill>
          <a:latin typeface="+mn-lt"/>
          <a:ea typeface="宋体" pitchFamily="2" charset="-122"/>
        </a:defRPr>
      </a:lvl5pPr>
      <a:lvl6pPr marL="1931194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1500">
          <a:solidFill>
            <a:schemeClr val="tx1"/>
          </a:solidFill>
          <a:latin typeface="+mn-lt"/>
          <a:ea typeface="宋体" pitchFamily="2" charset="-122"/>
        </a:defRPr>
      </a:lvl6pPr>
      <a:lvl7pPr marL="2274094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1500">
          <a:solidFill>
            <a:schemeClr val="tx1"/>
          </a:solidFill>
          <a:latin typeface="+mn-lt"/>
          <a:ea typeface="宋体" pitchFamily="2" charset="-122"/>
        </a:defRPr>
      </a:lvl7pPr>
      <a:lvl8pPr marL="2616994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1500">
          <a:solidFill>
            <a:schemeClr val="tx1"/>
          </a:solidFill>
          <a:latin typeface="+mn-lt"/>
          <a:ea typeface="宋体" pitchFamily="2" charset="-122"/>
        </a:defRPr>
      </a:lvl8pPr>
      <a:lvl9pPr marL="2959894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15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27349592-8B0D-4824-A14F-932717551B6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45074" y="114301"/>
            <a:ext cx="8541726" cy="708422"/>
            <a:chOff x="91" y="173"/>
            <a:chExt cx="5381" cy="595"/>
          </a:xfrm>
        </p:grpSpPr>
        <p:sp>
          <p:nvSpPr>
            <p:cNvPr id="1031" name="Rectangle 2">
              <a:extLst>
                <a:ext uri="{FF2B5EF4-FFF2-40B4-BE49-F238E27FC236}">
                  <a16:creationId xmlns:a16="http://schemas.microsoft.com/office/drawing/2014/main" id="{8D1C68C7-F5F9-499A-8C8E-768B165D2FE7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274" y="173"/>
              <a:ext cx="27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/>
            </a:p>
          </p:txBody>
        </p:sp>
        <p:sp>
          <p:nvSpPr>
            <p:cNvPr id="1032" name="Rectangle 3">
              <a:extLst>
                <a:ext uri="{FF2B5EF4-FFF2-40B4-BE49-F238E27FC236}">
                  <a16:creationId xmlns:a16="http://schemas.microsoft.com/office/drawing/2014/main" id="{20D1680A-65B6-433A-B226-9395EE24B461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515" y="173"/>
              <a:ext cx="210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/>
            </a:p>
          </p:txBody>
        </p:sp>
        <p:sp>
          <p:nvSpPr>
            <p:cNvPr id="1033" name="Rectangle 4">
              <a:extLst>
                <a:ext uri="{FF2B5EF4-FFF2-40B4-BE49-F238E27FC236}">
                  <a16:creationId xmlns:a16="http://schemas.microsoft.com/office/drawing/2014/main" id="{3D612975-40ED-4DC0-881B-3127930B30C7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352" y="439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/>
            </a:p>
          </p:txBody>
        </p:sp>
        <p:sp>
          <p:nvSpPr>
            <p:cNvPr id="1034" name="Rectangle 5">
              <a:extLst>
                <a:ext uri="{FF2B5EF4-FFF2-40B4-BE49-F238E27FC236}">
                  <a16:creationId xmlns:a16="http://schemas.microsoft.com/office/drawing/2014/main" id="{CAE2DBD4-B680-4662-A14D-33D54F1AB953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585" y="439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/>
            </a:p>
          </p:txBody>
        </p:sp>
        <p:sp>
          <p:nvSpPr>
            <p:cNvPr id="1035" name="Rectangle 6">
              <a:extLst>
                <a:ext uri="{FF2B5EF4-FFF2-40B4-BE49-F238E27FC236}">
                  <a16:creationId xmlns:a16="http://schemas.microsoft.com/office/drawing/2014/main" id="{1430D4AE-028C-4972-9444-69BBE7A400E6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91" y="393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/>
            </a:p>
          </p:txBody>
        </p:sp>
        <p:sp>
          <p:nvSpPr>
            <p:cNvPr id="1036" name="Rectangle 7">
              <a:extLst>
                <a:ext uri="{FF2B5EF4-FFF2-40B4-BE49-F238E27FC236}">
                  <a16:creationId xmlns:a16="http://schemas.microsoft.com/office/drawing/2014/main" id="{F76F3579-267C-4485-9CC0-6B5589E0B0F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91" y="174"/>
              <a:ext cx="20" cy="59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/>
            </a:p>
          </p:txBody>
        </p:sp>
        <p:sp>
          <p:nvSpPr>
            <p:cNvPr id="1037" name="Rectangle 8">
              <a:extLst>
                <a:ext uri="{FF2B5EF4-FFF2-40B4-BE49-F238E27FC236}">
                  <a16:creationId xmlns:a16="http://schemas.microsoft.com/office/drawing/2014/main" id="{B2311E6E-7F63-452C-AE90-0F98C2D0A821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90" y="603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/>
            </a:p>
          </p:txBody>
        </p:sp>
      </p:grpSp>
      <p:sp>
        <p:nvSpPr>
          <p:cNvPr id="64521" name="Rectangle 9">
            <a:extLst>
              <a:ext uri="{FF2B5EF4-FFF2-40B4-BE49-F238E27FC236}">
                <a16:creationId xmlns:a16="http://schemas.microsoft.com/office/drawing/2014/main" id="{575BC93A-74A2-48CE-891F-7F9CFDBCFF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57150"/>
            <a:ext cx="6934200" cy="5715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A2C55D4A-D204-43E7-B2E8-22C0FC6F03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7282" y="851298"/>
            <a:ext cx="8109438" cy="3935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4525" name="Rectangle 13">
            <a:extLst>
              <a:ext uri="{FF2B5EF4-FFF2-40B4-BE49-F238E27FC236}">
                <a16:creationId xmlns:a16="http://schemas.microsoft.com/office/drawing/2014/main" id="{653604AF-2F81-4A70-89B0-423C9EA998E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4857750"/>
            <a:ext cx="838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50"/>
            </a:lvl1pPr>
          </a:lstStyle>
          <a:p>
            <a:pPr>
              <a:defRPr/>
            </a:pPr>
            <a:r>
              <a:rPr lang="en-US" altLang="zh-CN"/>
              <a:t>1-</a:t>
            </a:r>
            <a:fld id="{DD6838B7-5E9B-4A36-9C8D-145597BD1CF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Text Box 15">
            <a:extLst>
              <a:ext uri="{FF2B5EF4-FFF2-40B4-BE49-F238E27FC236}">
                <a16:creationId xmlns:a16="http://schemas.microsoft.com/office/drawing/2014/main" id="{05146C94-56D6-4C42-A14C-A16E59006EA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7650" y="141685"/>
            <a:ext cx="1066800" cy="54938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sz="1350">
                <a:solidFill>
                  <a:schemeClr val="bg1"/>
                </a:solidFill>
                <a:ea typeface="黑体" panose="02010609060101010101" pitchFamily="49" charset="-122"/>
              </a:rPr>
              <a:t>计算机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sz="1350">
                <a:solidFill>
                  <a:schemeClr val="bg1"/>
                </a:solidFill>
                <a:ea typeface="黑体" panose="02010609060101010101" pitchFamily="49" charset="-122"/>
              </a:rPr>
              <a:t>基础知识</a:t>
            </a:r>
          </a:p>
        </p:txBody>
      </p:sp>
    </p:spTree>
    <p:extLst>
      <p:ext uri="{BB962C8B-B14F-4D97-AF65-F5344CB8AC3E}">
        <p14:creationId xmlns:p14="http://schemas.microsoft.com/office/powerpoint/2010/main" val="136113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342900" algn="l" rtl="0" fontAlgn="base">
        <a:spcBef>
          <a:spcPct val="0"/>
        </a:spcBef>
        <a:spcAft>
          <a:spcPct val="0"/>
        </a:spcAft>
        <a:defRPr kumimoji="1" sz="33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685800" algn="l" rtl="0" fontAlgn="base">
        <a:spcBef>
          <a:spcPct val="0"/>
        </a:spcBef>
        <a:spcAft>
          <a:spcPct val="0"/>
        </a:spcAft>
        <a:defRPr kumimoji="1" sz="33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028700" algn="l" rtl="0" fontAlgn="base">
        <a:spcBef>
          <a:spcPct val="0"/>
        </a:spcBef>
        <a:spcAft>
          <a:spcPct val="0"/>
        </a:spcAft>
        <a:defRPr kumimoji="1" sz="33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371600" algn="l" rtl="0" fontAlgn="base">
        <a:spcBef>
          <a:spcPct val="0"/>
        </a:spcBef>
        <a:spcAft>
          <a:spcPct val="0"/>
        </a:spcAft>
        <a:defRPr kumimoji="1" sz="33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•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645319" indent="-21431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–"/>
        <a:defRPr kumimoji="1" sz="2100">
          <a:solidFill>
            <a:schemeClr val="tx1"/>
          </a:solidFill>
          <a:latin typeface="+mn-lt"/>
          <a:ea typeface="宋体" pitchFamily="2" charset="-122"/>
        </a:defRPr>
      </a:lvl2pPr>
      <a:lvl3pPr marL="959644" indent="-1714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•"/>
        <a:defRPr kumimoji="1" sz="1800">
          <a:solidFill>
            <a:schemeClr val="tx1"/>
          </a:solidFill>
          <a:latin typeface="+mn-lt"/>
          <a:ea typeface="宋体" pitchFamily="2" charset="-122"/>
        </a:defRPr>
      </a:lvl3pPr>
      <a:lvl4pPr marL="1273969" indent="-1714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–"/>
        <a:defRPr kumimoji="1" sz="1500">
          <a:solidFill>
            <a:schemeClr val="tx1"/>
          </a:solidFill>
          <a:latin typeface="+mn-lt"/>
          <a:ea typeface="宋体" pitchFamily="2" charset="-122"/>
        </a:defRPr>
      </a:lvl4pPr>
      <a:lvl5pPr marL="1588294" indent="-1714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»"/>
        <a:defRPr kumimoji="1" sz="1500">
          <a:solidFill>
            <a:schemeClr val="tx1"/>
          </a:solidFill>
          <a:latin typeface="+mn-lt"/>
          <a:ea typeface="宋体" pitchFamily="2" charset="-122"/>
        </a:defRPr>
      </a:lvl5pPr>
      <a:lvl6pPr marL="1931194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1500">
          <a:solidFill>
            <a:schemeClr val="tx1"/>
          </a:solidFill>
          <a:latin typeface="+mn-lt"/>
          <a:ea typeface="宋体" pitchFamily="2" charset="-122"/>
        </a:defRPr>
      </a:lvl6pPr>
      <a:lvl7pPr marL="2274094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1500">
          <a:solidFill>
            <a:schemeClr val="tx1"/>
          </a:solidFill>
          <a:latin typeface="+mn-lt"/>
          <a:ea typeface="宋体" pitchFamily="2" charset="-122"/>
        </a:defRPr>
      </a:lvl7pPr>
      <a:lvl8pPr marL="2616994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1500">
          <a:solidFill>
            <a:schemeClr val="tx1"/>
          </a:solidFill>
          <a:latin typeface="+mn-lt"/>
          <a:ea typeface="宋体" pitchFamily="2" charset="-122"/>
        </a:defRPr>
      </a:lvl8pPr>
      <a:lvl9pPr marL="2959894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15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6">
            <a:extLst>
              <a:ext uri="{FF2B5EF4-FFF2-40B4-BE49-F238E27FC236}">
                <a16:creationId xmlns:a16="http://schemas.microsoft.com/office/drawing/2014/main" id="{85898C09-6D3E-4830-AA69-F145CA16FE2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45074" y="114301"/>
            <a:ext cx="8541726" cy="708422"/>
            <a:chOff x="91" y="173"/>
            <a:chExt cx="5381" cy="595"/>
          </a:xfrm>
        </p:grpSpPr>
        <p:sp>
          <p:nvSpPr>
            <p:cNvPr id="1031" name="Rectangle 2">
              <a:extLst>
                <a:ext uri="{FF2B5EF4-FFF2-40B4-BE49-F238E27FC236}">
                  <a16:creationId xmlns:a16="http://schemas.microsoft.com/office/drawing/2014/main" id="{B90381F1-F21E-406F-A029-FCDCCB203F85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274" y="173"/>
              <a:ext cx="27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2" name="Rectangle 3">
              <a:extLst>
                <a:ext uri="{FF2B5EF4-FFF2-40B4-BE49-F238E27FC236}">
                  <a16:creationId xmlns:a16="http://schemas.microsoft.com/office/drawing/2014/main" id="{9E2D469E-9A9E-4459-A4C0-E59EAD4669A0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515" y="173"/>
              <a:ext cx="210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">
              <a:extLst>
                <a:ext uri="{FF2B5EF4-FFF2-40B4-BE49-F238E27FC236}">
                  <a16:creationId xmlns:a16="http://schemas.microsoft.com/office/drawing/2014/main" id="{1030ADD5-AFDE-4EF0-9389-03BEB6211472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352" y="439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Rectangle 5">
              <a:extLst>
                <a:ext uri="{FF2B5EF4-FFF2-40B4-BE49-F238E27FC236}">
                  <a16:creationId xmlns:a16="http://schemas.microsoft.com/office/drawing/2014/main" id="{272F7F70-6C16-4AAA-B989-4DED93D3FE62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585" y="439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5" name="Rectangle 6">
              <a:extLst>
                <a:ext uri="{FF2B5EF4-FFF2-40B4-BE49-F238E27FC236}">
                  <a16:creationId xmlns:a16="http://schemas.microsoft.com/office/drawing/2014/main" id="{75238022-EFBE-4A56-9358-F6E8C7697001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91" y="393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Rectangle 7">
              <a:extLst>
                <a:ext uri="{FF2B5EF4-FFF2-40B4-BE49-F238E27FC236}">
                  <a16:creationId xmlns:a16="http://schemas.microsoft.com/office/drawing/2014/main" id="{391E6174-070E-4327-A88C-CD1E9C7F8BA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91" y="174"/>
              <a:ext cx="20" cy="59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Rectangle 8">
              <a:extLst>
                <a:ext uri="{FF2B5EF4-FFF2-40B4-BE49-F238E27FC236}">
                  <a16:creationId xmlns:a16="http://schemas.microsoft.com/office/drawing/2014/main" id="{2F2C098A-A7AC-4F0B-AABD-E58EB271D27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90" y="603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64521" name="Rectangle 9">
            <a:extLst>
              <a:ext uri="{FF2B5EF4-FFF2-40B4-BE49-F238E27FC236}">
                <a16:creationId xmlns:a16="http://schemas.microsoft.com/office/drawing/2014/main" id="{E79FF3C7-2227-4F00-843C-5800430047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83324" y="57150"/>
            <a:ext cx="7149612" cy="5715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10">
            <a:extLst>
              <a:ext uri="{FF2B5EF4-FFF2-40B4-BE49-F238E27FC236}">
                <a16:creationId xmlns:a16="http://schemas.microsoft.com/office/drawing/2014/main" id="{1F4FC946-B63C-4CF1-93B6-D886C28E1B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1677" y="844154"/>
            <a:ext cx="8083062" cy="3887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4527" name="Text Box 15">
            <a:extLst>
              <a:ext uri="{FF2B5EF4-FFF2-40B4-BE49-F238E27FC236}">
                <a16:creationId xmlns:a16="http://schemas.microsoft.com/office/drawing/2014/main" id="{88E694D0-7F5E-4AFC-8B8E-DEF526E29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73674" y="141685"/>
            <a:ext cx="813288" cy="464573"/>
          </a:xfrm>
          <a:prstGeom prst="rect">
            <a:avLst/>
          </a:prstGeom>
          <a:noFill/>
          <a:ln>
            <a:noFill/>
          </a:ln>
          <a:effectLst/>
        </p:spPr>
        <p:txBody>
          <a:bodyPr tIns="486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sz="1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彩云" pitchFamily="2" charset="-122"/>
              </a:rPr>
              <a:t>程序设计基础</a:t>
            </a:r>
          </a:p>
        </p:txBody>
      </p:sp>
      <p:sp>
        <p:nvSpPr>
          <p:cNvPr id="64525" name="Rectangle 13">
            <a:extLst>
              <a:ext uri="{FF2B5EF4-FFF2-40B4-BE49-F238E27FC236}">
                <a16:creationId xmlns:a16="http://schemas.microsoft.com/office/drawing/2014/main" id="{6BD4BF9C-5DE7-4BC9-9D4F-D43D1DFDCC7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57039" y="4857750"/>
            <a:ext cx="1110762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4-</a:t>
            </a:r>
            <a:fld id="{9045562B-9EBE-4749-9053-B58512F8937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505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342900" algn="l" rtl="0" fontAlgn="base">
        <a:spcBef>
          <a:spcPct val="0"/>
        </a:spcBef>
        <a:spcAft>
          <a:spcPct val="0"/>
        </a:spcAft>
        <a:defRPr kumimoji="1" sz="33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685800" algn="l" rtl="0" fontAlgn="base">
        <a:spcBef>
          <a:spcPct val="0"/>
        </a:spcBef>
        <a:spcAft>
          <a:spcPct val="0"/>
        </a:spcAft>
        <a:defRPr kumimoji="1" sz="33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028700" algn="l" rtl="0" fontAlgn="base">
        <a:spcBef>
          <a:spcPct val="0"/>
        </a:spcBef>
        <a:spcAft>
          <a:spcPct val="0"/>
        </a:spcAft>
        <a:defRPr kumimoji="1" sz="33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371600" algn="l" rtl="0" fontAlgn="base">
        <a:spcBef>
          <a:spcPct val="0"/>
        </a:spcBef>
        <a:spcAft>
          <a:spcPct val="0"/>
        </a:spcAft>
        <a:defRPr kumimoji="1" sz="33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645319" indent="-21431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defRPr kumimoji="1" sz="2100">
          <a:solidFill>
            <a:schemeClr val="tx1"/>
          </a:solidFill>
          <a:latin typeface="+mn-lt"/>
          <a:ea typeface="宋体" pitchFamily="2" charset="-122"/>
        </a:defRPr>
      </a:lvl2pPr>
      <a:lvl3pPr marL="959644" indent="-1714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defRPr kumimoji="1" sz="1800">
          <a:solidFill>
            <a:schemeClr val="tx1"/>
          </a:solidFill>
          <a:latin typeface="+mn-lt"/>
          <a:ea typeface="宋体" pitchFamily="2" charset="-122"/>
        </a:defRPr>
      </a:lvl3pPr>
      <a:lvl4pPr marL="1273969" indent="-1714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defRPr kumimoji="1" sz="1500">
          <a:solidFill>
            <a:schemeClr val="tx1"/>
          </a:solidFill>
          <a:latin typeface="+mn-lt"/>
          <a:ea typeface="宋体" pitchFamily="2" charset="-122"/>
        </a:defRPr>
      </a:lvl4pPr>
      <a:lvl5pPr marL="1588294" indent="-1714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defRPr kumimoji="1" sz="1500">
          <a:solidFill>
            <a:schemeClr val="tx1"/>
          </a:solidFill>
          <a:latin typeface="+mn-lt"/>
          <a:ea typeface="宋体" pitchFamily="2" charset="-122"/>
        </a:defRPr>
      </a:lvl5pPr>
      <a:lvl6pPr marL="1931194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1500">
          <a:solidFill>
            <a:schemeClr val="tx1"/>
          </a:solidFill>
          <a:latin typeface="+mn-lt"/>
          <a:ea typeface="宋体" pitchFamily="2" charset="-122"/>
        </a:defRPr>
      </a:lvl6pPr>
      <a:lvl7pPr marL="2274094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1500">
          <a:solidFill>
            <a:schemeClr val="tx1"/>
          </a:solidFill>
          <a:latin typeface="+mn-lt"/>
          <a:ea typeface="宋体" pitchFamily="2" charset="-122"/>
        </a:defRPr>
      </a:lvl7pPr>
      <a:lvl8pPr marL="2616994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1500">
          <a:solidFill>
            <a:schemeClr val="tx1"/>
          </a:solidFill>
          <a:latin typeface="+mn-lt"/>
          <a:ea typeface="宋体" pitchFamily="2" charset="-122"/>
        </a:defRPr>
      </a:lvl8pPr>
      <a:lvl9pPr marL="2959894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15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ike.com/wiki/SS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://www.baike.com/wiki/%E5%AD%98%E5%82%A8%E4%BB%8B%E8%B4%A8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>
            <a:extLst>
              <a:ext uri="{FF2B5EF4-FFF2-40B4-BE49-F238E27FC236}">
                <a16:creationId xmlns:a16="http://schemas.microsoft.com/office/drawing/2014/main" id="{B7C37BB8-2D75-442A-82CF-71835058CE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t>4-</a:t>
            </a:r>
            <a:fld id="{A5D68DA9-0B1E-4245-A899-D40B47BA722B}" type="slidenum"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</a:pPr>
              <a:t>1</a:t>
            </a:fld>
            <a:endParaRPr kumimoji="0" lang="en-US" altLang="zh-CN" sz="105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84708" name="Text Box 4" descr="水滴">
            <a:extLst>
              <a:ext uri="{FF2B5EF4-FFF2-40B4-BE49-F238E27FC236}">
                <a16:creationId xmlns:a16="http://schemas.microsoft.com/office/drawing/2014/main" id="{4E1BD64E-7B73-4F9F-8C49-9FFC6BD8A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7406" y="1993107"/>
            <a:ext cx="4644629" cy="219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10000"/>
              </a:spcBef>
              <a:spcAft>
                <a:spcPct val="0"/>
              </a:spcAft>
              <a:buClrTx/>
              <a:buSzTx/>
            </a:pPr>
            <a:r>
              <a:rPr lang="zh-CN" altLang="en-US" sz="1800">
                <a:solidFill>
                  <a:srgbClr val="FF0000"/>
                </a:solidFill>
                <a:ea typeface="宋体" panose="02010600030101010101" pitchFamily="2" charset="-122"/>
              </a:rPr>
              <a:t>程序设计的基本过程</a:t>
            </a:r>
            <a:r>
              <a:rPr lang="zh-CN" altLang="en-US" sz="180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</a:p>
          <a:p>
            <a:pPr defTabSz="685800" fontAlgn="base">
              <a:spcBef>
                <a:spcPct val="10000"/>
              </a:spcBef>
              <a:spcAft>
                <a:spcPct val="0"/>
              </a:spcAft>
              <a:buClrTx/>
              <a:buSzTx/>
            </a:pPr>
            <a:r>
              <a:rPr lang="zh-CN" altLang="en-US" sz="1800">
                <a:solidFill>
                  <a:srgbClr val="000000"/>
                </a:solidFill>
                <a:ea typeface="宋体" panose="02010600030101010101" pitchFamily="2" charset="-122"/>
              </a:rPr>
              <a:t>①分析问题，明确任务；</a:t>
            </a:r>
          </a:p>
          <a:p>
            <a:pPr defTabSz="685800" fontAlgn="base">
              <a:spcBef>
                <a:spcPct val="10000"/>
              </a:spcBef>
              <a:spcAft>
                <a:spcPct val="0"/>
              </a:spcAft>
              <a:buClrTx/>
              <a:buSzTx/>
            </a:pPr>
            <a:r>
              <a:rPr lang="zh-CN" altLang="en-US" sz="1800">
                <a:solidFill>
                  <a:srgbClr val="000000"/>
                </a:solidFill>
                <a:ea typeface="宋体" panose="02010600030101010101" pitchFamily="2" charset="-122"/>
              </a:rPr>
              <a:t>②建立数学模型，选择合适的解决方案；</a:t>
            </a:r>
          </a:p>
          <a:p>
            <a:pPr defTabSz="685800" fontAlgn="base">
              <a:spcBef>
                <a:spcPct val="10000"/>
              </a:spcBef>
              <a:spcAft>
                <a:spcPct val="0"/>
              </a:spcAft>
              <a:buClrTx/>
              <a:buSzTx/>
            </a:pPr>
            <a:r>
              <a:rPr lang="zh-CN" altLang="en-US" sz="1800">
                <a:solidFill>
                  <a:srgbClr val="000000"/>
                </a:solidFill>
                <a:ea typeface="宋体" panose="02010600030101010101" pitchFamily="2" charset="-122"/>
              </a:rPr>
              <a:t>③确定数据结构和算法；</a:t>
            </a:r>
          </a:p>
          <a:p>
            <a:pPr defTabSz="685800" fontAlgn="base">
              <a:spcBef>
                <a:spcPct val="10000"/>
              </a:spcBef>
              <a:spcAft>
                <a:spcPct val="0"/>
              </a:spcAft>
              <a:buClrTx/>
              <a:buSzTx/>
            </a:pPr>
            <a:r>
              <a:rPr lang="zh-CN" altLang="en-US" sz="1800">
                <a:solidFill>
                  <a:srgbClr val="000000"/>
                </a:solidFill>
                <a:ea typeface="宋体" panose="02010600030101010101" pitchFamily="2" charset="-122"/>
              </a:rPr>
              <a:t>④编写程序；</a:t>
            </a:r>
          </a:p>
          <a:p>
            <a:pPr defTabSz="685800" fontAlgn="base">
              <a:spcBef>
                <a:spcPct val="10000"/>
              </a:spcBef>
              <a:spcAft>
                <a:spcPct val="0"/>
              </a:spcAft>
              <a:buClrTx/>
              <a:buSzTx/>
            </a:pPr>
            <a:r>
              <a:rPr lang="zh-CN" altLang="en-US" sz="1800">
                <a:solidFill>
                  <a:srgbClr val="000000"/>
                </a:solidFill>
                <a:ea typeface="宋体" panose="02010600030101010101" pitchFamily="2" charset="-122"/>
              </a:rPr>
              <a:t>⑤调试程序；</a:t>
            </a:r>
          </a:p>
          <a:p>
            <a:pPr defTabSz="685800" fontAlgn="base">
              <a:spcBef>
                <a:spcPct val="10000"/>
              </a:spcBef>
              <a:spcAft>
                <a:spcPct val="0"/>
              </a:spcAft>
              <a:buClrTx/>
              <a:buSzTx/>
            </a:pPr>
            <a:r>
              <a:rPr lang="zh-CN" altLang="en-US" sz="1800">
                <a:solidFill>
                  <a:srgbClr val="000000"/>
                </a:solidFill>
                <a:ea typeface="宋体" panose="02010600030101010101" pitchFamily="2" charset="-122"/>
              </a:rPr>
              <a:t>⑥整理文档，交付使用。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8188AB7-7CAA-4CD3-80CE-6589E19B7B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25266" y="57150"/>
            <a:ext cx="4931569" cy="571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8080"/>
                </a:solidFill>
                <a:latin typeface="楷体_GB2312" pitchFamily="49" charset="-122"/>
              </a:rPr>
              <a:t>程序设计及基本过程</a:t>
            </a:r>
            <a:endParaRPr lang="zh-CN" altLang="en-US" dirty="0">
              <a:latin typeface="楷体_GB2312" pitchFamily="49" charset="-122"/>
            </a:endParaRPr>
          </a:p>
        </p:txBody>
      </p:sp>
      <p:sp>
        <p:nvSpPr>
          <p:cNvPr id="28677" name="TextBox 1">
            <a:extLst>
              <a:ext uri="{FF2B5EF4-FFF2-40B4-BE49-F238E27FC236}">
                <a16:creationId xmlns:a16="http://schemas.microsoft.com/office/drawing/2014/main" id="{EE9BDC25-DC30-434E-B3AB-03EFCDE31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391" y="735806"/>
            <a:ext cx="5724525" cy="1264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ts val="450"/>
              </a:spcBef>
              <a:spcAft>
                <a:spcPct val="0"/>
              </a:spcAft>
              <a:buClrTx/>
              <a:buSzTx/>
            </a:pPr>
            <a:r>
              <a:rPr lang="zh-CN" altLang="en-US" sz="1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程序设计</a:t>
            </a: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又称</a:t>
            </a:r>
            <a:r>
              <a:rPr lang="zh-CN" altLang="en-US" sz="1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编程</a:t>
            </a: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，是指设计、编制和调试程序的方法与过程，或研究、开发上述方法与过程中所涉及的理论、原则及技术的学科。</a:t>
            </a:r>
            <a:endParaRPr lang="en-US" altLang="zh-CN" sz="18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685800" fontAlgn="base">
              <a:spcBef>
                <a:spcPts val="450"/>
              </a:spcBef>
              <a:spcAft>
                <a:spcPct val="0"/>
              </a:spcAft>
              <a:buClrTx/>
              <a:buSzTx/>
            </a:pPr>
            <a:r>
              <a:rPr lang="zh-CN" altLang="en-US" sz="1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程序设计</a:t>
            </a: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：计算机解决问题的全过程。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47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0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>
            <a:extLst>
              <a:ext uri="{FF2B5EF4-FFF2-40B4-BE49-F238E27FC236}">
                <a16:creationId xmlns:a16="http://schemas.microsoft.com/office/drawing/2014/main" id="{0B4788EE-CDE4-4330-8D7F-1848B47367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t>4-</a:t>
            </a:r>
            <a:fld id="{C7D2CB04-EADD-4624-945E-3F20A2EA1A3D}" type="slidenum"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</a:pPr>
              <a:t>10</a:t>
            </a:fld>
            <a:endParaRPr kumimoji="0" lang="en-US" altLang="zh-CN" sz="105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700355F-BAF0-4804-8047-7FFD4F1758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1935" y="57150"/>
            <a:ext cx="4860131" cy="5715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dirty="0">
                <a:latin typeface="隶书" pitchFamily="49" charset="-122"/>
              </a:rPr>
              <a:t>Raptor</a:t>
            </a:r>
            <a:endParaRPr lang="zh-CN" altLang="en-US" dirty="0">
              <a:latin typeface="隶书" pitchFamily="49" charset="-122"/>
            </a:endParaRPr>
          </a:p>
        </p:txBody>
      </p:sp>
      <p:sp>
        <p:nvSpPr>
          <p:cNvPr id="40964" name="TextBox 5">
            <a:extLst>
              <a:ext uri="{FF2B5EF4-FFF2-40B4-BE49-F238E27FC236}">
                <a16:creationId xmlns:a16="http://schemas.microsoft.com/office/drawing/2014/main" id="{EB93A5D2-D192-433D-B5FC-CB1DD1457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391" y="789385"/>
            <a:ext cx="57245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Raptor</a:t>
            </a:r>
            <a:r>
              <a:rPr lang="zh-CN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Rapid Algorithmic Prototyping Tool for Ordered Reasoning</a:t>
            </a:r>
            <a:r>
              <a:rPr lang="zh-CN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，用于有序推理的快速算法原型工具）</a:t>
            </a:r>
            <a:r>
              <a:rPr lang="zh-CN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是一种基于流程图的可视化编程环境，用它可以解决具体的编程问题</a:t>
            </a: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2">
            <a:extLst>
              <a:ext uri="{FF2B5EF4-FFF2-40B4-BE49-F238E27FC236}">
                <a16:creationId xmlns:a16="http://schemas.microsoft.com/office/drawing/2014/main" id="{4B857656-06CA-418C-8ED4-32CDCD6243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25241" y="844154"/>
            <a:ext cx="5400675" cy="1025128"/>
          </a:xfrm>
        </p:spPr>
        <p:txBody>
          <a:bodyPr/>
          <a:lstStyle/>
          <a:p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例题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 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个数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，要求按照从小到大的顺序显示结果。</a:t>
            </a:r>
          </a:p>
          <a:p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因为该题比较简单，可以直接画出其流程图。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035" name="灯片编号占位符 3">
            <a:extLst>
              <a:ext uri="{FF2B5EF4-FFF2-40B4-BE49-F238E27FC236}">
                <a16:creationId xmlns:a16="http://schemas.microsoft.com/office/drawing/2014/main" id="{75433062-2A86-4B5D-B932-A7EE9A422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t>4-</a:t>
            </a:r>
            <a:fld id="{F68609D4-9C12-4C75-8058-65D085E8C6D5}" type="slidenum"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</a:pPr>
              <a:t>11</a:t>
            </a:fld>
            <a:endParaRPr kumimoji="0" lang="en-US" altLang="zh-CN" sz="105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315A223-698E-404C-8400-6BC76CA57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266" y="57150"/>
            <a:ext cx="4768453" cy="571500"/>
          </a:xfrm>
        </p:spPr>
        <p:txBody>
          <a:bodyPr/>
          <a:lstStyle/>
          <a:p>
            <a:pPr algn="ctr">
              <a:defRPr/>
            </a:pPr>
            <a:r>
              <a:rPr lang="en-US" altLang="zh-CN" dirty="0">
                <a:latin typeface="隶书" pitchFamily="49" charset="-122"/>
              </a:rPr>
              <a:t>Raptor</a:t>
            </a:r>
            <a:r>
              <a:rPr lang="zh-CN" altLang="en-US" dirty="0">
                <a:latin typeface="隶书" pitchFamily="49" charset="-122"/>
              </a:rPr>
              <a:t>例题</a:t>
            </a:r>
            <a:endParaRPr lang="zh-CN" altLang="en-US" dirty="0">
              <a:latin typeface="+mj-ea"/>
            </a:endParaRPr>
          </a:p>
        </p:txBody>
      </p:sp>
      <p:pic>
        <p:nvPicPr>
          <p:cNvPr id="44037" name="Picture 2">
            <a:extLst>
              <a:ext uri="{FF2B5EF4-FFF2-40B4-BE49-F238E27FC236}">
                <a16:creationId xmlns:a16="http://schemas.microsoft.com/office/drawing/2014/main" id="{AAE059C1-D766-41C1-8911-86B922943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132" y="1907382"/>
            <a:ext cx="2689622" cy="293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2">
            <a:extLst>
              <a:ext uri="{FF2B5EF4-FFF2-40B4-BE49-F238E27FC236}">
                <a16:creationId xmlns:a16="http://schemas.microsoft.com/office/drawing/2014/main" id="{2060252A-EC8C-4CD8-91A8-00C77954C2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56160" y="844154"/>
            <a:ext cx="6061472" cy="377428"/>
          </a:xfrm>
        </p:spPr>
        <p:txBody>
          <a:bodyPr/>
          <a:lstStyle/>
          <a:p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 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＋…＋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45FAEFFE-D7A6-422F-8478-172E6EECD7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t>4-</a:t>
            </a:r>
            <a:fld id="{5EFFCD8B-4CA4-41D4-8B58-1E2E22727D90}" type="slidenum"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</a:pPr>
              <a:t>12</a:t>
            </a:fld>
            <a:endParaRPr kumimoji="0" lang="en-US" altLang="zh-CN" sz="105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985995F-2B5D-4AC8-AB6E-BBABC8C30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266" y="57150"/>
            <a:ext cx="4768453" cy="571500"/>
          </a:xfrm>
        </p:spPr>
        <p:txBody>
          <a:bodyPr/>
          <a:lstStyle/>
          <a:p>
            <a:pPr algn="ctr">
              <a:defRPr/>
            </a:pPr>
            <a:r>
              <a:rPr lang="en-US" altLang="zh-CN" dirty="0">
                <a:latin typeface="隶书" pitchFamily="49" charset="-122"/>
              </a:rPr>
              <a:t>Raptor</a:t>
            </a:r>
            <a:r>
              <a:rPr lang="zh-CN" altLang="en-US" dirty="0">
                <a:latin typeface="隶书" pitchFamily="49" charset="-122"/>
              </a:rPr>
              <a:t>例题</a:t>
            </a:r>
            <a:endParaRPr lang="zh-CN" altLang="en-US" dirty="0">
              <a:latin typeface="+mj-ea"/>
            </a:endParaRPr>
          </a:p>
        </p:txBody>
      </p:sp>
      <p:sp>
        <p:nvSpPr>
          <p:cNvPr id="45061" name="TextBox 5">
            <a:extLst>
              <a:ext uri="{FF2B5EF4-FFF2-40B4-BE49-F238E27FC236}">
                <a16:creationId xmlns:a16="http://schemas.microsoft.com/office/drawing/2014/main" id="{2974DC8D-4801-4B48-91F4-A491462E3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6160" y="1218010"/>
            <a:ext cx="3131344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zh-CN" sz="1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r>
              <a:rPr lang="en-US" altLang="zh-CN" sz="1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累加问题，要进行</a:t>
            </a:r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100-1</a:t>
            </a:r>
            <a:r>
              <a:rPr lang="zh-CN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次加法运算，可用循环结构来实现。</a:t>
            </a: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首先要找出</a:t>
            </a:r>
            <a:r>
              <a:rPr lang="zh-CN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每次累加</a:t>
            </a: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</a:t>
            </a:r>
            <a:r>
              <a:rPr lang="zh-CN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的规律，后一个数是前—个数加</a:t>
            </a: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１</a:t>
            </a:r>
            <a:r>
              <a:rPr lang="zh-CN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。因此不需要每次利用输入语句从键盘录入数据，只须在加完上一个数</a:t>
            </a:r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后，使</a:t>
            </a:r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</a:t>
            </a: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１</a:t>
            </a:r>
            <a:r>
              <a:rPr lang="zh-CN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就可得到下一个数。</a:t>
            </a:r>
            <a:endParaRPr lang="zh-CN" altLang="en-US" sz="18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5062" name="Picture 2">
            <a:extLst>
              <a:ext uri="{FF2B5EF4-FFF2-40B4-BE49-F238E27FC236}">
                <a16:creationId xmlns:a16="http://schemas.microsoft.com/office/drawing/2014/main" id="{3A25289D-C406-4CEA-9E45-5A5354A9A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123" y="821531"/>
            <a:ext cx="1512094" cy="39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9891A5FD-2910-4185-A52D-825277FABB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t>1-</a:t>
            </a:r>
            <a:fld id="{991C482B-CDBE-43DF-BA9A-FFD2D966FDB7}" type="slidenum"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13</a:t>
            </a:fld>
            <a:endParaRPr kumimoji="0" lang="en-US" altLang="zh-CN" sz="105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86424" name="Rectangle 24">
            <a:extLst>
              <a:ext uri="{FF2B5EF4-FFF2-40B4-BE49-F238E27FC236}">
                <a16:creationId xmlns:a16="http://schemas.microsoft.com/office/drawing/2014/main" id="{8A9C35EC-C32B-44D3-9E6E-10920865D1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0010" y="57150"/>
            <a:ext cx="5634038" cy="5715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008080"/>
                </a:solidFill>
                <a:latin typeface="楷体_GB2312" pitchFamily="49" charset="-122"/>
              </a:rPr>
              <a:t>计算机的硬件组成</a:t>
            </a:r>
          </a:p>
        </p:txBody>
      </p:sp>
      <p:sp>
        <p:nvSpPr>
          <p:cNvPr id="5124" name="Rectangle 25">
            <a:extLst>
              <a:ext uri="{FF2B5EF4-FFF2-40B4-BE49-F238E27FC236}">
                <a16:creationId xmlns:a16="http://schemas.microsoft.com/office/drawing/2014/main" id="{EEE21477-A583-4BC6-8552-D7EA133436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79923" y="852487"/>
            <a:ext cx="6573440" cy="9096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>
                <a:solidFill>
                  <a:srgbClr val="008080"/>
                </a:solidFill>
                <a:latin typeface="楷体_GB2312" pitchFamily="49" charset="-122"/>
              </a:rPr>
              <a:t>计算机的硬件组成</a:t>
            </a:r>
          </a:p>
          <a:p>
            <a:pPr marL="0" indent="0" eaLnBrk="1" hangingPunct="1">
              <a:buNone/>
            </a:pPr>
            <a:r>
              <a:rPr lang="zh-CN" altLang="en-US">
                <a:latin typeface="楷体_GB2312" pitchFamily="49" charset="-122"/>
              </a:rPr>
              <a:t>    以运算器为中心的存储程序式计算机模型。</a:t>
            </a:r>
          </a:p>
        </p:txBody>
      </p:sp>
      <p:grpSp>
        <p:nvGrpSpPr>
          <p:cNvPr id="5125" name="Group 43">
            <a:extLst>
              <a:ext uri="{FF2B5EF4-FFF2-40B4-BE49-F238E27FC236}">
                <a16:creationId xmlns:a16="http://schemas.microsoft.com/office/drawing/2014/main" id="{71456597-B037-4D90-9DB8-DEFA3FFBE95E}"/>
              </a:ext>
            </a:extLst>
          </p:cNvPr>
          <p:cNvGrpSpPr>
            <a:grpSpLocks/>
          </p:cNvGrpSpPr>
          <p:nvPr/>
        </p:nvGrpSpPr>
        <p:grpSpPr bwMode="auto">
          <a:xfrm>
            <a:off x="1871663" y="1888332"/>
            <a:ext cx="5509022" cy="1683544"/>
            <a:chOff x="716" y="1586"/>
            <a:chExt cx="4627" cy="1414"/>
          </a:xfrm>
        </p:grpSpPr>
        <p:sp>
          <p:nvSpPr>
            <p:cNvPr id="5132" name="Rectangle 7">
              <a:extLst>
                <a:ext uri="{FF2B5EF4-FFF2-40B4-BE49-F238E27FC236}">
                  <a16:creationId xmlns:a16="http://schemas.microsoft.com/office/drawing/2014/main" id="{C675E2FE-F704-4306-966A-E101A5C31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" y="2750"/>
              <a:ext cx="650" cy="2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•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–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1500">
                  <a:solidFill>
                    <a:srgbClr val="000000"/>
                  </a:solidFill>
                  <a:latin typeface="隶书" panose="02010509060101010101" pitchFamily="49" charset="-122"/>
                  <a:ea typeface="宋体" panose="02010600030101010101" pitchFamily="2" charset="-122"/>
                </a:rPr>
                <a:t>存储器</a:t>
              </a:r>
              <a:endParaRPr lang="zh-CN" altLang="en-US" sz="15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133" name="Rectangle 8">
              <a:extLst>
                <a:ext uri="{FF2B5EF4-FFF2-40B4-BE49-F238E27FC236}">
                  <a16:creationId xmlns:a16="http://schemas.microsoft.com/office/drawing/2014/main" id="{1B1EE2B1-EBC0-4AC5-9BA1-3828531BD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" y="2176"/>
              <a:ext cx="761" cy="2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•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–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1500">
                  <a:solidFill>
                    <a:srgbClr val="000000"/>
                  </a:solidFill>
                  <a:latin typeface="隶书" panose="02010509060101010101" pitchFamily="49" charset="-122"/>
                  <a:ea typeface="宋体" panose="02010600030101010101" pitchFamily="2" charset="-122"/>
                </a:rPr>
                <a:t>输入设备</a:t>
              </a:r>
              <a:endParaRPr lang="zh-CN" altLang="en-US" sz="15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134" name="Rectangle 9">
              <a:extLst>
                <a:ext uri="{FF2B5EF4-FFF2-40B4-BE49-F238E27FC236}">
                  <a16:creationId xmlns:a16="http://schemas.microsoft.com/office/drawing/2014/main" id="{82AF6A46-C66A-44D5-8C53-74B774485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" y="2176"/>
              <a:ext cx="761" cy="2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•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–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15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输出设备</a:t>
              </a:r>
            </a:p>
          </p:txBody>
        </p:sp>
        <p:sp>
          <p:nvSpPr>
            <p:cNvPr id="5135" name="Rectangle 10">
              <a:extLst>
                <a:ext uri="{FF2B5EF4-FFF2-40B4-BE49-F238E27FC236}">
                  <a16:creationId xmlns:a16="http://schemas.microsoft.com/office/drawing/2014/main" id="{D6A31E76-3B90-42C3-985F-652216A87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" y="2176"/>
              <a:ext cx="650" cy="2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•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–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15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运算器</a:t>
              </a:r>
            </a:p>
          </p:txBody>
        </p:sp>
        <p:sp>
          <p:nvSpPr>
            <p:cNvPr id="5136" name="Rectangle 11">
              <a:extLst>
                <a:ext uri="{FF2B5EF4-FFF2-40B4-BE49-F238E27FC236}">
                  <a16:creationId xmlns:a16="http://schemas.microsoft.com/office/drawing/2014/main" id="{2D71BBAB-2297-433C-BD64-9C98BA85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" y="1586"/>
              <a:ext cx="650" cy="2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•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–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15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控制器</a:t>
              </a:r>
            </a:p>
          </p:txBody>
        </p:sp>
        <p:sp>
          <p:nvSpPr>
            <p:cNvPr id="5137" name="Rectangle 20">
              <a:extLst>
                <a:ext uri="{FF2B5EF4-FFF2-40B4-BE49-F238E27FC236}">
                  <a16:creationId xmlns:a16="http://schemas.microsoft.com/office/drawing/2014/main" id="{F7B063F4-B269-4957-A7F5-E6BC0E386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9" y="2061"/>
              <a:ext cx="34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•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–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105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结果</a:t>
              </a:r>
            </a:p>
          </p:txBody>
        </p:sp>
        <p:sp>
          <p:nvSpPr>
            <p:cNvPr id="5138" name="Rectangle 21">
              <a:extLst>
                <a:ext uri="{FF2B5EF4-FFF2-40B4-BE49-F238E27FC236}">
                  <a16:creationId xmlns:a16="http://schemas.microsoft.com/office/drawing/2014/main" id="{C8F626FD-C617-44CD-A1D0-5537D1CA4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" y="2069"/>
              <a:ext cx="6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•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–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105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程序或数据</a:t>
              </a:r>
            </a:p>
          </p:txBody>
        </p:sp>
        <p:sp>
          <p:nvSpPr>
            <p:cNvPr id="5139" name="Line 26">
              <a:extLst>
                <a:ext uri="{FF2B5EF4-FFF2-40B4-BE49-F238E27FC236}">
                  <a16:creationId xmlns:a16="http://schemas.microsoft.com/office/drawing/2014/main" id="{16C529CB-06DA-40EB-BAA8-80E1532B71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7" y="2296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0" name="Line 27">
              <a:extLst>
                <a:ext uri="{FF2B5EF4-FFF2-40B4-BE49-F238E27FC236}">
                  <a16:creationId xmlns:a16="http://schemas.microsoft.com/office/drawing/2014/main" id="{E67D799B-ADE7-4D5C-92EB-7FDD544D8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2" y="2296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1" name="Line 28">
              <a:extLst>
                <a:ext uri="{FF2B5EF4-FFF2-40B4-BE49-F238E27FC236}">
                  <a16:creationId xmlns:a16="http://schemas.microsoft.com/office/drawing/2014/main" id="{FAE2C1DD-7AAC-4053-8A31-C9F51C496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" y="2296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2" name="Line 29">
              <a:extLst>
                <a:ext uri="{FF2B5EF4-FFF2-40B4-BE49-F238E27FC236}">
                  <a16:creationId xmlns:a16="http://schemas.microsoft.com/office/drawing/2014/main" id="{295C4F07-41BF-450A-9CCF-970950B44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3" y="2296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3" name="Line 30">
              <a:extLst>
                <a:ext uri="{FF2B5EF4-FFF2-40B4-BE49-F238E27FC236}">
                  <a16:creationId xmlns:a16="http://schemas.microsoft.com/office/drawing/2014/main" id="{BAC755CC-30E7-41E9-9189-E0E310510D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9" y="243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4" name="Line 31">
              <a:extLst>
                <a:ext uri="{FF2B5EF4-FFF2-40B4-BE49-F238E27FC236}">
                  <a16:creationId xmlns:a16="http://schemas.microsoft.com/office/drawing/2014/main" id="{EA767C9D-FF26-46D1-9453-4FE23B554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5" y="1842"/>
              <a:ext cx="0" cy="3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5" name="Line 32">
              <a:extLst>
                <a:ext uri="{FF2B5EF4-FFF2-40B4-BE49-F238E27FC236}">
                  <a16:creationId xmlns:a16="http://schemas.microsoft.com/office/drawing/2014/main" id="{7E30516A-7EF2-4D9A-8A4D-FC3B1805C4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1" y="243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6" name="Line 33">
              <a:extLst>
                <a:ext uri="{FF2B5EF4-FFF2-40B4-BE49-F238E27FC236}">
                  <a16:creationId xmlns:a16="http://schemas.microsoft.com/office/drawing/2014/main" id="{72A0E2E8-C9CD-43CB-A52E-7E0AFC04E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2" y="288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7" name="Line 34">
              <a:extLst>
                <a:ext uri="{FF2B5EF4-FFF2-40B4-BE49-F238E27FC236}">
                  <a16:creationId xmlns:a16="http://schemas.microsoft.com/office/drawing/2014/main" id="{77999BD8-5326-43F9-8BA9-EE2316918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9" y="1752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8" name="Line 35">
              <a:extLst>
                <a:ext uri="{FF2B5EF4-FFF2-40B4-BE49-F238E27FC236}">
                  <a16:creationId xmlns:a16="http://schemas.microsoft.com/office/drawing/2014/main" id="{3B9087A2-D521-4091-94AD-9B7E852A71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92" y="1752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9" name="Line 36">
              <a:extLst>
                <a:ext uri="{FF2B5EF4-FFF2-40B4-BE49-F238E27FC236}">
                  <a16:creationId xmlns:a16="http://schemas.microsoft.com/office/drawing/2014/main" id="{E79F8CBA-6FCB-4752-9498-043F010AC5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0" y="1752"/>
              <a:ext cx="0" cy="113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50" name="Line 37">
              <a:extLst>
                <a:ext uri="{FF2B5EF4-FFF2-40B4-BE49-F238E27FC236}">
                  <a16:creationId xmlns:a16="http://schemas.microsoft.com/office/drawing/2014/main" id="{BDEE9EFF-0C80-4040-A571-966BCD88B2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0" y="1752"/>
              <a:ext cx="22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51" name="Line 38">
              <a:extLst>
                <a:ext uri="{FF2B5EF4-FFF2-40B4-BE49-F238E27FC236}">
                  <a16:creationId xmlns:a16="http://schemas.microsoft.com/office/drawing/2014/main" id="{79924A74-3D21-4563-9EDD-6126755D67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30" y="2886"/>
              <a:ext cx="22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52" name="Line 39">
              <a:extLst>
                <a:ext uri="{FF2B5EF4-FFF2-40B4-BE49-F238E27FC236}">
                  <a16:creationId xmlns:a16="http://schemas.microsoft.com/office/drawing/2014/main" id="{841CB4C7-1119-4CBB-96DB-A377C8ACCE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2" y="1661"/>
              <a:ext cx="95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53" name="Line 40">
              <a:extLst>
                <a:ext uri="{FF2B5EF4-FFF2-40B4-BE49-F238E27FC236}">
                  <a16:creationId xmlns:a16="http://schemas.microsoft.com/office/drawing/2014/main" id="{D7852EDD-553D-4F6A-88F2-E2E5CC6FCD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5" y="1661"/>
              <a:ext cx="0" cy="49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54" name="Line 41">
              <a:extLst>
                <a:ext uri="{FF2B5EF4-FFF2-40B4-BE49-F238E27FC236}">
                  <a16:creationId xmlns:a16="http://schemas.microsoft.com/office/drawing/2014/main" id="{9931A8C8-2D8E-407F-9A03-5F41573CE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9" y="1661"/>
              <a:ext cx="0" cy="49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55" name="Line 42">
              <a:extLst>
                <a:ext uri="{FF2B5EF4-FFF2-40B4-BE49-F238E27FC236}">
                  <a16:creationId xmlns:a16="http://schemas.microsoft.com/office/drawing/2014/main" id="{F5AAFF1E-413A-42F7-95EF-481BC5E14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9" y="1661"/>
              <a:ext cx="95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26" name="Group 47">
            <a:extLst>
              <a:ext uri="{FF2B5EF4-FFF2-40B4-BE49-F238E27FC236}">
                <a16:creationId xmlns:a16="http://schemas.microsoft.com/office/drawing/2014/main" id="{CD712592-6CCD-44BE-BD75-1E86A083754C}"/>
              </a:ext>
            </a:extLst>
          </p:cNvPr>
          <p:cNvGrpSpPr>
            <a:grpSpLocks/>
          </p:cNvGrpSpPr>
          <p:nvPr/>
        </p:nvGrpSpPr>
        <p:grpSpPr bwMode="auto">
          <a:xfrm>
            <a:off x="1656160" y="3706416"/>
            <a:ext cx="4157663" cy="646509"/>
            <a:chOff x="3438" y="3409"/>
            <a:chExt cx="1859" cy="543"/>
          </a:xfrm>
        </p:grpSpPr>
        <p:sp>
          <p:nvSpPr>
            <p:cNvPr id="5128" name="Rectangle 5">
              <a:extLst>
                <a:ext uri="{FF2B5EF4-FFF2-40B4-BE49-F238E27FC236}">
                  <a16:creationId xmlns:a16="http://schemas.microsoft.com/office/drawing/2014/main" id="{29325CCE-2528-4E45-8A92-9330856D2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3409"/>
              <a:ext cx="108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•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–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15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rPr>
                <a:t>数据传送线</a:t>
              </a:r>
              <a:r>
                <a:rPr lang="en-US" altLang="zh-CN" sz="15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rPr>
                <a:t>,</a:t>
              </a:r>
              <a:r>
                <a:rPr lang="zh-CN" altLang="en-US" sz="15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rPr>
                <a:t>地址总线</a:t>
              </a:r>
            </a:p>
          </p:txBody>
        </p:sp>
        <p:sp>
          <p:nvSpPr>
            <p:cNvPr id="5129" name="Rectangle 6">
              <a:extLst>
                <a:ext uri="{FF2B5EF4-FFF2-40B4-BE49-F238E27FC236}">
                  <a16:creationId xmlns:a16="http://schemas.microsoft.com/office/drawing/2014/main" id="{072BE191-CE80-409D-94F2-5FA0A83F1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3702"/>
              <a:ext cx="10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•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–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15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rPr>
                <a:t>控制信号线</a:t>
              </a:r>
            </a:p>
          </p:txBody>
        </p:sp>
        <p:sp>
          <p:nvSpPr>
            <p:cNvPr id="5130" name="Line 45">
              <a:extLst>
                <a:ext uri="{FF2B5EF4-FFF2-40B4-BE49-F238E27FC236}">
                  <a16:creationId xmlns:a16="http://schemas.microsoft.com/office/drawing/2014/main" id="{84E2E5F4-1342-4710-BFE4-39E306697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8" y="3566"/>
              <a:ext cx="7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1" name="Line 46">
              <a:extLst>
                <a:ext uri="{FF2B5EF4-FFF2-40B4-BE49-F238E27FC236}">
                  <a16:creationId xmlns:a16="http://schemas.microsoft.com/office/drawing/2014/main" id="{E45C1347-9894-427B-AFDB-AB35D8A0C7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8" y="3838"/>
              <a:ext cx="77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A1E22E89-8261-499F-9F63-58DF4E615F8E}"/>
              </a:ext>
            </a:extLst>
          </p:cNvPr>
          <p:cNvSpPr/>
          <p:nvPr/>
        </p:nvSpPr>
        <p:spPr>
          <a:xfrm>
            <a:off x="2527697" y="4408885"/>
            <a:ext cx="3714750" cy="674031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6858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kumimoji="1" lang="zh-CN" altLang="en-US" sz="2100" b="1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中央处理单元 ＝运算器＋控制器</a:t>
            </a:r>
            <a:endParaRPr kumimoji="1" lang="en-US" altLang="zh-CN" sz="2100" b="1" kern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heel spokes="3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>
            <a:extLst>
              <a:ext uri="{FF2B5EF4-FFF2-40B4-BE49-F238E27FC236}">
                <a16:creationId xmlns:a16="http://schemas.microsoft.com/office/drawing/2014/main" id="{26D692C7-0C0E-40A0-BF54-4997D01392B0}"/>
              </a:ext>
            </a:extLst>
          </p:cNvPr>
          <p:cNvSpPr txBox="1">
            <a:spLocks noGrp="1"/>
          </p:cNvSpPr>
          <p:nvPr/>
        </p:nvSpPr>
        <p:spPr bwMode="auto">
          <a:xfrm>
            <a:off x="7543800" y="4857750"/>
            <a:ext cx="6810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t>2-</a:t>
            </a:r>
            <a:fld id="{80FD007F-7040-4C92-A7E8-938F51461C82}" type="slidenum"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pPr algn="r"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14</a:t>
            </a:fld>
            <a:endParaRPr kumimoji="0" lang="en-US" altLang="zh-CN" sz="105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FEED088-C098-4019-8AE8-EC4722A69F8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444229" y="952500"/>
            <a:ext cx="6240065" cy="1826419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>
                <a:solidFill>
                  <a:srgbClr val="008080"/>
                </a:solidFill>
                <a:latin typeface="楷体_GB2312" pitchFamily="49" charset="-122"/>
              </a:rPr>
              <a:t>中央处理器（</a:t>
            </a:r>
            <a:r>
              <a:rPr lang="en-US" altLang="zh-CN">
                <a:solidFill>
                  <a:srgbClr val="008080"/>
                </a:solidFill>
                <a:latin typeface="楷体_GB2312" pitchFamily="49" charset="-122"/>
              </a:rPr>
              <a:t>CPU</a:t>
            </a:r>
            <a:r>
              <a:rPr lang="zh-CN" altLang="en-US">
                <a:solidFill>
                  <a:srgbClr val="008080"/>
                </a:solidFill>
                <a:latin typeface="楷体_GB2312" pitchFamily="49" charset="-122"/>
              </a:rPr>
              <a:t>）</a:t>
            </a:r>
          </a:p>
          <a:p>
            <a:pPr marL="0" indent="0" eaLnBrk="1" hangingPunct="1">
              <a:buNone/>
            </a:pPr>
            <a:r>
              <a:rPr lang="zh-CN" altLang="en-US">
                <a:latin typeface="楷体_GB2312" pitchFamily="49" charset="-122"/>
              </a:rPr>
              <a:t>    </a:t>
            </a:r>
            <a:r>
              <a:rPr lang="en-US" altLang="zh-CN">
                <a:latin typeface="楷体_GB2312" pitchFamily="49" charset="-122"/>
              </a:rPr>
              <a:t>CPU←→</a:t>
            </a:r>
            <a:r>
              <a:rPr lang="zh-CN" altLang="en-US">
                <a:latin typeface="楷体_GB2312" pitchFamily="49" charset="-122"/>
              </a:rPr>
              <a:t>微处理器←→中央处理器</a:t>
            </a:r>
          </a:p>
          <a:p>
            <a:pPr marL="0" indent="0" eaLnBrk="1" hangingPunct="1">
              <a:buNone/>
            </a:pPr>
            <a:r>
              <a:rPr lang="zh-CN" altLang="en-US">
                <a:latin typeface="楷体_GB2312" pitchFamily="49" charset="-122"/>
              </a:rPr>
              <a:t>    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</a:rPr>
              <a:t>CPU</a:t>
            </a:r>
            <a:r>
              <a:rPr lang="zh-CN" altLang="en-US">
                <a:latin typeface="楷体_GB2312" pitchFamily="49" charset="-122"/>
              </a:rPr>
              <a:t>：控制器、运算器、寄存器等</a:t>
            </a:r>
          </a:p>
        </p:txBody>
      </p:sp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id="{D218ACAF-73E8-4B68-8193-492DB4A1995B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574131" y="2356247"/>
          <a:ext cx="4057650" cy="184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3" imgW="3457143" imgH="1714739" progId="Paint.Picture">
                  <p:embed/>
                </p:oleObj>
              </mc:Choice>
              <mc:Fallback>
                <p:oleObj name="位图图像" r:id="rId3" imgW="3457143" imgH="1714739" progId="Paint.Picture">
                  <p:embed/>
                  <p:pic>
                    <p:nvPicPr>
                      <p:cNvPr id="9220" name="Object 4">
                        <a:extLst>
                          <a:ext uri="{FF2B5EF4-FFF2-40B4-BE49-F238E27FC236}">
                            <a16:creationId xmlns:a16="http://schemas.microsoft.com/office/drawing/2014/main" id="{D218ACAF-73E8-4B68-8193-492DB4A199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131" y="2356247"/>
                        <a:ext cx="4057650" cy="184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标题 1">
            <a:extLst>
              <a:ext uri="{FF2B5EF4-FFF2-40B4-BE49-F238E27FC236}">
                <a16:creationId xmlns:a16="http://schemas.microsoft.com/office/drawing/2014/main" id="{798CF221-7C1E-40C0-8443-EA99FA27CF2A}"/>
              </a:ext>
            </a:extLst>
          </p:cNvPr>
          <p:cNvSpPr>
            <a:spLocks/>
          </p:cNvSpPr>
          <p:nvPr/>
        </p:nvSpPr>
        <p:spPr bwMode="auto">
          <a:xfrm>
            <a:off x="2219325" y="57150"/>
            <a:ext cx="56340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3300" b="0">
                <a:solidFill>
                  <a:srgbClr val="008080"/>
                </a:solidFill>
                <a:latin typeface="楷体_GB2312" pitchFamily="49" charset="-122"/>
                <a:ea typeface="宋体" panose="02010600030101010101" pitchFamily="2" charset="-122"/>
              </a:rPr>
              <a:t>中央处理器（</a:t>
            </a:r>
            <a:r>
              <a:rPr lang="en-US" altLang="zh-CN" sz="3300" b="0">
                <a:solidFill>
                  <a:srgbClr val="008080"/>
                </a:solidFill>
                <a:latin typeface="楷体_GB2312" pitchFamily="49" charset="-122"/>
                <a:ea typeface="宋体" panose="02010600030101010101" pitchFamily="2" charset="-122"/>
              </a:rPr>
              <a:t>CPU</a:t>
            </a:r>
            <a:r>
              <a:rPr lang="zh-CN" altLang="en-US" sz="3300" b="0">
                <a:solidFill>
                  <a:srgbClr val="008080"/>
                </a:solidFill>
                <a:latin typeface="楷体_GB2312" pitchFamily="49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9222" name="Text Box 7">
            <a:extLst>
              <a:ext uri="{FF2B5EF4-FFF2-40B4-BE49-F238E27FC236}">
                <a16:creationId xmlns:a16="http://schemas.microsoft.com/office/drawing/2014/main" id="{A4395CB4-CC45-4E51-9B60-C1A3ECC9A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3319" y="4308872"/>
            <a:ext cx="15231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b="0">
                <a:solidFill>
                  <a:srgbClr val="000000"/>
                </a:solidFill>
                <a:ea typeface="宋体" panose="02010600030101010101" pitchFamily="2" charset="-122"/>
              </a:rPr>
              <a:t>CPU</a:t>
            </a: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内部结构</a:t>
            </a:r>
          </a:p>
        </p:txBody>
      </p:sp>
    </p:spTree>
  </p:cSld>
  <p:clrMapOvr>
    <a:masterClrMapping/>
  </p:clrMapOvr>
  <p:transition spd="slow">
    <p:wheel spokes="3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>
            <a:extLst>
              <a:ext uri="{FF2B5EF4-FFF2-40B4-BE49-F238E27FC236}">
                <a16:creationId xmlns:a16="http://schemas.microsoft.com/office/drawing/2014/main" id="{9EA22067-7873-45BA-AB56-F703F8F42C28}"/>
              </a:ext>
            </a:extLst>
          </p:cNvPr>
          <p:cNvSpPr txBox="1">
            <a:spLocks noGrp="1"/>
          </p:cNvSpPr>
          <p:nvPr/>
        </p:nvSpPr>
        <p:spPr bwMode="auto">
          <a:xfrm>
            <a:off x="7543800" y="4857750"/>
            <a:ext cx="6810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t>2-</a:t>
            </a:r>
            <a:fld id="{D47E2A3B-8C37-4549-9D04-7CAE3AAC9246}" type="slidenum"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pPr algn="r"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15</a:t>
            </a:fld>
            <a:endParaRPr kumimoji="0" lang="en-US" altLang="zh-CN" sz="105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3232105-274B-4A02-991A-AB5D9AF982E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59706" y="952501"/>
            <a:ext cx="6224588" cy="302299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8080"/>
                </a:solidFill>
                <a:latin typeface="楷体_GB2312" pitchFamily="49" charset="-122"/>
              </a:rPr>
              <a:t>CPU</a:t>
            </a:r>
            <a:r>
              <a:rPr lang="zh-CN" altLang="en-US" dirty="0">
                <a:solidFill>
                  <a:srgbClr val="008080"/>
                </a:solidFill>
                <a:latin typeface="楷体_GB2312" pitchFamily="49" charset="-122"/>
              </a:rPr>
              <a:t>的性能指标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dirty="0">
                <a:latin typeface="楷体_GB2312" pitchFamily="49" charset="-122"/>
              </a:rPr>
              <a:t>    </a:t>
            </a:r>
            <a:r>
              <a:rPr lang="en-US" altLang="zh-CN" dirty="0">
                <a:solidFill>
                  <a:srgbClr val="9900FF"/>
                </a:solidFill>
                <a:latin typeface="楷体_GB2312" pitchFamily="49" charset="-122"/>
              </a:rPr>
              <a:t>1.</a:t>
            </a:r>
            <a:r>
              <a:rPr lang="zh-CN" altLang="en-US" dirty="0">
                <a:solidFill>
                  <a:srgbClr val="9900FF"/>
                </a:solidFill>
                <a:latin typeface="楷体_GB2312" pitchFamily="49" charset="-122"/>
              </a:rPr>
              <a:t>多核与超线程；</a:t>
            </a:r>
            <a:endParaRPr lang="en-US" altLang="zh-CN" dirty="0">
              <a:solidFill>
                <a:srgbClr val="9900FF"/>
              </a:solidFill>
              <a:latin typeface="楷体_GB2312" pitchFamily="49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9900FF"/>
                </a:solidFill>
                <a:latin typeface="楷体_GB2312" pitchFamily="49" charset="-122"/>
              </a:rPr>
              <a:t>    2.</a:t>
            </a:r>
            <a:r>
              <a:rPr lang="zh-CN" altLang="en-US" dirty="0">
                <a:solidFill>
                  <a:srgbClr val="9900FF"/>
                </a:solidFill>
                <a:latin typeface="楷体_GB2312" pitchFamily="49" charset="-122"/>
              </a:rPr>
              <a:t>字长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9900FF"/>
                </a:solidFill>
                <a:latin typeface="楷体_GB2312" pitchFamily="49" charset="-122"/>
              </a:rPr>
              <a:t>    3.</a:t>
            </a:r>
            <a:r>
              <a:rPr lang="zh-CN" altLang="en-US" dirty="0">
                <a:solidFill>
                  <a:srgbClr val="9900FF"/>
                </a:solidFill>
                <a:latin typeface="楷体_GB2312" pitchFamily="49" charset="-122"/>
              </a:rPr>
              <a:t>主</a:t>
            </a:r>
            <a:r>
              <a:rPr lang="zh-CN" altLang="en-US" sz="2100" dirty="0">
                <a:solidFill>
                  <a:srgbClr val="9900FF"/>
                </a:solidFill>
                <a:latin typeface="楷体_GB2312" pitchFamily="49" charset="-122"/>
              </a:rPr>
              <a:t>频、外频和倍频</a:t>
            </a:r>
            <a:endParaRPr lang="en-US" altLang="zh-CN" sz="2100" dirty="0">
              <a:solidFill>
                <a:srgbClr val="9900FF"/>
              </a:solidFill>
              <a:latin typeface="楷体_GB2312" pitchFamily="49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100" dirty="0">
                <a:solidFill>
                  <a:srgbClr val="9900FF"/>
                </a:solidFill>
                <a:latin typeface="楷体_GB2312" pitchFamily="49" charset="-122"/>
              </a:rPr>
              <a:t>    4.</a:t>
            </a:r>
            <a:r>
              <a:rPr lang="zh-CN" altLang="en-US" sz="2100" dirty="0">
                <a:solidFill>
                  <a:srgbClr val="9900FF"/>
                </a:solidFill>
                <a:latin typeface="楷体_GB2312" pitchFamily="49" charset="-122"/>
              </a:rPr>
              <a:t>高速缓存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100" dirty="0">
                <a:solidFill>
                  <a:srgbClr val="9900FF"/>
                </a:solidFill>
                <a:latin typeface="楷体_GB2312" pitchFamily="49" charset="-122"/>
              </a:rPr>
              <a:t>    5.</a:t>
            </a:r>
            <a:r>
              <a:rPr lang="zh-CN" altLang="en-US" sz="2100" dirty="0">
                <a:solidFill>
                  <a:srgbClr val="9900FF"/>
                </a:solidFill>
                <a:latin typeface="楷体_GB2312" pitchFamily="49" charset="-122"/>
              </a:rPr>
              <a:t>指令集与扩展指令集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100" dirty="0">
                <a:solidFill>
                  <a:srgbClr val="9900FF"/>
                </a:solidFill>
                <a:latin typeface="楷体_GB2312" pitchFamily="49" charset="-122"/>
              </a:rPr>
              <a:t>    6. </a:t>
            </a:r>
            <a:r>
              <a:rPr lang="zh-CN" altLang="en-US" sz="2100" dirty="0">
                <a:solidFill>
                  <a:srgbClr val="9900FF"/>
                </a:solidFill>
                <a:latin typeface="楷体_GB2312" pitchFamily="49" charset="-122"/>
              </a:rPr>
              <a:t>制造工艺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zh-CN" altLang="en-US" dirty="0">
              <a:solidFill>
                <a:srgbClr val="9900FF"/>
              </a:solidFill>
              <a:latin typeface="楷体_GB2312" pitchFamily="49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9900FF"/>
                </a:solidFill>
                <a:latin typeface="楷体_GB2312" pitchFamily="49" charset="-122"/>
              </a:rPr>
              <a:t>     </a:t>
            </a:r>
            <a:endParaRPr lang="zh-CN" altLang="en-US" sz="2100" dirty="0">
              <a:latin typeface="楷体_GB2312" pitchFamily="49" charset="-122"/>
            </a:endParaRP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2C03CF9A-75A5-4A7F-9583-5AE059CAA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57150"/>
            <a:ext cx="56340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050">
                <a:solidFill>
                  <a:srgbClr val="008080"/>
                </a:solidFill>
                <a:latin typeface="楷体_GB2312" pitchFamily="49" charset="-122"/>
              </a:rPr>
              <a:t>CPU</a:t>
            </a:r>
            <a:r>
              <a:rPr lang="zh-CN" altLang="en-US" sz="4050">
                <a:solidFill>
                  <a:srgbClr val="008080"/>
                </a:solidFill>
                <a:latin typeface="楷体_GB2312" pitchFamily="49" charset="-122"/>
              </a:rPr>
              <a:t>的性能指标</a:t>
            </a:r>
          </a:p>
        </p:txBody>
      </p:sp>
    </p:spTree>
  </p:cSld>
  <p:clrMapOvr>
    <a:masterClrMapping/>
  </p:clrMapOvr>
  <p:transition spd="slow">
    <p:whee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4">
            <a:extLst>
              <a:ext uri="{FF2B5EF4-FFF2-40B4-BE49-F238E27FC236}">
                <a16:creationId xmlns:a16="http://schemas.microsoft.com/office/drawing/2014/main" id="{73E11F04-0E6F-47FF-B509-5D216C9FBE5B}"/>
              </a:ext>
            </a:extLst>
          </p:cNvPr>
          <p:cNvSpPr txBox="1">
            <a:spLocks noGrp="1"/>
          </p:cNvSpPr>
          <p:nvPr/>
        </p:nvSpPr>
        <p:spPr bwMode="auto">
          <a:xfrm>
            <a:off x="7543800" y="4857750"/>
            <a:ext cx="6810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t>2-</a:t>
            </a:r>
            <a:fld id="{457D0F2E-1ECE-478F-ACE0-782314E059F4}" type="slidenum"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pPr algn="r"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16</a:t>
            </a:fld>
            <a:endParaRPr kumimoji="0" lang="en-US" altLang="zh-CN" sz="105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17933" name="Group 141">
            <a:extLst>
              <a:ext uri="{FF2B5EF4-FFF2-40B4-BE49-F238E27FC236}">
                <a16:creationId xmlns:a16="http://schemas.microsoft.com/office/drawing/2014/main" id="{1FDC66CB-520E-4FD3-A0DD-E7A3FC616F07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1471612" y="1329928"/>
          <a:ext cx="6129338" cy="1281112"/>
        </p:xfrm>
        <a:graphic>
          <a:graphicData uri="http://schemas.openxmlformats.org/drawingml/2006/table">
            <a:tbl>
              <a:tblPr/>
              <a:tblGrid>
                <a:gridCol w="205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2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按存储方式分类</a:t>
                      </a:r>
                    </a:p>
                  </a:txBody>
                  <a:tcPr marL="68580" marR="68580" marT="34303" marB="34303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7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随机存储器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(RAM)</a:t>
                      </a:r>
                      <a:endParaRPr kumimoji="1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34303" marB="3430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随机存取任何单元的数据</a:t>
                      </a:r>
                      <a:r>
                        <a:rPr kumimoji="1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如半导体存储器</a:t>
                      </a:r>
                      <a:r>
                        <a:rPr kumimoji="1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。</a:t>
                      </a:r>
                    </a:p>
                  </a:txBody>
                  <a:tcPr marL="68580" marR="68580" marT="34303" marB="343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7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顺序存储器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(SAM)</a:t>
                      </a:r>
                    </a:p>
                  </a:txBody>
                  <a:tcPr marL="68580" marR="68580" marT="34303" marB="3430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只能按某种顺序存取数据</a:t>
                      </a:r>
                      <a:r>
                        <a:rPr kumimoji="1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如磁带和磁盘存储器</a:t>
                      </a:r>
                    </a:p>
                  </a:txBody>
                  <a:tcPr marL="68580" marR="68580" marT="34303" marB="343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只读存储器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(ROM)</a:t>
                      </a:r>
                    </a:p>
                  </a:txBody>
                  <a:tcPr marL="68580" marR="68580" marT="34303" marB="3430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只能读取任何单元的数据</a:t>
                      </a:r>
                    </a:p>
                  </a:txBody>
                  <a:tcPr marL="68580" marR="68580" marT="34303" marB="343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17924" name="Group 132">
            <a:extLst>
              <a:ext uri="{FF2B5EF4-FFF2-40B4-BE49-F238E27FC236}">
                <a16:creationId xmlns:a16="http://schemas.microsoft.com/office/drawing/2014/main" id="{60717076-A1E1-420B-9672-1F92D3ECF263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2655094"/>
          <a:ext cx="4710112" cy="1485900"/>
        </p:xfrm>
        <a:graphic>
          <a:graphicData uri="http://schemas.openxmlformats.org/drawingml/2006/table">
            <a:tbl>
              <a:tblPr/>
              <a:tblGrid>
                <a:gridCol w="1565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4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按功能和存取速度分类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寄存器型存储器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CPU</a:t>
                      </a:r>
                      <a:r>
                        <a:rPr kumimoji="1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内部的寄存器组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高速缓冲存储器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L1 Cache, L2 Cache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主存储器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内部存储器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辅助存储器</a:t>
                      </a:r>
                      <a:endParaRPr kumimoji="1" lang="en-US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外部存储器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322" name="Text Box 126" descr="水滴">
            <a:extLst>
              <a:ext uri="{FF2B5EF4-FFF2-40B4-BE49-F238E27FC236}">
                <a16:creationId xmlns:a16="http://schemas.microsoft.com/office/drawing/2014/main" id="{DD5BF32E-253D-43BE-8AA0-9A1E6AD9F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5019" y="4245769"/>
            <a:ext cx="5149454" cy="36933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1800">
                <a:solidFill>
                  <a:srgbClr val="000000"/>
                </a:solidFill>
                <a:ea typeface="宋体" panose="02010600030101010101" pitchFamily="2" charset="-122"/>
              </a:rPr>
              <a:t>基本要求：存取时间短、存储容量大、价格低</a:t>
            </a:r>
          </a:p>
        </p:txBody>
      </p:sp>
      <p:sp>
        <p:nvSpPr>
          <p:cNvPr id="490499" name="Rectangle 3">
            <a:extLst>
              <a:ext uri="{FF2B5EF4-FFF2-40B4-BE49-F238E27FC236}">
                <a16:creationId xmlns:a16="http://schemas.microsoft.com/office/drawing/2014/main" id="{D42F809A-5612-4577-873A-1AF61E1C2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57150"/>
            <a:ext cx="5634038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050" dirty="0">
                <a:solidFill>
                  <a:srgbClr val="9900FF"/>
                </a:solidFill>
                <a:latin typeface="楷体_GB2312" pitchFamily="49" charset="-122"/>
                <a:ea typeface="宋体" panose="02010600030101010101" pitchFamily="2" charset="-122"/>
              </a:rPr>
              <a:t>存储器分类</a:t>
            </a:r>
            <a:endParaRPr kumimoji="1" lang="zh-CN" altLang="en-US" sz="3300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wheel spokes="3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>
            <a:extLst>
              <a:ext uri="{FF2B5EF4-FFF2-40B4-BE49-F238E27FC236}">
                <a16:creationId xmlns:a16="http://schemas.microsoft.com/office/drawing/2014/main" id="{1BA034AF-8FB7-4780-9B06-B6E3B80137A0}"/>
              </a:ext>
            </a:extLst>
          </p:cNvPr>
          <p:cNvSpPr txBox="1">
            <a:spLocks noGrp="1"/>
          </p:cNvSpPr>
          <p:nvPr/>
        </p:nvSpPr>
        <p:spPr bwMode="auto">
          <a:xfrm>
            <a:off x="7543800" y="4857750"/>
            <a:ext cx="6810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t>2-</a:t>
            </a:r>
            <a:fld id="{E91E1C6C-09F1-496C-89A0-217947D155DE}" type="slidenum"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pPr algn="r"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17</a:t>
            </a:fld>
            <a:endParaRPr kumimoji="0" lang="en-US" altLang="zh-CN" sz="105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1D37FE2B-29A8-490A-BC12-00EA84DB2B7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39467" y="735807"/>
            <a:ext cx="2945606" cy="43100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>
                <a:solidFill>
                  <a:srgbClr val="9900FF"/>
                </a:solidFill>
                <a:latin typeface="楷体_GB2312" pitchFamily="49" charset="-122"/>
              </a:rPr>
              <a:t> 按照功能和速度分类</a:t>
            </a: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6FA16F76-6C22-4C49-9E4B-4D45F28F3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8892" y="1113235"/>
            <a:ext cx="1459706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</a:t>
            </a:r>
            <a:endParaRPr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670DF25C-5BFB-4382-B9C0-461DA7F02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9860" y="1869281"/>
            <a:ext cx="1114408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高速缓存</a:t>
            </a:r>
          </a:p>
        </p:txBody>
      </p:sp>
      <p:sp>
        <p:nvSpPr>
          <p:cNvPr id="13318" name="Text Box 6">
            <a:extLst>
              <a:ext uri="{FF2B5EF4-FFF2-40B4-BE49-F238E27FC236}">
                <a16:creationId xmlns:a16="http://schemas.microsoft.com/office/drawing/2014/main" id="{04003886-9ADB-4E1D-A1A8-1F9524639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9860" y="2625329"/>
            <a:ext cx="1114408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主存储器</a:t>
            </a:r>
          </a:p>
        </p:txBody>
      </p:sp>
      <p:sp>
        <p:nvSpPr>
          <p:cNvPr id="13319" name="Text Box 7">
            <a:extLst>
              <a:ext uri="{FF2B5EF4-FFF2-40B4-BE49-F238E27FC236}">
                <a16:creationId xmlns:a16="http://schemas.microsoft.com/office/drawing/2014/main" id="{B53989E2-54E4-4DA0-B597-43B5AFDDA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8891" y="3381375"/>
            <a:ext cx="1346844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辅助存储器</a:t>
            </a:r>
          </a:p>
        </p:txBody>
      </p:sp>
      <p:sp>
        <p:nvSpPr>
          <p:cNvPr id="13320" name="Text Box 8">
            <a:extLst>
              <a:ext uri="{FF2B5EF4-FFF2-40B4-BE49-F238E27FC236}">
                <a16:creationId xmlns:a16="http://schemas.microsoft.com/office/drawing/2014/main" id="{0B7EEB9B-5ACA-4E4C-B5C4-4AD110485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8891" y="4137422"/>
            <a:ext cx="1346844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海量存储器</a:t>
            </a:r>
          </a:p>
        </p:txBody>
      </p:sp>
      <p:sp>
        <p:nvSpPr>
          <p:cNvPr id="13321" name="Line 9">
            <a:extLst>
              <a:ext uri="{FF2B5EF4-FFF2-40B4-BE49-F238E27FC236}">
                <a16:creationId xmlns:a16="http://schemas.microsoft.com/office/drawing/2014/main" id="{2DC1D87E-D7CE-48EF-8FED-2790072CDD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3981" y="1468041"/>
            <a:ext cx="0" cy="400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22" name="Line 10">
            <a:extLst>
              <a:ext uri="{FF2B5EF4-FFF2-40B4-BE49-F238E27FC236}">
                <a16:creationId xmlns:a16="http://schemas.microsoft.com/office/drawing/2014/main" id="{E1DE3E33-DA83-4FCE-8762-02770C471C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3981" y="3737372"/>
            <a:ext cx="0" cy="400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23" name="Line 11">
            <a:extLst>
              <a:ext uri="{FF2B5EF4-FFF2-40B4-BE49-F238E27FC236}">
                <a16:creationId xmlns:a16="http://schemas.microsoft.com/office/drawing/2014/main" id="{08FF5041-07C0-40DF-ADA9-2C941B3964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3981" y="2981325"/>
            <a:ext cx="0" cy="400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24" name="Line 12">
            <a:extLst>
              <a:ext uri="{FF2B5EF4-FFF2-40B4-BE49-F238E27FC236}">
                <a16:creationId xmlns:a16="http://schemas.microsoft.com/office/drawing/2014/main" id="{BCB5BA93-1DFF-4976-9A47-7B24445D40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3981" y="2225279"/>
            <a:ext cx="0" cy="400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25" name="Line 13">
            <a:extLst>
              <a:ext uri="{FF2B5EF4-FFF2-40B4-BE49-F238E27FC236}">
                <a16:creationId xmlns:a16="http://schemas.microsoft.com/office/drawing/2014/main" id="{944F7851-2D17-481A-BBA7-642E401858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3056" y="1639491"/>
            <a:ext cx="44577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26" name="Line 14">
            <a:extLst>
              <a:ext uri="{FF2B5EF4-FFF2-40B4-BE49-F238E27FC236}">
                <a16:creationId xmlns:a16="http://schemas.microsoft.com/office/drawing/2014/main" id="{D10AA8E0-2BA4-4DF1-AA1A-12B9AB8CE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3056" y="4677966"/>
            <a:ext cx="44577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27" name="Line 15">
            <a:extLst>
              <a:ext uri="{FF2B5EF4-FFF2-40B4-BE49-F238E27FC236}">
                <a16:creationId xmlns:a16="http://schemas.microsoft.com/office/drawing/2014/main" id="{C36D9023-BEE4-412F-A4F7-16C0FC0340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8081" y="3165872"/>
            <a:ext cx="23526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28" name="Text Box 16">
            <a:extLst>
              <a:ext uri="{FF2B5EF4-FFF2-40B4-BE49-F238E27FC236}">
                <a16:creationId xmlns:a16="http://schemas.microsoft.com/office/drawing/2014/main" id="{4DC23367-B02C-4D19-985D-18C43CA9C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8761" y="2553891"/>
            <a:ext cx="46166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1800" b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存储容量更大</a:t>
            </a: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9" name="Text Box 17">
            <a:extLst>
              <a:ext uri="{FF2B5EF4-FFF2-40B4-BE49-F238E27FC236}">
                <a16:creationId xmlns:a16="http://schemas.microsoft.com/office/drawing/2014/main" id="{2B838FA6-595F-44D3-9840-C7BB2DA8A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723" y="2553891"/>
            <a:ext cx="46166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1800" b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单位价格更高</a:t>
            </a:r>
            <a:endParaRPr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30" name="Text Box 18">
            <a:extLst>
              <a:ext uri="{FF2B5EF4-FFF2-40B4-BE49-F238E27FC236}">
                <a16:creationId xmlns:a16="http://schemas.microsoft.com/office/drawing/2014/main" id="{E74274B8-1497-4B64-90EE-6A8C11186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686" y="2553891"/>
            <a:ext cx="46166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1800" b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存取速度更快</a:t>
            </a:r>
            <a:endParaRPr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31" name="Text Box 24">
            <a:extLst>
              <a:ext uri="{FF2B5EF4-FFF2-40B4-BE49-F238E27FC236}">
                <a16:creationId xmlns:a16="http://schemas.microsoft.com/office/drawing/2014/main" id="{30D5C6A7-9AE9-4662-B323-8EF51C86B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4333" y="2152650"/>
            <a:ext cx="46166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1800" b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内存</a:t>
            </a:r>
            <a:endParaRPr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32" name="Text Box 25">
            <a:extLst>
              <a:ext uri="{FF2B5EF4-FFF2-40B4-BE49-F238E27FC236}">
                <a16:creationId xmlns:a16="http://schemas.microsoft.com/office/drawing/2014/main" id="{FFDE1CE1-F781-448F-B1BD-BB0609CAB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4333" y="3651647"/>
            <a:ext cx="46166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1800" b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外存</a:t>
            </a:r>
          </a:p>
        </p:txBody>
      </p:sp>
      <p:sp>
        <p:nvSpPr>
          <p:cNvPr id="13333" name="Text Box 27">
            <a:extLst>
              <a:ext uri="{FF2B5EF4-FFF2-40B4-BE49-F238E27FC236}">
                <a16:creationId xmlns:a16="http://schemas.microsoft.com/office/drawing/2014/main" id="{EB04336F-02EC-4288-9067-3A6D881C7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4298" y="1869282"/>
            <a:ext cx="172354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1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半导体静态存储器</a:t>
            </a:r>
            <a:endParaRPr lang="zh-CN" altLang="en-US" sz="15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34" name="Text Box 28">
            <a:extLst>
              <a:ext uri="{FF2B5EF4-FFF2-40B4-BE49-F238E27FC236}">
                <a16:creationId xmlns:a16="http://schemas.microsoft.com/office/drawing/2014/main" id="{685D3EAF-DA6A-41D7-851D-96422EF41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4298" y="2625329"/>
            <a:ext cx="172354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1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半导体动态存储器</a:t>
            </a:r>
            <a:endParaRPr lang="zh-CN" altLang="en-US" sz="15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35" name="Text Box 29">
            <a:extLst>
              <a:ext uri="{FF2B5EF4-FFF2-40B4-BE49-F238E27FC236}">
                <a16:creationId xmlns:a16="http://schemas.microsoft.com/office/drawing/2014/main" id="{4A0C5EF6-E731-4D9D-8875-017D85E61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0979" y="3381375"/>
            <a:ext cx="56938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1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硬盘</a:t>
            </a:r>
          </a:p>
        </p:txBody>
      </p:sp>
      <p:sp>
        <p:nvSpPr>
          <p:cNvPr id="13336" name="Text Box 30">
            <a:extLst>
              <a:ext uri="{FF2B5EF4-FFF2-40B4-BE49-F238E27FC236}">
                <a16:creationId xmlns:a16="http://schemas.microsoft.com/office/drawing/2014/main" id="{93967C9D-4EFA-4F44-A1F7-DA52A6874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0978" y="4163616"/>
            <a:ext cx="138050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1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光盘和磁带</a:t>
            </a:r>
            <a:r>
              <a:rPr lang="en-US" altLang="zh-CN" sz="15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??</a:t>
            </a:r>
            <a:endParaRPr lang="en-US" altLang="zh-CN" sz="15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37" name="Line 32">
            <a:extLst>
              <a:ext uri="{FF2B5EF4-FFF2-40B4-BE49-F238E27FC236}">
                <a16:creationId xmlns:a16="http://schemas.microsoft.com/office/drawing/2014/main" id="{ABB71C78-9D6A-406B-BAE2-B55D61CCF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6847" y="1653778"/>
            <a:ext cx="0" cy="30241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38" name="Line 33">
            <a:extLst>
              <a:ext uri="{FF2B5EF4-FFF2-40B4-BE49-F238E27FC236}">
                <a16:creationId xmlns:a16="http://schemas.microsoft.com/office/drawing/2014/main" id="{30CE1696-37B4-42CC-B626-3FEC87BEFC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5569" y="1653778"/>
            <a:ext cx="0" cy="30241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39" name="Line 34">
            <a:extLst>
              <a:ext uri="{FF2B5EF4-FFF2-40B4-BE49-F238E27FC236}">
                <a16:creationId xmlns:a16="http://schemas.microsoft.com/office/drawing/2014/main" id="{4B384270-DBD3-40DA-90F1-174C22D293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01441" y="1653778"/>
            <a:ext cx="0" cy="30241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90499" name="Rectangle 3">
            <a:extLst>
              <a:ext uri="{FF2B5EF4-FFF2-40B4-BE49-F238E27FC236}">
                <a16:creationId xmlns:a16="http://schemas.microsoft.com/office/drawing/2014/main" id="{C0CCFD40-821C-433E-A894-292F7F79C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57150"/>
            <a:ext cx="5634038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050" dirty="0">
                <a:solidFill>
                  <a:srgbClr val="9900FF"/>
                </a:solidFill>
                <a:latin typeface="楷体_GB2312" pitchFamily="49" charset="-122"/>
                <a:ea typeface="宋体" panose="02010600030101010101" pitchFamily="2" charset="-122"/>
              </a:rPr>
              <a:t>按照功能和速度分类</a:t>
            </a:r>
            <a:endParaRPr kumimoji="1" lang="zh-CN" altLang="en-US" sz="3300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whee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>
            <a:extLst>
              <a:ext uri="{FF2B5EF4-FFF2-40B4-BE49-F238E27FC236}">
                <a16:creationId xmlns:a16="http://schemas.microsoft.com/office/drawing/2014/main" id="{5CA9B6A4-8018-426A-A288-0903151F4CAF}"/>
              </a:ext>
            </a:extLst>
          </p:cNvPr>
          <p:cNvSpPr txBox="1">
            <a:spLocks noGrp="1"/>
          </p:cNvSpPr>
          <p:nvPr/>
        </p:nvSpPr>
        <p:spPr bwMode="auto">
          <a:xfrm>
            <a:off x="7543800" y="4857750"/>
            <a:ext cx="6810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t>2-</a:t>
            </a:r>
            <a:fld id="{EFD63847-E2B4-41F3-8DC0-5D7D52EA308C}" type="slidenum"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pPr algn="r"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18</a:t>
            </a:fld>
            <a:endParaRPr kumimoji="0" lang="en-US" altLang="zh-CN" sz="105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A8801E4-3B67-4409-A9B5-BC769792349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44229" y="953691"/>
            <a:ext cx="6240065" cy="340637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>
                <a:solidFill>
                  <a:srgbClr val="9900FF"/>
                </a:solidFill>
                <a:latin typeface="楷体_GB2312" pitchFamily="49" charset="-122"/>
              </a:rPr>
              <a:t>性能指标</a:t>
            </a:r>
          </a:p>
          <a:p>
            <a:pPr marL="0" indent="0" eaLnBrk="1" hangingPunct="1">
              <a:buNone/>
            </a:pPr>
            <a:r>
              <a:rPr lang="zh-CN" altLang="en-US">
                <a:latin typeface="楷体_GB2312" pitchFamily="49" charset="-122"/>
              </a:rPr>
              <a:t>    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</a:rPr>
              <a:t>存储容量</a:t>
            </a:r>
            <a:endParaRPr lang="en-US" altLang="zh-CN">
              <a:solidFill>
                <a:srgbClr val="FF0000"/>
              </a:solidFill>
              <a:latin typeface="楷体_GB2312" pitchFamily="49" charset="-122"/>
            </a:endParaRPr>
          </a:p>
          <a:p>
            <a:pPr marL="0" indent="0" eaLnBrk="1" hangingPunct="1">
              <a:buNone/>
            </a:pPr>
            <a:r>
              <a:rPr lang="zh-CN" altLang="en-US">
                <a:latin typeface="楷体_GB2312" pitchFamily="49" charset="-122"/>
              </a:rPr>
              <a:t>    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</a:rPr>
              <a:t>存取时间</a:t>
            </a:r>
            <a:endParaRPr lang="en-US" altLang="zh-CN">
              <a:solidFill>
                <a:srgbClr val="FF0000"/>
              </a:solidFill>
              <a:latin typeface="楷体_GB2312" pitchFamily="49" charset="-122"/>
            </a:endParaRPr>
          </a:p>
          <a:p>
            <a:pPr marL="0" indent="0" eaLnBrk="1" hangingPunct="1">
              <a:buNone/>
            </a:pPr>
            <a:r>
              <a:rPr lang="zh-CN" altLang="en-US">
                <a:latin typeface="楷体_GB2312" pitchFamily="49" charset="-122"/>
              </a:rPr>
              <a:t>    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</a:rPr>
              <a:t>数据传输率</a:t>
            </a:r>
            <a:endParaRPr lang="en-US" altLang="zh-CN">
              <a:latin typeface="楷体_GB2312" pitchFamily="49" charset="-122"/>
            </a:endParaRPr>
          </a:p>
        </p:txBody>
      </p:sp>
      <p:sp>
        <p:nvSpPr>
          <p:cNvPr id="490499" name="Rectangle 3">
            <a:extLst>
              <a:ext uri="{FF2B5EF4-FFF2-40B4-BE49-F238E27FC236}">
                <a16:creationId xmlns:a16="http://schemas.microsoft.com/office/drawing/2014/main" id="{DFDD8E29-6100-4B52-B6CD-A7858FBB7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57150"/>
            <a:ext cx="5634038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300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存储器性能指标</a:t>
            </a:r>
          </a:p>
        </p:txBody>
      </p:sp>
    </p:spTree>
  </p:cSld>
  <p:clrMapOvr>
    <a:masterClrMapping/>
  </p:clrMapOvr>
  <p:transition spd="slow">
    <p:wheel spokes="8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>
            <a:extLst>
              <a:ext uri="{FF2B5EF4-FFF2-40B4-BE49-F238E27FC236}">
                <a16:creationId xmlns:a16="http://schemas.microsoft.com/office/drawing/2014/main" id="{882E22B1-D075-4DF2-BFB7-46029B53B871}"/>
              </a:ext>
            </a:extLst>
          </p:cNvPr>
          <p:cNvSpPr txBox="1">
            <a:spLocks noGrp="1"/>
          </p:cNvSpPr>
          <p:nvPr/>
        </p:nvSpPr>
        <p:spPr bwMode="auto">
          <a:xfrm>
            <a:off x="7543800" y="4857750"/>
            <a:ext cx="6810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t>2-</a:t>
            </a:r>
            <a:fld id="{E9529865-620D-4EBB-9B28-F46E15669AF6}" type="slidenum"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pPr algn="r"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19</a:t>
            </a:fld>
            <a:endParaRPr kumimoji="0" lang="en-US" altLang="zh-CN" sz="105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7383984-34D3-4FDC-BAFC-FD76F2AF383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44229" y="952501"/>
            <a:ext cx="6240065" cy="366117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100">
                <a:latin typeface="楷体_GB2312" pitchFamily="49" charset="-122"/>
              </a:rPr>
              <a:t>RAM→Random Access Memory</a:t>
            </a:r>
          </a:p>
          <a:p>
            <a:pPr marL="0" indent="0" eaLnBrk="1" hangingPunct="1">
              <a:buNone/>
            </a:pPr>
            <a:r>
              <a:rPr lang="zh-CN" altLang="en-US" sz="1800">
                <a:latin typeface="楷体_GB2312" pitchFamily="49" charset="-122"/>
              </a:rPr>
              <a:t>    </a:t>
            </a:r>
            <a:r>
              <a:rPr lang="zh-CN" altLang="en-US" sz="1800">
                <a:solidFill>
                  <a:srgbClr val="FF0000"/>
                </a:solidFill>
                <a:latin typeface="楷体_GB2312" pitchFamily="49" charset="-122"/>
              </a:rPr>
              <a:t>特点</a:t>
            </a:r>
            <a:r>
              <a:rPr lang="zh-CN" altLang="en-US" sz="1800">
                <a:latin typeface="楷体_GB2312" pitchFamily="49" charset="-122"/>
              </a:rPr>
              <a:t>：存放数据可以随时读写，但断电后</a:t>
            </a:r>
            <a:r>
              <a:rPr lang="en-US" altLang="zh-CN" sz="1800">
                <a:latin typeface="楷体_GB2312" pitchFamily="49" charset="-122"/>
              </a:rPr>
              <a:t>RAM</a:t>
            </a:r>
            <a:r>
              <a:rPr lang="zh-CN" altLang="en-US" sz="1800">
                <a:latin typeface="楷体_GB2312" pitchFamily="49" charset="-122"/>
              </a:rPr>
              <a:t>存放的数据全部丢失。</a:t>
            </a:r>
          </a:p>
          <a:p>
            <a:pPr marL="0" indent="0" eaLnBrk="1" hangingPunct="1">
              <a:buNone/>
            </a:pPr>
            <a:r>
              <a:rPr lang="zh-CN" altLang="en-US" sz="1800">
                <a:latin typeface="楷体_GB2312" pitchFamily="49" charset="-122"/>
              </a:rPr>
              <a:t>    </a:t>
            </a:r>
            <a:r>
              <a:rPr lang="zh-CN" altLang="en-US" sz="1800">
                <a:solidFill>
                  <a:srgbClr val="FF0000"/>
                </a:solidFill>
                <a:latin typeface="楷体_GB2312" pitchFamily="49" charset="-122"/>
              </a:rPr>
              <a:t>静态随机存取存储器</a:t>
            </a:r>
            <a:r>
              <a:rPr lang="en-US" altLang="zh-CN" sz="1800">
                <a:solidFill>
                  <a:srgbClr val="FF0000"/>
                </a:solidFill>
                <a:latin typeface="楷体_GB2312" pitchFamily="49" charset="-122"/>
              </a:rPr>
              <a:t>SRAM</a:t>
            </a:r>
            <a:r>
              <a:rPr lang="zh-CN" altLang="en-US" sz="1800">
                <a:latin typeface="楷体_GB2312" pitchFamily="49" charset="-122"/>
              </a:rPr>
              <a:t>：以反相器交叉耦合构成的触发器作为存储单元，不需定时刷新，存取速度快</a:t>
            </a:r>
            <a:r>
              <a:rPr lang="en-US" altLang="zh-CN" sz="1800">
                <a:latin typeface="楷体_GB2312" pitchFamily="49" charset="-122"/>
              </a:rPr>
              <a:t>,</a:t>
            </a:r>
            <a:r>
              <a:rPr lang="zh-CN" altLang="en-US" sz="1800">
                <a:latin typeface="楷体_GB2312" pitchFamily="49" charset="-122"/>
              </a:rPr>
              <a:t>但存储单元占用芯片的面积大，平均每位价格高</a:t>
            </a:r>
            <a:r>
              <a:rPr lang="en-US" altLang="zh-CN" sz="1800">
                <a:latin typeface="楷体_GB2312" pitchFamily="49" charset="-122"/>
              </a:rPr>
              <a:t>→</a:t>
            </a:r>
            <a:r>
              <a:rPr lang="zh-CN" altLang="en-US" sz="1800">
                <a:latin typeface="楷体_GB2312" pitchFamily="49" charset="-122"/>
              </a:rPr>
              <a:t>高速缓存</a:t>
            </a:r>
          </a:p>
          <a:p>
            <a:pPr marL="0" indent="0" eaLnBrk="1" hangingPunct="1">
              <a:buNone/>
            </a:pPr>
            <a:r>
              <a:rPr lang="zh-CN" altLang="en-US" sz="1800">
                <a:latin typeface="楷体_GB2312" pitchFamily="49" charset="-122"/>
              </a:rPr>
              <a:t>    </a:t>
            </a:r>
            <a:r>
              <a:rPr lang="zh-CN" altLang="en-US" sz="1800">
                <a:solidFill>
                  <a:srgbClr val="FF0000"/>
                </a:solidFill>
                <a:latin typeface="楷体_GB2312" pitchFamily="49" charset="-122"/>
              </a:rPr>
              <a:t>动态随机存取存储器</a:t>
            </a:r>
            <a:r>
              <a:rPr lang="en-US" altLang="zh-CN" sz="1800">
                <a:solidFill>
                  <a:srgbClr val="FF0000"/>
                </a:solidFill>
                <a:latin typeface="楷体_GB2312" pitchFamily="49" charset="-122"/>
              </a:rPr>
              <a:t>DRAM</a:t>
            </a:r>
            <a:r>
              <a:rPr lang="zh-CN" altLang="en-US" sz="1800">
                <a:latin typeface="楷体_GB2312" pitchFamily="49" charset="-122"/>
              </a:rPr>
              <a:t>：用开关电容作存储单元</a:t>
            </a:r>
            <a:r>
              <a:rPr lang="en-US" altLang="zh-CN" sz="1800">
                <a:latin typeface="楷体_GB2312" pitchFamily="49" charset="-122"/>
              </a:rPr>
              <a:t>,</a:t>
            </a:r>
            <a:r>
              <a:rPr lang="zh-CN" altLang="en-US" sz="1800">
                <a:latin typeface="楷体_GB2312" pitchFamily="49" charset="-122"/>
              </a:rPr>
              <a:t>定时刷新</a:t>
            </a:r>
            <a:r>
              <a:rPr lang="en-US" altLang="zh-CN" sz="1800">
                <a:latin typeface="楷体_GB2312" pitchFamily="49" charset="-122"/>
              </a:rPr>
              <a:t>,</a:t>
            </a:r>
            <a:r>
              <a:rPr lang="zh-CN" altLang="en-US" sz="1800">
                <a:latin typeface="楷体_GB2312" pitchFamily="49" charset="-122"/>
              </a:rPr>
              <a:t>但存储单元占用芯片的面积小，集成度高→主存储器。</a:t>
            </a:r>
            <a:endParaRPr lang="en-US" altLang="zh-CN" sz="1800">
              <a:latin typeface="楷体_GB2312" pitchFamily="49" charset="-122"/>
            </a:endParaRPr>
          </a:p>
        </p:txBody>
      </p:sp>
      <p:sp>
        <p:nvSpPr>
          <p:cNvPr id="490499" name="Rectangle 3">
            <a:extLst>
              <a:ext uri="{FF2B5EF4-FFF2-40B4-BE49-F238E27FC236}">
                <a16:creationId xmlns:a16="http://schemas.microsoft.com/office/drawing/2014/main" id="{4DA9F956-9279-4DE5-8011-ED93A77B5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57150"/>
            <a:ext cx="5634038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050" dirty="0">
                <a:solidFill>
                  <a:srgbClr val="9900FF"/>
                </a:solidFill>
                <a:latin typeface="楷体_GB2312" pitchFamily="49" charset="-122"/>
                <a:ea typeface="宋体" panose="02010600030101010101" pitchFamily="2" charset="-122"/>
              </a:rPr>
              <a:t>随机存取存储器</a:t>
            </a:r>
            <a:r>
              <a:rPr kumimoji="1" lang="en-US" altLang="zh-CN" sz="4050" dirty="0">
                <a:solidFill>
                  <a:srgbClr val="9900FF"/>
                </a:solidFill>
                <a:latin typeface="楷体_GB2312" pitchFamily="49" charset="-122"/>
                <a:ea typeface="宋体" panose="02010600030101010101" pitchFamily="2" charset="-122"/>
              </a:rPr>
              <a:t>-RAM</a:t>
            </a:r>
            <a:endParaRPr kumimoji="1" lang="zh-CN" altLang="en-US" sz="3300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diamond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4">
            <a:extLst>
              <a:ext uri="{FF2B5EF4-FFF2-40B4-BE49-F238E27FC236}">
                <a16:creationId xmlns:a16="http://schemas.microsoft.com/office/drawing/2014/main" id="{9C6D0F1C-C75A-494B-A278-1EB49AF193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t>4-</a:t>
            </a:r>
            <a:fld id="{7611CD59-D810-4FC3-BA9A-6D0EDFE49825}" type="slidenum"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</a:pPr>
              <a:t>2</a:t>
            </a:fld>
            <a:endParaRPr kumimoji="0" lang="en-US" altLang="zh-CN" sz="105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89849" name="Group 25">
            <a:extLst>
              <a:ext uri="{FF2B5EF4-FFF2-40B4-BE49-F238E27FC236}">
                <a16:creationId xmlns:a16="http://schemas.microsoft.com/office/drawing/2014/main" id="{5FBE1D62-73DF-42FB-B70A-35CF6614826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884760" y="896541"/>
          <a:ext cx="5473303" cy="3003945"/>
        </p:xfrm>
        <a:graphic>
          <a:graphicData uri="http://schemas.openxmlformats.org/drawingml/2006/table">
            <a:tbl>
              <a:tblPr/>
              <a:tblGrid>
                <a:gridCol w="1115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7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13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楷体_GB2312" pitchFamily="49" charset="-122"/>
                        </a:defRPr>
                      </a:lvl1pPr>
                      <a:lvl2pPr marL="57467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0509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4700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18891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3463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8035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260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7179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应用范围</a:t>
                      </a:r>
                    </a:p>
                  </a:txBody>
                  <a:tcPr marL="67490" marR="67490" marT="35102" marB="35102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楷体_GB2312" pitchFamily="49" charset="-122"/>
                        </a:defRPr>
                      </a:lvl1pPr>
                      <a:lvl2pPr marL="57467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0509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4700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18891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3463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8035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260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7179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通用语言、专用语言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系统程序设计语言、科学计算语言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事务处理语言、实时控制语言</a:t>
                      </a:r>
                    </a:p>
                  </a:txBody>
                  <a:tcPr marL="68570" marR="68570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13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楷体_GB2312" pitchFamily="49" charset="-122"/>
                        </a:defRPr>
                      </a:lvl1pPr>
                      <a:lvl2pPr marL="57467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0509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4700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18891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3463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8035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260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7179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程序设计方法</a:t>
                      </a:r>
                    </a:p>
                  </a:txBody>
                  <a:tcPr marL="67490" marR="67490" marT="35102" marB="35102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楷体_GB2312" pitchFamily="49" charset="-122"/>
                        </a:defRPr>
                      </a:lvl1pPr>
                      <a:lvl2pPr marL="57467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0509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4700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18891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3463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8035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260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7179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结构化语言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模块化语言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面向对象语言</a:t>
                      </a:r>
                    </a:p>
                  </a:txBody>
                  <a:tcPr marL="68570" marR="68570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13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楷体_GB2312" pitchFamily="49" charset="-122"/>
                        </a:defRPr>
                      </a:lvl1pPr>
                      <a:lvl2pPr marL="57467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0509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4700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18891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3463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8035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260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7179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与硬件的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联系程度</a:t>
                      </a:r>
                    </a:p>
                  </a:txBody>
                  <a:tcPr marL="67490" marR="67490" marT="35102" marB="35102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楷体_GB2312" pitchFamily="49" charset="-122"/>
                        </a:defRPr>
                      </a:lvl1pPr>
                      <a:lvl2pPr marL="57467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0509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4700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18891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3463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8035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260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7179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机器语言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汇编语言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高级语言→与计算机硬件基本无关</a:t>
                      </a:r>
                    </a:p>
                  </a:txBody>
                  <a:tcPr marL="68570" marR="68570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0735" name="Group 21">
            <a:extLst>
              <a:ext uri="{FF2B5EF4-FFF2-40B4-BE49-F238E27FC236}">
                <a16:creationId xmlns:a16="http://schemas.microsoft.com/office/drawing/2014/main" id="{19E873D4-D891-4E10-B5BF-21FC74B7A44E}"/>
              </a:ext>
            </a:extLst>
          </p:cNvPr>
          <p:cNvGrpSpPr>
            <a:grpSpLocks/>
          </p:cNvGrpSpPr>
          <p:nvPr/>
        </p:nvGrpSpPr>
        <p:grpSpPr bwMode="auto">
          <a:xfrm>
            <a:off x="4086225" y="3543300"/>
            <a:ext cx="3294460" cy="485775"/>
            <a:chOff x="2290" y="2931"/>
            <a:chExt cx="2767" cy="408"/>
          </a:xfrm>
        </p:grpSpPr>
        <p:sp>
          <p:nvSpPr>
            <p:cNvPr id="30737" name="Text Box 22">
              <a:extLst>
                <a:ext uri="{FF2B5EF4-FFF2-40B4-BE49-F238E27FC236}">
                  <a16:creationId xmlns:a16="http://schemas.microsoft.com/office/drawing/2014/main" id="{C07FAAB0-102E-4EF8-84B5-CD9F5ED233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2961"/>
              <a:ext cx="267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zh-CN" altLang="en-US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依赖于计算机硬件</a:t>
              </a:r>
              <a:r>
                <a:rPr lang="en-US" altLang="zh-CN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zh-CN" altLang="en-US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低级语言</a:t>
              </a:r>
              <a:r>
                <a:rPr lang="en-US" altLang="zh-CN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30738" name="AutoShape 23">
              <a:extLst>
                <a:ext uri="{FF2B5EF4-FFF2-40B4-BE49-F238E27FC236}">
                  <a16:creationId xmlns:a16="http://schemas.microsoft.com/office/drawing/2014/main" id="{DE099FD4-D4B7-4C51-A917-DB086CF90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2931"/>
              <a:ext cx="91" cy="408"/>
            </a:xfrm>
            <a:prstGeom prst="rightBrace">
              <a:avLst>
                <a:gd name="adj1" fmla="val 37363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</a:pP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" name="Rectangle 2">
            <a:extLst>
              <a:ext uri="{FF2B5EF4-FFF2-40B4-BE49-F238E27FC236}">
                <a16:creationId xmlns:a16="http://schemas.microsoft.com/office/drawing/2014/main" id="{D586BD96-200E-4B22-87EF-C11F51CE3E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1935" y="57150"/>
            <a:ext cx="4860131" cy="5715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计算机语言的分类</a:t>
            </a:r>
          </a:p>
        </p:txBody>
      </p:sp>
    </p:spTree>
  </p:cSld>
  <p:clrMapOvr>
    <a:masterClrMapping/>
  </p:clrMapOvr>
  <p:transition spd="slow">
    <p:strips dir="r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>
            <a:extLst>
              <a:ext uri="{FF2B5EF4-FFF2-40B4-BE49-F238E27FC236}">
                <a16:creationId xmlns:a16="http://schemas.microsoft.com/office/drawing/2014/main" id="{30FD3A9D-10B4-471C-96FA-B7BBBC522E86}"/>
              </a:ext>
            </a:extLst>
          </p:cNvPr>
          <p:cNvSpPr txBox="1">
            <a:spLocks noGrp="1"/>
          </p:cNvSpPr>
          <p:nvPr/>
        </p:nvSpPr>
        <p:spPr bwMode="auto">
          <a:xfrm>
            <a:off x="7543800" y="4857750"/>
            <a:ext cx="6810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t>2-</a:t>
            </a:r>
            <a:fld id="{EAEFF9DC-7E9E-487A-B133-ED890E433EE9}" type="slidenum"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pPr algn="r"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20</a:t>
            </a:fld>
            <a:endParaRPr kumimoji="0" lang="en-US" altLang="zh-CN" sz="105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7ED81B2D-E214-482E-9881-6FBBED3A832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53754" y="756048"/>
            <a:ext cx="6236494" cy="198715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>
                <a:latin typeface="楷体_GB2312" pitchFamily="49" charset="-122"/>
              </a:rPr>
              <a:t>    </a:t>
            </a:r>
            <a:endParaRPr lang="zh-CN" altLang="en-US" dirty="0">
              <a:solidFill>
                <a:srgbClr val="9900FF"/>
              </a:solidFill>
              <a:latin typeface="楷体_GB2312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dirty="0">
                <a:latin typeface="楷体_GB2312" pitchFamily="49" charset="-122"/>
              </a:rPr>
              <a:t>    </a:t>
            </a:r>
            <a:r>
              <a:rPr lang="en-US" altLang="zh-CN" dirty="0" err="1">
                <a:latin typeface="楷体_GB2312" pitchFamily="49" charset="-122"/>
              </a:rPr>
              <a:t>ROM→Read</a:t>
            </a:r>
            <a:r>
              <a:rPr lang="en-US" altLang="zh-CN" dirty="0">
                <a:latin typeface="楷体_GB2312" pitchFamily="49" charset="-122"/>
              </a:rPr>
              <a:t> Only Memory</a:t>
            </a:r>
            <a:br>
              <a:rPr lang="en-US" altLang="zh-CN" sz="1800" dirty="0">
                <a:latin typeface="楷体_GB2312" pitchFamily="49" charset="-122"/>
              </a:rPr>
            </a:br>
            <a:r>
              <a:rPr lang="en-US" altLang="zh-CN" sz="1800" dirty="0">
                <a:latin typeface="楷体_GB2312" pitchFamily="49" charset="-122"/>
              </a:rPr>
              <a:t>    </a:t>
            </a:r>
            <a:r>
              <a:rPr lang="zh-CN" altLang="en-US" sz="1800" dirty="0">
                <a:solidFill>
                  <a:srgbClr val="FF0000"/>
                </a:solidFill>
                <a:latin typeface="楷体_GB2312" pitchFamily="49" charset="-122"/>
              </a:rPr>
              <a:t>特点</a:t>
            </a:r>
            <a:r>
              <a:rPr lang="zh-CN" altLang="en-US" sz="1800" dirty="0">
                <a:latin typeface="楷体_GB2312" pitchFamily="49" charset="-122"/>
              </a:rPr>
              <a:t>：存放的数据只能读出不能写入，但断电后</a:t>
            </a:r>
            <a:r>
              <a:rPr lang="en-US" altLang="zh-CN" sz="1800" dirty="0">
                <a:latin typeface="楷体_GB2312" pitchFamily="49" charset="-122"/>
              </a:rPr>
              <a:t>ROM</a:t>
            </a:r>
            <a:r>
              <a:rPr lang="zh-CN" altLang="en-US" sz="1800" dirty="0">
                <a:latin typeface="楷体_GB2312" pitchFamily="49" charset="-122"/>
              </a:rPr>
              <a:t>存放的数据仍存在。</a:t>
            </a:r>
          </a:p>
          <a:p>
            <a:pPr marL="0" indent="0" eaLnBrk="1" hangingPunct="1">
              <a:buNone/>
            </a:pPr>
            <a:r>
              <a:rPr lang="zh-CN" altLang="en-US" sz="1800" dirty="0">
                <a:latin typeface="楷体_GB2312" pitchFamily="49" charset="-122"/>
              </a:rPr>
              <a:t>    系统主板上装有</a:t>
            </a:r>
            <a:r>
              <a:rPr lang="en-US" altLang="zh-CN" sz="1800" dirty="0">
                <a:latin typeface="楷体_GB2312" pitchFamily="49" charset="-122"/>
              </a:rPr>
              <a:t>ROM-BIOS</a:t>
            </a:r>
            <a:r>
              <a:rPr lang="zh-CN" altLang="en-US" sz="1800" dirty="0">
                <a:latin typeface="楷体_GB2312" pitchFamily="49" charset="-122"/>
              </a:rPr>
              <a:t>。</a:t>
            </a:r>
          </a:p>
        </p:txBody>
      </p:sp>
      <p:grpSp>
        <p:nvGrpSpPr>
          <p:cNvPr id="17412" name="Group 12">
            <a:extLst>
              <a:ext uri="{FF2B5EF4-FFF2-40B4-BE49-F238E27FC236}">
                <a16:creationId xmlns:a16="http://schemas.microsoft.com/office/drawing/2014/main" id="{56391906-CD86-46C4-8089-63D4856230BB}"/>
              </a:ext>
            </a:extLst>
          </p:cNvPr>
          <p:cNvGrpSpPr>
            <a:grpSpLocks/>
          </p:cNvGrpSpPr>
          <p:nvPr/>
        </p:nvGrpSpPr>
        <p:grpSpPr bwMode="auto">
          <a:xfrm>
            <a:off x="2333625" y="2967038"/>
            <a:ext cx="4268681" cy="1699023"/>
            <a:chOff x="1156" y="2492"/>
            <a:chExt cx="3309" cy="1427"/>
          </a:xfrm>
        </p:grpSpPr>
        <p:sp>
          <p:nvSpPr>
            <p:cNvPr id="17414" name="Text Box 5" descr="水滴">
              <a:extLst>
                <a:ext uri="{FF2B5EF4-FFF2-40B4-BE49-F238E27FC236}">
                  <a16:creationId xmlns:a16="http://schemas.microsoft.com/office/drawing/2014/main" id="{C1CAC161-A559-4970-B9C8-2F7FCE34E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2492"/>
              <a:ext cx="3309" cy="1427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•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–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0" fontAlgn="base" hangingPunct="0"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MROM--</a:t>
              </a:r>
              <a:r>
                <a:rPr lang="zh-CN" altLang="zh-CN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掩膜</a:t>
              </a:r>
              <a:r>
                <a:rPr lang="en-US" altLang="zh-CN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ROM</a:t>
              </a:r>
            </a:p>
            <a:p>
              <a:pPr defTabSz="685800" eaLnBrk="0" fontAlgn="base" hangingPunct="0"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PROM--</a:t>
              </a:r>
              <a:r>
                <a:rPr lang="zh-CN" altLang="zh-CN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可编程</a:t>
              </a:r>
              <a:r>
                <a:rPr lang="en-US" altLang="zh-CN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ROM</a:t>
              </a:r>
            </a:p>
            <a:p>
              <a:pPr defTabSz="685800" eaLnBrk="0" fontAlgn="base" hangingPunct="0"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ROM   EPROM-</a:t>
              </a:r>
              <a:r>
                <a:rPr lang="zh-CN" altLang="en-US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可擦除</a:t>
              </a:r>
              <a:r>
                <a:rPr lang="zh-CN" altLang="zh-CN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可编程</a:t>
              </a:r>
              <a:r>
                <a:rPr lang="en-US" altLang="zh-CN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ROM</a:t>
              </a:r>
              <a:r>
                <a:rPr lang="zh-CN" altLang="en-US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（光）</a:t>
              </a:r>
              <a:endPara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defTabSz="685800" eaLnBrk="0" fontAlgn="base" hangingPunct="0"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E</a:t>
              </a:r>
              <a:r>
                <a:rPr lang="en-US" altLang="zh-CN" sz="1800" baseline="30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en-US" altLang="zh-CN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PROM-</a:t>
              </a:r>
              <a:r>
                <a:rPr lang="zh-CN" altLang="zh-CN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电</a:t>
              </a:r>
              <a:r>
                <a:rPr lang="zh-CN" altLang="en-US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可擦除</a:t>
              </a:r>
              <a:r>
                <a:rPr lang="zh-CN" altLang="zh-CN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可编程</a:t>
              </a:r>
              <a:r>
                <a:rPr lang="en-US" altLang="zh-CN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ROM</a:t>
              </a:r>
            </a:p>
            <a:p>
              <a:pPr defTabSz="685800" eaLnBrk="0" fontAlgn="base" hangingPunct="0"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flash EPROM-</a:t>
              </a:r>
              <a:r>
                <a:rPr lang="zh-CN" altLang="en-US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快可擦除</a:t>
              </a:r>
              <a:r>
                <a:rPr lang="zh-CN" altLang="zh-CN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可编程</a:t>
              </a:r>
              <a:r>
                <a:rPr lang="en-US" altLang="zh-CN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ROM</a:t>
              </a:r>
              <a:endPara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415" name="AutoShape 11">
              <a:extLst>
                <a:ext uri="{FF2B5EF4-FFF2-40B4-BE49-F238E27FC236}">
                  <a16:creationId xmlns:a16="http://schemas.microsoft.com/office/drawing/2014/main" id="{93C08E08-CE5C-419C-AD15-DDAB0F92F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0" y="2614"/>
              <a:ext cx="136" cy="1179"/>
            </a:xfrm>
            <a:prstGeom prst="leftBrace">
              <a:avLst>
                <a:gd name="adj1" fmla="val 72243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•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–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90499" name="Rectangle 3">
            <a:extLst>
              <a:ext uri="{FF2B5EF4-FFF2-40B4-BE49-F238E27FC236}">
                <a16:creationId xmlns:a16="http://schemas.microsoft.com/office/drawing/2014/main" id="{674D6C08-7993-4921-8F48-3F0EEB72C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57150"/>
            <a:ext cx="5634038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050" dirty="0">
                <a:solidFill>
                  <a:srgbClr val="9900FF"/>
                </a:solidFill>
                <a:latin typeface="楷体_GB2312" pitchFamily="49" charset="-122"/>
                <a:ea typeface="宋体" panose="02010600030101010101" pitchFamily="2" charset="-122"/>
              </a:rPr>
              <a:t>  只读存储器</a:t>
            </a:r>
            <a:endParaRPr kumimoji="1" lang="zh-CN" altLang="en-US" sz="3300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plus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>
            <a:extLst>
              <a:ext uri="{FF2B5EF4-FFF2-40B4-BE49-F238E27FC236}">
                <a16:creationId xmlns:a16="http://schemas.microsoft.com/office/drawing/2014/main" id="{4CE057E3-8E77-4B59-8EE0-1297E39EB6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901787BE-BF97-4474-84FC-B4756301D4C5}" type="slidenum"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21</a:t>
            </a:fld>
            <a:endParaRPr kumimoji="0" lang="en-US" altLang="zh-CN" sz="105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067603D3-AE89-4863-B3B5-6EF001A5D8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04925" y="854869"/>
            <a:ext cx="6561535" cy="412789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>
                <a:latin typeface="楷体_GB2312" pitchFamily="49" charset="-122"/>
              </a:rPr>
              <a:t>    </a:t>
            </a:r>
            <a:r>
              <a:rPr lang="zh-CN" altLang="en-US" sz="1800"/>
              <a:t>固态存储技术简称为</a:t>
            </a:r>
            <a:r>
              <a:rPr lang="en-US" altLang="zh-CN" sz="1800"/>
              <a:t>SSD</a:t>
            </a:r>
            <a:r>
              <a:rPr lang="zh-CN" altLang="en-US" sz="1800"/>
              <a:t>，一般可以分为二种方式： </a:t>
            </a:r>
            <a:br>
              <a:rPr lang="zh-CN" altLang="en-US" sz="1800"/>
            </a:br>
            <a:r>
              <a:rPr lang="zh-CN" altLang="en-US" sz="1800"/>
              <a:t>       基于闪存的</a:t>
            </a:r>
            <a:r>
              <a:rPr lang="en-US" altLang="zh-CN" sz="1800"/>
              <a:t>SSD</a:t>
            </a:r>
            <a:r>
              <a:rPr lang="zh-CN" altLang="en-US" sz="1800"/>
              <a:t>：采用</a:t>
            </a:r>
            <a:r>
              <a:rPr lang="en-US" altLang="zh-CN" sz="1800"/>
              <a:t>FLASH</a:t>
            </a:r>
            <a:r>
              <a:rPr lang="zh-CN" altLang="en-US" sz="1800"/>
              <a:t>芯片作为存储介质，这也是通常所说的</a:t>
            </a:r>
            <a:r>
              <a:rPr lang="en-US" altLang="zh-CN" sz="1800">
                <a:hlinkClick r:id="rId3" tooltip="SSD"/>
              </a:rPr>
              <a:t>SSD</a:t>
            </a:r>
            <a:r>
              <a:rPr lang="zh-CN" altLang="en-US" sz="1800"/>
              <a:t>。它的外观可以被制作成多种摸样，例如：笔记本硬盘、微硬盘、存储卡、优盘等样式。这种</a:t>
            </a:r>
            <a:r>
              <a:rPr lang="en-US" altLang="zh-CN" sz="1800"/>
              <a:t>SSD</a:t>
            </a:r>
            <a:r>
              <a:rPr lang="zh-CN" altLang="en-US" sz="1800"/>
              <a:t>固态存储器最大的优点就是可以移动，而且数据保护不受电源控制，能适应于各种环境，但是使用年限不高，适合于个人用户使用。 </a:t>
            </a:r>
            <a:br>
              <a:rPr lang="zh-CN" altLang="en-US" sz="1800"/>
            </a:br>
            <a:r>
              <a:rPr lang="zh-CN" altLang="en-US" sz="1800"/>
              <a:t>       基于</a:t>
            </a:r>
            <a:r>
              <a:rPr lang="en-US" altLang="zh-CN" sz="1800"/>
              <a:t>DRAM</a:t>
            </a:r>
            <a:r>
              <a:rPr lang="zh-CN" altLang="en-US" sz="1800"/>
              <a:t>的</a:t>
            </a:r>
            <a:r>
              <a:rPr lang="en-US" altLang="zh-CN" sz="1800"/>
              <a:t>SSD</a:t>
            </a:r>
            <a:r>
              <a:rPr lang="zh-CN" altLang="en-US" sz="1800"/>
              <a:t>：采用</a:t>
            </a:r>
            <a:r>
              <a:rPr lang="en-US" altLang="zh-CN" sz="1800"/>
              <a:t>DRAM</a:t>
            </a:r>
            <a:r>
              <a:rPr lang="zh-CN" altLang="en-US" sz="1800"/>
              <a:t>作为</a:t>
            </a:r>
            <a:r>
              <a:rPr lang="zh-CN" altLang="en-US" sz="1800">
                <a:hlinkClick r:id="rId4" tooltip="存储介质"/>
              </a:rPr>
              <a:t>存储介质</a:t>
            </a:r>
            <a:r>
              <a:rPr lang="zh-CN" altLang="en-US" sz="1800"/>
              <a:t>，目前应用范围较窄。它仿效传统硬盘的设计、可被绝大部分操作系统的文件系统工具进行卷设置和管理，并提供工业标准的</a:t>
            </a:r>
            <a:r>
              <a:rPr lang="en-US" altLang="zh-CN" sz="1800"/>
              <a:t>PCI</a:t>
            </a:r>
            <a:r>
              <a:rPr lang="zh-CN" altLang="en-US" sz="1800"/>
              <a:t>和</a:t>
            </a:r>
            <a:r>
              <a:rPr lang="en-US" altLang="zh-CN" sz="1800"/>
              <a:t>FC</a:t>
            </a:r>
            <a:r>
              <a:rPr lang="zh-CN" altLang="en-US" sz="1800"/>
              <a:t>接口用于连接主机或者服务器。应用方式可分为</a:t>
            </a:r>
            <a:r>
              <a:rPr lang="en-US" altLang="zh-CN" sz="1800"/>
              <a:t>SSD</a:t>
            </a:r>
            <a:r>
              <a:rPr lang="zh-CN" altLang="en-US" sz="1800"/>
              <a:t>存储器和</a:t>
            </a:r>
            <a:r>
              <a:rPr lang="en-US" altLang="zh-CN" sz="1800"/>
              <a:t>SSD</a:t>
            </a:r>
            <a:r>
              <a:rPr lang="zh-CN" altLang="en-US" sz="1800"/>
              <a:t>存储器阵列两种。它是一种高性能的存储器，而且它的使用寿命很长，美中不足的它需要独立供电电源来保护数据安全。 </a:t>
            </a:r>
          </a:p>
          <a:p>
            <a:pPr marL="0" indent="0">
              <a:buNone/>
            </a:pPr>
            <a:r>
              <a:rPr lang="zh-CN" altLang="en-US" sz="1800"/>
              <a:t> </a:t>
            </a:r>
            <a:br>
              <a:rPr lang="zh-CN" altLang="en-US"/>
            </a:br>
            <a:endParaRPr lang="zh-CN" altLang="en-US">
              <a:latin typeface="楷体_GB2312" pitchFamily="49" charset="-122"/>
            </a:endParaRPr>
          </a:p>
        </p:txBody>
      </p:sp>
      <p:sp>
        <p:nvSpPr>
          <p:cNvPr id="727048" name="Rectangle 8">
            <a:extLst>
              <a:ext uri="{FF2B5EF4-FFF2-40B4-BE49-F238E27FC236}">
                <a16:creationId xmlns:a16="http://schemas.microsoft.com/office/drawing/2014/main" id="{BB1D271D-ED84-4454-9D36-38E02F8CE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52687" y="57150"/>
            <a:ext cx="5035154" cy="5715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楷体_GB2312" pitchFamily="49" charset="-122"/>
              </a:rPr>
              <a:t> </a:t>
            </a:r>
            <a:r>
              <a:rPr lang="zh-CN" altLang="en-US" dirty="0">
                <a:latin typeface="楷体_GB2312" pitchFamily="49" charset="-122"/>
              </a:rPr>
              <a:t>半导体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固态存储器</a:t>
            </a:r>
            <a:endParaRPr lang="zh-CN" altLang="en-US" dirty="0">
              <a:latin typeface="隶书" pitchFamily="49" charset="-122"/>
            </a:endParaRPr>
          </a:p>
        </p:txBody>
      </p:sp>
    </p:spTree>
  </p:cSld>
  <p:clrMapOvr>
    <a:masterClrMapping/>
  </p:clrMapOvr>
  <p:transition spd="slow">
    <p:strips dir="r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>
            <a:extLst>
              <a:ext uri="{FF2B5EF4-FFF2-40B4-BE49-F238E27FC236}">
                <a16:creationId xmlns:a16="http://schemas.microsoft.com/office/drawing/2014/main" id="{241909CF-39FE-4012-B128-8F4574B0C20E}"/>
              </a:ext>
            </a:extLst>
          </p:cNvPr>
          <p:cNvSpPr txBox="1">
            <a:spLocks noGrp="1"/>
          </p:cNvSpPr>
          <p:nvPr/>
        </p:nvSpPr>
        <p:spPr bwMode="auto">
          <a:xfrm>
            <a:off x="7543800" y="4857750"/>
            <a:ext cx="6810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t>2-</a:t>
            </a:r>
            <a:fld id="{E49BC334-1064-406B-8080-C020881C265D}" type="slidenum"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pPr algn="r"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22</a:t>
            </a:fld>
            <a:endParaRPr kumimoji="0" lang="en-US" altLang="zh-CN" sz="105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864A2D3-78BC-40F4-953B-7B0E71A7582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59706" y="681038"/>
            <a:ext cx="6224588" cy="3831431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dirty="0">
                <a:latin typeface="楷体_GB2312" pitchFamily="49" charset="-122"/>
              </a:rPr>
              <a:t>多媒体定义：能对文本、声音、图形、图形动画、视频等</a:t>
            </a:r>
            <a:r>
              <a:rPr lang="en-US" altLang="zh-CN" dirty="0">
                <a:latin typeface="楷体_GB2312" pitchFamily="49" charset="-122"/>
              </a:rPr>
              <a:t>2</a:t>
            </a:r>
            <a:r>
              <a:rPr lang="zh-CN" altLang="en-US" dirty="0">
                <a:latin typeface="楷体_GB2312" pitchFamily="49" charset="-122"/>
              </a:rPr>
              <a:t>种以上信息进行互联、获取、编辑、存储和再现等功能的一个计算机系统。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dirty="0">
                <a:latin typeface="楷体_GB2312" pitchFamily="49" charset="-122"/>
              </a:rPr>
              <a:t>媒体可以分为</a:t>
            </a:r>
            <a:r>
              <a:rPr lang="en-US" altLang="zh-CN" dirty="0">
                <a:latin typeface="楷体_GB2312" pitchFamily="49" charset="-122"/>
              </a:rPr>
              <a:t>5</a:t>
            </a:r>
            <a:r>
              <a:rPr lang="zh-CN" altLang="en-US" dirty="0">
                <a:latin typeface="楷体_GB2312" pitchFamily="49" charset="-122"/>
              </a:rPr>
              <a:t>大类：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dirty="0">
                <a:latin typeface="楷体_GB2312" pitchFamily="49" charset="-122"/>
              </a:rPr>
              <a:t>感觉媒体（视觉、听觉等）；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dirty="0">
                <a:latin typeface="楷体_GB2312" pitchFamily="49" charset="-122"/>
              </a:rPr>
              <a:t>表示媒体（媒体的数字化表示）；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dirty="0">
                <a:latin typeface="楷体_GB2312" pitchFamily="49" charset="-122"/>
              </a:rPr>
              <a:t>显示媒体（输入型：鼠标、话筒，输出性：显示器、打印机等）；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dirty="0">
                <a:latin typeface="楷体_GB2312" pitchFamily="49" charset="-122"/>
              </a:rPr>
              <a:t>存储媒体（硬盘、</a:t>
            </a:r>
            <a:r>
              <a:rPr lang="en-US" altLang="zh-CN" dirty="0">
                <a:latin typeface="楷体_GB2312" pitchFamily="49" charset="-122"/>
              </a:rPr>
              <a:t>U</a:t>
            </a:r>
            <a:r>
              <a:rPr lang="zh-CN" altLang="en-US" dirty="0">
                <a:latin typeface="楷体_GB2312" pitchFamily="49" charset="-122"/>
              </a:rPr>
              <a:t>盘、光盘、</a:t>
            </a:r>
            <a:r>
              <a:rPr lang="en-US" altLang="zh-CN" dirty="0">
                <a:latin typeface="楷体_GB2312" pitchFamily="49" charset="-122"/>
              </a:rPr>
              <a:t>SD</a:t>
            </a:r>
            <a:r>
              <a:rPr lang="zh-CN" altLang="en-US" dirty="0">
                <a:latin typeface="楷体_GB2312" pitchFamily="49" charset="-122"/>
              </a:rPr>
              <a:t>卡）；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dirty="0">
                <a:latin typeface="楷体_GB2312" pitchFamily="49" charset="-122"/>
              </a:rPr>
              <a:t>传输媒体  （  光纤、电缆、双绞线、无线）</a:t>
            </a:r>
          </a:p>
        </p:txBody>
      </p:sp>
      <p:sp>
        <p:nvSpPr>
          <p:cNvPr id="490499" name="Rectangle 3">
            <a:extLst>
              <a:ext uri="{FF2B5EF4-FFF2-40B4-BE49-F238E27FC236}">
                <a16:creationId xmlns:a16="http://schemas.microsoft.com/office/drawing/2014/main" id="{6AB59632-5070-40A9-A320-73A50820D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57150"/>
            <a:ext cx="5634038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300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多媒体系统</a:t>
            </a:r>
          </a:p>
        </p:txBody>
      </p:sp>
    </p:spTree>
  </p:cSld>
  <p:clrMapOvr>
    <a:masterClrMapping/>
  </p:clrMapOvr>
  <p:transition spd="slow">
    <p:whee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>
            <a:extLst>
              <a:ext uri="{FF2B5EF4-FFF2-40B4-BE49-F238E27FC236}">
                <a16:creationId xmlns:a16="http://schemas.microsoft.com/office/drawing/2014/main" id="{C5F3267A-C30C-4E1B-9B6D-BB1352647CC4}"/>
              </a:ext>
            </a:extLst>
          </p:cNvPr>
          <p:cNvSpPr txBox="1">
            <a:spLocks noGrp="1"/>
          </p:cNvSpPr>
          <p:nvPr/>
        </p:nvSpPr>
        <p:spPr bwMode="auto">
          <a:xfrm>
            <a:off x="7543800" y="4857750"/>
            <a:ext cx="6810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t>2-</a:t>
            </a:r>
            <a:fld id="{294A90CD-046F-4A9A-BAA6-9DCEC3176B2E}" type="slidenum"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pPr algn="r"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23</a:t>
            </a:fld>
            <a:endParaRPr kumimoji="0" lang="en-US" altLang="zh-CN" sz="105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4653E87-4F17-44FF-ACA8-7420806F7E6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28775" y="1252538"/>
            <a:ext cx="6224588" cy="275510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>
                <a:latin typeface="楷体_GB2312" pitchFamily="49" charset="-122"/>
              </a:rPr>
              <a:t>多媒体技术特点：</a:t>
            </a:r>
          </a:p>
          <a:p>
            <a:pPr marL="0" indent="0" eaLnBrk="1" hangingPunct="1">
              <a:buNone/>
            </a:pPr>
            <a:r>
              <a:rPr lang="zh-CN" altLang="en-US">
                <a:latin typeface="楷体_GB2312" pitchFamily="49" charset="-122"/>
              </a:rPr>
              <a:t>多样性（例如对图像的放大缩小等）；</a:t>
            </a:r>
          </a:p>
          <a:p>
            <a:pPr marL="0" indent="0" eaLnBrk="1" hangingPunct="1">
              <a:buNone/>
            </a:pPr>
            <a:r>
              <a:rPr lang="zh-CN" altLang="en-US">
                <a:latin typeface="楷体_GB2312" pitchFamily="49" charset="-122"/>
              </a:rPr>
              <a:t>集成性（图像文字声音等一体化处理）；</a:t>
            </a:r>
          </a:p>
          <a:p>
            <a:pPr marL="0" indent="0" eaLnBrk="1" hangingPunct="1">
              <a:buNone/>
            </a:pPr>
            <a:r>
              <a:rPr lang="zh-CN" altLang="en-US">
                <a:latin typeface="楷体_GB2312" pitchFamily="49" charset="-122"/>
              </a:rPr>
              <a:t>交互性（可以对多种信息媒体进行交互操作）；</a:t>
            </a:r>
          </a:p>
          <a:p>
            <a:pPr marL="0" indent="0" eaLnBrk="1" hangingPunct="1">
              <a:buNone/>
            </a:pPr>
            <a:r>
              <a:rPr lang="zh-CN" altLang="en-US">
                <a:latin typeface="楷体_GB2312" pitchFamily="49" charset="-122"/>
              </a:rPr>
              <a:t>实时性（视频画面和声音密切相关）；</a:t>
            </a:r>
          </a:p>
        </p:txBody>
      </p:sp>
      <p:sp>
        <p:nvSpPr>
          <p:cNvPr id="490499" name="Rectangle 3">
            <a:extLst>
              <a:ext uri="{FF2B5EF4-FFF2-40B4-BE49-F238E27FC236}">
                <a16:creationId xmlns:a16="http://schemas.microsoft.com/office/drawing/2014/main" id="{30F80B80-4051-445E-8105-EB7382233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255985"/>
            <a:ext cx="5634038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050" dirty="0">
                <a:solidFill>
                  <a:srgbClr val="000000"/>
                </a:solidFill>
                <a:latin typeface="楷体_GB2312" pitchFamily="49" charset="-122"/>
                <a:ea typeface="宋体" panose="02010600030101010101" pitchFamily="2" charset="-122"/>
              </a:rPr>
              <a:t>多媒体技术特点</a:t>
            </a:r>
            <a:endParaRPr kumimoji="1" lang="zh-CN" altLang="en-US" sz="3300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whee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>
            <a:extLst>
              <a:ext uri="{FF2B5EF4-FFF2-40B4-BE49-F238E27FC236}">
                <a16:creationId xmlns:a16="http://schemas.microsoft.com/office/drawing/2014/main" id="{F5DA2241-4751-41FE-96EE-F5A98000EB85}"/>
              </a:ext>
            </a:extLst>
          </p:cNvPr>
          <p:cNvSpPr txBox="1">
            <a:spLocks noGrp="1"/>
          </p:cNvSpPr>
          <p:nvPr/>
        </p:nvSpPr>
        <p:spPr bwMode="auto">
          <a:xfrm>
            <a:off x="7543800" y="4857750"/>
            <a:ext cx="6810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t>2-</a:t>
            </a:r>
            <a:fld id="{E9D354D4-08AE-4ECA-B195-7B877D272577}" type="slidenum"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pPr algn="r"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24</a:t>
            </a:fld>
            <a:endParaRPr kumimoji="0" lang="en-US" altLang="zh-CN" sz="105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B459351-C4DC-4840-82E3-D220DBE863B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59706" y="681038"/>
            <a:ext cx="6224588" cy="383143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>
                <a:latin typeface="楷体_GB2312" pitchFamily="49" charset="-122"/>
              </a:rPr>
              <a:t>多媒体层次结构：</a:t>
            </a:r>
          </a:p>
          <a:p>
            <a:pPr marL="0" indent="0" eaLnBrk="1" hangingPunct="1">
              <a:buNone/>
            </a:pPr>
            <a:r>
              <a:rPr lang="zh-CN" altLang="en-US">
                <a:latin typeface="楷体_GB2312" pitchFamily="49" charset="-122"/>
              </a:rPr>
              <a:t>第一层：多媒体硬件系统；</a:t>
            </a:r>
          </a:p>
          <a:p>
            <a:pPr marL="0" indent="0" eaLnBrk="1" hangingPunct="1">
              <a:buNone/>
            </a:pPr>
            <a:r>
              <a:rPr lang="zh-CN" altLang="en-US">
                <a:latin typeface="楷体_GB2312" pitchFamily="49" charset="-122"/>
              </a:rPr>
              <a:t>第二层：多媒体驱动软件；</a:t>
            </a:r>
          </a:p>
          <a:p>
            <a:pPr marL="0" indent="0" eaLnBrk="1" hangingPunct="1">
              <a:buNone/>
            </a:pPr>
            <a:r>
              <a:rPr lang="zh-CN" altLang="en-US">
                <a:latin typeface="楷体_GB2312" pitchFamily="49" charset="-122"/>
              </a:rPr>
              <a:t>第三层：多媒体操作系统；</a:t>
            </a:r>
          </a:p>
          <a:p>
            <a:pPr marL="0" indent="0" eaLnBrk="1" hangingPunct="1">
              <a:buNone/>
            </a:pPr>
            <a:r>
              <a:rPr lang="zh-CN" altLang="en-US">
                <a:latin typeface="楷体_GB2312" pitchFamily="49" charset="-122"/>
              </a:rPr>
              <a:t>第四层：多媒体开发工具；</a:t>
            </a:r>
          </a:p>
          <a:p>
            <a:pPr marL="0" indent="0" eaLnBrk="1" hangingPunct="1">
              <a:buNone/>
            </a:pPr>
            <a:r>
              <a:rPr lang="zh-CN" altLang="en-US">
                <a:latin typeface="楷体_GB2312" pitchFamily="49" charset="-122"/>
              </a:rPr>
              <a:t>第五层：多媒体应用软件；</a:t>
            </a:r>
          </a:p>
        </p:txBody>
      </p:sp>
      <p:sp>
        <p:nvSpPr>
          <p:cNvPr id="490499" name="Rectangle 3">
            <a:extLst>
              <a:ext uri="{FF2B5EF4-FFF2-40B4-BE49-F238E27FC236}">
                <a16:creationId xmlns:a16="http://schemas.microsoft.com/office/drawing/2014/main" id="{BB2804F4-BDB4-499B-AED6-4E3053004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57150"/>
            <a:ext cx="5634038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3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5.4 </a:t>
            </a:r>
            <a:r>
              <a:rPr kumimoji="1" lang="zh-CN" altLang="en-US" sz="33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多媒体系统基础</a:t>
            </a:r>
          </a:p>
        </p:txBody>
      </p:sp>
    </p:spTree>
  </p:cSld>
  <p:clrMapOvr>
    <a:masterClrMapping/>
  </p:clrMapOvr>
  <p:transition spd="slow">
    <p:whee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>
            <a:extLst>
              <a:ext uri="{FF2B5EF4-FFF2-40B4-BE49-F238E27FC236}">
                <a16:creationId xmlns:a16="http://schemas.microsoft.com/office/drawing/2014/main" id="{E068E5E9-4E06-4CE8-B209-DB1781AD35F3}"/>
              </a:ext>
            </a:extLst>
          </p:cNvPr>
          <p:cNvSpPr txBox="1">
            <a:spLocks noGrp="1"/>
          </p:cNvSpPr>
          <p:nvPr/>
        </p:nvSpPr>
        <p:spPr bwMode="auto">
          <a:xfrm>
            <a:off x="7543800" y="4857750"/>
            <a:ext cx="6810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t>1-</a:t>
            </a:r>
            <a:fld id="{04F5AFF4-0886-4204-90D5-80BDACB91A61}" type="slidenum"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pPr algn="r"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25</a:t>
            </a:fld>
            <a:endParaRPr kumimoji="0" lang="en-US" altLang="zh-CN" sz="105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21570" name="Text Box 2">
            <a:extLst>
              <a:ext uri="{FF2B5EF4-FFF2-40B4-BE49-F238E27FC236}">
                <a16:creationId xmlns:a16="http://schemas.microsoft.com/office/drawing/2014/main" id="{0CB5C4E4-B1A8-464A-B673-65E2AFDB6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3273" y="950119"/>
            <a:ext cx="6669881" cy="2474524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defTabSz="6858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   </a:t>
            </a:r>
            <a:r>
              <a:rPr kumimoji="1" lang="zh-CN" altLang="en-US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⑴ 资源共享</a:t>
            </a:r>
          </a:p>
          <a:p>
            <a:pPr defTabSz="6858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	</a:t>
            </a:r>
            <a:r>
              <a:rPr kumimoji="1"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组建计算机网络的主要目的之一，就是让网络中的用户可以共享分散在不同地点的各种</a:t>
            </a:r>
            <a:r>
              <a:rPr kumimoji="1" lang="zh-CN" altLang="en-US" b="1" u="sng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软、硬件资源</a:t>
            </a:r>
            <a:r>
              <a:rPr kumimoji="1"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和</a:t>
            </a:r>
            <a:r>
              <a:rPr kumimoji="1" lang="zh-CN" altLang="en-US" b="1" u="sng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信息资源</a:t>
            </a:r>
            <a:r>
              <a:rPr kumimoji="1"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。</a:t>
            </a:r>
          </a:p>
          <a:p>
            <a:pPr defTabSz="6858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   </a:t>
            </a:r>
            <a:r>
              <a:rPr kumimoji="1" lang="zh-CN" altLang="en-US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⑵ 信息通信</a:t>
            </a:r>
            <a:endParaRPr kumimoji="1" lang="zh-CN" altLang="en-US" sz="2400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 defTabSz="6858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	</a:t>
            </a:r>
            <a:r>
              <a:rPr kumimoji="1"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计算机与计算机之间可以快速、可靠地互相传送信息，是计算机网络的基本功能。利用网络进行通信是当前计算机网络最主要的应用之一，它从非实时的使用文字的电子邮件，发展到网上寻呼、网上交谈、网上电话、网上课堂、网上视像会议等。</a:t>
            </a:r>
            <a:endParaRPr kumimoji="1" lang="zh-CN" altLang="en-US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2164" name="Rectangle 5">
            <a:extLst>
              <a:ext uri="{FF2B5EF4-FFF2-40B4-BE49-F238E27FC236}">
                <a16:creationId xmlns:a16="http://schemas.microsoft.com/office/drawing/2014/main" id="{00CFAC36-E21E-4C87-82C3-0C343EA3201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19325" y="57150"/>
            <a:ext cx="5634038" cy="533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计算机网络的功能</a:t>
            </a:r>
            <a:endParaRPr lang="zh-CN" altLang="en-US" dirty="0">
              <a:effectLst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>
            <a:extLst>
              <a:ext uri="{FF2B5EF4-FFF2-40B4-BE49-F238E27FC236}">
                <a16:creationId xmlns:a16="http://schemas.microsoft.com/office/drawing/2014/main" id="{87E500A8-D155-4538-AC3E-A0C16D3FBA24}"/>
              </a:ext>
            </a:extLst>
          </p:cNvPr>
          <p:cNvSpPr txBox="1">
            <a:spLocks noGrp="1"/>
          </p:cNvSpPr>
          <p:nvPr/>
        </p:nvSpPr>
        <p:spPr bwMode="auto">
          <a:xfrm>
            <a:off x="7543800" y="4857750"/>
            <a:ext cx="6810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t>1-</a:t>
            </a:r>
            <a:fld id="{F2E742BA-68ED-4334-BA49-C1797493EF16}" type="slidenum"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pPr algn="r"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26</a:t>
            </a:fld>
            <a:endParaRPr kumimoji="0" lang="en-US" altLang="zh-CN" sz="105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24643" name="Rectangle 3">
            <a:extLst>
              <a:ext uri="{FF2B5EF4-FFF2-40B4-BE49-F238E27FC236}">
                <a16:creationId xmlns:a16="http://schemas.microsoft.com/office/drawing/2014/main" id="{562A8626-1088-488F-BFB7-065175038CB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60847" y="825104"/>
            <a:ext cx="6728222" cy="3780234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buNone/>
              <a:defRPr/>
            </a:pPr>
            <a:r>
              <a:rPr lang="zh-CN" altLang="en-US" sz="1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   ⑴ 局域网</a:t>
            </a:r>
            <a:r>
              <a:rPr lang="en-US" altLang="zh-CN" sz="1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(Local Area Network</a:t>
            </a:r>
            <a:r>
              <a:rPr lang="zh-CN" altLang="en-US" sz="1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，简称</a:t>
            </a:r>
            <a:r>
              <a:rPr lang="en-US" altLang="zh-CN" sz="1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LAN)</a:t>
            </a:r>
          </a:p>
          <a:p>
            <a:pPr marL="0" indent="0" algn="just" eaLnBrk="1" hangingPunct="1">
              <a:lnSpc>
                <a:spcPct val="110000"/>
              </a:lnSpc>
              <a:buNone/>
              <a:defRPr/>
            </a:pPr>
            <a:r>
              <a:rPr lang="en-US" altLang="zh-CN" sz="180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	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特点：分布范围一般在</a:t>
            </a:r>
            <a:r>
              <a:rPr lang="zh-CN" altLang="en-US" sz="1800" u="sng" dirty="0">
                <a:latin typeface="楷体" pitchFamily="49" charset="-122"/>
                <a:ea typeface="楷体" pitchFamily="49" charset="-122"/>
              </a:rPr>
              <a:t>几公里之内</a:t>
            </a: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具有</a:t>
            </a:r>
            <a:r>
              <a:rPr lang="zh-CN" altLang="en-US" sz="1800" u="sng" dirty="0">
                <a:latin typeface="楷体" pitchFamily="49" charset="-122"/>
                <a:ea typeface="楷体" pitchFamily="49" charset="-122"/>
              </a:rPr>
              <a:t>很高的通信速率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，利用实现多媒体数据传输等高水平应用。</a:t>
            </a:r>
          </a:p>
          <a:p>
            <a:pPr marL="0" indent="0" algn="just" eaLnBrk="1" hangingPunct="1">
              <a:lnSpc>
                <a:spcPct val="110000"/>
              </a:lnSpc>
              <a:buNone/>
              <a:defRPr/>
            </a:pPr>
            <a:r>
              <a:rPr lang="zh-CN" altLang="en-US" sz="1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sz="1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⑵ 城域网</a:t>
            </a:r>
            <a:r>
              <a:rPr lang="en-US" altLang="zh-CN" sz="1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(Metropolitan Area Network</a:t>
            </a:r>
            <a:r>
              <a:rPr lang="zh-CN" altLang="en-US" sz="1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，简称</a:t>
            </a:r>
            <a:r>
              <a:rPr lang="en-US" altLang="zh-CN" sz="1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MAN)</a:t>
            </a:r>
          </a:p>
          <a:p>
            <a:pPr marL="0" indent="0" algn="just" eaLnBrk="1" hangingPunct="1">
              <a:lnSpc>
                <a:spcPct val="110000"/>
              </a:lnSpc>
              <a:buNone/>
              <a:defRPr/>
            </a:pP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      城域网可以连接多个局域网及其通信设备，如微波和卫星中继站等。与广域网相比，城域网覆盖的范围较小，但具有较高的传输率。</a:t>
            </a:r>
          </a:p>
          <a:p>
            <a:pPr marL="0" indent="0" algn="just" eaLnBrk="1" hangingPunct="1">
              <a:lnSpc>
                <a:spcPct val="110000"/>
              </a:lnSpc>
              <a:buNone/>
              <a:defRPr/>
            </a:pPr>
            <a:r>
              <a:rPr lang="zh-CN" altLang="en-US" sz="1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sz="1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⑶ 广域网</a:t>
            </a:r>
            <a:r>
              <a:rPr lang="en-US" altLang="zh-CN" sz="1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(Wide Area Network</a:t>
            </a:r>
            <a:r>
              <a:rPr lang="zh-CN" altLang="en-US" sz="1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，简称</a:t>
            </a:r>
            <a:r>
              <a:rPr lang="en-US" altLang="zh-CN" sz="1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itchFamily="49" charset="-122"/>
                <a:ea typeface="楷体" pitchFamily="49" charset="-122"/>
              </a:rPr>
              <a:t>WAN)</a:t>
            </a:r>
          </a:p>
          <a:p>
            <a:pPr marL="0" indent="0" algn="just" eaLnBrk="1" hangingPunct="1">
              <a:lnSpc>
                <a:spcPct val="110000"/>
              </a:lnSpc>
              <a:buNone/>
              <a:defRPr/>
            </a:pPr>
            <a:r>
              <a:rPr lang="en-US" altLang="zh-CN" sz="180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	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特点：分布范围广</a:t>
            </a: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800" u="sng" dirty="0">
                <a:latin typeface="楷体" pitchFamily="49" charset="-122"/>
                <a:ea typeface="楷体" pitchFamily="49" charset="-122"/>
              </a:rPr>
              <a:t>全球范围</a:t>
            </a: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marL="0" indent="0" algn="just" eaLnBrk="1" hangingPunct="1">
              <a:lnSpc>
                <a:spcPct val="110000"/>
              </a:lnSpc>
              <a:buNone/>
              <a:defRPr/>
            </a:pP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	实现：</a:t>
            </a:r>
            <a:r>
              <a:rPr lang="zh-CN" altLang="en-US" sz="1800" u="sng" dirty="0">
                <a:latin typeface="楷体" pitchFamily="49" charset="-122"/>
                <a:ea typeface="楷体" pitchFamily="49" charset="-122"/>
              </a:rPr>
              <a:t>低速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的传统公共通信网</a:t>
            </a: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800" u="sng" dirty="0">
                <a:latin typeface="楷体" pitchFamily="49" charset="-122"/>
                <a:ea typeface="楷体" pitchFamily="49" charset="-122"/>
              </a:rPr>
              <a:t>电话网</a:t>
            </a: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及</a:t>
            </a:r>
            <a:r>
              <a:rPr lang="zh-CN" altLang="en-US" sz="1800" u="sng" dirty="0">
                <a:latin typeface="楷体" pitchFamily="49" charset="-122"/>
                <a:ea typeface="楷体" pitchFamily="49" charset="-122"/>
              </a:rPr>
              <a:t>高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速的光纤通信的</a:t>
            </a: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DDN(</a:t>
            </a:r>
            <a:r>
              <a:rPr lang="zh-CN" altLang="en-US" sz="1800" u="sng" dirty="0">
                <a:latin typeface="楷体" pitchFamily="49" charset="-122"/>
                <a:ea typeface="楷体" pitchFamily="49" charset="-122"/>
              </a:rPr>
              <a:t>数字数据网</a:t>
            </a: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26628" name="Rectangle 5">
            <a:extLst>
              <a:ext uri="{FF2B5EF4-FFF2-40B4-BE49-F238E27FC236}">
                <a16:creationId xmlns:a16="http://schemas.microsoft.com/office/drawing/2014/main" id="{B52C3B61-BBEB-4365-8BAC-C4BB7CF84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031" y="32147"/>
            <a:ext cx="56340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网络的分类</a:t>
            </a:r>
            <a:endParaRPr lang="zh-CN" altLang="en-US" sz="2400">
              <a:solidFill>
                <a:srgbClr val="FF99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4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4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24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24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24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24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24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4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>
            <a:extLst>
              <a:ext uri="{FF2B5EF4-FFF2-40B4-BE49-F238E27FC236}">
                <a16:creationId xmlns:a16="http://schemas.microsoft.com/office/drawing/2014/main" id="{67C11F0D-C856-4C97-A9CF-EACE5C098516}"/>
              </a:ext>
            </a:extLst>
          </p:cNvPr>
          <p:cNvSpPr txBox="1">
            <a:spLocks noGrp="1"/>
          </p:cNvSpPr>
          <p:nvPr/>
        </p:nvSpPr>
        <p:spPr bwMode="auto">
          <a:xfrm>
            <a:off x="7543800" y="4857750"/>
            <a:ext cx="6810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t>1-</a:t>
            </a:r>
            <a:fld id="{29EE736C-9778-4571-9772-4A538D95FD70}" type="slidenum"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pPr algn="r"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27</a:t>
            </a:fld>
            <a:endParaRPr kumimoji="0" lang="en-US" altLang="zh-CN" sz="105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4C954EC-DC68-48C4-A4C4-B1D833BE57A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65635" y="789385"/>
            <a:ext cx="6611540" cy="410408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100" dirty="0">
                <a:latin typeface="楷体" panose="02010609060101010101" pitchFamily="49" charset="-122"/>
                <a:ea typeface="楷体" panose="02010609060101010101" pitchFamily="49" charset="-122"/>
              </a:rPr>
              <a:t>OSI</a:t>
            </a:r>
            <a:r>
              <a:rPr lang="zh-CN" altLang="en-US" sz="2100" dirty="0">
                <a:latin typeface="楷体" panose="02010609060101010101" pitchFamily="49" charset="-122"/>
                <a:ea typeface="楷体" panose="02010609060101010101" pitchFamily="49" charset="-122"/>
              </a:rPr>
              <a:t>参考模型</a:t>
            </a:r>
            <a:r>
              <a:rPr lang="en-US" altLang="zh-CN" sz="2100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 marL="0" indent="0" eaLnBrk="1" hangingPunct="1">
              <a:buNone/>
            </a:pPr>
            <a:r>
              <a:rPr lang="en-US" altLang="zh-CN" sz="21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100" dirty="0">
                <a:latin typeface="楷体" panose="02010609060101010101" pitchFamily="49" charset="-122"/>
                <a:ea typeface="楷体" panose="02010609060101010101" pitchFamily="49" charset="-122"/>
              </a:rPr>
              <a:t>在通信领域我们一般将通信协议定义为</a:t>
            </a:r>
            <a:r>
              <a:rPr lang="en-US" altLang="zh-CN" sz="21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100" dirty="0">
                <a:latin typeface="楷体" panose="02010609060101010101" pitchFamily="49" charset="-122"/>
                <a:ea typeface="楷体" panose="02010609060101010101" pitchFamily="49" charset="-122"/>
              </a:rPr>
              <a:t>层参考模型</a:t>
            </a:r>
            <a:r>
              <a:rPr lang="en-US" altLang="zh-CN" sz="2100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 marL="0" indent="0" eaLnBrk="1" hangingPunct="1">
              <a:buNone/>
            </a:pPr>
            <a:r>
              <a:rPr lang="en-US" altLang="zh-CN" sz="2100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100" dirty="0">
                <a:latin typeface="楷体" panose="02010609060101010101" pitchFamily="49" charset="-122"/>
                <a:ea typeface="楷体" panose="02010609060101010101" pitchFamily="49" charset="-122"/>
              </a:rPr>
              <a:t>物理层</a:t>
            </a:r>
            <a:r>
              <a:rPr lang="en-US" altLang="zh-CN" sz="2100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100" dirty="0">
                <a:latin typeface="楷体" panose="02010609060101010101" pitchFamily="49" charset="-122"/>
                <a:ea typeface="楷体" panose="02010609060101010101" pitchFamily="49" charset="-122"/>
              </a:rPr>
              <a:t>底层</a:t>
            </a:r>
            <a:r>
              <a:rPr lang="en-US" altLang="zh-CN" sz="21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100" dirty="0">
                <a:latin typeface="楷体" panose="02010609060101010101" pitchFamily="49" charset="-122"/>
                <a:ea typeface="楷体" panose="02010609060101010101" pitchFamily="49" charset="-122"/>
              </a:rPr>
              <a:t>传输介质和物理连接</a:t>
            </a:r>
            <a:r>
              <a:rPr lang="en-US" altLang="zh-CN" sz="2100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2100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100" dirty="0">
                <a:latin typeface="楷体" panose="02010609060101010101" pitchFamily="49" charset="-122"/>
                <a:ea typeface="楷体" panose="02010609060101010101" pitchFamily="49" charset="-122"/>
              </a:rPr>
              <a:t>数据链路层</a:t>
            </a:r>
            <a:r>
              <a:rPr lang="en-US" altLang="zh-CN" sz="2100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100" dirty="0">
                <a:latin typeface="楷体" panose="02010609060101010101" pitchFamily="49" charset="-122"/>
                <a:ea typeface="楷体" panose="02010609060101010101" pitchFamily="49" charset="-122"/>
              </a:rPr>
              <a:t>建立数据链路连接</a:t>
            </a:r>
            <a:r>
              <a:rPr lang="en-US" altLang="zh-CN" sz="21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100" dirty="0">
                <a:latin typeface="楷体" panose="02010609060101010101" pitchFamily="49" charset="-122"/>
                <a:ea typeface="楷体" panose="02010609060101010101" pitchFamily="49" charset="-122"/>
              </a:rPr>
              <a:t>差错和流量控制</a:t>
            </a:r>
            <a:r>
              <a:rPr lang="en-US" altLang="zh-CN" sz="2100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2100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100" dirty="0">
                <a:latin typeface="楷体" panose="02010609060101010101" pitchFamily="49" charset="-122"/>
                <a:ea typeface="楷体" panose="02010609060101010101" pitchFamily="49" charset="-122"/>
              </a:rPr>
              <a:t>网络层</a:t>
            </a:r>
            <a:r>
              <a:rPr lang="en-US" altLang="zh-CN" sz="2100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100" dirty="0">
                <a:latin typeface="楷体" panose="02010609060101010101" pitchFamily="49" charset="-122"/>
                <a:ea typeface="楷体" panose="02010609060101010101" pitchFamily="49" charset="-122"/>
              </a:rPr>
              <a:t>创建逻辑链路</a:t>
            </a:r>
            <a:r>
              <a:rPr lang="en-US" altLang="zh-CN" sz="21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100" dirty="0">
                <a:latin typeface="楷体" panose="02010609060101010101" pitchFamily="49" charset="-122"/>
                <a:ea typeface="楷体" panose="02010609060101010101" pitchFamily="49" charset="-122"/>
              </a:rPr>
              <a:t>实现拥塞和互联功能</a:t>
            </a:r>
            <a:r>
              <a:rPr lang="en-US" altLang="zh-CN" sz="2100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2100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100" dirty="0">
                <a:latin typeface="楷体" panose="02010609060101010101" pitchFamily="49" charset="-122"/>
                <a:ea typeface="楷体" panose="02010609060101010101" pitchFamily="49" charset="-122"/>
              </a:rPr>
              <a:t>传输层</a:t>
            </a:r>
            <a:r>
              <a:rPr lang="en-US" altLang="zh-CN" sz="2100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100" dirty="0">
                <a:latin typeface="楷体" panose="02010609060101010101" pitchFamily="49" charset="-122"/>
                <a:ea typeface="楷体" panose="02010609060101010101" pitchFamily="49" charset="-122"/>
              </a:rPr>
              <a:t>提供端到端数据信息准确收发</a:t>
            </a:r>
            <a:r>
              <a:rPr lang="en-US" altLang="zh-CN" sz="2100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2100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100" dirty="0">
                <a:latin typeface="楷体" panose="02010609060101010101" pitchFamily="49" charset="-122"/>
                <a:ea typeface="楷体" panose="02010609060101010101" pitchFamily="49" charset="-122"/>
              </a:rPr>
              <a:t>会话层</a:t>
            </a:r>
            <a:r>
              <a:rPr lang="en-US" altLang="zh-CN" sz="2100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100" dirty="0">
                <a:latin typeface="楷体" panose="02010609060101010101" pitchFamily="49" charset="-122"/>
                <a:ea typeface="楷体" panose="02010609060101010101" pitchFamily="49" charset="-122"/>
              </a:rPr>
              <a:t>负责维护与管理数据交换功能</a:t>
            </a:r>
            <a:r>
              <a:rPr lang="en-US" altLang="zh-CN" sz="2100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2100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100" dirty="0">
                <a:latin typeface="楷体" panose="02010609060101010101" pitchFamily="49" charset="-122"/>
                <a:ea typeface="楷体" panose="02010609060101010101" pitchFamily="49" charset="-122"/>
              </a:rPr>
              <a:t>表示层</a:t>
            </a:r>
            <a:r>
              <a:rPr lang="en-US" altLang="zh-CN" sz="2100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100" dirty="0">
                <a:latin typeface="楷体" panose="02010609060101010101" pitchFamily="49" charset="-122"/>
                <a:ea typeface="楷体" panose="02010609060101010101" pitchFamily="49" charset="-122"/>
              </a:rPr>
              <a:t>将数据包数据进行变换</a:t>
            </a:r>
            <a:r>
              <a:rPr lang="en-US" altLang="zh-CN" sz="2100" dirty="0">
                <a:latin typeface="楷体" panose="02010609060101010101" pitchFamily="49" charset="-122"/>
                <a:ea typeface="楷体" panose="02010609060101010101" pitchFamily="49" charset="-122"/>
              </a:rPr>
              <a:t>\</a:t>
            </a:r>
            <a:r>
              <a:rPr lang="zh-CN" altLang="en-US" sz="2100" dirty="0">
                <a:latin typeface="楷体" panose="02010609060101010101" pitchFamily="49" charset="-122"/>
                <a:ea typeface="楷体" panose="02010609060101010101" pitchFamily="49" charset="-122"/>
              </a:rPr>
              <a:t>加解密</a:t>
            </a:r>
            <a:r>
              <a:rPr lang="en-US" altLang="zh-CN" sz="2100" dirty="0">
                <a:latin typeface="楷体" panose="02010609060101010101" pitchFamily="49" charset="-122"/>
                <a:ea typeface="楷体" panose="02010609060101010101" pitchFamily="49" charset="-122"/>
              </a:rPr>
              <a:t>\</a:t>
            </a:r>
            <a:r>
              <a:rPr lang="zh-CN" altLang="en-US" sz="2100" dirty="0">
                <a:latin typeface="楷体" panose="02010609060101010101" pitchFamily="49" charset="-122"/>
                <a:ea typeface="楷体" panose="02010609060101010101" pitchFamily="49" charset="-122"/>
              </a:rPr>
              <a:t>压缩</a:t>
            </a:r>
            <a:r>
              <a:rPr lang="en-US" altLang="zh-CN" sz="2100" dirty="0">
                <a:latin typeface="楷体" panose="02010609060101010101" pitchFamily="49" charset="-122"/>
                <a:ea typeface="楷体" panose="02010609060101010101" pitchFamily="49" charset="-122"/>
              </a:rPr>
              <a:t>\</a:t>
            </a:r>
            <a:r>
              <a:rPr lang="zh-CN" altLang="en-US" sz="2100" dirty="0">
                <a:latin typeface="楷体" panose="02010609060101010101" pitchFamily="49" charset="-122"/>
                <a:ea typeface="楷体" panose="02010609060101010101" pitchFamily="49" charset="-122"/>
              </a:rPr>
              <a:t>恢复</a:t>
            </a:r>
            <a:r>
              <a:rPr lang="en-US" altLang="zh-CN" sz="2100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2100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100" dirty="0">
                <a:latin typeface="楷体" panose="02010609060101010101" pitchFamily="49" charset="-122"/>
                <a:ea typeface="楷体" panose="02010609060101010101" pitchFamily="49" charset="-122"/>
              </a:rPr>
              <a:t>应用层</a:t>
            </a:r>
            <a:r>
              <a:rPr lang="en-US" altLang="zh-CN" sz="2100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100" dirty="0">
                <a:latin typeface="楷体" panose="02010609060101010101" pitchFamily="49" charset="-122"/>
                <a:ea typeface="楷体" panose="02010609060101010101" pitchFamily="49" charset="-122"/>
              </a:rPr>
              <a:t>最高层</a:t>
            </a:r>
            <a:r>
              <a:rPr lang="en-US" altLang="zh-CN" sz="21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100" dirty="0">
                <a:latin typeface="楷体" panose="02010609060101010101" pitchFamily="49" charset="-122"/>
                <a:ea typeface="楷体" panose="02010609060101010101" pitchFamily="49" charset="-122"/>
              </a:rPr>
              <a:t>提供为应用软件提供各种服务</a:t>
            </a:r>
            <a:r>
              <a:rPr lang="en-US" altLang="zh-CN" sz="210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  <a:p>
            <a:pPr marL="0" indent="0" eaLnBrk="1" hangingPunct="1">
              <a:buNone/>
            </a:pPr>
            <a:endParaRPr lang="en-US" altLang="zh-CN" sz="1350" dirty="0">
              <a:latin typeface="楷体_GB2312" pitchFamily="49" charset="-122"/>
            </a:endParaRP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70DA1938-2F30-43BE-9D35-2692E7488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57150"/>
            <a:ext cx="56340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700" noProof="1">
                <a:solidFill>
                  <a:srgbClr val="FF9900"/>
                </a:solidFill>
                <a:ea typeface="宋体" panose="02010600030101010101" pitchFamily="2" charset="-122"/>
              </a:rPr>
              <a:t>网络</a:t>
            </a:r>
            <a:r>
              <a:rPr lang="en-US" altLang="zh-CN" sz="2700">
                <a:solidFill>
                  <a:srgbClr val="FF9900"/>
                </a:solidFill>
                <a:ea typeface="宋体" panose="02010600030101010101" pitchFamily="2" charset="-122"/>
              </a:rPr>
              <a:t>的</a:t>
            </a:r>
            <a:r>
              <a:rPr lang="zh-CN" altLang="en-US" sz="2700">
                <a:solidFill>
                  <a:srgbClr val="FF9900"/>
                </a:solidFill>
                <a:ea typeface="宋体" panose="02010600030101010101" pitchFamily="2" charset="-122"/>
              </a:rPr>
              <a:t>分层结构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>
            <a:extLst>
              <a:ext uri="{FF2B5EF4-FFF2-40B4-BE49-F238E27FC236}">
                <a16:creationId xmlns:a16="http://schemas.microsoft.com/office/drawing/2014/main" id="{844349FF-E87F-4587-ACC9-D33E8FD40DB1}"/>
              </a:ext>
            </a:extLst>
          </p:cNvPr>
          <p:cNvSpPr txBox="1">
            <a:spLocks noGrp="1"/>
          </p:cNvSpPr>
          <p:nvPr/>
        </p:nvSpPr>
        <p:spPr bwMode="auto">
          <a:xfrm>
            <a:off x="7543800" y="4857750"/>
            <a:ext cx="6810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t>1-</a:t>
            </a:r>
            <a:fld id="{36E69050-E163-4BDD-9396-5FB899CF5A0F}" type="slidenum"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pPr algn="r"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28</a:t>
            </a:fld>
            <a:endParaRPr kumimoji="0" lang="en-US" altLang="zh-CN" sz="105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25667" name="Rectangle 3">
            <a:extLst>
              <a:ext uri="{FF2B5EF4-FFF2-40B4-BE49-F238E27FC236}">
                <a16:creationId xmlns:a16="http://schemas.microsoft.com/office/drawing/2014/main" id="{E0022EB9-27E7-41F0-90F4-B7E04049416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65635" y="789385"/>
            <a:ext cx="6611540" cy="4104084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zh-CN" altLang="en-US" sz="2100" dirty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采用分层结构的优点：</a:t>
            </a:r>
            <a:endParaRPr lang="en-US" altLang="zh-CN" sz="1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buNone/>
              <a:defRPr/>
            </a:pP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    (1) 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系统被分解为相对简单的若干层，易于实现和维护；</a:t>
            </a:r>
          </a:p>
          <a:p>
            <a:pPr marL="0" indent="0" eaLnBrk="1" hangingPunct="1">
              <a:buClr>
                <a:schemeClr val="tx1"/>
              </a:buClr>
              <a:buNone/>
              <a:defRPr/>
            </a:pP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    (2) 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各层功能明确，相对独立，可选择最合适的实现技术；</a:t>
            </a:r>
          </a:p>
          <a:p>
            <a:pPr marL="0" indent="0" eaLnBrk="1" hangingPunct="1">
              <a:buClr>
                <a:schemeClr val="tx1"/>
              </a:buClr>
              <a:buNone/>
              <a:defRPr/>
            </a:pP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    (3) 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当某一层的功能需要更新和被替代时，只要它和上、下层的接口服务关系不变，则相邻层都不会受影响，因此灵活性好，有利于技术进步和模型改进；</a:t>
            </a:r>
          </a:p>
          <a:p>
            <a:pPr marL="0" indent="0" eaLnBrk="1" hangingPunct="1">
              <a:buClr>
                <a:schemeClr val="tx1"/>
              </a:buClr>
              <a:buNone/>
              <a:defRPr/>
            </a:pP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    (4) 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分层结构易于交流、理解和标准化。</a:t>
            </a:r>
          </a:p>
          <a:p>
            <a:pPr marL="0" indent="0" eaLnBrk="1" hangingPunct="1">
              <a:buClr>
                <a:schemeClr val="tx1"/>
              </a:buClr>
              <a:buNone/>
              <a:defRPr/>
            </a:pPr>
            <a:endParaRPr lang="zh-CN" altLang="en-US" sz="1800" dirty="0">
              <a:latin typeface="楷体" pitchFamily="49" charset="-122"/>
              <a:ea typeface="楷体" pitchFamily="49" charset="-122"/>
            </a:endParaRPr>
          </a:p>
          <a:p>
            <a:pPr marL="0" indent="0" eaLnBrk="1" hangingPunct="1">
              <a:buClr>
                <a:schemeClr val="tx1"/>
              </a:buClr>
              <a:buNone/>
              <a:defRPr/>
            </a:pPr>
            <a:r>
              <a:rPr lang="zh-CN" altLang="en-US" dirty="0">
                <a:latin typeface="楷体_GB2312" pitchFamily="49" charset="-122"/>
              </a:rPr>
              <a:t>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 </a:t>
            </a:r>
            <a:endParaRPr lang="zh-CN" altLang="en-US" dirty="0">
              <a:latin typeface="楷体_GB2312" pitchFamily="49" charset="-122"/>
            </a:endParaRPr>
          </a:p>
          <a:p>
            <a:pPr marL="0" indent="0" eaLnBrk="1" hangingPunct="1">
              <a:buClr>
                <a:schemeClr val="tx1"/>
              </a:buClr>
              <a:buNone/>
              <a:defRPr/>
            </a:pPr>
            <a:r>
              <a:rPr lang="en-US" altLang="zh-CN" dirty="0">
                <a:latin typeface="楷体_GB2312" pitchFamily="49" charset="-122"/>
              </a:rPr>
              <a:t>    </a:t>
            </a:r>
          </a:p>
          <a:p>
            <a:pPr marL="0" indent="0" eaLnBrk="1" hangingPunct="1">
              <a:buClr>
                <a:schemeClr val="tx1"/>
              </a:buClr>
              <a:buNone/>
              <a:defRPr/>
            </a:pPr>
            <a:r>
              <a:rPr lang="en-US" altLang="zh-CN" sz="1500" dirty="0">
                <a:latin typeface="楷体_GB2312" pitchFamily="49" charset="-122"/>
              </a:rPr>
              <a:t>     </a:t>
            </a:r>
            <a:endParaRPr lang="zh-CN" altLang="en-US" sz="1350" dirty="0">
              <a:latin typeface="楷体_GB2312" pitchFamily="49" charset="-122"/>
            </a:endParaRP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13EFCC17-0890-49AC-B00A-D2C063F58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57150"/>
            <a:ext cx="56340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700">
                <a:solidFill>
                  <a:srgbClr val="FF9900"/>
                </a:solidFill>
                <a:ea typeface="宋体" panose="02010600030101010101" pitchFamily="2" charset="-122"/>
              </a:rPr>
              <a:t>5.5</a:t>
            </a:r>
            <a:r>
              <a:rPr lang="en-US" altLang="en-US" sz="2700" noProof="1">
                <a:solidFill>
                  <a:srgbClr val="FF9900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700">
                <a:solidFill>
                  <a:srgbClr val="FF9900"/>
                </a:solidFill>
                <a:ea typeface="宋体" panose="02010600030101010101" pitchFamily="2" charset="-122"/>
              </a:rPr>
              <a:t>2</a:t>
            </a:r>
            <a:r>
              <a:rPr lang="en-US" altLang="en-US" sz="2700" noProof="1">
                <a:solidFill>
                  <a:srgbClr val="FF9900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2700" noProof="1">
                <a:solidFill>
                  <a:srgbClr val="FF9900"/>
                </a:solidFill>
                <a:ea typeface="宋体" panose="02010600030101010101" pitchFamily="2" charset="-122"/>
              </a:rPr>
              <a:t>网络</a:t>
            </a:r>
            <a:r>
              <a:rPr lang="en-US" altLang="zh-CN" sz="2700">
                <a:solidFill>
                  <a:srgbClr val="FF9900"/>
                </a:solidFill>
                <a:ea typeface="宋体" panose="02010600030101010101" pitchFamily="2" charset="-122"/>
              </a:rPr>
              <a:t>的</a:t>
            </a:r>
            <a:r>
              <a:rPr lang="zh-CN" altLang="en-US" sz="2700">
                <a:solidFill>
                  <a:srgbClr val="FF9900"/>
                </a:solidFill>
                <a:ea typeface="宋体" panose="02010600030101010101" pitchFamily="2" charset="-122"/>
              </a:rPr>
              <a:t>分层结构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>
            <a:extLst>
              <a:ext uri="{FF2B5EF4-FFF2-40B4-BE49-F238E27FC236}">
                <a16:creationId xmlns:a16="http://schemas.microsoft.com/office/drawing/2014/main" id="{C99C985D-F21B-40B0-8CDC-19A69803CC67}"/>
              </a:ext>
            </a:extLst>
          </p:cNvPr>
          <p:cNvSpPr txBox="1">
            <a:spLocks noGrp="1"/>
          </p:cNvSpPr>
          <p:nvPr/>
        </p:nvSpPr>
        <p:spPr bwMode="auto">
          <a:xfrm>
            <a:off x="7543800" y="4857750"/>
            <a:ext cx="6810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t>1-</a:t>
            </a:r>
            <a:fld id="{7B7A61BB-A6A2-475E-AF0D-0193D67CC4E9}" type="slidenum"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pPr algn="r"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29</a:t>
            </a:fld>
            <a:endParaRPr kumimoji="0" lang="en-US" altLang="zh-CN" sz="105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51618" name="Rectangle 2">
            <a:extLst>
              <a:ext uri="{FF2B5EF4-FFF2-40B4-BE49-F238E27FC236}">
                <a16:creationId xmlns:a16="http://schemas.microsoft.com/office/drawing/2014/main" id="{0D49B10D-9B4B-4D75-BF75-C45A397DCBF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65635" y="897732"/>
            <a:ext cx="6611540" cy="410408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21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TCP/IP</a:t>
            </a:r>
            <a:r>
              <a:rPr lang="zh-CN" altLang="en-US" sz="21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参考模型</a:t>
            </a:r>
          </a:p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None/>
              <a:defRPr/>
            </a:pP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    该模型包括五个排序的层次：物理层、数据链路层、网络层、传输层和应用层。</a:t>
            </a: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TCP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为传输控制协议，</a:t>
            </a: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IP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为因特网协议。 </a:t>
            </a:r>
          </a:p>
        </p:txBody>
      </p:sp>
      <p:sp>
        <p:nvSpPr>
          <p:cNvPr id="30724" name="Rectangle 5">
            <a:extLst>
              <a:ext uri="{FF2B5EF4-FFF2-40B4-BE49-F238E27FC236}">
                <a16:creationId xmlns:a16="http://schemas.microsoft.com/office/drawing/2014/main" id="{179148ED-FD40-4E5A-BF71-19FC93DBB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1" y="128337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0725" name="对象 1">
            <a:extLst>
              <a:ext uri="{FF2B5EF4-FFF2-40B4-BE49-F238E27FC236}">
                <a16:creationId xmlns:a16="http://schemas.microsoft.com/office/drawing/2014/main" id="{46C9300B-6C98-4E0A-AA39-FE32EAD749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3588" y="1890713"/>
          <a:ext cx="5185172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489382" imgH="3839108" progId="Visio.Drawing.11">
                  <p:embed/>
                </p:oleObj>
              </mc:Choice>
              <mc:Fallback>
                <p:oleObj r:id="rId2" imgW="6489382" imgH="3839108" progId="Visio.Drawing.11">
                  <p:embed/>
                  <p:pic>
                    <p:nvPicPr>
                      <p:cNvPr id="30725" name="对象 1">
                        <a:extLst>
                          <a:ext uri="{FF2B5EF4-FFF2-40B4-BE49-F238E27FC236}">
                            <a16:creationId xmlns:a16="http://schemas.microsoft.com/office/drawing/2014/main" id="{46C9300B-6C98-4E0A-AA39-FE32EAD749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88" y="1890713"/>
                        <a:ext cx="5185172" cy="305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6" name="Rectangle 4">
            <a:extLst>
              <a:ext uri="{FF2B5EF4-FFF2-40B4-BE49-F238E27FC236}">
                <a16:creationId xmlns:a16="http://schemas.microsoft.com/office/drawing/2014/main" id="{32F2BEFB-E5DC-487A-B84A-464D7F46A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57150"/>
            <a:ext cx="56340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7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TCP/IP</a:t>
            </a:r>
            <a:r>
              <a:rPr lang="zh-CN" altLang="en-US" sz="27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参考模型</a:t>
            </a:r>
            <a:endParaRPr lang="zh-CN" altLang="en-US" sz="2700" dirty="0">
              <a:solidFill>
                <a:srgbClr val="FF99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>
            <a:extLst>
              <a:ext uri="{FF2B5EF4-FFF2-40B4-BE49-F238E27FC236}">
                <a16:creationId xmlns:a16="http://schemas.microsoft.com/office/drawing/2014/main" id="{80666779-2C27-4232-A6F7-7A3500502C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t>4-</a:t>
            </a:r>
            <a:fld id="{AC499202-C39E-4667-BD27-0BF29A862B33}" type="slidenum"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</a:pPr>
              <a:t>3</a:t>
            </a:fld>
            <a:endParaRPr kumimoji="0" lang="en-US" altLang="zh-CN" sz="105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6E16768-0C71-4992-B13D-8D433F6F69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1935" y="57150"/>
            <a:ext cx="4860131" cy="571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8080"/>
                </a:solidFill>
                <a:latin typeface="楷体_GB2312" pitchFamily="49" charset="-122"/>
              </a:rPr>
              <a:t>    四代语言</a:t>
            </a:r>
          </a:p>
        </p:txBody>
      </p:sp>
      <p:sp>
        <p:nvSpPr>
          <p:cNvPr id="31748" name="TextBox 2">
            <a:extLst>
              <a:ext uri="{FF2B5EF4-FFF2-40B4-BE49-F238E27FC236}">
                <a16:creationId xmlns:a16="http://schemas.microsoft.com/office/drawing/2014/main" id="{83269199-3A43-42C7-9085-9A1A51865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0035" y="757238"/>
            <a:ext cx="5347097" cy="173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ts val="450"/>
              </a:spcBef>
              <a:spcAft>
                <a:spcPct val="0"/>
              </a:spcAft>
              <a:buClrTx/>
              <a:buSzTx/>
            </a:pPr>
            <a:r>
              <a:rPr lang="zh-CN" altLang="en-US" sz="1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程序设计语言分代</a:t>
            </a: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8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685800" fontAlgn="base">
              <a:spcBef>
                <a:spcPts val="450"/>
              </a:spcBef>
              <a:spcAft>
                <a:spcPct val="0"/>
              </a:spcAft>
              <a:buClrTx/>
              <a:buSzTx/>
            </a:pPr>
            <a:r>
              <a:rPr lang="zh-CN" altLang="en-US" sz="180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第一代语言</a:t>
            </a:r>
            <a:r>
              <a:rPr lang="en-US" altLang="zh-CN" sz="180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/1GL</a:t>
            </a: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：机器语言；</a:t>
            </a:r>
            <a:endParaRPr lang="en-US" altLang="zh-CN" sz="18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685800" fontAlgn="base">
              <a:spcBef>
                <a:spcPts val="450"/>
              </a:spcBef>
              <a:spcAft>
                <a:spcPct val="0"/>
              </a:spcAft>
              <a:buClrTx/>
              <a:buSzTx/>
            </a:pPr>
            <a:r>
              <a:rPr lang="zh-CN" altLang="en-US" sz="180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第二代语言</a:t>
            </a:r>
            <a:r>
              <a:rPr lang="en-US" altLang="zh-CN" sz="180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/2GL</a:t>
            </a: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：汇编语言；</a:t>
            </a:r>
            <a:endParaRPr lang="en-US" altLang="zh-CN" sz="18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685800" fontAlgn="base">
              <a:spcBef>
                <a:spcPts val="450"/>
              </a:spcBef>
              <a:spcAft>
                <a:spcPct val="0"/>
              </a:spcAft>
              <a:buClrTx/>
              <a:buSzTx/>
            </a:pPr>
            <a:r>
              <a:rPr lang="zh-CN" altLang="en-US" sz="180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第三代语言</a:t>
            </a:r>
            <a:r>
              <a:rPr lang="en-US" altLang="zh-CN" sz="180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/3GL</a:t>
            </a: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：面向过程的高级语言；</a:t>
            </a:r>
            <a:endParaRPr lang="en-US" altLang="zh-CN" sz="18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685800" fontAlgn="base">
              <a:spcBef>
                <a:spcPts val="450"/>
              </a:spcBef>
              <a:spcAft>
                <a:spcPct val="0"/>
              </a:spcAft>
              <a:buClrTx/>
              <a:buSzTx/>
            </a:pPr>
            <a:r>
              <a:rPr lang="zh-CN" altLang="en-US" sz="180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第四代语言</a:t>
            </a:r>
            <a:r>
              <a:rPr lang="en-US" altLang="zh-CN" sz="180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/4GL</a:t>
            </a: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：面向问题的、非过程化的语言。</a:t>
            </a:r>
          </a:p>
        </p:txBody>
      </p:sp>
    </p:spTree>
  </p:cSld>
  <p:clrMapOvr>
    <a:masterClrMapping/>
  </p:clrMapOvr>
  <p:transition spd="slow">
    <p:strips dir="r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>
            <a:extLst>
              <a:ext uri="{FF2B5EF4-FFF2-40B4-BE49-F238E27FC236}">
                <a16:creationId xmlns:a16="http://schemas.microsoft.com/office/drawing/2014/main" id="{ACEA8A89-936F-4413-BADC-2CDF1FD8C1C4}"/>
              </a:ext>
            </a:extLst>
          </p:cNvPr>
          <p:cNvSpPr txBox="1">
            <a:spLocks noGrp="1"/>
          </p:cNvSpPr>
          <p:nvPr/>
        </p:nvSpPr>
        <p:spPr bwMode="auto">
          <a:xfrm>
            <a:off x="7543800" y="4857750"/>
            <a:ext cx="6810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t>1-</a:t>
            </a:r>
            <a:fld id="{962C4E45-98F5-4187-AF8C-B874EAB62D68}" type="slidenum"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pPr algn="r"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30</a:t>
            </a:fld>
            <a:endParaRPr kumimoji="0" lang="en-US" altLang="zh-CN" sz="105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8B3A5C68-B554-43F9-BC1C-5C2FDB718C6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65635" y="897732"/>
            <a:ext cx="6611540" cy="410408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TCP/IP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Internet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实现网络互联的通信协议。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TCP/IP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是一个协议集合，这些协议大部分情况下都以软件方式存在。 </a:t>
            </a:r>
          </a:p>
        </p:txBody>
      </p:sp>
      <p:sp>
        <p:nvSpPr>
          <p:cNvPr id="31748" name="Rectangle 5">
            <a:extLst>
              <a:ext uri="{FF2B5EF4-FFF2-40B4-BE49-F238E27FC236}">
                <a16:creationId xmlns:a16="http://schemas.microsoft.com/office/drawing/2014/main" id="{E6350E5D-DBBF-4867-B88A-63FEE8976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1" y="128337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7" name="Group 3">
            <a:extLst>
              <a:ext uri="{FF2B5EF4-FFF2-40B4-BE49-F238E27FC236}">
                <a16:creationId xmlns:a16="http://schemas.microsoft.com/office/drawing/2014/main" id="{EAE61EF9-C920-4FDA-BF67-64578EE81067}"/>
              </a:ext>
            </a:extLst>
          </p:cNvPr>
          <p:cNvGraphicFramePr>
            <a:graphicFrameLocks noGrp="1"/>
          </p:cNvGraphicFramePr>
          <p:nvPr/>
        </p:nvGraphicFramePr>
        <p:xfrm>
          <a:off x="2195513" y="1977629"/>
          <a:ext cx="4752975" cy="2609850"/>
        </p:xfrm>
        <a:graphic>
          <a:graphicData uri="http://schemas.openxmlformats.org/drawingml/2006/table">
            <a:tbl>
              <a:tblPr/>
              <a:tblGrid>
                <a:gridCol w="1236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8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8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9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应用层</a:t>
                      </a:r>
                    </a:p>
                  </a:txBody>
                  <a:tcPr marL="68587" marR="68587" marT="34290" marB="34290" anchor="ctr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HTTP</a:t>
                      </a:r>
                      <a:r>
                        <a:rPr kumimoji="1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SMTP</a:t>
                      </a:r>
                      <a:r>
                        <a:rPr kumimoji="1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、 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FTP</a:t>
                      </a:r>
                      <a:r>
                        <a:rPr kumimoji="1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Telnet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SNMP</a:t>
                      </a:r>
                      <a:r>
                        <a:rPr kumimoji="1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DNS 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楷体_GB2312" pitchFamily="49" charset="-122"/>
                        </a:rPr>
                        <a:t>…</a:t>
                      </a:r>
                      <a:endParaRPr kumimoji="1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68587" marR="68587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传输层</a:t>
                      </a:r>
                    </a:p>
                  </a:txBody>
                  <a:tcPr marL="68587" marR="68587" marT="34290" marB="34290" anchor="ctr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TCP</a:t>
                      </a:r>
                    </a:p>
                  </a:txBody>
                  <a:tcPr marL="68587" marR="68587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5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网际互连层</a:t>
                      </a:r>
                    </a:p>
                  </a:txBody>
                  <a:tcPr marL="68587" marR="68587" marT="34290" marB="34290" anchor="ctr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IP</a:t>
                      </a:r>
                    </a:p>
                  </a:txBody>
                  <a:tcPr marL="68587" marR="68587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网络接口层</a:t>
                      </a:r>
                    </a:p>
                  </a:txBody>
                  <a:tcPr marL="68587" marR="68587" marT="34290" marB="34290" anchor="ctr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局域网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:</a:t>
                      </a: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以太网、光纤网</a:t>
                      </a:r>
                    </a:p>
                  </a:txBody>
                  <a:tcPr marL="68587" marR="68587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黑体" pitchFamily="49" charset="-122"/>
                        </a:rPr>
                        <a:t>广域网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黑体" pitchFamily="49" charset="-122"/>
                        </a:rPr>
                        <a:t>:ATM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黑体" pitchFamily="49" charset="-122"/>
                        </a:rPr>
                        <a:t>、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黑体" pitchFamily="49" charset="-122"/>
                        </a:rPr>
                        <a:t>X.25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黑体" pitchFamily="49" charset="-122"/>
                        </a:rPr>
                        <a:t>、桢中继</a:t>
                      </a:r>
                    </a:p>
                  </a:txBody>
                  <a:tcPr marL="68587" marR="68587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黑体" pitchFamily="49" charset="-122"/>
                        </a:rPr>
                        <a:t>PPP</a:t>
                      </a:r>
                    </a:p>
                  </a:txBody>
                  <a:tcPr marL="68587" marR="68587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1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黑体" pitchFamily="49" charset="-122"/>
                        </a:rPr>
                        <a:t>RS-232</a:t>
                      </a:r>
                    </a:p>
                  </a:txBody>
                  <a:tcPr marL="68587" marR="68587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物理层</a:t>
                      </a:r>
                    </a:p>
                  </a:txBody>
                  <a:tcPr marL="68587" marR="68587" marT="34290" marB="34290" anchor="ctr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Hardware</a:t>
                      </a:r>
                    </a:p>
                  </a:txBody>
                  <a:tcPr marL="68587" marR="68587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3695" name="Rectangle 4">
            <a:extLst>
              <a:ext uri="{FF2B5EF4-FFF2-40B4-BE49-F238E27FC236}">
                <a16:creationId xmlns:a16="http://schemas.microsoft.com/office/drawing/2014/main" id="{A5EF7A9F-80B2-4ACE-9884-C6351BD7F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57150"/>
            <a:ext cx="56340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lnSpc>
                <a:spcPct val="90000"/>
              </a:lnSpc>
              <a:spcAft>
                <a:spcPct val="0"/>
              </a:spcAft>
              <a:buClr>
                <a:srgbClr val="3333CC"/>
              </a:buClr>
              <a:buNone/>
              <a:defRPr/>
            </a:pPr>
            <a:r>
              <a:rPr lang="en-US" altLang="zh-CN" sz="2700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. TCP/IP</a:t>
            </a:r>
            <a:r>
              <a:rPr lang="zh-CN" altLang="en-US" sz="2700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协议簇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>
            <a:extLst>
              <a:ext uri="{FF2B5EF4-FFF2-40B4-BE49-F238E27FC236}">
                <a16:creationId xmlns:a16="http://schemas.microsoft.com/office/drawing/2014/main" id="{32A21E03-C4F8-4DBA-8074-0D2F483A127C}"/>
              </a:ext>
            </a:extLst>
          </p:cNvPr>
          <p:cNvSpPr txBox="1">
            <a:spLocks noGrp="1"/>
          </p:cNvSpPr>
          <p:nvPr/>
        </p:nvSpPr>
        <p:spPr bwMode="auto">
          <a:xfrm>
            <a:off x="7543800" y="4857750"/>
            <a:ext cx="6810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t>1-</a:t>
            </a:r>
            <a:fld id="{B5921DD0-B70D-44A6-94E1-FE6895E1DD19}" type="slidenum"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pPr algn="r"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31</a:t>
            </a:fld>
            <a:endParaRPr kumimoji="0" lang="en-US" altLang="zh-CN" sz="105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70722" name="Rectangle 2">
            <a:extLst>
              <a:ext uri="{FF2B5EF4-FFF2-40B4-BE49-F238E27FC236}">
                <a16:creationId xmlns:a16="http://schemas.microsoft.com/office/drawing/2014/main" id="{705D2C3F-8FD5-4F83-9C68-88BB528F429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01354" y="1168003"/>
            <a:ext cx="6552009" cy="3080147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zh-CN" altLang="en-US" sz="21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sym typeface="Monotype Sorts" pitchFamily="2" charset="2"/>
              </a:rPr>
              <a:t> </a:t>
            </a:r>
            <a:r>
              <a:rPr lang="zh-CN" altLang="en-US" sz="21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网际协议</a:t>
            </a:r>
            <a:r>
              <a:rPr lang="en-US" altLang="zh-CN" sz="21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IP</a:t>
            </a:r>
            <a:r>
              <a:rPr lang="en-US" altLang="zh-CN" sz="2100" dirty="0">
                <a:solidFill>
                  <a:schemeClr val="tx2"/>
                </a:solidFill>
                <a:latin typeface="楷体_GB2312" pitchFamily="49" charset="-122"/>
              </a:rPr>
              <a:t>(Internet Protocol)</a:t>
            </a:r>
          </a:p>
          <a:p>
            <a:pPr marL="0" indent="0" eaLnBrk="1" hangingPunct="1">
              <a:buNone/>
              <a:defRPr/>
            </a:pPr>
            <a:r>
              <a:rPr lang="zh-CN" altLang="en-US" sz="1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功能：解决数据传输问题</a:t>
            </a:r>
          </a:p>
          <a:p>
            <a:pPr marL="0" indent="0" eaLnBrk="1" hangingPunct="1">
              <a:buNone/>
              <a:defRPr/>
            </a:pPr>
            <a:r>
              <a:rPr lang="zh-CN" altLang="en-US" sz="1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①定义</a:t>
            </a:r>
            <a:r>
              <a:rPr lang="en-US" altLang="zh-CN" sz="1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Internet</a:t>
            </a:r>
            <a:r>
              <a:rPr lang="zh-CN" altLang="en-US" sz="1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数据分组的格式，简称</a:t>
            </a:r>
            <a:r>
              <a:rPr lang="en-US" altLang="zh-CN" sz="1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IP</a:t>
            </a:r>
            <a:r>
              <a:rPr lang="zh-CN" altLang="en-US" sz="1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包；</a:t>
            </a:r>
          </a:p>
          <a:p>
            <a:pPr marL="0" indent="0" eaLnBrk="1" hangingPunct="1">
              <a:buNone/>
              <a:defRPr/>
            </a:pPr>
            <a:r>
              <a:rPr lang="zh-CN" altLang="en-US" sz="1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②定义</a:t>
            </a:r>
            <a:r>
              <a:rPr lang="en-US" altLang="zh-CN" sz="1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IP</a:t>
            </a:r>
            <a:r>
              <a:rPr lang="zh-CN" altLang="en-US" sz="1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地址和域名系统；</a:t>
            </a:r>
          </a:p>
          <a:p>
            <a:pPr marL="0" indent="0" eaLnBrk="1" hangingPunct="1">
              <a:buNone/>
              <a:defRPr/>
            </a:pPr>
            <a:r>
              <a:rPr lang="zh-CN" altLang="en-US" sz="1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③确定传输路径。即经过路由器连接，将</a:t>
            </a:r>
            <a:r>
              <a:rPr lang="en-US" altLang="zh-CN" sz="1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IP</a:t>
            </a:r>
            <a:r>
              <a:rPr lang="zh-CN" altLang="en-US" sz="1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包从源节点传送到目的节点。</a:t>
            </a:r>
          </a:p>
        </p:txBody>
      </p:sp>
      <p:sp>
        <p:nvSpPr>
          <p:cNvPr id="114692" name="Rectangle 4">
            <a:extLst>
              <a:ext uri="{FF2B5EF4-FFF2-40B4-BE49-F238E27FC236}">
                <a16:creationId xmlns:a16="http://schemas.microsoft.com/office/drawing/2014/main" id="{5F6B4BBF-7BC5-4794-97A1-BD76D38E8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57150"/>
            <a:ext cx="56340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zh-CN" altLang="en-US" sz="2700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网际协议</a:t>
            </a:r>
            <a:r>
              <a:rPr lang="en-US" altLang="zh-CN" sz="2700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IP</a:t>
            </a:r>
            <a:endParaRPr lang="zh-CN" altLang="en-US" sz="2700" b="0" dirty="0">
              <a:solidFill>
                <a:srgbClr val="000099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2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>
            <a:extLst>
              <a:ext uri="{FF2B5EF4-FFF2-40B4-BE49-F238E27FC236}">
                <a16:creationId xmlns:a16="http://schemas.microsoft.com/office/drawing/2014/main" id="{5FE967AA-074B-4B6D-A4A4-B2971340C518}"/>
              </a:ext>
            </a:extLst>
          </p:cNvPr>
          <p:cNvSpPr txBox="1">
            <a:spLocks noGrp="1"/>
          </p:cNvSpPr>
          <p:nvPr/>
        </p:nvSpPr>
        <p:spPr bwMode="auto">
          <a:xfrm>
            <a:off x="7543800" y="4857750"/>
            <a:ext cx="6810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t>1-</a:t>
            </a:r>
            <a:fld id="{248579BE-68B5-4BD7-B39D-BCA906AC851C}" type="slidenum"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pPr algn="r"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32</a:t>
            </a:fld>
            <a:endParaRPr kumimoji="0" lang="en-US" altLang="zh-CN" sz="105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71746" name="Rectangle 2">
            <a:extLst>
              <a:ext uri="{FF2B5EF4-FFF2-40B4-BE49-F238E27FC236}">
                <a16:creationId xmlns:a16="http://schemas.microsoft.com/office/drawing/2014/main" id="{A9435640-8706-45C9-B2FC-26A096C9D60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95401" y="841773"/>
            <a:ext cx="6679406" cy="4321969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zh-CN" altLang="en-US" sz="2100" dirty="0">
                <a:solidFill>
                  <a:schemeClr val="tx2"/>
                </a:solidFill>
                <a:latin typeface="楷体_GB2312" pitchFamily="49" charset="-122"/>
                <a:sym typeface="Monotype Sorts" pitchFamily="2" charset="2"/>
              </a:rPr>
              <a:t> </a:t>
            </a:r>
            <a:r>
              <a:rPr lang="zh-CN" altLang="en-US" sz="21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传输控制协议</a:t>
            </a:r>
            <a:r>
              <a:rPr lang="en-US" altLang="zh-CN" sz="21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TCP</a:t>
            </a:r>
            <a:r>
              <a:rPr lang="en-US" altLang="zh-CN" sz="2100" dirty="0">
                <a:latin typeface="楷体_GB2312" pitchFamily="49" charset="-122"/>
              </a:rPr>
              <a:t>(Transmission Control Protocol)</a:t>
            </a:r>
          </a:p>
          <a:p>
            <a:pPr marL="0" indent="0" eaLnBrk="1" hangingPunct="1">
              <a:buNone/>
              <a:defRPr/>
            </a:pPr>
            <a:r>
              <a:rPr lang="en-US" altLang="zh-CN" sz="1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1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功能：解决传输的可靠性问题</a:t>
            </a:r>
          </a:p>
          <a:p>
            <a:pPr marL="0" indent="0" eaLnBrk="1" hangingPunct="1">
              <a:buNone/>
              <a:defRPr/>
            </a:pPr>
            <a:r>
              <a:rPr lang="zh-CN" altLang="en-US" sz="1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1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TCP</a:t>
            </a:r>
            <a:r>
              <a:rPr lang="zh-CN" altLang="en-US" sz="1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检测数据报在传送中是否丢失，如果丢失就重新传一次；</a:t>
            </a:r>
            <a:r>
              <a:rPr lang="en-US" altLang="zh-CN" sz="1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TCP</a:t>
            </a:r>
            <a:r>
              <a:rPr lang="zh-CN" altLang="en-US" sz="1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也能检测到那些未按顺序到达的数据包，并把顺序调整正确；</a:t>
            </a:r>
            <a:r>
              <a:rPr lang="en-US" altLang="zh-CN" sz="1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TCP</a:t>
            </a:r>
            <a:r>
              <a:rPr lang="zh-CN" altLang="en-US" sz="1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还能检测到一个数据包多个副本到达目的地情况，把多余的滤除。</a:t>
            </a:r>
          </a:p>
          <a:p>
            <a:pPr marL="0" indent="0" eaLnBrk="1" hangingPunct="1">
              <a:buNone/>
              <a:defRPr/>
            </a:pPr>
            <a:r>
              <a:rPr lang="zh-CN" altLang="en-US" sz="1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即解决</a:t>
            </a:r>
            <a:r>
              <a:rPr lang="zh-CN" altLang="en-US" sz="1800" u="sng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丢失重发</a:t>
            </a:r>
            <a:r>
              <a:rPr lang="zh-CN" altLang="en-US" sz="1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zh-CN" altLang="en-US" sz="1800" u="sng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顺序调整</a:t>
            </a:r>
            <a:r>
              <a:rPr lang="zh-CN" altLang="en-US" sz="1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zh-CN" altLang="en-US" sz="1800" u="sng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多余包剔除</a:t>
            </a:r>
            <a:r>
              <a:rPr lang="zh-CN" altLang="en-US" sz="1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等通信中可能出差错的问题。</a:t>
            </a:r>
          </a:p>
          <a:p>
            <a:pPr marL="0" indent="0" eaLnBrk="1" hangingPunct="1">
              <a:buNone/>
              <a:defRPr/>
            </a:pPr>
            <a:endParaRPr lang="zh-CN" altLang="en-US" dirty="0"/>
          </a:p>
        </p:txBody>
      </p:sp>
      <p:sp>
        <p:nvSpPr>
          <p:cNvPr id="115716" name="Rectangle 4">
            <a:extLst>
              <a:ext uri="{FF2B5EF4-FFF2-40B4-BE49-F238E27FC236}">
                <a16:creationId xmlns:a16="http://schemas.microsoft.com/office/drawing/2014/main" id="{389DB636-00A4-4466-94C9-94E495867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57150"/>
            <a:ext cx="56340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zh-CN" altLang="en-US" sz="2700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传输控制协议</a:t>
            </a:r>
            <a:r>
              <a:rPr lang="en-US" altLang="zh-CN" sz="2700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TCP</a:t>
            </a:r>
            <a:endParaRPr lang="zh-CN" altLang="en-US" sz="2700" dirty="0">
              <a:solidFill>
                <a:srgbClr val="FF99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>
            <a:extLst>
              <a:ext uri="{FF2B5EF4-FFF2-40B4-BE49-F238E27FC236}">
                <a16:creationId xmlns:a16="http://schemas.microsoft.com/office/drawing/2014/main" id="{8274A449-2CC9-4EFA-A113-9CA11D6F5CD2}"/>
              </a:ext>
            </a:extLst>
          </p:cNvPr>
          <p:cNvSpPr txBox="1">
            <a:spLocks noGrp="1"/>
          </p:cNvSpPr>
          <p:nvPr/>
        </p:nvSpPr>
        <p:spPr bwMode="auto">
          <a:xfrm>
            <a:off x="7543800" y="4857750"/>
            <a:ext cx="6810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t>1-</a:t>
            </a:r>
            <a:fld id="{DFEE9E2D-78AF-4372-A574-093CB598FB46}" type="slidenum"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pPr algn="r"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33</a:t>
            </a:fld>
            <a:endParaRPr kumimoji="0" lang="en-US" altLang="zh-CN" sz="105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75843" name="Rectangle 3">
            <a:extLst>
              <a:ext uri="{FF2B5EF4-FFF2-40B4-BE49-F238E27FC236}">
                <a16:creationId xmlns:a16="http://schemas.microsoft.com/office/drawing/2014/main" id="{68A818C4-0F9B-43EC-A698-D99B1D601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848" y="789385"/>
            <a:ext cx="6788944" cy="1944290"/>
          </a:xfrm>
          <a:prstGeom prst="rect">
            <a:avLst/>
          </a:prstGeom>
          <a:noFill/>
          <a:ln>
            <a:noFill/>
          </a:ln>
          <a:effectLst/>
        </p:spPr>
        <p:txBody>
          <a:bodyPr lIns="69056" tIns="34529" rIns="69056" bIns="34529"/>
          <a:lstStyle/>
          <a:p>
            <a:pPr defTabSz="68580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endParaRPr kumimoji="1" lang="en-US" altLang="en-US" sz="2100" b="1" dirty="0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defTabSz="68580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kumimoji="1"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kumimoji="1" lang="en-US" altLang="en-US" b="1" dirty="0" err="1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IP地址由网络地址和主机地址两部分组成</a:t>
            </a:r>
            <a:r>
              <a:rPr kumimoji="1" lang="en-US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kumimoji="1" lang="zh-CN" altLang="en-US" b="1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pPr defTabSz="68580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kumimoji="1"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kumimoji="1" lang="en-US" altLang="zh-CN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IP</a:t>
            </a:r>
            <a:r>
              <a:rPr kumimoji="1"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协议规定了五类网络地址，其中</a:t>
            </a:r>
            <a:r>
              <a:rPr kumimoji="1" lang="en-US" altLang="zh-CN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kumimoji="1"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kumimoji="1" lang="en-US" altLang="zh-CN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kumimoji="1"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kumimoji="1" lang="en-US" altLang="zh-CN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C</a:t>
            </a:r>
            <a:r>
              <a:rPr kumimoji="1"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三类地址用于</a:t>
            </a:r>
            <a:r>
              <a:rPr kumimoji="1" lang="zh-CN" altLang="en-US" b="1" u="sng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不同规模</a:t>
            </a:r>
            <a:r>
              <a:rPr kumimoji="1"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的物理网络，</a:t>
            </a:r>
            <a:r>
              <a:rPr kumimoji="1" lang="en-US" altLang="zh-CN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D</a:t>
            </a:r>
            <a:r>
              <a:rPr kumimoji="1"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类为多播</a:t>
            </a:r>
            <a:r>
              <a:rPr kumimoji="1" lang="en-US" altLang="zh-CN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(multicast)</a:t>
            </a:r>
            <a:r>
              <a:rPr kumimoji="1"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地址，</a:t>
            </a:r>
            <a:r>
              <a:rPr kumimoji="1" lang="en-US" altLang="zh-CN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E</a:t>
            </a:r>
            <a:r>
              <a:rPr kumimoji="1"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类是实验性地址。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C9D85D4-23D5-4FDF-8494-326F7B32A7E7}"/>
              </a:ext>
            </a:extLst>
          </p:cNvPr>
          <p:cNvGrpSpPr>
            <a:grpSpLocks/>
          </p:cNvGrpSpPr>
          <p:nvPr/>
        </p:nvGrpSpPr>
        <p:grpSpPr bwMode="auto">
          <a:xfrm>
            <a:off x="1653779" y="2218135"/>
            <a:ext cx="5603081" cy="2322909"/>
            <a:chOff x="567" y="2069"/>
            <a:chExt cx="4343" cy="1951"/>
          </a:xfrm>
        </p:grpSpPr>
        <p:grpSp>
          <p:nvGrpSpPr>
            <p:cNvPr id="34822" name="Group 5">
              <a:extLst>
                <a:ext uri="{FF2B5EF4-FFF2-40B4-BE49-F238E27FC236}">
                  <a16:creationId xmlns:a16="http://schemas.microsoft.com/office/drawing/2014/main" id="{44295A9D-F915-4A57-B47D-2A22DC081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7" y="3396"/>
              <a:ext cx="3720" cy="273"/>
              <a:chOff x="3247" y="4286"/>
              <a:chExt cx="5400" cy="424"/>
            </a:xfrm>
          </p:grpSpPr>
          <p:grpSp>
            <p:nvGrpSpPr>
              <p:cNvPr id="34855" name="Group 6">
                <a:extLst>
                  <a:ext uri="{FF2B5EF4-FFF2-40B4-BE49-F238E27FC236}">
                    <a16:creationId xmlns:a16="http://schemas.microsoft.com/office/drawing/2014/main" id="{C9A0223A-222F-4C04-9009-1E586814E9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47" y="4286"/>
                <a:ext cx="5400" cy="400"/>
                <a:chOff x="3247" y="4286"/>
                <a:chExt cx="5400" cy="400"/>
              </a:xfrm>
            </p:grpSpPr>
            <p:sp>
              <p:nvSpPr>
                <p:cNvPr id="34858" name="Rectangle 7">
                  <a:extLst>
                    <a:ext uri="{FF2B5EF4-FFF2-40B4-BE49-F238E27FC236}">
                      <a16:creationId xmlns:a16="http://schemas.microsoft.com/office/drawing/2014/main" id="{1AA2A5B0-FC74-44E1-9A10-E276323C61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7" y="4286"/>
                  <a:ext cx="5400" cy="39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•"/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–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•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»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»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»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»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»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zh-CN" altLang="en-US" sz="1800" b="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59" name="Line 8">
                  <a:extLst>
                    <a:ext uri="{FF2B5EF4-FFF2-40B4-BE49-F238E27FC236}">
                      <a16:creationId xmlns:a16="http://schemas.microsoft.com/office/drawing/2014/main" id="{9512D071-66DB-4528-BBF9-CA3C8D02F2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3" y="4296"/>
                  <a:ext cx="0" cy="39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4856" name="Text Box 9">
                <a:extLst>
                  <a:ext uri="{FF2B5EF4-FFF2-40B4-BE49-F238E27FC236}">
                    <a16:creationId xmlns:a16="http://schemas.microsoft.com/office/drawing/2014/main" id="{D57743A9-1689-4AAF-9E68-968F006912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77" y="4308"/>
                <a:ext cx="1034" cy="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•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–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•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zh-CN" altLang="en-US" sz="135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多播地址</a:t>
                </a:r>
              </a:p>
            </p:txBody>
          </p:sp>
          <p:sp>
            <p:nvSpPr>
              <p:cNvPr id="34857" name="Text Box 10">
                <a:extLst>
                  <a:ext uri="{FF2B5EF4-FFF2-40B4-BE49-F238E27FC236}">
                    <a16:creationId xmlns:a16="http://schemas.microsoft.com/office/drawing/2014/main" id="{3F3EEFB5-21C4-475A-A10B-9C995490DD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7" y="4305"/>
                <a:ext cx="660" cy="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•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–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•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1110</a:t>
                </a:r>
              </a:p>
            </p:txBody>
          </p:sp>
        </p:grpSp>
        <p:grpSp>
          <p:nvGrpSpPr>
            <p:cNvPr id="34823" name="Group 11">
              <a:extLst>
                <a:ext uri="{FF2B5EF4-FFF2-40B4-BE49-F238E27FC236}">
                  <a16:creationId xmlns:a16="http://schemas.microsoft.com/office/drawing/2014/main" id="{6F9A4273-71D0-4848-8E0B-69F5A2BC94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7" y="3756"/>
              <a:ext cx="3720" cy="264"/>
              <a:chOff x="3247" y="4845"/>
              <a:chExt cx="5400" cy="411"/>
            </a:xfrm>
          </p:grpSpPr>
          <p:grpSp>
            <p:nvGrpSpPr>
              <p:cNvPr id="34850" name="Group 12">
                <a:extLst>
                  <a:ext uri="{FF2B5EF4-FFF2-40B4-BE49-F238E27FC236}">
                    <a16:creationId xmlns:a16="http://schemas.microsoft.com/office/drawing/2014/main" id="{6BD9C350-5A2F-43C4-9D85-1202F5281B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47" y="4860"/>
                <a:ext cx="5400" cy="396"/>
                <a:chOff x="3247" y="4860"/>
                <a:chExt cx="5400" cy="396"/>
              </a:xfrm>
            </p:grpSpPr>
            <p:sp>
              <p:nvSpPr>
                <p:cNvPr id="34853" name="Rectangle 13">
                  <a:extLst>
                    <a:ext uri="{FF2B5EF4-FFF2-40B4-BE49-F238E27FC236}">
                      <a16:creationId xmlns:a16="http://schemas.microsoft.com/office/drawing/2014/main" id="{38CC840E-EEC8-426A-9856-87AEE2029C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7" y="4860"/>
                  <a:ext cx="5400" cy="39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•"/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–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•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»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»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»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»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»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zh-CN" altLang="en-US" sz="1800" b="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54" name="Line 14">
                  <a:extLst>
                    <a:ext uri="{FF2B5EF4-FFF2-40B4-BE49-F238E27FC236}">
                      <a16:creationId xmlns:a16="http://schemas.microsoft.com/office/drawing/2014/main" id="{DA435A09-3EAA-411D-9839-3E2CE62F61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3" y="4866"/>
                  <a:ext cx="0" cy="39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4851" name="Text Box 15">
                <a:extLst>
                  <a:ext uri="{FF2B5EF4-FFF2-40B4-BE49-F238E27FC236}">
                    <a16:creationId xmlns:a16="http://schemas.microsoft.com/office/drawing/2014/main" id="{9499ADB4-8906-4CE3-9557-2E76D93D77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93" y="4863"/>
                <a:ext cx="1018" cy="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•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–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•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zh-CN" altLang="en-US" sz="135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保留地址</a:t>
                </a:r>
              </a:p>
            </p:txBody>
          </p:sp>
          <p:sp>
            <p:nvSpPr>
              <p:cNvPr id="34852" name="Text Box 16">
                <a:extLst>
                  <a:ext uri="{FF2B5EF4-FFF2-40B4-BE49-F238E27FC236}">
                    <a16:creationId xmlns:a16="http://schemas.microsoft.com/office/drawing/2014/main" id="{E1326690-4720-4E44-9A93-4482E31A63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1" y="4845"/>
                <a:ext cx="660" cy="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•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–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•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1111</a:t>
                </a:r>
              </a:p>
            </p:txBody>
          </p:sp>
        </p:grpSp>
        <p:sp>
          <p:nvSpPr>
            <p:cNvPr id="34824" name="Text Box 17">
              <a:extLst>
                <a:ext uri="{FF2B5EF4-FFF2-40B4-BE49-F238E27FC236}">
                  <a16:creationId xmlns:a16="http://schemas.microsoft.com/office/drawing/2014/main" id="{84EAABDD-92EB-4BB5-8F53-1487F99C35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069"/>
              <a:ext cx="3844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•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–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0                     7   8                     15  16                   23  24                  31</a:t>
              </a:r>
            </a:p>
          </p:txBody>
        </p:sp>
        <p:grpSp>
          <p:nvGrpSpPr>
            <p:cNvPr id="34825" name="Group 18">
              <a:extLst>
                <a:ext uri="{FF2B5EF4-FFF2-40B4-BE49-F238E27FC236}">
                  <a16:creationId xmlns:a16="http://schemas.microsoft.com/office/drawing/2014/main" id="{EFD5085F-ED15-463D-9814-191F058D3D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5" y="2289"/>
              <a:ext cx="3782" cy="272"/>
              <a:chOff x="3158" y="2502"/>
              <a:chExt cx="5490" cy="423"/>
            </a:xfrm>
          </p:grpSpPr>
          <p:grpSp>
            <p:nvGrpSpPr>
              <p:cNvPr id="34843" name="Group 19">
                <a:extLst>
                  <a:ext uri="{FF2B5EF4-FFF2-40B4-BE49-F238E27FC236}">
                    <a16:creationId xmlns:a16="http://schemas.microsoft.com/office/drawing/2014/main" id="{58CA5970-0101-4C0F-9183-0874D218BC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48" y="2502"/>
                <a:ext cx="5400" cy="393"/>
                <a:chOff x="3247" y="2565"/>
                <a:chExt cx="5400" cy="393"/>
              </a:xfrm>
            </p:grpSpPr>
            <p:sp>
              <p:nvSpPr>
                <p:cNvPr id="34847" name="Rectangle 20">
                  <a:extLst>
                    <a:ext uri="{FF2B5EF4-FFF2-40B4-BE49-F238E27FC236}">
                      <a16:creationId xmlns:a16="http://schemas.microsoft.com/office/drawing/2014/main" id="{C0D66C75-C226-4530-956B-8D299BD6BD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7" y="2565"/>
                  <a:ext cx="5400" cy="39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•"/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–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•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»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»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»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»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»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zh-CN" altLang="en-US" sz="1800" b="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48" name="Line 21">
                  <a:extLst>
                    <a:ext uri="{FF2B5EF4-FFF2-40B4-BE49-F238E27FC236}">
                      <a16:creationId xmlns:a16="http://schemas.microsoft.com/office/drawing/2014/main" id="{C5B66305-1CE7-469F-8B72-8A3F8DEBB1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24" y="2565"/>
                  <a:ext cx="0" cy="39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49" name="Line 22">
                  <a:extLst>
                    <a:ext uri="{FF2B5EF4-FFF2-40B4-BE49-F238E27FC236}">
                      <a16:creationId xmlns:a16="http://schemas.microsoft.com/office/drawing/2014/main" id="{5009710D-E446-43CC-A01A-55E55AE210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68" y="2565"/>
                  <a:ext cx="0" cy="39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4844" name="Text Box 23">
                <a:extLst>
                  <a:ext uri="{FF2B5EF4-FFF2-40B4-BE49-F238E27FC236}">
                    <a16:creationId xmlns:a16="http://schemas.microsoft.com/office/drawing/2014/main" id="{97B3B26D-16C4-41EC-9E08-1681D67636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2" y="2520"/>
                <a:ext cx="854" cy="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•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–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•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zh-CN" altLang="en-US" sz="135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网络号</a:t>
                </a:r>
              </a:p>
            </p:txBody>
          </p:sp>
          <p:sp>
            <p:nvSpPr>
              <p:cNvPr id="34845" name="Text Box 24">
                <a:extLst>
                  <a:ext uri="{FF2B5EF4-FFF2-40B4-BE49-F238E27FC236}">
                    <a16:creationId xmlns:a16="http://schemas.microsoft.com/office/drawing/2014/main" id="{690393BC-2706-49B8-9464-E75A7F19D0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8" y="2520"/>
                <a:ext cx="1034" cy="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•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–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•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zh-CN" altLang="en-US" sz="135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主机地址</a:t>
                </a:r>
              </a:p>
            </p:txBody>
          </p:sp>
          <p:sp>
            <p:nvSpPr>
              <p:cNvPr id="34846" name="Text Box 25">
                <a:extLst>
                  <a:ext uri="{FF2B5EF4-FFF2-40B4-BE49-F238E27FC236}">
                    <a16:creationId xmlns:a16="http://schemas.microsoft.com/office/drawing/2014/main" id="{3C551FB2-C360-4D08-9EC1-38929DF08F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8" y="2520"/>
                <a:ext cx="390" cy="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•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–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•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34826" name="Group 26">
              <a:extLst>
                <a:ext uri="{FF2B5EF4-FFF2-40B4-BE49-F238E27FC236}">
                  <a16:creationId xmlns:a16="http://schemas.microsoft.com/office/drawing/2014/main" id="{16BD427F-43B5-4151-A9E4-B57048064B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7" y="2656"/>
              <a:ext cx="3760" cy="262"/>
              <a:chOff x="3189" y="3135"/>
              <a:chExt cx="5458" cy="408"/>
            </a:xfrm>
          </p:grpSpPr>
          <p:grpSp>
            <p:nvGrpSpPr>
              <p:cNvPr id="34836" name="Group 27">
                <a:extLst>
                  <a:ext uri="{FF2B5EF4-FFF2-40B4-BE49-F238E27FC236}">
                    <a16:creationId xmlns:a16="http://schemas.microsoft.com/office/drawing/2014/main" id="{C6F60492-5D10-4FC0-B4D1-9EB115C04C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47" y="3135"/>
                <a:ext cx="5400" cy="396"/>
                <a:chOff x="3247" y="3135"/>
                <a:chExt cx="5400" cy="396"/>
              </a:xfrm>
            </p:grpSpPr>
            <p:sp>
              <p:nvSpPr>
                <p:cNvPr id="34840" name="Rectangle 28">
                  <a:extLst>
                    <a:ext uri="{FF2B5EF4-FFF2-40B4-BE49-F238E27FC236}">
                      <a16:creationId xmlns:a16="http://schemas.microsoft.com/office/drawing/2014/main" id="{35CA9E1C-7227-414B-8D28-B7203565FC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7" y="3138"/>
                  <a:ext cx="5400" cy="39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•"/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–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•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»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»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»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»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»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zh-CN" altLang="en-US" sz="1800" b="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41" name="Line 29">
                  <a:extLst>
                    <a:ext uri="{FF2B5EF4-FFF2-40B4-BE49-F238E27FC236}">
                      <a16:creationId xmlns:a16="http://schemas.microsoft.com/office/drawing/2014/main" id="{C9C9A98C-3625-4C82-8616-A8F8226423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03" y="3135"/>
                  <a:ext cx="0" cy="39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42" name="Line 30">
                  <a:extLst>
                    <a:ext uri="{FF2B5EF4-FFF2-40B4-BE49-F238E27FC236}">
                      <a16:creationId xmlns:a16="http://schemas.microsoft.com/office/drawing/2014/main" id="{EC448BD7-1728-4095-82C5-7AE0ED2858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67" y="3141"/>
                  <a:ext cx="0" cy="39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4837" name="Text Box 31">
                <a:extLst>
                  <a:ext uri="{FF2B5EF4-FFF2-40B4-BE49-F238E27FC236}">
                    <a16:creationId xmlns:a16="http://schemas.microsoft.com/office/drawing/2014/main" id="{A240BD50-D5FF-4A2F-A4A1-E0565BD995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9" y="3138"/>
                <a:ext cx="482" cy="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•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–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•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34838" name="Text Box 32">
                <a:extLst>
                  <a:ext uri="{FF2B5EF4-FFF2-40B4-BE49-F238E27FC236}">
                    <a16:creationId xmlns:a16="http://schemas.microsoft.com/office/drawing/2014/main" id="{41ACCE11-1C51-4B96-8D5D-CDF835DBA1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5" y="3153"/>
                <a:ext cx="854" cy="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•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–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•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zh-CN" altLang="en-US" sz="135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网络号</a:t>
                </a:r>
              </a:p>
            </p:txBody>
          </p:sp>
          <p:sp>
            <p:nvSpPr>
              <p:cNvPr id="34839" name="Text Box 33">
                <a:extLst>
                  <a:ext uri="{FF2B5EF4-FFF2-40B4-BE49-F238E27FC236}">
                    <a16:creationId xmlns:a16="http://schemas.microsoft.com/office/drawing/2014/main" id="{9D88E9E0-8CEE-43AE-96B6-C238E3D948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47" y="3138"/>
                <a:ext cx="1034" cy="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•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–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•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zh-CN" altLang="en-US" sz="135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主机地址</a:t>
                </a:r>
              </a:p>
            </p:txBody>
          </p:sp>
        </p:grpSp>
        <p:grpSp>
          <p:nvGrpSpPr>
            <p:cNvPr id="34827" name="Group 34">
              <a:extLst>
                <a:ext uri="{FF2B5EF4-FFF2-40B4-BE49-F238E27FC236}">
                  <a16:creationId xmlns:a16="http://schemas.microsoft.com/office/drawing/2014/main" id="{1B695048-F306-48BF-A0CC-15A33A0B66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" y="3024"/>
              <a:ext cx="3739" cy="261"/>
              <a:chOff x="3390" y="2895"/>
              <a:chExt cx="5428" cy="405"/>
            </a:xfrm>
          </p:grpSpPr>
          <p:grpSp>
            <p:nvGrpSpPr>
              <p:cNvPr id="34829" name="Group 35">
                <a:extLst>
                  <a:ext uri="{FF2B5EF4-FFF2-40B4-BE49-F238E27FC236}">
                    <a16:creationId xmlns:a16="http://schemas.microsoft.com/office/drawing/2014/main" id="{B059835C-5421-4898-82F7-515978C6E2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18" y="2898"/>
                <a:ext cx="5400" cy="393"/>
                <a:chOff x="3418" y="2898"/>
                <a:chExt cx="5400" cy="393"/>
              </a:xfrm>
            </p:grpSpPr>
            <p:sp>
              <p:nvSpPr>
                <p:cNvPr id="34833" name="Rectangle 36">
                  <a:extLst>
                    <a:ext uri="{FF2B5EF4-FFF2-40B4-BE49-F238E27FC236}">
                      <a16:creationId xmlns:a16="http://schemas.microsoft.com/office/drawing/2014/main" id="{0E07F745-F071-4FB1-8A79-E895261533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18" y="2898"/>
                  <a:ext cx="5400" cy="39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•"/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–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•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»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»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»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»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»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zh-CN" altLang="en-US" sz="1800" b="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34" name="Line 37">
                  <a:extLst>
                    <a:ext uri="{FF2B5EF4-FFF2-40B4-BE49-F238E27FC236}">
                      <a16:creationId xmlns:a16="http://schemas.microsoft.com/office/drawing/2014/main" id="{89FBCC3B-6864-4C00-A00E-58408EBB64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24" y="2901"/>
                  <a:ext cx="0" cy="39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35" name="Line 38">
                  <a:extLst>
                    <a:ext uri="{FF2B5EF4-FFF2-40B4-BE49-F238E27FC236}">
                      <a16:creationId xmlns:a16="http://schemas.microsoft.com/office/drawing/2014/main" id="{09A97C2F-2E56-461E-A3E1-F90A8B2DCA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504" y="2900"/>
                  <a:ext cx="0" cy="39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4830" name="Text Box 39">
                <a:extLst>
                  <a:ext uri="{FF2B5EF4-FFF2-40B4-BE49-F238E27FC236}">
                    <a16:creationId xmlns:a16="http://schemas.microsoft.com/office/drawing/2014/main" id="{7B3A7A09-41FD-48F9-A205-BC782D20B4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90" y="2895"/>
                <a:ext cx="584" cy="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•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–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•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110</a:t>
                </a:r>
              </a:p>
            </p:txBody>
          </p:sp>
          <p:sp>
            <p:nvSpPr>
              <p:cNvPr id="34831" name="Text Box 40">
                <a:extLst>
                  <a:ext uri="{FF2B5EF4-FFF2-40B4-BE49-F238E27FC236}">
                    <a16:creationId xmlns:a16="http://schemas.microsoft.com/office/drawing/2014/main" id="{FBC3C81F-876B-4992-AB18-5B2F6859BA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6" y="2910"/>
                <a:ext cx="854" cy="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•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–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•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zh-CN" altLang="en-US" sz="135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网络号</a:t>
                </a:r>
              </a:p>
            </p:txBody>
          </p:sp>
          <p:sp>
            <p:nvSpPr>
              <p:cNvPr id="34832" name="Text Box 41">
                <a:extLst>
                  <a:ext uri="{FF2B5EF4-FFF2-40B4-BE49-F238E27FC236}">
                    <a16:creationId xmlns:a16="http://schemas.microsoft.com/office/drawing/2014/main" id="{A64E0731-D01C-49C7-9CD6-29CCC7ADE8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68" y="2895"/>
                <a:ext cx="1034" cy="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•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–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•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zh-CN" altLang="en-US" sz="135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主机地址</a:t>
                </a:r>
              </a:p>
            </p:txBody>
          </p:sp>
        </p:grpSp>
        <p:sp>
          <p:nvSpPr>
            <p:cNvPr id="675882" name="Text Box 42">
              <a:extLst>
                <a:ext uri="{FF2B5EF4-FFF2-40B4-BE49-F238E27FC236}">
                  <a16:creationId xmlns:a16="http://schemas.microsoft.com/office/drawing/2014/main" id="{6F9D4FD6-08CE-41E4-93B6-E7B2D071BA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2296"/>
              <a:ext cx="272" cy="17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</a:p>
            <a:p>
              <a:pPr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</a:p>
            <a:p>
              <a:pPr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</a:p>
            <a:p>
              <a:pPr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</a:p>
            <a:p>
              <a:pPr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</a:p>
          </p:txBody>
        </p:sp>
      </p:grpSp>
      <p:sp>
        <p:nvSpPr>
          <p:cNvPr id="34821" name="Rectangle 5">
            <a:extLst>
              <a:ext uri="{FF2B5EF4-FFF2-40B4-BE49-F238E27FC236}">
                <a16:creationId xmlns:a16="http://schemas.microsoft.com/office/drawing/2014/main" id="{A565388D-51FF-40C9-8CCE-D3E3C3307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57150"/>
            <a:ext cx="56340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>
                <a:solidFill>
                  <a:srgbClr val="FF99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1800">
                <a:solidFill>
                  <a:srgbClr val="FF9900"/>
                </a:solidFill>
                <a:ea typeface="宋体" panose="02010600030101010101" pitchFamily="2" charset="-122"/>
              </a:rPr>
              <a:t>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>
            <a:extLst>
              <a:ext uri="{FF2B5EF4-FFF2-40B4-BE49-F238E27FC236}">
                <a16:creationId xmlns:a16="http://schemas.microsoft.com/office/drawing/2014/main" id="{91C34A4D-5D7D-43A8-A900-AE43F758D843}"/>
              </a:ext>
            </a:extLst>
          </p:cNvPr>
          <p:cNvSpPr txBox="1">
            <a:spLocks noGrp="1"/>
          </p:cNvSpPr>
          <p:nvPr/>
        </p:nvSpPr>
        <p:spPr bwMode="auto">
          <a:xfrm>
            <a:off x="7543800" y="4857750"/>
            <a:ext cx="6810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t>1-</a:t>
            </a:r>
            <a:fld id="{95CFBE2E-2027-4048-918E-A3265BF35389}" type="slidenum"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pPr algn="r"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34</a:t>
            </a:fld>
            <a:endParaRPr kumimoji="0" lang="en-US" altLang="zh-CN" sz="105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79938" name="Rectangle 2">
            <a:extLst>
              <a:ext uri="{FF2B5EF4-FFF2-40B4-BE49-F238E27FC236}">
                <a16:creationId xmlns:a16="http://schemas.microsoft.com/office/drawing/2014/main" id="{56F6C051-FB38-4262-BB25-2964945F8D1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15616" y="735807"/>
            <a:ext cx="6728222" cy="1079897"/>
          </a:xfrm>
        </p:spPr>
        <p:txBody>
          <a:bodyPr/>
          <a:lstStyle/>
          <a:p>
            <a:pPr marL="400050" indent="-400050" eaLnBrk="1" hangingPunct="1">
              <a:buClr>
                <a:schemeClr val="tx1"/>
              </a:buClr>
              <a:buNone/>
              <a:defRPr/>
            </a:pPr>
            <a:r>
              <a:rPr lang="zh-CN" altLang="en-US" sz="2100" kern="1200" dirty="0">
                <a:latin typeface="楷体" pitchFamily="49" charset="-122"/>
                <a:ea typeface="楷体" pitchFamily="49" charset="-122"/>
              </a:rPr>
              <a:t> 子网编址：</a:t>
            </a:r>
            <a:r>
              <a:rPr lang="en-US" altLang="zh-CN" sz="2100" dirty="0"/>
              <a:t>	</a:t>
            </a:r>
            <a:r>
              <a:rPr lang="zh-CN" altLang="en-US" sz="2100" dirty="0">
                <a:latin typeface="楷体" pitchFamily="49" charset="-122"/>
                <a:ea typeface="楷体" pitchFamily="49" charset="-122"/>
              </a:rPr>
              <a:t>当多个物理网络合用同一个网络号时，可以将主机地址分为两部分：</a:t>
            </a:r>
            <a:r>
              <a:rPr lang="zh-CN" altLang="en-US" sz="2100" dirty="0"/>
              <a:t>			</a:t>
            </a:r>
          </a:p>
        </p:txBody>
      </p:sp>
      <p:grpSp>
        <p:nvGrpSpPr>
          <p:cNvPr id="35844" name="Group 3">
            <a:extLst>
              <a:ext uri="{FF2B5EF4-FFF2-40B4-BE49-F238E27FC236}">
                <a16:creationId xmlns:a16="http://schemas.microsoft.com/office/drawing/2014/main" id="{E94EF52C-E49A-4AAB-AB4D-B9FCDE06EDD4}"/>
              </a:ext>
            </a:extLst>
          </p:cNvPr>
          <p:cNvGrpSpPr>
            <a:grpSpLocks/>
          </p:cNvGrpSpPr>
          <p:nvPr/>
        </p:nvGrpSpPr>
        <p:grpSpPr bwMode="auto">
          <a:xfrm>
            <a:off x="1939529" y="1924050"/>
            <a:ext cx="5031581" cy="1253729"/>
            <a:chOff x="839" y="1525"/>
            <a:chExt cx="3901" cy="1053"/>
          </a:xfrm>
        </p:grpSpPr>
        <p:grpSp>
          <p:nvGrpSpPr>
            <p:cNvPr id="35847" name="Group 4">
              <a:extLst>
                <a:ext uri="{FF2B5EF4-FFF2-40B4-BE49-F238E27FC236}">
                  <a16:creationId xmlns:a16="http://schemas.microsoft.com/office/drawing/2014/main" id="{D6B926C4-5C8C-402F-B8B3-08B8FEF04A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0" y="2251"/>
              <a:ext cx="3256" cy="278"/>
              <a:chOff x="3247" y="7284"/>
              <a:chExt cx="5400" cy="396"/>
            </a:xfrm>
          </p:grpSpPr>
          <p:sp>
            <p:nvSpPr>
              <p:cNvPr id="35861" name="Rectangle 5">
                <a:extLst>
                  <a:ext uri="{FF2B5EF4-FFF2-40B4-BE49-F238E27FC236}">
                    <a16:creationId xmlns:a16="http://schemas.microsoft.com/office/drawing/2014/main" id="{B2339CCC-6EDE-478E-94E3-B8DE85BB0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7" y="7287"/>
                <a:ext cx="5400" cy="39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•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–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•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zh-CN" altLang="en-US" sz="1800" b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5862" name="Line 6">
                <a:extLst>
                  <a:ext uri="{FF2B5EF4-FFF2-40B4-BE49-F238E27FC236}">
                    <a16:creationId xmlns:a16="http://schemas.microsoft.com/office/drawing/2014/main" id="{4FAED8BA-DC86-4E36-9464-016163C838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7284"/>
                <a:ext cx="0" cy="3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63" name="Line 7">
                <a:extLst>
                  <a:ext uri="{FF2B5EF4-FFF2-40B4-BE49-F238E27FC236}">
                    <a16:creationId xmlns:a16="http://schemas.microsoft.com/office/drawing/2014/main" id="{3B410FEB-4E7D-448C-B6B9-A265B81F56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67" y="7290"/>
                <a:ext cx="0" cy="3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64" name="Line 8">
                <a:extLst>
                  <a:ext uri="{FF2B5EF4-FFF2-40B4-BE49-F238E27FC236}">
                    <a16:creationId xmlns:a16="http://schemas.microsoft.com/office/drawing/2014/main" id="{A160E128-E24A-493C-B1F7-489D106933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02" y="7290"/>
                <a:ext cx="0" cy="3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5848" name="Text Box 9">
              <a:extLst>
                <a:ext uri="{FF2B5EF4-FFF2-40B4-BE49-F238E27FC236}">
                  <a16:creationId xmlns:a16="http://schemas.microsoft.com/office/drawing/2014/main" id="{FE900DFC-73CE-45ED-BCBE-174CBC7726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6" y="2253"/>
              <a:ext cx="291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•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–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350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5849" name="Text Box 10">
              <a:extLst>
                <a:ext uri="{FF2B5EF4-FFF2-40B4-BE49-F238E27FC236}">
                  <a16:creationId xmlns:a16="http://schemas.microsoft.com/office/drawing/2014/main" id="{CB5C85B8-8AB7-41E0-9A8A-A263160E3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2259"/>
              <a:ext cx="737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•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–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1350">
                  <a:solidFill>
                    <a:srgbClr val="000000"/>
                  </a:solidFill>
                  <a:latin typeface="Times New Roman" panose="02020603050405020304" pitchFamily="18" charset="0"/>
                </a:rPr>
                <a:t>网络号</a:t>
              </a:r>
            </a:p>
          </p:txBody>
        </p:sp>
        <p:sp>
          <p:nvSpPr>
            <p:cNvPr id="35850" name="Text Box 11">
              <a:extLst>
                <a:ext uri="{FF2B5EF4-FFF2-40B4-BE49-F238E27FC236}">
                  <a16:creationId xmlns:a16="http://schemas.microsoft.com/office/drawing/2014/main" id="{0341A763-7200-4B12-99FB-623138F6C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5" y="2258"/>
              <a:ext cx="746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•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–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1350">
                  <a:solidFill>
                    <a:srgbClr val="000000"/>
                  </a:solidFill>
                  <a:latin typeface="Times New Roman" panose="02020603050405020304" pitchFamily="18" charset="0"/>
                </a:rPr>
                <a:t>主机地址</a:t>
              </a:r>
            </a:p>
          </p:txBody>
        </p:sp>
        <p:sp>
          <p:nvSpPr>
            <p:cNvPr id="35851" name="Text Box 12">
              <a:extLst>
                <a:ext uri="{FF2B5EF4-FFF2-40B4-BE49-F238E27FC236}">
                  <a16:creationId xmlns:a16="http://schemas.microsoft.com/office/drawing/2014/main" id="{9920496F-8D67-47EA-984B-03BD26064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8" y="2251"/>
              <a:ext cx="716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•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–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1350">
                  <a:solidFill>
                    <a:srgbClr val="000000"/>
                  </a:solidFill>
                  <a:latin typeface="Times New Roman" panose="02020603050405020304" pitchFamily="18" charset="0"/>
                </a:rPr>
                <a:t>子网地址</a:t>
              </a:r>
            </a:p>
          </p:txBody>
        </p:sp>
        <p:sp>
          <p:nvSpPr>
            <p:cNvPr id="35852" name="Text Box 13">
              <a:extLst>
                <a:ext uri="{FF2B5EF4-FFF2-40B4-BE49-F238E27FC236}">
                  <a16:creationId xmlns:a16="http://schemas.microsoft.com/office/drawing/2014/main" id="{F2B36754-A7E7-48B0-B358-0BDDFDF61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2" y="1525"/>
              <a:ext cx="3368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•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–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135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350">
                  <a:solidFill>
                    <a:srgbClr val="000000"/>
                  </a:solidFill>
                  <a:latin typeface="Times New Roman" panose="02020603050405020304" pitchFamily="18" charset="0"/>
                </a:rPr>
                <a:t>0                 8                     16                      24           31</a:t>
              </a:r>
            </a:p>
          </p:txBody>
        </p:sp>
        <p:grpSp>
          <p:nvGrpSpPr>
            <p:cNvPr id="35853" name="Group 14">
              <a:extLst>
                <a:ext uri="{FF2B5EF4-FFF2-40B4-BE49-F238E27FC236}">
                  <a16:creationId xmlns:a16="http://schemas.microsoft.com/office/drawing/2014/main" id="{2A610A20-0111-44C5-A4F6-E3288B346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0" y="1797"/>
              <a:ext cx="3102" cy="316"/>
              <a:chOff x="3247" y="3135"/>
              <a:chExt cx="5400" cy="396"/>
            </a:xfrm>
          </p:grpSpPr>
          <p:sp>
            <p:nvSpPr>
              <p:cNvPr id="35858" name="Rectangle 15">
                <a:extLst>
                  <a:ext uri="{FF2B5EF4-FFF2-40B4-BE49-F238E27FC236}">
                    <a16:creationId xmlns:a16="http://schemas.microsoft.com/office/drawing/2014/main" id="{6F1BF92E-D5A1-445C-8700-FDC5DC7893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7" y="3138"/>
                <a:ext cx="5400" cy="39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•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–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•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zh-CN" altLang="en-US" sz="1800" b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5859" name="Line 16">
                <a:extLst>
                  <a:ext uri="{FF2B5EF4-FFF2-40B4-BE49-F238E27FC236}">
                    <a16:creationId xmlns:a16="http://schemas.microsoft.com/office/drawing/2014/main" id="{C1BF3337-2E5D-49CA-996F-2FD261216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3135"/>
                <a:ext cx="0" cy="3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60" name="Line 17">
                <a:extLst>
                  <a:ext uri="{FF2B5EF4-FFF2-40B4-BE49-F238E27FC236}">
                    <a16:creationId xmlns:a16="http://schemas.microsoft.com/office/drawing/2014/main" id="{09B26223-2369-4384-B84A-47E5D2D035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67" y="3141"/>
                <a:ext cx="0" cy="3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5854" name="Text Box 18">
              <a:extLst>
                <a:ext uri="{FF2B5EF4-FFF2-40B4-BE49-F238E27FC236}">
                  <a16:creationId xmlns:a16="http://schemas.microsoft.com/office/drawing/2014/main" id="{86B6FE58-C78A-4612-93D4-5A897EA813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6" y="1799"/>
              <a:ext cx="27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•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–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350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5855" name="Text Box 19">
              <a:extLst>
                <a:ext uri="{FF2B5EF4-FFF2-40B4-BE49-F238E27FC236}">
                  <a16:creationId xmlns:a16="http://schemas.microsoft.com/office/drawing/2014/main" id="{164096D0-9C35-4329-9BAD-8C7DFB620C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1811"/>
              <a:ext cx="737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•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–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1350">
                  <a:solidFill>
                    <a:srgbClr val="000000"/>
                  </a:solidFill>
                  <a:latin typeface="Times New Roman" panose="02020603050405020304" pitchFamily="18" charset="0"/>
                </a:rPr>
                <a:t>网络号</a:t>
              </a:r>
            </a:p>
          </p:txBody>
        </p:sp>
        <p:sp>
          <p:nvSpPr>
            <p:cNvPr id="35856" name="Text Box 20">
              <a:extLst>
                <a:ext uri="{FF2B5EF4-FFF2-40B4-BE49-F238E27FC236}">
                  <a16:creationId xmlns:a16="http://schemas.microsoft.com/office/drawing/2014/main" id="{3D5A9E9F-10D2-43FA-B540-E5BE216512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" y="1799"/>
              <a:ext cx="797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•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–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1350">
                  <a:solidFill>
                    <a:srgbClr val="000000"/>
                  </a:solidFill>
                  <a:latin typeface="Times New Roman" panose="02020603050405020304" pitchFamily="18" charset="0"/>
                </a:rPr>
                <a:t>主机地址</a:t>
              </a:r>
            </a:p>
          </p:txBody>
        </p:sp>
        <p:sp>
          <p:nvSpPr>
            <p:cNvPr id="35857" name="Text Box 21">
              <a:extLst>
                <a:ext uri="{FF2B5EF4-FFF2-40B4-BE49-F238E27FC236}">
                  <a16:creationId xmlns:a16="http://schemas.microsoft.com/office/drawing/2014/main" id="{9523F407-845E-44B7-B477-4BBA99E4F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1842"/>
              <a:ext cx="614" cy="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•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–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图</a:t>
              </a:r>
              <a:r>
                <a:rPr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(a)</a:t>
              </a:r>
            </a:p>
            <a:p>
              <a:pPr algn="just"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图</a:t>
              </a:r>
              <a:r>
                <a:rPr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679958" name="Rectangle 22">
            <a:extLst>
              <a:ext uri="{FF2B5EF4-FFF2-40B4-BE49-F238E27FC236}">
                <a16:creationId xmlns:a16="http://schemas.microsoft.com/office/drawing/2014/main" id="{E98FEF6C-745B-41D4-AE1E-1070A8B10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613" y="3274219"/>
            <a:ext cx="6484144" cy="82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1800">
                <a:solidFill>
                  <a:srgbClr val="000099"/>
                </a:solidFill>
                <a:latin typeface="Times New Roman" panose="02020603050405020304" pitchFamily="18" charset="0"/>
              </a:rPr>
              <a:t>	例如</a:t>
            </a:r>
            <a:r>
              <a:rPr lang="en-US" altLang="zh-CN" sz="1800">
                <a:solidFill>
                  <a:srgbClr val="000099"/>
                </a:solidFill>
                <a:latin typeface="Times New Roman" panose="02020603050405020304" pitchFamily="18" charset="0"/>
              </a:rPr>
              <a:t>:</a:t>
            </a:r>
            <a:r>
              <a:rPr lang="zh-CN" altLang="en-US" sz="1800">
                <a:solidFill>
                  <a:srgbClr val="000099"/>
                </a:solidFill>
                <a:latin typeface="Times New Roman" panose="02020603050405020304" pitchFamily="18" charset="0"/>
              </a:rPr>
              <a:t>某单位申请到一个</a:t>
            </a:r>
            <a:r>
              <a:rPr lang="en-US" altLang="zh-CN" sz="1800">
                <a:solidFill>
                  <a:srgbClr val="000099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1800">
                <a:solidFill>
                  <a:srgbClr val="000099"/>
                </a:solidFill>
                <a:latin typeface="Times New Roman" panose="02020603050405020304" pitchFamily="18" charset="0"/>
              </a:rPr>
              <a:t>类地址网络号，</a:t>
            </a:r>
          </a:p>
          <a:p>
            <a:pPr defTabSz="685800" fontAlgn="base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1800">
                <a:solidFill>
                  <a:srgbClr val="000099"/>
                </a:solidFill>
                <a:latin typeface="Times New Roman" panose="02020603050405020304" pitchFamily="18" charset="0"/>
              </a:rPr>
              <a:t>按单位的组织结构划分为若干子网，每个子网包含适量的主机。</a:t>
            </a:r>
          </a:p>
        </p:txBody>
      </p:sp>
      <p:sp>
        <p:nvSpPr>
          <p:cNvPr id="35846" name="Rectangle 5">
            <a:extLst>
              <a:ext uri="{FF2B5EF4-FFF2-40B4-BE49-F238E27FC236}">
                <a16:creationId xmlns:a16="http://schemas.microsoft.com/office/drawing/2014/main" id="{AF51A8ED-8817-406B-836A-0048E5687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57150"/>
            <a:ext cx="56340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533400" indent="-5334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00050" indent="-400050" defTabSz="685800" fontAlgn="base">
              <a:spcAft>
                <a:spcPct val="0"/>
              </a:spcAft>
              <a:buClr>
                <a:srgbClr val="000000"/>
              </a:buClr>
              <a:buNone/>
            </a:pPr>
            <a:r>
              <a:rPr lang="zh-CN" altLang="en-US" sz="18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子网编址</a:t>
            </a:r>
            <a:endParaRPr lang="en-US" altLang="zh-CN" sz="180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7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38" grpId="0" build="p"/>
      <p:bldP spid="67995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>
            <a:extLst>
              <a:ext uri="{FF2B5EF4-FFF2-40B4-BE49-F238E27FC236}">
                <a16:creationId xmlns:a16="http://schemas.microsoft.com/office/drawing/2014/main" id="{FDE109FA-4604-47D2-A65D-4DF280AE1235}"/>
              </a:ext>
            </a:extLst>
          </p:cNvPr>
          <p:cNvSpPr txBox="1">
            <a:spLocks noGrp="1"/>
          </p:cNvSpPr>
          <p:nvPr/>
        </p:nvSpPr>
        <p:spPr bwMode="auto">
          <a:xfrm>
            <a:off x="7543800" y="4857750"/>
            <a:ext cx="6810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t>1-</a:t>
            </a:r>
            <a:fld id="{5FD51EBD-2784-43E7-A873-5A8649163257}" type="slidenum"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pPr algn="r"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35</a:t>
            </a:fld>
            <a:endParaRPr kumimoji="0" lang="en-US" altLang="zh-CN" sz="105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80962" name="Rectangle 2">
            <a:extLst>
              <a:ext uri="{FF2B5EF4-FFF2-40B4-BE49-F238E27FC236}">
                <a16:creationId xmlns:a16="http://schemas.microsoft.com/office/drawing/2014/main" id="{97737506-BFC9-40ED-9928-C2B70D11FA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628651"/>
            <a:ext cx="6552010" cy="1727597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Clr>
                <a:schemeClr val="tx1"/>
              </a:buClr>
              <a:buNone/>
            </a:pPr>
            <a:r>
              <a:rPr lang="zh-CN" altLang="en-US" sz="2100" b="0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sz="1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每个</a:t>
            </a:r>
            <a:r>
              <a:rPr lang="en-US" altLang="zh-CN" sz="1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zh-CN" altLang="en-US" sz="1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地址都对应一个屏蔽码，也称作子网屏蔽码或子网掩码</a:t>
            </a:r>
            <a:r>
              <a:rPr lang="en-US" altLang="zh-CN" sz="1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(subnet mask)</a:t>
            </a:r>
            <a:r>
              <a:rPr lang="zh-CN" altLang="en-US" sz="1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，它屏蔽</a:t>
            </a:r>
            <a:r>
              <a:rPr lang="en-US" altLang="zh-CN" sz="1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zh-CN" altLang="en-US" sz="1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地址中的网络号</a:t>
            </a:r>
            <a:r>
              <a:rPr lang="en-US" altLang="zh-CN" sz="1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1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包括子网地址</a:t>
            </a:r>
            <a:r>
              <a:rPr lang="en-US" altLang="zh-CN" sz="1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1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 eaLnBrk="1" hangingPunct="1">
              <a:lnSpc>
                <a:spcPct val="110000"/>
              </a:lnSpc>
              <a:buClr>
                <a:schemeClr val="tx1"/>
              </a:buClr>
              <a:buNone/>
            </a:pPr>
            <a:r>
              <a:rPr lang="zh-CN" altLang="en-US" sz="1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屏蔽码作用：</a:t>
            </a:r>
            <a:r>
              <a:rPr lang="zh-CN" altLang="en-US" sz="1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指示</a:t>
            </a:r>
            <a:r>
              <a:rPr lang="en-US" altLang="zh-CN" sz="1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zh-CN" altLang="en-US" sz="1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地址的</a:t>
            </a:r>
            <a:r>
              <a:rPr lang="zh-CN" altLang="en-US" sz="1800" u="sng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哪些位是网络号</a:t>
            </a:r>
            <a:r>
              <a:rPr lang="en-US" altLang="zh-CN" sz="1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1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包括子网地址</a:t>
            </a:r>
            <a:r>
              <a:rPr lang="en-US" altLang="zh-CN" sz="1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1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1800" u="sng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哪些位是主机地址</a:t>
            </a:r>
            <a:r>
              <a:rPr lang="zh-CN" altLang="en-US" sz="1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680963" name="Text Box 3">
            <a:extLst>
              <a:ext uri="{FF2B5EF4-FFF2-40B4-BE49-F238E27FC236}">
                <a16:creationId xmlns:a16="http://schemas.microsoft.com/office/drawing/2014/main" id="{AE9CC20A-C906-4E74-AF06-C2F3ADCCF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613" y="3783806"/>
            <a:ext cx="6317456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dirty="0">
                <a:solidFill>
                  <a:srgbClr val="000099"/>
                </a:solidFill>
                <a:latin typeface="楷体" pitchFamily="49" charset="-122"/>
                <a:ea typeface="楷体" pitchFamily="49" charset="-122"/>
              </a:rPr>
              <a:t>   图</a:t>
            </a:r>
            <a:r>
              <a:rPr kumimoji="1" lang="en-US" altLang="zh-CN" dirty="0">
                <a:solidFill>
                  <a:srgbClr val="000099"/>
                </a:solidFill>
                <a:latin typeface="楷体" pitchFamily="49" charset="-122"/>
                <a:ea typeface="楷体" pitchFamily="49" charset="-122"/>
              </a:rPr>
              <a:t>(a)</a:t>
            </a:r>
            <a:r>
              <a:rPr kumimoji="1" lang="zh-CN" altLang="en-US" dirty="0">
                <a:solidFill>
                  <a:srgbClr val="000099"/>
                </a:solidFill>
                <a:latin typeface="楷体" pitchFamily="49" charset="-122"/>
                <a:ea typeface="楷体" pitchFamily="49" charset="-122"/>
              </a:rPr>
              <a:t>，其屏蔽码是</a:t>
            </a:r>
            <a:r>
              <a:rPr kumimoji="1" lang="en-US" altLang="zh-CN" dirty="0">
                <a:solidFill>
                  <a:srgbClr val="333399"/>
                </a:solidFill>
                <a:latin typeface="楷体" pitchFamily="49" charset="-122"/>
                <a:ea typeface="楷体" pitchFamily="49" charset="-122"/>
              </a:rPr>
              <a:t>11111111 11111111</a:t>
            </a:r>
            <a:r>
              <a:rPr kumimoji="1" lang="en-US" altLang="zh-CN" dirty="0">
                <a:solidFill>
                  <a:srgbClr val="000099"/>
                </a:solidFill>
                <a:latin typeface="楷体" pitchFamily="49" charset="-122"/>
                <a:ea typeface="楷体" pitchFamily="49" charset="-122"/>
              </a:rPr>
              <a:t> 00000000 00000000</a:t>
            </a:r>
            <a:r>
              <a:rPr kumimoji="1" lang="zh-CN" altLang="en-US" dirty="0">
                <a:solidFill>
                  <a:srgbClr val="000099"/>
                </a:solidFill>
                <a:latin typeface="楷体" pitchFamily="49" charset="-122"/>
                <a:ea typeface="楷体" pitchFamily="49" charset="-122"/>
              </a:rPr>
              <a:t>，即</a:t>
            </a:r>
            <a:r>
              <a:rPr kumimoji="1" lang="en-US" altLang="zh-CN" dirty="0">
                <a:solidFill>
                  <a:srgbClr val="000099"/>
                </a:solidFill>
                <a:latin typeface="楷体" pitchFamily="49" charset="-122"/>
                <a:ea typeface="楷体" pitchFamily="49" charset="-122"/>
              </a:rPr>
              <a:t>255.255.0.0</a:t>
            </a:r>
            <a:r>
              <a:rPr kumimoji="1" lang="zh-CN" altLang="en-US" dirty="0">
                <a:solidFill>
                  <a:srgbClr val="000099"/>
                </a:solidFill>
                <a:latin typeface="楷体" pitchFamily="49" charset="-122"/>
                <a:ea typeface="楷体" pitchFamily="49" charset="-122"/>
              </a:rPr>
              <a:t>；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dirty="0">
                <a:solidFill>
                  <a:srgbClr val="000099"/>
                </a:solidFill>
                <a:latin typeface="楷体" pitchFamily="49" charset="-122"/>
                <a:ea typeface="楷体" pitchFamily="49" charset="-122"/>
              </a:rPr>
              <a:t>   图</a:t>
            </a:r>
            <a:r>
              <a:rPr kumimoji="1" lang="en-US" altLang="zh-CN" dirty="0">
                <a:solidFill>
                  <a:srgbClr val="000099"/>
                </a:solidFill>
                <a:latin typeface="楷体" pitchFamily="49" charset="-122"/>
                <a:ea typeface="楷体" pitchFamily="49" charset="-122"/>
              </a:rPr>
              <a:t>(b)</a:t>
            </a:r>
            <a:r>
              <a:rPr kumimoji="1" lang="zh-CN" altLang="en-US" dirty="0">
                <a:solidFill>
                  <a:srgbClr val="000099"/>
                </a:solidFill>
                <a:latin typeface="楷体" pitchFamily="49" charset="-122"/>
                <a:ea typeface="楷体" pitchFamily="49" charset="-122"/>
              </a:rPr>
              <a:t>，其屏蔽码则应为</a:t>
            </a:r>
            <a:r>
              <a:rPr kumimoji="1" lang="en-US" altLang="zh-CN" dirty="0">
                <a:solidFill>
                  <a:srgbClr val="333399"/>
                </a:solidFill>
                <a:latin typeface="楷体" pitchFamily="49" charset="-122"/>
                <a:ea typeface="楷体" pitchFamily="49" charset="-122"/>
              </a:rPr>
              <a:t>11111111 11111111 11111111</a:t>
            </a:r>
            <a:r>
              <a:rPr kumimoji="1" lang="en-US" altLang="zh-CN" dirty="0">
                <a:solidFill>
                  <a:srgbClr val="000099"/>
                </a:solidFill>
                <a:latin typeface="楷体" pitchFamily="49" charset="-122"/>
                <a:ea typeface="楷体" pitchFamily="49" charset="-122"/>
              </a:rPr>
              <a:t> 00000000</a:t>
            </a:r>
            <a:r>
              <a:rPr kumimoji="1" lang="zh-CN" altLang="en-US" dirty="0">
                <a:solidFill>
                  <a:srgbClr val="000099"/>
                </a:solidFill>
                <a:latin typeface="楷体" pitchFamily="49" charset="-122"/>
                <a:ea typeface="楷体" pitchFamily="49" charset="-122"/>
              </a:rPr>
              <a:t>，即</a:t>
            </a:r>
            <a:r>
              <a:rPr kumimoji="1" lang="en-US" altLang="zh-CN" dirty="0">
                <a:solidFill>
                  <a:srgbClr val="000099"/>
                </a:solidFill>
                <a:latin typeface="楷体" pitchFamily="49" charset="-122"/>
                <a:ea typeface="楷体" pitchFamily="49" charset="-122"/>
              </a:rPr>
              <a:t>255.255.255.0</a:t>
            </a:r>
            <a:r>
              <a:rPr kumimoji="1" lang="zh-CN" altLang="en-US" dirty="0">
                <a:solidFill>
                  <a:srgbClr val="000099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kumimoji="1" lang="zh-CN" altLang="en-US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F173718B-7F0C-4AFB-B1DF-3B8075426C67}"/>
              </a:ext>
            </a:extLst>
          </p:cNvPr>
          <p:cNvGrpSpPr>
            <a:grpSpLocks/>
          </p:cNvGrpSpPr>
          <p:nvPr/>
        </p:nvGrpSpPr>
        <p:grpSpPr bwMode="auto">
          <a:xfrm>
            <a:off x="1821657" y="2344341"/>
            <a:ext cx="5031581" cy="1253728"/>
            <a:chOff x="839" y="1525"/>
            <a:chExt cx="3901" cy="1053"/>
          </a:xfrm>
        </p:grpSpPr>
        <p:grpSp>
          <p:nvGrpSpPr>
            <p:cNvPr id="36871" name="Group 5">
              <a:extLst>
                <a:ext uri="{FF2B5EF4-FFF2-40B4-BE49-F238E27FC236}">
                  <a16:creationId xmlns:a16="http://schemas.microsoft.com/office/drawing/2014/main" id="{112EB200-B5D8-4CD4-8648-07CFEF4C3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0" y="2251"/>
              <a:ext cx="3256" cy="278"/>
              <a:chOff x="3247" y="7284"/>
              <a:chExt cx="5400" cy="396"/>
            </a:xfrm>
          </p:grpSpPr>
          <p:sp>
            <p:nvSpPr>
              <p:cNvPr id="36885" name="Rectangle 6">
                <a:extLst>
                  <a:ext uri="{FF2B5EF4-FFF2-40B4-BE49-F238E27FC236}">
                    <a16:creationId xmlns:a16="http://schemas.microsoft.com/office/drawing/2014/main" id="{63D610A1-9269-41DA-9A0E-AC07CCBB1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7" y="7287"/>
                <a:ext cx="5400" cy="39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•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–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•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zh-CN" altLang="en-US" sz="1800" b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6886" name="Line 7">
                <a:extLst>
                  <a:ext uri="{FF2B5EF4-FFF2-40B4-BE49-F238E27FC236}">
                    <a16:creationId xmlns:a16="http://schemas.microsoft.com/office/drawing/2014/main" id="{C8107F52-D639-422A-94EB-C072238B74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7284"/>
                <a:ext cx="0" cy="3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87" name="Line 8">
                <a:extLst>
                  <a:ext uri="{FF2B5EF4-FFF2-40B4-BE49-F238E27FC236}">
                    <a16:creationId xmlns:a16="http://schemas.microsoft.com/office/drawing/2014/main" id="{F25277EE-1B63-4C95-A845-71483F24BF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67" y="7290"/>
                <a:ext cx="0" cy="3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88" name="Line 9">
                <a:extLst>
                  <a:ext uri="{FF2B5EF4-FFF2-40B4-BE49-F238E27FC236}">
                    <a16:creationId xmlns:a16="http://schemas.microsoft.com/office/drawing/2014/main" id="{72B155C8-94DB-4470-90CA-60192CDE5F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02" y="7290"/>
                <a:ext cx="0" cy="3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6872" name="Text Box 10">
              <a:extLst>
                <a:ext uri="{FF2B5EF4-FFF2-40B4-BE49-F238E27FC236}">
                  <a16:creationId xmlns:a16="http://schemas.microsoft.com/office/drawing/2014/main" id="{F71AE708-28DD-4D15-842B-6BC3903A3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6" y="2253"/>
              <a:ext cx="291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•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–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350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6873" name="Text Box 11">
              <a:extLst>
                <a:ext uri="{FF2B5EF4-FFF2-40B4-BE49-F238E27FC236}">
                  <a16:creationId xmlns:a16="http://schemas.microsoft.com/office/drawing/2014/main" id="{FC36B675-853A-40F6-A4D5-F7C5673EB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2259"/>
              <a:ext cx="737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•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–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1350">
                  <a:solidFill>
                    <a:srgbClr val="000000"/>
                  </a:solidFill>
                  <a:latin typeface="Times New Roman" panose="02020603050405020304" pitchFamily="18" charset="0"/>
                </a:rPr>
                <a:t>网络号</a:t>
              </a:r>
            </a:p>
          </p:txBody>
        </p:sp>
        <p:sp>
          <p:nvSpPr>
            <p:cNvPr id="36874" name="Text Box 12">
              <a:extLst>
                <a:ext uri="{FF2B5EF4-FFF2-40B4-BE49-F238E27FC236}">
                  <a16:creationId xmlns:a16="http://schemas.microsoft.com/office/drawing/2014/main" id="{24BFC6C1-F3C9-4193-B3F4-C6A0E6F28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5" y="2258"/>
              <a:ext cx="746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•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–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1350">
                  <a:solidFill>
                    <a:srgbClr val="000000"/>
                  </a:solidFill>
                  <a:latin typeface="Times New Roman" panose="02020603050405020304" pitchFamily="18" charset="0"/>
                </a:rPr>
                <a:t>主机地址</a:t>
              </a:r>
            </a:p>
          </p:txBody>
        </p:sp>
        <p:sp>
          <p:nvSpPr>
            <p:cNvPr id="36875" name="Text Box 13">
              <a:extLst>
                <a:ext uri="{FF2B5EF4-FFF2-40B4-BE49-F238E27FC236}">
                  <a16:creationId xmlns:a16="http://schemas.microsoft.com/office/drawing/2014/main" id="{562B431D-CEBC-4D30-B3AD-B997752B7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8" y="2251"/>
              <a:ext cx="716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•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–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1350">
                  <a:solidFill>
                    <a:srgbClr val="000000"/>
                  </a:solidFill>
                  <a:latin typeface="Times New Roman" panose="02020603050405020304" pitchFamily="18" charset="0"/>
                </a:rPr>
                <a:t>子网地址</a:t>
              </a:r>
            </a:p>
          </p:txBody>
        </p:sp>
        <p:sp>
          <p:nvSpPr>
            <p:cNvPr id="36876" name="Text Box 14">
              <a:extLst>
                <a:ext uri="{FF2B5EF4-FFF2-40B4-BE49-F238E27FC236}">
                  <a16:creationId xmlns:a16="http://schemas.microsoft.com/office/drawing/2014/main" id="{AC835C5E-E85E-4E09-A748-C59803397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2" y="1525"/>
              <a:ext cx="3368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•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–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135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350">
                  <a:solidFill>
                    <a:srgbClr val="000000"/>
                  </a:solidFill>
                  <a:latin typeface="Times New Roman" panose="02020603050405020304" pitchFamily="18" charset="0"/>
                </a:rPr>
                <a:t>0                 8                     16                      24           31</a:t>
              </a:r>
            </a:p>
          </p:txBody>
        </p:sp>
        <p:grpSp>
          <p:nvGrpSpPr>
            <p:cNvPr id="36877" name="Group 15">
              <a:extLst>
                <a:ext uri="{FF2B5EF4-FFF2-40B4-BE49-F238E27FC236}">
                  <a16:creationId xmlns:a16="http://schemas.microsoft.com/office/drawing/2014/main" id="{10846915-2CB1-4F4C-9175-66CC49106C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0" y="1797"/>
              <a:ext cx="3102" cy="316"/>
              <a:chOff x="3247" y="3135"/>
              <a:chExt cx="5400" cy="396"/>
            </a:xfrm>
          </p:grpSpPr>
          <p:sp>
            <p:nvSpPr>
              <p:cNvPr id="36882" name="Rectangle 16">
                <a:extLst>
                  <a:ext uri="{FF2B5EF4-FFF2-40B4-BE49-F238E27FC236}">
                    <a16:creationId xmlns:a16="http://schemas.microsoft.com/office/drawing/2014/main" id="{92E5D2C8-E73D-48CF-9200-0D43B0577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7" y="3138"/>
                <a:ext cx="5400" cy="39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•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–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•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»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zh-CN" altLang="en-US" sz="1800" b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6883" name="Line 17">
                <a:extLst>
                  <a:ext uri="{FF2B5EF4-FFF2-40B4-BE49-F238E27FC236}">
                    <a16:creationId xmlns:a16="http://schemas.microsoft.com/office/drawing/2014/main" id="{954F2482-47A0-4A02-B95D-0628D20688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3135"/>
                <a:ext cx="0" cy="3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84" name="Line 18">
                <a:extLst>
                  <a:ext uri="{FF2B5EF4-FFF2-40B4-BE49-F238E27FC236}">
                    <a16:creationId xmlns:a16="http://schemas.microsoft.com/office/drawing/2014/main" id="{CA2B1E7A-2DE3-4B24-87D0-7221F705B7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67" y="3141"/>
                <a:ext cx="0" cy="3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6878" name="Text Box 19">
              <a:extLst>
                <a:ext uri="{FF2B5EF4-FFF2-40B4-BE49-F238E27FC236}">
                  <a16:creationId xmlns:a16="http://schemas.microsoft.com/office/drawing/2014/main" id="{F4B074A2-2F10-4028-8927-A41E48BC0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6" y="1799"/>
              <a:ext cx="27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•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–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350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6879" name="Text Box 20">
              <a:extLst>
                <a:ext uri="{FF2B5EF4-FFF2-40B4-BE49-F238E27FC236}">
                  <a16:creationId xmlns:a16="http://schemas.microsoft.com/office/drawing/2014/main" id="{3A0E3C40-C905-4029-83F0-D254DC4B7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1811"/>
              <a:ext cx="737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•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–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1350">
                  <a:solidFill>
                    <a:srgbClr val="000000"/>
                  </a:solidFill>
                  <a:latin typeface="Times New Roman" panose="02020603050405020304" pitchFamily="18" charset="0"/>
                </a:rPr>
                <a:t>网络号</a:t>
              </a:r>
            </a:p>
          </p:txBody>
        </p:sp>
        <p:sp>
          <p:nvSpPr>
            <p:cNvPr id="36880" name="Text Box 21">
              <a:extLst>
                <a:ext uri="{FF2B5EF4-FFF2-40B4-BE49-F238E27FC236}">
                  <a16:creationId xmlns:a16="http://schemas.microsoft.com/office/drawing/2014/main" id="{C209728A-8A22-4ADA-8E02-1E19C9FEE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" y="1799"/>
              <a:ext cx="797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•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–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1350">
                  <a:solidFill>
                    <a:srgbClr val="000000"/>
                  </a:solidFill>
                  <a:latin typeface="Times New Roman" panose="02020603050405020304" pitchFamily="18" charset="0"/>
                </a:rPr>
                <a:t>主机地址</a:t>
              </a:r>
            </a:p>
          </p:txBody>
        </p:sp>
        <p:sp>
          <p:nvSpPr>
            <p:cNvPr id="36881" name="Text Box 22">
              <a:extLst>
                <a:ext uri="{FF2B5EF4-FFF2-40B4-BE49-F238E27FC236}">
                  <a16:creationId xmlns:a16="http://schemas.microsoft.com/office/drawing/2014/main" id="{735F1C0E-68D9-4739-AB51-89A242E76C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1842"/>
              <a:ext cx="614" cy="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•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–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图</a:t>
              </a:r>
              <a:r>
                <a:rPr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(a)</a:t>
              </a:r>
            </a:p>
            <a:p>
              <a:pPr algn="just"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图</a:t>
              </a:r>
              <a:r>
                <a:rPr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36870" name="Rectangle 5">
            <a:extLst>
              <a:ext uri="{FF2B5EF4-FFF2-40B4-BE49-F238E27FC236}">
                <a16:creationId xmlns:a16="http://schemas.microsoft.com/office/drawing/2014/main" id="{FC323FAC-1986-4878-99F7-46130348A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57150"/>
            <a:ext cx="56340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180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屏蔽码</a:t>
            </a:r>
            <a:endParaRPr lang="zh-CN" altLang="en-US" sz="1800">
              <a:solidFill>
                <a:srgbClr val="FF99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8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8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62" grpId="0" build="p"/>
      <p:bldP spid="68096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>
            <a:extLst>
              <a:ext uri="{FF2B5EF4-FFF2-40B4-BE49-F238E27FC236}">
                <a16:creationId xmlns:a16="http://schemas.microsoft.com/office/drawing/2014/main" id="{48BD9B1C-E9A4-4C0A-9F12-9F5EB716FEBB}"/>
              </a:ext>
            </a:extLst>
          </p:cNvPr>
          <p:cNvSpPr txBox="1">
            <a:spLocks noGrp="1"/>
          </p:cNvSpPr>
          <p:nvPr/>
        </p:nvSpPr>
        <p:spPr bwMode="auto">
          <a:xfrm>
            <a:off x="7543800" y="4857750"/>
            <a:ext cx="6810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t>1-</a:t>
            </a:r>
            <a:fld id="{90AE5DA2-D4C8-4E82-9217-74310C24C2D4}" type="slidenum"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pPr algn="r"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36</a:t>
            </a:fld>
            <a:endParaRPr kumimoji="0" lang="en-US" altLang="zh-CN" sz="105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83010" name="Rectangle 2">
            <a:extLst>
              <a:ext uri="{FF2B5EF4-FFF2-40B4-BE49-F238E27FC236}">
                <a16:creationId xmlns:a16="http://schemas.microsoft.com/office/drawing/2014/main" id="{0A7C4646-9098-45A9-97AD-7D34477021C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13272" y="790575"/>
            <a:ext cx="6777038" cy="2159794"/>
          </a:xfrm>
        </p:spPr>
        <p:txBody>
          <a:bodyPr/>
          <a:lstStyle/>
          <a:p>
            <a:pPr marL="0" indent="0" eaLnBrk="1" hangingPunct="1">
              <a:buClr>
                <a:schemeClr val="tx1"/>
              </a:buClr>
              <a:buNone/>
              <a:defRPr/>
            </a:pPr>
            <a:r>
              <a:rPr lang="zh-CN" altLang="en-US" sz="1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MAC</a:t>
            </a:r>
            <a:r>
              <a:rPr lang="zh-CN" altLang="en-US" sz="1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地址是以太网中网卡所带的地址，长</a:t>
            </a:r>
            <a:r>
              <a:rPr lang="en-US" altLang="zh-CN" sz="1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48</a:t>
            </a:r>
            <a:r>
              <a:rPr lang="zh-CN" altLang="en-US" sz="1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位。网卡的</a:t>
            </a:r>
            <a:r>
              <a:rPr lang="en-US" altLang="zh-CN" sz="1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MAC</a:t>
            </a:r>
            <a:r>
              <a:rPr lang="zh-CN" altLang="en-US" sz="1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地址由网卡厂家向</a:t>
            </a:r>
            <a:r>
              <a:rPr lang="en-US" altLang="zh-CN" sz="1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IEEE</a:t>
            </a:r>
            <a:r>
              <a:rPr lang="zh-CN" altLang="en-US" sz="1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组织申请，每个网卡的</a:t>
            </a:r>
            <a:r>
              <a:rPr lang="en-US" altLang="zh-CN" sz="1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MAC</a:t>
            </a:r>
            <a:r>
              <a:rPr lang="zh-CN" altLang="en-US" sz="1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地址都是唯一的。他是为每个主机分配的唯一地址标识</a:t>
            </a:r>
            <a:r>
              <a:rPr lang="en-US" altLang="zh-CN" sz="1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.</a:t>
            </a:r>
            <a:r>
              <a:rPr lang="zh-CN" altLang="en-US" sz="1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不可以相同</a:t>
            </a:r>
            <a:r>
              <a:rPr lang="en-US" altLang="zh-CN" sz="1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.</a:t>
            </a:r>
          </a:p>
          <a:p>
            <a:pPr marL="0" indent="0" eaLnBrk="1" hangingPunct="1">
              <a:buClr>
                <a:schemeClr val="tx1"/>
              </a:buClr>
              <a:buNone/>
              <a:defRPr/>
            </a:pPr>
            <a:endParaRPr lang="en-US" altLang="zh-CN" sz="18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0" indent="0" eaLnBrk="1" hangingPunct="1">
              <a:buClr>
                <a:schemeClr val="tx1"/>
              </a:buClr>
              <a:buNone/>
              <a:defRPr/>
            </a:pPr>
            <a:r>
              <a:rPr lang="en-US" altLang="zh-CN" sz="1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endParaRPr lang="zh-CN" altLang="en-US" sz="1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7892" name="Rectangle 5">
            <a:extLst>
              <a:ext uri="{FF2B5EF4-FFF2-40B4-BE49-F238E27FC236}">
                <a16:creationId xmlns:a16="http://schemas.microsoft.com/office/drawing/2014/main" id="{1864FBC9-7FF6-4042-B683-53E928F9A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7" y="76200"/>
            <a:ext cx="56340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533400" indent="-5334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00050" indent="-400050" defTabSz="685800" fontAlgn="base">
              <a:spcAft>
                <a:spcPct val="0"/>
              </a:spcAft>
              <a:buClr>
                <a:srgbClr val="000000"/>
              </a:buClr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MAC</a:t>
            </a:r>
            <a:r>
              <a: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地址</a:t>
            </a:r>
            <a:endParaRPr lang="en-US" altLang="zh-CN" sz="180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0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43608" y="555526"/>
            <a:ext cx="6983413" cy="652463"/>
          </a:xfrm>
        </p:spPr>
        <p:txBody>
          <a:bodyPr>
            <a:normAutofit/>
          </a:bodyPr>
          <a:lstStyle/>
          <a:p>
            <a:r>
              <a:rPr lang="zh-CN" altLang="en-US" dirty="0"/>
              <a:t>软件特性：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043608" y="1275606"/>
            <a:ext cx="6697663" cy="3208337"/>
          </a:xfrm>
        </p:spPr>
        <p:txBody>
          <a:bodyPr/>
          <a:lstStyle/>
          <a:p>
            <a:r>
              <a:rPr lang="zh-CN" altLang="en-US" dirty="0"/>
              <a:t>①软件是功能、性能相对完备的程序系统。程序是软件，软件不仅仅是程序；</a:t>
            </a:r>
          </a:p>
          <a:p>
            <a:r>
              <a:rPr lang="zh-CN" altLang="en-US" dirty="0"/>
              <a:t>②软件是具有使用性能的软设备；</a:t>
            </a:r>
          </a:p>
          <a:p>
            <a:r>
              <a:rPr lang="zh-CN" altLang="en-US" dirty="0"/>
              <a:t>③软件只有过时而无磨损的信息商品。</a:t>
            </a:r>
          </a:p>
        </p:txBody>
      </p:sp>
    </p:spTree>
    <p:extLst>
      <p:ext uri="{BB962C8B-B14F-4D97-AF65-F5344CB8AC3E}">
        <p14:creationId xmlns:p14="http://schemas.microsoft.com/office/powerpoint/2010/main" val="3343779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115616" y="967581"/>
            <a:ext cx="6697663" cy="3208338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zh-CN" altLang="en-US" b="1" dirty="0">
                <a:solidFill>
                  <a:srgbClr val="FF9900"/>
                </a:solidFill>
                <a:latin typeface="宋体" pitchFamily="2" charset="-122"/>
              </a:rPr>
              <a:t>计算机程序</a:t>
            </a:r>
            <a:r>
              <a:rPr lang="zh-CN" altLang="en-US" b="1" dirty="0">
                <a:latin typeface="宋体" pitchFamily="2" charset="-122"/>
              </a:rPr>
              <a:t>：计算机需要遵照执行的一系列指令，它作为一种具有逻辑结构的信息，精确而完整地描述计算任务中的处理对象和处理规则。</a:t>
            </a:r>
          </a:p>
          <a:p>
            <a:pPr>
              <a:spcBef>
                <a:spcPts val="1200"/>
              </a:spcBef>
            </a:pPr>
            <a:r>
              <a:rPr lang="zh-CN" altLang="en-US" b="1" dirty="0">
                <a:solidFill>
                  <a:srgbClr val="FF9900"/>
                </a:solidFill>
                <a:latin typeface="宋体" pitchFamily="2" charset="-122"/>
              </a:rPr>
              <a:t>方法、规则</a:t>
            </a:r>
            <a:r>
              <a:rPr lang="zh-CN" altLang="en-US" b="1" dirty="0">
                <a:latin typeface="宋体" pitchFamily="2" charset="-122"/>
              </a:rPr>
              <a:t>：通常是在文档中说明并在程序中实现的。</a:t>
            </a:r>
          </a:p>
          <a:p>
            <a:pPr>
              <a:spcBef>
                <a:spcPts val="1200"/>
              </a:spcBef>
            </a:pPr>
            <a:r>
              <a:rPr lang="zh-CN" altLang="en-US" b="1" dirty="0">
                <a:solidFill>
                  <a:srgbClr val="FF9900"/>
                </a:solidFill>
                <a:latin typeface="宋体" pitchFamily="2" charset="-122"/>
              </a:rPr>
              <a:t>文档</a:t>
            </a:r>
            <a:r>
              <a:rPr lang="zh-CN" altLang="en-US" b="1" dirty="0">
                <a:latin typeface="宋体" pitchFamily="2" charset="-122"/>
              </a:rPr>
              <a:t>：开发、使用和维护程序所需要的图文资料。</a:t>
            </a:r>
          </a:p>
          <a:p>
            <a:pPr>
              <a:spcBef>
                <a:spcPts val="1200"/>
              </a:spcBef>
            </a:pPr>
            <a:r>
              <a:rPr lang="zh-CN" altLang="en-US" b="1" dirty="0">
                <a:solidFill>
                  <a:srgbClr val="FF9900"/>
                </a:solidFill>
                <a:latin typeface="宋体" pitchFamily="2" charset="-122"/>
              </a:rPr>
              <a:t>数据</a:t>
            </a:r>
            <a:r>
              <a:rPr lang="zh-CN" altLang="en-US" b="1" dirty="0">
                <a:latin typeface="宋体" pitchFamily="2" charset="-122"/>
              </a:rPr>
              <a:t>：向一个程序提供的输入。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26615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115616" y="946157"/>
            <a:ext cx="6551613" cy="3457575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FFC000"/>
                </a:solidFill>
              </a:rPr>
              <a:t>计算机软件的概念</a:t>
            </a:r>
          </a:p>
          <a:p>
            <a:r>
              <a:rPr lang="zh-CN" altLang="en-US" b="1" dirty="0">
                <a:solidFill>
                  <a:srgbClr val="FFC000"/>
                </a:solidFill>
              </a:rPr>
              <a:t>软件</a:t>
            </a:r>
            <a:r>
              <a:rPr lang="zh-CN" altLang="en-US" dirty="0"/>
              <a:t>：指为运行、维护、管理及应用计算机所编制的所有程序及其文档资料总和。 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115616" y="2674945"/>
            <a:ext cx="6048672" cy="504056"/>
          </a:xfrm>
          <a:prstGeom prst="roundRect">
            <a:avLst/>
          </a:prstGeom>
          <a:ln w="127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30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：计算任务的处理对象和处理规则的描述；</a:t>
            </a:r>
          </a:p>
          <a:p>
            <a:pPr algn="ctr"/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115616" y="3363838"/>
            <a:ext cx="6048672" cy="504056"/>
          </a:xfrm>
          <a:prstGeom prst="round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：为了便于了解程序所需的阐明性资料。</a:t>
            </a:r>
          </a:p>
        </p:txBody>
      </p:sp>
    </p:spTree>
    <p:extLst>
      <p:ext uri="{BB962C8B-B14F-4D97-AF65-F5344CB8AC3E}">
        <p14:creationId xmlns:p14="http://schemas.microsoft.com/office/powerpoint/2010/main" val="540959680"/>
      </p:ext>
    </p:extLst>
  </p:cSld>
  <p:clrMapOvr>
    <a:masterClrMapping/>
  </p:clrMapOvr>
  <p:transition spd="slow"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>
            <a:extLst>
              <a:ext uri="{FF2B5EF4-FFF2-40B4-BE49-F238E27FC236}">
                <a16:creationId xmlns:a16="http://schemas.microsoft.com/office/drawing/2014/main" id="{63DB0431-575B-4A47-B168-4C53B8C114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t>4-</a:t>
            </a:r>
            <a:fld id="{9B470F6C-41CD-4BE1-A9A9-2A7E5687016B}" type="slidenum"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</a:pPr>
              <a:t>4</a:t>
            </a:fld>
            <a:endParaRPr kumimoji="0" lang="en-US" altLang="zh-CN" sz="105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F411064-AF9C-4B79-AEB6-64C9FDA80E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1935" y="57150"/>
            <a:ext cx="4860131" cy="571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8080"/>
                </a:solidFill>
                <a:latin typeface="楷体_GB2312" pitchFamily="49" charset="-122"/>
              </a:rPr>
              <a:t>机器语言</a:t>
            </a:r>
          </a:p>
        </p:txBody>
      </p:sp>
      <p:sp>
        <p:nvSpPr>
          <p:cNvPr id="32772" name="TextBox 2">
            <a:extLst>
              <a:ext uri="{FF2B5EF4-FFF2-40B4-BE49-F238E27FC236}">
                <a16:creationId xmlns:a16="http://schemas.microsoft.com/office/drawing/2014/main" id="{E7E1E340-5D6B-4F65-B35A-0A249DEC5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8" y="2356248"/>
            <a:ext cx="567094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从本质上说，计算机只能识别</a:t>
            </a:r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两个数字，因此计算机能够直接识别的指令是由一连串的</a:t>
            </a:r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组合起来的二进制编码。</a:t>
            </a:r>
          </a:p>
        </p:txBody>
      </p:sp>
      <p:sp>
        <p:nvSpPr>
          <p:cNvPr id="32773" name="TextBox 3">
            <a:extLst>
              <a:ext uri="{FF2B5EF4-FFF2-40B4-BE49-F238E27FC236}">
                <a16:creationId xmlns:a16="http://schemas.microsoft.com/office/drawing/2014/main" id="{82BEC7B8-052B-4655-90ED-AF753E744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166" y="1275160"/>
            <a:ext cx="58364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ts val="450"/>
              </a:spcBef>
              <a:spcAft>
                <a:spcPct val="0"/>
              </a:spcAft>
              <a:buClrTx/>
              <a:buSzTx/>
            </a:pPr>
            <a:r>
              <a:rPr lang="zh-CN" altLang="en-US" sz="1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机器语言</a:t>
            </a: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：指计算机能够直接识别的基本指令的集合，它是以二进制代码表示的机器指令集合。</a:t>
            </a: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2774" name="TextBox 4">
            <a:extLst>
              <a:ext uri="{FF2B5EF4-FFF2-40B4-BE49-F238E27FC236}">
                <a16:creationId xmlns:a16="http://schemas.microsoft.com/office/drawing/2014/main" id="{E40D98CC-25E6-471B-89B5-41F8C780E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485" y="1955006"/>
            <a:ext cx="31861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机器指令＝操作码＋操作数</a:t>
            </a:r>
          </a:p>
        </p:txBody>
      </p:sp>
    </p:spTree>
  </p:cSld>
  <p:clrMapOvr>
    <a:masterClrMapping/>
  </p:clrMapOvr>
  <p:transition spd="slow">
    <p:strips dir="r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971600" y="659557"/>
            <a:ext cx="6983413" cy="652463"/>
          </a:xfrm>
        </p:spPr>
        <p:txBody>
          <a:bodyPr>
            <a:normAutofit/>
          </a:bodyPr>
          <a:lstStyle/>
          <a:p>
            <a:r>
              <a:rPr lang="zh-CN" altLang="en-US" dirty="0"/>
              <a:t>计算机软件的分类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295400" y="1275606"/>
            <a:ext cx="6553200" cy="3600400"/>
          </a:xfrm>
        </p:spPr>
        <p:txBody>
          <a:bodyPr/>
          <a:lstStyle/>
          <a:p>
            <a:r>
              <a:rPr lang="zh-CN" altLang="en-US" b="1" dirty="0"/>
              <a:t>系统软件：</a:t>
            </a:r>
            <a:r>
              <a:rPr lang="zh-CN" altLang="en-US" dirty="0"/>
              <a:t>居于计算机系统中最靠近硬件的一层，其他软件一般通过系统软件发挥作用，它与具体的应用领域无关，如操作系统、编译程序等。</a:t>
            </a:r>
            <a:endParaRPr lang="en-US" altLang="zh-CN" b="1" dirty="0"/>
          </a:p>
          <a:p>
            <a:r>
              <a:rPr lang="zh-CN" altLang="en-US" b="1" dirty="0"/>
              <a:t>支撑软件：</a:t>
            </a:r>
            <a:r>
              <a:rPr lang="zh-CN" altLang="en-US" dirty="0"/>
              <a:t>支撑软件的开发、维护与运行的软件工具，如数据库管理系统、网络软件、软件开发环境和中间件等。</a:t>
            </a:r>
            <a:endParaRPr lang="en-US" altLang="zh-CN" b="1" dirty="0"/>
          </a:p>
          <a:p>
            <a:r>
              <a:rPr lang="zh-CN" altLang="en-US" b="1" dirty="0"/>
              <a:t>应用软件：</a:t>
            </a:r>
            <a:r>
              <a:rPr lang="zh-CN" altLang="en-US" dirty="0"/>
              <a:t>特定应用领域专用的软件。</a:t>
            </a:r>
          </a:p>
          <a:p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32872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80293" y="517326"/>
            <a:ext cx="6983413" cy="652463"/>
          </a:xfrm>
        </p:spPr>
        <p:txBody>
          <a:bodyPr>
            <a:normAutofit/>
          </a:bodyPr>
          <a:lstStyle/>
          <a:p>
            <a:r>
              <a:rPr lang="zh-CN" altLang="en-US" dirty="0"/>
              <a:t>计算机软件与硬件的关系：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99132" y="1275606"/>
            <a:ext cx="6697663" cy="3208337"/>
          </a:xfrm>
        </p:spPr>
        <p:txBody>
          <a:bodyPr/>
          <a:lstStyle/>
          <a:p>
            <a:r>
              <a:rPr lang="zh-CN" altLang="en-US" b="1" dirty="0">
                <a:solidFill>
                  <a:srgbClr val="FFC000"/>
                </a:solidFill>
              </a:rPr>
              <a:t>硬件</a:t>
            </a:r>
            <a:r>
              <a:rPr lang="zh-CN" altLang="en-US" dirty="0"/>
              <a:t>：构成计算机系统的物理装置。</a:t>
            </a:r>
          </a:p>
          <a:p>
            <a:r>
              <a:rPr lang="zh-CN" altLang="en-US" b="1" dirty="0">
                <a:solidFill>
                  <a:srgbClr val="FFC000"/>
                </a:solidFill>
              </a:rPr>
              <a:t>软件</a:t>
            </a:r>
            <a:r>
              <a:rPr lang="zh-CN" altLang="en-US" dirty="0"/>
              <a:t>：用计算机指令和算法语言编写的程序以及运行程序所需的文档、数据。</a:t>
            </a:r>
          </a:p>
          <a:p>
            <a:r>
              <a:rPr lang="zh-CN" altLang="en-US" b="1" dirty="0">
                <a:solidFill>
                  <a:srgbClr val="FF9933"/>
                </a:solidFill>
              </a:rPr>
              <a:t>关系</a:t>
            </a:r>
            <a:r>
              <a:rPr lang="zh-CN" altLang="en-US" dirty="0"/>
              <a:t>：硬件是软件运行的基础</a:t>
            </a:r>
          </a:p>
          <a:p>
            <a:r>
              <a:rPr lang="zh-CN" altLang="en-US" dirty="0"/>
              <a:t>          软件是对硬件功能的扩充和完善</a:t>
            </a:r>
          </a:p>
          <a:p>
            <a:endParaRPr lang="zh-CN" altLang="en-US" dirty="0"/>
          </a:p>
        </p:txBody>
      </p:sp>
      <p:sp>
        <p:nvSpPr>
          <p:cNvPr id="4" name="Shape 184"/>
          <p:cNvSpPr/>
          <p:nvPr/>
        </p:nvSpPr>
        <p:spPr>
          <a:xfrm>
            <a:off x="755576" y="3648223"/>
            <a:ext cx="6984777" cy="651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indent="179999">
              <a:defRPr sz="2200" b="1">
                <a:solidFill>
                  <a:srgbClr val="FF9900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2200" b="1" dirty="0" err="1">
                <a:solidFill>
                  <a:srgbClr val="FF9900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rPr>
              <a:t>软件的运行最终被转换为对硬件的操作</a:t>
            </a:r>
            <a:endParaRPr sz="2200" b="1" dirty="0">
              <a:solidFill>
                <a:srgbClr val="FF9900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58159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237800" y="-16131"/>
            <a:ext cx="6983413" cy="652463"/>
          </a:xfrm>
        </p:spPr>
        <p:txBody>
          <a:bodyPr>
            <a:normAutofit/>
          </a:bodyPr>
          <a:lstStyle/>
          <a:p>
            <a:r>
              <a:rPr lang="zh-CN" altLang="en-US" dirty="0"/>
              <a:t>计算机系统的组成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619672" y="2130888"/>
            <a:ext cx="14401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0000"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400" b="0" dirty="0">
                <a:solidFill>
                  <a:schemeClr val="bg1"/>
                </a:solidFill>
              </a:rPr>
              <a:t>计算机系统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3027148" y="1446812"/>
            <a:ext cx="83791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0000"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400" b="0" dirty="0">
                <a:solidFill>
                  <a:schemeClr val="bg1"/>
                </a:solidFill>
              </a:rPr>
              <a:t>硬件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027148" y="3391028"/>
            <a:ext cx="83791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0000"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400" b="0" dirty="0">
                <a:solidFill>
                  <a:schemeClr val="bg1"/>
                </a:solidFill>
              </a:rPr>
              <a:t>软件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832727" y="1014764"/>
            <a:ext cx="83791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0000"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400" b="0" dirty="0">
                <a:solidFill>
                  <a:schemeClr val="bg1"/>
                </a:solidFill>
              </a:rPr>
              <a:t>主机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832726" y="1878860"/>
            <a:ext cx="118446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0000"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400" b="0" dirty="0">
                <a:solidFill>
                  <a:schemeClr val="bg1"/>
                </a:solidFill>
              </a:rPr>
              <a:t>外部设备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3832726" y="2679762"/>
            <a:ext cx="118446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0000"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400" b="0" dirty="0">
                <a:solidFill>
                  <a:schemeClr val="bg1"/>
                </a:solidFill>
              </a:rPr>
              <a:t>系统软件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3832726" y="3687874"/>
            <a:ext cx="118446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0000"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400" b="0" dirty="0">
                <a:solidFill>
                  <a:schemeClr val="bg1"/>
                </a:solidFill>
              </a:rPr>
              <a:t>支撑软件</a:t>
            </a: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3832726" y="4151199"/>
            <a:ext cx="118446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0000"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400" b="0" dirty="0">
                <a:solidFill>
                  <a:schemeClr val="bg1"/>
                </a:solidFill>
              </a:rPr>
              <a:t>应用软件</a:t>
            </a: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5017192" y="798740"/>
            <a:ext cx="1368152" cy="29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180000"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400" b="0" dirty="0">
                <a:solidFill>
                  <a:schemeClr val="bg1"/>
                </a:solidFill>
              </a:rPr>
              <a:t>中央处理器</a:t>
            </a: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5017192" y="1010357"/>
            <a:ext cx="1368152" cy="29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180000"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400" b="0" dirty="0">
                <a:solidFill>
                  <a:schemeClr val="bg1"/>
                </a:solidFill>
              </a:rPr>
              <a:t>主存储器</a:t>
            </a: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5025168" y="1230788"/>
            <a:ext cx="1656184" cy="29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180000"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400" b="0" dirty="0">
                <a:solidFill>
                  <a:schemeClr val="bg1"/>
                </a:solidFill>
              </a:rPr>
              <a:t>输入</a:t>
            </a:r>
            <a:r>
              <a:rPr lang="en-US" altLang="zh-CN" sz="1400" b="0" dirty="0">
                <a:solidFill>
                  <a:schemeClr val="bg1"/>
                </a:solidFill>
              </a:rPr>
              <a:t>/</a:t>
            </a:r>
            <a:r>
              <a:rPr lang="zh-CN" altLang="en-US" sz="1400" b="0" dirty="0">
                <a:solidFill>
                  <a:schemeClr val="bg1"/>
                </a:solidFill>
              </a:rPr>
              <a:t>输出接口</a:t>
            </a: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5017192" y="1461561"/>
            <a:ext cx="1368152" cy="29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180000"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400" b="0" dirty="0">
                <a:solidFill>
                  <a:schemeClr val="bg1"/>
                </a:solidFill>
              </a:rPr>
              <a:t>总线</a:t>
            </a: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5017192" y="1798038"/>
            <a:ext cx="1368152" cy="29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180000"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400" b="0" dirty="0">
                <a:solidFill>
                  <a:schemeClr val="bg1"/>
                </a:solidFill>
              </a:rPr>
              <a:t>辅助存储器</a:t>
            </a: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5017192" y="2031690"/>
            <a:ext cx="1368152" cy="29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180000"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400" b="0" dirty="0">
                <a:solidFill>
                  <a:schemeClr val="bg1"/>
                </a:solidFill>
              </a:rPr>
              <a:t>输入设备</a:t>
            </a: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5017192" y="2238900"/>
            <a:ext cx="1368152" cy="29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180000"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400" b="0" dirty="0">
                <a:solidFill>
                  <a:schemeClr val="bg1"/>
                </a:solidFill>
              </a:rPr>
              <a:t>输出设备</a:t>
            </a: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5017192" y="2598940"/>
            <a:ext cx="1368152" cy="29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180000"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400" b="0" dirty="0">
                <a:solidFill>
                  <a:schemeClr val="bg1"/>
                </a:solidFill>
              </a:rPr>
              <a:t>编译程序</a:t>
            </a: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5017192" y="2833551"/>
            <a:ext cx="1368152" cy="29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180000"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400" b="0" dirty="0">
                <a:solidFill>
                  <a:schemeClr val="bg1"/>
                </a:solidFill>
              </a:rPr>
              <a:t>操作系统</a:t>
            </a: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5017192" y="3111810"/>
            <a:ext cx="1584176" cy="29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180000"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400" b="0" dirty="0">
                <a:solidFill>
                  <a:schemeClr val="bg1"/>
                </a:solidFill>
              </a:rPr>
              <a:t>系统工具软件</a:t>
            </a:r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5017192" y="3471850"/>
            <a:ext cx="1728192" cy="29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180000"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400" b="0" dirty="0">
                <a:solidFill>
                  <a:schemeClr val="bg1"/>
                </a:solidFill>
              </a:rPr>
              <a:t>数据库管理系统</a:t>
            </a:r>
            <a:r>
              <a:rPr lang="en-US" altLang="zh-CN" sz="1400" b="0" dirty="0">
                <a:solidFill>
                  <a:schemeClr val="bg1"/>
                </a:solidFill>
              </a:rPr>
              <a:t> </a:t>
            </a:r>
            <a:endParaRPr lang="zh-CN" altLang="en-US" sz="1400" b="0" dirty="0">
              <a:solidFill>
                <a:schemeClr val="bg1"/>
              </a:solidFill>
            </a:endParaRPr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5017192" y="3687874"/>
            <a:ext cx="1368152" cy="29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180000"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400" b="0" dirty="0">
                <a:solidFill>
                  <a:schemeClr val="bg1"/>
                </a:solidFill>
              </a:rPr>
              <a:t>网络软件</a:t>
            </a:r>
          </a:p>
        </p:txBody>
      </p:sp>
      <p:sp>
        <p:nvSpPr>
          <p:cNvPr id="25" name="标题 1"/>
          <p:cNvSpPr txBox="1">
            <a:spLocks/>
          </p:cNvSpPr>
          <p:nvPr/>
        </p:nvSpPr>
        <p:spPr>
          <a:xfrm>
            <a:off x="5017192" y="3903898"/>
            <a:ext cx="1584176" cy="29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180000"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400" b="0" dirty="0">
                <a:solidFill>
                  <a:schemeClr val="bg1"/>
                </a:solidFill>
              </a:rPr>
              <a:t>软件开发环境</a:t>
            </a:r>
          </a:p>
        </p:txBody>
      </p:sp>
      <p:sp>
        <p:nvSpPr>
          <p:cNvPr id="27" name="标题 1"/>
          <p:cNvSpPr txBox="1">
            <a:spLocks/>
          </p:cNvSpPr>
          <p:nvPr/>
        </p:nvSpPr>
        <p:spPr>
          <a:xfrm>
            <a:off x="5017192" y="4119922"/>
            <a:ext cx="1584176" cy="29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180000"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400" b="0" dirty="0">
                <a:solidFill>
                  <a:schemeClr val="bg1"/>
                </a:solidFill>
              </a:rPr>
              <a:t>中间件</a:t>
            </a:r>
          </a:p>
        </p:txBody>
      </p:sp>
      <p:sp>
        <p:nvSpPr>
          <p:cNvPr id="28" name="左大括号 27"/>
          <p:cNvSpPr/>
          <p:nvPr/>
        </p:nvSpPr>
        <p:spPr>
          <a:xfrm>
            <a:off x="2928960" y="1734844"/>
            <a:ext cx="261743" cy="1944216"/>
          </a:xfrm>
          <a:prstGeom prst="leftBrac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左大括号 28"/>
          <p:cNvSpPr/>
          <p:nvPr/>
        </p:nvSpPr>
        <p:spPr>
          <a:xfrm>
            <a:off x="3865064" y="1302796"/>
            <a:ext cx="144016" cy="864096"/>
          </a:xfrm>
          <a:prstGeom prst="leftBrac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大括号 29"/>
          <p:cNvSpPr/>
          <p:nvPr/>
        </p:nvSpPr>
        <p:spPr>
          <a:xfrm>
            <a:off x="3865064" y="2967794"/>
            <a:ext cx="144016" cy="1512168"/>
          </a:xfrm>
          <a:prstGeom prst="leftBrac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左大括号 30"/>
          <p:cNvSpPr/>
          <p:nvPr/>
        </p:nvSpPr>
        <p:spPr>
          <a:xfrm>
            <a:off x="5089200" y="947163"/>
            <a:ext cx="144016" cy="662821"/>
          </a:xfrm>
          <a:prstGeom prst="leftBrac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大括号 32"/>
          <p:cNvSpPr/>
          <p:nvPr/>
        </p:nvSpPr>
        <p:spPr>
          <a:xfrm>
            <a:off x="5089200" y="2706952"/>
            <a:ext cx="144016" cy="553281"/>
          </a:xfrm>
          <a:prstGeom prst="leftBrac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大括号 33"/>
          <p:cNvSpPr/>
          <p:nvPr/>
        </p:nvSpPr>
        <p:spPr>
          <a:xfrm>
            <a:off x="5089200" y="1890251"/>
            <a:ext cx="144016" cy="553281"/>
          </a:xfrm>
          <a:prstGeom prst="leftBrac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左大括号 35"/>
          <p:cNvSpPr/>
          <p:nvPr/>
        </p:nvSpPr>
        <p:spPr>
          <a:xfrm>
            <a:off x="5097176" y="3620273"/>
            <a:ext cx="136040" cy="648072"/>
          </a:xfrm>
          <a:prstGeom prst="leftBrac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5662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479425"/>
            <a:ext cx="6983413" cy="652463"/>
          </a:xfrm>
        </p:spPr>
        <p:txBody>
          <a:bodyPr>
            <a:normAutofit/>
          </a:bodyPr>
          <a:lstStyle/>
          <a:p>
            <a:r>
              <a:rPr lang="zh-CN" altLang="en-US" dirty="0"/>
              <a:t>计算机系统软件的层次结构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3555638" y="843558"/>
            <a:ext cx="4040698" cy="3462334"/>
            <a:chOff x="4203710" y="555526"/>
            <a:chExt cx="4040698" cy="3462334"/>
          </a:xfrm>
        </p:grpSpPr>
        <p:sp>
          <p:nvSpPr>
            <p:cNvPr id="3" name="矩形 2"/>
            <p:cNvSpPr/>
            <p:nvPr/>
          </p:nvSpPr>
          <p:spPr>
            <a:xfrm>
              <a:off x="5292080" y="555526"/>
              <a:ext cx="108012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各类用户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5076056" y="1131589"/>
              <a:ext cx="1512168" cy="291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财务管理软件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5076056" y="1419621"/>
              <a:ext cx="1512168" cy="291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5076056" y="1707653"/>
              <a:ext cx="1512168" cy="291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办公集成软件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5076056" y="1995685"/>
              <a:ext cx="1512168" cy="291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网络软件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5076056" y="2575184"/>
              <a:ext cx="1512168" cy="291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数据库管理系统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5076056" y="2858875"/>
              <a:ext cx="1512168" cy="291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编译系统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5076056" y="3441795"/>
              <a:ext cx="1512168" cy="291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操作系统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211960" y="3729828"/>
              <a:ext cx="324036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计算机硬件系统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076056" y="2283046"/>
              <a:ext cx="1512168" cy="291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5076056" y="3150342"/>
              <a:ext cx="1512168" cy="291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4203710" y="843558"/>
              <a:ext cx="108012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程序级接口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7164288" y="699542"/>
              <a:ext cx="108012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命令级接口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4319972" y="1451192"/>
              <a:ext cx="54006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应用软件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4319972" y="2283046"/>
              <a:ext cx="54006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支撑软件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4319972" y="3150342"/>
              <a:ext cx="54006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系统软件</a:t>
              </a:r>
            </a:p>
          </p:txBody>
        </p:sp>
        <p:cxnSp>
          <p:nvCxnSpPr>
            <p:cNvPr id="29" name="直接连接符 28"/>
            <p:cNvCxnSpPr/>
            <p:nvPr/>
          </p:nvCxnSpPr>
          <p:spPr>
            <a:xfrm flipH="1">
              <a:off x="4203710" y="2858875"/>
              <a:ext cx="872346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>
              <a:off x="4203710" y="1152167"/>
              <a:ext cx="872346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4203710" y="1999120"/>
              <a:ext cx="872346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3" idx="3"/>
            </p:cNvCxnSpPr>
            <p:nvPr/>
          </p:nvCxnSpPr>
          <p:spPr>
            <a:xfrm>
              <a:off x="6372200" y="699542"/>
              <a:ext cx="720080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7092280" y="699542"/>
              <a:ext cx="0" cy="3030286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5796136" y="843558"/>
              <a:ext cx="0" cy="288031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flipV="1">
              <a:off x="4590002" y="1152167"/>
              <a:ext cx="0" cy="195447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4590002" y="1853386"/>
              <a:ext cx="0" cy="142299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V="1">
              <a:off x="4586058" y="2015357"/>
              <a:ext cx="0" cy="195447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4586058" y="2716576"/>
              <a:ext cx="0" cy="142299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V="1">
              <a:off x="4590002" y="2886309"/>
              <a:ext cx="0" cy="195447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>
              <a:off x="4590002" y="3587528"/>
              <a:ext cx="0" cy="142299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90561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331640" y="627534"/>
            <a:ext cx="6983413" cy="652463"/>
          </a:xfrm>
        </p:spPr>
        <p:txBody>
          <a:bodyPr/>
          <a:lstStyle/>
          <a:p>
            <a:r>
              <a:rPr lang="zh-CN" altLang="en-US" dirty="0"/>
              <a:t>操作系统的功能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331640" y="1455738"/>
            <a:ext cx="6697663" cy="3208337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zh-CN" altLang="en-US" b="1" dirty="0">
                <a:solidFill>
                  <a:srgbClr val="FF9900"/>
                </a:solidFill>
              </a:rPr>
              <a:t>五大功能</a:t>
            </a:r>
            <a:r>
              <a:rPr lang="zh-CN" altLang="en-US" dirty="0"/>
              <a:t>：   处理机管理、存储管理</a:t>
            </a:r>
          </a:p>
          <a:p>
            <a:r>
              <a:rPr lang="zh-CN" altLang="en-US" dirty="0"/>
              <a:t>                     设备管理、文件管理</a:t>
            </a:r>
          </a:p>
          <a:p>
            <a:r>
              <a:rPr lang="zh-CN" altLang="en-US" dirty="0"/>
              <a:t>                     用户接口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96737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39087" y="-96936"/>
            <a:ext cx="6985000" cy="652462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                           </a:t>
            </a:r>
            <a:r>
              <a:rPr lang="zh-CN" altLang="en-US" sz="3200" dirty="0"/>
              <a:t>文件扩展名及其意义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48043"/>
              </p:ext>
            </p:extLst>
          </p:nvPr>
        </p:nvGraphicFramePr>
        <p:xfrm>
          <a:off x="1115616" y="771550"/>
          <a:ext cx="7632848" cy="410445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36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6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104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文件类型</a:t>
                      </a:r>
                      <a:endParaRPr lang="zh-CN" sz="1200" kern="100" dirty="0">
                        <a:effectLst/>
                        <a:latin typeface="Times New Roman"/>
                        <a:ea typeface="SimSun"/>
                        <a:cs typeface="Courier New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扩展名</a:t>
                      </a:r>
                      <a:endParaRPr lang="zh-CN" sz="1200" kern="100" dirty="0">
                        <a:effectLst/>
                        <a:latin typeface="Times New Roman"/>
                        <a:ea typeface="SimSun"/>
                        <a:cs typeface="Courier New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说明</a:t>
                      </a:r>
                      <a:endParaRPr lang="zh-CN" sz="1200" kern="100" dirty="0">
                        <a:effectLst/>
                        <a:latin typeface="Times New Roman"/>
                        <a:ea typeface="SimSun"/>
                        <a:cs typeface="Courier New"/>
                      </a:endParaRP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652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批处理文件</a:t>
                      </a:r>
                      <a:endParaRPr lang="zh-CN" sz="12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Courier New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lt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bat</a:t>
                      </a:r>
                      <a:endParaRPr lang="zh-CN" sz="1200" b="1" kern="100" dirty="0">
                        <a:solidFill>
                          <a:schemeClr val="lt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6" marR="68586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将一批系统操作命令存储在一起，可供用户连续执行</a:t>
                      </a:r>
                      <a:endParaRPr lang="zh-CN" sz="12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Courier New"/>
                      </a:endParaRP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652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可执行文件</a:t>
                      </a:r>
                      <a:endParaRPr lang="zh-CN" sz="12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Courier New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lt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exe, com</a:t>
                      </a:r>
                      <a:endParaRPr lang="zh-CN" sz="1200" b="1" kern="100" dirty="0">
                        <a:solidFill>
                          <a:schemeClr val="lt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6" marR="68586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可执行程序文件</a:t>
                      </a:r>
                      <a:endParaRPr lang="zh-CN" sz="12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Courier New"/>
                      </a:endParaRP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926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源程序文件</a:t>
                      </a:r>
                      <a:endParaRPr lang="zh-CN" sz="12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Courier New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lt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c, </a:t>
                      </a:r>
                      <a:r>
                        <a:rPr lang="en-US" sz="1200" b="1" kern="100" dirty="0" err="1">
                          <a:solidFill>
                            <a:schemeClr val="lt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cpp</a:t>
                      </a:r>
                      <a:r>
                        <a:rPr lang="en-US" sz="1200" b="1" kern="100" dirty="0">
                          <a:solidFill>
                            <a:schemeClr val="lt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, bas, </a:t>
                      </a:r>
                      <a:r>
                        <a:rPr lang="en-US" sz="1200" b="1" kern="100" dirty="0" err="1">
                          <a:solidFill>
                            <a:schemeClr val="lt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asm</a:t>
                      </a:r>
                      <a:endParaRPr lang="zh-CN" sz="1200" b="1" kern="100" dirty="0">
                        <a:solidFill>
                          <a:schemeClr val="lt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6" marR="68586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程序设计语言的源程序文件</a:t>
                      </a:r>
                      <a:endParaRPr lang="zh-CN" sz="12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Courier New"/>
                      </a:endParaRP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652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Office</a:t>
                      </a: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文件</a:t>
                      </a:r>
                      <a:endParaRPr lang="zh-CN" sz="12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Courier New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lt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doc, </a:t>
                      </a:r>
                      <a:r>
                        <a:rPr lang="en-US" sz="1200" b="1" kern="100" dirty="0" err="1">
                          <a:solidFill>
                            <a:schemeClr val="lt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xls</a:t>
                      </a:r>
                      <a:r>
                        <a:rPr lang="en-US" sz="1200" b="1" kern="100" dirty="0">
                          <a:solidFill>
                            <a:schemeClr val="lt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, </a:t>
                      </a:r>
                      <a:r>
                        <a:rPr lang="en-US" sz="1200" b="1" kern="100" dirty="0" err="1">
                          <a:solidFill>
                            <a:schemeClr val="lt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ppt</a:t>
                      </a:r>
                      <a:endParaRPr lang="zh-CN" sz="1200" b="1" kern="100" dirty="0">
                        <a:solidFill>
                          <a:schemeClr val="lt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6" marR="68586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Office</a:t>
                      </a: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</a:t>
                      </a:r>
                      <a:r>
                        <a:rPr lang="en-US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Word</a:t>
                      </a: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Excel</a:t>
                      </a: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PowerPoint</a:t>
                      </a: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创建的文档</a:t>
                      </a:r>
                      <a:endParaRPr lang="zh-CN" sz="12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Courier New"/>
                      </a:endParaRP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914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网页文件</a:t>
                      </a:r>
                      <a:endParaRPr lang="zh-CN" sz="12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Courier New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solidFill>
                            <a:schemeClr val="lt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htm</a:t>
                      </a:r>
                      <a:r>
                        <a:rPr lang="en-US" sz="1200" b="1" kern="100" dirty="0">
                          <a:solidFill>
                            <a:schemeClr val="lt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, asp</a:t>
                      </a:r>
                      <a:endParaRPr lang="zh-CN" sz="1200" b="1" kern="100" dirty="0">
                        <a:solidFill>
                          <a:schemeClr val="lt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6" marR="68586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前者是静态的，后者是动态的</a:t>
                      </a:r>
                      <a:endParaRPr lang="zh-CN" sz="12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Courier New"/>
                      </a:endParaRP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2926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音频文件</a:t>
                      </a:r>
                      <a:endParaRPr lang="zh-CN" sz="12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Courier New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lt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wav, mp3, mid</a:t>
                      </a:r>
                      <a:endParaRPr lang="zh-CN" sz="1200" b="1" kern="100" dirty="0">
                        <a:solidFill>
                          <a:schemeClr val="lt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6" marR="68586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声音文件，不同的扩展名表示不同格式的音频文件</a:t>
                      </a:r>
                      <a:endParaRPr lang="zh-CN" sz="12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Courier New"/>
                      </a:endParaRP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417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图像文件</a:t>
                      </a:r>
                      <a:endParaRPr lang="zh-CN" sz="12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Courier New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lt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bmp, jpg, gif</a:t>
                      </a:r>
                      <a:endParaRPr lang="zh-CN" sz="1200" b="1" kern="100" dirty="0">
                        <a:solidFill>
                          <a:schemeClr val="lt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6" marR="68586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图像文件，不同的扩展名表示不同格式的图像文件</a:t>
                      </a:r>
                      <a:endParaRPr lang="zh-CN" sz="12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Courier New"/>
                      </a:endParaRP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209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压缩文件</a:t>
                      </a:r>
                      <a:endParaRPr lang="zh-CN" sz="12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Courier New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lt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zip, </a:t>
                      </a:r>
                      <a:r>
                        <a:rPr lang="en-US" sz="1200" b="1" kern="100" dirty="0" err="1">
                          <a:solidFill>
                            <a:schemeClr val="lt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rar</a:t>
                      </a:r>
                      <a:endParaRPr lang="zh-CN" sz="1200" b="1" kern="100" dirty="0">
                        <a:solidFill>
                          <a:schemeClr val="lt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压缩文件</a:t>
                      </a:r>
                      <a:endParaRPr lang="zh-CN" sz="12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Courier New"/>
                      </a:endParaRP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6821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223962" y="679450"/>
            <a:ext cx="6696075" cy="3784600"/>
          </a:xfrm>
        </p:spPr>
        <p:txBody>
          <a:bodyPr>
            <a:normAutofit/>
          </a:bodyPr>
          <a:lstStyle/>
          <a:p>
            <a:pPr marL="0"/>
            <a:r>
              <a:rPr lang="zh-CN" altLang="en-US" b="1" dirty="0">
                <a:solidFill>
                  <a:srgbClr val="FF0000"/>
                </a:solidFill>
              </a:rPr>
              <a:t>进程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/>
            <a:r>
              <a:rPr lang="en-US" altLang="zh-CN" dirty="0"/>
              <a:t>       </a:t>
            </a:r>
            <a:r>
              <a:rPr lang="zh-CN" altLang="zh-CN" dirty="0"/>
              <a:t>程序的一次执行</a:t>
            </a:r>
            <a:r>
              <a:rPr lang="zh-CN" altLang="en-US" dirty="0"/>
              <a:t>过程，</a:t>
            </a:r>
            <a:r>
              <a:rPr lang="zh-CN" altLang="zh-CN" dirty="0"/>
              <a:t>是</a:t>
            </a:r>
            <a:r>
              <a:rPr lang="zh-CN" altLang="en-US" dirty="0"/>
              <a:t>程序</a:t>
            </a:r>
            <a:r>
              <a:rPr lang="zh-CN" altLang="zh-CN" dirty="0"/>
              <a:t>实体的运行过程，是系统进行资源分配和调度的一个独立单位，其属性会随着时间的推进而改变。</a:t>
            </a:r>
            <a:endParaRPr lang="en-US" altLang="zh-CN" dirty="0"/>
          </a:p>
          <a:p>
            <a:pPr marL="0"/>
            <a:r>
              <a:rPr lang="zh-CN" altLang="en-US" b="1" dirty="0">
                <a:solidFill>
                  <a:srgbClr val="FF0000"/>
                </a:solidFill>
              </a:rPr>
              <a:t>程序与进程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1317625" lvl="1" indent="-457200">
              <a:buFont typeface="Wingdings" pitchFamily="2" charset="2"/>
              <a:buChar char="Ø"/>
            </a:pPr>
            <a:r>
              <a:rPr lang="zh-CN" altLang="zh-CN" dirty="0"/>
              <a:t>一个程序可以包含多个进程；</a:t>
            </a:r>
            <a:endParaRPr lang="en-US" altLang="zh-CN" dirty="0"/>
          </a:p>
          <a:p>
            <a:pPr marL="1317625" lvl="1" indent="-457200">
              <a:buFont typeface="Wingdings" pitchFamily="2" charset="2"/>
              <a:buChar char="Ø"/>
            </a:pPr>
            <a:r>
              <a:rPr lang="zh-CN" altLang="zh-CN" dirty="0"/>
              <a:t>进程可以描述并发活动，程序则不明显；</a:t>
            </a:r>
            <a:endParaRPr lang="en-US" altLang="zh-CN" dirty="0"/>
          </a:p>
          <a:p>
            <a:pPr marL="1317625" lvl="1" indent="-457200">
              <a:buFont typeface="Wingdings" pitchFamily="2" charset="2"/>
              <a:buChar char="Ø"/>
            </a:pPr>
            <a:r>
              <a:rPr lang="zh-CN" altLang="zh-CN" dirty="0"/>
              <a:t>进程执行需要处理机，程序存储需要介质；</a:t>
            </a:r>
            <a:endParaRPr lang="en-US" altLang="zh-CN" dirty="0"/>
          </a:p>
          <a:p>
            <a:pPr marL="1317625" lvl="1" indent="-457200">
              <a:buFont typeface="Wingdings" pitchFamily="2" charset="2"/>
              <a:buChar char="Ø"/>
            </a:pPr>
            <a:r>
              <a:rPr lang="zh-CN" altLang="zh-CN" dirty="0"/>
              <a:t>进程有生命周期，程序是永存的。</a:t>
            </a:r>
            <a:endParaRPr lang="en-US" altLang="zh-CN" dirty="0">
              <a:solidFill>
                <a:srgbClr val="9900FF"/>
              </a:solidFill>
              <a:latin typeface="楷体_GB2312" pitchFamily="49" charset="-122"/>
            </a:endParaRPr>
          </a:p>
          <a:p>
            <a:pPr marL="414900" indent="-342900">
              <a:buFont typeface="Wingdings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81814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4294967295"/>
          </p:nvPr>
        </p:nvSpPr>
        <p:spPr>
          <a:xfrm>
            <a:off x="827584" y="968375"/>
            <a:ext cx="7199313" cy="3206750"/>
          </a:xfrm>
        </p:spPr>
        <p:txBody>
          <a:bodyPr>
            <a:normAutofit/>
          </a:bodyPr>
          <a:lstStyle/>
          <a:p>
            <a:pPr marL="0"/>
            <a:r>
              <a:rPr lang="en-US" altLang="zh-CN" b="1" dirty="0">
                <a:solidFill>
                  <a:srgbClr val="FFC000"/>
                </a:solidFill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</a:rPr>
              <a:t>进程的状态</a:t>
            </a:r>
          </a:p>
          <a:p>
            <a:pPr marL="1317625" lvl="1" indent="-457200">
              <a:buFont typeface="Wingdings" pitchFamily="2" charset="2"/>
              <a:buChar char="Ø"/>
            </a:pPr>
            <a:r>
              <a:rPr lang="zh-CN" altLang="zh-CN" sz="1900" b="1" dirty="0">
                <a:solidFill>
                  <a:srgbClr val="FF9900"/>
                </a:solidFill>
              </a:rPr>
              <a:t>挂起状态</a:t>
            </a:r>
            <a:r>
              <a:rPr lang="zh-CN" altLang="zh-CN" sz="1900" dirty="0"/>
              <a:t>是指进程正在等待系统为其分配所需资源而暂未运行；</a:t>
            </a:r>
            <a:endParaRPr lang="en-US" altLang="zh-CN" sz="1900" dirty="0"/>
          </a:p>
          <a:p>
            <a:pPr marL="1317625" lvl="1" indent="-457200">
              <a:buFont typeface="Wingdings" pitchFamily="2" charset="2"/>
              <a:buChar char="Ø"/>
            </a:pPr>
            <a:r>
              <a:rPr lang="zh-CN" altLang="zh-CN" sz="1900" b="1" dirty="0">
                <a:solidFill>
                  <a:srgbClr val="FF9900"/>
                </a:solidFill>
              </a:rPr>
              <a:t>就绪状态</a:t>
            </a:r>
            <a:r>
              <a:rPr lang="zh-CN" altLang="zh-CN" sz="1900" dirty="0"/>
              <a:t>是指进程已获得所需资源并被调入内存，它具备了执行的条件但仍在等待获得处理机资源，以便投入运行；</a:t>
            </a:r>
            <a:endParaRPr lang="en-US" altLang="zh-CN" sz="1900" dirty="0"/>
          </a:p>
          <a:p>
            <a:pPr marL="1317625" lvl="1" indent="-457200">
              <a:buFont typeface="Wingdings" pitchFamily="2" charset="2"/>
              <a:buChar char="Ø"/>
            </a:pPr>
            <a:r>
              <a:rPr lang="zh-CN" altLang="zh-CN" sz="1900" b="1" dirty="0">
                <a:solidFill>
                  <a:srgbClr val="FF9900"/>
                </a:solidFill>
              </a:rPr>
              <a:t>运行状态</a:t>
            </a:r>
            <a:r>
              <a:rPr lang="zh-CN" altLang="zh-CN" sz="1900" dirty="0"/>
              <a:t>是指进程占有处理机且正在运行的状态。</a:t>
            </a:r>
          </a:p>
          <a:p>
            <a:pPr marL="414900" indent="-342900">
              <a:buFont typeface="Wingdings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1925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259632" y="967581"/>
            <a:ext cx="6337300" cy="3208338"/>
          </a:xfrm>
        </p:spPr>
        <p:txBody>
          <a:bodyPr>
            <a:normAutofit/>
          </a:bodyPr>
          <a:lstStyle/>
          <a:p>
            <a:pPr marL="0"/>
            <a:r>
              <a:rPr lang="zh-CN" altLang="zh-CN" sz="2200" b="1" dirty="0">
                <a:solidFill>
                  <a:srgbClr val="FF0000"/>
                </a:solidFill>
              </a:rPr>
              <a:t>临界资源</a:t>
            </a:r>
            <a:endParaRPr lang="en-US" altLang="zh-CN" sz="2200" b="1" dirty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zh-CN" dirty="0"/>
              <a:t>临界资源（</a:t>
            </a:r>
            <a:r>
              <a:rPr lang="en-US" altLang="zh-CN" dirty="0"/>
              <a:t>Critical Resource</a:t>
            </a:r>
            <a:r>
              <a:rPr lang="zh-CN" altLang="zh-CN" dirty="0"/>
              <a:t>）指计算机系统中在同一个时刻只能由一个进程使用的资源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zh-CN" dirty="0"/>
              <a:t>如硬件资源中的打印机、磁带机等，软件资源中的变量、表格、队列等。</a:t>
            </a:r>
            <a:endParaRPr lang="en-US" altLang="zh-CN" dirty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zh-CN" dirty="0"/>
              <a:t>对临界资源的使用采用互斥方式即一个进程使用完之后，另一个进程才能使用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90964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46"/>
          <p:cNvSpPr txBox="1">
            <a:spLocks/>
          </p:cNvSpPr>
          <p:nvPr/>
        </p:nvSpPr>
        <p:spPr>
          <a:xfrm>
            <a:off x="1115616" y="1131590"/>
            <a:ext cx="6696745" cy="3207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200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itchFamily="34" charset="0"/>
              <a:buNone/>
              <a:defRPr sz="2000" b="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200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–"/>
              <a:defRPr sz="2000" b="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200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  <a:defRPr sz="2000" b="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7200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–"/>
              <a:defRPr sz="2000" b="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7200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»"/>
              <a:defRPr sz="2000" b="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5000"/>
              </a:lnSpc>
              <a:defRPr sz="1800">
                <a:solidFill>
                  <a:srgbClr val="000000"/>
                </a:solidFill>
                <a:effectLst/>
              </a:defRPr>
            </a:pPr>
            <a:r>
              <a:rPr lang="zh-CN" altLang="en-US" sz="1800" b="1" dirty="0">
                <a:solidFill>
                  <a:srgbClr val="FF9900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rPr>
              <a:t>死锁</a:t>
            </a:r>
          </a:p>
          <a:p>
            <a:pPr>
              <a:lnSpc>
                <a:spcPct val="135000"/>
              </a:lnSpc>
              <a:defRPr sz="1800">
                <a:solidFill>
                  <a:srgbClr val="000000"/>
                </a:solidFill>
                <a:effectLst/>
              </a:defRPr>
            </a:pPr>
            <a:r>
              <a:rPr lang="zh-CN" altLang="en-US" sz="1800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rPr>
              <a:t>指多个进程因竞争资源而造成的一种僵局，若无外力干预，这些进程都将永远不能继续运行。</a:t>
            </a:r>
          </a:p>
          <a:p>
            <a:pPr>
              <a:lnSpc>
                <a:spcPct val="135000"/>
              </a:lnSpc>
              <a:defRPr sz="1800">
                <a:solidFill>
                  <a:srgbClr val="000000"/>
                </a:solidFill>
                <a:effectLst/>
              </a:defRPr>
            </a:pPr>
            <a:r>
              <a:rPr lang="zh-CN" altLang="en-US" sz="1800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rPr>
              <a:t>       例如，一个进程可能已有对打印机的访问权，同时它还在等待访问</a:t>
            </a:r>
            <a:r>
              <a:rPr lang="en-US" altLang="zh-CN" sz="1800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rPr>
              <a:t>CD</a:t>
            </a:r>
            <a:r>
              <a:rPr lang="zh-CN" altLang="en-US" sz="1800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rPr>
              <a:t>播放机，而另一个进程已经获得</a:t>
            </a:r>
            <a:r>
              <a:rPr lang="en-US" altLang="zh-CN" sz="1800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rPr>
              <a:t>CD</a:t>
            </a:r>
            <a:r>
              <a:rPr lang="zh-CN" altLang="en-US" sz="1800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rPr>
              <a:t>播放机的访问权，却在等待访问打印机，那么这两个进程就会陷入死锁，无限制等待对方手上的资源。</a:t>
            </a:r>
          </a:p>
        </p:txBody>
      </p:sp>
    </p:spTree>
    <p:extLst>
      <p:ext uri="{BB962C8B-B14F-4D97-AF65-F5344CB8AC3E}">
        <p14:creationId xmlns:p14="http://schemas.microsoft.com/office/powerpoint/2010/main" val="273510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>
            <a:extLst>
              <a:ext uri="{FF2B5EF4-FFF2-40B4-BE49-F238E27FC236}">
                <a16:creationId xmlns:a16="http://schemas.microsoft.com/office/drawing/2014/main" id="{6BEDD62F-7B31-496D-AB78-50EBB4A8F7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t>4-</a:t>
            </a:r>
            <a:fld id="{A154F9E9-6CC0-46B2-A794-09B7F988737B}" type="slidenum"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</a:pPr>
              <a:t>5</a:t>
            </a:fld>
            <a:endParaRPr kumimoji="0" lang="en-US" altLang="zh-CN" sz="105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4819" name="Object 2">
            <a:hlinkClick r:id="" action="ppaction://ole?verb=0"/>
            <a:extLst>
              <a:ext uri="{FF2B5EF4-FFF2-40B4-BE49-F238E27FC236}">
                <a16:creationId xmlns:a16="http://schemas.microsoft.com/office/drawing/2014/main" id="{7E89019F-A8F2-40C7-9542-C285AEE58B7D}"/>
              </a:ext>
            </a:extLst>
          </p:cNvPr>
          <p:cNvGraphicFramePr>
            <a:graphicFrameLocks/>
          </p:cNvGraphicFramePr>
          <p:nvPr/>
        </p:nvGraphicFramePr>
        <p:xfrm>
          <a:off x="1646635" y="1610916"/>
          <a:ext cx="5849540" cy="1470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858347" imgH="2009677" progId="Word.Document.8">
                  <p:embed/>
                </p:oleObj>
              </mc:Choice>
              <mc:Fallback>
                <p:oleObj name="Document" r:id="rId3" imgW="7858347" imgH="2009677" progId="Word.Document.8">
                  <p:embed/>
                  <p:pic>
                    <p:nvPicPr>
                      <p:cNvPr id="34819" name="Object 2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7E89019F-A8F2-40C7-9542-C285AEE58B7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635" y="1610916"/>
                        <a:ext cx="5849540" cy="14704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Rectangle 3">
            <a:extLst>
              <a:ext uri="{FF2B5EF4-FFF2-40B4-BE49-F238E27FC236}">
                <a16:creationId xmlns:a16="http://schemas.microsoft.com/office/drawing/2014/main" id="{6292D8CD-1C1E-43EB-88C4-340A8CECE0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9307" y="3081338"/>
            <a:ext cx="5022056" cy="745331"/>
          </a:xfrm>
        </p:spPr>
        <p:txBody>
          <a:bodyPr/>
          <a:lstStyle/>
          <a:p>
            <a:pPr eaLnBrk="1" hangingPunct="1"/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优点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：比机器语言程序容易阅读和修改</a:t>
            </a:r>
          </a:p>
          <a:p>
            <a:pPr eaLnBrk="1" hangingPunct="1"/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缺点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：面向机器语言，通用性差。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26F6A1B-7724-4911-8D47-AFC6664A9B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1935" y="57150"/>
            <a:ext cx="4860131" cy="571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8080"/>
                </a:solidFill>
                <a:latin typeface="楷体_GB2312" pitchFamily="49" charset="-122"/>
              </a:rPr>
              <a:t>汇编语言</a:t>
            </a:r>
          </a:p>
        </p:txBody>
      </p:sp>
      <p:sp>
        <p:nvSpPr>
          <p:cNvPr id="34822" name="TextBox 2">
            <a:extLst>
              <a:ext uri="{FF2B5EF4-FFF2-40B4-BE49-F238E27FC236}">
                <a16:creationId xmlns:a16="http://schemas.microsoft.com/office/drawing/2014/main" id="{FA9901EF-1679-4867-A03F-837F9E34D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8344" y="741760"/>
            <a:ext cx="5183981" cy="710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ts val="450"/>
              </a:spcBef>
              <a:spcAft>
                <a:spcPct val="0"/>
              </a:spcAft>
              <a:buClrTx/>
              <a:buSzTx/>
            </a:pPr>
            <a:r>
              <a:rPr lang="zh-CN" altLang="en-US" sz="1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汇编语言</a:t>
            </a: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：用符号代替机器指令所产生的语言。</a:t>
            </a:r>
            <a:endParaRPr lang="en-US" altLang="zh-CN" sz="18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685800" fontAlgn="base">
              <a:spcBef>
                <a:spcPts val="450"/>
              </a:spcBef>
              <a:spcAft>
                <a:spcPct val="0"/>
              </a:spcAft>
              <a:buClrTx/>
              <a:buSzTx/>
            </a:pP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例如，</a:t>
            </a:r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8086</a:t>
            </a: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汇编语言对</a:t>
            </a:r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7+8=?</a:t>
            </a: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编程</a:t>
            </a:r>
          </a:p>
        </p:txBody>
      </p:sp>
    </p:spTree>
  </p:cSld>
  <p:clrMapOvr>
    <a:masterClrMapping/>
  </p:clrMapOvr>
  <p:transition spd="slow">
    <p:strips dir="rd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972740" y="552812"/>
            <a:ext cx="6983413" cy="652463"/>
          </a:xfrm>
        </p:spPr>
        <p:txBody>
          <a:bodyPr>
            <a:normAutofit/>
          </a:bodyPr>
          <a:lstStyle/>
          <a:p>
            <a:r>
              <a:rPr lang="zh-CN" altLang="en-US" dirty="0"/>
              <a:t>常用的数据结构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115616" y="1347614"/>
            <a:ext cx="6697663" cy="3208337"/>
          </a:xfrm>
        </p:spPr>
        <p:txBody>
          <a:bodyPr/>
          <a:lstStyle/>
          <a:p>
            <a:pPr lvl="0">
              <a:spcBef>
                <a:spcPts val="12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lang="zh-CN" altLang="en-US" sz="2200" dirty="0">
                <a:solidFill>
                  <a:srgbClr val="FF0000"/>
                </a:solidFill>
              </a:rPr>
              <a:t>常用的数据结构</a:t>
            </a:r>
          </a:p>
          <a:p>
            <a:pPr marL="397755" lvl="0" indent="-325754">
              <a:lnSpc>
                <a:spcPct val="110000"/>
              </a:lnSpc>
              <a:spcBef>
                <a:spcPts val="1100"/>
              </a:spcBef>
              <a:buSzPct val="100000"/>
              <a:buFont typeface="Wingdings" pitchFamily="2" charset="2"/>
              <a:buChar char="Ø"/>
              <a:defRPr sz="1800">
                <a:solidFill>
                  <a:srgbClr val="000000"/>
                </a:solidFill>
                <a:effectLst/>
              </a:defRPr>
            </a:pPr>
            <a:r>
              <a:rPr lang="zh-CN" altLang="en-US" dirty="0">
                <a:solidFill>
                  <a:srgbClr val="FF0000"/>
                </a:solidFill>
              </a:rPr>
              <a:t>线性表</a:t>
            </a:r>
          </a:p>
          <a:p>
            <a:pPr marL="397755" lvl="0" indent="-325754">
              <a:lnSpc>
                <a:spcPct val="110000"/>
              </a:lnSpc>
              <a:spcBef>
                <a:spcPts val="1100"/>
              </a:spcBef>
              <a:buSzPct val="100000"/>
              <a:buFont typeface="Wingdings" pitchFamily="2" charset="2"/>
              <a:buChar char="Ø"/>
              <a:defRPr sz="1800">
                <a:solidFill>
                  <a:srgbClr val="000000"/>
                </a:solidFill>
                <a:effectLst/>
              </a:defRPr>
            </a:pPr>
            <a:r>
              <a:rPr lang="zh-CN" altLang="en-US" dirty="0">
                <a:solidFill>
                  <a:srgbClr val="FF0000"/>
                </a:solidFill>
              </a:rPr>
              <a:t>栈和队列</a:t>
            </a:r>
          </a:p>
          <a:p>
            <a:pPr marL="397755" lvl="0" indent="-325754">
              <a:lnSpc>
                <a:spcPct val="110000"/>
              </a:lnSpc>
              <a:spcBef>
                <a:spcPts val="1100"/>
              </a:spcBef>
              <a:buSzPct val="100000"/>
              <a:buFont typeface="Wingdings" pitchFamily="2" charset="2"/>
              <a:buChar char="Ø"/>
              <a:defRPr sz="1800">
                <a:solidFill>
                  <a:srgbClr val="000000"/>
                </a:solidFill>
                <a:effectLst/>
              </a:defRPr>
            </a:pPr>
            <a:r>
              <a:rPr lang="zh-CN" altLang="en-US" dirty="0">
                <a:solidFill>
                  <a:srgbClr val="FF0000"/>
                </a:solidFill>
              </a:rPr>
              <a:t>数组</a:t>
            </a:r>
          </a:p>
          <a:p>
            <a:pPr marL="397755" lvl="0" indent="-325754">
              <a:lnSpc>
                <a:spcPct val="110000"/>
              </a:lnSpc>
              <a:spcBef>
                <a:spcPts val="1100"/>
              </a:spcBef>
              <a:buSzPct val="100000"/>
              <a:buFont typeface="Wingdings" pitchFamily="2" charset="2"/>
              <a:buChar char="Ø"/>
              <a:defRPr sz="1800">
                <a:solidFill>
                  <a:srgbClr val="000000"/>
                </a:solidFill>
                <a:effectLst/>
              </a:defRPr>
            </a:pPr>
            <a:r>
              <a:rPr lang="zh-CN" altLang="en-US" dirty="0">
                <a:solidFill>
                  <a:srgbClr val="FF0000"/>
                </a:solidFill>
              </a:rPr>
              <a:t>树</a:t>
            </a:r>
          </a:p>
          <a:p>
            <a:pPr marL="397755" lvl="0" indent="-325754">
              <a:lnSpc>
                <a:spcPct val="110000"/>
              </a:lnSpc>
              <a:spcBef>
                <a:spcPts val="1100"/>
              </a:spcBef>
              <a:buSzPct val="100000"/>
              <a:buFont typeface="Wingdings" pitchFamily="2" charset="2"/>
              <a:buChar char="Ø"/>
              <a:defRPr sz="1800">
                <a:solidFill>
                  <a:srgbClr val="000000"/>
                </a:solidFill>
                <a:effectLst/>
              </a:defRPr>
            </a:pPr>
            <a:r>
              <a:rPr lang="zh-CN" altLang="en-US" dirty="0">
                <a:solidFill>
                  <a:srgbClr val="FF0000"/>
                </a:solidFill>
              </a:rPr>
              <a:t>图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20862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223962" y="915566"/>
            <a:ext cx="6696075" cy="3206750"/>
          </a:xfrm>
        </p:spPr>
        <p:txBody>
          <a:bodyPr/>
          <a:lstStyle/>
          <a:p>
            <a:pPr>
              <a:lnSpc>
                <a:spcPts val="3100"/>
              </a:lnSpc>
              <a:spcBef>
                <a:spcPts val="0"/>
              </a:spcBef>
            </a:pPr>
            <a:r>
              <a:rPr lang="zh-CN" altLang="en-US" sz="1800" b="1" dirty="0">
                <a:solidFill>
                  <a:srgbClr val="FF0000"/>
                </a:solidFill>
              </a:rPr>
              <a:t>数据库→存放数据的仓库</a:t>
            </a:r>
          </a:p>
          <a:p>
            <a:pPr>
              <a:lnSpc>
                <a:spcPts val="3100"/>
              </a:lnSpc>
              <a:spcBef>
                <a:spcPts val="0"/>
              </a:spcBef>
            </a:pPr>
            <a:r>
              <a:rPr lang="zh-CN" altLang="en-US" sz="1800" b="1" dirty="0">
                <a:solidFill>
                  <a:srgbClr val="FF9933"/>
                </a:solidFill>
              </a:rPr>
              <a:t>数据库</a:t>
            </a:r>
            <a:r>
              <a:rPr lang="zh-CN" altLang="en-US" sz="1800" dirty="0"/>
              <a:t>：</a:t>
            </a:r>
            <a:r>
              <a:rPr lang="zh-CN" altLang="zh-CN" sz="1800" dirty="0">
                <a:effectLst/>
              </a:rPr>
              <a:t>是为了实现一定的目的、按某种规则组织起来的数据集合。更准确的说，数据库就是长期存储在计算机内、有组织的、可共享的数据集合。</a:t>
            </a:r>
            <a:endParaRPr lang="en-US" altLang="zh-CN" sz="1800" dirty="0">
              <a:effectLst/>
            </a:endParaRPr>
          </a:p>
          <a:p>
            <a:pPr>
              <a:lnSpc>
                <a:spcPts val="3100"/>
              </a:lnSpc>
              <a:spcBef>
                <a:spcPts val="0"/>
              </a:spcBef>
            </a:pPr>
            <a:r>
              <a:rPr lang="zh-CN" altLang="en-US" sz="1800" b="1" dirty="0">
                <a:solidFill>
                  <a:srgbClr val="FF9933"/>
                </a:solidFill>
              </a:rPr>
              <a:t>特点</a:t>
            </a:r>
            <a:r>
              <a:rPr lang="zh-CN" altLang="en-US" sz="1800" dirty="0"/>
              <a:t>：集成性、共享性、海量性、持久性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672294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1043608" y="156567"/>
            <a:ext cx="7512030" cy="1073149"/>
          </a:xfrm>
        </p:spPr>
        <p:txBody>
          <a:bodyPr>
            <a:noAutofit/>
          </a:bodyPr>
          <a:lstStyle/>
          <a:p>
            <a:pPr>
              <a:lnSpc>
                <a:spcPts val="3100"/>
              </a:lnSpc>
              <a:spcBef>
                <a:spcPts val="0"/>
              </a:spcBef>
            </a:pPr>
            <a:r>
              <a:rPr lang="en-US" altLang="zh-CN" sz="2000" dirty="0"/>
              <a:t>.</a:t>
            </a:r>
            <a:r>
              <a:rPr lang="zh-CN" altLang="en-US" sz="3200" dirty="0"/>
              <a:t>数据库管理系统</a:t>
            </a:r>
            <a:r>
              <a:rPr lang="en-US" altLang="zh-CN" sz="1800" dirty="0"/>
              <a:t>(DBMS </a:t>
            </a:r>
            <a:r>
              <a:rPr lang="en-US" altLang="zh-CN" sz="1800" dirty="0" err="1">
                <a:solidFill>
                  <a:schemeClr val="bg1"/>
                </a:solidFill>
              </a:rPr>
              <a:t>DataBase</a:t>
            </a:r>
            <a:r>
              <a:rPr lang="en-US" altLang="zh-CN" sz="1800" dirty="0">
                <a:solidFill>
                  <a:schemeClr val="bg1"/>
                </a:solidFill>
              </a:rPr>
              <a:t> Management System</a:t>
            </a:r>
            <a:r>
              <a:rPr lang="en-US" altLang="zh-CN" sz="1800" dirty="0"/>
              <a:t>)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971600" y="1131590"/>
            <a:ext cx="6983413" cy="3208338"/>
          </a:xfrm>
        </p:spPr>
        <p:txBody>
          <a:bodyPr>
            <a:normAutofit/>
          </a:bodyPr>
          <a:lstStyle/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rgbClr val="FF0000"/>
                </a:solidFill>
              </a:rPr>
              <a:t>DBMS</a:t>
            </a:r>
            <a:r>
              <a:rPr lang="zh-CN" altLang="en-US" sz="1600" b="1" dirty="0">
                <a:solidFill>
                  <a:srgbClr val="FF0000"/>
                </a:solidFill>
              </a:rPr>
              <a:t>：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zh-CN" altLang="en-US" sz="1400" dirty="0"/>
              <a:t>数据库管理系统是由一组程序构成，其主要功能是完成对数据库中数据定义、数据操纵，提供给用户一个简明的应用接口，实现事务处理等。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zh-CN" altLang="en-US" sz="1400" dirty="0"/>
              <a:t>常见的</a:t>
            </a:r>
            <a:r>
              <a:rPr lang="en-US" altLang="zh-CN" sz="1400" dirty="0"/>
              <a:t>DBMS</a:t>
            </a:r>
            <a:r>
              <a:rPr lang="zh-CN" altLang="en-US" sz="1400" dirty="0"/>
              <a:t>有</a:t>
            </a:r>
            <a:r>
              <a:rPr lang="en-US" altLang="zh-CN" sz="1400" dirty="0"/>
              <a:t>Oracle</a:t>
            </a:r>
            <a:r>
              <a:rPr lang="zh-CN" altLang="en-US" sz="1400" dirty="0"/>
              <a:t>、</a:t>
            </a:r>
            <a:r>
              <a:rPr lang="en-US" altLang="zh-CN" sz="1400" dirty="0"/>
              <a:t>DB2</a:t>
            </a:r>
            <a:r>
              <a:rPr lang="zh-CN" altLang="en-US" sz="1400" dirty="0"/>
              <a:t>、</a:t>
            </a:r>
            <a:r>
              <a:rPr lang="en-US" altLang="zh-CN" sz="1400" dirty="0"/>
              <a:t>SQL Server</a:t>
            </a:r>
            <a:r>
              <a:rPr lang="zh-CN" altLang="en-US" sz="1400" dirty="0"/>
              <a:t>、</a:t>
            </a:r>
            <a:r>
              <a:rPr lang="en-US" altLang="zh-CN" sz="1400" dirty="0"/>
              <a:t>My SQL</a:t>
            </a:r>
            <a:r>
              <a:rPr lang="zh-CN" altLang="en-US" sz="1400" dirty="0"/>
              <a:t>、</a:t>
            </a:r>
            <a:r>
              <a:rPr lang="en-US" altLang="zh-CN" sz="1400" dirty="0"/>
              <a:t>FoxPro</a:t>
            </a:r>
            <a:r>
              <a:rPr lang="zh-CN" altLang="en-US" sz="1400" dirty="0"/>
              <a:t>和</a:t>
            </a:r>
            <a:r>
              <a:rPr lang="en-US" altLang="zh-CN" sz="1400" dirty="0"/>
              <a:t>Access</a:t>
            </a:r>
            <a:r>
              <a:rPr lang="zh-CN" altLang="en-US" sz="1400" dirty="0"/>
              <a:t>等等。</a:t>
            </a:r>
            <a:endParaRPr lang="en-US" altLang="zh-CN" sz="1400" dirty="0"/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zh-CN" altLang="en-US" sz="1400" dirty="0"/>
              <a:t>建立、使用和维护数据库的软件。</a:t>
            </a:r>
            <a:endParaRPr lang="en-US" altLang="zh-CN" sz="1400" dirty="0"/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zh-CN" altLang="en-US" sz="1400" dirty="0"/>
              <a:t>其基本功能：</a:t>
            </a:r>
          </a:p>
          <a:p>
            <a:endParaRPr lang="zh-CN" altLang="en-US" b="1" dirty="0"/>
          </a:p>
        </p:txBody>
      </p:sp>
      <p:graphicFrame>
        <p:nvGraphicFramePr>
          <p:cNvPr id="6" name="Table 1040"/>
          <p:cNvGraphicFramePr/>
          <p:nvPr>
            <p:extLst>
              <p:ext uri="{D42A27DB-BD31-4B8C-83A1-F6EECF244321}">
                <p14:modId xmlns:p14="http://schemas.microsoft.com/office/powerpoint/2010/main" val="4081120381"/>
              </p:ext>
            </p:extLst>
          </p:nvPr>
        </p:nvGraphicFramePr>
        <p:xfrm>
          <a:off x="1236434" y="3508872"/>
          <a:ext cx="6264696" cy="1269504"/>
        </p:xfrm>
        <a:graphic>
          <a:graphicData uri="http://schemas.openxmlformats.org/drawingml/2006/table">
            <a:tbl>
              <a:tblPr/>
              <a:tblGrid>
                <a:gridCol w="1593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1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632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1400" dirty="0" err="1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  <a:sym typeface="宋体"/>
                        </a:rPr>
                        <a:t>对象定义功能</a:t>
                      </a:r>
                      <a:endParaRPr sz="1400" dirty="0">
                        <a:solidFill>
                          <a:srgbClr val="FFFFFF"/>
                        </a:solidFill>
                        <a:latin typeface="微软雅黑" pitchFamily="34" charset="-122"/>
                        <a:ea typeface="微软雅黑" pitchFamily="34" charset="-122"/>
                        <a:cs typeface="宋体"/>
                        <a:sym typeface="宋体"/>
                      </a:endParaRP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28575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1400" dirty="0" err="1">
                          <a:latin typeface="微软雅黑" pitchFamily="34" charset="-122"/>
                          <a:ea typeface="微软雅黑" pitchFamily="34" charset="-122"/>
                          <a:cs typeface="宋体"/>
                          <a:sym typeface="宋体"/>
                        </a:rPr>
                        <a:t>数据对象的定义，如库、表、视图、索引等</a:t>
                      </a:r>
                      <a:endParaRPr sz="1400" dirty="0">
                        <a:latin typeface="微软雅黑" pitchFamily="34" charset="-122"/>
                        <a:ea typeface="微软雅黑" pitchFamily="34" charset="-122"/>
                        <a:cs typeface="宋体"/>
                        <a:sym typeface="宋体"/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miter lim="400000"/>
                    </a:lnR>
                    <a:lnT w="28575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  <a:sym typeface="宋体"/>
                        </a:rPr>
                        <a:t>数据操纵功能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1400" dirty="0" err="1">
                          <a:latin typeface="微软雅黑" pitchFamily="34" charset="-122"/>
                          <a:ea typeface="微软雅黑" pitchFamily="34" charset="-122"/>
                          <a:cs typeface="宋体"/>
                          <a:sym typeface="宋体"/>
                        </a:rPr>
                        <a:t>数据对象基本操作，如插入、修改、查询等</a:t>
                      </a:r>
                      <a:endParaRPr sz="1400" dirty="0">
                        <a:latin typeface="微软雅黑" pitchFamily="34" charset="-122"/>
                        <a:ea typeface="微软雅黑" pitchFamily="34" charset="-122"/>
                        <a:cs typeface="宋体"/>
                        <a:sym typeface="宋体"/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272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  <a:sym typeface="宋体"/>
                        </a:rPr>
                        <a:t>运行管理功能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1400" dirty="0" err="1">
                          <a:latin typeface="微软雅黑" pitchFamily="34" charset="-122"/>
                          <a:ea typeface="微软雅黑" pitchFamily="34" charset="-122"/>
                          <a:cs typeface="宋体"/>
                          <a:sym typeface="宋体"/>
                        </a:rPr>
                        <a:t>数据对象统一控制，如数据安全、并发控制</a:t>
                      </a:r>
                      <a:endParaRPr sz="1400" dirty="0">
                        <a:latin typeface="微软雅黑" pitchFamily="34" charset="-122"/>
                        <a:ea typeface="微软雅黑" pitchFamily="34" charset="-122"/>
                        <a:cs typeface="宋体"/>
                        <a:sym typeface="宋体"/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  <a:sym typeface="宋体"/>
                        </a:rPr>
                        <a:t>系统维护功能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28575">
                      <a:solidFill>
                        <a:srgbClr val="000000"/>
                      </a:solidFill>
                      <a:miter/>
                    </a:lnB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1400" dirty="0" err="1">
                          <a:latin typeface="微软雅黑" pitchFamily="34" charset="-122"/>
                          <a:ea typeface="微软雅黑" pitchFamily="34" charset="-122"/>
                          <a:cs typeface="宋体"/>
                          <a:sym typeface="宋体"/>
                        </a:rPr>
                        <a:t>数据对象的输入、转换、转储、通信等</a:t>
                      </a:r>
                      <a:endParaRPr sz="1400" dirty="0">
                        <a:latin typeface="微软雅黑" pitchFamily="34" charset="-122"/>
                        <a:ea typeface="微软雅黑" pitchFamily="34" charset="-122"/>
                        <a:cs typeface="宋体"/>
                        <a:sym typeface="宋体"/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28575">
                      <a:solidFill>
                        <a:srgbClr val="000000"/>
                      </a:solidFill>
                      <a:miter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77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dvAuto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223962" y="968375"/>
            <a:ext cx="6696075" cy="3206750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关系模型</a:t>
            </a:r>
            <a:r>
              <a:rPr lang="zh-CN" altLang="en-US" sz="2800" dirty="0">
                <a:solidFill>
                  <a:srgbClr val="FFC000"/>
                </a:solidFill>
              </a:rPr>
              <a:t>：</a:t>
            </a:r>
            <a:r>
              <a:rPr lang="zh-CN" altLang="en-US" sz="2800" dirty="0"/>
              <a:t>是用二维表结构来表示实体以及实体之间的联系。</a:t>
            </a:r>
          </a:p>
          <a:p>
            <a:r>
              <a:rPr lang="zh-CN" altLang="en-US" sz="2800" dirty="0"/>
              <a:t>关系模型是以关系数学理论为基础，其操作的对象和结果都是二维表，这种二维表就是关系。在数据库管理系统模型架构使用比较广泛。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7600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>
            <a:extLst>
              <a:ext uri="{FF2B5EF4-FFF2-40B4-BE49-F238E27FC236}">
                <a16:creationId xmlns:a16="http://schemas.microsoft.com/office/drawing/2014/main" id="{3A863B3A-C807-442E-BB28-9CC813ADD6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fld id="{8AE36257-66C5-4C3B-A7A8-E7705ADED777}" type="slidenum"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</a:pPr>
              <a:t>54</a:t>
            </a:fld>
            <a:r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t>/46</a:t>
            </a:r>
          </a:p>
        </p:txBody>
      </p:sp>
      <p:sp>
        <p:nvSpPr>
          <p:cNvPr id="529410" name="Rectangle 2">
            <a:extLst>
              <a:ext uri="{FF2B5EF4-FFF2-40B4-BE49-F238E27FC236}">
                <a16:creationId xmlns:a16="http://schemas.microsoft.com/office/drawing/2014/main" id="{D7839283-A61F-4A70-BEB7-D13C1B584D8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77541" y="851298"/>
            <a:ext cx="6588919" cy="172045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+mn-ea"/>
              </a:rPr>
              <a:t>高性能计算（</a:t>
            </a:r>
            <a:r>
              <a:rPr lang="en-US" altLang="zh-CN" dirty="0">
                <a:latin typeface="+mn-ea"/>
              </a:rPr>
              <a:t>HPC</a:t>
            </a:r>
            <a:r>
              <a:rPr lang="zh-CN" altLang="en-US" dirty="0">
                <a:latin typeface="+mn-ea"/>
              </a:rPr>
              <a:t>）：泛指量大、快速、高效的计算。高性能计算机一般也叫超算和巨型计算机。一般有大量</a:t>
            </a:r>
            <a:r>
              <a:rPr lang="en-US" altLang="zh-CN" dirty="0">
                <a:latin typeface="+mn-ea"/>
              </a:rPr>
              <a:t>CPU</a:t>
            </a:r>
            <a:r>
              <a:rPr lang="zh-CN" altLang="en-US" dirty="0">
                <a:latin typeface="+mn-ea"/>
              </a:rPr>
              <a:t>通过总线组成。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单位：</a:t>
            </a:r>
            <a:r>
              <a:rPr lang="en-US" altLang="zh-CN" dirty="0">
                <a:latin typeface="+mn-ea"/>
              </a:rPr>
              <a:t>FLOPS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 FLOPS =</a:t>
            </a:r>
            <a:r>
              <a:rPr lang="zh-CN" altLang="en-US" dirty="0">
                <a:latin typeface="+mn-ea"/>
              </a:rPr>
              <a:t>万亿次，</a:t>
            </a:r>
            <a:r>
              <a:rPr lang="zh-CN" altLang="en-US" b="0" dirty="0"/>
              <a:t> </a:t>
            </a:r>
            <a:r>
              <a:rPr lang="en-US" altLang="zh-CN" b="0" dirty="0"/>
              <a:t>10^12 </a:t>
            </a:r>
            <a:r>
              <a:rPr lang="zh-CN" altLang="en-US" dirty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</p:txBody>
      </p:sp>
      <p:sp>
        <p:nvSpPr>
          <p:cNvPr id="529543" name="Rectangle 135">
            <a:extLst>
              <a:ext uri="{FF2B5EF4-FFF2-40B4-BE49-F238E27FC236}">
                <a16:creationId xmlns:a16="http://schemas.microsoft.com/office/drawing/2014/main" id="{D61EBA7D-EB14-4961-903E-C626A2561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0010" y="57150"/>
            <a:ext cx="5292328" cy="571500"/>
          </a:xfrm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latin typeface="隶书" pitchFamily="49" charset="-122"/>
              </a:rPr>
              <a:t>高性能计算</a:t>
            </a:r>
            <a:endParaRPr lang="en-US" altLang="zh-CN" dirty="0">
              <a:latin typeface="隶书" pitchFamily="49" charset="-122"/>
            </a:endParaRPr>
          </a:p>
        </p:txBody>
      </p:sp>
      <p:sp>
        <p:nvSpPr>
          <p:cNvPr id="529544" name="Text Box 136">
            <a:extLst>
              <a:ext uri="{FF2B5EF4-FFF2-40B4-BE49-F238E27FC236}">
                <a16:creationId xmlns:a16="http://schemas.microsoft.com/office/drawing/2014/main" id="{7A007AF0-74E2-420E-8EA7-1D165E56B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463403"/>
            <a:ext cx="6588919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</a:rPr>
              <a:t>    用途：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</a:rPr>
              <a:t>：地球科学；</a:t>
            </a:r>
            <a:endParaRPr lang="en-US" altLang="zh-CN" sz="2400">
              <a:solidFill>
                <a:srgbClr val="000000"/>
              </a:solidFill>
              <a:latin typeface="楷体_GB2312" pitchFamily="49" charset="-122"/>
            </a:endParaRPr>
          </a:p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</a:rPr>
              <a:t>          2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</a:rPr>
              <a:t>：工业制造；</a:t>
            </a:r>
            <a:endParaRPr lang="en-US" altLang="zh-CN" sz="2400">
              <a:solidFill>
                <a:srgbClr val="000000"/>
              </a:solidFill>
              <a:latin typeface="楷体_GB2312" pitchFamily="49" charset="-122"/>
            </a:endParaRPr>
          </a:p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</a:rPr>
              <a:t>          3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</a:rPr>
              <a:t>：海量信息处理；</a:t>
            </a:r>
            <a:endParaRPr lang="en-US" altLang="zh-CN" sz="2400">
              <a:solidFill>
                <a:srgbClr val="000000"/>
              </a:solidFill>
              <a:latin typeface="楷体_GB2312" pitchFamily="49" charset="-122"/>
            </a:endParaRPr>
          </a:p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</a:rPr>
              <a:t>          4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</a:rPr>
              <a:t>：化学反应、核反应仿真。</a:t>
            </a:r>
            <a:endParaRPr lang="en-US" altLang="zh-CN" sz="2400">
              <a:solidFill>
                <a:srgbClr val="0000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95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9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9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54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4">
            <a:extLst>
              <a:ext uri="{FF2B5EF4-FFF2-40B4-BE49-F238E27FC236}">
                <a16:creationId xmlns:a16="http://schemas.microsoft.com/office/drawing/2014/main" id="{3FBC4215-E79B-4C54-AB8F-37F1174004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fld id="{A573E91F-6420-4790-8B44-7D423E4D921E}" type="slidenum"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</a:pPr>
              <a:t>55</a:t>
            </a:fld>
            <a:r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t>/46</a:t>
            </a:r>
          </a:p>
        </p:txBody>
      </p:sp>
      <p:sp>
        <p:nvSpPr>
          <p:cNvPr id="529410" name="Rectangle 2">
            <a:extLst>
              <a:ext uri="{FF2B5EF4-FFF2-40B4-BE49-F238E27FC236}">
                <a16:creationId xmlns:a16="http://schemas.microsoft.com/office/drawing/2014/main" id="{0484C7AD-B1A3-4DFE-9FB7-EA7BA011AD1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77541" y="851298"/>
            <a:ext cx="6588919" cy="172045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+mn-ea"/>
              </a:rPr>
              <a:t>网络计算：将一个复杂的计算分解成很多小的部分，通过网络分配给很多计算机进行处理，最后将许多结果综合起来得到最终结果。他是一种分布式计算。</a:t>
            </a:r>
            <a:endParaRPr lang="en-US" altLang="zh-CN" dirty="0">
              <a:latin typeface="+mn-ea"/>
            </a:endParaRPr>
          </a:p>
        </p:txBody>
      </p:sp>
      <p:sp>
        <p:nvSpPr>
          <p:cNvPr id="529543" name="Rectangle 135">
            <a:extLst>
              <a:ext uri="{FF2B5EF4-FFF2-40B4-BE49-F238E27FC236}">
                <a16:creationId xmlns:a16="http://schemas.microsoft.com/office/drawing/2014/main" id="{28B95FAB-42AF-48E2-91CF-80482D92E5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0010" y="57150"/>
            <a:ext cx="5292328" cy="571500"/>
          </a:xfrm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latin typeface="隶书" pitchFamily="49" charset="-122"/>
              </a:rPr>
              <a:t>网络计算</a:t>
            </a:r>
            <a:endParaRPr lang="en-US" altLang="zh-CN" dirty="0">
              <a:latin typeface="隶书" pitchFamily="49" charset="-122"/>
            </a:endParaRPr>
          </a:p>
        </p:txBody>
      </p:sp>
      <p:sp>
        <p:nvSpPr>
          <p:cNvPr id="529544" name="Text Box 136">
            <a:extLst>
              <a:ext uri="{FF2B5EF4-FFF2-40B4-BE49-F238E27FC236}">
                <a16:creationId xmlns:a16="http://schemas.microsoft.com/office/drawing/2014/main" id="{1B31525E-99EA-49DD-9AFF-199D61CF0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194" y="2463403"/>
            <a:ext cx="6588919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</a:rPr>
              <a:t>    用途：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</a:rPr>
              <a:t>：分布式超级计算；</a:t>
            </a:r>
            <a:endParaRPr lang="en-US" altLang="zh-CN" sz="2400">
              <a:solidFill>
                <a:srgbClr val="000000"/>
              </a:solidFill>
              <a:latin typeface="楷体_GB2312" pitchFamily="49" charset="-122"/>
            </a:endParaRPr>
          </a:p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</a:rPr>
              <a:t>          2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</a:rPr>
              <a:t>：高吞吐率计算；</a:t>
            </a:r>
            <a:endParaRPr lang="en-US" altLang="zh-CN" sz="2400">
              <a:solidFill>
                <a:srgbClr val="000000"/>
              </a:solidFill>
              <a:latin typeface="楷体_GB2312" pitchFamily="49" charset="-122"/>
            </a:endParaRPr>
          </a:p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</a:rPr>
              <a:t>          3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</a:rPr>
              <a:t>：数据密集型计算；</a:t>
            </a:r>
            <a:endParaRPr lang="en-US" altLang="zh-CN" sz="2400">
              <a:solidFill>
                <a:srgbClr val="000000"/>
              </a:solidFill>
              <a:latin typeface="楷体_GB2312" pitchFamily="49" charset="-122"/>
            </a:endParaRPr>
          </a:p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</a:rPr>
              <a:t>          4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</a:rPr>
              <a:t>：信息共享与人工交互计算。</a:t>
            </a:r>
            <a:endParaRPr lang="en-US" altLang="zh-CN" sz="2400">
              <a:solidFill>
                <a:srgbClr val="0000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95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9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9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54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4">
            <a:extLst>
              <a:ext uri="{FF2B5EF4-FFF2-40B4-BE49-F238E27FC236}">
                <a16:creationId xmlns:a16="http://schemas.microsoft.com/office/drawing/2014/main" id="{9D0D19BE-F3CB-4A15-B29C-694D81CC26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fld id="{ADEFAC65-D4C9-40E6-AE78-5A672AA398BB}" type="slidenum"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</a:pPr>
              <a:t>56</a:t>
            </a:fld>
            <a:r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t>/46</a:t>
            </a:r>
          </a:p>
        </p:txBody>
      </p:sp>
      <p:sp>
        <p:nvSpPr>
          <p:cNvPr id="529410" name="Rectangle 2">
            <a:extLst>
              <a:ext uri="{FF2B5EF4-FFF2-40B4-BE49-F238E27FC236}">
                <a16:creationId xmlns:a16="http://schemas.microsoft.com/office/drawing/2014/main" id="{B7EB80D9-5EB8-4A47-86AE-CF6BA3D3A32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77541" y="851298"/>
            <a:ext cx="6588919" cy="123467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+mn-ea"/>
              </a:rPr>
              <a:t>云计算：是基于网络实现服务、软件及处理能力的交付。包含网络、服务器、存储、应用软件、服务等。</a:t>
            </a:r>
            <a:endParaRPr lang="en-US" altLang="zh-CN" dirty="0">
              <a:latin typeface="+mn-ea"/>
            </a:endParaRPr>
          </a:p>
        </p:txBody>
      </p:sp>
      <p:sp>
        <p:nvSpPr>
          <p:cNvPr id="529543" name="Rectangle 135">
            <a:extLst>
              <a:ext uri="{FF2B5EF4-FFF2-40B4-BE49-F238E27FC236}">
                <a16:creationId xmlns:a16="http://schemas.microsoft.com/office/drawing/2014/main" id="{E8BEF840-5094-4CEF-BF19-6FE5906F10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0010" y="57150"/>
            <a:ext cx="5292328" cy="571500"/>
          </a:xfrm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latin typeface="隶书" pitchFamily="49" charset="-122"/>
              </a:rPr>
              <a:t>云计算</a:t>
            </a:r>
            <a:endParaRPr lang="en-US" altLang="zh-CN" dirty="0">
              <a:latin typeface="隶书" pitchFamily="49" charset="-122"/>
            </a:endParaRPr>
          </a:p>
        </p:txBody>
      </p:sp>
      <p:sp>
        <p:nvSpPr>
          <p:cNvPr id="529544" name="Text Box 136">
            <a:extLst>
              <a:ext uri="{FF2B5EF4-FFF2-40B4-BE49-F238E27FC236}">
                <a16:creationId xmlns:a16="http://schemas.microsoft.com/office/drawing/2014/main" id="{61BF2A1D-62EF-486A-80F2-D5DCA5AFE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1582" y="2052638"/>
            <a:ext cx="658891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</a:rPr>
              <a:t>特点：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</a:rPr>
              <a:t>：基础设施服务；</a:t>
            </a:r>
            <a:endParaRPr lang="en-US" altLang="zh-CN" sz="2400">
              <a:solidFill>
                <a:srgbClr val="000000"/>
              </a:solidFill>
              <a:latin typeface="楷体_GB2312" pitchFamily="49" charset="-122"/>
            </a:endParaRPr>
          </a:p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</a:rPr>
              <a:t>          2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</a:rPr>
              <a:t>：平台服务；</a:t>
            </a:r>
            <a:endParaRPr lang="en-US" altLang="zh-CN" sz="2400">
              <a:solidFill>
                <a:srgbClr val="000000"/>
              </a:solidFill>
              <a:latin typeface="楷体_GB2312" pitchFamily="49" charset="-122"/>
            </a:endParaRPr>
          </a:p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</a:rPr>
              <a:t>          3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</a:rPr>
              <a:t>：软件服务；</a:t>
            </a:r>
            <a:endParaRPr lang="en-US" altLang="zh-CN" sz="240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9222" name="文本框 6">
            <a:extLst>
              <a:ext uri="{FF2B5EF4-FFF2-40B4-BE49-F238E27FC236}">
                <a16:creationId xmlns:a16="http://schemas.microsoft.com/office/drawing/2014/main" id="{A63C9062-9A1D-4537-B053-4F6AF6144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3652838"/>
            <a:ext cx="62103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</a:rPr>
              <a:t>应用：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</a:rPr>
              <a:t>1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</a:rPr>
              <a:t>：医药医疗；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</a:rPr>
              <a:t>2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</a:rPr>
              <a:t>：制造；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</a:rPr>
              <a:t>3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</a:rPr>
              <a:t>：金融及能源；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</a:rPr>
              <a:t> 4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</a:rPr>
              <a:t>：电子政务；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</a:rPr>
              <a:t> 5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</a:rPr>
              <a:t>：教育科研等。</a:t>
            </a:r>
            <a:endParaRPr lang="zh-CN" altLang="en-US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95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9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9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54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4">
            <a:extLst>
              <a:ext uri="{FF2B5EF4-FFF2-40B4-BE49-F238E27FC236}">
                <a16:creationId xmlns:a16="http://schemas.microsoft.com/office/drawing/2014/main" id="{5C5975EF-5D42-490A-B2F9-701DCBF877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fld id="{4CF9898B-9225-42F5-A745-DDEBD03E4194}" type="slidenum"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</a:pPr>
              <a:t>57</a:t>
            </a:fld>
            <a:r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t>/46</a:t>
            </a:r>
          </a:p>
        </p:txBody>
      </p:sp>
      <p:sp>
        <p:nvSpPr>
          <p:cNvPr id="529410" name="Rectangle 2">
            <a:extLst>
              <a:ext uri="{FF2B5EF4-FFF2-40B4-BE49-F238E27FC236}">
                <a16:creationId xmlns:a16="http://schemas.microsoft.com/office/drawing/2014/main" id="{A93E2052-7177-423D-8DBF-D528107E5C7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77541" y="851298"/>
            <a:ext cx="6588919" cy="128825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+mn-ea"/>
              </a:rPr>
              <a:t>计算文化：是计算思想、精神、方法、观点等形成和发展的演变史。</a:t>
            </a:r>
            <a:endParaRPr lang="en-US" altLang="zh-CN" dirty="0">
              <a:latin typeface="+mn-ea"/>
            </a:endParaRPr>
          </a:p>
        </p:txBody>
      </p:sp>
      <p:sp>
        <p:nvSpPr>
          <p:cNvPr id="529543" name="Rectangle 135">
            <a:extLst>
              <a:ext uri="{FF2B5EF4-FFF2-40B4-BE49-F238E27FC236}">
                <a16:creationId xmlns:a16="http://schemas.microsoft.com/office/drawing/2014/main" id="{FAC8F085-EED3-495C-AAF4-844187644C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0010" y="57150"/>
            <a:ext cx="5292328" cy="571500"/>
          </a:xfrm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latin typeface="隶书" pitchFamily="49" charset="-122"/>
              </a:rPr>
              <a:t>计算文化</a:t>
            </a:r>
            <a:endParaRPr lang="en-US" altLang="zh-CN" dirty="0">
              <a:latin typeface="隶书" pitchFamily="49" charset="-122"/>
            </a:endParaRPr>
          </a:p>
        </p:txBody>
      </p:sp>
      <p:sp>
        <p:nvSpPr>
          <p:cNvPr id="529544" name="Text Box 136">
            <a:extLst>
              <a:ext uri="{FF2B5EF4-FFF2-40B4-BE49-F238E27FC236}">
                <a16:creationId xmlns:a16="http://schemas.microsoft.com/office/drawing/2014/main" id="{63FE394C-4230-46E2-AE8C-3E91F6249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194" y="1653779"/>
            <a:ext cx="6588919" cy="2516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zh-CN" altLang="en-US" sz="2100">
                <a:solidFill>
                  <a:srgbClr val="000000"/>
                </a:solidFill>
                <a:latin typeface="楷体_GB2312" pitchFamily="49" charset="-122"/>
              </a:rPr>
              <a:t>对人类影响具体体现：</a:t>
            </a:r>
            <a:endParaRPr lang="en-US" altLang="zh-CN" sz="2100">
              <a:solidFill>
                <a:srgbClr val="000000"/>
              </a:solidFill>
              <a:latin typeface="楷体_GB2312" pitchFamily="49" charset="-122"/>
            </a:endParaRPr>
          </a:p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altLang="zh-CN" sz="2100">
                <a:solidFill>
                  <a:srgbClr val="000000"/>
                </a:solidFill>
                <a:latin typeface="楷体_GB2312" pitchFamily="49" charset="-122"/>
              </a:rPr>
              <a:t>              1</a:t>
            </a:r>
            <a:r>
              <a:rPr lang="zh-CN" altLang="en-US" sz="2100">
                <a:solidFill>
                  <a:srgbClr val="000000"/>
                </a:solidFill>
                <a:latin typeface="楷体_GB2312" pitchFamily="49" charset="-122"/>
              </a:rPr>
              <a:t>：计算机理论对人类精神文化影响；</a:t>
            </a:r>
            <a:endParaRPr lang="en-US" altLang="zh-CN" sz="2100">
              <a:solidFill>
                <a:srgbClr val="000000"/>
              </a:solidFill>
              <a:latin typeface="楷体_GB2312" pitchFamily="49" charset="-122"/>
            </a:endParaRPr>
          </a:p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altLang="zh-CN" sz="2100">
                <a:solidFill>
                  <a:srgbClr val="000000"/>
                </a:solidFill>
                <a:latin typeface="楷体_GB2312" pitchFamily="49" charset="-122"/>
              </a:rPr>
              <a:t>              2</a:t>
            </a:r>
            <a:r>
              <a:rPr lang="zh-CN" altLang="en-US" sz="2100">
                <a:solidFill>
                  <a:srgbClr val="000000"/>
                </a:solidFill>
                <a:latin typeface="楷体_GB2312" pitchFamily="49" charset="-122"/>
              </a:rPr>
              <a:t>：计算机软硬件对物质文化影响；</a:t>
            </a:r>
            <a:endParaRPr lang="en-US" altLang="zh-CN" sz="2100">
              <a:solidFill>
                <a:srgbClr val="000000"/>
              </a:solidFill>
              <a:latin typeface="楷体_GB2312" pitchFamily="49" charset="-122"/>
            </a:endParaRPr>
          </a:p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altLang="zh-CN" sz="2100">
                <a:solidFill>
                  <a:srgbClr val="000000"/>
                </a:solidFill>
                <a:latin typeface="楷体_GB2312" pitchFamily="49" charset="-122"/>
              </a:rPr>
              <a:t>              3</a:t>
            </a:r>
            <a:r>
              <a:rPr lang="zh-CN" altLang="en-US" sz="2100">
                <a:solidFill>
                  <a:srgbClr val="000000"/>
                </a:solidFill>
                <a:latin typeface="楷体_GB2312" pitchFamily="49" charset="-122"/>
              </a:rPr>
              <a:t>：计算机应用创造和形成的计算思维、科学、思想、科学方法、科学精神、价值标准形成的崭新的文化观念。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95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9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9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54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4">
            <a:extLst>
              <a:ext uri="{FF2B5EF4-FFF2-40B4-BE49-F238E27FC236}">
                <a16:creationId xmlns:a16="http://schemas.microsoft.com/office/drawing/2014/main" id="{950C19C7-F3A6-43D7-890E-56C1E88180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fld id="{79700A5F-300D-4DD9-8E5C-DCEE6B92D5A1}" type="slidenum"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</a:pPr>
              <a:t>58</a:t>
            </a:fld>
            <a:r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t>/46</a:t>
            </a:r>
          </a:p>
        </p:txBody>
      </p:sp>
      <p:sp>
        <p:nvSpPr>
          <p:cNvPr id="529410" name="Rectangle 2">
            <a:extLst>
              <a:ext uri="{FF2B5EF4-FFF2-40B4-BE49-F238E27FC236}">
                <a16:creationId xmlns:a16="http://schemas.microsoft.com/office/drawing/2014/main" id="{5951B0D4-E211-4F93-8EB4-04648187A91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77541" y="851298"/>
            <a:ext cx="6588919" cy="128825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+mn-ea"/>
              </a:rPr>
              <a:t>计算机科学：计算机科学研究范围很广，主要是寻找计算机解决问题的有效方法、构建应用计算机的新方法、以及设计与实现软件。</a:t>
            </a:r>
            <a:endParaRPr lang="en-US" altLang="zh-CN" dirty="0">
              <a:latin typeface="+mn-ea"/>
            </a:endParaRPr>
          </a:p>
        </p:txBody>
      </p:sp>
      <p:sp>
        <p:nvSpPr>
          <p:cNvPr id="529543" name="Rectangle 135">
            <a:extLst>
              <a:ext uri="{FF2B5EF4-FFF2-40B4-BE49-F238E27FC236}">
                <a16:creationId xmlns:a16="http://schemas.microsoft.com/office/drawing/2014/main" id="{67E0E2A4-631F-4EEF-A9C3-679587D85E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0010" y="57150"/>
            <a:ext cx="5292328" cy="571500"/>
          </a:xfrm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latin typeface="隶书" pitchFamily="49" charset="-122"/>
              </a:rPr>
              <a:t>计算科学</a:t>
            </a:r>
            <a:endParaRPr lang="en-US" altLang="zh-CN" dirty="0">
              <a:latin typeface="隶书" pitchFamily="49" charset="-122"/>
            </a:endParaRPr>
          </a:p>
        </p:txBody>
      </p:sp>
      <p:sp>
        <p:nvSpPr>
          <p:cNvPr id="529544" name="Text Box 136">
            <a:extLst>
              <a:ext uri="{FF2B5EF4-FFF2-40B4-BE49-F238E27FC236}">
                <a16:creationId xmlns:a16="http://schemas.microsoft.com/office/drawing/2014/main" id="{24D8DC66-EDC1-4A7B-BAE3-0AD0AE076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194" y="2031207"/>
            <a:ext cx="6588919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zh-CN" altLang="en-US" sz="2100">
                <a:solidFill>
                  <a:srgbClr val="000000"/>
                </a:solidFill>
                <a:latin typeface="楷体_GB2312" pitchFamily="49" charset="-122"/>
              </a:rPr>
              <a:t>主要涉及</a:t>
            </a:r>
            <a:r>
              <a:rPr lang="en-US" altLang="zh-CN" sz="2100">
                <a:solidFill>
                  <a:srgbClr val="000000"/>
                </a:solidFill>
                <a:latin typeface="楷体_GB2312" pitchFamily="49" charset="-122"/>
              </a:rPr>
              <a:t>4</a:t>
            </a:r>
            <a:r>
              <a:rPr lang="zh-CN" altLang="en-US" sz="2100">
                <a:solidFill>
                  <a:srgbClr val="000000"/>
                </a:solidFill>
                <a:latin typeface="楷体_GB2312" pitchFamily="49" charset="-122"/>
              </a:rPr>
              <a:t>个方面：</a:t>
            </a:r>
            <a:endParaRPr lang="en-US" altLang="zh-CN" sz="2100">
              <a:solidFill>
                <a:srgbClr val="000000"/>
              </a:solidFill>
              <a:latin typeface="楷体_GB2312" pitchFamily="49" charset="-122"/>
            </a:endParaRPr>
          </a:p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altLang="zh-CN" sz="2100">
                <a:solidFill>
                  <a:srgbClr val="000000"/>
                </a:solidFill>
                <a:latin typeface="楷体_GB2312" pitchFamily="49" charset="-122"/>
              </a:rPr>
              <a:t>              1</a:t>
            </a:r>
            <a:r>
              <a:rPr lang="zh-CN" altLang="en-US" sz="2100">
                <a:solidFill>
                  <a:srgbClr val="000000"/>
                </a:solidFill>
                <a:latin typeface="楷体_GB2312" pitchFamily="49" charset="-122"/>
              </a:rPr>
              <a:t>：软件工程；</a:t>
            </a:r>
            <a:endParaRPr lang="en-US" altLang="zh-CN" sz="2100">
              <a:solidFill>
                <a:srgbClr val="000000"/>
              </a:solidFill>
              <a:latin typeface="楷体_GB2312" pitchFamily="49" charset="-122"/>
            </a:endParaRPr>
          </a:p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altLang="zh-CN" sz="2100">
                <a:solidFill>
                  <a:srgbClr val="000000"/>
                </a:solidFill>
                <a:latin typeface="楷体_GB2312" pitchFamily="49" charset="-122"/>
              </a:rPr>
              <a:t>              2</a:t>
            </a:r>
            <a:r>
              <a:rPr lang="zh-CN" altLang="en-US" sz="2100">
                <a:solidFill>
                  <a:srgbClr val="000000"/>
                </a:solidFill>
                <a:latin typeface="楷体_GB2312" pitchFamily="49" charset="-122"/>
              </a:rPr>
              <a:t>：计算机工程；</a:t>
            </a:r>
            <a:endParaRPr lang="en-US" altLang="zh-CN" sz="2100">
              <a:solidFill>
                <a:srgbClr val="000000"/>
              </a:solidFill>
              <a:latin typeface="楷体_GB2312" pitchFamily="49" charset="-122"/>
            </a:endParaRPr>
          </a:p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altLang="zh-CN" sz="2100">
                <a:solidFill>
                  <a:srgbClr val="000000"/>
                </a:solidFill>
                <a:latin typeface="楷体_GB2312" pitchFamily="49" charset="-122"/>
              </a:rPr>
              <a:t>              3</a:t>
            </a:r>
            <a:r>
              <a:rPr lang="zh-CN" altLang="en-US" sz="2100">
                <a:solidFill>
                  <a:srgbClr val="000000"/>
                </a:solidFill>
                <a:latin typeface="楷体_GB2312" pitchFamily="49" charset="-122"/>
              </a:rPr>
              <a:t>：信息技术；</a:t>
            </a:r>
            <a:endParaRPr lang="en-US" altLang="zh-CN" sz="2100">
              <a:solidFill>
                <a:srgbClr val="000000"/>
              </a:solidFill>
              <a:latin typeface="楷体_GB2312" pitchFamily="49" charset="-122"/>
            </a:endParaRPr>
          </a:p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altLang="zh-CN" sz="2100">
                <a:solidFill>
                  <a:srgbClr val="000000"/>
                </a:solidFill>
                <a:latin typeface="楷体_GB2312" pitchFamily="49" charset="-122"/>
              </a:rPr>
              <a:t>              4</a:t>
            </a:r>
            <a:r>
              <a:rPr lang="zh-CN" altLang="en-US" sz="2100">
                <a:solidFill>
                  <a:srgbClr val="000000"/>
                </a:solidFill>
                <a:latin typeface="楷体_GB2312" pitchFamily="49" charset="-122"/>
              </a:rPr>
              <a:t>：信息系统。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95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9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9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54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>
            <a:extLst>
              <a:ext uri="{FF2B5EF4-FFF2-40B4-BE49-F238E27FC236}">
                <a16:creationId xmlns:a16="http://schemas.microsoft.com/office/drawing/2014/main" id="{999F7934-FA60-4920-863F-C1816FF75F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fld id="{909FE8F8-EE03-4996-8C03-275920582BDC}" type="slidenum"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</a:pPr>
              <a:t>59</a:t>
            </a:fld>
            <a:r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t>/46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6B02D7B7-2908-4234-BCB2-BC720D6970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77541" y="844154"/>
            <a:ext cx="6588919" cy="2106215"/>
          </a:xfrm>
        </p:spPr>
        <p:txBody>
          <a:bodyPr/>
          <a:lstStyle/>
          <a:p>
            <a:pPr marL="3572" indent="-3572" eaLnBrk="1" hangingPunct="1">
              <a:defRPr/>
            </a:pPr>
            <a:r>
              <a:rPr lang="zh-CN" altLang="en-US" dirty="0">
                <a:solidFill>
                  <a:srgbClr val="008080"/>
                </a:solidFill>
                <a:latin typeface="楷体_GB2312" pitchFamily="49" charset="-122"/>
              </a:rPr>
              <a:t>计算思维的定义</a:t>
            </a:r>
          </a:p>
          <a:p>
            <a:pPr marL="3572" indent="-3572" eaLnBrk="1" hangingPunct="1">
              <a:defRPr/>
            </a:pPr>
            <a:r>
              <a:rPr lang="zh-CN" altLang="en-US" dirty="0">
                <a:latin typeface="楷体_GB2312" pitchFamily="49" charset="-122"/>
              </a:rPr>
              <a:t>    计算思维</a:t>
            </a:r>
            <a:r>
              <a:rPr lang="en-US" altLang="zh-CN" dirty="0">
                <a:latin typeface="楷体_GB2312" pitchFamily="49" charset="-122"/>
              </a:rPr>
              <a:t>(Computational Thinking</a:t>
            </a:r>
            <a:r>
              <a:rPr lang="zh-CN" altLang="en-US" dirty="0">
                <a:latin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</a:rPr>
              <a:t>CT)</a:t>
            </a:r>
            <a:endParaRPr lang="zh-CN" altLang="en-US" dirty="0">
              <a:latin typeface="楷体_GB2312" pitchFamily="49" charset="-122"/>
            </a:endParaRPr>
          </a:p>
          <a:p>
            <a:pPr marL="3572" indent="-3572" eaLnBrk="1" hangingPunct="1">
              <a:defRPr/>
            </a:pPr>
            <a:r>
              <a:rPr lang="zh-CN" altLang="en-US" dirty="0">
                <a:latin typeface="楷体_GB2312" pitchFamily="49" charset="-122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周以真认为</a:t>
            </a:r>
            <a:r>
              <a:rPr lang="zh-CN" altLang="en-US" dirty="0">
                <a:latin typeface="楷体_GB2312" pitchFamily="49" charset="-122"/>
              </a:rPr>
              <a:t>：计算思维是运用计算机科学的基础概念去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求解问题</a:t>
            </a:r>
            <a:r>
              <a:rPr lang="zh-CN" altLang="en-US" dirty="0">
                <a:latin typeface="楷体_GB2312" pitchFamily="49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设计系统</a:t>
            </a:r>
            <a:r>
              <a:rPr lang="zh-CN" altLang="en-US" dirty="0">
                <a:latin typeface="楷体_GB2312" pitchFamily="49" charset="-122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理解人类行为</a:t>
            </a:r>
            <a:r>
              <a:rPr lang="zh-CN" altLang="en-US" dirty="0">
                <a:latin typeface="楷体_GB2312" pitchFamily="49" charset="-122"/>
              </a:rPr>
              <a:t>的涵盖了计算机科学之广度的一系列思维活动。</a:t>
            </a:r>
            <a:endParaRPr lang="en-US" altLang="zh-CN" dirty="0">
              <a:latin typeface="楷体_GB2312" pitchFamily="49" charset="-122"/>
            </a:endParaRPr>
          </a:p>
          <a:p>
            <a:pPr eaLnBrk="1" hangingPunct="1">
              <a:defRPr/>
            </a:pPr>
            <a:r>
              <a:rPr lang="zh-CN" altLang="en-US" dirty="0">
                <a:latin typeface="楷体_GB2312" pitchFamily="49" charset="-122"/>
              </a:rPr>
              <a:t>针对上述定义解释如下：</a:t>
            </a:r>
          </a:p>
          <a:p>
            <a:pPr eaLnBrk="1" hangingPunct="1">
              <a:defRPr/>
            </a:pPr>
            <a:r>
              <a:rPr lang="zh-CN" altLang="en-US" dirty="0">
                <a:latin typeface="楷体_GB2312" pitchFamily="49" charset="-122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①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求解问题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中的计算思维</a:t>
            </a:r>
            <a:endParaRPr lang="en-US" altLang="zh-CN" dirty="0">
              <a:solidFill>
                <a:srgbClr val="FF0000"/>
              </a:solidFill>
              <a:latin typeface="楷体_GB2312" pitchFamily="49" charset="-122"/>
            </a:endParaRPr>
          </a:p>
          <a:p>
            <a:pPr eaLnBrk="1" hangingPunct="1">
              <a:defRPr/>
            </a:pP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②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设计系统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中的计算思维</a:t>
            </a:r>
            <a:endParaRPr lang="en-US" altLang="zh-CN" dirty="0">
              <a:solidFill>
                <a:srgbClr val="FF0000"/>
              </a:solidFill>
              <a:latin typeface="楷体_GB2312" pitchFamily="49" charset="-122"/>
            </a:endParaRPr>
          </a:p>
          <a:p>
            <a:pPr eaLnBrk="1" hangingPunct="1">
              <a:defRPr/>
            </a:pP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③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理解人类行为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中的计算思维</a:t>
            </a:r>
          </a:p>
          <a:p>
            <a:pPr marL="3572" indent="-3572" eaLnBrk="1" hangingPunct="1">
              <a:defRPr/>
            </a:pPr>
            <a:endParaRPr lang="zh-CN" altLang="en-US" dirty="0">
              <a:latin typeface="楷体_GB2312" pitchFamily="49" charset="-122"/>
            </a:endParaRPr>
          </a:p>
        </p:txBody>
      </p:sp>
      <p:sp>
        <p:nvSpPr>
          <p:cNvPr id="385029" name="Rectangle 5">
            <a:extLst>
              <a:ext uri="{FF2B5EF4-FFF2-40B4-BE49-F238E27FC236}">
                <a16:creationId xmlns:a16="http://schemas.microsoft.com/office/drawing/2014/main" id="{74B816CA-E534-48D9-BFAE-86417037C2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0010" y="57150"/>
            <a:ext cx="5238750" cy="571500"/>
          </a:xfrm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latin typeface="隶书" pitchFamily="49" charset="-122"/>
              </a:rPr>
              <a:t>计算思维的概念</a:t>
            </a:r>
            <a:endParaRPr lang="en-US" altLang="zh-CN" dirty="0">
              <a:latin typeface="隶书" pitchFamily="49" charset="-122"/>
            </a:endParaRPr>
          </a:p>
        </p:txBody>
      </p:sp>
    </p:spTree>
  </p:cSld>
  <p:clrMapOvr>
    <a:masterClrMapping/>
  </p:clrMapOvr>
  <p:transition spd="slow"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>
            <a:extLst>
              <a:ext uri="{FF2B5EF4-FFF2-40B4-BE49-F238E27FC236}">
                <a16:creationId xmlns:a16="http://schemas.microsoft.com/office/drawing/2014/main" id="{7742CDD5-0739-419B-830E-2E901A733B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t>4-</a:t>
            </a:r>
            <a:fld id="{F1DDA0A3-1E3E-4821-A171-89D8124F9992}" type="slidenum"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</a:pPr>
              <a:t>6</a:t>
            </a:fld>
            <a:endParaRPr kumimoji="0" lang="en-US" altLang="zh-CN" sz="105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3FF50389-CEF5-4125-B56E-3094C73A2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47813" y="869156"/>
            <a:ext cx="6048375" cy="1649016"/>
          </a:xfrm>
        </p:spPr>
        <p:txBody>
          <a:bodyPr/>
          <a:lstStyle/>
          <a:p>
            <a:pPr eaLnBrk="1" hangingPunct="1"/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源 程 序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：用汇编语言编写的程序。</a:t>
            </a:r>
          </a:p>
          <a:p>
            <a:pPr eaLnBrk="1" hangingPunct="1"/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汇编程序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：负责翻译的软件。其主要作用是将源程序转换成用二进制代码表示的目标程序。</a:t>
            </a:r>
          </a:p>
          <a:p>
            <a:pPr eaLnBrk="1" hangingPunct="1"/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连接程序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：将目标程序与库文件或其他目标程序连接起来形成可执行程序。</a:t>
            </a:r>
          </a:p>
        </p:txBody>
      </p:sp>
      <p:grpSp>
        <p:nvGrpSpPr>
          <p:cNvPr id="36868" name="Group 4">
            <a:extLst>
              <a:ext uri="{FF2B5EF4-FFF2-40B4-BE49-F238E27FC236}">
                <a16:creationId xmlns:a16="http://schemas.microsoft.com/office/drawing/2014/main" id="{B7D041E2-ADB0-4519-B10F-C5BC9A13B4DB}"/>
              </a:ext>
            </a:extLst>
          </p:cNvPr>
          <p:cNvGrpSpPr>
            <a:grpSpLocks/>
          </p:cNvGrpSpPr>
          <p:nvPr/>
        </p:nvGrpSpPr>
        <p:grpSpPr bwMode="auto">
          <a:xfrm>
            <a:off x="2465785" y="2680099"/>
            <a:ext cx="4105275" cy="1402557"/>
            <a:chOff x="1020" y="2931"/>
            <a:chExt cx="3448" cy="1178"/>
          </a:xfrm>
        </p:grpSpPr>
        <p:grpSp>
          <p:nvGrpSpPr>
            <p:cNvPr id="36870" name="Group 5">
              <a:extLst>
                <a:ext uri="{FF2B5EF4-FFF2-40B4-BE49-F238E27FC236}">
                  <a16:creationId xmlns:a16="http://schemas.microsoft.com/office/drawing/2014/main" id="{BAF8515E-A91D-42ED-9C87-7F1BAA78D6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0" y="2955"/>
              <a:ext cx="3402" cy="1154"/>
              <a:chOff x="1020" y="2955"/>
              <a:chExt cx="3402" cy="1154"/>
            </a:xfrm>
          </p:grpSpPr>
          <p:sp>
            <p:nvSpPr>
              <p:cNvPr id="36873" name="Text Box 6">
                <a:extLst>
                  <a:ext uri="{FF2B5EF4-FFF2-40B4-BE49-F238E27FC236}">
                    <a16:creationId xmlns:a16="http://schemas.microsoft.com/office/drawing/2014/main" id="{B6589A1B-2101-4930-AE97-C369556ECB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0" y="2955"/>
                <a:ext cx="1542" cy="3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 fontAlgn="base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</a:pPr>
                <a:r>
                  <a:rPr lang="zh-CN" altLang="en-US" sz="1800">
                    <a:solidFill>
                      <a:srgbClr val="000000"/>
                    </a:solidFill>
                    <a:ea typeface="宋体" panose="02010600030101010101" pitchFamily="2" charset="-122"/>
                  </a:rPr>
                  <a:t>汇编语言源程序</a:t>
                </a:r>
              </a:p>
            </p:txBody>
          </p:sp>
          <p:sp>
            <p:nvSpPr>
              <p:cNvPr id="36874" name="Text Box 7">
                <a:extLst>
                  <a:ext uri="{FF2B5EF4-FFF2-40B4-BE49-F238E27FC236}">
                    <a16:creationId xmlns:a16="http://schemas.microsoft.com/office/drawing/2014/main" id="{1419EF4B-39F4-4165-99F1-FD8016C6B7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4" y="2955"/>
                <a:ext cx="1088" cy="3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 fontAlgn="base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</a:pPr>
                <a:r>
                  <a:rPr lang="zh-CN" altLang="en-US" sz="1800">
                    <a:solidFill>
                      <a:srgbClr val="000000"/>
                    </a:solidFill>
                    <a:ea typeface="宋体" panose="02010600030101010101" pitchFamily="2" charset="-122"/>
                  </a:rPr>
                  <a:t>目标程序</a:t>
                </a:r>
              </a:p>
            </p:txBody>
          </p:sp>
          <p:sp>
            <p:nvSpPr>
              <p:cNvPr id="36875" name="Text Box 8">
                <a:extLst>
                  <a:ext uri="{FF2B5EF4-FFF2-40B4-BE49-F238E27FC236}">
                    <a16:creationId xmlns:a16="http://schemas.microsoft.com/office/drawing/2014/main" id="{D9F9ABD5-3EC6-466C-B8AA-BDC3ECAB39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4" y="3566"/>
                <a:ext cx="1088" cy="54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 fontAlgn="base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</a:pPr>
                <a:r>
                  <a:rPr lang="zh-CN" altLang="en-US" sz="1800">
                    <a:solidFill>
                      <a:srgbClr val="000000"/>
                    </a:solidFill>
                    <a:ea typeface="宋体" panose="02010600030101010101" pitchFamily="2" charset="-122"/>
                  </a:rPr>
                  <a:t>可执行程序</a:t>
                </a:r>
              </a:p>
            </p:txBody>
          </p:sp>
          <p:sp>
            <p:nvSpPr>
              <p:cNvPr id="36876" name="Line 9">
                <a:extLst>
                  <a:ext uri="{FF2B5EF4-FFF2-40B4-BE49-F238E27FC236}">
                    <a16:creationId xmlns:a16="http://schemas.microsoft.com/office/drawing/2014/main" id="{692E4960-84E5-44E2-BF3D-1CB3597300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2" y="3113"/>
                <a:ext cx="7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77" name="Line 10">
                <a:extLst>
                  <a:ext uri="{FF2B5EF4-FFF2-40B4-BE49-F238E27FC236}">
                    <a16:creationId xmlns:a16="http://schemas.microsoft.com/office/drawing/2014/main" id="{4D2E7B27-1FE8-4446-B1FE-F1192C81F7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8" y="3249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6871" name="Text Box 11">
              <a:extLst>
                <a:ext uri="{FF2B5EF4-FFF2-40B4-BE49-F238E27FC236}">
                  <a16:creationId xmlns:a16="http://schemas.microsoft.com/office/drawing/2014/main" id="{B228608F-53A8-4308-9AB1-31A416843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2931"/>
              <a:ext cx="59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zh-CN" altLang="en-US" sz="1050">
                  <a:solidFill>
                    <a:srgbClr val="000000"/>
                  </a:solidFill>
                  <a:ea typeface="宋体" panose="02010600030101010101" pitchFamily="2" charset="-122"/>
                </a:rPr>
                <a:t>汇编程序</a:t>
              </a:r>
            </a:p>
          </p:txBody>
        </p:sp>
        <p:sp>
          <p:nvSpPr>
            <p:cNvPr id="36872" name="Text Box 12">
              <a:extLst>
                <a:ext uri="{FF2B5EF4-FFF2-40B4-BE49-F238E27FC236}">
                  <a16:creationId xmlns:a16="http://schemas.microsoft.com/office/drawing/2014/main" id="{CBE90CFF-3F2B-49FF-AD39-2F6BAE571D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3294"/>
              <a:ext cx="59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</a:pPr>
              <a:r>
                <a:rPr lang="zh-CN" altLang="en-US" sz="1050">
                  <a:solidFill>
                    <a:srgbClr val="000000"/>
                  </a:solidFill>
                  <a:ea typeface="宋体" panose="02010600030101010101" pitchFamily="2" charset="-122"/>
                </a:rPr>
                <a:t>连接程序</a:t>
              </a:r>
            </a:p>
          </p:txBody>
        </p:sp>
      </p:grpSp>
      <p:sp>
        <p:nvSpPr>
          <p:cNvPr id="15" name="Rectangle 2">
            <a:extLst>
              <a:ext uri="{FF2B5EF4-FFF2-40B4-BE49-F238E27FC236}">
                <a16:creationId xmlns:a16="http://schemas.microsoft.com/office/drawing/2014/main" id="{4DF072B7-5113-4991-9D01-E4A765B464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1935" y="57150"/>
            <a:ext cx="4860131" cy="5715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dirty="0">
                <a:latin typeface="隶书" pitchFamily="49" charset="-122"/>
              </a:rPr>
              <a:t>4.2 </a:t>
            </a:r>
            <a:r>
              <a:rPr lang="zh-CN" altLang="en-US" dirty="0">
                <a:latin typeface="隶书" pitchFamily="49" charset="-122"/>
              </a:rPr>
              <a:t>程序设计语言</a:t>
            </a:r>
          </a:p>
        </p:txBody>
      </p:sp>
    </p:spTree>
  </p:cSld>
  <p:clrMapOvr>
    <a:masterClrMapping/>
  </p:clrMapOvr>
  <p:transition spd="slow">
    <p:strips dir="rd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>
            <a:extLst>
              <a:ext uri="{FF2B5EF4-FFF2-40B4-BE49-F238E27FC236}">
                <a16:creationId xmlns:a16="http://schemas.microsoft.com/office/drawing/2014/main" id="{FD1B0801-3FE4-43BC-8050-322428550B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fld id="{44187536-16E0-4B9B-A78B-73C1422855C9}" type="slidenum"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</a:pPr>
              <a:t>60</a:t>
            </a:fld>
            <a:r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t>/46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A81B087-85AC-4869-B962-B9782A3B9F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77541" y="851298"/>
            <a:ext cx="6588919" cy="478631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8080"/>
                </a:solidFill>
              </a:rPr>
              <a:t>计算思维与计算机的关系：</a:t>
            </a:r>
            <a:endParaRPr lang="en-US" altLang="zh-CN" dirty="0">
              <a:solidFill>
                <a:srgbClr val="00808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0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计算思维虽然具有计算机的许多特征，但是计算思维本身并不是计算机的专属。实际上，即使没有计算机，计算思维也会逐步发展，甚至有些内容与计算机没有关系。但是，正是由于计算机的出现，给计算思维的发展带来了根本性的变化。</a:t>
            </a: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rgbClr val="008080"/>
              </a:solidFill>
            </a:endParaRPr>
          </a:p>
        </p:txBody>
      </p:sp>
      <p:sp>
        <p:nvSpPr>
          <p:cNvPr id="618500" name="Rectangle 4">
            <a:extLst>
              <a:ext uri="{FF2B5EF4-FFF2-40B4-BE49-F238E27FC236}">
                <a16:creationId xmlns:a16="http://schemas.microsoft.com/office/drawing/2014/main" id="{FF64F521-04BC-48C9-B75D-ECFA26085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0010" y="57150"/>
            <a:ext cx="5238750" cy="571500"/>
          </a:xfrm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8080"/>
                </a:solidFill>
              </a:rPr>
              <a:t>计算思维与计算机的关系</a:t>
            </a:r>
            <a:endParaRPr lang="en-US" altLang="zh-CN" dirty="0">
              <a:latin typeface="隶书" pitchFamily="49" charset="-122"/>
            </a:endParaRPr>
          </a:p>
        </p:txBody>
      </p:sp>
    </p:spTree>
  </p:cSld>
  <p:clrMapOvr>
    <a:masterClrMapping/>
  </p:clrMapOvr>
  <p:transition spd="slow"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>
            <a:extLst>
              <a:ext uri="{FF2B5EF4-FFF2-40B4-BE49-F238E27FC236}">
                <a16:creationId xmlns:a16="http://schemas.microsoft.com/office/drawing/2014/main" id="{45FF8EE2-753C-4DF3-9AA9-9B95CE7A93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t>4-</a:t>
            </a:r>
            <a:fld id="{514B9110-25D7-4216-9C79-8BE28736D1E6}" type="slidenum"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</a:pPr>
              <a:t>7</a:t>
            </a:fld>
            <a:endParaRPr kumimoji="0" lang="en-US" altLang="zh-CN" sz="105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8013599-F69B-4E26-A9F4-C75F11053C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1935" y="57150"/>
            <a:ext cx="4860131" cy="5715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8080"/>
                </a:solidFill>
                <a:latin typeface="楷体_GB2312" pitchFamily="49" charset="-122"/>
              </a:rPr>
              <a:t>高级语言</a:t>
            </a:r>
            <a:endParaRPr lang="zh-CN" altLang="en-US" dirty="0">
              <a:latin typeface="隶书" pitchFamily="49" charset="-122"/>
            </a:endParaRPr>
          </a:p>
        </p:txBody>
      </p:sp>
      <p:sp>
        <p:nvSpPr>
          <p:cNvPr id="37892" name="TextBox 2">
            <a:extLst>
              <a:ext uri="{FF2B5EF4-FFF2-40B4-BE49-F238E27FC236}">
                <a16:creationId xmlns:a16="http://schemas.microsoft.com/office/drawing/2014/main" id="{28093428-7A27-4C5B-8E5D-3A00C1FEE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6160" y="789385"/>
            <a:ext cx="5509022" cy="4917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ts val="450"/>
              </a:spcBef>
              <a:spcAft>
                <a:spcPct val="0"/>
              </a:spcAft>
              <a:buClrTx/>
              <a:buSzTx/>
            </a:pPr>
            <a:r>
              <a:rPr lang="zh-CN" altLang="en-US" sz="1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高级语言</a:t>
            </a: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：用接近自然语言和数学语言的语法、符号描述基本操作的程序设计语言。</a:t>
            </a:r>
          </a:p>
          <a:p>
            <a:pPr defTabSz="685800" fontAlgn="base">
              <a:spcBef>
                <a:spcPts val="450"/>
              </a:spcBef>
              <a:spcAft>
                <a:spcPct val="0"/>
              </a:spcAft>
              <a:buClrTx/>
              <a:buSzTx/>
            </a:pP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BASIC</a:t>
            </a: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FORTRAN</a:t>
            </a: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Pascal</a:t>
            </a: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COBOL</a:t>
            </a: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Delphi</a:t>
            </a:r>
          </a:p>
          <a:p>
            <a:pPr defTabSz="685800" fontAlgn="base">
              <a:spcBef>
                <a:spcPts val="450"/>
              </a:spcBef>
              <a:spcAft>
                <a:spcPct val="0"/>
              </a:spcAft>
              <a:buClrTx/>
              <a:buSzTx/>
            </a:pP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C/C++</a:t>
            </a:r>
          </a:p>
          <a:p>
            <a:pPr defTabSz="685800" fontAlgn="base">
              <a:spcBef>
                <a:spcPts val="450"/>
              </a:spcBef>
              <a:spcAft>
                <a:spcPct val="0"/>
              </a:spcAft>
              <a:buClrTx/>
              <a:buSzTx/>
            </a:pPr>
            <a:r>
              <a:rPr lang="zh-CN" altLang="en-US" sz="1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优点</a:t>
            </a: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：符合人类习惯，简单易学</a:t>
            </a:r>
          </a:p>
          <a:p>
            <a:pPr defTabSz="685800" fontAlgn="base">
              <a:spcBef>
                <a:spcPts val="450"/>
              </a:spcBef>
              <a:spcAft>
                <a:spcPct val="0"/>
              </a:spcAft>
              <a:buClrTx/>
              <a:buSzTx/>
            </a:pP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通用性强，便于维护</a:t>
            </a:r>
          </a:p>
          <a:p>
            <a:pPr defTabSz="685800" fontAlgn="base">
              <a:spcBef>
                <a:spcPts val="450"/>
              </a:spcBef>
              <a:spcAft>
                <a:spcPct val="0"/>
              </a:spcAft>
              <a:buClrTx/>
              <a:buSzTx/>
            </a:pP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1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源程序</a:t>
            </a: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：用高级语言编写的程序。</a:t>
            </a:r>
            <a:endParaRPr lang="en-US" altLang="zh-CN" sz="18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685800" fontAlgn="base">
              <a:spcAft>
                <a:spcPct val="0"/>
              </a:spcAft>
              <a:buClr>
                <a:srgbClr val="3333CC"/>
              </a:buClr>
            </a:pPr>
            <a:r>
              <a:rPr lang="zh-CN" altLang="en-US" sz="1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翻译程序</a:t>
            </a: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：将源程序翻译成用二进制代码表示的目标程序。</a:t>
            </a:r>
          </a:p>
          <a:p>
            <a:pPr defTabSz="685800" fontAlgn="base">
              <a:spcAft>
                <a:spcPct val="0"/>
              </a:spcAft>
              <a:buClr>
                <a:srgbClr val="3333CC"/>
              </a:buClr>
            </a:pP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1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翻译程序的工作方式</a:t>
            </a: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pPr defTabSz="685800" fontAlgn="base">
              <a:spcAft>
                <a:spcPct val="0"/>
              </a:spcAft>
              <a:buClr>
                <a:srgbClr val="3333CC"/>
              </a:buClr>
            </a:pP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①解释方式：边解释边执行</a:t>
            </a:r>
          </a:p>
          <a:p>
            <a:pPr defTabSz="685800" fontAlgn="base">
              <a:spcAft>
                <a:spcPct val="0"/>
              </a:spcAft>
              <a:buClr>
                <a:srgbClr val="3333CC"/>
              </a:buClr>
            </a:pP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②编译方式：写程序、编译程序</a:t>
            </a:r>
            <a:b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运行程序</a:t>
            </a:r>
          </a:p>
          <a:p>
            <a:pPr defTabSz="685800" fontAlgn="base">
              <a:spcBef>
                <a:spcPts val="450"/>
              </a:spcBef>
              <a:spcAft>
                <a:spcPct val="0"/>
              </a:spcAft>
              <a:buClrTx/>
              <a:buSzTx/>
            </a:pPr>
            <a:endParaRPr lang="zh-CN" altLang="en-US" sz="180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defTabSz="685800" fontAlgn="base">
              <a:spcBef>
                <a:spcPts val="450"/>
              </a:spcBef>
              <a:spcAft>
                <a:spcPct val="0"/>
              </a:spcAft>
              <a:buClrTx/>
              <a:buSzTx/>
            </a:pPr>
            <a:endParaRPr lang="en-US" altLang="zh-CN" sz="18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>
            <a:extLst>
              <a:ext uri="{FF2B5EF4-FFF2-40B4-BE49-F238E27FC236}">
                <a16:creationId xmlns:a16="http://schemas.microsoft.com/office/drawing/2014/main" id="{35E1F215-4E98-45C6-B5AF-DD779A47AD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t>4-</a:t>
            </a:r>
            <a:fld id="{D51065D5-75E6-491D-92BC-2624E813E2E7}" type="slidenum"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</a:pPr>
              <a:t>8</a:t>
            </a:fld>
            <a:endParaRPr kumimoji="0" lang="en-US" altLang="zh-CN" sz="105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5BC3C9D-3CC7-477E-8236-118B2A3FF4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1935" y="57150"/>
            <a:ext cx="4860131" cy="571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第四代语言</a:t>
            </a:r>
            <a:endParaRPr lang="zh-CN" altLang="en-US" dirty="0">
              <a:solidFill>
                <a:srgbClr val="008080"/>
              </a:solidFill>
              <a:latin typeface="楷体_GB2312" pitchFamily="49" charset="-122"/>
            </a:endParaRPr>
          </a:p>
        </p:txBody>
      </p:sp>
      <p:sp>
        <p:nvSpPr>
          <p:cNvPr id="38916" name="TextBox 2">
            <a:extLst>
              <a:ext uri="{FF2B5EF4-FFF2-40B4-BE49-F238E27FC236}">
                <a16:creationId xmlns:a16="http://schemas.microsoft.com/office/drawing/2014/main" id="{97DF1D5B-2D04-4AFE-8907-2CC1DE5BD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0035" y="757238"/>
            <a:ext cx="53470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ts val="450"/>
              </a:spcBef>
              <a:spcAft>
                <a:spcPct val="0"/>
              </a:spcAft>
              <a:buClrTx/>
              <a:buSzTx/>
            </a:pPr>
            <a:r>
              <a:rPr lang="zh-CN" altLang="en-US" sz="180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第四代语言</a:t>
            </a:r>
            <a:r>
              <a:rPr lang="en-US" altLang="zh-CN" sz="180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/4GL</a:t>
            </a: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：面向问题的、非过程化的语言。</a:t>
            </a:r>
          </a:p>
        </p:txBody>
      </p:sp>
      <p:sp>
        <p:nvSpPr>
          <p:cNvPr id="38917" name="TextBox 3">
            <a:extLst>
              <a:ext uri="{FF2B5EF4-FFF2-40B4-BE49-F238E27FC236}">
                <a16:creationId xmlns:a16="http://schemas.microsoft.com/office/drawing/2014/main" id="{279033D5-136A-4063-9EAA-0F446AFF1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5932" y="1215628"/>
            <a:ext cx="567094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第四代语言</a:t>
            </a:r>
            <a:r>
              <a:rPr lang="zh-CN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是快速开发应用软件的各种高生产率的软件工具统称。用户只需告诉系统“做什么”，而无须说明“怎么做”，系统将自动调用相应的过程，达到要实现的目标。</a:t>
            </a:r>
            <a:endParaRPr lang="zh-CN" altLang="en-US" sz="18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2">
            <a:extLst>
              <a:ext uri="{FF2B5EF4-FFF2-40B4-BE49-F238E27FC236}">
                <a16:creationId xmlns:a16="http://schemas.microsoft.com/office/drawing/2014/main" id="{7BB9D521-5B77-43C0-96C7-7012E8ED18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34716" y="897732"/>
            <a:ext cx="6061472" cy="1403747"/>
          </a:xfrm>
        </p:spPr>
        <p:txBody>
          <a:bodyPr/>
          <a:lstStyle/>
          <a:p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第四代语言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特点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  ①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非过程化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  ②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支持面向对象技术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  ③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图形化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可视化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939" name="灯片编号占位符 3">
            <a:extLst>
              <a:ext uri="{FF2B5EF4-FFF2-40B4-BE49-F238E27FC236}">
                <a16:creationId xmlns:a16="http://schemas.microsoft.com/office/drawing/2014/main" id="{ECA13A20-C405-4111-97B7-A9F556A233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t>4-</a:t>
            </a:r>
            <a:fld id="{DC072062-20D3-4575-A735-767A48F2E3D6}" type="slidenum">
              <a:rPr kumimoji="0" lang="en-US" altLang="zh-CN" sz="1050" b="0">
                <a:solidFill>
                  <a:srgbClr val="000000"/>
                </a:solidFill>
                <a:ea typeface="宋体" panose="02010600030101010101" pitchFamily="2" charset="-122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</a:pPr>
              <a:t>9</a:t>
            </a:fld>
            <a:endParaRPr kumimoji="0" lang="en-US" altLang="zh-CN" sz="105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BBC8D1E-C198-4F6D-B5AD-57BD6D03AB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1935" y="57150"/>
            <a:ext cx="4860131" cy="5715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第四代语言特点及分类</a:t>
            </a:r>
            <a:endParaRPr lang="zh-CN" altLang="en-US" dirty="0">
              <a:latin typeface="隶书" pitchFamily="49" charset="-122"/>
            </a:endParaRPr>
          </a:p>
        </p:txBody>
      </p:sp>
      <p:sp>
        <p:nvSpPr>
          <p:cNvPr id="39941" name="TextBox 5">
            <a:extLst>
              <a:ext uri="{FF2B5EF4-FFF2-40B4-BE49-F238E27FC236}">
                <a16:creationId xmlns:a16="http://schemas.microsoft.com/office/drawing/2014/main" id="{6489905C-933D-457A-BC8C-AAE9F14C3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2" y="2331244"/>
            <a:ext cx="6101954" cy="2287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ts val="450"/>
              </a:spcBef>
              <a:spcAft>
                <a:spcPct val="0"/>
              </a:spcAft>
              <a:buClrTx/>
              <a:buSzTx/>
            </a:pPr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第四代语言</a:t>
            </a:r>
            <a:r>
              <a:rPr lang="zh-CN" altLang="en-US" sz="1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的分</a:t>
            </a:r>
            <a:r>
              <a:rPr lang="zh-CN" altLang="zh-CN" sz="1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r>
              <a:rPr lang="zh-CN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pPr defTabSz="685800" fontAlgn="base">
              <a:spcBef>
                <a:spcPts val="450"/>
              </a:spcBef>
              <a:spcAft>
                <a:spcPct val="0"/>
              </a:spcAft>
              <a:buClrTx/>
              <a:buSzTx/>
            </a:pPr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①查询语言和报表生成器：</a:t>
            </a:r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SQL</a:t>
            </a:r>
            <a:r>
              <a:rPr lang="zh-CN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（数据库查询语言）、</a:t>
            </a:r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Power Builder</a:t>
            </a:r>
            <a:r>
              <a:rPr lang="zh-CN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Delphi</a:t>
            </a:r>
            <a:r>
              <a:rPr lang="zh-CN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等。</a:t>
            </a:r>
          </a:p>
          <a:p>
            <a:pPr defTabSz="685800" fontAlgn="base">
              <a:spcBef>
                <a:spcPts val="450"/>
              </a:spcBef>
              <a:spcAft>
                <a:spcPct val="0"/>
              </a:spcAft>
              <a:buClrTx/>
              <a:buSzTx/>
            </a:pPr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②面向对象编程语言和网络语言：</a:t>
            </a:r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lang="zh-CN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defTabSz="685800" fontAlgn="base">
              <a:spcBef>
                <a:spcPts val="450"/>
              </a:spcBef>
              <a:spcAft>
                <a:spcPct val="0"/>
              </a:spcAft>
              <a:buClrTx/>
              <a:buSzTx/>
            </a:pPr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③可视化编程语言：</a:t>
            </a:r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VB</a:t>
            </a:r>
            <a:r>
              <a:rPr lang="zh-CN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VC++</a:t>
            </a:r>
            <a:r>
              <a:rPr lang="zh-CN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defTabSz="685800" fontAlgn="base">
              <a:spcBef>
                <a:spcPts val="450"/>
              </a:spcBef>
              <a:spcAft>
                <a:spcPct val="0"/>
              </a:spcAft>
              <a:buClrTx/>
              <a:buSzTx/>
            </a:pPr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④软件开发环境：</a:t>
            </a:r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CASE</a:t>
            </a:r>
            <a:r>
              <a:rPr lang="zh-CN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（计算机辅助软件工程）、</a:t>
            </a:r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Raptor</a:t>
            </a:r>
            <a:r>
              <a:rPr lang="zh-CN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（算法原型工具）。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08c154f951dbbb6fbc94b1fbf5f8181aaa1f7"/>
  <p:tag name="ISPRING_RESOURCE_PATHS_HASH_2" val="f6bba396087f37c51ff96c22b485fbc28aaa48f"/>
  <p:tag name="ARTICULATE_PROJECT_OPEN" val="0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2629</TotalTime>
  <Words>4592</Words>
  <Application>Microsoft Office PowerPoint</Application>
  <PresentationFormat>全屏显示(16:9)</PresentationFormat>
  <Paragraphs>563</Paragraphs>
  <Slides>60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60</vt:i4>
      </vt:variant>
    </vt:vector>
  </HeadingPairs>
  <TitlesOfParts>
    <vt:vector size="78" baseType="lpstr">
      <vt:lpstr>Monotype Sorts</vt:lpstr>
      <vt:lpstr>楷体</vt:lpstr>
      <vt:lpstr>楷体_GB2312</vt:lpstr>
      <vt:lpstr>隶书</vt:lpstr>
      <vt:lpstr>宋体</vt:lpstr>
      <vt:lpstr>微软雅黑</vt:lpstr>
      <vt:lpstr>Arial</vt:lpstr>
      <vt:lpstr>Book Antiqua</vt:lpstr>
      <vt:lpstr>Calibri</vt:lpstr>
      <vt:lpstr>Tahoma</vt:lpstr>
      <vt:lpstr>Times New Roman</vt:lpstr>
      <vt:lpstr>Wingdings</vt:lpstr>
      <vt:lpstr>Blends</vt:lpstr>
      <vt:lpstr>1_Blends</vt:lpstr>
      <vt:lpstr>2_Blends</vt:lpstr>
      <vt:lpstr>Document</vt:lpstr>
      <vt:lpstr>位图图像</vt:lpstr>
      <vt:lpstr>Visio.Drawing.11</vt:lpstr>
      <vt:lpstr>程序设计及基本过程</vt:lpstr>
      <vt:lpstr>计算机语言的分类</vt:lpstr>
      <vt:lpstr>    四代语言</vt:lpstr>
      <vt:lpstr>机器语言</vt:lpstr>
      <vt:lpstr>汇编语言</vt:lpstr>
      <vt:lpstr>4.2 程序设计语言</vt:lpstr>
      <vt:lpstr>高级语言</vt:lpstr>
      <vt:lpstr>     第四代语言</vt:lpstr>
      <vt:lpstr>第四代语言特点及分类</vt:lpstr>
      <vt:lpstr>Raptor</vt:lpstr>
      <vt:lpstr>Raptor例题</vt:lpstr>
      <vt:lpstr>Raptor例题</vt:lpstr>
      <vt:lpstr>计算机的硬件组成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半导体固态存储器</vt:lpstr>
      <vt:lpstr>PowerPoint 演示文稿</vt:lpstr>
      <vt:lpstr>PowerPoint 演示文稿</vt:lpstr>
      <vt:lpstr>PowerPoint 演示文稿</vt:lpstr>
      <vt:lpstr>计算机网络的功能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软件特性：</vt:lpstr>
      <vt:lpstr>PowerPoint 演示文稿</vt:lpstr>
      <vt:lpstr>PowerPoint 演示文稿</vt:lpstr>
      <vt:lpstr>计算机软件的分类</vt:lpstr>
      <vt:lpstr>计算机软件与硬件的关系：</vt:lpstr>
      <vt:lpstr>计算机系统的组成</vt:lpstr>
      <vt:lpstr>计算机系统软件的层次结构</vt:lpstr>
      <vt:lpstr>操作系统的功能</vt:lpstr>
      <vt:lpstr>                           文件扩展名及其意义</vt:lpstr>
      <vt:lpstr>PowerPoint 演示文稿</vt:lpstr>
      <vt:lpstr>PowerPoint 演示文稿</vt:lpstr>
      <vt:lpstr>PowerPoint 演示文稿</vt:lpstr>
      <vt:lpstr>PowerPoint 演示文稿</vt:lpstr>
      <vt:lpstr>常用的数据结构</vt:lpstr>
      <vt:lpstr>PowerPoint 演示文稿</vt:lpstr>
      <vt:lpstr>.数据库管理系统(DBMS DataBase Management System)</vt:lpstr>
      <vt:lpstr>PowerPoint 演示文稿</vt:lpstr>
      <vt:lpstr>高性能计算</vt:lpstr>
      <vt:lpstr>网络计算</vt:lpstr>
      <vt:lpstr>云计算</vt:lpstr>
      <vt:lpstr>计算文化</vt:lpstr>
      <vt:lpstr>计算科学</vt:lpstr>
      <vt:lpstr>计算思维的概念</vt:lpstr>
      <vt:lpstr>计算思维与计算机的关系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程序设计基础</dc:title>
  <dc:creator>Administrator</dc:creator>
  <cp:lastModifiedBy>yanxm@szu.edu.cn</cp:lastModifiedBy>
  <cp:revision>259</cp:revision>
  <dcterms:created xsi:type="dcterms:W3CDTF">2014-08-06T03:41:22Z</dcterms:created>
  <dcterms:modified xsi:type="dcterms:W3CDTF">2020-12-27T15:58:15Z</dcterms:modified>
</cp:coreProperties>
</file>