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3"/>
  </p:notesMasterIdLst>
  <p:handoutMasterIdLst>
    <p:handoutMasterId r:id="rId74"/>
  </p:handoutMasterIdLst>
  <p:sldIdLst>
    <p:sldId id="459" r:id="rId2"/>
    <p:sldId id="460" r:id="rId3"/>
    <p:sldId id="461" r:id="rId4"/>
    <p:sldId id="463" r:id="rId5"/>
    <p:sldId id="286" r:id="rId6"/>
    <p:sldId id="288" r:id="rId7"/>
    <p:sldId id="455" r:id="rId8"/>
    <p:sldId id="293" r:id="rId9"/>
    <p:sldId id="287" r:id="rId10"/>
    <p:sldId id="290" r:id="rId11"/>
    <p:sldId id="291" r:id="rId12"/>
    <p:sldId id="292" r:id="rId13"/>
    <p:sldId id="396" r:id="rId14"/>
    <p:sldId id="395" r:id="rId15"/>
    <p:sldId id="397" r:id="rId16"/>
    <p:sldId id="398" r:id="rId17"/>
    <p:sldId id="399" r:id="rId18"/>
    <p:sldId id="400" r:id="rId19"/>
    <p:sldId id="401" r:id="rId20"/>
    <p:sldId id="462"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34" r:id="rId49"/>
    <p:sldId id="435" r:id="rId50"/>
    <p:sldId id="436" r:id="rId51"/>
    <p:sldId id="437" r:id="rId52"/>
    <p:sldId id="429" r:id="rId53"/>
    <p:sldId id="430" r:id="rId54"/>
    <p:sldId id="431" r:id="rId55"/>
    <p:sldId id="432" r:id="rId56"/>
    <p:sldId id="433" r:id="rId57"/>
    <p:sldId id="456" r:id="rId58"/>
    <p:sldId id="441" r:id="rId59"/>
    <p:sldId id="442" r:id="rId60"/>
    <p:sldId id="443" r:id="rId61"/>
    <p:sldId id="444" r:id="rId62"/>
    <p:sldId id="445" r:id="rId63"/>
    <p:sldId id="446" r:id="rId64"/>
    <p:sldId id="448" r:id="rId65"/>
    <p:sldId id="449" r:id="rId66"/>
    <p:sldId id="450" r:id="rId67"/>
    <p:sldId id="451" r:id="rId68"/>
    <p:sldId id="452" r:id="rId69"/>
    <p:sldId id="453" r:id="rId70"/>
    <p:sldId id="454" r:id="rId71"/>
    <p:sldId id="447" r:id="rId72"/>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FF"/>
    <a:srgbClr val="FF00FF"/>
    <a:srgbClr val="0000FF"/>
    <a:srgbClr val="00FF00"/>
    <a:srgbClr val="FF0000"/>
    <a:srgbClr val="FFFF00"/>
    <a:srgbClr val="00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8" autoAdjust="0"/>
    <p:restoredTop sz="79024" autoAdjust="0"/>
  </p:normalViewPr>
  <p:slideViewPr>
    <p:cSldViewPr>
      <p:cViewPr varScale="1">
        <p:scale>
          <a:sx n="90" d="100"/>
          <a:sy n="90" d="100"/>
        </p:scale>
        <p:origin x="1446" y="102"/>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50" d="100"/>
        <a:sy n="50" d="100"/>
      </p:scale>
      <p:origin x="0" y="1926"/>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4.xml"/><Relationship Id="rId1" Type="http://schemas.openxmlformats.org/officeDocument/2006/relationships/slide" Target="slides/slide17.xml"/><Relationship Id="rId4"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373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373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7827"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7828" name="Rectangle 2"/>
          <p:cNvSpPr>
            <a:spLocks noGrp="1" noRot="1" noChangeAspect="1" noChangeArrowheads="1" noTextEdit="1"/>
          </p:cNvSpPr>
          <p:nvPr>
            <p:ph type="sldImg"/>
          </p:nvPr>
        </p:nvSpPr>
        <p:spPr>
          <a:xfrm>
            <a:off x="728663" y="752475"/>
            <a:ext cx="5362575" cy="3713163"/>
          </a:xfrm>
          <a:ln/>
        </p:spPr>
      </p:sp>
      <p:sp>
        <p:nvSpPr>
          <p:cNvPr id="77829" name="Rectangle 3"/>
          <p:cNvSpPr>
            <a:spLocks noGrp="1" noChangeArrowheads="1"/>
          </p:cNvSpPr>
          <p:nvPr>
            <p:ph type="body" idx="1"/>
          </p:nvPr>
        </p:nvSpPr>
        <p:spPr>
          <a:xfrm>
            <a:off x="454025" y="4557713"/>
            <a:ext cx="5907088" cy="4970462"/>
          </a:xfrm>
          <a:noFill/>
        </p:spPr>
        <p:txBody>
          <a:bodyPr/>
          <a:lstStyle/>
          <a:p>
            <a:pPr eaLnBrk="1" hangingPunct="1">
              <a:spcBef>
                <a:spcPct val="10000"/>
              </a:spcBef>
            </a:pPr>
            <a:r>
              <a:rPr lang="zh-CN" altLang="en-US">
                <a:latin typeface="楷体_GB2312" pitchFamily="49" charset="-122"/>
                <a:ea typeface="楷体_GB2312" pitchFamily="49" charset="-122"/>
              </a:rPr>
              <a:t>    </a:t>
            </a:r>
            <a:r>
              <a:rPr lang="en-US" altLang="zh-CN"/>
              <a:t>3.</a:t>
            </a:r>
            <a:r>
              <a:rPr lang="zh-CN" altLang="en-US"/>
              <a:t>过程控制</a:t>
            </a:r>
            <a:r>
              <a:rPr lang="en-US" altLang="zh-CN"/>
              <a:t>(</a:t>
            </a:r>
            <a:r>
              <a:rPr lang="zh-CN" altLang="en-US"/>
              <a:t>或实时控制</a:t>
            </a:r>
            <a:r>
              <a:rPr lang="en-US" altLang="zh-CN"/>
              <a:t>)</a:t>
            </a:r>
            <a:br>
              <a:rPr lang="en-US" altLang="zh-CN"/>
            </a:br>
            <a:r>
              <a:rPr lang="en-US" altLang="zh-CN"/>
              <a:t>    </a:t>
            </a:r>
            <a:r>
              <a:rPr lang="zh-CN" altLang="en-US"/>
              <a:t>过程控制是指利用计算机及时采集检测数据，按最优值迅速地对控制对象进行自动调节或控制。它不仅可以大大提高自动化水平、减轻劳动强度，而且可以提高控制的准确性，提高产品质量及成品合格率。因此，在机械、冶金、石油、化工、电力、建筑以及轻工等部门已得到十分广泛的应用，并获得了非常好的效果。</a:t>
            </a:r>
          </a:p>
          <a:p>
            <a:pPr eaLnBrk="1" hangingPunct="1">
              <a:spcBef>
                <a:spcPct val="10000"/>
              </a:spcBef>
            </a:pPr>
            <a:r>
              <a:rPr lang="zh-CN" altLang="en-US"/>
              <a:t>    例如，在汽车工业方面，用计算机控制机床、控制整个装配流水线，不仅可以实现精度要求高、形状复杂的零件加工自动化，而且可以使整个工厂实现自动化。</a:t>
            </a:r>
          </a:p>
          <a:p>
            <a:pPr eaLnBrk="1" hangingPunct="1">
              <a:spcBef>
                <a:spcPct val="10000"/>
              </a:spcBef>
            </a:pPr>
            <a:r>
              <a:rPr lang="zh-CN" altLang="en-US"/>
              <a:t>    </a:t>
            </a:r>
            <a:r>
              <a:rPr lang="en-US" altLang="zh-CN"/>
              <a:t>4.</a:t>
            </a:r>
            <a:r>
              <a:rPr lang="zh-CN" altLang="en-US"/>
              <a:t>辅助技术</a:t>
            </a:r>
            <a:r>
              <a:rPr lang="en-US" altLang="zh-CN"/>
              <a:t>(</a:t>
            </a:r>
            <a:r>
              <a:rPr lang="zh-CN" altLang="en-US"/>
              <a:t>或辅助系统</a:t>
            </a:r>
            <a:r>
              <a:rPr lang="en-US" altLang="zh-CN"/>
              <a:t>)</a:t>
            </a:r>
            <a:br>
              <a:rPr lang="en-US" altLang="zh-CN"/>
            </a:br>
            <a:r>
              <a:rPr lang="en-US" altLang="zh-CN"/>
              <a:t>    </a:t>
            </a:r>
            <a:r>
              <a:rPr lang="zh-CN" altLang="en-US"/>
              <a:t>计算机辅助技术一般包括</a:t>
            </a:r>
            <a:r>
              <a:rPr lang="en-US" altLang="zh-CN"/>
              <a:t>CAD</a:t>
            </a:r>
            <a:r>
              <a:rPr lang="zh-CN" altLang="en-US"/>
              <a:t>、</a:t>
            </a:r>
            <a:r>
              <a:rPr lang="en-US" altLang="zh-CN"/>
              <a:t>CAM</a:t>
            </a:r>
            <a:r>
              <a:rPr lang="zh-CN" altLang="en-US"/>
              <a:t>和</a:t>
            </a:r>
            <a:r>
              <a:rPr lang="en-US" altLang="zh-CN"/>
              <a:t>CAI</a:t>
            </a:r>
            <a:r>
              <a:rPr lang="zh-CN" altLang="en-US"/>
              <a:t>等。</a:t>
            </a:r>
            <a:br>
              <a:rPr lang="zh-CN" altLang="en-US"/>
            </a:br>
            <a:r>
              <a:rPr lang="zh-CN" altLang="en-US"/>
              <a:t>    ⑴计算机辅助设计</a:t>
            </a:r>
            <a:r>
              <a:rPr lang="en-US" altLang="zh-CN"/>
              <a:t>(Computer Aided Design)</a:t>
            </a:r>
            <a:r>
              <a:rPr lang="zh-CN" altLang="zh-CN"/>
              <a:t>是利用计算机系统辅助设计人员进行工程或产品设计，以实现最佳设计效果的一种技术。它已广泛地应用于飞机、汽车、机械、电子、建筑和轻工等领域。例如，在计算机设计过程中，利用</a:t>
            </a:r>
            <a:r>
              <a:rPr lang="en-US" altLang="zh-CN"/>
              <a:t>CAD</a:t>
            </a:r>
            <a:r>
              <a:rPr lang="zh-CN" altLang="zh-CN"/>
              <a:t>技术进行体系结构模拟、逻辑模拟、插件划分、自动布线等。又如，在建筑设计过程中，可以利用</a:t>
            </a:r>
            <a:r>
              <a:rPr lang="en-US" altLang="zh-CN"/>
              <a:t>CAD</a:t>
            </a:r>
            <a:r>
              <a:rPr lang="zh-CN" altLang="zh-CN"/>
              <a:t>技术进行力学计算、结构计算、绘制建筑施工图样等。</a:t>
            </a:r>
            <a:br>
              <a:rPr lang="zh-CN" altLang="en-US"/>
            </a:br>
            <a:r>
              <a:rPr lang="zh-CN" altLang="en-US"/>
              <a:t>    ⑵</a:t>
            </a:r>
            <a:r>
              <a:rPr lang="zh-CN" altLang="zh-CN"/>
              <a:t>计算机辅助制造</a:t>
            </a:r>
            <a:r>
              <a:rPr lang="en-US" altLang="zh-CN"/>
              <a:t>(Computer Aided Manufacturing)</a:t>
            </a:r>
            <a:r>
              <a:rPr lang="zh-CN" altLang="en-US"/>
              <a:t>是利用计算机系统进行生产设备的管理、控制和操作的过程。它可提高产品质量，降低成本，缩短生产周期，提高生产率和改善制造人员的工作条件。例如，在产品的制造过程中，用计算机控制机器的运行，处理生产过程中所需的数据，控制和处理材料的流动以及对产品进行检测等。</a:t>
            </a:r>
          </a:p>
          <a:p>
            <a:pPr eaLnBrk="1" hangingPunct="1">
              <a:spcBef>
                <a:spcPct val="10000"/>
              </a:spcBef>
            </a:pPr>
            <a:r>
              <a:rPr lang="zh-CN" altLang="en-US"/>
              <a:t>    将</a:t>
            </a:r>
            <a:r>
              <a:rPr lang="en-US" altLang="zh-CN"/>
              <a:t>CAD</a:t>
            </a:r>
            <a:r>
              <a:rPr lang="zh-CN" altLang="en-US"/>
              <a:t>和</a:t>
            </a:r>
            <a:r>
              <a:rPr lang="en-US" altLang="zh-CN"/>
              <a:t>CAM</a:t>
            </a:r>
            <a:r>
              <a:rPr lang="zh-CN" altLang="en-US"/>
              <a:t>技术集成，实现设计生产自动化，这种技术被称为计算机集成制造系统</a:t>
            </a:r>
            <a:r>
              <a:rPr lang="en-US" altLang="zh-CN"/>
              <a:t>(CIMS)</a:t>
            </a:r>
            <a:r>
              <a:rPr lang="zh-CN" altLang="en-US"/>
              <a:t>。它的实现将真正做到无人化工厂</a:t>
            </a:r>
            <a:r>
              <a:rPr lang="en-US" altLang="zh-CN"/>
              <a:t>(</a:t>
            </a:r>
            <a:r>
              <a:rPr lang="zh-CN" altLang="en-US"/>
              <a:t>或车间</a:t>
            </a:r>
            <a:r>
              <a:rPr lang="en-US" altLang="zh-CN"/>
              <a:t>)</a:t>
            </a:r>
            <a:r>
              <a:rPr lang="zh-CN" altLang="en-US"/>
              <a:t>。</a:t>
            </a:r>
          </a:p>
          <a:p>
            <a:pPr eaLnBrk="1" hangingPunct="1">
              <a:spcBef>
                <a:spcPct val="10000"/>
              </a:spcBef>
            </a:pPr>
            <a:r>
              <a:rPr lang="zh-CN" altLang="en-US"/>
              <a:t>    ⑶</a:t>
            </a:r>
            <a:r>
              <a:rPr lang="zh-CN" altLang="zh-CN"/>
              <a:t>计算机辅助教学</a:t>
            </a:r>
            <a:r>
              <a:rPr lang="en-US" altLang="zh-CN"/>
              <a:t>(Computer Aided Instruction)</a:t>
            </a:r>
            <a:r>
              <a:rPr lang="zh-CN" altLang="en-US"/>
              <a:t>是指利用计算机来辅助学生学习的自动系统。它将教学内容、教学方法以及学生的学习情况存储于计算机内。能引导学生循环渐进地学习，使学生能够轻松自如地从</a:t>
            </a:r>
            <a:r>
              <a:rPr lang="en-US" altLang="zh-CN"/>
              <a:t>CAI</a:t>
            </a:r>
            <a:r>
              <a:rPr lang="zh-CN" altLang="en-US"/>
              <a:t>系统中学到所需要的知识。</a:t>
            </a:r>
          </a:p>
        </p:txBody>
      </p:sp>
      <p:sp>
        <p:nvSpPr>
          <p:cNvPr id="77830"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885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8852" name="Rectangle 2"/>
          <p:cNvSpPr>
            <a:spLocks noGrp="1" noRot="1" noChangeAspect="1" noChangeArrowheads="1" noTextEdit="1"/>
          </p:cNvSpPr>
          <p:nvPr>
            <p:ph type="sldImg"/>
          </p:nvPr>
        </p:nvSpPr>
        <p:spPr>
          <a:xfrm>
            <a:off x="727075" y="752475"/>
            <a:ext cx="5362575" cy="3713163"/>
          </a:xfrm>
          <a:ln/>
        </p:spPr>
      </p:sp>
      <p:sp>
        <p:nvSpPr>
          <p:cNvPr id="78853"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7885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9875"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9876" name="Rectangle 2"/>
          <p:cNvSpPr>
            <a:spLocks noGrp="1" noRot="1" noChangeAspect="1" noChangeArrowheads="1" noTextEdit="1"/>
          </p:cNvSpPr>
          <p:nvPr>
            <p:ph type="sldImg"/>
          </p:nvPr>
        </p:nvSpPr>
        <p:spPr>
          <a:xfrm>
            <a:off x="727075" y="752475"/>
            <a:ext cx="5362575" cy="3713163"/>
          </a:xfrm>
          <a:ln/>
        </p:spPr>
      </p:sp>
      <p:sp>
        <p:nvSpPr>
          <p:cNvPr id="79877" name="Rectangle 3"/>
          <p:cNvSpPr>
            <a:spLocks noGrp="1" noChangeArrowheads="1"/>
          </p:cNvSpPr>
          <p:nvPr>
            <p:ph type="body" idx="1"/>
          </p:nvPr>
        </p:nvSpPr>
        <p:spPr>
          <a:xfrm>
            <a:off x="454025" y="4722813"/>
            <a:ext cx="5907088" cy="4805362"/>
          </a:xfrm>
          <a:noFill/>
        </p:spPr>
        <p:txBody>
          <a:bodyPr/>
          <a:lstStyle/>
          <a:p>
            <a:pPr eaLnBrk="1" hangingPunct="1"/>
            <a:endParaRPr lang="en-US" altLang="zh-CN"/>
          </a:p>
          <a:p>
            <a:pPr eaLnBrk="1" hangingPunct="1"/>
            <a:endParaRPr lang="zh-CN" altLang="en-US"/>
          </a:p>
        </p:txBody>
      </p:sp>
      <p:sp>
        <p:nvSpPr>
          <p:cNvPr id="79878"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0899"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0900" name="Rectangle 2"/>
          <p:cNvSpPr>
            <a:spLocks noGrp="1" noRot="1" noChangeAspect="1" noChangeArrowheads="1" noTextEdit="1"/>
          </p:cNvSpPr>
          <p:nvPr>
            <p:ph type="sldImg"/>
          </p:nvPr>
        </p:nvSpPr>
        <p:spPr>
          <a:xfrm>
            <a:off x="727075" y="752475"/>
            <a:ext cx="5362575" cy="3713163"/>
          </a:xfrm>
          <a:ln/>
        </p:spPr>
      </p:sp>
      <p:sp>
        <p:nvSpPr>
          <p:cNvPr id="80901"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0902"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192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1924" name="Rectangle 2"/>
          <p:cNvSpPr>
            <a:spLocks noGrp="1" noRot="1" noChangeAspect="1" noChangeArrowheads="1" noTextEdit="1"/>
          </p:cNvSpPr>
          <p:nvPr>
            <p:ph type="sldImg"/>
          </p:nvPr>
        </p:nvSpPr>
        <p:spPr>
          <a:xfrm>
            <a:off x="727075" y="752475"/>
            <a:ext cx="5362575" cy="3713163"/>
          </a:xfrm>
          <a:ln/>
        </p:spPr>
      </p:sp>
      <p:sp>
        <p:nvSpPr>
          <p:cNvPr id="81925"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192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2947"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2948" name="Rectangle 2"/>
          <p:cNvSpPr>
            <a:spLocks noGrp="1" noRot="1" noChangeAspect="1" noChangeArrowheads="1" noTextEdit="1"/>
          </p:cNvSpPr>
          <p:nvPr>
            <p:ph type="sldImg"/>
          </p:nvPr>
        </p:nvSpPr>
        <p:spPr>
          <a:xfrm>
            <a:off x="727075" y="752475"/>
            <a:ext cx="5362575" cy="3713163"/>
          </a:xfrm>
          <a:ln/>
        </p:spPr>
      </p:sp>
      <p:sp>
        <p:nvSpPr>
          <p:cNvPr id="82949"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2950"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397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3972" name="Rectangle 2"/>
          <p:cNvSpPr>
            <a:spLocks noGrp="1" noRot="1" noChangeAspect="1" noChangeArrowheads="1" noTextEdit="1"/>
          </p:cNvSpPr>
          <p:nvPr>
            <p:ph type="sldImg"/>
          </p:nvPr>
        </p:nvSpPr>
        <p:spPr>
          <a:xfrm>
            <a:off x="727075" y="752475"/>
            <a:ext cx="5362575" cy="3713163"/>
          </a:xfrm>
          <a:ln/>
        </p:spPr>
      </p:sp>
      <p:sp>
        <p:nvSpPr>
          <p:cNvPr id="83973"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397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4995"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4996" name="Rectangle 2"/>
          <p:cNvSpPr>
            <a:spLocks noGrp="1" noRot="1" noChangeAspect="1" noChangeArrowheads="1" noTextEdit="1"/>
          </p:cNvSpPr>
          <p:nvPr>
            <p:ph type="sldImg"/>
          </p:nvPr>
        </p:nvSpPr>
        <p:spPr>
          <a:xfrm>
            <a:off x="727075" y="752475"/>
            <a:ext cx="5362575" cy="3713163"/>
          </a:xfrm>
          <a:ln/>
        </p:spPr>
      </p:sp>
      <p:sp>
        <p:nvSpPr>
          <p:cNvPr id="84997"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4998"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6019"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6020" name="Rectangle 2"/>
          <p:cNvSpPr>
            <a:spLocks noGrp="1" noRot="1" noChangeAspect="1" noChangeArrowheads="1" noTextEdit="1"/>
          </p:cNvSpPr>
          <p:nvPr>
            <p:ph type="sldImg"/>
          </p:nvPr>
        </p:nvSpPr>
        <p:spPr>
          <a:xfrm>
            <a:off x="727075" y="752475"/>
            <a:ext cx="5362575" cy="3713163"/>
          </a:xfrm>
          <a:ln/>
        </p:spPr>
      </p:sp>
      <p:sp>
        <p:nvSpPr>
          <p:cNvPr id="86021"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6022"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704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7044" name="Rectangle 2"/>
          <p:cNvSpPr>
            <a:spLocks noGrp="1" noRot="1" noChangeAspect="1" noChangeArrowheads="1" noTextEdit="1"/>
          </p:cNvSpPr>
          <p:nvPr>
            <p:ph type="sldImg"/>
          </p:nvPr>
        </p:nvSpPr>
        <p:spPr>
          <a:xfrm>
            <a:off x="727075" y="752475"/>
            <a:ext cx="5362575" cy="3713163"/>
          </a:xfrm>
          <a:ln/>
        </p:spPr>
      </p:sp>
      <p:sp>
        <p:nvSpPr>
          <p:cNvPr id="87045"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704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373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373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8067"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8068" name="Rectangle 2"/>
          <p:cNvSpPr>
            <a:spLocks noGrp="1" noRot="1" noChangeAspect="1" noChangeArrowheads="1" noTextEdit="1"/>
          </p:cNvSpPr>
          <p:nvPr>
            <p:ph type="sldImg"/>
          </p:nvPr>
        </p:nvSpPr>
        <p:spPr>
          <a:xfrm>
            <a:off x="727075" y="752475"/>
            <a:ext cx="5362575" cy="3713163"/>
          </a:xfrm>
          <a:ln/>
        </p:spPr>
      </p:sp>
      <p:sp>
        <p:nvSpPr>
          <p:cNvPr id="88069"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8070"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8909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89092" name="Rectangle 2"/>
          <p:cNvSpPr>
            <a:spLocks noGrp="1" noRot="1" noChangeAspect="1" noChangeArrowheads="1" noTextEdit="1"/>
          </p:cNvSpPr>
          <p:nvPr>
            <p:ph type="sldImg"/>
          </p:nvPr>
        </p:nvSpPr>
        <p:spPr>
          <a:xfrm>
            <a:off x="727075" y="752475"/>
            <a:ext cx="5362575" cy="3713163"/>
          </a:xfrm>
          <a:ln/>
        </p:spPr>
      </p:sp>
      <p:sp>
        <p:nvSpPr>
          <p:cNvPr id="89093"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8909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90115"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90116" name="Rectangle 2"/>
          <p:cNvSpPr>
            <a:spLocks noGrp="1" noRot="1" noChangeAspect="1" noChangeArrowheads="1" noTextEdit="1"/>
          </p:cNvSpPr>
          <p:nvPr>
            <p:ph type="sldImg"/>
          </p:nvPr>
        </p:nvSpPr>
        <p:spPr>
          <a:xfrm>
            <a:off x="727075" y="752475"/>
            <a:ext cx="5362575" cy="3713163"/>
          </a:xfrm>
          <a:ln/>
        </p:spPr>
      </p:sp>
      <p:sp>
        <p:nvSpPr>
          <p:cNvPr id="90117"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90118"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91139"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91140" name="Rectangle 2"/>
          <p:cNvSpPr>
            <a:spLocks noGrp="1" noRot="1" noChangeAspect="1" noChangeArrowheads="1" noTextEdit="1"/>
          </p:cNvSpPr>
          <p:nvPr>
            <p:ph type="sldImg"/>
          </p:nvPr>
        </p:nvSpPr>
        <p:spPr>
          <a:xfrm>
            <a:off x="727075" y="752475"/>
            <a:ext cx="5362575" cy="3713163"/>
          </a:xfrm>
          <a:ln/>
        </p:spPr>
      </p:sp>
      <p:sp>
        <p:nvSpPr>
          <p:cNvPr id="91141"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91142"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9216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92164" name="Rectangle 2"/>
          <p:cNvSpPr>
            <a:spLocks noGrp="1" noRot="1" noChangeAspect="1" noChangeArrowheads="1" noTextEdit="1"/>
          </p:cNvSpPr>
          <p:nvPr>
            <p:ph type="sldImg"/>
          </p:nvPr>
        </p:nvSpPr>
        <p:spPr>
          <a:xfrm>
            <a:off x="727075" y="752475"/>
            <a:ext cx="5362575" cy="3713163"/>
          </a:xfrm>
          <a:ln/>
        </p:spPr>
      </p:sp>
      <p:sp>
        <p:nvSpPr>
          <p:cNvPr id="92165"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9216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93187"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93188" name="Rectangle 2"/>
          <p:cNvSpPr>
            <a:spLocks noGrp="1" noRot="1" noChangeAspect="1" noChangeArrowheads="1" noTextEdit="1"/>
          </p:cNvSpPr>
          <p:nvPr>
            <p:ph type="sldImg"/>
          </p:nvPr>
        </p:nvSpPr>
        <p:spPr>
          <a:xfrm>
            <a:off x="727075" y="752475"/>
            <a:ext cx="5362575" cy="3713163"/>
          </a:xfrm>
          <a:ln/>
        </p:spPr>
      </p:sp>
      <p:sp>
        <p:nvSpPr>
          <p:cNvPr id="93189" name="Rectangle 3"/>
          <p:cNvSpPr>
            <a:spLocks noGrp="1" noChangeArrowheads="1"/>
          </p:cNvSpPr>
          <p:nvPr>
            <p:ph type="body" idx="1"/>
          </p:nvPr>
        </p:nvSpPr>
        <p:spPr>
          <a:xfrm>
            <a:off x="454025" y="4722813"/>
            <a:ext cx="5907088" cy="4805362"/>
          </a:xfrm>
          <a:noFill/>
        </p:spPr>
        <p:txBody>
          <a:bodyPr/>
          <a:lstStyle/>
          <a:p>
            <a:pPr eaLnBrk="1" hangingPunct="1"/>
            <a:endParaRPr lang="zh-CN" altLang="en-US"/>
          </a:p>
        </p:txBody>
      </p:sp>
      <p:sp>
        <p:nvSpPr>
          <p:cNvPr id="93190"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373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373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373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373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extLst>
      <p:ext uri="{BB962C8B-B14F-4D97-AF65-F5344CB8AC3E}">
        <p14:creationId xmlns:p14="http://schemas.microsoft.com/office/powerpoint/2010/main" val="241374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2707"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2708" name="Rectangle 2"/>
          <p:cNvSpPr>
            <a:spLocks noGrp="1" noChangeArrowheads="1"/>
          </p:cNvSpPr>
          <p:nvPr>
            <p:ph type="body" idx="1"/>
          </p:nvPr>
        </p:nvSpPr>
        <p:spPr>
          <a:xfrm>
            <a:off x="454025" y="4722813"/>
            <a:ext cx="5907088" cy="4805362"/>
          </a:xfrm>
          <a:noFill/>
          <a:extLst>
            <a:ext uri="{91240B29-F687-4F45-9708-019B960494DF}">
              <a14:hiddenLine xmlns:a14="http://schemas.microsoft.com/office/drawing/2010/main" w="12700">
                <a:solidFill>
                  <a:schemeClr val="tx1"/>
                </a:solidFill>
                <a:miter lim="800000"/>
                <a:headEnd/>
                <a:tailEnd/>
              </a14:hiddenLine>
            </a:ext>
          </a:extLst>
        </p:spPr>
        <p:txBody>
          <a:bodyPr lIns="89931" tIns="44176" rIns="89931" bIns="44176"/>
          <a:lstStyle/>
          <a:p>
            <a:pPr algn="ctr" eaLnBrk="1" hangingPunct="1"/>
            <a:r>
              <a:rPr lang="zh-CN" altLang="en-US"/>
              <a:t>   计算机是一种能对各种信息进行高速处理的工具或电子机器，是</a:t>
            </a:r>
            <a:r>
              <a:rPr lang="en-US" altLang="zh-CN"/>
              <a:t>20</a:t>
            </a:r>
            <a:r>
              <a:rPr lang="zh-CN" altLang="en-US"/>
              <a:t>世纪人类最伟大的科技发明之一。人类历史上以往所创造的任何工具或机器都是人类器官的延伸，用于弥补人类体力劳动的不足。例如：一切交通工具都是人腿的延伸，一切机床或工具都是人手的延伸，望远镜、显微镜和电视是人眼的延伸，电话、无线电和卫星通信又是人耳的延伸。而计算机是人类思维器官</a:t>
            </a:r>
            <a:r>
              <a:rPr lang="en-US" altLang="zh-CN">
                <a:latin typeface="Times New Roman" pitchFamily="18" charset="0"/>
              </a:rPr>
              <a:t>——</a:t>
            </a:r>
            <a:r>
              <a:rPr lang="zh-CN" altLang="en-US"/>
              <a:t>大脑的延伸。由于大脑是指挥人体各器官的中枢，因此计算机的问世极大地提高和扩充了人类脑力劳动的效能，开辟了人类智力解放的新纪元。</a:t>
            </a:r>
          </a:p>
          <a:p>
            <a:pPr algn="ctr" eaLnBrk="1" hangingPunct="1"/>
            <a:r>
              <a:rPr lang="zh-CN" altLang="en-US"/>
              <a:t>    对上述定义要强调两点：</a:t>
            </a:r>
          </a:p>
          <a:p>
            <a:pPr algn="ctr" eaLnBrk="1" hangingPunct="1"/>
            <a:r>
              <a:rPr lang="zh-CN" altLang="en-US"/>
              <a:t>    ①不要单纯从字面上理解</a:t>
            </a:r>
            <a:r>
              <a:rPr lang="zh-CN" altLang="en-US">
                <a:latin typeface="Times New Roman" pitchFamily="18" charset="0"/>
              </a:rPr>
              <a:t>“</a:t>
            </a:r>
            <a:r>
              <a:rPr lang="zh-CN" altLang="en-US"/>
              <a:t>计算机</a:t>
            </a:r>
            <a:r>
              <a:rPr lang="zh-CN" altLang="en-US">
                <a:latin typeface="Times New Roman" pitchFamily="18" charset="0"/>
              </a:rPr>
              <a:t>”</a:t>
            </a:r>
            <a:r>
              <a:rPr lang="zh-CN" altLang="en-US"/>
              <a:t>一词。要知道它不仅仅是个计算工具，还应更深刻认识到它是一个信息处理机。有了这一认识，才可能理解计算机为什么能在现代信息社会中掀起一场新技术革命。</a:t>
            </a:r>
          </a:p>
          <a:p>
            <a:pPr algn="ctr" eaLnBrk="1" hangingPunct="1"/>
            <a:r>
              <a:rPr lang="zh-CN" altLang="en-US"/>
              <a:t>    ②计算机虽然称为</a:t>
            </a:r>
            <a:r>
              <a:rPr lang="zh-CN" altLang="en-US">
                <a:latin typeface="Times New Roman" pitchFamily="18" charset="0"/>
              </a:rPr>
              <a:t>“</a:t>
            </a:r>
            <a:r>
              <a:rPr lang="zh-CN" altLang="en-US"/>
              <a:t>机</a:t>
            </a:r>
            <a:r>
              <a:rPr lang="zh-CN" altLang="en-US">
                <a:latin typeface="Times New Roman" pitchFamily="18" charset="0"/>
              </a:rPr>
              <a:t>”</a:t>
            </a:r>
            <a:r>
              <a:rPr lang="zh-CN" altLang="en-US"/>
              <a:t>，但是它不同于其它任何机器，它具有存储功能，能存储程序，无需人工直接干预，按程序的引导自动存取和处理数据，输出人们所期望的信息。这也是</a:t>
            </a:r>
            <a:r>
              <a:rPr lang="zh-CN" altLang="en-US">
                <a:latin typeface="Times New Roman" pitchFamily="18" charset="0"/>
              </a:rPr>
              <a:t>“</a:t>
            </a:r>
            <a:r>
              <a:rPr lang="zh-CN" altLang="en-US"/>
              <a:t>计算机</a:t>
            </a:r>
            <a:r>
              <a:rPr lang="zh-CN" altLang="en-US">
                <a:latin typeface="Times New Roman" pitchFamily="18" charset="0"/>
              </a:rPr>
              <a:t>”</a:t>
            </a:r>
            <a:r>
              <a:rPr lang="zh-CN" altLang="en-US"/>
              <a:t>与</a:t>
            </a:r>
            <a:r>
              <a:rPr lang="zh-CN" altLang="en-US">
                <a:latin typeface="Times New Roman" pitchFamily="18" charset="0"/>
              </a:rPr>
              <a:t>“</a:t>
            </a:r>
            <a:r>
              <a:rPr lang="zh-CN" altLang="en-US"/>
              <a:t>计算器</a:t>
            </a:r>
            <a:r>
              <a:rPr lang="zh-CN" altLang="en-US">
                <a:latin typeface="Times New Roman" pitchFamily="18" charset="0"/>
              </a:rPr>
              <a:t>”</a:t>
            </a:r>
            <a:r>
              <a:rPr lang="zh-CN" altLang="en-US"/>
              <a:t>的本质区别。</a:t>
            </a:r>
          </a:p>
          <a:p>
            <a:pPr eaLnBrk="1" hangingPunct="1"/>
            <a:endParaRPr lang="zh-CN" altLang="en-US"/>
          </a:p>
        </p:txBody>
      </p:sp>
      <p:sp>
        <p:nvSpPr>
          <p:cNvPr id="72709" name="Rectangle 3"/>
          <p:cNvSpPr>
            <a:spLocks noGrp="1" noRot="1" noChangeAspect="1" noChangeArrowheads="1" noTextEdit="1"/>
          </p:cNvSpPr>
          <p:nvPr>
            <p:ph type="sldImg"/>
          </p:nvPr>
        </p:nvSpPr>
        <p:spPr>
          <a:xfrm>
            <a:off x="728663" y="752475"/>
            <a:ext cx="5362575" cy="3713163"/>
          </a:xfrm>
          <a:ln w="12700" cap="flat">
            <a:solidFill>
              <a:schemeClr val="tx1"/>
            </a:solidFill>
          </a:ln>
        </p:spPr>
      </p:sp>
      <p:sp>
        <p:nvSpPr>
          <p:cNvPr id="72710"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3731"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3734"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4755"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p:spPr>
        <p:txBody>
          <a:bodyPr/>
          <a:lstStyle/>
          <a:p>
            <a:pPr eaLnBrk="1" hangingPunct="1"/>
            <a:r>
              <a:rPr lang="zh-CN" altLang="en-US">
                <a:latin typeface="宋体" pitchFamily="2" charset="-122"/>
              </a:rPr>
              <a:t>    计算机按用途又可分为专用计算机和通用计算机。专用与通用计算机在其效率、速度、配置、结构复杂程度、造价和适应性等方面是有区别的。</a:t>
            </a:r>
          </a:p>
          <a:p>
            <a:pPr eaLnBrk="1" hangingPunct="1"/>
            <a:r>
              <a:rPr lang="zh-CN" altLang="en-US">
                <a:latin typeface="宋体" pitchFamily="2" charset="-122"/>
              </a:rPr>
              <a:t>    专用计算机针对某类问题能显示出最有效、最快速和最经济的特性，但它的适应性较差，不适于其它方面的应用。我们在导弹和火箭上使用的计算机很大部分就是专用计算机。这些东西就是再先进，你也不能用它来玩游戏。</a:t>
            </a:r>
          </a:p>
          <a:p>
            <a:pPr eaLnBrk="1" hangingPunct="1"/>
            <a:r>
              <a:rPr lang="zh-CN" altLang="en-US">
                <a:latin typeface="宋体" pitchFamily="2" charset="-122"/>
              </a:rPr>
              <a:t>    通用计算机适应性很强，应用面很广，但其运行效率、速度和经济性依据不同的应用对象会受到不同程度的影响。</a:t>
            </a:r>
          </a:p>
          <a:p>
            <a:pPr eaLnBrk="1" hangingPunct="1"/>
            <a:r>
              <a:rPr lang="zh-CN" altLang="en-US">
                <a:latin typeface="宋体" pitchFamily="2" charset="-122"/>
              </a:rPr>
              <a:t>    通用计算机按其规模、速度和功能等又可分为巨型机、大型机、中型机、小型机、微型机及单片机。这些类型之间的基本区别通常在于其体积大小、结构复杂程度、功率消耗、性能指标、数据存储容量、指令系统和设备、软件配置等的不同。</a:t>
            </a:r>
          </a:p>
          <a:p>
            <a:pPr eaLnBrk="1" hangingPunct="1"/>
            <a:r>
              <a:rPr lang="zh-CN" altLang="en-US">
                <a:latin typeface="宋体" pitchFamily="2" charset="-122"/>
              </a:rPr>
              <a:t>    一般来说，巨型计算机的运算速度很高，可达每秒执行几亿条指令，数据存储容量很大，规模大结构复杂，价格昂贵，主要用于大型科学计算。它也是衡量一国科学实力的重要标志之一。 单片计算机则只由一片集成电路制成，其体积小，重量轻，结构十分简单，性能介于巨型机和单片机之间的就是大型机、中型机、小型机和微型机。它们的性能指标和结构规模则相应的依次递减。</a:t>
            </a:r>
          </a:p>
        </p:txBody>
      </p:sp>
      <p:sp>
        <p:nvSpPr>
          <p:cNvPr id="74758"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5779"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5780" name="Rectangle 2"/>
          <p:cNvSpPr>
            <a:spLocks noGrp="1" noRot="1" noChangeAspect="1" noChangeArrowheads="1" noTextEdit="1"/>
          </p:cNvSpPr>
          <p:nvPr>
            <p:ph type="sldImg"/>
          </p:nvPr>
        </p:nvSpPr>
        <p:spPr>
          <a:xfrm>
            <a:off x="727075" y="752475"/>
            <a:ext cx="5362575" cy="3713163"/>
          </a:xfrm>
          <a:ln/>
        </p:spPr>
      </p:sp>
      <p:sp>
        <p:nvSpPr>
          <p:cNvPr id="75781" name="Rectangle 3"/>
          <p:cNvSpPr>
            <a:spLocks noGrp="1" noChangeArrowheads="1"/>
          </p:cNvSpPr>
          <p:nvPr>
            <p:ph type="body" idx="1"/>
          </p:nvPr>
        </p:nvSpPr>
        <p:spPr>
          <a:xfrm>
            <a:off x="454025" y="4722813"/>
            <a:ext cx="5907088" cy="4805362"/>
          </a:xfrm>
          <a:noFill/>
        </p:spPr>
        <p:txBody>
          <a:bodyPr/>
          <a:lstStyle/>
          <a:p>
            <a:pPr eaLnBrk="1" hangingPunct="1">
              <a:spcBef>
                <a:spcPct val="20000"/>
              </a:spcBef>
            </a:pPr>
            <a:r>
              <a:rPr lang="en-US" altLang="zh-CN"/>
              <a:t>    2099</a:t>
            </a:r>
            <a:r>
              <a:rPr lang="zh-CN" altLang="en-US"/>
              <a:t>年，人和计算机之间不再有明显的差别。从扩展了的人类智能模型中衍生出的智能机器宣布自己是人。以软件为基础的人在数量上大大超过仍然使用神经细胞进行计算的人。</a:t>
            </a:r>
          </a:p>
          <a:p>
            <a:pPr eaLnBrk="1" hangingPunct="1">
              <a:spcBef>
                <a:spcPct val="20000"/>
              </a:spcBef>
            </a:pPr>
            <a:r>
              <a:rPr lang="zh-CN" altLang="en-US"/>
              <a:t>    即使在仍然使用基于碳的神经元的人类智能体中，神经植入技术的应用也无所不在）这极大地提高了人类的感知和认识能力。不使用这些植人物的人无法加入使用了植人物者的谈话。</a:t>
            </a:r>
          </a:p>
          <a:p>
            <a:pPr eaLnBrk="1" hangingPunct="1">
              <a:spcBef>
                <a:spcPct val="20000"/>
              </a:spcBef>
            </a:pPr>
            <a:r>
              <a:rPr lang="zh-CN" altLang="en-US"/>
              <a:t>    平均寿命一词对智能体来说不再适用。</a:t>
            </a:r>
          </a:p>
          <a:p>
            <a:pPr eaLnBrk="1" hangingPunct="1">
              <a:spcBef>
                <a:spcPct val="20000"/>
              </a:spcBef>
            </a:pPr>
            <a:r>
              <a:rPr lang="zh-CN" altLang="en-US"/>
              <a:t>    几千年之后</a:t>
            </a:r>
            <a:r>
              <a:rPr lang="en-US" altLang="zh-CN">
                <a:latin typeface="Times New Roman" pitchFamily="18" charset="0"/>
              </a:rPr>
              <a:t>……</a:t>
            </a:r>
            <a:r>
              <a:rPr lang="zh-CN" altLang="en-US"/>
              <a:t>智能体考虑宇宙的宿命。</a:t>
            </a:r>
          </a:p>
        </p:txBody>
      </p:sp>
      <p:sp>
        <p:nvSpPr>
          <p:cNvPr id="75782"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680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6804" name="Rectangle 2"/>
          <p:cNvSpPr>
            <a:spLocks noGrp="1" noRot="1" noChangeAspect="1" noChangeArrowheads="1" noTextEdit="1"/>
          </p:cNvSpPr>
          <p:nvPr>
            <p:ph type="sldImg"/>
          </p:nvPr>
        </p:nvSpPr>
        <p:spPr>
          <a:xfrm>
            <a:off x="728663" y="752475"/>
            <a:ext cx="5362575" cy="3713163"/>
          </a:xfrm>
          <a:ln/>
        </p:spPr>
      </p:sp>
      <p:sp>
        <p:nvSpPr>
          <p:cNvPr id="76805" name="Rectangle 3"/>
          <p:cNvSpPr>
            <a:spLocks noGrp="1" noChangeArrowheads="1"/>
          </p:cNvSpPr>
          <p:nvPr>
            <p:ph type="body" idx="1"/>
          </p:nvPr>
        </p:nvSpPr>
        <p:spPr>
          <a:xfrm>
            <a:off x="454025" y="4557713"/>
            <a:ext cx="5907088" cy="4970462"/>
          </a:xfrm>
          <a:noFill/>
        </p:spPr>
        <p:txBody>
          <a:bodyPr/>
          <a:lstStyle/>
          <a:p>
            <a:pPr eaLnBrk="1" hangingPunct="1"/>
            <a:r>
              <a:rPr lang="en-US" altLang="zh-CN"/>
              <a:t>1.1.4 </a:t>
            </a:r>
            <a:r>
              <a:rPr lang="zh-CN" altLang="en-US"/>
              <a:t>计算机的应用领域</a:t>
            </a:r>
          </a:p>
          <a:p>
            <a:pPr eaLnBrk="1" hangingPunct="1">
              <a:spcBef>
                <a:spcPct val="10000"/>
              </a:spcBef>
            </a:pPr>
            <a:r>
              <a:rPr lang="zh-CN" altLang="en-US"/>
              <a:t>    现在，计算机的应用已广泛而深入地渗透到人类社会各个领域。从科研、生产、国防、文化、教育、卫生直到家庭生活，都离不开计算机提供的服务。据估计，目前计算机已有</a:t>
            </a:r>
            <a:r>
              <a:rPr lang="en-US" altLang="zh-CN"/>
              <a:t>5000</a:t>
            </a:r>
            <a:r>
              <a:rPr lang="zh-CN" altLang="en-US"/>
              <a:t>多种用途，并且每年以</a:t>
            </a:r>
            <a:r>
              <a:rPr lang="en-US" altLang="zh-CN"/>
              <a:t>300--500</a:t>
            </a:r>
            <a:r>
              <a:rPr lang="zh-CN" altLang="en-US"/>
              <a:t>种速度增加。下面根据其应用领域归纳成几大类。</a:t>
            </a:r>
          </a:p>
          <a:p>
            <a:pPr eaLnBrk="1" hangingPunct="1">
              <a:spcBef>
                <a:spcPct val="10000"/>
              </a:spcBef>
            </a:pPr>
            <a:r>
              <a:rPr lang="zh-CN" altLang="en-US"/>
              <a:t>    </a:t>
            </a:r>
            <a:r>
              <a:rPr lang="en-US" altLang="zh-CN"/>
              <a:t>1.</a:t>
            </a:r>
            <a:r>
              <a:rPr lang="zh-CN" altLang="en-US"/>
              <a:t>科学计算</a:t>
            </a:r>
            <a:r>
              <a:rPr lang="en-US" altLang="zh-CN"/>
              <a:t>(</a:t>
            </a:r>
            <a:r>
              <a:rPr lang="zh-CN" altLang="en-US"/>
              <a:t>或数值计算</a:t>
            </a:r>
            <a:r>
              <a:rPr lang="en-US" altLang="zh-CN"/>
              <a:t>)</a:t>
            </a:r>
            <a:br>
              <a:rPr lang="en-US" altLang="zh-CN"/>
            </a:br>
            <a:r>
              <a:rPr lang="en-US" altLang="zh-CN"/>
              <a:t>    </a:t>
            </a:r>
            <a:r>
              <a:rPr lang="zh-CN" altLang="en-US"/>
              <a:t>科学计算是指利用计算机来完成科学研究和工程技术中提出的数学问题的计算。在现代科学技术工作中，科学计算问题是十分庞大而相当复杂的。利用计算机的高速计算、大容量存储和连续运算的能力，可以实现人工无法解决的各种科学计算。目前出现了很多用于各种领域的数值计算程序包。</a:t>
            </a:r>
          </a:p>
          <a:p>
            <a:pPr eaLnBrk="1" hangingPunct="1">
              <a:spcBef>
                <a:spcPct val="10000"/>
              </a:spcBef>
            </a:pPr>
            <a:r>
              <a:rPr lang="zh-CN" altLang="en-US"/>
              <a:t>    例如，气象预报需要对大量云图等气象资料进行计算，需要超级计算机才能实现及时的预报，并能做较长期的预测预报。又如，在海湾战争中，爱国者导弹拦截飞毛腿导弹，也是经过网络传送及高速运算才实现的。</a:t>
            </a:r>
          </a:p>
          <a:p>
            <a:pPr eaLnBrk="1" hangingPunct="1">
              <a:spcBef>
                <a:spcPct val="10000"/>
              </a:spcBef>
            </a:pPr>
            <a:r>
              <a:rPr lang="zh-CN" altLang="en-US"/>
              <a:t>    </a:t>
            </a:r>
            <a:r>
              <a:rPr lang="en-US" altLang="zh-CN"/>
              <a:t>2.</a:t>
            </a:r>
            <a:r>
              <a:rPr lang="zh-CN" altLang="en-US"/>
              <a:t>数据处理</a:t>
            </a:r>
            <a:r>
              <a:rPr lang="en-US" altLang="zh-CN"/>
              <a:t>(</a:t>
            </a:r>
            <a:r>
              <a:rPr lang="zh-CN" altLang="en-US"/>
              <a:t>或信息处理</a:t>
            </a:r>
            <a:r>
              <a:rPr lang="en-US" altLang="zh-CN"/>
              <a:t>)</a:t>
            </a:r>
            <a:br>
              <a:rPr lang="en-US" altLang="zh-CN"/>
            </a:br>
            <a:r>
              <a:rPr lang="en-US" altLang="zh-CN"/>
              <a:t>    </a:t>
            </a:r>
            <a:r>
              <a:rPr lang="zh-CN" altLang="en-US"/>
              <a:t>数据处理是指在计算机上管理和操作任何形式的数据资料。数据处理是计算机应用中所占比例最大的领域。例如，对企业管理、会计、统计、医疗资料、档案、仓库和试验资料等的整理，其计算方法比较简单，但数据量非常大，输入输出操作频繁，这些工作的核心是数据处理。</a:t>
            </a:r>
          </a:p>
          <a:p>
            <a:pPr eaLnBrk="1" hangingPunct="1">
              <a:spcBef>
                <a:spcPct val="10000"/>
              </a:spcBef>
            </a:pPr>
            <a:r>
              <a:rPr lang="zh-CN" altLang="en-US"/>
              <a:t>    数据处理从简单到复杂已经历了三个发展阶段，它们是：⑴电子数据处理</a:t>
            </a:r>
            <a:r>
              <a:rPr lang="en-US" altLang="zh-CN"/>
              <a:t>(EDP)</a:t>
            </a:r>
            <a:r>
              <a:rPr lang="zh-CN" altLang="en-US"/>
              <a:t>，</a:t>
            </a:r>
            <a:r>
              <a:rPr lang="en-US" altLang="zh-CN"/>
              <a:t>EDP</a:t>
            </a:r>
            <a:r>
              <a:rPr lang="zh-CN" altLang="zh-CN"/>
              <a:t>是</a:t>
            </a:r>
            <a:r>
              <a:rPr lang="en-US" altLang="zh-CN"/>
              <a:t>Electronic Data Processing</a:t>
            </a:r>
            <a:r>
              <a:rPr lang="zh-CN" altLang="zh-CN"/>
              <a:t>的缩写，它以文件系统为手段，实现一个部门内的单项管理。</a:t>
            </a:r>
            <a:r>
              <a:rPr lang="zh-CN" altLang="en-US"/>
              <a:t>⑵管理信息系统</a:t>
            </a:r>
            <a:r>
              <a:rPr lang="en-US" altLang="zh-CN"/>
              <a:t>(MIS)</a:t>
            </a:r>
            <a:r>
              <a:rPr lang="zh-CN" altLang="en-US"/>
              <a:t>，</a:t>
            </a:r>
            <a:r>
              <a:rPr lang="en-US" altLang="zh-CN"/>
              <a:t>MIS</a:t>
            </a:r>
            <a:r>
              <a:rPr lang="zh-CN" altLang="zh-CN"/>
              <a:t>是</a:t>
            </a:r>
            <a:r>
              <a:rPr lang="en-US" altLang="zh-CN"/>
              <a:t>Management Information System</a:t>
            </a:r>
            <a:r>
              <a:rPr lang="zh-CN" altLang="zh-CN"/>
              <a:t>的缩写，它以数据库技术为工具，实现一个部门的全面管理，以提高工作效率。</a:t>
            </a:r>
            <a:r>
              <a:rPr lang="zh-CN" altLang="en-US"/>
              <a:t>⑶</a:t>
            </a:r>
            <a:r>
              <a:rPr lang="zh-CN" altLang="zh-CN"/>
              <a:t>决策支持系统</a:t>
            </a:r>
            <a:r>
              <a:rPr lang="en-US" altLang="zh-CN"/>
              <a:t>(DSS)</a:t>
            </a:r>
            <a:r>
              <a:rPr lang="zh-CN" altLang="en-US"/>
              <a:t>，</a:t>
            </a:r>
            <a:r>
              <a:rPr lang="en-US" altLang="zh-CN"/>
              <a:t>DSS</a:t>
            </a:r>
            <a:r>
              <a:rPr lang="zh-CN" altLang="zh-CN"/>
              <a:t>是</a:t>
            </a:r>
            <a:r>
              <a:rPr lang="en-US" altLang="zh-CN"/>
              <a:t>Decision Support System</a:t>
            </a:r>
            <a:r>
              <a:rPr lang="zh-CN" altLang="zh-CN"/>
              <a:t>的缩写，它以数据库、模型库和方法库为基础，帮助管理决策者提高决策水平，改善运营策略的正确性与有效性。</a:t>
            </a:r>
            <a:endParaRPr lang="zh-CN" altLang="en-US"/>
          </a:p>
        </p:txBody>
      </p:sp>
      <p:sp>
        <p:nvSpPr>
          <p:cNvPr id="7680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135063"/>
            <a:ext cx="4316413" cy="2546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833813"/>
            <a:ext cx="4316413"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CFA17F22-8F0E-4C8D-8650-234330BF3AF8}" type="slidenum">
              <a:rPr lang="en-US" altLang="zh-CN"/>
              <a:pPr>
                <a:defRPr/>
              </a:pPr>
              <a:t>‹#›</a:t>
            </a:fld>
            <a:r>
              <a:rPr lang="en-US" altLang="zh-CN"/>
              <a:t>/70</a:t>
            </a:r>
          </a:p>
        </p:txBody>
      </p:sp>
    </p:spTree>
    <p:extLst>
      <p:ext uri="{BB962C8B-B14F-4D97-AF65-F5344CB8AC3E}">
        <p14:creationId xmlns:p14="http://schemas.microsoft.com/office/powerpoint/2010/main" val="96972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0388" y="1135063"/>
            <a:ext cx="4316412"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51C3E068-A1B0-4484-ABD7-E9D7FC842614}" type="slidenum">
              <a:rPr lang="en-US" altLang="zh-CN"/>
              <a:pPr>
                <a:defRPr/>
              </a:pPr>
              <a:t>‹#›</a:t>
            </a:fld>
            <a:r>
              <a:rPr lang="en-US" altLang="zh-CN"/>
              <a:t>/70</a:t>
            </a:r>
          </a:p>
        </p:txBody>
      </p:sp>
    </p:spTree>
    <p:extLst>
      <p:ext uri="{BB962C8B-B14F-4D97-AF65-F5344CB8AC3E}">
        <p14:creationId xmlns:p14="http://schemas.microsoft.com/office/powerpoint/2010/main" val="15026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3"/>
          <p:cNvSpPr>
            <a:spLocks noGrp="1" noChangeArrowheads="1"/>
          </p:cNvSpPr>
          <p:nvPr>
            <p:ph type="sldNum" sz="quarter" idx="10"/>
          </p:nvPr>
        </p:nvSpPr>
        <p:spPr>
          <a:ln/>
        </p:spPr>
        <p:txBody>
          <a:bodyPr/>
          <a:lstStyle>
            <a:lvl1pPr>
              <a:defRPr/>
            </a:lvl1pPr>
          </a:lstStyle>
          <a:p>
            <a:pPr>
              <a:defRPr/>
            </a:pPr>
            <a:fld id="{4286B215-3ED5-414F-8362-BB0DB98441A4}" type="slidenum">
              <a:rPr lang="en-US" altLang="zh-CN"/>
              <a:pPr>
                <a:defRPr/>
              </a:pPr>
              <a:t>‹#›</a:t>
            </a:fld>
            <a:r>
              <a:rPr lang="en-US" altLang="zh-CN"/>
              <a:t>/70</a:t>
            </a:r>
          </a:p>
        </p:txBody>
      </p:sp>
    </p:spTree>
    <p:extLst>
      <p:ext uri="{BB962C8B-B14F-4D97-AF65-F5344CB8AC3E}">
        <p14:creationId xmlns:p14="http://schemas.microsoft.com/office/powerpoint/2010/main" val="125153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3"/>
          <p:cNvSpPr>
            <a:spLocks noGrp="1" noChangeArrowheads="1"/>
          </p:cNvSpPr>
          <p:nvPr>
            <p:ph type="sldNum" sz="quarter" idx="10"/>
          </p:nvPr>
        </p:nvSpPr>
        <p:spPr>
          <a:ln/>
        </p:spPr>
        <p:txBody>
          <a:bodyPr/>
          <a:lstStyle>
            <a:lvl1pPr>
              <a:defRPr/>
            </a:lvl1pPr>
          </a:lstStyle>
          <a:p>
            <a:pPr>
              <a:defRPr/>
            </a:pPr>
            <a:fld id="{B0754114-4B6A-4955-8FEA-E51B2D210FF5}" type="slidenum">
              <a:rPr lang="en-US" altLang="zh-CN"/>
              <a:pPr>
                <a:defRPr/>
              </a:pPr>
              <a:t>‹#›</a:t>
            </a:fld>
            <a:r>
              <a:rPr lang="en-US" altLang="zh-CN"/>
              <a:t>/70</a:t>
            </a:r>
          </a:p>
        </p:txBody>
      </p:sp>
    </p:spTree>
    <p:extLst>
      <p:ext uri="{BB962C8B-B14F-4D97-AF65-F5344CB8AC3E}">
        <p14:creationId xmlns:p14="http://schemas.microsoft.com/office/powerpoint/2010/main" val="382099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tile tx="0" ty="0" sx="100000" sy="100000" flip="none" algn="tl"/>
        </a:blipFill>
        <a:effectLst/>
      </p:bgPr>
    </p:bg>
    <p:spTree>
      <p:nvGrpSpPr>
        <p:cNvPr id="1" name=""/>
        <p:cNvGrpSpPr/>
        <p:nvPr/>
      </p:nvGrpSpPr>
      <p:grpSpPr>
        <a:xfrm>
          <a:off x="0" y="0"/>
          <a:ext cx="0" cy="0"/>
          <a:chOff x="0" y="0"/>
          <a:chExt cx="0" cy="0"/>
        </a:xfrm>
      </p:grpSpPr>
      <p:grpSp>
        <p:nvGrpSpPr>
          <p:cNvPr id="1026" name="Group 16"/>
          <p:cNvGrpSpPr>
            <a:grpSpLocks/>
          </p:cNvGrpSpPr>
          <p:nvPr userDrawn="1"/>
        </p:nvGrpSpPr>
        <p:grpSpPr bwMode="auto">
          <a:xfrm>
            <a:off x="157163" y="152400"/>
            <a:ext cx="9253537" cy="944563"/>
            <a:chOff x="91" y="173"/>
            <a:chExt cx="5381" cy="595"/>
          </a:xfrm>
        </p:grpSpPr>
        <p:sp>
          <p:nvSpPr>
            <p:cNvPr id="1031" name="Rectangle 2"/>
            <p:cNvSpPr>
              <a:spLocks noChangeArrowheads="1"/>
            </p:cNvSpPr>
            <p:nvPr userDrawn="1"/>
          </p:nvSpPr>
          <p:spPr bwMode="ltGray">
            <a:xfrm>
              <a:off x="274" y="173"/>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2" name="Rectangle 3"/>
            <p:cNvSpPr>
              <a:spLocks noChangeArrowheads="1"/>
            </p:cNvSpPr>
            <p:nvPr userDrawn="1"/>
          </p:nvSpPr>
          <p:spPr bwMode="ltGray">
            <a:xfrm>
              <a:off x="515" y="173"/>
              <a:ext cx="209"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3" name="Rectangle 4"/>
            <p:cNvSpPr>
              <a:spLocks noChangeArrowheads="1"/>
            </p:cNvSpPr>
            <p:nvPr userDrawn="1"/>
          </p:nvSpPr>
          <p:spPr bwMode="ltGray">
            <a:xfrm>
              <a:off x="352" y="439"/>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4" name="Rectangle 5"/>
            <p:cNvSpPr>
              <a:spLocks noChangeArrowheads="1"/>
            </p:cNvSpPr>
            <p:nvPr userDrawn="1"/>
          </p:nvSpPr>
          <p:spPr bwMode="ltGray">
            <a:xfrm>
              <a:off x="585" y="439"/>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5" name="Rectangle 6"/>
            <p:cNvSpPr>
              <a:spLocks noChangeArrowheads="1"/>
            </p:cNvSpPr>
            <p:nvPr userDrawn="1"/>
          </p:nvSpPr>
          <p:spPr bwMode="ltGray">
            <a:xfrm>
              <a:off x="91" y="393"/>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6" name="Rectangle 7"/>
            <p:cNvSpPr>
              <a:spLocks noChangeArrowheads="1"/>
            </p:cNvSpPr>
            <p:nvPr userDrawn="1"/>
          </p:nvSpPr>
          <p:spPr bwMode="gray">
            <a:xfrm>
              <a:off x="491" y="174"/>
              <a:ext cx="20" cy="59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7" name="Rectangle 8"/>
            <p:cNvSpPr>
              <a:spLocks noChangeArrowheads="1"/>
            </p:cNvSpPr>
            <p:nvPr userDrawn="1"/>
          </p:nvSpPr>
          <p:spPr bwMode="gray">
            <a:xfrm>
              <a:off x="290" y="603"/>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grpSp>
      <p:sp>
        <p:nvSpPr>
          <p:cNvPr id="64521" name="Rectangle 9"/>
          <p:cNvSpPr>
            <a:spLocks noGrp="1" noChangeArrowheads="1"/>
          </p:cNvSpPr>
          <p:nvPr>
            <p:ph type="title"/>
          </p:nvPr>
        </p:nvSpPr>
        <p:spPr bwMode="auto">
          <a:xfrm>
            <a:off x="1816100" y="76200"/>
            <a:ext cx="751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p:cNvSpPr>
            <a:spLocks noGrp="1" noChangeArrowheads="1"/>
          </p:cNvSpPr>
          <p:nvPr>
            <p:ph type="body" idx="1"/>
          </p:nvPr>
        </p:nvSpPr>
        <p:spPr bwMode="auto">
          <a:xfrm>
            <a:off x="560388" y="1135063"/>
            <a:ext cx="8785225" cy="524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64527" name="Text Box 15"/>
          <p:cNvSpPr txBox="1">
            <a:spLocks noChangeArrowheads="1"/>
          </p:cNvSpPr>
          <p:nvPr userDrawn="1"/>
        </p:nvSpPr>
        <p:spPr bwMode="auto">
          <a:xfrm>
            <a:off x="273050" y="206375"/>
            <a:ext cx="1150938"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defRPr/>
            </a:pPr>
            <a:r>
              <a:rPr lang="zh-CN" altLang="en-US" sz="1600">
                <a:solidFill>
                  <a:schemeClr val="bg1"/>
                </a:solidFill>
                <a:effectLst>
                  <a:outerShdw blurRad="38100" dist="38100" dir="2700000" algn="tl">
                    <a:srgbClr val="000000"/>
                  </a:outerShdw>
                </a:effectLst>
                <a:ea typeface="华文彩云" pitchFamily="2" charset="-122"/>
              </a:rPr>
              <a:t>计算机</a:t>
            </a:r>
          </a:p>
          <a:p>
            <a:pPr algn="ctr">
              <a:spcBef>
                <a:spcPct val="20000"/>
              </a:spcBef>
              <a:defRPr/>
            </a:pPr>
            <a:r>
              <a:rPr lang="zh-CN" altLang="en-US" sz="1600">
                <a:solidFill>
                  <a:schemeClr val="bg1"/>
                </a:solidFill>
                <a:effectLst>
                  <a:outerShdw blurRad="38100" dist="38100" dir="2700000" algn="tl">
                    <a:srgbClr val="000000"/>
                  </a:outerShdw>
                </a:effectLst>
                <a:ea typeface="华文彩云" pitchFamily="2" charset="-122"/>
              </a:rPr>
              <a:t>基础知识</a:t>
            </a:r>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GB_2312-1980.xl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BE6146-8CD9-4A6B-81CD-FA6DACE4F2B6}" type="slidenum">
              <a:rPr kumimoji="0" lang="en-US" altLang="zh-CN" sz="1400" b="0" smtClean="0">
                <a:ea typeface="宋体" pitchFamily="2" charset="-122"/>
              </a:rPr>
              <a:pPr eaLnBrk="1" hangingPunct="1">
                <a:spcBef>
                  <a:spcPct val="0"/>
                </a:spcBef>
                <a:buClrTx/>
                <a:buSzTx/>
                <a:buFontTx/>
                <a:buNone/>
              </a:pPr>
              <a:t>1</a:t>
            </a:fld>
            <a:endParaRPr kumimoji="0" lang="en-US" altLang="zh-CN" sz="1400" b="0">
              <a:ea typeface="宋体" pitchFamily="2" charset="-122"/>
            </a:endParaRPr>
          </a:p>
        </p:txBody>
      </p:sp>
      <p:sp>
        <p:nvSpPr>
          <p:cNvPr id="5123" name="Rectangle 3"/>
          <p:cNvSpPr>
            <a:spLocks noGrp="1" noChangeArrowheads="1"/>
          </p:cNvSpPr>
          <p:nvPr>
            <p:ph type="body" idx="1"/>
          </p:nvPr>
        </p:nvSpPr>
        <p:spPr>
          <a:xfrm>
            <a:off x="590550" y="1125538"/>
            <a:ext cx="8755063" cy="4967287"/>
          </a:xfrm>
        </p:spPr>
        <p:txBody>
          <a:bodyPr/>
          <a:lstStyle/>
          <a:p>
            <a:pPr algn="ctr" eaLnBrk="1" hangingPunct="1"/>
            <a:r>
              <a:rPr lang="zh-CN" altLang="en-US" sz="4000" dirty="0"/>
              <a:t>老师：严新民</a:t>
            </a:r>
            <a:endParaRPr lang="en-US" altLang="zh-CN" sz="4000" dirty="0"/>
          </a:p>
          <a:p>
            <a:pPr algn="ctr" eaLnBrk="1" hangingPunct="1"/>
            <a:r>
              <a:rPr lang="zh-CN" altLang="en-US" sz="4000" dirty="0"/>
              <a:t>电话：</a:t>
            </a:r>
            <a:r>
              <a:rPr lang="en-US" altLang="zh-CN" sz="4000" dirty="0"/>
              <a:t>13923846922</a:t>
            </a:r>
          </a:p>
          <a:p>
            <a:pPr algn="ctr" eaLnBrk="1" hangingPunct="1"/>
            <a:r>
              <a:rPr lang="zh-CN" altLang="en-US" sz="4000" dirty="0"/>
              <a:t>办公地点：</a:t>
            </a:r>
            <a:r>
              <a:rPr lang="en-US" altLang="zh-CN" sz="4000" dirty="0"/>
              <a:t>N803</a:t>
            </a:r>
          </a:p>
          <a:p>
            <a:pPr algn="ctr" eaLnBrk="1" hangingPunct="1"/>
            <a:r>
              <a:rPr lang="en-US" altLang="zh-CN" sz="4000" dirty="0" err="1"/>
              <a:t>EMAIL:yanxm@szu.edu.cn</a:t>
            </a:r>
            <a:endParaRPr lang="en-US" altLang="zh-CN" sz="4000" dirty="0"/>
          </a:p>
          <a:p>
            <a:pPr algn="ctr" eaLnBrk="1" hangingPunct="1"/>
            <a:r>
              <a:rPr lang="zh-CN" altLang="en-US" sz="4000" dirty="0"/>
              <a:t>特点：理论</a:t>
            </a:r>
            <a:r>
              <a:rPr lang="en-US" altLang="zh-CN" sz="4000" dirty="0"/>
              <a:t>+</a:t>
            </a:r>
            <a:r>
              <a:rPr lang="zh-CN" altLang="en-US" sz="4000" dirty="0"/>
              <a:t>实验</a:t>
            </a:r>
            <a:r>
              <a:rPr lang="en-US" altLang="zh-CN" sz="4000" dirty="0"/>
              <a:t>+</a:t>
            </a:r>
            <a:r>
              <a:rPr lang="zh-CN" altLang="en-US" sz="4000" dirty="0"/>
              <a:t>老师教学企业经验</a:t>
            </a:r>
            <a:endParaRPr lang="en-US" altLang="zh-CN" sz="4000" dirty="0"/>
          </a:p>
          <a:p>
            <a:pPr algn="ctr" eaLnBrk="1" hangingPunct="1"/>
            <a:br>
              <a:rPr lang="zh-CN" altLang="en-US" sz="4000" dirty="0"/>
            </a:br>
            <a:r>
              <a:rPr lang="zh-CN" altLang="en-US" sz="4000" dirty="0"/>
              <a:t>资料和通知注意学校</a:t>
            </a:r>
            <a:r>
              <a:rPr lang="en-US" altLang="zh-CN" sz="4000" dirty="0"/>
              <a:t>Blackboard</a:t>
            </a:r>
          </a:p>
          <a:p>
            <a:pPr algn="ctr" eaLnBrk="1" hangingPunct="1"/>
            <a:endParaRPr lang="en-US" altLang="zh-CN" dirty="0"/>
          </a:p>
          <a:p>
            <a:pPr algn="ctr" eaLnBrk="1" hangingPunct="1"/>
            <a:endParaRPr lang="en-US" altLang="zh-CN" dirty="0"/>
          </a:p>
          <a:p>
            <a:pPr algn="ctr" eaLnBrk="1" hangingPunct="1"/>
            <a:endParaRPr lang="en-US" altLang="zh-CN" dirty="0"/>
          </a:p>
          <a:p>
            <a:pPr algn="ctr" eaLnBrk="1" hangingPunct="1"/>
            <a:endParaRPr lang="zh-CN" altLang="en-US" dirty="0"/>
          </a:p>
        </p:txBody>
      </p:sp>
      <p:sp>
        <p:nvSpPr>
          <p:cNvPr id="378885" name="Rectangle 5"/>
          <p:cNvSpPr>
            <a:spLocks noGrp="1" noChangeArrowheads="1"/>
          </p:cNvSpPr>
          <p:nvPr>
            <p:ph type="title"/>
          </p:nvPr>
        </p:nvSpPr>
        <p:spPr>
          <a:xfrm>
            <a:off x="2095480" y="142852"/>
            <a:ext cx="6946906" cy="71438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zh-CN" altLang="en-US" dirty="0"/>
              <a:t>         </a:t>
            </a:r>
            <a:br>
              <a:rPr lang="en-US" altLang="zh-CN" dirty="0"/>
            </a:br>
            <a:r>
              <a:rPr lang="en-US" altLang="zh-CN" dirty="0"/>
              <a:t>       </a:t>
            </a:r>
            <a:r>
              <a:rPr lang="zh-CN" altLang="en-US" dirty="0"/>
              <a:t>上课说明</a:t>
            </a:r>
            <a:br>
              <a:rPr lang="en-US" altLang="zh-CN" dirty="0"/>
            </a:br>
            <a:endParaRPr lang="en-US" altLang="zh-CN" dirty="0">
              <a:latin typeface="隶书" pitchFamily="49" charset="-122"/>
            </a:endParaRPr>
          </a:p>
        </p:txBody>
      </p:sp>
    </p:spTree>
  </p:cSld>
  <p:clrMapOvr>
    <a:masterClrMapping/>
  </p:clrMapOvr>
  <p:transition spd="slow">
    <p:strips dir="rd"/>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9F52E03-8FD5-4058-AC54-66D1507FB317}" type="slidenum">
              <a:rPr kumimoji="0" lang="en-US" altLang="zh-CN" sz="1400" b="0" smtClean="0">
                <a:ea typeface="宋体" pitchFamily="2" charset="-122"/>
              </a:rPr>
              <a:pPr eaLnBrk="1" hangingPunct="1">
                <a:spcBef>
                  <a:spcPct val="0"/>
                </a:spcBef>
                <a:buClrTx/>
                <a:buSzTx/>
                <a:buFontTx/>
                <a:buNone/>
              </a:pPr>
              <a:t>10</a:t>
            </a:fld>
            <a:endParaRPr kumimoji="0" lang="en-US" altLang="zh-CN" sz="1400" b="0">
              <a:ea typeface="宋体" pitchFamily="2" charset="-122"/>
            </a:endParaRPr>
          </a:p>
        </p:txBody>
      </p:sp>
      <p:pic>
        <p:nvPicPr>
          <p:cNvPr id="9219" name="Picture 6" descr="计算可视化"/>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1063" y="836613"/>
            <a:ext cx="3944937"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body" idx="1"/>
          </p:nvPr>
        </p:nvSpPr>
        <p:spPr>
          <a:xfrm>
            <a:off x="560388" y="1125538"/>
            <a:ext cx="8785225" cy="511333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a:solidFill>
                  <a:srgbClr val="008080"/>
                </a:solidFill>
                <a:latin typeface="楷体_GB2312" pitchFamily="49" charset="-122"/>
              </a:rPr>
              <a:t>1.1.4 </a:t>
            </a:r>
            <a:r>
              <a:rPr lang="zh-CN" altLang="en-US" dirty="0">
                <a:solidFill>
                  <a:srgbClr val="008080"/>
                </a:solidFill>
                <a:latin typeface="楷体_GB2312" pitchFamily="49" charset="-122"/>
              </a:rPr>
              <a:t>计算机的应用领域</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科学计算或数值计算</a:t>
            </a:r>
            <a:endParaRPr lang="en-US" altLang="zh-CN" dirty="0">
              <a:solidFill>
                <a:srgbClr val="9900FF"/>
              </a:solidFill>
              <a:latin typeface="楷体_GB2312" pitchFamily="49" charset="-122"/>
            </a:endParaRPr>
          </a:p>
          <a:p>
            <a:pPr eaLnBrk="1" hangingPunct="1"/>
            <a:r>
              <a:rPr lang="zh-CN" altLang="en-US" dirty="0">
                <a:latin typeface="楷体_GB2312" pitchFamily="49" charset="-122"/>
              </a:rPr>
              <a:t>    利用计算机来完成科学研</a:t>
            </a:r>
            <a:r>
              <a:rPr lang="zh-CN" altLang="en-US" dirty="0">
                <a:solidFill>
                  <a:schemeClr val="bg1"/>
                </a:solidFill>
                <a:latin typeface="楷体_GB2312" pitchFamily="49" charset="-122"/>
              </a:rPr>
              <a:t>究和工程技术中提</a:t>
            </a:r>
            <a:r>
              <a:rPr lang="zh-CN" altLang="en-US" dirty="0">
                <a:latin typeface="楷体_GB2312" pitchFamily="49" charset="-122"/>
              </a:rPr>
              <a:t>出的数学问题的计算。</a:t>
            </a:r>
          </a:p>
          <a:p>
            <a:pPr eaLnBrk="1" hangingPunct="1"/>
            <a:r>
              <a:rPr lang="zh-CN" altLang="en-US" dirty="0">
                <a:latin typeface="楷体_GB2312" pitchFamily="49" charset="-122"/>
              </a:rPr>
              <a:t>    实际问题→数学模型→计</a:t>
            </a:r>
            <a:r>
              <a:rPr lang="zh-CN" altLang="en-US" dirty="0">
                <a:solidFill>
                  <a:schemeClr val="bg1"/>
                </a:solidFill>
                <a:latin typeface="楷体_GB2312" pitchFamily="49" charset="-122"/>
              </a:rPr>
              <a:t>算量大。</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2.</a:t>
            </a:r>
            <a:r>
              <a:rPr lang="zh-CN" altLang="en-US" dirty="0">
                <a:solidFill>
                  <a:srgbClr val="9900FF"/>
                </a:solidFill>
                <a:latin typeface="楷体_GB2312" pitchFamily="49" charset="-122"/>
              </a:rPr>
              <a:t>数据处理或信息处理</a:t>
            </a:r>
          </a:p>
          <a:p>
            <a:pPr eaLnBrk="1" hangingPunct="1"/>
            <a:r>
              <a:rPr lang="zh-CN" altLang="en-US" dirty="0">
                <a:latin typeface="楷体_GB2312" pitchFamily="49" charset="-122"/>
              </a:rPr>
              <a:t>    指对数据进行收集、存储、整理、分类、统计、加工、检索和传播等一系列活动的统称。</a:t>
            </a:r>
          </a:p>
          <a:p>
            <a:pPr eaLnBrk="1" hangingPunct="1"/>
            <a:r>
              <a:rPr lang="zh-CN" altLang="en-US" dirty="0">
                <a:latin typeface="楷体_GB2312" pitchFamily="49" charset="-122"/>
              </a:rPr>
              <a:t>    信息时代海量数据的管理和有效利用。</a:t>
            </a:r>
          </a:p>
        </p:txBody>
      </p:sp>
      <p:sp>
        <p:nvSpPr>
          <p:cNvPr id="380933"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spTree>
  </p:cSld>
  <p:clrMapOvr>
    <a:masterClrMapping/>
  </p:clrMapOvr>
  <p:transition spd="slow">
    <p:strips dir="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6" descr="计算机辅助设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5025" y="2781300"/>
            <a:ext cx="27209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C1E8642-6A45-4061-B760-71FB715E8526}" type="slidenum">
              <a:rPr kumimoji="0" lang="en-US" altLang="zh-CN" sz="1400" b="0" smtClean="0">
                <a:ea typeface="宋体" pitchFamily="2" charset="-122"/>
              </a:rPr>
              <a:pPr eaLnBrk="1" hangingPunct="1">
                <a:spcBef>
                  <a:spcPct val="0"/>
                </a:spcBef>
                <a:buClrTx/>
                <a:buSzTx/>
                <a:buFontTx/>
                <a:buNone/>
              </a:pPr>
              <a:t>11</a:t>
            </a:fld>
            <a:endParaRPr kumimoji="0" lang="en-US" altLang="zh-CN" sz="1400" b="0">
              <a:ea typeface="宋体" pitchFamily="2" charset="-122"/>
            </a:endParaRPr>
          </a:p>
        </p:txBody>
      </p:sp>
      <p:sp>
        <p:nvSpPr>
          <p:cNvPr id="10244" name="Rectangle 3"/>
          <p:cNvSpPr>
            <a:spLocks noGrp="1" noChangeArrowheads="1"/>
          </p:cNvSpPr>
          <p:nvPr>
            <p:ph type="body" idx="1"/>
          </p:nvPr>
        </p:nvSpPr>
        <p:spPr>
          <a:xfrm>
            <a:off x="560388" y="1125538"/>
            <a:ext cx="8785225" cy="5116512"/>
          </a:xfrm>
        </p:spPr>
        <p:txBody>
          <a:bodyPr/>
          <a:lstStyle/>
          <a:p>
            <a:pPr eaLnBrk="1" hangingPunct="1"/>
            <a:r>
              <a:rPr lang="en-US" altLang="zh-CN" dirty="0">
                <a:solidFill>
                  <a:srgbClr val="9900FF"/>
                </a:solidFill>
                <a:latin typeface="楷体_GB2312" pitchFamily="49" charset="-122"/>
              </a:rPr>
              <a:t>    3.</a:t>
            </a:r>
            <a:r>
              <a:rPr lang="zh-CN" altLang="en-US" dirty="0">
                <a:solidFill>
                  <a:srgbClr val="9900FF"/>
                </a:solidFill>
                <a:latin typeface="楷体_GB2312" pitchFamily="49" charset="-122"/>
              </a:rPr>
              <a:t>过程控制或实时控制</a:t>
            </a:r>
          </a:p>
          <a:p>
            <a:pPr eaLnBrk="1" hangingPunct="1"/>
            <a:r>
              <a:rPr lang="zh-CN" altLang="en-US" dirty="0">
                <a:latin typeface="楷体_GB2312" pitchFamily="49" charset="-122"/>
              </a:rPr>
              <a:t>    利用计算机及时采集检测数据，按最优值迅速地对控制对象进行自动调节或自动控制。</a:t>
            </a:r>
          </a:p>
          <a:p>
            <a:pPr eaLnBrk="1" hangingPunct="1"/>
            <a:r>
              <a:rPr lang="zh-CN" altLang="en-US" dirty="0">
                <a:latin typeface="楷体_GB2312" pitchFamily="49" charset="-122"/>
              </a:rPr>
              <a:t>    无人自动化工厂。</a:t>
            </a:r>
          </a:p>
          <a:p>
            <a:pPr eaLnBrk="1" hangingPunct="1">
              <a:spcBef>
                <a:spcPct val="10000"/>
              </a:spcBef>
            </a:pPr>
            <a:r>
              <a:rPr lang="zh-CN" altLang="en-US" dirty="0">
                <a:latin typeface="楷体_GB2312" pitchFamily="49" charset="-122"/>
              </a:rPr>
              <a:t>    </a:t>
            </a:r>
            <a:r>
              <a:rPr lang="en-US" altLang="zh-CN" dirty="0">
                <a:solidFill>
                  <a:srgbClr val="9900FF"/>
                </a:solidFill>
                <a:latin typeface="楷体_GB2312" pitchFamily="49" charset="-122"/>
              </a:rPr>
              <a:t>4.</a:t>
            </a:r>
            <a:r>
              <a:rPr lang="zh-CN" altLang="en-US" dirty="0">
                <a:solidFill>
                  <a:srgbClr val="9900FF"/>
                </a:solidFill>
                <a:latin typeface="楷体_GB2312" pitchFamily="49" charset="-122"/>
              </a:rPr>
              <a:t>计算机辅助技术</a:t>
            </a:r>
          </a:p>
          <a:p>
            <a:pPr eaLnBrk="1" hangingPunct="1">
              <a:spcBef>
                <a:spcPct val="10000"/>
              </a:spcBef>
            </a:pPr>
            <a:r>
              <a:rPr lang="zh-CN" altLang="en-US" dirty="0">
                <a:latin typeface="楷体_GB2312" pitchFamily="49" charset="-122"/>
              </a:rPr>
              <a:t>    计算机辅助设计：</a:t>
            </a:r>
            <a:r>
              <a:rPr lang="en-US" altLang="zh-CN" dirty="0">
                <a:latin typeface="楷体_GB2312" pitchFamily="49" charset="-122"/>
              </a:rPr>
              <a:t>CAD</a:t>
            </a:r>
          </a:p>
          <a:p>
            <a:pPr eaLnBrk="1" hangingPunct="1">
              <a:spcBef>
                <a:spcPct val="10000"/>
              </a:spcBef>
            </a:pPr>
            <a:r>
              <a:rPr lang="en-US" altLang="zh-CN" dirty="0">
                <a:latin typeface="楷体_GB2312" pitchFamily="49" charset="-122"/>
              </a:rPr>
              <a:t>    </a:t>
            </a:r>
            <a:r>
              <a:rPr lang="zh-CN" altLang="zh-CN" dirty="0">
                <a:latin typeface="楷体_GB2312" pitchFamily="49" charset="-122"/>
              </a:rPr>
              <a:t>计算机辅助制造</a:t>
            </a:r>
            <a:r>
              <a:rPr lang="zh-CN" altLang="en-US" dirty="0">
                <a:latin typeface="楷体_GB2312" pitchFamily="49" charset="-122"/>
              </a:rPr>
              <a:t>：</a:t>
            </a:r>
            <a:r>
              <a:rPr lang="en-US" altLang="zh-CN" dirty="0">
                <a:latin typeface="楷体_GB2312" pitchFamily="49" charset="-122"/>
              </a:rPr>
              <a:t>CAM</a:t>
            </a:r>
          </a:p>
          <a:p>
            <a:pPr eaLnBrk="1" hangingPunct="1">
              <a:spcBef>
                <a:spcPct val="10000"/>
              </a:spcBef>
            </a:pPr>
            <a:r>
              <a:rPr lang="zh-CN" altLang="en-US" dirty="0">
                <a:latin typeface="楷体_GB2312" pitchFamily="49" charset="-122"/>
              </a:rPr>
              <a:t>    </a:t>
            </a:r>
            <a:r>
              <a:rPr lang="zh-CN" altLang="zh-CN" dirty="0">
                <a:latin typeface="楷体_GB2312" pitchFamily="49" charset="-122"/>
              </a:rPr>
              <a:t>计算机集成制造系统</a:t>
            </a:r>
            <a:r>
              <a:rPr lang="zh-CN" altLang="en-US" dirty="0">
                <a:latin typeface="楷体_GB2312" pitchFamily="49" charset="-122"/>
              </a:rPr>
              <a:t>-</a:t>
            </a:r>
            <a:r>
              <a:rPr lang="en-US" altLang="zh-CN" dirty="0">
                <a:latin typeface="楷体_GB2312" pitchFamily="49" charset="-122"/>
              </a:rPr>
              <a:t>-CIMS</a:t>
            </a:r>
            <a:endParaRPr lang="zh-CN" altLang="en-US" dirty="0">
              <a:latin typeface="楷体_GB2312" pitchFamily="49" charset="-122"/>
            </a:endParaRPr>
          </a:p>
          <a:p>
            <a:pPr eaLnBrk="1" hangingPunct="1">
              <a:spcBef>
                <a:spcPct val="10000"/>
              </a:spcBef>
            </a:pPr>
            <a:r>
              <a:rPr lang="zh-CN" altLang="en-US" dirty="0">
                <a:latin typeface="楷体_GB2312" pitchFamily="49" charset="-122"/>
              </a:rPr>
              <a:t>    </a:t>
            </a:r>
            <a:r>
              <a:rPr lang="zh-CN" altLang="zh-CN" dirty="0">
                <a:latin typeface="楷体_GB2312" pitchFamily="49" charset="-122"/>
              </a:rPr>
              <a:t>计算机辅助教学</a:t>
            </a:r>
            <a:r>
              <a:rPr lang="zh-CN" altLang="en-US" dirty="0">
                <a:latin typeface="楷体_GB2312" pitchFamily="49" charset="-122"/>
              </a:rPr>
              <a:t>：</a:t>
            </a:r>
            <a:r>
              <a:rPr lang="en-US" altLang="zh-CN" dirty="0">
                <a:latin typeface="楷体_GB2312" pitchFamily="49" charset="-122"/>
              </a:rPr>
              <a:t>CAI</a:t>
            </a:r>
            <a:endParaRPr lang="zh-CN" altLang="en-US" dirty="0">
              <a:latin typeface="楷体_GB2312" pitchFamily="49" charset="-122"/>
            </a:endParaRPr>
          </a:p>
        </p:txBody>
      </p:sp>
      <p:sp>
        <p:nvSpPr>
          <p:cNvPr id="382981"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spTree>
  </p:cSld>
  <p:clrMapOvr>
    <a:masterClrMapping/>
  </p:clrMapOvr>
  <p:transition spd="slow">
    <p:strips dir="rd"/>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3314CF1-BFF2-41F0-B94A-521D3F23A5B8}" type="slidenum">
              <a:rPr kumimoji="0" lang="en-US" altLang="zh-CN" sz="1400" b="0" smtClean="0">
                <a:ea typeface="宋体" pitchFamily="2" charset="-122"/>
              </a:rPr>
              <a:pPr eaLnBrk="1" hangingPunct="1">
                <a:spcBef>
                  <a:spcPct val="0"/>
                </a:spcBef>
                <a:buClrTx/>
                <a:buSzTx/>
                <a:buFontTx/>
                <a:buNone/>
              </a:pPr>
              <a:t>12</a:t>
            </a:fld>
            <a:endParaRPr kumimoji="0" lang="en-US" altLang="zh-CN" sz="1400" b="0">
              <a:ea typeface="宋体" pitchFamily="2" charset="-122"/>
            </a:endParaRPr>
          </a:p>
        </p:txBody>
      </p:sp>
      <p:sp>
        <p:nvSpPr>
          <p:cNvPr id="11267" name="Rectangle 3"/>
          <p:cNvSpPr>
            <a:spLocks noGrp="1" noChangeArrowheads="1"/>
          </p:cNvSpPr>
          <p:nvPr>
            <p:ph type="body" idx="1"/>
          </p:nvPr>
        </p:nvSpPr>
        <p:spPr>
          <a:xfrm>
            <a:off x="560388" y="1125538"/>
            <a:ext cx="8785225" cy="5183187"/>
          </a:xfrm>
        </p:spPr>
        <p:txBody>
          <a:bodyPr/>
          <a:lstStyle/>
          <a:p>
            <a:pPr eaLnBrk="1" hangingPunct="1">
              <a:spcBef>
                <a:spcPct val="10000"/>
              </a:spcBef>
            </a:pPr>
            <a:r>
              <a:rPr lang="en-US" altLang="zh-CN" dirty="0">
                <a:solidFill>
                  <a:srgbClr val="9900FF"/>
                </a:solidFill>
                <a:latin typeface="楷体_GB2312" pitchFamily="49" charset="-122"/>
              </a:rPr>
              <a:t>    5.</a:t>
            </a:r>
            <a:r>
              <a:rPr lang="zh-CN" altLang="en-US" dirty="0">
                <a:solidFill>
                  <a:srgbClr val="9900FF"/>
                </a:solidFill>
                <a:latin typeface="楷体_GB2312" pitchFamily="49" charset="-122"/>
              </a:rPr>
              <a:t>人工智能</a:t>
            </a:r>
          </a:p>
          <a:p>
            <a:pPr eaLnBrk="1" hangingPunct="1">
              <a:spcBef>
                <a:spcPct val="10000"/>
              </a:spcBef>
            </a:pPr>
            <a:r>
              <a:rPr lang="zh-CN" altLang="en-US" dirty="0">
                <a:latin typeface="楷体_GB2312" pitchFamily="49" charset="-122"/>
              </a:rPr>
              <a:t>    利用计算机模拟或部分模拟人的智能活动，如感知、判断、理解、学习、图像识别等。</a:t>
            </a:r>
          </a:p>
          <a:p>
            <a:pPr eaLnBrk="1" hangingPunct="1">
              <a:spcBef>
                <a:spcPct val="10000"/>
              </a:spcBef>
            </a:pPr>
            <a:r>
              <a:rPr lang="zh-CN" altLang="en-US" dirty="0">
                <a:latin typeface="楷体_GB2312" pitchFamily="49" charset="-122"/>
              </a:rPr>
              <a:t>    实用技术：智能机器人、专家系统</a:t>
            </a:r>
          </a:p>
          <a:p>
            <a:pPr eaLnBrk="1" hangingPunct="1">
              <a:spcBef>
                <a:spcPct val="10000"/>
              </a:spcBef>
            </a:pPr>
            <a:r>
              <a:rPr lang="zh-CN" altLang="en-US" dirty="0">
                <a:latin typeface="楷体_GB2312" pitchFamily="49" charset="-122"/>
              </a:rPr>
              <a:t>    </a:t>
            </a:r>
            <a:r>
              <a:rPr lang="en-US" altLang="zh-CN" dirty="0">
                <a:solidFill>
                  <a:srgbClr val="9900FF"/>
                </a:solidFill>
                <a:latin typeface="楷体_GB2312" pitchFamily="49" charset="-122"/>
              </a:rPr>
              <a:t>6.</a:t>
            </a:r>
            <a:r>
              <a:rPr lang="zh-CN" altLang="en-US" dirty="0">
                <a:solidFill>
                  <a:srgbClr val="9900FF"/>
                </a:solidFill>
                <a:latin typeface="楷体_GB2312" pitchFamily="49" charset="-122"/>
              </a:rPr>
              <a:t>通信网络</a:t>
            </a:r>
          </a:p>
          <a:p>
            <a:pPr eaLnBrk="1" hangingPunct="1">
              <a:spcBef>
                <a:spcPct val="10000"/>
              </a:spcBef>
            </a:pPr>
            <a:r>
              <a:rPr lang="zh-CN" altLang="en-US" dirty="0">
                <a:solidFill>
                  <a:srgbClr val="9900FF"/>
                </a:solidFill>
                <a:latin typeface="楷体_GB2312" pitchFamily="49" charset="-122"/>
              </a:rPr>
              <a:t>    </a:t>
            </a:r>
            <a:r>
              <a:rPr lang="en-US" altLang="zh-CN" dirty="0">
                <a:latin typeface="楷体_GB2312" pitchFamily="49" charset="-122"/>
              </a:rPr>
              <a:t>Internet→</a:t>
            </a:r>
            <a:r>
              <a:rPr lang="zh-CN" altLang="en-US" dirty="0">
                <a:latin typeface="楷体_GB2312" pitchFamily="49" charset="-122"/>
              </a:rPr>
              <a:t>网上银行、网上订票</a:t>
            </a:r>
          </a:p>
          <a:p>
            <a:pPr eaLnBrk="1" hangingPunct="1">
              <a:spcBef>
                <a:spcPct val="10000"/>
              </a:spcBef>
            </a:pPr>
            <a:r>
              <a:rPr lang="zh-CN" altLang="en-US" dirty="0">
                <a:latin typeface="楷体_GB2312" pitchFamily="49" charset="-122"/>
              </a:rPr>
              <a:t>              网上教学、网上医疗</a:t>
            </a:r>
          </a:p>
          <a:p>
            <a:pPr eaLnBrk="1" hangingPunct="1">
              <a:spcBef>
                <a:spcPct val="10000"/>
              </a:spcBef>
            </a:pPr>
            <a:r>
              <a:rPr lang="zh-CN" altLang="en-US" dirty="0">
                <a:latin typeface="楷体_GB2312" pitchFamily="49" charset="-122"/>
              </a:rPr>
              <a:t>              网上税收、网上出版</a:t>
            </a:r>
          </a:p>
        </p:txBody>
      </p:sp>
      <p:sp>
        <p:nvSpPr>
          <p:cNvPr id="385029"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pic>
        <p:nvPicPr>
          <p:cNvPr id="11269" name="Picture 7" descr="电子售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0925" y="3873500"/>
            <a:ext cx="2160588"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trips dir="rd"/>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4"/>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7FFBE93-12F3-4915-808A-C2FAE6C5E829}" type="slidenum">
              <a:rPr kumimoji="0" lang="en-US" altLang="zh-CN" sz="1400" b="0" smtClean="0">
                <a:ea typeface="宋体" pitchFamily="2" charset="-122"/>
              </a:rPr>
              <a:pPr eaLnBrk="1" hangingPunct="1">
                <a:spcBef>
                  <a:spcPct val="0"/>
                </a:spcBef>
                <a:buClrTx/>
                <a:buSzTx/>
                <a:buFontTx/>
                <a:buNone/>
              </a:pPr>
              <a:t>13</a:t>
            </a:fld>
            <a:endParaRPr kumimoji="0" lang="en-US" altLang="zh-CN" sz="1400" b="0">
              <a:ea typeface="宋体" pitchFamily="2" charset="-122"/>
            </a:endParaRPr>
          </a:p>
        </p:txBody>
      </p:sp>
      <p:sp>
        <p:nvSpPr>
          <p:cNvPr id="13315" name="Rectangle 2"/>
          <p:cNvSpPr>
            <a:spLocks noGrp="1" noChangeArrowheads="1"/>
          </p:cNvSpPr>
          <p:nvPr>
            <p:ph type="body" sz="half" idx="1"/>
          </p:nvPr>
        </p:nvSpPr>
        <p:spPr>
          <a:xfrm>
            <a:off x="560388" y="1135063"/>
            <a:ext cx="8785225" cy="272915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a:solidFill>
                  <a:srgbClr val="008080"/>
                </a:solidFill>
                <a:latin typeface="楷体_GB2312" pitchFamily="49" charset="-122"/>
              </a:rPr>
              <a:t>1.2.1 </a:t>
            </a:r>
            <a:r>
              <a:rPr lang="zh-CN" altLang="en-US" dirty="0">
                <a:solidFill>
                  <a:srgbClr val="008080"/>
                </a:solidFill>
                <a:latin typeface="楷体_GB2312" pitchFamily="49" charset="-122"/>
              </a:rPr>
              <a:t>数制及其转换</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数制的概念</a:t>
            </a:r>
          </a:p>
          <a:p>
            <a:pPr eaLnBrk="1" hangingPunct="1"/>
            <a:r>
              <a:rPr lang="zh-CN" altLang="en-US" dirty="0">
                <a:latin typeface="楷体_GB2312" pitchFamily="49" charset="-122"/>
              </a:rPr>
              <a:t>    数制是用一组固定的数码和一套统一的规则来表示数目的方法。我们习惯的是十进制，目前计算机是二进制</a:t>
            </a:r>
            <a:endParaRPr lang="en-US" altLang="zh-CN" dirty="0">
              <a:latin typeface="楷体_GB2312" pitchFamily="49" charset="-122"/>
            </a:endParaRPr>
          </a:p>
        </p:txBody>
      </p:sp>
      <p:graphicFrame>
        <p:nvGraphicFramePr>
          <p:cNvPr id="595971" name="Group 3"/>
          <p:cNvGraphicFramePr>
            <a:graphicFrameLocks noGrp="1"/>
          </p:cNvGraphicFramePr>
          <p:nvPr>
            <p:ph sz="half" idx="2"/>
            <p:extLst>
              <p:ext uri="{D42A27DB-BD31-4B8C-83A1-F6EECF244321}">
                <p14:modId xmlns:p14="http://schemas.microsoft.com/office/powerpoint/2010/main" val="1306296656"/>
              </p:ext>
            </p:extLst>
          </p:nvPr>
        </p:nvGraphicFramePr>
        <p:xfrm>
          <a:off x="848519" y="4911053"/>
          <a:ext cx="8208962" cy="1719262"/>
        </p:xfrm>
        <a:graphic>
          <a:graphicData uri="http://schemas.openxmlformats.org/drawingml/2006/table">
            <a:tbl>
              <a:tblPr/>
              <a:tblGrid>
                <a:gridCol w="3598862">
                  <a:extLst>
                    <a:ext uri="{9D8B030D-6E8A-4147-A177-3AD203B41FA5}">
                      <a16:colId xmlns:a16="http://schemas.microsoft.com/office/drawing/2014/main" val="20000"/>
                    </a:ext>
                  </a:extLst>
                </a:gridCol>
                <a:gridCol w="4610100">
                  <a:extLst>
                    <a:ext uri="{9D8B030D-6E8A-4147-A177-3AD203B41FA5}">
                      <a16:colId xmlns:a16="http://schemas.microsoft.com/office/drawing/2014/main" val="20001"/>
                    </a:ext>
                  </a:extLst>
                </a:gridCol>
              </a:tblGrid>
              <a:tr h="457251">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bg1"/>
                          </a:solidFill>
                          <a:effectLst/>
                          <a:latin typeface="宋体" pitchFamily="2" charset="-122"/>
                          <a:ea typeface="宋体" pitchFamily="2" charset="-122"/>
                        </a:rPr>
                        <a:t>进位记数制</a:t>
                      </a:r>
                    </a:p>
                  </a:txBody>
                  <a:tcPr marT="45725" marB="45725"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bg1"/>
                          </a:solidFill>
                          <a:effectLst/>
                          <a:latin typeface="宋体" pitchFamily="2" charset="-122"/>
                          <a:ea typeface="宋体" pitchFamily="2" charset="-122"/>
                        </a:rPr>
                        <a:t>非进位记数制</a:t>
                      </a:r>
                    </a:p>
                  </a:txBody>
                  <a:tcPr marT="45725" marB="45725"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1262011">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表示数值大小的数码与它在数中的位置有关。</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如十进制数：</a:t>
                      </a:r>
                      <a:r>
                        <a:rPr kumimoji="1" lang="en-US" altLang="zh-CN" sz="2400" b="1" i="0" u="none" strike="noStrike" cap="none" normalizeH="0" baseline="0">
                          <a:ln>
                            <a:noFill/>
                          </a:ln>
                          <a:solidFill>
                            <a:schemeClr val="tx1"/>
                          </a:solidFill>
                          <a:effectLst/>
                          <a:latin typeface="宋体" pitchFamily="2" charset="-122"/>
                          <a:ea typeface="宋体" pitchFamily="2" charset="-122"/>
                        </a:rPr>
                        <a:t>123.45</a:t>
                      </a:r>
                      <a:endParaRPr kumimoji="1" lang="zh-CN" altLang="en-US" sz="2400" b="1" i="0" u="none" strike="noStrike" cap="none" normalizeH="0" baseline="0">
                        <a:ln>
                          <a:noFill/>
                        </a:ln>
                        <a:solidFill>
                          <a:schemeClr val="tx1"/>
                        </a:solidFill>
                        <a:effectLst/>
                        <a:latin typeface="宋体" pitchFamily="2" charset="-122"/>
                        <a:ea typeface="宋体" pitchFamily="2" charset="-122"/>
                      </a:endParaRPr>
                    </a:p>
                  </a:txBody>
                  <a:tcPr marT="45725" marB="4572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表示数值大小的数码与它在数中的位置无关。</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如罗马数字</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r>
                        <a:rPr kumimoji="1" lang="en-US" altLang="zh-CN" sz="2400" b="1" i="0" u="none" strike="noStrike" cap="none" normalizeH="0" baseline="0" dirty="0" err="1">
                          <a:ln>
                            <a:noFill/>
                          </a:ln>
                          <a:solidFill>
                            <a:schemeClr val="tx1"/>
                          </a:solidFill>
                          <a:effectLst/>
                          <a:latin typeface="宋体" pitchFamily="2" charset="-122"/>
                          <a:ea typeface="宋体" pitchFamily="2" charset="-122"/>
                        </a:rPr>
                        <a:t>Ⅰ,Ⅱ,Ⅲ,Ⅳ</a:t>
                      </a:r>
                      <a:r>
                        <a:rPr kumimoji="1" lang="en-US" altLang="zh-CN" sz="2400" b="1" i="0" u="none" strike="noStrike" cap="none" normalizeH="0" baseline="0" dirty="0" err="1">
                          <a:ln>
                            <a:noFill/>
                          </a:ln>
                          <a:solidFill>
                            <a:schemeClr val="tx1"/>
                          </a:solidFill>
                          <a:effectLst/>
                          <a:latin typeface="宋体" pitchFamily="2" charset="-122"/>
                          <a:ea typeface="宋体" pitchFamily="2" charset="-122"/>
                          <a:sym typeface="MT Extra" pitchFamily="18" charset="2"/>
                        </a:rPr>
                        <a:t>,┄,</a:t>
                      </a:r>
                      <a:r>
                        <a:rPr kumimoji="1" lang="en-US" altLang="zh-CN" sz="2400" b="1" i="0" u="none" strike="noStrike" cap="none" normalizeH="0" baseline="0" dirty="0" err="1">
                          <a:ln>
                            <a:noFill/>
                          </a:ln>
                          <a:solidFill>
                            <a:schemeClr val="tx1"/>
                          </a:solidFill>
                          <a:effectLst/>
                          <a:latin typeface="宋体" pitchFamily="2" charset="-122"/>
                          <a:ea typeface="宋体" pitchFamily="2" charset="-122"/>
                        </a:rPr>
                        <a:t>Ⅹ</a:t>
                      </a:r>
                      <a:endParaRPr kumimoji="1" lang="zh-CN" altLang="en-US" sz="2400" b="1" i="0" u="none" strike="noStrike" cap="none" normalizeH="0" baseline="0" dirty="0">
                        <a:ln>
                          <a:noFill/>
                        </a:ln>
                        <a:solidFill>
                          <a:schemeClr val="tx1"/>
                        </a:solidFill>
                        <a:effectLst/>
                        <a:latin typeface="宋体" pitchFamily="2" charset="-122"/>
                        <a:ea typeface="宋体" pitchFamily="2" charset="-122"/>
                      </a:endParaRPr>
                    </a:p>
                  </a:txBody>
                  <a:tcPr marT="45725" marB="4572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595984" name="Text Box 16" descr="水滴"/>
          <p:cNvSpPr txBox="1">
            <a:spLocks noChangeArrowheads="1"/>
          </p:cNvSpPr>
          <p:nvPr/>
        </p:nvSpPr>
        <p:spPr bwMode="auto">
          <a:xfrm>
            <a:off x="2360612" y="3864218"/>
            <a:ext cx="5184775" cy="895350"/>
          </a:xfrm>
          <a:prstGeom prst="rect">
            <a:avLst/>
          </a:prstGeom>
          <a:blipFill dpi="0" rotWithShape="1">
            <a:blip r:embed="rId3"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sz="2400" dirty="0">
                <a:latin typeface="宋体" pitchFamily="2" charset="-122"/>
                <a:ea typeface="宋体" pitchFamily="2" charset="-122"/>
              </a:rPr>
              <a:t>十进制数码：</a:t>
            </a:r>
            <a:r>
              <a:rPr lang="en-US" altLang="zh-CN" sz="2400" dirty="0">
                <a:latin typeface="宋体" pitchFamily="2" charset="-122"/>
                <a:ea typeface="宋体" pitchFamily="2" charset="-122"/>
              </a:rPr>
              <a:t>0 1 2 3 4 5 6 7 8 9</a:t>
            </a:r>
          </a:p>
          <a:p>
            <a:pPr eaLnBrk="1" hangingPunct="1">
              <a:buClrTx/>
              <a:buSzTx/>
              <a:buFontTx/>
              <a:buNone/>
            </a:pPr>
            <a:r>
              <a:rPr lang="zh-CN" altLang="en-US" sz="2400" dirty="0">
                <a:latin typeface="宋体" pitchFamily="2" charset="-122"/>
                <a:ea typeface="宋体" pitchFamily="2" charset="-122"/>
              </a:rPr>
              <a:t>十进制规则：逢十进一</a:t>
            </a:r>
          </a:p>
        </p:txBody>
      </p:sp>
      <p:sp>
        <p:nvSpPr>
          <p:cNvPr id="595985" name="Rectangle 17"/>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5984"/>
                                        </p:tgtEl>
                                        <p:attrNameLst>
                                          <p:attrName>style.visibility</p:attrName>
                                        </p:attrNameLst>
                                      </p:cBhvr>
                                      <p:to>
                                        <p:strVal val="visible"/>
                                      </p:to>
                                    </p:set>
                                    <p:animEffect transition="in" filter="fade">
                                      <p:cBhvr>
                                        <p:cTn id="7" dur="1000"/>
                                        <p:tgtEl>
                                          <p:spTgt spid="595984"/>
                                        </p:tgtEl>
                                      </p:cBhvr>
                                    </p:animEffect>
                                    <p:anim calcmode="lin" valueType="num">
                                      <p:cBhvr>
                                        <p:cTn id="8" dur="1000" fill="hold"/>
                                        <p:tgtEl>
                                          <p:spTgt spid="595984"/>
                                        </p:tgtEl>
                                        <p:attrNameLst>
                                          <p:attrName>ppt_x</p:attrName>
                                        </p:attrNameLst>
                                      </p:cBhvr>
                                      <p:tavLst>
                                        <p:tav tm="0">
                                          <p:val>
                                            <p:strVal val="#ppt_x"/>
                                          </p:val>
                                        </p:tav>
                                        <p:tav tm="100000">
                                          <p:val>
                                            <p:strVal val="#ppt_x"/>
                                          </p:val>
                                        </p:tav>
                                      </p:tavLst>
                                    </p:anim>
                                    <p:anim calcmode="lin" valueType="num">
                                      <p:cBhvr>
                                        <p:cTn id="9" dur="1000" fill="hold"/>
                                        <p:tgtEl>
                                          <p:spTgt spid="59598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95971"/>
                                        </p:tgtEl>
                                        <p:attrNameLst>
                                          <p:attrName>style.visibility</p:attrName>
                                        </p:attrNameLst>
                                      </p:cBhvr>
                                      <p:to>
                                        <p:strVal val="visible"/>
                                      </p:to>
                                    </p:set>
                                    <p:animEffect transition="in" filter="fade">
                                      <p:cBhvr>
                                        <p:cTn id="14" dur="1000"/>
                                        <p:tgtEl>
                                          <p:spTgt spid="595971"/>
                                        </p:tgtEl>
                                      </p:cBhvr>
                                    </p:animEffect>
                                    <p:anim calcmode="lin" valueType="num">
                                      <p:cBhvr>
                                        <p:cTn id="15" dur="1000" fill="hold"/>
                                        <p:tgtEl>
                                          <p:spTgt spid="595971"/>
                                        </p:tgtEl>
                                        <p:attrNameLst>
                                          <p:attrName>ppt_x</p:attrName>
                                        </p:attrNameLst>
                                      </p:cBhvr>
                                      <p:tavLst>
                                        <p:tav tm="0">
                                          <p:val>
                                            <p:strVal val="#ppt_x"/>
                                          </p:val>
                                        </p:tav>
                                        <p:tav tm="100000">
                                          <p:val>
                                            <p:strVal val="#ppt_x"/>
                                          </p:val>
                                        </p:tav>
                                      </p:tavLst>
                                    </p:anim>
                                    <p:anim calcmode="lin" valueType="num">
                                      <p:cBhvr>
                                        <p:cTn id="16" dur="1000" fill="hold"/>
                                        <p:tgtEl>
                                          <p:spTgt spid="5959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1695069-446E-471B-8CD5-58CAF81957D2}" type="slidenum">
              <a:rPr kumimoji="0" lang="en-US" altLang="zh-CN" sz="1400" b="0" smtClean="0">
                <a:ea typeface="宋体" pitchFamily="2" charset="-122"/>
              </a:rPr>
              <a:pPr eaLnBrk="1" hangingPunct="1">
                <a:spcBef>
                  <a:spcPct val="0"/>
                </a:spcBef>
                <a:buClrTx/>
                <a:buSzTx/>
                <a:buFontTx/>
                <a:buNone/>
              </a:pPr>
              <a:t>14</a:t>
            </a:fld>
            <a:endParaRPr kumimoji="0" lang="en-US" altLang="zh-CN" sz="1400" b="0">
              <a:ea typeface="宋体" pitchFamily="2" charset="-122"/>
            </a:endParaRPr>
          </a:p>
        </p:txBody>
      </p:sp>
      <p:sp>
        <p:nvSpPr>
          <p:cNvPr id="12291" name="Rectangle 2"/>
          <p:cNvSpPr>
            <a:spLocks noGrp="1" noChangeArrowheads="1"/>
          </p:cNvSpPr>
          <p:nvPr>
            <p:ph type="body" idx="1"/>
          </p:nvPr>
        </p:nvSpPr>
        <p:spPr>
          <a:xfrm>
            <a:off x="2360712" y="1412875"/>
            <a:ext cx="2087463" cy="2232149"/>
          </a:xfrm>
        </p:spPr>
        <p:txBody>
          <a:bodyPr/>
          <a:lstStyle/>
          <a:p>
            <a:pPr eaLnBrk="1" hangingPunct="1">
              <a:spcBef>
                <a:spcPct val="60000"/>
              </a:spcBef>
            </a:pPr>
            <a:r>
              <a:rPr lang="en-US" altLang="zh-CN" dirty="0">
                <a:latin typeface="楷体_GB2312" pitchFamily="49" charset="-122"/>
              </a:rPr>
              <a:t>1+1=10</a:t>
            </a:r>
          </a:p>
          <a:p>
            <a:pPr eaLnBrk="1" hangingPunct="1">
              <a:spcBef>
                <a:spcPct val="60000"/>
              </a:spcBef>
            </a:pPr>
            <a:r>
              <a:rPr lang="en-US" altLang="zh-CN" dirty="0">
                <a:latin typeface="楷体_GB2312" pitchFamily="49" charset="-122"/>
              </a:rPr>
              <a:t>6+3=11</a:t>
            </a:r>
          </a:p>
          <a:p>
            <a:pPr eaLnBrk="1" hangingPunct="1">
              <a:spcBef>
                <a:spcPct val="60000"/>
              </a:spcBef>
            </a:pPr>
            <a:r>
              <a:rPr lang="en-US" altLang="zh-CN" dirty="0">
                <a:latin typeface="楷体_GB2312" pitchFamily="49" charset="-122"/>
              </a:rPr>
              <a:t>9+9=12</a:t>
            </a:r>
          </a:p>
        </p:txBody>
      </p:sp>
      <p:sp>
        <p:nvSpPr>
          <p:cNvPr id="594947"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
        <p:nvSpPr>
          <p:cNvPr id="594948" name="Text Box 4"/>
          <p:cNvSpPr txBox="1">
            <a:spLocks noChangeArrowheads="1"/>
          </p:cNvSpPr>
          <p:nvPr/>
        </p:nvSpPr>
        <p:spPr bwMode="auto">
          <a:xfrm>
            <a:off x="4665663" y="1412875"/>
            <a:ext cx="2232025"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60000"/>
              </a:spcBef>
              <a:buClrTx/>
              <a:buSzTx/>
              <a:buFontTx/>
              <a:buNone/>
            </a:pPr>
            <a:r>
              <a:rPr lang="zh-CN" altLang="en-US" dirty="0"/>
              <a:t>二进制数</a:t>
            </a:r>
          </a:p>
          <a:p>
            <a:pPr eaLnBrk="1" hangingPunct="1">
              <a:spcBef>
                <a:spcPct val="60000"/>
              </a:spcBef>
              <a:buClrTx/>
              <a:buSzTx/>
              <a:buFontTx/>
              <a:buNone/>
            </a:pPr>
            <a:r>
              <a:rPr lang="zh-CN" altLang="en-US" dirty="0"/>
              <a:t>八进制数</a:t>
            </a:r>
          </a:p>
          <a:p>
            <a:pPr eaLnBrk="1" hangingPunct="1">
              <a:spcBef>
                <a:spcPct val="60000"/>
              </a:spcBef>
              <a:buClrTx/>
              <a:buSzTx/>
              <a:buFontTx/>
              <a:buNone/>
            </a:pPr>
            <a:r>
              <a:rPr lang="zh-CN" altLang="en-US" dirty="0"/>
              <a:t>十六进制</a:t>
            </a:r>
          </a:p>
        </p:txBody>
      </p:sp>
      <p:sp>
        <p:nvSpPr>
          <p:cNvPr id="594949" name="Text Box 5" descr="水滴"/>
          <p:cNvSpPr txBox="1">
            <a:spLocks noChangeArrowheads="1"/>
          </p:cNvSpPr>
          <p:nvPr/>
        </p:nvSpPr>
        <p:spPr bwMode="auto">
          <a:xfrm>
            <a:off x="1355725" y="3908425"/>
            <a:ext cx="7199313" cy="1554163"/>
          </a:xfrm>
          <a:prstGeom prst="rect">
            <a:avLst/>
          </a:prstGeom>
          <a:blipFill dpi="0" rotWithShape="1">
            <a:blip r:embed="rId2"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dirty="0">
                <a:latin typeface="楷体_GB2312" pitchFamily="49" charset="-122"/>
              </a:rPr>
              <a:t>用来收集、传送、处理信息的计算机，由于实现技术的原因，不能采用十进制进行操作，因此人们采用其他进制数。</a:t>
            </a:r>
            <a:endParaRPr lang="en-US" altLang="zh-CN" dirty="0">
              <a:latin typeface="楷体_GB2312" pitchFamily="49" charset="-122"/>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fade">
                                      <p:cBhvr>
                                        <p:cTn id="7" dur="1000"/>
                                        <p:tgtEl>
                                          <p:spTgt spid="594948"/>
                                        </p:tgtEl>
                                      </p:cBhvr>
                                    </p:animEffect>
                                    <p:anim calcmode="lin" valueType="num">
                                      <p:cBhvr>
                                        <p:cTn id="8" dur="1000" fill="hold"/>
                                        <p:tgtEl>
                                          <p:spTgt spid="594948"/>
                                        </p:tgtEl>
                                        <p:attrNameLst>
                                          <p:attrName>ppt_x</p:attrName>
                                        </p:attrNameLst>
                                      </p:cBhvr>
                                      <p:tavLst>
                                        <p:tav tm="0">
                                          <p:val>
                                            <p:strVal val="#ppt_x"/>
                                          </p:val>
                                        </p:tav>
                                        <p:tav tm="100000">
                                          <p:val>
                                            <p:strVal val="#ppt_x"/>
                                          </p:val>
                                        </p:tav>
                                      </p:tavLst>
                                    </p:anim>
                                    <p:anim calcmode="lin" valueType="num">
                                      <p:cBhvr>
                                        <p:cTn id="9" dur="1000" fill="hold"/>
                                        <p:tgtEl>
                                          <p:spTgt spid="59494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94949"/>
                                        </p:tgtEl>
                                        <p:attrNameLst>
                                          <p:attrName>style.visibility</p:attrName>
                                        </p:attrNameLst>
                                      </p:cBhvr>
                                      <p:to>
                                        <p:strVal val="visible"/>
                                      </p:to>
                                    </p:set>
                                    <p:animEffect transition="in" filter="fade">
                                      <p:cBhvr>
                                        <p:cTn id="14" dur="1000"/>
                                        <p:tgtEl>
                                          <p:spTgt spid="594949"/>
                                        </p:tgtEl>
                                      </p:cBhvr>
                                    </p:animEffect>
                                    <p:anim calcmode="lin" valueType="num">
                                      <p:cBhvr>
                                        <p:cTn id="15" dur="1000" fill="hold"/>
                                        <p:tgtEl>
                                          <p:spTgt spid="594949"/>
                                        </p:tgtEl>
                                        <p:attrNameLst>
                                          <p:attrName>ppt_x</p:attrName>
                                        </p:attrNameLst>
                                      </p:cBhvr>
                                      <p:tavLst>
                                        <p:tav tm="0">
                                          <p:val>
                                            <p:strVal val="#ppt_x"/>
                                          </p:val>
                                        </p:tav>
                                        <p:tav tm="100000">
                                          <p:val>
                                            <p:strVal val="#ppt_x"/>
                                          </p:val>
                                        </p:tav>
                                      </p:tavLst>
                                    </p:anim>
                                    <p:anim calcmode="lin" valueType="num">
                                      <p:cBhvr>
                                        <p:cTn id="16" dur="1000" fill="hold"/>
                                        <p:tgtEl>
                                          <p:spTgt spid="5949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4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A519A2B-BD4A-45C9-BB31-6B68CF87F6AE}" type="slidenum">
              <a:rPr kumimoji="0" lang="en-US" altLang="zh-CN" sz="1400" b="0" smtClean="0">
                <a:ea typeface="宋体" pitchFamily="2" charset="-122"/>
              </a:rPr>
              <a:pPr eaLnBrk="1" hangingPunct="1">
                <a:spcBef>
                  <a:spcPct val="0"/>
                </a:spcBef>
                <a:buClrTx/>
                <a:buSzTx/>
                <a:buFontTx/>
                <a:buNone/>
              </a:pPr>
              <a:t>15</a:t>
            </a:fld>
            <a:endParaRPr kumimoji="0" lang="en-US" altLang="zh-CN" sz="1400" b="0">
              <a:ea typeface="宋体" pitchFamily="2" charset="-122"/>
            </a:endParaRPr>
          </a:p>
        </p:txBody>
      </p:sp>
      <p:sp>
        <p:nvSpPr>
          <p:cNvPr id="598018" name="Rectangle 2"/>
          <p:cNvSpPr>
            <a:spLocks noGrp="1" noChangeArrowheads="1"/>
          </p:cNvSpPr>
          <p:nvPr>
            <p:ph type="body" idx="1"/>
          </p:nvPr>
        </p:nvSpPr>
        <p:spPr>
          <a:xfrm>
            <a:off x="560388" y="1125538"/>
            <a:ext cx="8785225" cy="23749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zh-CN" altLang="en-US">
                <a:latin typeface="楷体_GB2312" pitchFamily="49" charset="-122"/>
              </a:rPr>
              <a:t>    </a:t>
            </a:r>
            <a:r>
              <a:rPr lang="zh-CN" altLang="en-US">
                <a:solidFill>
                  <a:schemeClr val="hlink"/>
                </a:solidFill>
                <a:effectLst>
                  <a:outerShdw blurRad="38100" dist="38100" dir="2700000" algn="tl">
                    <a:srgbClr val="000000"/>
                  </a:outerShdw>
                </a:effectLst>
                <a:latin typeface="楷体_GB2312" pitchFamily="49" charset="-122"/>
              </a:rPr>
              <a:t>进位记数制的要素</a:t>
            </a:r>
            <a:r>
              <a:rPr lang="zh-CN" altLang="en-US">
                <a:latin typeface="楷体_GB2312" pitchFamily="49" charset="-122"/>
              </a:rPr>
              <a:t>：</a:t>
            </a:r>
          </a:p>
          <a:p>
            <a:pPr eaLnBrk="1" hangingPunct="1">
              <a:defRPr/>
            </a:pPr>
            <a:r>
              <a:rPr lang="zh-CN" altLang="en-US">
                <a:latin typeface="楷体_GB2312" pitchFamily="49" charset="-122"/>
              </a:rPr>
              <a:t>    ①</a:t>
            </a:r>
            <a:r>
              <a:rPr lang="zh-CN" altLang="en-US">
                <a:solidFill>
                  <a:srgbClr val="FF0000"/>
                </a:solidFill>
                <a:latin typeface="楷体_GB2312" pitchFamily="49" charset="-122"/>
              </a:rPr>
              <a:t>基数</a:t>
            </a:r>
            <a:r>
              <a:rPr lang="zh-CN" altLang="en-US">
                <a:latin typeface="楷体_GB2312" pitchFamily="49" charset="-122"/>
              </a:rPr>
              <a:t>：指各种进位记数制中允许选用基本数码的个数。例如十进制的数码有：</a:t>
            </a:r>
          </a:p>
          <a:p>
            <a:pPr eaLnBrk="1" hangingPunct="1">
              <a:defRPr/>
            </a:pPr>
            <a:r>
              <a:rPr lang="zh-CN" altLang="en-US">
                <a:latin typeface="楷体_GB2312" pitchFamily="49" charset="-122"/>
              </a:rPr>
              <a:t>        </a:t>
            </a:r>
            <a:r>
              <a:rPr lang="en-US" altLang="zh-CN">
                <a:latin typeface="楷体_GB2312" pitchFamily="49" charset="-122"/>
              </a:rPr>
              <a:t>0,1,2,3,4,5,6,7,8,9→</a:t>
            </a:r>
            <a:r>
              <a:rPr lang="zh-CN" altLang="en-US">
                <a:latin typeface="楷体_GB2312" pitchFamily="49" charset="-122"/>
              </a:rPr>
              <a:t>基数是</a:t>
            </a:r>
            <a:r>
              <a:rPr lang="en-US" altLang="zh-CN">
                <a:latin typeface="楷体_GB2312" pitchFamily="49" charset="-122"/>
              </a:rPr>
              <a:t>10</a:t>
            </a:r>
          </a:p>
        </p:txBody>
      </p:sp>
      <p:sp>
        <p:nvSpPr>
          <p:cNvPr id="598019" name="Text Box 3"/>
          <p:cNvSpPr txBox="1">
            <a:spLocks noChangeArrowheads="1"/>
          </p:cNvSpPr>
          <p:nvPr/>
        </p:nvSpPr>
        <p:spPr bwMode="auto">
          <a:xfrm>
            <a:off x="560388" y="3595688"/>
            <a:ext cx="8785225"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a:latin typeface="楷体_GB2312" pitchFamily="49" charset="-122"/>
              </a:rPr>
              <a:t>    ②</a:t>
            </a:r>
            <a:r>
              <a:rPr lang="zh-CN" altLang="en-US">
                <a:solidFill>
                  <a:srgbClr val="FF0000"/>
                </a:solidFill>
                <a:latin typeface="楷体_GB2312" pitchFamily="49" charset="-122"/>
              </a:rPr>
              <a:t>位权</a:t>
            </a:r>
            <a:r>
              <a:rPr lang="zh-CN" altLang="en-US">
                <a:latin typeface="楷体_GB2312" pitchFamily="49" charset="-122"/>
              </a:rPr>
              <a:t>：每个数码所表示的数值等于该数码乘以一个与数码所在位置相关的常数，这个常数叫做权值。例如：</a:t>
            </a:r>
          </a:p>
          <a:p>
            <a:pPr eaLnBrk="1" hangingPunct="1">
              <a:buClrTx/>
              <a:buSzTx/>
              <a:buFontTx/>
              <a:buNone/>
            </a:pPr>
            <a:r>
              <a:rPr lang="zh-CN" altLang="en-US">
                <a:latin typeface="楷体_GB2312" pitchFamily="49" charset="-122"/>
              </a:rPr>
              <a:t>    </a:t>
            </a:r>
            <a:r>
              <a:rPr lang="en-US" altLang="zh-CN">
                <a:latin typeface="楷体_GB2312" pitchFamily="49" charset="-122"/>
              </a:rPr>
              <a:t>123.4</a:t>
            </a:r>
            <a:r>
              <a:rPr lang="zh-CN" altLang="en-US">
                <a:latin typeface="楷体_GB2312" pitchFamily="49" charset="-122"/>
              </a:rPr>
              <a:t>＝</a:t>
            </a:r>
            <a:r>
              <a:rPr lang="en-US" altLang="zh-CN">
                <a:latin typeface="楷体_GB2312" pitchFamily="49" charset="-122"/>
              </a:rPr>
              <a:t>1×10</a:t>
            </a:r>
            <a:r>
              <a:rPr lang="en-US" altLang="zh-CN" baseline="30000">
                <a:latin typeface="楷体_GB2312" pitchFamily="49" charset="-122"/>
              </a:rPr>
              <a:t>2</a:t>
            </a:r>
            <a:r>
              <a:rPr lang="en-US" altLang="zh-CN">
                <a:latin typeface="楷体_GB2312" pitchFamily="49" charset="-122"/>
              </a:rPr>
              <a:t>+2×10</a:t>
            </a:r>
            <a:r>
              <a:rPr lang="en-US" altLang="zh-CN" baseline="30000">
                <a:latin typeface="楷体_GB2312" pitchFamily="49" charset="-122"/>
              </a:rPr>
              <a:t>1</a:t>
            </a:r>
            <a:r>
              <a:rPr lang="en-US" altLang="zh-CN">
                <a:latin typeface="楷体_GB2312" pitchFamily="49" charset="-122"/>
              </a:rPr>
              <a:t>+3×10</a:t>
            </a:r>
            <a:r>
              <a:rPr lang="en-US" altLang="zh-CN" baseline="30000">
                <a:latin typeface="楷体_GB2312" pitchFamily="49" charset="-122"/>
              </a:rPr>
              <a:t>0</a:t>
            </a:r>
            <a:r>
              <a:rPr lang="en-US" altLang="zh-CN">
                <a:latin typeface="楷体_GB2312" pitchFamily="49" charset="-122"/>
              </a:rPr>
              <a:t>+4×10</a:t>
            </a:r>
            <a:r>
              <a:rPr lang="en-US" altLang="zh-CN" baseline="30000">
                <a:latin typeface="楷体_GB2312" pitchFamily="49" charset="-122"/>
              </a:rPr>
              <a:t>-1</a:t>
            </a:r>
            <a:endParaRPr lang="zh-CN" altLang="en-US" baseline="30000">
              <a:latin typeface="楷体_GB2312" pitchFamily="49" charset="-122"/>
            </a:endParaRPr>
          </a:p>
        </p:txBody>
      </p:sp>
      <p:sp>
        <p:nvSpPr>
          <p:cNvPr id="598020"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8019"/>
                                        </p:tgtEl>
                                        <p:attrNameLst>
                                          <p:attrName>style.visibility</p:attrName>
                                        </p:attrNameLst>
                                      </p:cBhvr>
                                      <p:to>
                                        <p:strVal val="visible"/>
                                      </p:to>
                                    </p:set>
                                    <p:animEffect transition="in" filter="fade">
                                      <p:cBhvr>
                                        <p:cTn id="7" dur="1000"/>
                                        <p:tgtEl>
                                          <p:spTgt spid="598019"/>
                                        </p:tgtEl>
                                      </p:cBhvr>
                                    </p:animEffect>
                                    <p:anim calcmode="lin" valueType="num">
                                      <p:cBhvr>
                                        <p:cTn id="8" dur="1000" fill="hold"/>
                                        <p:tgtEl>
                                          <p:spTgt spid="598019"/>
                                        </p:tgtEl>
                                        <p:attrNameLst>
                                          <p:attrName>ppt_x</p:attrName>
                                        </p:attrNameLst>
                                      </p:cBhvr>
                                      <p:tavLst>
                                        <p:tav tm="0">
                                          <p:val>
                                            <p:strVal val="#ppt_x"/>
                                          </p:val>
                                        </p:tav>
                                        <p:tav tm="100000">
                                          <p:val>
                                            <p:strVal val="#ppt_x"/>
                                          </p:val>
                                        </p:tav>
                                      </p:tavLst>
                                    </p:anim>
                                    <p:anim calcmode="lin" valueType="num">
                                      <p:cBhvr>
                                        <p:cTn id="9" dur="1000" fill="hold"/>
                                        <p:tgtEl>
                                          <p:spTgt spid="5980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2F70D14-25C3-458E-B51E-ED6FE7453812}" type="slidenum">
              <a:rPr kumimoji="0" lang="en-US" altLang="zh-CN" sz="1400" b="0" smtClean="0">
                <a:ea typeface="宋体" pitchFamily="2" charset="-122"/>
              </a:rPr>
              <a:pPr eaLnBrk="1" hangingPunct="1">
                <a:spcBef>
                  <a:spcPct val="0"/>
                </a:spcBef>
                <a:buClrTx/>
                <a:buSzTx/>
                <a:buFontTx/>
                <a:buNone/>
              </a:pPr>
              <a:t>16</a:t>
            </a:fld>
            <a:endParaRPr kumimoji="0" lang="en-US" altLang="zh-CN" sz="1400" b="0">
              <a:ea typeface="宋体" pitchFamily="2" charset="-122"/>
            </a:endParaRPr>
          </a:p>
        </p:txBody>
      </p:sp>
      <p:sp>
        <p:nvSpPr>
          <p:cNvPr id="15363" name="Rectangle 2"/>
          <p:cNvSpPr>
            <a:spLocks noGrp="1" noChangeArrowheads="1"/>
          </p:cNvSpPr>
          <p:nvPr>
            <p:ph type="body" idx="1"/>
          </p:nvPr>
        </p:nvSpPr>
        <p:spPr>
          <a:xfrm>
            <a:off x="560388" y="1125538"/>
            <a:ext cx="8785225" cy="609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a:latin typeface="楷体_GB2312" pitchFamily="49" charset="-122"/>
              </a:rPr>
              <a:t>    </a:t>
            </a:r>
            <a:r>
              <a:rPr lang="en-US" altLang="zh-CN">
                <a:solidFill>
                  <a:srgbClr val="9900FF"/>
                </a:solidFill>
                <a:latin typeface="楷体_GB2312" pitchFamily="49" charset="-122"/>
              </a:rPr>
              <a:t>2.</a:t>
            </a:r>
            <a:r>
              <a:rPr lang="zh-CN" altLang="en-US">
                <a:solidFill>
                  <a:srgbClr val="9900FF"/>
                </a:solidFill>
                <a:latin typeface="楷体_GB2312" pitchFamily="49" charset="-122"/>
              </a:rPr>
              <a:t>常用的数制</a:t>
            </a:r>
          </a:p>
        </p:txBody>
      </p:sp>
      <p:graphicFrame>
        <p:nvGraphicFramePr>
          <p:cNvPr id="15364" name="Object 3">
            <a:hlinkClick r:id="" action="ppaction://ole?verb=0"/>
          </p:cNvPr>
          <p:cNvGraphicFramePr>
            <a:graphicFrameLocks/>
          </p:cNvGraphicFramePr>
          <p:nvPr>
            <p:extLst>
              <p:ext uri="{D42A27DB-BD31-4B8C-83A1-F6EECF244321}">
                <p14:modId xmlns:p14="http://schemas.microsoft.com/office/powerpoint/2010/main" val="2905782190"/>
              </p:ext>
            </p:extLst>
          </p:nvPr>
        </p:nvGraphicFramePr>
        <p:xfrm>
          <a:off x="554038" y="1803400"/>
          <a:ext cx="8785225" cy="4365625"/>
        </p:xfrm>
        <a:graphic>
          <a:graphicData uri="http://schemas.openxmlformats.org/presentationml/2006/ole">
            <mc:AlternateContent xmlns:mc="http://schemas.openxmlformats.org/markup-compatibility/2006">
              <mc:Choice xmlns:v="urn:schemas-microsoft-com:vml" Requires="v">
                <p:oleObj name="Document" r:id="rId3" imgW="8149680" imgH="4694400" progId="Word.Document.8">
                  <p:embed/>
                </p:oleObj>
              </mc:Choice>
              <mc:Fallback>
                <p:oleObj name="Document" r:id="rId3" imgW="8149680" imgH="4694400" progId="Word.Document.8">
                  <p:embed/>
                  <p:pic>
                    <p:nvPicPr>
                      <p:cNvPr id="0" name="Picture 11"/>
                      <p:cNvPicPr>
                        <a:picLocks noChangeArrowheads="1"/>
                      </p:cNvPicPr>
                      <p:nvPr/>
                    </p:nvPicPr>
                    <p:blipFill>
                      <a:blip r:embed="rId4"/>
                      <a:srcRect/>
                      <a:stretch>
                        <a:fillRect/>
                      </a:stretch>
                    </p:blipFill>
                    <p:spPr bwMode="auto">
                      <a:xfrm>
                        <a:off x="554038" y="1803400"/>
                        <a:ext cx="8785225"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Text Box 4"/>
          <p:cNvSpPr txBox="1">
            <a:spLocks noChangeArrowheads="1"/>
          </p:cNvSpPr>
          <p:nvPr/>
        </p:nvSpPr>
        <p:spPr bwMode="auto">
          <a:xfrm>
            <a:off x="1230313" y="5916613"/>
            <a:ext cx="348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zh-CN" altLang="en-US" sz="2000">
                <a:latin typeface="Arial" charset="0"/>
                <a:ea typeface="宋体" pitchFamily="2" charset="-122"/>
              </a:rPr>
              <a:t>③几种进位计数制的对应关系</a:t>
            </a:r>
            <a:endParaRPr lang="zh-CN" altLang="en-US" sz="2000" b="0">
              <a:latin typeface="Arial" charset="0"/>
              <a:ea typeface="宋体" pitchFamily="2" charset="-122"/>
            </a:endParaRPr>
          </a:p>
        </p:txBody>
      </p:sp>
      <p:sp>
        <p:nvSpPr>
          <p:cNvPr id="600069"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46EB299-9692-4CEF-8B9C-4139F4C826D8}" type="slidenum">
              <a:rPr kumimoji="0" lang="en-US" altLang="zh-CN" sz="1400" b="0" smtClean="0">
                <a:ea typeface="宋体" pitchFamily="2" charset="-122"/>
              </a:rPr>
              <a:pPr eaLnBrk="1" hangingPunct="1">
                <a:spcBef>
                  <a:spcPct val="0"/>
                </a:spcBef>
                <a:buClrTx/>
                <a:buSzTx/>
                <a:buFontTx/>
                <a:buNone/>
              </a:pPr>
              <a:t>17</a:t>
            </a:fld>
            <a:endParaRPr kumimoji="0" lang="en-US" altLang="zh-CN" sz="1400" b="0">
              <a:ea typeface="宋体" pitchFamily="2" charset="-122"/>
            </a:endParaRPr>
          </a:p>
        </p:txBody>
      </p:sp>
      <p:sp>
        <p:nvSpPr>
          <p:cNvPr id="16387" name="Text Box 2"/>
          <p:cNvSpPr txBox="1">
            <a:spLocks noChangeArrowheads="1"/>
          </p:cNvSpPr>
          <p:nvPr/>
        </p:nvSpPr>
        <p:spPr bwMode="auto">
          <a:xfrm>
            <a:off x="2117725" y="1038225"/>
            <a:ext cx="5764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800">
                <a:solidFill>
                  <a:srgbClr val="FF0000"/>
                </a:solidFill>
                <a:latin typeface="Arial" charset="0"/>
              </a:rPr>
              <a:t>几种进制数之间的对应关系</a:t>
            </a:r>
            <a:endParaRPr lang="zh-CN" altLang="en-US" sz="2800" b="0">
              <a:solidFill>
                <a:srgbClr val="FF0000"/>
              </a:solidFill>
              <a:latin typeface="Arial" charset="0"/>
            </a:endParaRPr>
          </a:p>
        </p:txBody>
      </p:sp>
      <p:graphicFrame>
        <p:nvGraphicFramePr>
          <p:cNvPr id="602115" name="Group 3"/>
          <p:cNvGraphicFramePr>
            <a:graphicFrameLocks noGrp="1"/>
          </p:cNvGraphicFramePr>
          <p:nvPr>
            <p:ph idx="1"/>
          </p:nvPr>
        </p:nvGraphicFramePr>
        <p:xfrm>
          <a:off x="1785938" y="1657350"/>
          <a:ext cx="6480175" cy="4724400"/>
        </p:xfrm>
        <a:graphic>
          <a:graphicData uri="http://schemas.openxmlformats.org/drawingml/2006/table">
            <a:tbl>
              <a:tblPr/>
              <a:tblGrid>
                <a:gridCol w="1619250">
                  <a:extLst>
                    <a:ext uri="{9D8B030D-6E8A-4147-A177-3AD203B41FA5}">
                      <a16:colId xmlns:a16="http://schemas.microsoft.com/office/drawing/2014/main" val="20000"/>
                    </a:ext>
                  </a:extLst>
                </a:gridCol>
                <a:gridCol w="1620837">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20838">
                  <a:extLst>
                    <a:ext uri="{9D8B030D-6E8A-4147-A177-3AD203B41FA5}">
                      <a16:colId xmlns:a16="http://schemas.microsoft.com/office/drawing/2014/main" val="20003"/>
                    </a:ext>
                  </a:extLst>
                </a:gridCol>
              </a:tblGrid>
              <a:tr h="35877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十进制</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Tahoma" pitchFamily="34" charset="0"/>
                          <a:ea typeface="宋体" pitchFamily="2" charset="-122"/>
                        </a:rPr>
                        <a:t>二进制</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Tahoma" pitchFamily="34" charset="0"/>
                          <a:ea typeface="宋体" pitchFamily="2" charset="-122"/>
                        </a:rPr>
                        <a:t>八进制</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Tahoma" pitchFamily="34" charset="0"/>
                          <a:ea typeface="宋体" pitchFamily="2" charset="-122"/>
                        </a:rPr>
                        <a:t>十六进制</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1290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8</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9</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0100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0101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0110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0111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1100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1101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7</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8</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9</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A</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B</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C</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D</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E</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F</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602134" name="Rectangle 22"/>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AA0F017-BDE3-4E23-8823-F20EF7CC079D}" type="slidenum">
              <a:rPr kumimoji="0" lang="en-US" altLang="zh-CN" sz="1400" b="0" smtClean="0">
                <a:ea typeface="宋体" pitchFamily="2" charset="-122"/>
              </a:rPr>
              <a:pPr eaLnBrk="1" hangingPunct="1">
                <a:spcBef>
                  <a:spcPct val="0"/>
                </a:spcBef>
                <a:buClrTx/>
                <a:buSzTx/>
                <a:buFontTx/>
                <a:buNone/>
              </a:pPr>
              <a:t>18</a:t>
            </a:fld>
            <a:endParaRPr kumimoji="0" lang="en-US" altLang="zh-CN" sz="1400" b="0">
              <a:ea typeface="宋体" pitchFamily="2" charset="-122"/>
            </a:endParaRPr>
          </a:p>
        </p:txBody>
      </p:sp>
      <p:sp>
        <p:nvSpPr>
          <p:cNvPr id="17411" name="Rectangle 2"/>
          <p:cNvSpPr>
            <a:spLocks noGrp="1" noChangeArrowheads="1"/>
          </p:cNvSpPr>
          <p:nvPr>
            <p:ph type="body" idx="1"/>
          </p:nvPr>
        </p:nvSpPr>
        <p:spPr>
          <a:xfrm>
            <a:off x="560512" y="836712"/>
            <a:ext cx="8764587" cy="1727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zh-CN" altLang="en-US" dirty="0">
                <a:latin typeface="楷体_GB2312" pitchFamily="49" charset="-122"/>
              </a:rPr>
              <a:t>    </a:t>
            </a:r>
            <a:r>
              <a:rPr lang="en-US" altLang="zh-CN" dirty="0">
                <a:solidFill>
                  <a:srgbClr val="9900FF"/>
                </a:solidFill>
                <a:latin typeface="楷体_GB2312" pitchFamily="49" charset="-122"/>
              </a:rPr>
              <a:t>3.</a:t>
            </a:r>
            <a:r>
              <a:rPr lang="zh-CN" altLang="en-US" dirty="0">
                <a:solidFill>
                  <a:srgbClr val="9900FF"/>
                </a:solidFill>
                <a:latin typeface="楷体_GB2312" pitchFamily="49" charset="-122"/>
              </a:rPr>
              <a:t>不同进制数的相互转换</a:t>
            </a:r>
          </a:p>
          <a:p>
            <a:pPr eaLnBrk="1" hangingPunct="1">
              <a:lnSpc>
                <a:spcPct val="90000"/>
              </a:lnSpc>
            </a:pPr>
            <a:r>
              <a:rPr lang="zh-CN" altLang="en-US" dirty="0">
                <a:latin typeface="楷体_GB2312" pitchFamily="49" charset="-122"/>
              </a:rPr>
              <a:t>    </a:t>
            </a:r>
            <a:r>
              <a:rPr lang="zh-CN" altLang="en-US" dirty="0">
                <a:solidFill>
                  <a:srgbClr val="FF00FF"/>
                </a:solidFill>
                <a:latin typeface="楷体_GB2312" pitchFamily="49" charset="-122"/>
              </a:rPr>
              <a:t>⑴二进制数与十进制数的互换</a:t>
            </a:r>
          </a:p>
          <a:p>
            <a:pPr eaLnBrk="1" hangingPunct="1">
              <a:lnSpc>
                <a:spcPct val="90000"/>
              </a:lnSpc>
            </a:pPr>
            <a:r>
              <a:rPr lang="zh-CN" altLang="en-US" dirty="0">
                <a:latin typeface="楷体_GB2312" pitchFamily="49" charset="-122"/>
              </a:rPr>
              <a:t>    计算机→二进制，人→十进制</a:t>
            </a:r>
            <a:endParaRPr lang="en-US" altLang="zh-CN" baseline="-25000" dirty="0">
              <a:latin typeface="楷体_GB2312" pitchFamily="49" charset="-122"/>
            </a:endParaRPr>
          </a:p>
        </p:txBody>
      </p:sp>
      <p:sp>
        <p:nvSpPr>
          <p:cNvPr id="604163" name="Text Box 3"/>
          <p:cNvSpPr txBox="1">
            <a:spLocks noChangeArrowheads="1"/>
          </p:cNvSpPr>
          <p:nvPr/>
        </p:nvSpPr>
        <p:spPr bwMode="auto">
          <a:xfrm>
            <a:off x="560512" y="2492896"/>
            <a:ext cx="8785225"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dirty="0">
                <a:solidFill>
                  <a:srgbClr val="FF0000"/>
                </a:solidFill>
                <a:latin typeface="楷体_GB2312" pitchFamily="49" charset="-122"/>
              </a:rPr>
              <a:t>    二进制数转换成十进制数</a:t>
            </a:r>
          </a:p>
          <a:p>
            <a:pPr eaLnBrk="1" hangingPunct="1">
              <a:buClrTx/>
              <a:buSzTx/>
              <a:buFontTx/>
              <a:buNone/>
            </a:pPr>
            <a:r>
              <a:rPr lang="zh-CN" altLang="en-US" dirty="0">
                <a:latin typeface="楷体_GB2312" pitchFamily="49" charset="-122"/>
              </a:rPr>
              <a:t>    按权展开，然后求和，就可把二进制数转换成十进制数。例如：</a:t>
            </a:r>
          </a:p>
          <a:p>
            <a:pPr eaLnBrk="1" hangingPunct="1">
              <a:buClrTx/>
              <a:buSzTx/>
              <a:buFontTx/>
              <a:buNone/>
            </a:pPr>
            <a:r>
              <a:rPr lang="zh-CN" altLang="en-US" dirty="0">
                <a:latin typeface="楷体_GB2312" pitchFamily="49" charset="-122"/>
              </a:rPr>
              <a:t>     </a:t>
            </a:r>
            <a:r>
              <a:rPr lang="en-US" altLang="zh-CN" dirty="0">
                <a:latin typeface="楷体_GB2312" pitchFamily="49" charset="-122"/>
              </a:rPr>
              <a:t>(101.1)</a:t>
            </a:r>
            <a:r>
              <a:rPr lang="en-US" altLang="zh-CN" baseline="-25000" dirty="0">
                <a:latin typeface="楷体_GB2312" pitchFamily="49" charset="-122"/>
              </a:rPr>
              <a:t>2</a:t>
            </a:r>
            <a:r>
              <a:rPr lang="zh-CN" altLang="en-US" dirty="0">
                <a:latin typeface="楷体_GB2312" pitchFamily="49" charset="-122"/>
              </a:rPr>
              <a:t>＝</a:t>
            </a:r>
            <a:r>
              <a:rPr lang="en-US" altLang="zh-CN" dirty="0">
                <a:latin typeface="楷体_GB2312" pitchFamily="49" charset="-122"/>
              </a:rPr>
              <a:t>1×2</a:t>
            </a:r>
            <a:r>
              <a:rPr lang="en-US" altLang="zh-CN" baseline="30000" dirty="0">
                <a:latin typeface="楷体_GB2312" pitchFamily="49" charset="-122"/>
              </a:rPr>
              <a:t>2</a:t>
            </a:r>
            <a:r>
              <a:rPr lang="en-US" altLang="zh-CN" dirty="0">
                <a:latin typeface="楷体_GB2312" pitchFamily="49" charset="-122"/>
              </a:rPr>
              <a:t>+0×2</a:t>
            </a:r>
            <a:r>
              <a:rPr lang="en-US" altLang="zh-CN" baseline="30000" dirty="0">
                <a:latin typeface="楷体_GB2312" pitchFamily="49" charset="-122"/>
              </a:rPr>
              <a:t>1</a:t>
            </a:r>
            <a:r>
              <a:rPr lang="en-US" altLang="zh-CN" dirty="0">
                <a:latin typeface="楷体_GB2312" pitchFamily="49" charset="-122"/>
              </a:rPr>
              <a:t>+1×2</a:t>
            </a:r>
            <a:r>
              <a:rPr lang="en-US" altLang="zh-CN" baseline="30000" dirty="0">
                <a:latin typeface="楷体_GB2312" pitchFamily="49" charset="-122"/>
              </a:rPr>
              <a:t>0</a:t>
            </a:r>
            <a:r>
              <a:rPr lang="en-US" altLang="zh-CN" dirty="0">
                <a:latin typeface="楷体_GB2312" pitchFamily="49" charset="-122"/>
              </a:rPr>
              <a:t>+1×2</a:t>
            </a:r>
            <a:r>
              <a:rPr lang="en-US" altLang="zh-CN" baseline="30000" dirty="0">
                <a:latin typeface="楷体_GB2312" pitchFamily="49" charset="-122"/>
              </a:rPr>
              <a:t>-1</a:t>
            </a:r>
          </a:p>
          <a:p>
            <a:pPr eaLnBrk="1" hangingPunct="1">
              <a:buClrTx/>
              <a:buSzTx/>
              <a:buFontTx/>
              <a:buNone/>
            </a:pPr>
            <a:r>
              <a:rPr lang="en-US" altLang="zh-CN" dirty="0">
                <a:latin typeface="楷体_GB2312" pitchFamily="49" charset="-122"/>
              </a:rPr>
              <a:t>                  </a:t>
            </a:r>
            <a:r>
              <a:rPr lang="zh-CN" altLang="en-US" dirty="0">
                <a:latin typeface="楷体_GB2312" pitchFamily="49" charset="-122"/>
              </a:rPr>
              <a:t>＝</a:t>
            </a:r>
            <a:r>
              <a:rPr lang="en-US" altLang="zh-CN" dirty="0">
                <a:latin typeface="楷体_GB2312" pitchFamily="49" charset="-122"/>
              </a:rPr>
              <a:t>( ? )</a:t>
            </a:r>
            <a:r>
              <a:rPr lang="en-US" altLang="zh-CN" baseline="-25000" dirty="0">
                <a:latin typeface="楷体_GB2312" pitchFamily="49" charset="-122"/>
              </a:rPr>
              <a:t>10</a:t>
            </a:r>
          </a:p>
          <a:p>
            <a:pPr eaLnBrk="1" hangingPunct="1">
              <a:buClrTx/>
              <a:buSzTx/>
              <a:buFontTx/>
              <a:buNone/>
            </a:pPr>
            <a:r>
              <a:rPr lang="en-US" altLang="zh-CN" dirty="0"/>
              <a:t>(N)</a:t>
            </a:r>
            <a:r>
              <a:rPr lang="en-US" altLang="zh-CN" baseline="-25000" dirty="0"/>
              <a:t>R</a:t>
            </a:r>
            <a:r>
              <a:rPr lang="en-US" altLang="zh-CN" dirty="0"/>
              <a:t>=a</a:t>
            </a:r>
            <a:r>
              <a:rPr lang="en-US" altLang="zh-CN" baseline="-25000" dirty="0"/>
              <a:t>n-1</a:t>
            </a:r>
            <a:r>
              <a:rPr lang="en-US" altLang="zh-CN" dirty="0"/>
              <a:t>R</a:t>
            </a:r>
            <a:r>
              <a:rPr lang="en-US" altLang="zh-CN" baseline="30000" dirty="0"/>
              <a:t>n-1</a:t>
            </a:r>
            <a:r>
              <a:rPr lang="en-US" altLang="zh-CN" dirty="0"/>
              <a:t>+a</a:t>
            </a:r>
            <a:r>
              <a:rPr lang="en-US" altLang="zh-CN" baseline="-25000" dirty="0"/>
              <a:t>n-2</a:t>
            </a:r>
            <a:r>
              <a:rPr lang="en-US" altLang="zh-CN" dirty="0"/>
              <a:t>R</a:t>
            </a:r>
            <a:r>
              <a:rPr lang="en-US" altLang="zh-CN" baseline="30000" dirty="0"/>
              <a:t>n-2</a:t>
            </a:r>
            <a:r>
              <a:rPr lang="en-US" altLang="zh-CN" dirty="0"/>
              <a:t>+</a:t>
            </a:r>
            <a:r>
              <a:rPr lang="zh-CN" altLang="zh-CN" dirty="0"/>
              <a:t>…</a:t>
            </a:r>
            <a:r>
              <a:rPr lang="en-US" altLang="zh-CN" dirty="0"/>
              <a:t>+a</a:t>
            </a:r>
            <a:r>
              <a:rPr lang="en-US" altLang="zh-CN" baseline="-25000" dirty="0"/>
              <a:t>1</a:t>
            </a:r>
            <a:r>
              <a:rPr lang="en-US" altLang="zh-CN" dirty="0"/>
              <a:t>R</a:t>
            </a:r>
            <a:r>
              <a:rPr lang="en-US" altLang="zh-CN" baseline="30000" dirty="0"/>
              <a:t>1</a:t>
            </a:r>
            <a:r>
              <a:rPr lang="en-US" altLang="zh-CN" dirty="0"/>
              <a:t>+a</a:t>
            </a:r>
            <a:r>
              <a:rPr lang="en-US" altLang="zh-CN" baseline="-25000" dirty="0"/>
              <a:t>0</a:t>
            </a:r>
            <a:r>
              <a:rPr lang="en-US" altLang="zh-CN" dirty="0"/>
              <a:t>R</a:t>
            </a:r>
            <a:r>
              <a:rPr lang="en-US" altLang="zh-CN" baseline="30000" dirty="0"/>
              <a:t>0</a:t>
            </a:r>
            <a:r>
              <a:rPr lang="en-US" altLang="zh-CN" dirty="0"/>
              <a:t>+a</a:t>
            </a:r>
            <a:r>
              <a:rPr lang="en-US" altLang="zh-CN" baseline="-25000" dirty="0"/>
              <a:t>-1</a:t>
            </a:r>
            <a:r>
              <a:rPr lang="en-US" altLang="zh-CN" dirty="0"/>
              <a:t>R</a:t>
            </a:r>
            <a:r>
              <a:rPr lang="en-US" altLang="zh-CN" baseline="30000" dirty="0"/>
              <a:t>-1</a:t>
            </a:r>
            <a:r>
              <a:rPr lang="en-US" altLang="zh-CN" dirty="0"/>
              <a:t>+</a:t>
            </a:r>
            <a:r>
              <a:rPr lang="zh-CN" altLang="zh-CN" dirty="0"/>
              <a:t>…</a:t>
            </a:r>
            <a:r>
              <a:rPr lang="en-US" altLang="zh-CN" dirty="0"/>
              <a:t>+a</a:t>
            </a:r>
            <a:r>
              <a:rPr lang="en-US" altLang="zh-CN" baseline="-25000" dirty="0"/>
              <a:t>-</a:t>
            </a:r>
            <a:r>
              <a:rPr lang="en-US" altLang="zh-CN" baseline="-25000" dirty="0" err="1"/>
              <a:t>m</a:t>
            </a:r>
            <a:r>
              <a:rPr lang="en-US" altLang="zh-CN" dirty="0" err="1"/>
              <a:t>R</a:t>
            </a:r>
            <a:r>
              <a:rPr lang="en-US" altLang="zh-CN" baseline="30000" dirty="0"/>
              <a:t>-m</a:t>
            </a:r>
            <a:endParaRPr lang="zh-CN" altLang="en-US" baseline="-25000" dirty="0">
              <a:latin typeface="楷体_GB2312" pitchFamily="49" charset="-122"/>
            </a:endParaRPr>
          </a:p>
        </p:txBody>
      </p:sp>
      <p:sp>
        <p:nvSpPr>
          <p:cNvPr id="604164"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fade">
                                      <p:cBhvr>
                                        <p:cTn id="7" dur="1000"/>
                                        <p:tgtEl>
                                          <p:spTgt spid="604163"/>
                                        </p:tgtEl>
                                      </p:cBhvr>
                                    </p:animEffect>
                                    <p:anim calcmode="lin" valueType="num">
                                      <p:cBhvr>
                                        <p:cTn id="8" dur="1000" fill="hold"/>
                                        <p:tgtEl>
                                          <p:spTgt spid="604163"/>
                                        </p:tgtEl>
                                        <p:attrNameLst>
                                          <p:attrName>ppt_x</p:attrName>
                                        </p:attrNameLst>
                                      </p:cBhvr>
                                      <p:tavLst>
                                        <p:tav tm="0">
                                          <p:val>
                                            <p:strVal val="#ppt_x"/>
                                          </p:val>
                                        </p:tav>
                                        <p:tav tm="100000">
                                          <p:val>
                                            <p:strVal val="#ppt_x"/>
                                          </p:val>
                                        </p:tav>
                                      </p:tavLst>
                                    </p:anim>
                                    <p:anim calcmode="lin" valueType="num">
                                      <p:cBhvr>
                                        <p:cTn id="9" dur="1000" fill="hold"/>
                                        <p:tgtEl>
                                          <p:spTgt spid="6041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D9DACA1-2DE5-46B4-93F9-84B899217E4B}" type="slidenum">
              <a:rPr kumimoji="0" lang="en-US" altLang="zh-CN" sz="1400" b="0" smtClean="0">
                <a:ea typeface="宋体" pitchFamily="2" charset="-122"/>
              </a:rPr>
              <a:pPr eaLnBrk="1" hangingPunct="1">
                <a:spcBef>
                  <a:spcPct val="0"/>
                </a:spcBef>
                <a:buClrTx/>
                <a:buSzTx/>
                <a:buFontTx/>
                <a:buNone/>
              </a:pPr>
              <a:t>19</a:t>
            </a:fld>
            <a:endParaRPr kumimoji="0" lang="en-US" altLang="zh-CN" sz="1400" b="0">
              <a:ea typeface="宋体" pitchFamily="2" charset="-122"/>
            </a:endParaRPr>
          </a:p>
        </p:txBody>
      </p:sp>
      <p:sp>
        <p:nvSpPr>
          <p:cNvPr id="606210" name="Rectangle 2"/>
          <p:cNvSpPr>
            <a:spLocks noGrp="1" noChangeArrowheads="1"/>
          </p:cNvSpPr>
          <p:nvPr>
            <p:ph type="body" idx="1"/>
          </p:nvPr>
        </p:nvSpPr>
        <p:spPr>
          <a:xfrm>
            <a:off x="560388" y="1135063"/>
            <a:ext cx="8785225" cy="4598987"/>
          </a:xfrm>
        </p:spPr>
        <p:txBody>
          <a:bodyPr/>
          <a:lstStyle/>
          <a:p>
            <a:pPr eaLnBrk="1" hangingPunct="1">
              <a:defRPr/>
            </a:pPr>
            <a:r>
              <a:rPr lang="en-US" altLang="zh-CN" dirty="0">
                <a:latin typeface="楷体_GB2312" pitchFamily="49" charset="-122"/>
              </a:rPr>
              <a:t>    </a:t>
            </a:r>
            <a:r>
              <a:rPr lang="zh-CN" altLang="en-US" dirty="0">
                <a:solidFill>
                  <a:srgbClr val="FF0000"/>
                </a:solidFill>
                <a:latin typeface="楷体_GB2312" pitchFamily="49" charset="-122"/>
              </a:rPr>
              <a:t>十进制数转换成二进制数</a:t>
            </a:r>
          </a:p>
          <a:p>
            <a:pPr eaLnBrk="1" hangingPunct="1">
              <a:defRPr/>
            </a:pPr>
            <a:r>
              <a:rPr lang="zh-CN" altLang="en-US" dirty="0">
                <a:latin typeface="楷体_GB2312" pitchFamily="49" charset="-122"/>
              </a:rPr>
              <a:t>    十进制数有整数和小数两部分。</a:t>
            </a:r>
          </a:p>
          <a:p>
            <a:pPr eaLnBrk="1" hangingPunct="1">
              <a:defRPr/>
            </a:pPr>
            <a:r>
              <a:rPr lang="zh-CN" altLang="en-US" dirty="0">
                <a:latin typeface="楷体_GB2312" pitchFamily="49" charset="-122"/>
              </a:rPr>
              <a:t>    在转换时，整数部分采用</a:t>
            </a:r>
            <a:r>
              <a:rPr lang="zh-CN" altLang="en-US" dirty="0">
                <a:solidFill>
                  <a:srgbClr val="FF0000"/>
                </a:solidFill>
                <a:effectLst>
                  <a:outerShdw blurRad="38100" dist="38100" dir="2700000" algn="tl">
                    <a:srgbClr val="000000"/>
                  </a:outerShdw>
                </a:effectLst>
                <a:latin typeface="楷体_GB2312" pitchFamily="49" charset="-122"/>
              </a:rPr>
              <a:t>除</a:t>
            </a:r>
            <a:r>
              <a:rPr lang="en-US" altLang="zh-CN" dirty="0">
                <a:solidFill>
                  <a:srgbClr val="FF0000"/>
                </a:solidFill>
                <a:effectLst>
                  <a:outerShdw blurRad="38100" dist="38100" dir="2700000" algn="tl">
                    <a:srgbClr val="000000"/>
                  </a:outerShdw>
                </a:effectLst>
                <a:latin typeface="楷体_GB2312" pitchFamily="49" charset="-122"/>
              </a:rPr>
              <a:t>2</a:t>
            </a:r>
            <a:r>
              <a:rPr lang="zh-CN" altLang="en-US" dirty="0">
                <a:solidFill>
                  <a:srgbClr val="FF0000"/>
                </a:solidFill>
                <a:effectLst>
                  <a:outerShdw blurRad="38100" dist="38100" dir="2700000" algn="tl">
                    <a:srgbClr val="000000"/>
                  </a:outerShdw>
                </a:effectLst>
                <a:latin typeface="楷体_GB2312" pitchFamily="49" charset="-122"/>
              </a:rPr>
              <a:t>取余法</a:t>
            </a:r>
          </a:p>
          <a:p>
            <a:pPr eaLnBrk="1" hangingPunct="1">
              <a:defRPr/>
            </a:pPr>
            <a:r>
              <a:rPr lang="en-US" altLang="zh-CN" dirty="0">
                <a:solidFill>
                  <a:srgbClr val="FF00FF"/>
                </a:solidFill>
                <a:latin typeface="楷体_GB2312" pitchFamily="49" charset="-122"/>
              </a:rPr>
              <a:t>                    </a:t>
            </a:r>
            <a:r>
              <a:rPr lang="zh-CN" altLang="en-US" dirty="0">
                <a:latin typeface="楷体_GB2312" pitchFamily="49" charset="-122"/>
              </a:rPr>
              <a:t>小数部分采用</a:t>
            </a:r>
            <a:r>
              <a:rPr lang="zh-CN" altLang="en-US" dirty="0">
                <a:solidFill>
                  <a:srgbClr val="FF0000"/>
                </a:solidFill>
                <a:effectLst>
                  <a:outerShdw blurRad="38100" dist="38100" dir="2700000" algn="tl">
                    <a:srgbClr val="000000"/>
                  </a:outerShdw>
                </a:effectLst>
                <a:latin typeface="楷体_GB2312" pitchFamily="49" charset="-122"/>
              </a:rPr>
              <a:t>乘</a:t>
            </a:r>
            <a:r>
              <a:rPr lang="en-US" altLang="zh-CN" dirty="0">
                <a:solidFill>
                  <a:srgbClr val="FF0000"/>
                </a:solidFill>
                <a:effectLst>
                  <a:outerShdw blurRad="38100" dist="38100" dir="2700000" algn="tl">
                    <a:srgbClr val="000000"/>
                  </a:outerShdw>
                </a:effectLst>
                <a:latin typeface="楷体_GB2312" pitchFamily="49" charset="-122"/>
              </a:rPr>
              <a:t>2</a:t>
            </a:r>
            <a:r>
              <a:rPr lang="zh-CN" altLang="en-US" dirty="0">
                <a:solidFill>
                  <a:srgbClr val="FF0000"/>
                </a:solidFill>
                <a:effectLst>
                  <a:outerShdw blurRad="38100" dist="38100" dir="2700000" algn="tl">
                    <a:srgbClr val="000000"/>
                  </a:outerShdw>
                </a:effectLst>
                <a:latin typeface="楷体_GB2312" pitchFamily="49" charset="-122"/>
              </a:rPr>
              <a:t>取整法</a:t>
            </a:r>
          </a:p>
          <a:p>
            <a:pPr eaLnBrk="1" hangingPunct="1">
              <a:defRPr/>
            </a:pPr>
            <a:r>
              <a:rPr lang="zh-CN" altLang="en-US" dirty="0">
                <a:solidFill>
                  <a:srgbClr val="9900FF"/>
                </a:solidFill>
                <a:latin typeface="楷体_GB2312" pitchFamily="49" charset="-122"/>
              </a:rPr>
              <a:t>    </a:t>
            </a:r>
            <a:r>
              <a:rPr lang="zh-CN" altLang="en-US" dirty="0">
                <a:latin typeface="楷体_GB2312" pitchFamily="49" charset="-122"/>
              </a:rPr>
              <a:t>然后通过小数点将转换后的二进制数连接起来即可。例如：</a:t>
            </a:r>
          </a:p>
          <a:p>
            <a:pPr eaLnBrk="1" hangingPunct="1">
              <a:defRPr/>
            </a:pPr>
            <a:r>
              <a:rPr lang="en-US" altLang="zh-CN" dirty="0">
                <a:latin typeface="楷体_GB2312" pitchFamily="49" charset="-122"/>
              </a:rPr>
              <a:t>              (105.625)</a:t>
            </a:r>
            <a:r>
              <a:rPr lang="en-US" altLang="zh-CN" baseline="-25000" dirty="0">
                <a:latin typeface="楷体_GB2312" pitchFamily="49" charset="-122"/>
              </a:rPr>
              <a:t>10</a:t>
            </a:r>
            <a:r>
              <a:rPr lang="en-US" altLang="zh-CN" dirty="0">
                <a:latin typeface="楷体_GB2312" pitchFamily="49" charset="-122"/>
              </a:rPr>
              <a:t>=(?)</a:t>
            </a:r>
            <a:r>
              <a:rPr lang="en-US" altLang="zh-CN" baseline="-25000" dirty="0">
                <a:latin typeface="楷体_GB2312" pitchFamily="49" charset="-122"/>
              </a:rPr>
              <a:t>2</a:t>
            </a:r>
            <a:endParaRPr lang="zh-CN" altLang="en-US" dirty="0"/>
          </a:p>
        </p:txBody>
      </p:sp>
      <p:sp>
        <p:nvSpPr>
          <p:cNvPr id="606211"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BE6146-8CD9-4A6B-81CD-FA6DACE4F2B6}" type="slidenum">
              <a:rPr kumimoji="0" lang="en-US" altLang="zh-CN" sz="1400" b="0" smtClean="0">
                <a:ea typeface="宋体" pitchFamily="2" charset="-122"/>
              </a:rPr>
              <a:pPr eaLnBrk="1" hangingPunct="1">
                <a:spcBef>
                  <a:spcPct val="0"/>
                </a:spcBef>
                <a:buClrTx/>
                <a:buSzTx/>
                <a:buFontTx/>
                <a:buNone/>
              </a:pPr>
              <a:t>2</a:t>
            </a:fld>
            <a:endParaRPr kumimoji="0" lang="en-US" altLang="zh-CN" sz="1400" b="0">
              <a:ea typeface="宋体" pitchFamily="2" charset="-122"/>
            </a:endParaRPr>
          </a:p>
        </p:txBody>
      </p:sp>
      <p:sp>
        <p:nvSpPr>
          <p:cNvPr id="5123" name="Rectangle 3"/>
          <p:cNvSpPr>
            <a:spLocks noGrp="1" noChangeArrowheads="1"/>
          </p:cNvSpPr>
          <p:nvPr>
            <p:ph type="body" idx="1"/>
          </p:nvPr>
        </p:nvSpPr>
        <p:spPr>
          <a:xfrm>
            <a:off x="560512" y="980728"/>
            <a:ext cx="8755063" cy="5543822"/>
          </a:xfrm>
        </p:spPr>
        <p:txBody>
          <a:bodyPr/>
          <a:lstStyle/>
          <a:p>
            <a:pPr algn="ctr" eaLnBrk="1" hangingPunct="1"/>
            <a:r>
              <a:rPr lang="zh-CN" altLang="en-US" sz="4000" dirty="0"/>
              <a:t>考核及成绩评定方式：</a:t>
            </a:r>
            <a:endParaRPr lang="en-US" altLang="zh-CN" sz="4000" dirty="0"/>
          </a:p>
          <a:p>
            <a:pPr algn="ctr" eaLnBrk="1" hangingPunct="1"/>
            <a:r>
              <a:rPr lang="zh-CN" altLang="en-US" sz="4000" dirty="0"/>
              <a:t>平时成绩（考勤与作业）：</a:t>
            </a:r>
            <a:r>
              <a:rPr lang="en-US" altLang="zh-CN" sz="4000" dirty="0"/>
              <a:t>20%</a:t>
            </a:r>
          </a:p>
          <a:p>
            <a:pPr algn="ctr" eaLnBrk="1" hangingPunct="1"/>
            <a:r>
              <a:rPr lang="zh-CN" altLang="en-US" sz="4000" dirty="0"/>
              <a:t>实验报告：</a:t>
            </a:r>
            <a:r>
              <a:rPr lang="en-US" altLang="zh-CN" sz="4000" dirty="0"/>
              <a:t>20%</a:t>
            </a:r>
          </a:p>
          <a:p>
            <a:pPr algn="ctr" eaLnBrk="1" hangingPunct="1"/>
            <a:r>
              <a:rPr lang="zh-CN" altLang="en-US" sz="4000" dirty="0"/>
              <a:t>期末考试：</a:t>
            </a:r>
            <a:r>
              <a:rPr lang="en-US" altLang="zh-CN" sz="4000" dirty="0"/>
              <a:t>60%</a:t>
            </a:r>
            <a:r>
              <a:rPr lang="zh-CN" altLang="en-US" sz="4000" dirty="0"/>
              <a:t>（闭卷）</a:t>
            </a:r>
            <a:endParaRPr lang="en-US" altLang="zh-CN" sz="4000" dirty="0"/>
          </a:p>
          <a:p>
            <a:pPr eaLnBrk="1" hangingPunct="1"/>
            <a:r>
              <a:rPr lang="zh-CN" altLang="en-US" sz="4000" dirty="0"/>
              <a:t>实验说明：</a:t>
            </a:r>
            <a:endParaRPr lang="en-US" altLang="zh-CN" sz="4000" dirty="0"/>
          </a:p>
          <a:p>
            <a:pPr eaLnBrk="1" hangingPunct="1"/>
            <a:r>
              <a:rPr lang="zh-CN" altLang="en-US" sz="4000" dirty="0"/>
              <a:t>选择浏览器</a:t>
            </a:r>
            <a:r>
              <a:rPr lang="en-US" altLang="zh-CN" sz="4000" dirty="0"/>
              <a:t>-</a:t>
            </a:r>
            <a:r>
              <a:rPr lang="zh-CN" altLang="en-US" sz="4000" dirty="0"/>
              <a:t>主页</a:t>
            </a:r>
            <a:r>
              <a:rPr lang="en-US" altLang="zh-CN" sz="4000" dirty="0"/>
              <a:t>-</a:t>
            </a:r>
            <a:r>
              <a:rPr lang="zh-CN" altLang="en-US" sz="4000" dirty="0"/>
              <a:t>内部网</a:t>
            </a:r>
            <a:r>
              <a:rPr lang="en-US" altLang="zh-CN" sz="4000" dirty="0"/>
              <a:t>—</a:t>
            </a:r>
            <a:r>
              <a:rPr lang="zh-CN" altLang="en-US" sz="4000" dirty="0"/>
              <a:t>教师事务</a:t>
            </a:r>
            <a:r>
              <a:rPr lang="en-US" altLang="zh-CN" sz="4000" dirty="0"/>
              <a:t>-</a:t>
            </a:r>
            <a:r>
              <a:rPr lang="zh-CN" altLang="en-US" sz="4000" dirty="0"/>
              <a:t>教务教学</a:t>
            </a:r>
            <a:r>
              <a:rPr lang="en-US" altLang="zh-CN" sz="4000" dirty="0"/>
              <a:t>-</a:t>
            </a:r>
            <a:r>
              <a:rPr lang="zh-CN" altLang="en-US" sz="4000" dirty="0"/>
              <a:t>精品课程</a:t>
            </a:r>
            <a:r>
              <a:rPr lang="en-US" altLang="zh-CN" sz="4000" dirty="0"/>
              <a:t>-</a:t>
            </a:r>
            <a:r>
              <a:rPr lang="zh-CN" altLang="en-US" sz="4000" dirty="0"/>
              <a:t>省级精品课程</a:t>
            </a:r>
            <a:r>
              <a:rPr lang="en-US" altLang="zh-CN" sz="4000" dirty="0"/>
              <a:t>-</a:t>
            </a:r>
            <a:r>
              <a:rPr lang="zh-CN" altLang="en-US" sz="4000" dirty="0"/>
              <a:t>计算机基础。</a:t>
            </a:r>
            <a:endParaRPr lang="en-US" altLang="zh-CN" sz="4000" dirty="0"/>
          </a:p>
          <a:p>
            <a:pPr algn="ctr" eaLnBrk="1" hangingPunct="1"/>
            <a:endParaRPr lang="en-US" altLang="zh-CN" sz="4000" dirty="0"/>
          </a:p>
          <a:p>
            <a:pPr algn="ctr" eaLnBrk="1" hangingPunct="1"/>
            <a:endParaRPr lang="en-US" altLang="zh-CN" dirty="0"/>
          </a:p>
          <a:p>
            <a:pPr algn="ctr" eaLnBrk="1" hangingPunct="1"/>
            <a:endParaRPr lang="en-US" altLang="zh-CN" dirty="0"/>
          </a:p>
          <a:p>
            <a:pPr algn="ctr" eaLnBrk="1" hangingPunct="1"/>
            <a:endParaRPr lang="en-US" altLang="zh-CN" dirty="0"/>
          </a:p>
          <a:p>
            <a:pPr algn="ctr" eaLnBrk="1" hangingPunct="1"/>
            <a:endParaRPr lang="zh-CN" altLang="en-US" dirty="0"/>
          </a:p>
        </p:txBody>
      </p:sp>
      <p:sp>
        <p:nvSpPr>
          <p:cNvPr id="378885" name="Rectangle 5"/>
          <p:cNvSpPr>
            <a:spLocks noGrp="1" noChangeArrowheads="1"/>
          </p:cNvSpPr>
          <p:nvPr>
            <p:ph type="title"/>
          </p:nvPr>
        </p:nvSpPr>
        <p:spPr>
          <a:xfrm>
            <a:off x="2095480" y="142852"/>
            <a:ext cx="6946906" cy="71438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zh-CN" altLang="en-US" dirty="0"/>
              <a:t>         </a:t>
            </a:r>
            <a:br>
              <a:rPr lang="en-US" altLang="zh-CN" dirty="0"/>
            </a:br>
            <a:r>
              <a:rPr lang="en-US" altLang="zh-CN" dirty="0"/>
              <a:t>       </a:t>
            </a:r>
            <a:r>
              <a:rPr lang="zh-CN" altLang="en-US" dirty="0"/>
              <a:t>上课说明</a:t>
            </a:r>
            <a:br>
              <a:rPr lang="en-US" altLang="zh-CN" dirty="0"/>
            </a:br>
            <a:endParaRPr lang="en-US" altLang="zh-CN" dirty="0">
              <a:latin typeface="隶书" pitchFamily="49" charset="-122"/>
            </a:endParaRPr>
          </a:p>
        </p:txBody>
      </p:sp>
    </p:spTree>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D9DACA1-2DE5-46B4-93F9-84B899217E4B}" type="slidenum">
              <a:rPr kumimoji="0" lang="en-US" altLang="zh-CN" sz="1400" b="0" smtClean="0">
                <a:ea typeface="宋体" pitchFamily="2" charset="-122"/>
              </a:rPr>
              <a:pPr eaLnBrk="1" hangingPunct="1">
                <a:spcBef>
                  <a:spcPct val="0"/>
                </a:spcBef>
                <a:buClrTx/>
                <a:buSzTx/>
                <a:buFontTx/>
                <a:buNone/>
              </a:pPr>
              <a:t>20</a:t>
            </a:fld>
            <a:endParaRPr kumimoji="0" lang="en-US" altLang="zh-CN" sz="1400" b="0">
              <a:ea typeface="宋体" pitchFamily="2" charset="-122"/>
            </a:endParaRPr>
          </a:p>
        </p:txBody>
      </p:sp>
      <p:sp>
        <p:nvSpPr>
          <p:cNvPr id="606210" name="Rectangle 2"/>
          <p:cNvSpPr>
            <a:spLocks noGrp="1" noChangeArrowheads="1"/>
          </p:cNvSpPr>
          <p:nvPr>
            <p:ph type="body" idx="1"/>
          </p:nvPr>
        </p:nvSpPr>
        <p:spPr>
          <a:xfrm>
            <a:off x="560388" y="1135063"/>
            <a:ext cx="8785225" cy="4598987"/>
          </a:xfrm>
        </p:spPr>
        <p:txBody>
          <a:bodyPr/>
          <a:lstStyle/>
          <a:p>
            <a:pPr eaLnBrk="1" hangingPunct="1">
              <a:defRPr/>
            </a:pPr>
            <a:r>
              <a:rPr lang="en-US" altLang="zh-CN" dirty="0">
                <a:latin typeface="楷体_GB2312" pitchFamily="49" charset="-122"/>
              </a:rPr>
              <a:t>    </a:t>
            </a:r>
            <a:endParaRPr lang="zh-CN" altLang="en-US" dirty="0"/>
          </a:p>
        </p:txBody>
      </p:sp>
      <p:sp>
        <p:nvSpPr>
          <p:cNvPr id="606211"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pic>
        <p:nvPicPr>
          <p:cNvPr id="93187" name="Picture 3"/>
          <p:cNvPicPr>
            <a:picLocks noChangeAspect="1" noChangeArrowheads="1"/>
          </p:cNvPicPr>
          <p:nvPr/>
        </p:nvPicPr>
        <p:blipFill>
          <a:blip r:embed="rId2" cstate="print"/>
          <a:srcRect/>
          <a:stretch>
            <a:fillRect/>
          </a:stretch>
        </p:blipFill>
        <p:spPr bwMode="auto">
          <a:xfrm>
            <a:off x="457200" y="1119188"/>
            <a:ext cx="8991600" cy="4619625"/>
          </a:xfrm>
          <a:prstGeom prst="rect">
            <a:avLst/>
          </a:prstGeom>
          <a:noFill/>
          <a:ln w="9525">
            <a:noFill/>
            <a:miter lim="800000"/>
            <a:headEnd/>
            <a:tailEnd/>
          </a:ln>
        </p:spPr>
      </p:pic>
    </p:spTree>
  </p:cSld>
  <p:clrMapOvr>
    <a:masterClrMapping/>
  </p:clrMapOvr>
  <p:transition spd="slow">
    <p:strips dir="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DB0CF05-8D7E-40DA-A5C3-1EB72982EF14}" type="slidenum">
              <a:rPr kumimoji="0" lang="en-US" altLang="zh-CN" sz="1400" b="0" smtClean="0">
                <a:ea typeface="宋体" pitchFamily="2" charset="-122"/>
              </a:rPr>
              <a:pPr eaLnBrk="1" hangingPunct="1">
                <a:spcBef>
                  <a:spcPct val="0"/>
                </a:spcBef>
                <a:buClrTx/>
                <a:buSzTx/>
                <a:buFontTx/>
                <a:buNone/>
              </a:pPr>
              <a:t>21</a:t>
            </a:fld>
            <a:endParaRPr kumimoji="0" lang="en-US" altLang="zh-CN" sz="1400" b="0">
              <a:ea typeface="宋体" pitchFamily="2" charset="-122"/>
            </a:endParaRPr>
          </a:p>
        </p:txBody>
      </p:sp>
      <p:sp>
        <p:nvSpPr>
          <p:cNvPr id="607234" name="Rectangle 2"/>
          <p:cNvSpPr>
            <a:spLocks noGrp="1" noChangeArrowheads="1"/>
          </p:cNvSpPr>
          <p:nvPr>
            <p:ph type="body" idx="1"/>
          </p:nvPr>
        </p:nvSpPr>
        <p:spPr>
          <a:xfrm>
            <a:off x="560388" y="1125538"/>
            <a:ext cx="8785225" cy="381635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zh-CN" altLang="en-US">
                <a:latin typeface="楷体_GB2312" pitchFamily="49" charset="-122"/>
              </a:rPr>
              <a:t>    </a:t>
            </a:r>
            <a:r>
              <a:rPr lang="zh-CN" altLang="en-US">
                <a:solidFill>
                  <a:srgbClr val="FF00FF"/>
                </a:solidFill>
                <a:latin typeface="楷体_GB2312" pitchFamily="49" charset="-122"/>
              </a:rPr>
              <a:t>⑵二进制数与八进制数的互换</a:t>
            </a:r>
          </a:p>
          <a:p>
            <a:pPr eaLnBrk="1" hangingPunct="1">
              <a:defRPr/>
            </a:pPr>
            <a:r>
              <a:rPr lang="zh-CN" altLang="en-US">
                <a:latin typeface="楷体_GB2312" pitchFamily="49" charset="-122"/>
              </a:rPr>
              <a:t>    </a:t>
            </a:r>
            <a:r>
              <a:rPr lang="zh-CN" altLang="en-US">
                <a:solidFill>
                  <a:srgbClr val="FF0000"/>
                </a:solidFill>
                <a:latin typeface="楷体_GB2312" pitchFamily="49" charset="-122"/>
              </a:rPr>
              <a:t>二进制数转换成八进制数</a:t>
            </a:r>
          </a:p>
          <a:p>
            <a:pPr eaLnBrk="1" hangingPunct="1">
              <a:defRPr/>
            </a:pPr>
            <a:r>
              <a:rPr lang="zh-CN" altLang="en-US">
                <a:latin typeface="楷体_GB2312" pitchFamily="49" charset="-122"/>
              </a:rPr>
              <a:t>    </a:t>
            </a:r>
            <a:r>
              <a:rPr lang="zh-CN" altLang="en-US">
                <a:solidFill>
                  <a:srgbClr val="FF0000"/>
                </a:solidFill>
                <a:effectLst>
                  <a:outerShdw blurRad="38100" dist="38100" dir="2700000" algn="tl">
                    <a:srgbClr val="000000"/>
                  </a:outerShdw>
                </a:effectLst>
                <a:latin typeface="楷体_GB2312" pitchFamily="49" charset="-122"/>
              </a:rPr>
              <a:t>三位并一位</a:t>
            </a:r>
            <a:r>
              <a:rPr lang="zh-CN" altLang="en-US">
                <a:latin typeface="楷体_GB2312" pitchFamily="49" charset="-122"/>
              </a:rPr>
              <a:t>：以小数点为基准，整数部分从右到左，小数部分从左到右，每三位一组，不足三位添</a:t>
            </a:r>
            <a:r>
              <a:rPr lang="en-US" altLang="zh-CN">
                <a:latin typeface="楷体_GB2312" pitchFamily="49" charset="-122"/>
              </a:rPr>
              <a:t>0</a:t>
            </a:r>
            <a:r>
              <a:rPr lang="zh-CN" altLang="en-US">
                <a:latin typeface="楷体_GB2312" pitchFamily="49" charset="-122"/>
              </a:rPr>
              <a:t>补足</a:t>
            </a:r>
            <a:r>
              <a:rPr lang="en-US" altLang="zh-CN">
                <a:latin typeface="楷体_GB2312" pitchFamily="49" charset="-122"/>
              </a:rPr>
              <a:t>,</a:t>
            </a:r>
            <a:r>
              <a:rPr lang="zh-CN" altLang="en-US">
                <a:latin typeface="楷体_GB2312" pitchFamily="49" charset="-122"/>
              </a:rPr>
              <a:t>然后把每组的三位二进制数按权展开后相加，得到相应的一位八进制数码，再按权的顺序连接即得相应的八进制数。</a:t>
            </a:r>
            <a:endParaRPr lang="en-US" altLang="zh-CN">
              <a:latin typeface="楷体_GB2312" pitchFamily="49" charset="-122"/>
            </a:endParaRPr>
          </a:p>
        </p:txBody>
      </p:sp>
      <p:sp>
        <p:nvSpPr>
          <p:cNvPr id="607235" name="Text Box 3"/>
          <p:cNvSpPr txBox="1">
            <a:spLocks noChangeArrowheads="1"/>
          </p:cNvSpPr>
          <p:nvPr/>
        </p:nvSpPr>
        <p:spPr bwMode="auto">
          <a:xfrm>
            <a:off x="1352550" y="4868863"/>
            <a:ext cx="734695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sz="2800">
                <a:latin typeface="宋体" pitchFamily="2" charset="-122"/>
                <a:ea typeface="宋体" pitchFamily="2" charset="-122"/>
              </a:rPr>
              <a:t>例如：</a:t>
            </a:r>
            <a:r>
              <a:rPr lang="en-US" altLang="zh-CN" sz="2800">
                <a:latin typeface="宋体" pitchFamily="2" charset="-122"/>
                <a:ea typeface="宋体" pitchFamily="2" charset="-122"/>
              </a:rPr>
              <a:t>(1011100.00101011)</a:t>
            </a:r>
            <a:r>
              <a:rPr lang="en-US" altLang="zh-CN" sz="2800" baseline="-25000">
                <a:latin typeface="宋体" pitchFamily="2" charset="-122"/>
                <a:ea typeface="宋体" pitchFamily="2" charset="-122"/>
              </a:rPr>
              <a:t>2</a:t>
            </a:r>
            <a:r>
              <a:rPr lang="en-US" altLang="zh-CN" sz="2800">
                <a:latin typeface="宋体" pitchFamily="2" charset="-122"/>
                <a:ea typeface="宋体" pitchFamily="2" charset="-122"/>
              </a:rPr>
              <a:t>=(?)</a:t>
            </a:r>
            <a:r>
              <a:rPr lang="en-US" altLang="zh-CN" sz="2800" baseline="-25000">
                <a:latin typeface="宋体" pitchFamily="2" charset="-122"/>
                <a:ea typeface="宋体" pitchFamily="2" charset="-122"/>
              </a:rPr>
              <a:t>8</a:t>
            </a:r>
          </a:p>
          <a:p>
            <a:pPr eaLnBrk="1" hangingPunct="1">
              <a:buClrTx/>
              <a:buSzTx/>
              <a:buFontTx/>
              <a:buNone/>
            </a:pPr>
            <a:r>
              <a:rPr lang="en-US" altLang="zh-CN" sz="2800">
                <a:latin typeface="宋体" pitchFamily="2" charset="-122"/>
                <a:ea typeface="宋体" pitchFamily="2" charset="-122"/>
              </a:rPr>
              <a:t>  (001,011,100.001,010,110)</a:t>
            </a:r>
            <a:r>
              <a:rPr lang="en-US" altLang="zh-CN" sz="2800" baseline="-25000">
                <a:latin typeface="宋体" pitchFamily="2" charset="-122"/>
                <a:ea typeface="宋体" pitchFamily="2" charset="-122"/>
              </a:rPr>
              <a:t>2</a:t>
            </a:r>
            <a:r>
              <a:rPr lang="en-US" altLang="zh-CN" sz="2800">
                <a:latin typeface="宋体" pitchFamily="2" charset="-122"/>
                <a:ea typeface="宋体" pitchFamily="2" charset="-122"/>
              </a:rPr>
              <a:t>=(134.126)</a:t>
            </a:r>
            <a:r>
              <a:rPr lang="en-US" altLang="zh-CN" sz="2800" baseline="-25000">
                <a:latin typeface="宋体" pitchFamily="2" charset="-122"/>
                <a:ea typeface="宋体" pitchFamily="2" charset="-122"/>
              </a:rPr>
              <a:t>8</a:t>
            </a:r>
            <a:br>
              <a:rPr lang="en-US" altLang="zh-CN" sz="2800">
                <a:latin typeface="宋体" pitchFamily="2" charset="-122"/>
                <a:ea typeface="宋体" pitchFamily="2" charset="-122"/>
              </a:rPr>
            </a:br>
            <a:r>
              <a:rPr lang="en-US" altLang="zh-CN" sz="2800">
                <a:latin typeface="宋体" pitchFamily="2" charset="-122"/>
                <a:ea typeface="宋体" pitchFamily="2" charset="-122"/>
              </a:rPr>
              <a:t>    1   3   4 . 1   2   6</a:t>
            </a:r>
            <a:endParaRPr lang="zh-CN" altLang="en-US" sz="2800" b="0">
              <a:latin typeface="宋体" pitchFamily="2" charset="-122"/>
              <a:ea typeface="宋体" pitchFamily="2" charset="-122"/>
            </a:endParaRPr>
          </a:p>
        </p:txBody>
      </p:sp>
      <p:sp>
        <p:nvSpPr>
          <p:cNvPr id="607236"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animEffect transition="in" filter="fade">
                                      <p:cBhvr>
                                        <p:cTn id="7" dur="1000"/>
                                        <p:tgtEl>
                                          <p:spTgt spid="607235">
                                            <p:txEl>
                                              <p:pRg st="0" end="0"/>
                                            </p:txEl>
                                          </p:spTgt>
                                        </p:tgtEl>
                                      </p:cBhvr>
                                    </p:animEffect>
                                    <p:anim calcmode="lin" valueType="num">
                                      <p:cBhvr>
                                        <p:cTn id="8" dur="1000" fill="hold"/>
                                        <p:tgtEl>
                                          <p:spTgt spid="6072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7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7235">
                                            <p:txEl>
                                              <p:pRg st="1" end="1"/>
                                            </p:txEl>
                                          </p:spTgt>
                                        </p:tgtEl>
                                        <p:attrNameLst>
                                          <p:attrName>style.visibility</p:attrName>
                                        </p:attrNameLst>
                                      </p:cBhvr>
                                      <p:to>
                                        <p:strVal val="visible"/>
                                      </p:to>
                                    </p:set>
                                    <p:animEffect transition="in" filter="fade">
                                      <p:cBhvr>
                                        <p:cTn id="14" dur="1000"/>
                                        <p:tgtEl>
                                          <p:spTgt spid="607235">
                                            <p:txEl>
                                              <p:pRg st="1" end="1"/>
                                            </p:txEl>
                                          </p:spTgt>
                                        </p:tgtEl>
                                      </p:cBhvr>
                                    </p:animEffect>
                                    <p:anim calcmode="lin" valueType="num">
                                      <p:cBhvr>
                                        <p:cTn id="15" dur="1000" fill="hold"/>
                                        <p:tgtEl>
                                          <p:spTgt spid="6072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0723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ECB7F6E-B0E2-4C96-8757-16DB18E694D7}" type="slidenum">
              <a:rPr kumimoji="0" lang="en-US" altLang="zh-CN" sz="1400" b="0" smtClean="0">
                <a:ea typeface="宋体" pitchFamily="2" charset="-122"/>
              </a:rPr>
              <a:pPr eaLnBrk="1" hangingPunct="1">
                <a:spcBef>
                  <a:spcPct val="0"/>
                </a:spcBef>
                <a:buClrTx/>
                <a:buSzTx/>
                <a:buFontTx/>
                <a:buNone/>
              </a:pPr>
              <a:t>22</a:t>
            </a:fld>
            <a:endParaRPr kumimoji="0" lang="en-US" altLang="zh-CN" sz="1400" b="0">
              <a:ea typeface="宋体" pitchFamily="2" charset="-122"/>
            </a:endParaRPr>
          </a:p>
        </p:txBody>
      </p:sp>
      <p:sp>
        <p:nvSpPr>
          <p:cNvPr id="609282" name="Rectangle 2"/>
          <p:cNvSpPr>
            <a:spLocks noGrp="1" noChangeArrowheads="1"/>
          </p:cNvSpPr>
          <p:nvPr>
            <p:ph type="body" idx="1"/>
          </p:nvPr>
        </p:nvSpPr>
        <p:spPr>
          <a:xfrm>
            <a:off x="631825" y="1330325"/>
            <a:ext cx="8639175" cy="2386013"/>
          </a:xfrm>
        </p:spPr>
        <p:txBody>
          <a:bodyPr/>
          <a:lstStyle/>
          <a:p>
            <a:pPr eaLnBrk="1" hangingPunct="1">
              <a:defRPr/>
            </a:pPr>
            <a:r>
              <a:rPr lang="zh-CN" altLang="en-US">
                <a:latin typeface="楷体_GB2312" pitchFamily="49" charset="-122"/>
              </a:rPr>
              <a:t>    </a:t>
            </a:r>
            <a:r>
              <a:rPr lang="zh-CN" altLang="en-US">
                <a:solidFill>
                  <a:srgbClr val="FF0000"/>
                </a:solidFill>
                <a:latin typeface="楷体_GB2312" pitchFamily="49" charset="-122"/>
              </a:rPr>
              <a:t>八进制数转换成二进制数</a:t>
            </a:r>
          </a:p>
          <a:p>
            <a:pPr eaLnBrk="1" hangingPunct="1">
              <a:defRPr/>
            </a:pPr>
            <a:r>
              <a:rPr lang="zh-CN" altLang="en-US">
                <a:latin typeface="楷体_GB2312" pitchFamily="49" charset="-122"/>
              </a:rPr>
              <a:t>    </a:t>
            </a:r>
            <a:r>
              <a:rPr lang="zh-CN" altLang="en-US">
                <a:solidFill>
                  <a:srgbClr val="FF0000"/>
                </a:solidFill>
                <a:effectLst>
                  <a:outerShdw blurRad="38100" dist="38100" dir="2700000" algn="tl">
                    <a:srgbClr val="000000"/>
                  </a:outerShdw>
                </a:effectLst>
                <a:latin typeface="楷体_GB2312" pitchFamily="49" charset="-122"/>
              </a:rPr>
              <a:t>一位拆三位</a:t>
            </a:r>
            <a:r>
              <a:rPr lang="zh-CN" altLang="en-US">
                <a:latin typeface="楷体_GB2312" pitchFamily="49" charset="-122"/>
              </a:rPr>
              <a:t>：将每一位八进制数写成对应的三位二进制数，然后按权连接即可。</a:t>
            </a:r>
          </a:p>
          <a:p>
            <a:pPr eaLnBrk="1" hangingPunct="1">
              <a:defRPr/>
            </a:pPr>
            <a:r>
              <a:rPr lang="zh-CN" altLang="en-US">
                <a:latin typeface="楷体_GB2312" pitchFamily="49" charset="-122"/>
              </a:rPr>
              <a:t>    例如：    </a:t>
            </a:r>
            <a:r>
              <a:rPr lang="en-US" altLang="zh-CN">
                <a:latin typeface="楷体_GB2312" pitchFamily="49" charset="-122"/>
              </a:rPr>
              <a:t>(123.67)</a:t>
            </a:r>
            <a:r>
              <a:rPr lang="en-US" altLang="zh-CN" baseline="-25000">
                <a:latin typeface="楷体_GB2312" pitchFamily="49" charset="-122"/>
              </a:rPr>
              <a:t>8</a:t>
            </a:r>
            <a:r>
              <a:rPr lang="en-US" altLang="zh-CN">
                <a:latin typeface="楷体_GB2312" pitchFamily="49" charset="-122"/>
              </a:rPr>
              <a:t>=(?)</a:t>
            </a:r>
            <a:r>
              <a:rPr lang="en-US" altLang="zh-CN" baseline="-25000">
                <a:latin typeface="楷体_GB2312" pitchFamily="49" charset="-122"/>
              </a:rPr>
              <a:t>2</a:t>
            </a:r>
            <a:endParaRPr lang="en-US" altLang="zh-CN">
              <a:latin typeface="楷体_GB2312" pitchFamily="49" charset="-122"/>
            </a:endParaRPr>
          </a:p>
        </p:txBody>
      </p:sp>
      <p:sp>
        <p:nvSpPr>
          <p:cNvPr id="609283" name="Text Box 3"/>
          <p:cNvSpPr txBox="1">
            <a:spLocks noChangeArrowheads="1"/>
          </p:cNvSpPr>
          <p:nvPr/>
        </p:nvSpPr>
        <p:spPr bwMode="auto">
          <a:xfrm>
            <a:off x="2432050" y="3860800"/>
            <a:ext cx="56896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en-US" altLang="zh-CN" sz="2800">
                <a:latin typeface="宋体" pitchFamily="2" charset="-122"/>
                <a:ea typeface="宋体" pitchFamily="2" charset="-122"/>
              </a:rPr>
              <a:t> 1   2   3 . 6  7   (</a:t>
            </a:r>
            <a:r>
              <a:rPr lang="zh-CN" altLang="en-US" sz="2800">
                <a:latin typeface="宋体" pitchFamily="2" charset="-122"/>
                <a:ea typeface="宋体" pitchFamily="2" charset="-122"/>
              </a:rPr>
              <a:t>八进制</a:t>
            </a:r>
            <a:r>
              <a:rPr lang="en-US" altLang="zh-CN" sz="2800">
                <a:latin typeface="宋体" pitchFamily="2" charset="-122"/>
                <a:ea typeface="宋体" pitchFamily="2" charset="-122"/>
              </a:rPr>
              <a:t>)</a:t>
            </a:r>
          </a:p>
          <a:p>
            <a:pPr eaLnBrk="1" hangingPunct="1">
              <a:buClrTx/>
              <a:buSzTx/>
              <a:buFontTx/>
              <a:buNone/>
            </a:pPr>
            <a:r>
              <a:rPr lang="en-US" altLang="zh-CN" sz="2800">
                <a:latin typeface="宋体" pitchFamily="2" charset="-122"/>
                <a:ea typeface="宋体" pitchFamily="2" charset="-122"/>
              </a:rPr>
              <a:t>001,010,011.110111  (</a:t>
            </a:r>
            <a:r>
              <a:rPr lang="zh-CN" altLang="en-US" sz="2800">
                <a:latin typeface="宋体" pitchFamily="2" charset="-122"/>
                <a:ea typeface="宋体" pitchFamily="2" charset="-122"/>
              </a:rPr>
              <a:t>二进制</a:t>
            </a:r>
            <a:r>
              <a:rPr lang="en-US" altLang="zh-CN" sz="2800">
                <a:latin typeface="宋体" pitchFamily="2" charset="-122"/>
                <a:ea typeface="宋体" pitchFamily="2" charset="-122"/>
              </a:rPr>
              <a:t>)</a:t>
            </a:r>
          </a:p>
          <a:p>
            <a:pPr eaLnBrk="1" hangingPunct="1">
              <a:buClrTx/>
              <a:buSzTx/>
              <a:buFontTx/>
              <a:buNone/>
            </a:pPr>
            <a:r>
              <a:rPr lang="en-US" altLang="zh-CN" sz="2800">
                <a:latin typeface="宋体" pitchFamily="2" charset="-122"/>
                <a:ea typeface="宋体" pitchFamily="2" charset="-122"/>
              </a:rPr>
              <a:t>(123.67)</a:t>
            </a:r>
            <a:r>
              <a:rPr lang="en-US" altLang="zh-CN" sz="2800" baseline="-25000">
                <a:latin typeface="宋体" pitchFamily="2" charset="-122"/>
                <a:ea typeface="宋体" pitchFamily="2" charset="-122"/>
              </a:rPr>
              <a:t>8</a:t>
            </a:r>
            <a:r>
              <a:rPr lang="en-US" altLang="zh-CN" sz="2800">
                <a:latin typeface="宋体" pitchFamily="2" charset="-122"/>
                <a:ea typeface="宋体" pitchFamily="2" charset="-122"/>
              </a:rPr>
              <a:t>=(1010011.110111)</a:t>
            </a:r>
            <a:r>
              <a:rPr lang="en-US" altLang="zh-CN" sz="2800" baseline="-25000">
                <a:latin typeface="宋体" pitchFamily="2" charset="-122"/>
                <a:ea typeface="宋体" pitchFamily="2" charset="-122"/>
              </a:rPr>
              <a:t>2</a:t>
            </a:r>
            <a:endParaRPr lang="zh-CN" altLang="en-US" sz="2800" baseline="-25000">
              <a:latin typeface="宋体" pitchFamily="2" charset="-122"/>
              <a:ea typeface="宋体" pitchFamily="2" charset="-122"/>
            </a:endParaRPr>
          </a:p>
        </p:txBody>
      </p:sp>
      <p:sp>
        <p:nvSpPr>
          <p:cNvPr id="609284"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animEffect transition="in" filter="fade">
                                      <p:cBhvr>
                                        <p:cTn id="7" dur="1000"/>
                                        <p:tgtEl>
                                          <p:spTgt spid="609283">
                                            <p:txEl>
                                              <p:pRg st="0" end="0"/>
                                            </p:txEl>
                                          </p:spTgt>
                                        </p:tgtEl>
                                      </p:cBhvr>
                                    </p:animEffect>
                                    <p:anim calcmode="lin" valueType="num">
                                      <p:cBhvr>
                                        <p:cTn id="8" dur="1000" fill="hold"/>
                                        <p:tgtEl>
                                          <p:spTgt spid="6092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92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9283">
                                            <p:txEl>
                                              <p:pRg st="1" end="1"/>
                                            </p:txEl>
                                          </p:spTgt>
                                        </p:tgtEl>
                                        <p:attrNameLst>
                                          <p:attrName>style.visibility</p:attrName>
                                        </p:attrNameLst>
                                      </p:cBhvr>
                                      <p:to>
                                        <p:strVal val="visible"/>
                                      </p:to>
                                    </p:set>
                                    <p:animEffect transition="in" filter="fade">
                                      <p:cBhvr>
                                        <p:cTn id="14" dur="1000"/>
                                        <p:tgtEl>
                                          <p:spTgt spid="609283">
                                            <p:txEl>
                                              <p:pRg st="1" end="1"/>
                                            </p:txEl>
                                          </p:spTgt>
                                        </p:tgtEl>
                                      </p:cBhvr>
                                    </p:animEffect>
                                    <p:anim calcmode="lin" valueType="num">
                                      <p:cBhvr>
                                        <p:cTn id="15" dur="1000" fill="hold"/>
                                        <p:tgtEl>
                                          <p:spTgt spid="6092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092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09283">
                                            <p:txEl>
                                              <p:pRg st="2" end="2"/>
                                            </p:txEl>
                                          </p:spTgt>
                                        </p:tgtEl>
                                        <p:attrNameLst>
                                          <p:attrName>style.visibility</p:attrName>
                                        </p:attrNameLst>
                                      </p:cBhvr>
                                      <p:to>
                                        <p:strVal val="visible"/>
                                      </p:to>
                                    </p:set>
                                    <p:animEffect transition="in" filter="fade">
                                      <p:cBhvr>
                                        <p:cTn id="21" dur="1000"/>
                                        <p:tgtEl>
                                          <p:spTgt spid="609283">
                                            <p:txEl>
                                              <p:pRg st="2" end="2"/>
                                            </p:txEl>
                                          </p:spTgt>
                                        </p:tgtEl>
                                      </p:cBhvr>
                                    </p:animEffect>
                                    <p:anim calcmode="lin" valueType="num">
                                      <p:cBhvr>
                                        <p:cTn id="22" dur="1000" fill="hold"/>
                                        <p:tgtEl>
                                          <p:spTgt spid="6092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092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C4A2277-BA73-46BC-AB00-EE65EEC456AB}" type="slidenum">
              <a:rPr kumimoji="0" lang="en-US" altLang="zh-CN" sz="1400" b="0" smtClean="0">
                <a:ea typeface="宋体" pitchFamily="2" charset="-122"/>
              </a:rPr>
              <a:pPr eaLnBrk="1" hangingPunct="1">
                <a:spcBef>
                  <a:spcPct val="0"/>
                </a:spcBef>
                <a:buClrTx/>
                <a:buSzTx/>
                <a:buFontTx/>
                <a:buNone/>
              </a:pPr>
              <a:t>23</a:t>
            </a:fld>
            <a:endParaRPr kumimoji="0" lang="en-US" altLang="zh-CN" sz="1400" b="0">
              <a:ea typeface="宋体" pitchFamily="2" charset="-122"/>
            </a:endParaRPr>
          </a:p>
        </p:txBody>
      </p:sp>
      <p:sp>
        <p:nvSpPr>
          <p:cNvPr id="610306" name="Rectangle 2"/>
          <p:cNvSpPr>
            <a:spLocks noGrp="1" noChangeArrowheads="1"/>
          </p:cNvSpPr>
          <p:nvPr>
            <p:ph type="body" idx="1"/>
          </p:nvPr>
        </p:nvSpPr>
        <p:spPr>
          <a:xfrm>
            <a:off x="560388" y="1135063"/>
            <a:ext cx="8785225" cy="3806825"/>
          </a:xfrm>
        </p:spPr>
        <p:txBody>
          <a:bodyPr/>
          <a:lstStyle/>
          <a:p>
            <a:pPr eaLnBrk="1" hangingPunct="1">
              <a:defRPr/>
            </a:pPr>
            <a:r>
              <a:rPr lang="zh-CN" altLang="en-US">
                <a:latin typeface="楷体_GB2312" pitchFamily="49" charset="-122"/>
              </a:rPr>
              <a:t>    </a:t>
            </a:r>
            <a:r>
              <a:rPr lang="zh-CN" altLang="en-US">
                <a:solidFill>
                  <a:srgbClr val="FF00FF"/>
                </a:solidFill>
                <a:latin typeface="楷体_GB2312" pitchFamily="49" charset="-122"/>
              </a:rPr>
              <a:t>⑶二进制数与十六进制数的互换</a:t>
            </a:r>
          </a:p>
          <a:p>
            <a:pPr eaLnBrk="1" hangingPunct="1">
              <a:defRPr/>
            </a:pPr>
            <a:r>
              <a:rPr lang="zh-CN" altLang="en-US">
                <a:latin typeface="楷体_GB2312" pitchFamily="49" charset="-122"/>
              </a:rPr>
              <a:t>    </a:t>
            </a:r>
            <a:r>
              <a:rPr lang="zh-CN" altLang="en-US">
                <a:solidFill>
                  <a:srgbClr val="FF0000"/>
                </a:solidFill>
                <a:latin typeface="楷体_GB2312" pitchFamily="49" charset="-122"/>
              </a:rPr>
              <a:t>二进制数转换成十六进制数</a:t>
            </a:r>
          </a:p>
          <a:p>
            <a:pPr eaLnBrk="1" hangingPunct="1">
              <a:spcAft>
                <a:spcPct val="10000"/>
              </a:spcAft>
              <a:defRPr/>
            </a:pPr>
            <a:r>
              <a:rPr lang="zh-CN" altLang="en-US">
                <a:latin typeface="楷体_GB2312" pitchFamily="49" charset="-122"/>
              </a:rPr>
              <a:t>    </a:t>
            </a:r>
            <a:r>
              <a:rPr lang="zh-CN" altLang="en-US">
                <a:solidFill>
                  <a:srgbClr val="FF0000"/>
                </a:solidFill>
                <a:effectLst>
                  <a:outerShdw blurRad="38100" dist="38100" dir="2700000" algn="tl">
                    <a:srgbClr val="000000"/>
                  </a:outerShdw>
                </a:effectLst>
                <a:latin typeface="楷体_GB2312" pitchFamily="49" charset="-122"/>
              </a:rPr>
              <a:t>四位并一位</a:t>
            </a:r>
            <a:r>
              <a:rPr lang="zh-CN" altLang="en-US">
                <a:latin typeface="楷体_GB2312" pitchFamily="49" charset="-122"/>
              </a:rPr>
              <a:t>：以小数点为基准，整数部分从右到左，小数部分从左到右，每四位一组，不足四位添</a:t>
            </a:r>
            <a:r>
              <a:rPr lang="en-US" altLang="zh-CN">
                <a:latin typeface="楷体_GB2312" pitchFamily="49" charset="-122"/>
              </a:rPr>
              <a:t>0</a:t>
            </a:r>
            <a:r>
              <a:rPr lang="zh-CN" altLang="en-US">
                <a:latin typeface="楷体_GB2312" pitchFamily="49" charset="-122"/>
              </a:rPr>
              <a:t>补足</a:t>
            </a:r>
            <a:r>
              <a:rPr lang="en-US" altLang="zh-CN">
                <a:latin typeface="楷体_GB2312" pitchFamily="49" charset="-122"/>
              </a:rPr>
              <a:t>,</a:t>
            </a:r>
            <a:r>
              <a:rPr lang="zh-CN" altLang="en-US">
                <a:latin typeface="楷体_GB2312" pitchFamily="49" charset="-122"/>
              </a:rPr>
              <a:t>然后把每组的四位二进制数按权展开后相加，得到相应的一位十六进制数码，再按权的顺序连接即得相应的十六进制数。</a:t>
            </a:r>
            <a:endParaRPr lang="en-US" altLang="zh-CN">
              <a:latin typeface="楷体_GB2312" pitchFamily="49" charset="-122"/>
            </a:endParaRPr>
          </a:p>
        </p:txBody>
      </p:sp>
      <p:sp>
        <p:nvSpPr>
          <p:cNvPr id="610307" name="Text Box 3"/>
          <p:cNvSpPr txBox="1">
            <a:spLocks noChangeArrowheads="1"/>
          </p:cNvSpPr>
          <p:nvPr/>
        </p:nvSpPr>
        <p:spPr bwMode="auto">
          <a:xfrm>
            <a:off x="1423988" y="4941888"/>
            <a:ext cx="60483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sz="2400">
                <a:latin typeface="宋体" pitchFamily="2" charset="-122"/>
                <a:ea typeface="宋体" pitchFamily="2" charset="-122"/>
              </a:rPr>
              <a:t>例如：</a:t>
            </a:r>
            <a:r>
              <a:rPr lang="en-US" altLang="zh-CN" sz="2400">
                <a:latin typeface="宋体" pitchFamily="2" charset="-122"/>
                <a:ea typeface="宋体" pitchFamily="2" charset="-122"/>
              </a:rPr>
              <a:t>(1011110.00011)</a:t>
            </a:r>
            <a:r>
              <a:rPr lang="en-US" altLang="zh-CN" sz="2400" baseline="-25000">
                <a:latin typeface="宋体" pitchFamily="2" charset="-122"/>
                <a:ea typeface="宋体" pitchFamily="2" charset="-122"/>
              </a:rPr>
              <a:t>2</a:t>
            </a:r>
            <a:r>
              <a:rPr lang="en-US" altLang="zh-CN" sz="2400">
                <a:latin typeface="宋体" pitchFamily="2" charset="-122"/>
                <a:ea typeface="宋体" pitchFamily="2" charset="-122"/>
              </a:rPr>
              <a:t>=(?)</a:t>
            </a:r>
            <a:r>
              <a:rPr lang="en-US" altLang="zh-CN" sz="2400" baseline="-25000">
                <a:latin typeface="宋体" pitchFamily="2" charset="-122"/>
                <a:ea typeface="宋体" pitchFamily="2" charset="-122"/>
              </a:rPr>
              <a:t>16</a:t>
            </a:r>
          </a:p>
          <a:p>
            <a:pPr eaLnBrk="1" hangingPunct="1">
              <a:buClrTx/>
              <a:buSzTx/>
              <a:buFontTx/>
              <a:buNone/>
            </a:pPr>
            <a:r>
              <a:rPr lang="en-US" altLang="zh-CN" sz="2400">
                <a:latin typeface="宋体" pitchFamily="2" charset="-122"/>
                <a:ea typeface="宋体" pitchFamily="2" charset="-122"/>
              </a:rPr>
              <a:t>      (0101,1110.0001,1000)</a:t>
            </a:r>
            <a:r>
              <a:rPr lang="en-US" altLang="zh-CN" sz="2400" baseline="-25000">
                <a:latin typeface="宋体" pitchFamily="2" charset="-122"/>
                <a:ea typeface="宋体" pitchFamily="2" charset="-122"/>
              </a:rPr>
              <a:t>2</a:t>
            </a:r>
            <a:r>
              <a:rPr lang="en-US" altLang="zh-CN" sz="2400">
                <a:latin typeface="宋体" pitchFamily="2" charset="-122"/>
                <a:ea typeface="宋体" pitchFamily="2" charset="-122"/>
              </a:rPr>
              <a:t>=(?)</a:t>
            </a:r>
            <a:r>
              <a:rPr lang="en-US" altLang="zh-CN" sz="2400" baseline="-25000">
                <a:latin typeface="宋体" pitchFamily="2" charset="-122"/>
                <a:ea typeface="宋体" pitchFamily="2" charset="-122"/>
              </a:rPr>
              <a:t>16</a:t>
            </a:r>
          </a:p>
          <a:p>
            <a:pPr eaLnBrk="1" hangingPunct="1">
              <a:buClrTx/>
              <a:buSzTx/>
              <a:buFontTx/>
              <a:buNone/>
            </a:pPr>
            <a:r>
              <a:rPr lang="en-US" altLang="zh-CN" sz="2400">
                <a:latin typeface="宋体" pitchFamily="2" charset="-122"/>
                <a:ea typeface="宋体" pitchFamily="2" charset="-122"/>
              </a:rPr>
              <a:t>         5    E .  1    8</a:t>
            </a:r>
            <a:endParaRPr lang="zh-CN" altLang="en-US" sz="2400">
              <a:latin typeface="宋体" pitchFamily="2" charset="-122"/>
              <a:ea typeface="宋体" pitchFamily="2" charset="-122"/>
            </a:endParaRPr>
          </a:p>
        </p:txBody>
      </p:sp>
      <p:sp>
        <p:nvSpPr>
          <p:cNvPr id="610308"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animEffect transition="in" filter="fade">
                                      <p:cBhvr>
                                        <p:cTn id="7" dur="1000"/>
                                        <p:tgtEl>
                                          <p:spTgt spid="610307">
                                            <p:txEl>
                                              <p:pRg st="0" end="0"/>
                                            </p:txEl>
                                          </p:spTgt>
                                        </p:tgtEl>
                                      </p:cBhvr>
                                    </p:animEffect>
                                    <p:anim calcmode="lin" valueType="num">
                                      <p:cBhvr>
                                        <p:cTn id="8" dur="1000" fill="hold"/>
                                        <p:tgtEl>
                                          <p:spTgt spid="6103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03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0307">
                                            <p:txEl>
                                              <p:pRg st="1" end="1"/>
                                            </p:txEl>
                                          </p:spTgt>
                                        </p:tgtEl>
                                        <p:attrNameLst>
                                          <p:attrName>style.visibility</p:attrName>
                                        </p:attrNameLst>
                                      </p:cBhvr>
                                      <p:to>
                                        <p:strVal val="visible"/>
                                      </p:to>
                                    </p:set>
                                    <p:animEffect transition="in" filter="fade">
                                      <p:cBhvr>
                                        <p:cTn id="14" dur="1000"/>
                                        <p:tgtEl>
                                          <p:spTgt spid="610307">
                                            <p:txEl>
                                              <p:pRg st="1" end="1"/>
                                            </p:txEl>
                                          </p:spTgt>
                                        </p:tgtEl>
                                      </p:cBhvr>
                                    </p:animEffect>
                                    <p:anim calcmode="lin" valueType="num">
                                      <p:cBhvr>
                                        <p:cTn id="15" dur="1000" fill="hold"/>
                                        <p:tgtEl>
                                          <p:spTgt spid="6103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03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0307">
                                            <p:txEl>
                                              <p:pRg st="2" end="2"/>
                                            </p:txEl>
                                          </p:spTgt>
                                        </p:tgtEl>
                                        <p:attrNameLst>
                                          <p:attrName>style.visibility</p:attrName>
                                        </p:attrNameLst>
                                      </p:cBhvr>
                                      <p:to>
                                        <p:strVal val="visible"/>
                                      </p:to>
                                    </p:set>
                                    <p:animEffect transition="in" filter="fade">
                                      <p:cBhvr>
                                        <p:cTn id="21" dur="1000"/>
                                        <p:tgtEl>
                                          <p:spTgt spid="610307">
                                            <p:txEl>
                                              <p:pRg st="2" end="2"/>
                                            </p:txEl>
                                          </p:spTgt>
                                        </p:tgtEl>
                                      </p:cBhvr>
                                    </p:animEffect>
                                    <p:anim calcmode="lin" valueType="num">
                                      <p:cBhvr>
                                        <p:cTn id="22" dur="1000" fill="hold"/>
                                        <p:tgtEl>
                                          <p:spTgt spid="6103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03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AC44FE1-047C-4550-973C-4B44BD7FA2DA}" type="slidenum">
              <a:rPr kumimoji="0" lang="en-US" altLang="zh-CN" sz="1400" b="0" smtClean="0">
                <a:ea typeface="宋体" pitchFamily="2" charset="-122"/>
              </a:rPr>
              <a:pPr eaLnBrk="1" hangingPunct="1">
                <a:spcBef>
                  <a:spcPct val="0"/>
                </a:spcBef>
                <a:buClrTx/>
                <a:buSzTx/>
                <a:buFontTx/>
                <a:buNone/>
              </a:pPr>
              <a:t>24</a:t>
            </a:fld>
            <a:endParaRPr kumimoji="0" lang="en-US" altLang="zh-CN" sz="1400" b="0">
              <a:ea typeface="宋体" pitchFamily="2" charset="-122"/>
            </a:endParaRPr>
          </a:p>
        </p:txBody>
      </p:sp>
      <p:sp>
        <p:nvSpPr>
          <p:cNvPr id="611330" name="Rectangle 2"/>
          <p:cNvSpPr>
            <a:spLocks noGrp="1" noChangeArrowheads="1"/>
          </p:cNvSpPr>
          <p:nvPr>
            <p:ph type="body" idx="1"/>
          </p:nvPr>
        </p:nvSpPr>
        <p:spPr>
          <a:xfrm>
            <a:off x="560388" y="1125538"/>
            <a:ext cx="8785225" cy="23749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spcAft>
                <a:spcPct val="10000"/>
              </a:spcAft>
              <a:defRPr/>
            </a:pPr>
            <a:r>
              <a:rPr lang="zh-CN" altLang="en-US">
                <a:latin typeface="楷体_GB2312" pitchFamily="49" charset="-122"/>
              </a:rPr>
              <a:t>    </a:t>
            </a:r>
            <a:r>
              <a:rPr lang="zh-CN" altLang="en-US">
                <a:solidFill>
                  <a:srgbClr val="FF0000"/>
                </a:solidFill>
                <a:latin typeface="楷体_GB2312" pitchFamily="49" charset="-122"/>
              </a:rPr>
              <a:t>十六进制数转换成二进制数</a:t>
            </a:r>
          </a:p>
          <a:p>
            <a:pPr eaLnBrk="1" hangingPunct="1">
              <a:defRPr/>
            </a:pPr>
            <a:r>
              <a:rPr lang="zh-CN" altLang="en-US">
                <a:latin typeface="楷体_GB2312" pitchFamily="49" charset="-122"/>
              </a:rPr>
              <a:t>    </a:t>
            </a:r>
            <a:r>
              <a:rPr lang="zh-CN" altLang="en-US">
                <a:solidFill>
                  <a:srgbClr val="FF0000"/>
                </a:solidFill>
                <a:effectLst>
                  <a:outerShdw blurRad="38100" dist="38100" dir="2700000" algn="tl">
                    <a:srgbClr val="000000"/>
                  </a:outerShdw>
                </a:effectLst>
                <a:latin typeface="楷体_GB2312" pitchFamily="49" charset="-122"/>
              </a:rPr>
              <a:t>一位拆四位</a:t>
            </a:r>
            <a:r>
              <a:rPr lang="zh-CN" altLang="en-US">
                <a:latin typeface="楷体_GB2312" pitchFamily="49" charset="-122"/>
              </a:rPr>
              <a:t>：把一位十六进制数写成对应的四位二进制数，然后按权连接即可。</a:t>
            </a:r>
          </a:p>
          <a:p>
            <a:pPr eaLnBrk="1" hangingPunct="1">
              <a:defRPr/>
            </a:pPr>
            <a:r>
              <a:rPr lang="zh-CN" altLang="en-US">
                <a:latin typeface="楷体_GB2312" pitchFamily="49" charset="-122"/>
              </a:rPr>
              <a:t>    例如：</a:t>
            </a:r>
            <a:r>
              <a:rPr lang="en-US" altLang="zh-CN">
                <a:latin typeface="楷体_GB2312" pitchFamily="49" charset="-122"/>
              </a:rPr>
              <a:t>(123.EF)</a:t>
            </a:r>
            <a:r>
              <a:rPr lang="en-US" altLang="zh-CN" baseline="-25000">
                <a:latin typeface="楷体_GB2312" pitchFamily="49" charset="-122"/>
              </a:rPr>
              <a:t>16</a:t>
            </a:r>
            <a:r>
              <a:rPr lang="en-US" altLang="zh-CN">
                <a:latin typeface="楷体_GB2312" pitchFamily="49" charset="-122"/>
              </a:rPr>
              <a:t>=(?)</a:t>
            </a:r>
            <a:r>
              <a:rPr lang="en-US" altLang="zh-CN" baseline="-25000">
                <a:latin typeface="楷体_GB2312" pitchFamily="49" charset="-122"/>
              </a:rPr>
              <a:t>2</a:t>
            </a:r>
            <a:endParaRPr lang="en-US" altLang="zh-CN">
              <a:latin typeface="楷体_GB2312" pitchFamily="49" charset="-122"/>
            </a:endParaRPr>
          </a:p>
        </p:txBody>
      </p:sp>
      <p:sp>
        <p:nvSpPr>
          <p:cNvPr id="611331" name="Text Box 3" descr="水滴"/>
          <p:cNvSpPr txBox="1">
            <a:spLocks noChangeArrowheads="1"/>
          </p:cNvSpPr>
          <p:nvPr/>
        </p:nvSpPr>
        <p:spPr bwMode="auto">
          <a:xfrm>
            <a:off x="1425575" y="5219700"/>
            <a:ext cx="6407150" cy="822325"/>
          </a:xfrm>
          <a:prstGeom prst="rect">
            <a:avLst/>
          </a:prstGeom>
          <a:blipFill dpi="0" rotWithShape="1">
            <a:blip r:embed="rId3"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zh-CN" sz="2400">
                <a:latin typeface="宋体" pitchFamily="2" charset="-122"/>
                <a:ea typeface="宋体" pitchFamily="2" charset="-122"/>
              </a:rPr>
              <a:t>十进制数</a:t>
            </a:r>
            <a:r>
              <a:rPr lang="zh-CN" altLang="en-US" sz="2400">
                <a:latin typeface="宋体" pitchFamily="2" charset="-122"/>
                <a:ea typeface="宋体" pitchFamily="2" charset="-122"/>
              </a:rPr>
              <a:t>：</a:t>
            </a:r>
            <a:r>
              <a:rPr lang="en-US" altLang="zh-CN" sz="2400">
                <a:latin typeface="宋体" pitchFamily="2" charset="-122"/>
                <a:ea typeface="宋体" pitchFamily="2" charset="-122"/>
              </a:rPr>
              <a:t>512D</a:t>
            </a:r>
            <a:r>
              <a:rPr lang="zh-CN" altLang="en-US" sz="2400">
                <a:latin typeface="宋体" pitchFamily="2" charset="-122"/>
                <a:ea typeface="宋体" pitchFamily="2" charset="-122"/>
              </a:rPr>
              <a:t>或</a:t>
            </a:r>
            <a:r>
              <a:rPr lang="en-US" altLang="zh-CN" sz="2400">
                <a:latin typeface="宋体" pitchFamily="2" charset="-122"/>
                <a:ea typeface="宋体" pitchFamily="2" charset="-122"/>
              </a:rPr>
              <a:t>512    </a:t>
            </a:r>
            <a:r>
              <a:rPr lang="zh-CN" altLang="zh-CN" sz="2400">
                <a:latin typeface="宋体" pitchFamily="2" charset="-122"/>
                <a:ea typeface="宋体" pitchFamily="2" charset="-122"/>
              </a:rPr>
              <a:t>二进制数</a:t>
            </a:r>
            <a:r>
              <a:rPr lang="zh-CN" altLang="en-US" sz="2400">
                <a:latin typeface="宋体" pitchFamily="2" charset="-122"/>
                <a:ea typeface="宋体" pitchFamily="2" charset="-122"/>
              </a:rPr>
              <a:t>：</a:t>
            </a:r>
            <a:r>
              <a:rPr lang="zh-CN" altLang="zh-CN" sz="2400">
                <a:latin typeface="宋体" pitchFamily="2" charset="-122"/>
                <a:ea typeface="宋体" pitchFamily="2" charset="-122"/>
              </a:rPr>
              <a:t>1011</a:t>
            </a:r>
            <a:r>
              <a:rPr lang="en-US" altLang="zh-CN" sz="2400">
                <a:latin typeface="宋体" pitchFamily="2" charset="-122"/>
                <a:ea typeface="宋体" pitchFamily="2" charset="-122"/>
              </a:rPr>
              <a:t>B</a:t>
            </a:r>
          </a:p>
          <a:p>
            <a:pPr eaLnBrk="1" hangingPunct="1">
              <a:spcBef>
                <a:spcPct val="0"/>
              </a:spcBef>
              <a:buClrTx/>
              <a:buSzTx/>
              <a:buFontTx/>
              <a:buNone/>
            </a:pPr>
            <a:r>
              <a:rPr lang="zh-CN" altLang="en-US" sz="2400">
                <a:latin typeface="宋体" pitchFamily="2" charset="-122"/>
                <a:ea typeface="宋体" pitchFamily="2" charset="-122"/>
              </a:rPr>
              <a:t>八进制数：</a:t>
            </a:r>
            <a:r>
              <a:rPr lang="en-US" altLang="zh-CN" sz="2400">
                <a:latin typeface="宋体" pitchFamily="2" charset="-122"/>
                <a:ea typeface="宋体" pitchFamily="2" charset="-122"/>
              </a:rPr>
              <a:t>127Q         </a:t>
            </a:r>
            <a:r>
              <a:rPr lang="zh-CN" altLang="zh-CN" sz="2400">
                <a:latin typeface="宋体" pitchFamily="2" charset="-122"/>
                <a:ea typeface="宋体" pitchFamily="2" charset="-122"/>
              </a:rPr>
              <a:t>十六进制</a:t>
            </a:r>
            <a:r>
              <a:rPr lang="zh-CN" altLang="en-US" sz="2400">
                <a:latin typeface="宋体" pitchFamily="2" charset="-122"/>
                <a:ea typeface="宋体" pitchFamily="2" charset="-122"/>
              </a:rPr>
              <a:t>：</a:t>
            </a:r>
            <a:r>
              <a:rPr lang="en-US" altLang="zh-CN" sz="2400">
                <a:latin typeface="宋体" pitchFamily="2" charset="-122"/>
                <a:ea typeface="宋体" pitchFamily="2" charset="-122"/>
              </a:rPr>
              <a:t>A8H</a:t>
            </a:r>
            <a:endParaRPr lang="zh-CN" altLang="en-US" sz="2400">
              <a:latin typeface="宋体" pitchFamily="2" charset="-122"/>
              <a:ea typeface="宋体" pitchFamily="2" charset="-122"/>
            </a:endParaRPr>
          </a:p>
        </p:txBody>
      </p:sp>
      <p:sp>
        <p:nvSpPr>
          <p:cNvPr id="611332" name="Text Box 4"/>
          <p:cNvSpPr txBox="1">
            <a:spLocks noChangeArrowheads="1"/>
          </p:cNvSpPr>
          <p:nvPr/>
        </p:nvSpPr>
        <p:spPr bwMode="auto">
          <a:xfrm>
            <a:off x="1568450" y="3573463"/>
            <a:ext cx="72009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en-US" altLang="zh-CN" sz="2400">
                <a:latin typeface="宋体" pitchFamily="2" charset="-122"/>
                <a:ea typeface="宋体" pitchFamily="2" charset="-122"/>
              </a:rPr>
              <a:t> 1    2    3 .  E    F    (</a:t>
            </a:r>
            <a:r>
              <a:rPr lang="zh-CN" altLang="en-US" sz="2400">
                <a:latin typeface="宋体" pitchFamily="2" charset="-122"/>
                <a:ea typeface="宋体" pitchFamily="2" charset="-122"/>
              </a:rPr>
              <a:t>十六进制</a:t>
            </a:r>
            <a:r>
              <a:rPr lang="en-US" altLang="zh-CN" sz="2400">
                <a:latin typeface="宋体" pitchFamily="2" charset="-122"/>
                <a:ea typeface="宋体" pitchFamily="2" charset="-122"/>
              </a:rPr>
              <a:t>)</a:t>
            </a:r>
          </a:p>
          <a:p>
            <a:pPr eaLnBrk="1" hangingPunct="1">
              <a:buClrTx/>
              <a:buSzTx/>
              <a:buFontTx/>
              <a:buNone/>
            </a:pPr>
            <a:r>
              <a:rPr lang="en-US" altLang="zh-CN" sz="2400">
                <a:latin typeface="宋体" pitchFamily="2" charset="-122"/>
                <a:ea typeface="宋体" pitchFamily="2" charset="-122"/>
              </a:rPr>
              <a:t>0001,0010,0011.1110,1111  (</a:t>
            </a:r>
            <a:r>
              <a:rPr lang="zh-CN" altLang="en-US" sz="2400">
                <a:latin typeface="宋体" pitchFamily="2" charset="-122"/>
                <a:ea typeface="宋体" pitchFamily="2" charset="-122"/>
              </a:rPr>
              <a:t>二进制</a:t>
            </a:r>
            <a:r>
              <a:rPr lang="en-US" altLang="zh-CN" sz="2400">
                <a:latin typeface="宋体" pitchFamily="2" charset="-122"/>
                <a:ea typeface="宋体" pitchFamily="2" charset="-122"/>
              </a:rPr>
              <a:t>)</a:t>
            </a:r>
          </a:p>
          <a:p>
            <a:pPr eaLnBrk="1" hangingPunct="1">
              <a:buClrTx/>
              <a:buSzTx/>
              <a:buFontTx/>
              <a:buNone/>
            </a:pPr>
            <a:r>
              <a:rPr lang="en-US" altLang="zh-CN" sz="2400">
                <a:latin typeface="宋体" pitchFamily="2" charset="-122"/>
                <a:ea typeface="宋体" pitchFamily="2" charset="-122"/>
              </a:rPr>
              <a:t>(123.EF)</a:t>
            </a:r>
            <a:r>
              <a:rPr lang="en-US" altLang="zh-CN" sz="2400" baseline="-25000">
                <a:latin typeface="宋体" pitchFamily="2" charset="-122"/>
                <a:ea typeface="宋体" pitchFamily="2" charset="-122"/>
              </a:rPr>
              <a:t>16</a:t>
            </a:r>
            <a:r>
              <a:rPr lang="en-US" altLang="zh-CN" sz="2400">
                <a:latin typeface="宋体" pitchFamily="2" charset="-122"/>
                <a:ea typeface="宋体" pitchFamily="2" charset="-122"/>
              </a:rPr>
              <a:t>=(100100011.11101111)</a:t>
            </a:r>
            <a:r>
              <a:rPr lang="en-US" altLang="zh-CN" sz="2400" baseline="-25000">
                <a:latin typeface="宋体" pitchFamily="2" charset="-122"/>
                <a:ea typeface="宋体" pitchFamily="2" charset="-122"/>
              </a:rPr>
              <a:t>2</a:t>
            </a:r>
            <a:endParaRPr lang="zh-CN" altLang="en-US" sz="2400" baseline="-25000">
              <a:latin typeface="宋体" pitchFamily="2" charset="-122"/>
              <a:ea typeface="宋体" pitchFamily="2" charset="-122"/>
            </a:endParaRPr>
          </a:p>
        </p:txBody>
      </p:sp>
      <p:sp>
        <p:nvSpPr>
          <p:cNvPr id="611333"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1332">
                                            <p:txEl>
                                              <p:pRg st="0" end="0"/>
                                            </p:txEl>
                                          </p:spTgt>
                                        </p:tgtEl>
                                        <p:attrNameLst>
                                          <p:attrName>style.visibility</p:attrName>
                                        </p:attrNameLst>
                                      </p:cBhvr>
                                      <p:to>
                                        <p:strVal val="visible"/>
                                      </p:to>
                                    </p:set>
                                    <p:animEffect transition="in" filter="fade">
                                      <p:cBhvr>
                                        <p:cTn id="7" dur="1000"/>
                                        <p:tgtEl>
                                          <p:spTgt spid="611332">
                                            <p:txEl>
                                              <p:pRg st="0" end="0"/>
                                            </p:txEl>
                                          </p:spTgt>
                                        </p:tgtEl>
                                      </p:cBhvr>
                                    </p:animEffect>
                                    <p:anim calcmode="lin" valueType="num">
                                      <p:cBhvr>
                                        <p:cTn id="8" dur="1000" fill="hold"/>
                                        <p:tgtEl>
                                          <p:spTgt spid="6113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13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1332">
                                            <p:txEl>
                                              <p:pRg st="1" end="1"/>
                                            </p:txEl>
                                          </p:spTgt>
                                        </p:tgtEl>
                                        <p:attrNameLst>
                                          <p:attrName>style.visibility</p:attrName>
                                        </p:attrNameLst>
                                      </p:cBhvr>
                                      <p:to>
                                        <p:strVal val="visible"/>
                                      </p:to>
                                    </p:set>
                                    <p:animEffect transition="in" filter="fade">
                                      <p:cBhvr>
                                        <p:cTn id="14" dur="1000"/>
                                        <p:tgtEl>
                                          <p:spTgt spid="611332">
                                            <p:txEl>
                                              <p:pRg st="1" end="1"/>
                                            </p:txEl>
                                          </p:spTgt>
                                        </p:tgtEl>
                                      </p:cBhvr>
                                    </p:animEffect>
                                    <p:anim calcmode="lin" valueType="num">
                                      <p:cBhvr>
                                        <p:cTn id="15" dur="1000" fill="hold"/>
                                        <p:tgtEl>
                                          <p:spTgt spid="61133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13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1332">
                                            <p:txEl>
                                              <p:pRg st="2" end="2"/>
                                            </p:txEl>
                                          </p:spTgt>
                                        </p:tgtEl>
                                        <p:attrNameLst>
                                          <p:attrName>style.visibility</p:attrName>
                                        </p:attrNameLst>
                                      </p:cBhvr>
                                      <p:to>
                                        <p:strVal val="visible"/>
                                      </p:to>
                                    </p:set>
                                    <p:animEffect transition="in" filter="fade">
                                      <p:cBhvr>
                                        <p:cTn id="21" dur="1000"/>
                                        <p:tgtEl>
                                          <p:spTgt spid="611332">
                                            <p:txEl>
                                              <p:pRg st="2" end="2"/>
                                            </p:txEl>
                                          </p:spTgt>
                                        </p:tgtEl>
                                      </p:cBhvr>
                                    </p:animEffect>
                                    <p:anim calcmode="lin" valueType="num">
                                      <p:cBhvr>
                                        <p:cTn id="22" dur="1000" fill="hold"/>
                                        <p:tgtEl>
                                          <p:spTgt spid="61133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13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1331"/>
                                        </p:tgtEl>
                                        <p:attrNameLst>
                                          <p:attrName>style.visibility</p:attrName>
                                        </p:attrNameLst>
                                      </p:cBhvr>
                                      <p:to>
                                        <p:strVal val="visible"/>
                                      </p:to>
                                    </p:set>
                                    <p:animEffect transition="in" filter="fade">
                                      <p:cBhvr>
                                        <p:cTn id="28" dur="1000"/>
                                        <p:tgtEl>
                                          <p:spTgt spid="611331"/>
                                        </p:tgtEl>
                                      </p:cBhvr>
                                    </p:animEffect>
                                    <p:anim calcmode="lin" valueType="num">
                                      <p:cBhvr>
                                        <p:cTn id="29" dur="1000" fill="hold"/>
                                        <p:tgtEl>
                                          <p:spTgt spid="611331"/>
                                        </p:tgtEl>
                                        <p:attrNameLst>
                                          <p:attrName>ppt_x</p:attrName>
                                        </p:attrNameLst>
                                      </p:cBhvr>
                                      <p:tavLst>
                                        <p:tav tm="0">
                                          <p:val>
                                            <p:strVal val="#ppt_x"/>
                                          </p:val>
                                        </p:tav>
                                        <p:tav tm="100000">
                                          <p:val>
                                            <p:strVal val="#ppt_x"/>
                                          </p:val>
                                        </p:tav>
                                      </p:tavLst>
                                    </p:anim>
                                    <p:anim calcmode="lin" valueType="num">
                                      <p:cBhvr>
                                        <p:cTn id="30" dur="1000" fill="hold"/>
                                        <p:tgtEl>
                                          <p:spTgt spid="611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p:bldP spid="61133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2" descr="S1201"/>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1916113"/>
            <a:ext cx="9906000"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526730F-36C1-4549-8F4B-7601D8DAF8EC}" type="slidenum">
              <a:rPr kumimoji="0" lang="en-US" altLang="zh-CN" sz="1400" b="0" smtClean="0">
                <a:ea typeface="宋体" pitchFamily="2" charset="-122"/>
              </a:rPr>
              <a:pPr eaLnBrk="1" hangingPunct="1">
                <a:spcBef>
                  <a:spcPct val="0"/>
                </a:spcBef>
                <a:buClrTx/>
                <a:buSzTx/>
                <a:buFontTx/>
                <a:buNone/>
              </a:pPr>
              <a:t>25</a:t>
            </a:fld>
            <a:endParaRPr kumimoji="0" lang="en-US" altLang="zh-CN" sz="1400" b="0">
              <a:ea typeface="宋体" pitchFamily="2" charset="-122"/>
            </a:endParaRPr>
          </a:p>
        </p:txBody>
      </p:sp>
      <p:sp>
        <p:nvSpPr>
          <p:cNvPr id="613379" name="Rectangle 3"/>
          <p:cNvSpPr>
            <a:spLocks noGrp="1" noChangeArrowheads="1"/>
          </p:cNvSpPr>
          <p:nvPr>
            <p:ph type="body" idx="1"/>
          </p:nvPr>
        </p:nvSpPr>
        <p:spPr>
          <a:xfrm>
            <a:off x="560388" y="1916113"/>
            <a:ext cx="8785225" cy="4321175"/>
          </a:xfrm>
        </p:spPr>
        <p:txBody>
          <a:bodyPr/>
          <a:lstStyle/>
          <a:p>
            <a:pPr eaLnBrk="1" hangingPunct="1">
              <a:spcBef>
                <a:spcPct val="30000"/>
              </a:spcBef>
            </a:pPr>
            <a:r>
              <a:rPr lang="zh-CN" altLang="en-US">
                <a:solidFill>
                  <a:srgbClr val="FF0000"/>
                </a:solidFill>
                <a:latin typeface="楷体_GB2312" pitchFamily="49" charset="-122"/>
              </a:rPr>
              <a:t>    电路简单</a:t>
            </a:r>
            <a:r>
              <a:rPr lang="zh-CN" altLang="en-US">
                <a:latin typeface="楷体_GB2312" pitchFamily="49" charset="-122"/>
              </a:rPr>
              <a:t>：计算机是由逻辑电路组成，而逻辑电路通常只有两个状态。</a:t>
            </a:r>
          </a:p>
          <a:p>
            <a:pPr eaLnBrk="1" hangingPunct="1">
              <a:spcBef>
                <a:spcPct val="30000"/>
              </a:spcBef>
            </a:pPr>
            <a:r>
              <a:rPr lang="zh-CN" altLang="en-US">
                <a:latin typeface="楷体_GB2312" pitchFamily="49" charset="-122"/>
              </a:rPr>
              <a:t>    </a:t>
            </a:r>
            <a:r>
              <a:rPr lang="zh-CN" altLang="en-US">
                <a:solidFill>
                  <a:srgbClr val="FF0000"/>
                </a:solidFill>
                <a:latin typeface="楷体_GB2312" pitchFamily="49" charset="-122"/>
              </a:rPr>
              <a:t>可靠性高</a:t>
            </a:r>
            <a:r>
              <a:rPr lang="zh-CN" altLang="en-US">
                <a:latin typeface="楷体_GB2312" pitchFamily="49" charset="-122"/>
              </a:rPr>
              <a:t>：两个状态表示的二进制两个数码，数字传输和处理不容易出错。</a:t>
            </a:r>
          </a:p>
          <a:p>
            <a:pPr eaLnBrk="1" hangingPunct="1">
              <a:spcBef>
                <a:spcPct val="30000"/>
              </a:spcBef>
            </a:pPr>
            <a:r>
              <a:rPr lang="zh-CN" altLang="en-US">
                <a:latin typeface="楷体_GB2312" pitchFamily="49" charset="-122"/>
              </a:rPr>
              <a:t>    </a:t>
            </a:r>
            <a:r>
              <a:rPr lang="zh-CN" altLang="en-US">
                <a:solidFill>
                  <a:srgbClr val="FF0000"/>
                </a:solidFill>
                <a:latin typeface="楷体_GB2312" pitchFamily="49" charset="-122"/>
              </a:rPr>
              <a:t>运算简单</a:t>
            </a:r>
            <a:r>
              <a:rPr lang="zh-CN" altLang="en-US">
                <a:latin typeface="楷体_GB2312" pitchFamily="49" charset="-122"/>
              </a:rPr>
              <a:t>：二进制运算法则简单。</a:t>
            </a:r>
          </a:p>
          <a:p>
            <a:pPr eaLnBrk="1" hangingPunct="1">
              <a:spcBef>
                <a:spcPct val="30000"/>
              </a:spcBef>
            </a:pPr>
            <a:r>
              <a:rPr lang="zh-CN" altLang="en-US">
                <a:latin typeface="楷体_GB2312" pitchFamily="49" charset="-122"/>
              </a:rPr>
              <a:t>    </a:t>
            </a:r>
            <a:r>
              <a:rPr lang="zh-CN" altLang="en-US">
                <a:solidFill>
                  <a:srgbClr val="FF0000"/>
                </a:solidFill>
                <a:latin typeface="楷体_GB2312" pitchFamily="49" charset="-122"/>
              </a:rPr>
              <a:t>逻辑性强：</a:t>
            </a:r>
            <a:r>
              <a:rPr lang="zh-CN" altLang="en-US">
                <a:latin typeface="楷体_GB2312" pitchFamily="49" charset="-122"/>
              </a:rPr>
              <a:t>计算机工作原理是建立在逻辑运算基础上的，逻辑代数是逻辑运算的理论依据。</a:t>
            </a:r>
            <a:endParaRPr lang="zh-CN" altLang="en-US"/>
          </a:p>
        </p:txBody>
      </p:sp>
      <p:sp>
        <p:nvSpPr>
          <p:cNvPr id="23557" name="Text Box 4"/>
          <p:cNvSpPr txBox="1">
            <a:spLocks noChangeArrowheads="1"/>
          </p:cNvSpPr>
          <p:nvPr/>
        </p:nvSpPr>
        <p:spPr bwMode="auto">
          <a:xfrm>
            <a:off x="631825" y="1125538"/>
            <a:ext cx="676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30000"/>
              </a:spcBef>
            </a:pPr>
            <a:r>
              <a:rPr lang="en-US" altLang="zh-CN">
                <a:solidFill>
                  <a:srgbClr val="9900FF"/>
                </a:solidFill>
                <a:latin typeface="楷体_GB2312" pitchFamily="49" charset="-122"/>
              </a:rPr>
              <a:t>    4.</a:t>
            </a:r>
            <a:r>
              <a:rPr lang="zh-CN" altLang="en-US">
                <a:solidFill>
                  <a:srgbClr val="9900FF"/>
                </a:solidFill>
                <a:latin typeface="楷体_GB2312" pitchFamily="49" charset="-122"/>
              </a:rPr>
              <a:t>计算机为什么采用二进制</a:t>
            </a:r>
            <a:endParaRPr lang="zh-CN" altLang="en-US" b="0">
              <a:latin typeface="楷体_GB2312" pitchFamily="49" charset="-122"/>
            </a:endParaRPr>
          </a:p>
        </p:txBody>
      </p:sp>
      <p:sp>
        <p:nvSpPr>
          <p:cNvPr id="613381"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fade">
                                      <p:cBhvr>
                                        <p:cTn id="7" dur="1000"/>
                                        <p:tgtEl>
                                          <p:spTgt spid="613379">
                                            <p:txEl>
                                              <p:pRg st="0" end="0"/>
                                            </p:txEl>
                                          </p:spTgt>
                                        </p:tgtEl>
                                      </p:cBhvr>
                                    </p:animEffect>
                                    <p:anim calcmode="lin" valueType="num">
                                      <p:cBhvr>
                                        <p:cTn id="8" dur="1000" fill="hold"/>
                                        <p:tgtEl>
                                          <p:spTgt spid="6133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33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3379">
                                            <p:txEl>
                                              <p:pRg st="1" end="1"/>
                                            </p:txEl>
                                          </p:spTgt>
                                        </p:tgtEl>
                                        <p:attrNameLst>
                                          <p:attrName>style.visibility</p:attrName>
                                        </p:attrNameLst>
                                      </p:cBhvr>
                                      <p:to>
                                        <p:strVal val="visible"/>
                                      </p:to>
                                    </p:set>
                                    <p:animEffect transition="in" filter="fade">
                                      <p:cBhvr>
                                        <p:cTn id="14" dur="1000"/>
                                        <p:tgtEl>
                                          <p:spTgt spid="613379">
                                            <p:txEl>
                                              <p:pRg st="1" end="1"/>
                                            </p:txEl>
                                          </p:spTgt>
                                        </p:tgtEl>
                                      </p:cBhvr>
                                    </p:animEffect>
                                    <p:anim calcmode="lin" valueType="num">
                                      <p:cBhvr>
                                        <p:cTn id="15" dur="1000" fill="hold"/>
                                        <p:tgtEl>
                                          <p:spTgt spid="6133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33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3379">
                                            <p:txEl>
                                              <p:pRg st="2" end="2"/>
                                            </p:txEl>
                                          </p:spTgt>
                                        </p:tgtEl>
                                        <p:attrNameLst>
                                          <p:attrName>style.visibility</p:attrName>
                                        </p:attrNameLst>
                                      </p:cBhvr>
                                      <p:to>
                                        <p:strVal val="visible"/>
                                      </p:to>
                                    </p:set>
                                    <p:animEffect transition="in" filter="fade">
                                      <p:cBhvr>
                                        <p:cTn id="21" dur="1000"/>
                                        <p:tgtEl>
                                          <p:spTgt spid="613379">
                                            <p:txEl>
                                              <p:pRg st="2" end="2"/>
                                            </p:txEl>
                                          </p:spTgt>
                                        </p:tgtEl>
                                      </p:cBhvr>
                                    </p:animEffect>
                                    <p:anim calcmode="lin" valueType="num">
                                      <p:cBhvr>
                                        <p:cTn id="22" dur="1000" fill="hold"/>
                                        <p:tgtEl>
                                          <p:spTgt spid="6133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33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3379">
                                            <p:txEl>
                                              <p:pRg st="3" end="3"/>
                                            </p:txEl>
                                          </p:spTgt>
                                        </p:tgtEl>
                                        <p:attrNameLst>
                                          <p:attrName>style.visibility</p:attrName>
                                        </p:attrNameLst>
                                      </p:cBhvr>
                                      <p:to>
                                        <p:strVal val="visible"/>
                                      </p:to>
                                    </p:set>
                                    <p:animEffect transition="in" filter="fade">
                                      <p:cBhvr>
                                        <p:cTn id="28" dur="1000"/>
                                        <p:tgtEl>
                                          <p:spTgt spid="613379">
                                            <p:txEl>
                                              <p:pRg st="3" end="3"/>
                                            </p:txEl>
                                          </p:spTgt>
                                        </p:tgtEl>
                                      </p:cBhvr>
                                    </p:animEffect>
                                    <p:anim calcmode="lin" valueType="num">
                                      <p:cBhvr>
                                        <p:cTn id="29" dur="1000" fill="hold"/>
                                        <p:tgtEl>
                                          <p:spTgt spid="61337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33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A27585D-8991-4FBA-A897-14A15E3B0179}" type="slidenum">
              <a:rPr kumimoji="0" lang="en-US" altLang="zh-CN" sz="1400" b="0" smtClean="0">
                <a:ea typeface="宋体" pitchFamily="2" charset="-122"/>
              </a:rPr>
              <a:pPr eaLnBrk="1" hangingPunct="1">
                <a:spcBef>
                  <a:spcPct val="0"/>
                </a:spcBef>
                <a:buClrTx/>
                <a:buSzTx/>
                <a:buFontTx/>
                <a:buNone/>
              </a:pPr>
              <a:t>26</a:t>
            </a:fld>
            <a:endParaRPr kumimoji="0" lang="en-US" altLang="zh-CN" sz="1400" b="0">
              <a:ea typeface="宋体" pitchFamily="2" charset="-122"/>
            </a:endParaRPr>
          </a:p>
        </p:txBody>
      </p:sp>
      <p:sp>
        <p:nvSpPr>
          <p:cNvPr id="24579" name="Rectangle 2"/>
          <p:cNvSpPr>
            <a:spLocks noGrp="1" noChangeArrowheads="1"/>
          </p:cNvSpPr>
          <p:nvPr>
            <p:ph type="body" idx="1"/>
          </p:nvPr>
        </p:nvSpPr>
        <p:spPr>
          <a:xfrm>
            <a:off x="560388" y="1125538"/>
            <a:ext cx="8785225" cy="2447925"/>
          </a:xfrm>
        </p:spPr>
        <p:txBody>
          <a:bodyPr/>
          <a:lstStyle/>
          <a:p>
            <a:pPr eaLnBrk="1" hangingPunct="1"/>
            <a:r>
              <a:rPr lang="en-US" altLang="zh-CN" dirty="0">
                <a:solidFill>
                  <a:srgbClr val="008080"/>
                </a:solidFill>
                <a:latin typeface="楷体_GB2312" pitchFamily="49" charset="-122"/>
              </a:rPr>
              <a:t>1.2.2 </a:t>
            </a:r>
            <a:r>
              <a:rPr lang="zh-CN" altLang="en-US" dirty="0">
                <a:solidFill>
                  <a:srgbClr val="008080"/>
                </a:solidFill>
                <a:latin typeface="楷体_GB2312" pitchFamily="49" charset="-122"/>
              </a:rPr>
              <a:t>存储单位及地址</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位</a:t>
            </a:r>
            <a:r>
              <a:rPr lang="en-US" altLang="zh-CN" dirty="0">
                <a:solidFill>
                  <a:srgbClr val="9900FF"/>
                </a:solidFill>
                <a:latin typeface="楷体_GB2312" pitchFamily="49" charset="-122"/>
              </a:rPr>
              <a:t>(bit</a:t>
            </a:r>
            <a:r>
              <a:rPr lang="zh-CN" altLang="en-US" dirty="0">
                <a:solidFill>
                  <a:srgbClr val="9900FF"/>
                </a:solidFill>
                <a:latin typeface="楷体_GB2312" pitchFamily="49" charset="-122"/>
              </a:rPr>
              <a:t>，</a:t>
            </a:r>
            <a:r>
              <a:rPr lang="en-US" altLang="zh-CN" dirty="0">
                <a:solidFill>
                  <a:srgbClr val="9900FF"/>
                </a:solidFill>
                <a:latin typeface="楷体_GB2312" pitchFamily="49" charset="-122"/>
              </a:rPr>
              <a:t>b)</a:t>
            </a:r>
          </a:p>
          <a:p>
            <a:pPr eaLnBrk="1" hangingPunct="1"/>
            <a:r>
              <a:rPr lang="en-US" altLang="zh-CN" dirty="0">
                <a:latin typeface="楷体_GB2312" pitchFamily="49" charset="-122"/>
              </a:rPr>
              <a:t>    </a:t>
            </a:r>
            <a:r>
              <a:rPr lang="zh-CN" altLang="en-US" dirty="0">
                <a:latin typeface="楷体_GB2312" pitchFamily="49" charset="-122"/>
              </a:rPr>
              <a:t>位是计算机存储数据的最小单位，一个二进制位只能表示两种状态，如</a:t>
            </a:r>
            <a:r>
              <a:rPr lang="en-US" altLang="zh-CN" dirty="0">
                <a:latin typeface="楷体_GB2312" pitchFamily="49" charset="-122"/>
              </a:rPr>
              <a:t>0</a:t>
            </a: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a:t>
            </a:r>
          </a:p>
        </p:txBody>
      </p:sp>
      <p:sp>
        <p:nvSpPr>
          <p:cNvPr id="614403" name="Text Box 3"/>
          <p:cNvSpPr txBox="1">
            <a:spLocks noChangeArrowheads="1"/>
          </p:cNvSpPr>
          <p:nvPr/>
        </p:nvSpPr>
        <p:spPr bwMode="auto">
          <a:xfrm>
            <a:off x="1136576" y="3475038"/>
            <a:ext cx="8209037"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en-US" altLang="zh-CN" dirty="0">
                <a:solidFill>
                  <a:srgbClr val="9900FF"/>
                </a:solidFill>
                <a:latin typeface="楷体_GB2312" pitchFamily="49" charset="-122"/>
              </a:rPr>
              <a:t>2.</a:t>
            </a:r>
            <a:r>
              <a:rPr lang="zh-CN" altLang="en-US" dirty="0">
                <a:solidFill>
                  <a:srgbClr val="9900FF"/>
                </a:solidFill>
                <a:latin typeface="楷体_GB2312" pitchFamily="49" charset="-122"/>
              </a:rPr>
              <a:t>字节</a:t>
            </a:r>
            <a:r>
              <a:rPr lang="en-US" altLang="zh-CN" dirty="0">
                <a:solidFill>
                  <a:srgbClr val="9900FF"/>
                </a:solidFill>
                <a:latin typeface="楷体_GB2312" pitchFamily="49" charset="-122"/>
              </a:rPr>
              <a:t>(Byte</a:t>
            </a:r>
            <a:r>
              <a:rPr lang="zh-CN" altLang="en-US" dirty="0">
                <a:solidFill>
                  <a:srgbClr val="9900FF"/>
                </a:solidFill>
                <a:latin typeface="楷体_GB2312" pitchFamily="49" charset="-122"/>
              </a:rPr>
              <a:t>，</a:t>
            </a:r>
            <a:r>
              <a:rPr lang="en-US" altLang="zh-CN" dirty="0">
                <a:solidFill>
                  <a:srgbClr val="9900FF"/>
                </a:solidFill>
                <a:latin typeface="楷体_GB2312" pitchFamily="49" charset="-122"/>
              </a:rPr>
              <a:t>B)</a:t>
            </a:r>
          </a:p>
          <a:p>
            <a:pPr eaLnBrk="1" hangingPunct="1">
              <a:buClrTx/>
              <a:buSzTx/>
              <a:buFontTx/>
              <a:buNone/>
            </a:pPr>
            <a:r>
              <a:rPr lang="en-US" altLang="zh-CN" dirty="0">
                <a:latin typeface="楷体_GB2312" pitchFamily="49" charset="-122"/>
              </a:rPr>
              <a:t>    </a:t>
            </a:r>
            <a:r>
              <a:rPr lang="zh-CN" altLang="en-US" dirty="0">
                <a:latin typeface="楷体_GB2312" pitchFamily="49" charset="-122"/>
              </a:rPr>
              <a:t>字节是数据处理的基本单位，一个字节是由八位二进制数组成。</a:t>
            </a:r>
          </a:p>
          <a:p>
            <a:pPr eaLnBrk="1" hangingPunct="1">
              <a:buClrTx/>
              <a:buSzTx/>
              <a:buFontTx/>
              <a:buNone/>
            </a:pPr>
            <a:r>
              <a:rPr lang="en-US" altLang="zh-CN" dirty="0">
                <a:latin typeface="楷体_GB2312" pitchFamily="49" charset="-122"/>
              </a:rPr>
              <a:t>    </a:t>
            </a:r>
            <a:r>
              <a:rPr lang="en-US" altLang="zh-CN" dirty="0">
                <a:solidFill>
                  <a:srgbClr val="FF0000"/>
                </a:solidFill>
                <a:latin typeface="楷体_GB2312" pitchFamily="49" charset="-122"/>
              </a:rPr>
              <a:t>1Byte=8bit</a:t>
            </a:r>
            <a:r>
              <a:rPr lang="en-US" altLang="zh-CN" dirty="0">
                <a:latin typeface="楷体_GB2312" pitchFamily="49" charset="-122"/>
              </a:rPr>
              <a:t> → 01000001</a:t>
            </a:r>
            <a:endParaRPr lang="zh-CN" altLang="en-US" b="0" dirty="0">
              <a:latin typeface="楷体_GB2312" pitchFamily="49" charset="-122"/>
            </a:endParaRPr>
          </a:p>
        </p:txBody>
      </p:sp>
      <p:sp>
        <p:nvSpPr>
          <p:cNvPr id="614404"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03"/>
                                        </p:tgtEl>
                                        <p:attrNameLst>
                                          <p:attrName>style.visibility</p:attrName>
                                        </p:attrNameLst>
                                      </p:cBhvr>
                                      <p:to>
                                        <p:strVal val="visible"/>
                                      </p:to>
                                    </p:set>
                                    <p:animEffect transition="in" filter="fade">
                                      <p:cBhvr>
                                        <p:cTn id="7" dur="1000"/>
                                        <p:tgtEl>
                                          <p:spTgt spid="614403"/>
                                        </p:tgtEl>
                                      </p:cBhvr>
                                    </p:animEffect>
                                    <p:anim calcmode="lin" valueType="num">
                                      <p:cBhvr>
                                        <p:cTn id="8" dur="1000" fill="hold"/>
                                        <p:tgtEl>
                                          <p:spTgt spid="614403"/>
                                        </p:tgtEl>
                                        <p:attrNameLst>
                                          <p:attrName>ppt_x</p:attrName>
                                        </p:attrNameLst>
                                      </p:cBhvr>
                                      <p:tavLst>
                                        <p:tav tm="0">
                                          <p:val>
                                            <p:strVal val="#ppt_x"/>
                                          </p:val>
                                        </p:tav>
                                        <p:tav tm="100000">
                                          <p:val>
                                            <p:strVal val="#ppt_x"/>
                                          </p:val>
                                        </p:tav>
                                      </p:tavLst>
                                    </p:anim>
                                    <p:anim calcmode="lin" valueType="num">
                                      <p:cBhvr>
                                        <p:cTn id="9" dur="1000" fill="hold"/>
                                        <p:tgtEl>
                                          <p:spTgt spid="6144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9EA4C6F-E0C9-491A-84DA-35DEF086B0A8}" type="slidenum">
              <a:rPr kumimoji="0" lang="en-US" altLang="zh-CN" sz="1400" b="0" smtClean="0">
                <a:ea typeface="宋体" pitchFamily="2" charset="-122"/>
              </a:rPr>
              <a:pPr eaLnBrk="1" hangingPunct="1">
                <a:spcBef>
                  <a:spcPct val="0"/>
                </a:spcBef>
                <a:buClrTx/>
                <a:buSzTx/>
                <a:buFontTx/>
                <a:buNone/>
              </a:pPr>
              <a:t>27</a:t>
            </a:fld>
            <a:endParaRPr kumimoji="0" lang="en-US" altLang="zh-CN" sz="1400" b="0">
              <a:ea typeface="宋体" pitchFamily="2" charset="-122"/>
            </a:endParaRPr>
          </a:p>
        </p:txBody>
      </p:sp>
      <p:sp>
        <p:nvSpPr>
          <p:cNvPr id="25603" name="Rectangle 2"/>
          <p:cNvSpPr>
            <a:spLocks noGrp="1" noChangeArrowheads="1"/>
          </p:cNvSpPr>
          <p:nvPr>
            <p:ph type="body" idx="1"/>
          </p:nvPr>
        </p:nvSpPr>
        <p:spPr>
          <a:xfrm>
            <a:off x="560388" y="1133475"/>
            <a:ext cx="8785225" cy="2727325"/>
          </a:xfrm>
        </p:spPr>
        <p:txBody>
          <a:bodyPr/>
          <a:lstStyle/>
          <a:p>
            <a:pPr eaLnBrk="1" hangingPunct="1"/>
            <a:r>
              <a:rPr lang="zh-CN" altLang="en-US" dirty="0">
                <a:latin typeface="楷体_GB2312" pitchFamily="49" charset="-122"/>
              </a:rPr>
              <a:t>    存储器容量大小的单位：</a:t>
            </a:r>
            <a:r>
              <a:rPr lang="en-US" altLang="zh-CN" dirty="0">
                <a:latin typeface="楷体_GB2312" pitchFamily="49" charset="-122"/>
              </a:rPr>
              <a:t>KB</a:t>
            </a:r>
            <a:r>
              <a:rPr lang="zh-CN" altLang="en-US" dirty="0">
                <a:latin typeface="楷体_GB2312" pitchFamily="49" charset="-122"/>
              </a:rPr>
              <a:t>、</a:t>
            </a:r>
            <a:r>
              <a:rPr lang="en-US" altLang="zh-CN" dirty="0">
                <a:latin typeface="楷体_GB2312" pitchFamily="49" charset="-122"/>
              </a:rPr>
              <a:t>MB</a:t>
            </a:r>
            <a:r>
              <a:rPr lang="zh-CN" altLang="en-US" dirty="0">
                <a:latin typeface="楷体_GB2312" pitchFamily="49" charset="-122"/>
              </a:rPr>
              <a:t>、</a:t>
            </a:r>
            <a:r>
              <a:rPr lang="en-US" altLang="zh-CN" dirty="0">
                <a:latin typeface="楷体_GB2312" pitchFamily="49" charset="-122"/>
              </a:rPr>
              <a:t>GB</a:t>
            </a:r>
            <a:r>
              <a:rPr lang="zh-CN" altLang="en-US" dirty="0">
                <a:latin typeface="楷体_GB2312" pitchFamily="49" charset="-122"/>
              </a:rPr>
              <a:t>、</a:t>
            </a:r>
            <a:r>
              <a:rPr lang="en-US" altLang="zh-CN" dirty="0">
                <a:latin typeface="楷体_GB2312" pitchFamily="49" charset="-122"/>
              </a:rPr>
              <a:t>TB</a:t>
            </a:r>
            <a:endParaRPr lang="zh-CN" altLang="en-US" dirty="0">
              <a:latin typeface="楷体_GB2312" pitchFamily="49" charset="-122"/>
            </a:endParaRPr>
          </a:p>
          <a:p>
            <a:pPr eaLnBrk="1" hangingPunct="1"/>
            <a:r>
              <a:rPr lang="zh-CN" altLang="en-US" dirty="0">
                <a:latin typeface="楷体_GB2312" pitchFamily="49" charset="-122"/>
              </a:rPr>
              <a:t>        </a:t>
            </a:r>
            <a:r>
              <a:rPr lang="en-US" altLang="zh-CN" dirty="0">
                <a:latin typeface="楷体_GB2312" pitchFamily="49" charset="-122"/>
              </a:rPr>
              <a:t>1KB</a:t>
            </a:r>
            <a:r>
              <a:rPr lang="zh-CN" altLang="en-US" dirty="0">
                <a:latin typeface="楷体_GB2312" pitchFamily="49" charset="-122"/>
              </a:rPr>
              <a:t>＝</a:t>
            </a:r>
            <a:r>
              <a:rPr lang="en-US" altLang="zh-CN" dirty="0">
                <a:latin typeface="楷体_GB2312" pitchFamily="49" charset="-122"/>
              </a:rPr>
              <a:t>2</a:t>
            </a:r>
            <a:r>
              <a:rPr lang="en-US" altLang="zh-CN" baseline="30000" dirty="0">
                <a:latin typeface="楷体_GB2312" pitchFamily="49" charset="-122"/>
              </a:rPr>
              <a:t>10</a:t>
            </a:r>
            <a:r>
              <a:rPr lang="zh-CN" altLang="en-US" dirty="0">
                <a:latin typeface="楷体_GB2312" pitchFamily="49" charset="-122"/>
              </a:rPr>
              <a:t>＝</a:t>
            </a:r>
            <a:r>
              <a:rPr lang="en-US" altLang="zh-CN" dirty="0">
                <a:latin typeface="楷体_GB2312" pitchFamily="49" charset="-122"/>
              </a:rPr>
              <a:t>1024B</a:t>
            </a:r>
            <a:br>
              <a:rPr lang="en-US" altLang="zh-CN" dirty="0">
                <a:latin typeface="楷体_GB2312" pitchFamily="49" charset="-122"/>
              </a:rPr>
            </a:br>
            <a:r>
              <a:rPr lang="en-US" altLang="zh-CN" dirty="0">
                <a:latin typeface="楷体_GB2312" pitchFamily="49" charset="-122"/>
              </a:rPr>
              <a:t>        1MB</a:t>
            </a:r>
            <a:r>
              <a:rPr lang="zh-CN" altLang="en-US" dirty="0">
                <a:latin typeface="楷体_GB2312" pitchFamily="49" charset="-122"/>
              </a:rPr>
              <a:t>＝</a:t>
            </a:r>
            <a:r>
              <a:rPr lang="en-US" altLang="zh-CN" dirty="0">
                <a:latin typeface="楷体_GB2312" pitchFamily="49" charset="-122"/>
              </a:rPr>
              <a:t>2</a:t>
            </a:r>
            <a:r>
              <a:rPr lang="en-US" altLang="zh-CN" baseline="30000" dirty="0">
                <a:latin typeface="楷体_GB2312" pitchFamily="49" charset="-122"/>
              </a:rPr>
              <a:t>20</a:t>
            </a:r>
            <a:r>
              <a:rPr lang="zh-CN" altLang="en-US" dirty="0">
                <a:latin typeface="楷体_GB2312" pitchFamily="49" charset="-122"/>
              </a:rPr>
              <a:t>＝</a:t>
            </a:r>
            <a:r>
              <a:rPr lang="en-US" altLang="zh-CN" dirty="0">
                <a:latin typeface="楷体_GB2312" pitchFamily="49" charset="-122"/>
              </a:rPr>
              <a:t>1024×1024</a:t>
            </a:r>
            <a:r>
              <a:rPr lang="zh-CN" altLang="en-US" dirty="0">
                <a:latin typeface="楷体_GB2312" pitchFamily="49" charset="-122"/>
              </a:rPr>
              <a:t>＝</a:t>
            </a:r>
            <a:r>
              <a:rPr lang="en-US" altLang="zh-CN" dirty="0">
                <a:latin typeface="楷体_GB2312" pitchFamily="49" charset="-122"/>
              </a:rPr>
              <a:t>1048576B</a:t>
            </a:r>
            <a:br>
              <a:rPr lang="en-US" altLang="zh-CN" dirty="0">
                <a:latin typeface="楷体_GB2312" pitchFamily="49" charset="-122"/>
              </a:rPr>
            </a:br>
            <a:r>
              <a:rPr lang="en-US" altLang="zh-CN" dirty="0">
                <a:latin typeface="楷体_GB2312" pitchFamily="49" charset="-122"/>
              </a:rPr>
              <a:t>        1GB</a:t>
            </a:r>
            <a:r>
              <a:rPr lang="zh-CN" altLang="en-US" dirty="0">
                <a:latin typeface="楷体_GB2312" pitchFamily="49" charset="-122"/>
              </a:rPr>
              <a:t>＝</a:t>
            </a:r>
            <a:r>
              <a:rPr lang="en-US" altLang="zh-CN" dirty="0">
                <a:latin typeface="楷体_GB2312" pitchFamily="49" charset="-122"/>
              </a:rPr>
              <a:t>2</a:t>
            </a:r>
            <a:r>
              <a:rPr lang="en-US" altLang="zh-CN" baseline="30000" dirty="0">
                <a:latin typeface="楷体_GB2312" pitchFamily="49" charset="-122"/>
              </a:rPr>
              <a:t>30</a:t>
            </a:r>
            <a:r>
              <a:rPr lang="zh-CN" altLang="en-US" dirty="0">
                <a:latin typeface="楷体_GB2312" pitchFamily="49" charset="-122"/>
              </a:rPr>
              <a:t>＝</a:t>
            </a:r>
            <a:r>
              <a:rPr lang="en-US" altLang="zh-CN" dirty="0">
                <a:latin typeface="楷体_GB2312" pitchFamily="49" charset="-122"/>
              </a:rPr>
              <a:t>1024×1024×1024B</a:t>
            </a:r>
            <a:br>
              <a:rPr lang="en-US" altLang="zh-CN" dirty="0">
                <a:latin typeface="楷体_GB2312" pitchFamily="49" charset="-122"/>
              </a:rPr>
            </a:br>
            <a:r>
              <a:rPr lang="en-US" altLang="zh-CN" dirty="0">
                <a:latin typeface="楷体_GB2312" pitchFamily="49" charset="-122"/>
              </a:rPr>
              <a:t>        1TB</a:t>
            </a:r>
            <a:r>
              <a:rPr lang="zh-CN" altLang="en-US" dirty="0">
                <a:latin typeface="楷体_GB2312" pitchFamily="49" charset="-122"/>
              </a:rPr>
              <a:t>＝</a:t>
            </a:r>
            <a:r>
              <a:rPr lang="en-US" altLang="zh-CN" dirty="0">
                <a:latin typeface="楷体_GB2312" pitchFamily="49" charset="-122"/>
              </a:rPr>
              <a:t>2</a:t>
            </a:r>
            <a:r>
              <a:rPr lang="en-US" altLang="zh-CN" baseline="30000" dirty="0">
                <a:latin typeface="楷体_GB2312" pitchFamily="49" charset="-122"/>
              </a:rPr>
              <a:t>40</a:t>
            </a:r>
            <a:r>
              <a:rPr lang="zh-CN" altLang="en-US" dirty="0">
                <a:latin typeface="楷体_GB2312" pitchFamily="49" charset="-122"/>
              </a:rPr>
              <a:t>＝</a:t>
            </a:r>
            <a:r>
              <a:rPr lang="en-US" altLang="zh-CN" dirty="0">
                <a:latin typeface="楷体_GB2312" pitchFamily="49" charset="-122"/>
              </a:rPr>
              <a:t>1024×1024×1024×1024B</a:t>
            </a:r>
            <a:endParaRPr lang="zh-CN" altLang="en-US" dirty="0">
              <a:latin typeface="楷体_GB2312" pitchFamily="49" charset="-122"/>
            </a:endParaRPr>
          </a:p>
        </p:txBody>
      </p:sp>
      <p:grpSp>
        <p:nvGrpSpPr>
          <p:cNvPr id="616451" name="Group 3"/>
          <p:cNvGrpSpPr>
            <a:grpSpLocks/>
          </p:cNvGrpSpPr>
          <p:nvPr/>
        </p:nvGrpSpPr>
        <p:grpSpPr bwMode="auto">
          <a:xfrm>
            <a:off x="1352550" y="3713163"/>
            <a:ext cx="7202488" cy="2355850"/>
            <a:chOff x="852" y="2339"/>
            <a:chExt cx="4536" cy="1484"/>
          </a:xfrm>
        </p:grpSpPr>
        <p:sp>
          <p:nvSpPr>
            <p:cNvPr id="25606" name="Text Box 4"/>
            <p:cNvSpPr txBox="1">
              <a:spLocks noChangeArrowheads="1"/>
            </p:cNvSpPr>
            <p:nvPr/>
          </p:nvSpPr>
          <p:spPr bwMode="auto">
            <a:xfrm>
              <a:off x="852" y="2339"/>
              <a:ext cx="21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a:solidFill>
                    <a:schemeClr val="hlink"/>
                  </a:solidFill>
                  <a:latin typeface="楷体_GB2312" pitchFamily="49" charset="-122"/>
                </a:rPr>
                <a:t>存储体结构</a:t>
              </a:r>
              <a:r>
                <a:rPr lang="zh-CN" altLang="en-US">
                  <a:latin typeface="楷体_GB2312" pitchFamily="49" charset="-122"/>
                </a:rPr>
                <a:t>：</a:t>
              </a:r>
            </a:p>
          </p:txBody>
        </p:sp>
        <p:pic>
          <p:nvPicPr>
            <p:cNvPr id="2560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5" y="2523"/>
              <a:ext cx="2903"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6454" name="Rectangle 6"/>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fade">
                                      <p:cBhvr>
                                        <p:cTn id="7" dur="1000"/>
                                        <p:tgtEl>
                                          <p:spTgt spid="616451"/>
                                        </p:tgtEl>
                                      </p:cBhvr>
                                    </p:animEffect>
                                    <p:anim calcmode="lin" valueType="num">
                                      <p:cBhvr>
                                        <p:cTn id="8" dur="1000" fill="hold"/>
                                        <p:tgtEl>
                                          <p:spTgt spid="616451"/>
                                        </p:tgtEl>
                                        <p:attrNameLst>
                                          <p:attrName>ppt_x</p:attrName>
                                        </p:attrNameLst>
                                      </p:cBhvr>
                                      <p:tavLst>
                                        <p:tav tm="0">
                                          <p:val>
                                            <p:strVal val="#ppt_x"/>
                                          </p:val>
                                        </p:tav>
                                        <p:tav tm="100000">
                                          <p:val>
                                            <p:strVal val="#ppt_x"/>
                                          </p:val>
                                        </p:tav>
                                      </p:tavLst>
                                    </p:anim>
                                    <p:anim calcmode="lin" valueType="num">
                                      <p:cBhvr>
                                        <p:cTn id="9" dur="1000" fill="hold"/>
                                        <p:tgtEl>
                                          <p:spTgt spid="6164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4DA2E44-FBCD-4126-9B66-A86F53F21825}" type="slidenum">
              <a:rPr kumimoji="0" lang="en-US" altLang="zh-CN" sz="1400" b="0" smtClean="0">
                <a:ea typeface="宋体" pitchFamily="2" charset="-122"/>
              </a:rPr>
              <a:pPr eaLnBrk="1" hangingPunct="1">
                <a:spcBef>
                  <a:spcPct val="0"/>
                </a:spcBef>
                <a:buClrTx/>
                <a:buSzTx/>
                <a:buFontTx/>
                <a:buNone/>
              </a:pPr>
              <a:t>28</a:t>
            </a:fld>
            <a:endParaRPr kumimoji="0" lang="en-US" altLang="zh-CN" sz="1400" b="0">
              <a:ea typeface="宋体" pitchFamily="2" charset="-122"/>
            </a:endParaRPr>
          </a:p>
        </p:txBody>
      </p:sp>
      <p:sp>
        <p:nvSpPr>
          <p:cNvPr id="26627" name="Rectangle 2"/>
          <p:cNvSpPr>
            <a:spLocks noGrp="1" noChangeArrowheads="1"/>
          </p:cNvSpPr>
          <p:nvPr>
            <p:ph type="body" idx="1"/>
          </p:nvPr>
        </p:nvSpPr>
        <p:spPr>
          <a:xfrm>
            <a:off x="560388" y="1135063"/>
            <a:ext cx="8785225" cy="2870200"/>
          </a:xfrm>
        </p:spPr>
        <p:txBody>
          <a:bodyPr/>
          <a:lstStyle/>
          <a:p>
            <a:pPr eaLnBrk="1" hangingPunct="1"/>
            <a:r>
              <a:rPr lang="en-US" altLang="zh-CN">
                <a:solidFill>
                  <a:srgbClr val="9900FF"/>
                </a:solidFill>
                <a:latin typeface="楷体_GB2312" pitchFamily="49" charset="-122"/>
              </a:rPr>
              <a:t>    3.</a:t>
            </a:r>
            <a:r>
              <a:rPr lang="zh-CN" altLang="en-US">
                <a:solidFill>
                  <a:srgbClr val="9900FF"/>
                </a:solidFill>
                <a:latin typeface="楷体_GB2312" pitchFamily="49" charset="-122"/>
              </a:rPr>
              <a:t>字</a:t>
            </a:r>
            <a:r>
              <a:rPr lang="en-US" altLang="zh-CN">
                <a:solidFill>
                  <a:srgbClr val="9900FF"/>
                </a:solidFill>
                <a:latin typeface="楷体_GB2312" pitchFamily="49" charset="-122"/>
              </a:rPr>
              <a:t>(Word)</a:t>
            </a:r>
          </a:p>
          <a:p>
            <a:pPr eaLnBrk="1" hangingPunct="1"/>
            <a:r>
              <a:rPr lang="en-US" altLang="zh-CN">
                <a:latin typeface="楷体_GB2312" pitchFamily="49" charset="-122"/>
              </a:rPr>
              <a:t>    </a:t>
            </a:r>
            <a:r>
              <a:rPr lang="zh-CN" altLang="zh-CN">
                <a:latin typeface="楷体_GB2312" pitchFamily="49" charset="-122"/>
              </a:rPr>
              <a:t>字是</a:t>
            </a:r>
            <a:r>
              <a:rPr lang="en-US" altLang="zh-CN">
                <a:latin typeface="楷体_GB2312" pitchFamily="49" charset="-122"/>
              </a:rPr>
              <a:t>CPU</a:t>
            </a:r>
            <a:r>
              <a:rPr lang="zh-CN" altLang="zh-CN">
                <a:latin typeface="楷体_GB2312" pitchFamily="49" charset="-122"/>
              </a:rPr>
              <a:t>通过数据总线一次存取、加工和传送数据的长度。一个字通常由一个或若干个字节组成</a:t>
            </a:r>
            <a:r>
              <a:rPr lang="zh-CN" altLang="en-US">
                <a:latin typeface="楷体_GB2312" pitchFamily="49" charset="-122"/>
              </a:rPr>
              <a:t>。</a:t>
            </a:r>
            <a:r>
              <a:rPr lang="zh-CN" altLang="zh-CN">
                <a:latin typeface="楷体_GB2312" pitchFamily="49" charset="-122"/>
              </a:rPr>
              <a:t>字长越长，</a:t>
            </a:r>
            <a:r>
              <a:rPr lang="zh-CN" altLang="en-US">
                <a:latin typeface="楷体_GB2312" pitchFamily="49" charset="-122"/>
              </a:rPr>
              <a:t>计算机</a:t>
            </a:r>
            <a:r>
              <a:rPr lang="zh-CN" altLang="zh-CN">
                <a:latin typeface="楷体_GB2312" pitchFamily="49" charset="-122"/>
              </a:rPr>
              <a:t>性能越强。</a:t>
            </a:r>
            <a:endParaRPr lang="zh-CN" altLang="en-US">
              <a:latin typeface="楷体_GB2312" pitchFamily="49" charset="-122"/>
            </a:endParaRPr>
          </a:p>
          <a:p>
            <a:pPr eaLnBrk="1" hangingPunct="1"/>
            <a:r>
              <a:rPr lang="zh-CN" altLang="en-US">
                <a:latin typeface="楷体_GB2312" pitchFamily="49" charset="-122"/>
              </a:rPr>
              <a:t>    </a:t>
            </a:r>
            <a:r>
              <a:rPr lang="zh-CN" altLang="zh-CN">
                <a:latin typeface="楷体_GB2312" pitchFamily="49" charset="-122"/>
              </a:rPr>
              <a:t>常用的字长</a:t>
            </a:r>
            <a:r>
              <a:rPr lang="zh-CN" altLang="en-US">
                <a:latin typeface="楷体_GB2312" pitchFamily="49" charset="-122"/>
              </a:rPr>
              <a:t>：</a:t>
            </a:r>
            <a:r>
              <a:rPr lang="zh-CN" altLang="zh-CN">
                <a:latin typeface="楷体_GB2312" pitchFamily="49" charset="-122"/>
              </a:rPr>
              <a:t>8位、16位、32位、64位</a:t>
            </a:r>
            <a:r>
              <a:rPr lang="zh-CN" altLang="en-US">
                <a:latin typeface="楷体_GB2312" pitchFamily="49" charset="-122"/>
              </a:rPr>
              <a:t>等</a:t>
            </a:r>
            <a:r>
              <a:rPr lang="zh-CN" altLang="zh-CN">
                <a:latin typeface="楷体_GB2312" pitchFamily="49" charset="-122"/>
              </a:rPr>
              <a:t>。</a:t>
            </a:r>
            <a:endParaRPr lang="zh-CN" altLang="en-US"/>
          </a:p>
        </p:txBody>
      </p:sp>
      <p:grpSp>
        <p:nvGrpSpPr>
          <p:cNvPr id="618499" name="Group 3"/>
          <p:cNvGrpSpPr>
            <a:grpSpLocks/>
          </p:cNvGrpSpPr>
          <p:nvPr/>
        </p:nvGrpSpPr>
        <p:grpSpPr bwMode="auto">
          <a:xfrm>
            <a:off x="1281113" y="4149725"/>
            <a:ext cx="7704137" cy="1512888"/>
            <a:chOff x="852" y="2704"/>
            <a:chExt cx="4853" cy="953"/>
          </a:xfrm>
        </p:grpSpPr>
        <p:sp>
          <p:nvSpPr>
            <p:cNvPr id="26630" name="Text Box 4"/>
            <p:cNvSpPr txBox="1">
              <a:spLocks noChangeArrowheads="1"/>
            </p:cNvSpPr>
            <p:nvPr/>
          </p:nvSpPr>
          <p:spPr bwMode="auto">
            <a:xfrm>
              <a:off x="852" y="3012"/>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宋体" pitchFamily="2" charset="-122"/>
                </a:rPr>
                <a:t>计算机数据</a:t>
              </a:r>
            </a:p>
          </p:txBody>
        </p:sp>
        <p:sp>
          <p:nvSpPr>
            <p:cNvPr id="26631" name="Text Box 5"/>
            <p:cNvSpPr txBox="1">
              <a:spLocks noChangeArrowheads="1"/>
            </p:cNvSpPr>
            <p:nvPr/>
          </p:nvSpPr>
          <p:spPr bwMode="auto">
            <a:xfrm>
              <a:off x="2258" y="2704"/>
              <a:ext cx="34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a:solidFill>
                    <a:srgbClr val="FF0000"/>
                  </a:solidFill>
                  <a:ea typeface="宋体" pitchFamily="2" charset="-122"/>
                </a:rPr>
                <a:t>数值型</a:t>
              </a:r>
              <a:r>
                <a:rPr lang="zh-CN" altLang="en-US" sz="2800" dirty="0">
                  <a:ea typeface="宋体" pitchFamily="2" charset="-122"/>
                </a:rPr>
                <a:t>：整数、小数且有正负</a:t>
              </a:r>
            </a:p>
          </p:txBody>
        </p:sp>
        <p:sp>
          <p:nvSpPr>
            <p:cNvPr id="26632" name="Text Box 6"/>
            <p:cNvSpPr txBox="1">
              <a:spLocks noChangeArrowheads="1"/>
            </p:cNvSpPr>
            <p:nvPr/>
          </p:nvSpPr>
          <p:spPr bwMode="auto">
            <a:xfrm>
              <a:off x="2258" y="3330"/>
              <a:ext cx="3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solidFill>
                    <a:srgbClr val="FF0000"/>
                  </a:solidFill>
                  <a:ea typeface="宋体" pitchFamily="2" charset="-122"/>
                </a:rPr>
                <a:t>非数值型</a:t>
              </a:r>
              <a:r>
                <a:rPr lang="zh-CN" altLang="en-US" sz="2800">
                  <a:ea typeface="宋体" pitchFamily="2" charset="-122"/>
                </a:rPr>
                <a:t>：数字、字母、汉字等</a:t>
              </a:r>
              <a:endParaRPr lang="en-US" altLang="zh-CN" sz="2800">
                <a:ea typeface="宋体" pitchFamily="2" charset="-122"/>
              </a:endParaRPr>
            </a:p>
          </p:txBody>
        </p:sp>
        <p:sp>
          <p:nvSpPr>
            <p:cNvPr id="26633" name="AutoShape 7"/>
            <p:cNvSpPr>
              <a:spLocks/>
            </p:cNvSpPr>
            <p:nvPr/>
          </p:nvSpPr>
          <p:spPr bwMode="auto">
            <a:xfrm>
              <a:off x="2122" y="2795"/>
              <a:ext cx="136" cy="817"/>
            </a:xfrm>
            <a:prstGeom prst="leftBrace">
              <a:avLst>
                <a:gd name="adj1" fmla="val 50061"/>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grpSp>
      <p:sp>
        <p:nvSpPr>
          <p:cNvPr id="618504" name="Rectangle 8"/>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8499"/>
                                        </p:tgtEl>
                                        <p:attrNameLst>
                                          <p:attrName>style.visibility</p:attrName>
                                        </p:attrNameLst>
                                      </p:cBhvr>
                                      <p:to>
                                        <p:strVal val="visible"/>
                                      </p:to>
                                    </p:set>
                                    <p:animEffect transition="in" filter="fade">
                                      <p:cBhvr>
                                        <p:cTn id="7" dur="1000"/>
                                        <p:tgtEl>
                                          <p:spTgt spid="618499"/>
                                        </p:tgtEl>
                                      </p:cBhvr>
                                    </p:animEffect>
                                    <p:anim calcmode="lin" valueType="num">
                                      <p:cBhvr>
                                        <p:cTn id="8" dur="1000" fill="hold"/>
                                        <p:tgtEl>
                                          <p:spTgt spid="618499"/>
                                        </p:tgtEl>
                                        <p:attrNameLst>
                                          <p:attrName>ppt_x</p:attrName>
                                        </p:attrNameLst>
                                      </p:cBhvr>
                                      <p:tavLst>
                                        <p:tav tm="0">
                                          <p:val>
                                            <p:strVal val="#ppt_x"/>
                                          </p:val>
                                        </p:tav>
                                        <p:tav tm="100000">
                                          <p:val>
                                            <p:strVal val="#ppt_x"/>
                                          </p:val>
                                        </p:tav>
                                      </p:tavLst>
                                    </p:anim>
                                    <p:anim calcmode="lin" valueType="num">
                                      <p:cBhvr>
                                        <p:cTn id="9" dur="1000" fill="hold"/>
                                        <p:tgtEl>
                                          <p:spTgt spid="6184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99923BEC-AC8B-4595-8590-DDF82CF8B1EC}" type="slidenum">
              <a:rPr kumimoji="0" lang="en-US" altLang="zh-CN" sz="1400" b="0" smtClean="0">
                <a:ea typeface="宋体" pitchFamily="2" charset="-122"/>
              </a:rPr>
              <a:pPr eaLnBrk="1" hangingPunct="1">
                <a:spcBef>
                  <a:spcPct val="0"/>
                </a:spcBef>
                <a:buClrTx/>
                <a:buSzTx/>
                <a:buFontTx/>
                <a:buNone/>
              </a:pPr>
              <a:t>29</a:t>
            </a:fld>
            <a:endParaRPr kumimoji="0" lang="en-US" altLang="zh-CN" sz="1400" b="0">
              <a:ea typeface="宋体" pitchFamily="2" charset="-122"/>
            </a:endParaRPr>
          </a:p>
        </p:txBody>
      </p:sp>
      <p:sp>
        <p:nvSpPr>
          <p:cNvPr id="27651" name="Rectangle 2"/>
          <p:cNvSpPr>
            <a:spLocks noGrp="1" noChangeArrowheads="1"/>
          </p:cNvSpPr>
          <p:nvPr>
            <p:ph type="body" idx="1"/>
          </p:nvPr>
        </p:nvSpPr>
        <p:spPr>
          <a:xfrm>
            <a:off x="560388" y="1135063"/>
            <a:ext cx="8785225" cy="4886325"/>
          </a:xfrm>
        </p:spPr>
        <p:txBody>
          <a:bodyPr/>
          <a:lstStyle/>
          <a:p>
            <a:pPr eaLnBrk="1" hangingPunct="1"/>
            <a:r>
              <a:rPr lang="en-US" altLang="zh-CN" dirty="0">
                <a:solidFill>
                  <a:srgbClr val="008080"/>
                </a:solidFill>
                <a:latin typeface="楷体_GB2312" pitchFamily="49" charset="-122"/>
              </a:rPr>
              <a:t>1.2.3 </a:t>
            </a:r>
            <a:r>
              <a:rPr lang="zh-CN" altLang="en-US" dirty="0">
                <a:solidFill>
                  <a:srgbClr val="008080"/>
                </a:solidFill>
                <a:latin typeface="楷体_GB2312" pitchFamily="49" charset="-122"/>
              </a:rPr>
              <a:t>数值型数据表示</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机器数与真值</a:t>
            </a:r>
            <a:endParaRPr lang="en-US" altLang="zh-CN" dirty="0">
              <a:solidFill>
                <a:srgbClr val="9900FF"/>
              </a:solidFill>
              <a:latin typeface="楷体_GB2312" pitchFamily="49" charset="-122"/>
            </a:endParaRPr>
          </a:p>
          <a:p>
            <a:pPr eaLnBrk="1" hangingPunct="1"/>
            <a:r>
              <a:rPr lang="en-US" altLang="zh-CN" dirty="0">
                <a:latin typeface="楷体_GB2312" pitchFamily="49" charset="-122"/>
              </a:rPr>
              <a:t>    </a:t>
            </a:r>
            <a:r>
              <a:rPr lang="zh-CN" altLang="en-US" dirty="0">
                <a:latin typeface="楷体_GB2312" pitchFamily="49" charset="-122"/>
              </a:rPr>
              <a:t>数值型数据</a:t>
            </a:r>
            <a:r>
              <a:rPr lang="en-US" altLang="zh-CN" dirty="0">
                <a:latin typeface="楷体_GB2312" pitchFamily="49" charset="-122"/>
              </a:rPr>
              <a:t>(</a:t>
            </a:r>
            <a:r>
              <a:rPr lang="zh-CN" altLang="en-US" dirty="0">
                <a:latin typeface="楷体_GB2312" pitchFamily="49" charset="-122"/>
              </a:rPr>
              <a:t>符号＋数字</a:t>
            </a:r>
            <a:r>
              <a:rPr lang="en-US" altLang="zh-CN" dirty="0">
                <a:latin typeface="楷体_GB2312" pitchFamily="49" charset="-122"/>
              </a:rPr>
              <a:t>)→</a:t>
            </a:r>
            <a:r>
              <a:rPr lang="zh-CN" altLang="en-US" dirty="0">
                <a:latin typeface="楷体_GB2312" pitchFamily="49" charset="-122"/>
              </a:rPr>
              <a:t>数码化</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规定</a:t>
            </a:r>
            <a:r>
              <a:rPr lang="zh-CN" altLang="en-US" dirty="0">
                <a:latin typeface="楷体_GB2312" pitchFamily="49" charset="-122"/>
              </a:rPr>
              <a:t>：＋→</a:t>
            </a:r>
            <a:r>
              <a:rPr lang="en-US" altLang="zh-CN" dirty="0">
                <a:latin typeface="楷体_GB2312" pitchFamily="49" charset="-122"/>
              </a:rPr>
              <a:t>0</a:t>
            </a:r>
            <a:r>
              <a:rPr lang="zh-CN" altLang="en-US" dirty="0">
                <a:latin typeface="楷体_GB2312" pitchFamily="49" charset="-122"/>
              </a:rPr>
              <a:t>，－→</a:t>
            </a:r>
            <a:r>
              <a:rPr lang="en-US" altLang="zh-CN" dirty="0">
                <a:latin typeface="楷体_GB2312" pitchFamily="49" charset="-122"/>
              </a:rPr>
              <a:t>1</a:t>
            </a:r>
          </a:p>
          <a:p>
            <a:pPr eaLnBrk="1" hangingPunct="1"/>
            <a:r>
              <a:rPr lang="en-US" altLang="zh-CN" dirty="0">
                <a:latin typeface="楷体_GB2312" pitchFamily="49" charset="-122"/>
              </a:rPr>
              <a:t>    </a:t>
            </a:r>
            <a:r>
              <a:rPr lang="zh-CN" altLang="en-US" dirty="0">
                <a:solidFill>
                  <a:srgbClr val="FF0000"/>
                </a:solidFill>
                <a:latin typeface="楷体_GB2312" pitchFamily="49" charset="-122"/>
              </a:rPr>
              <a:t>例如</a:t>
            </a:r>
            <a:r>
              <a:rPr lang="zh-CN" altLang="en-US" dirty="0">
                <a:latin typeface="楷体_GB2312" pitchFamily="49" charset="-122"/>
                <a:sym typeface="Wingdings" pitchFamily="2" charset="2"/>
              </a:rPr>
              <a:t>：</a:t>
            </a:r>
            <a:r>
              <a:rPr lang="en-US" altLang="zh-CN" dirty="0">
                <a:latin typeface="楷体_GB2312" pitchFamily="49" charset="-122"/>
                <a:sym typeface="Wingdings" pitchFamily="2" charset="2"/>
              </a:rPr>
              <a:t>(+68)</a:t>
            </a:r>
            <a:r>
              <a:rPr lang="en-US" altLang="zh-CN" baseline="-25000" dirty="0">
                <a:latin typeface="楷体_GB2312" pitchFamily="49" charset="-122"/>
                <a:sym typeface="Wingdings" pitchFamily="2" charset="2"/>
              </a:rPr>
              <a:t>10</a:t>
            </a:r>
            <a:r>
              <a:rPr lang="zh-CN" altLang="en-US" dirty="0">
                <a:latin typeface="楷体_GB2312" pitchFamily="49" charset="-122"/>
                <a:sym typeface="Wingdings" pitchFamily="2" charset="2"/>
              </a:rPr>
              <a:t>＝</a:t>
            </a:r>
            <a:r>
              <a:rPr lang="en-US" altLang="zh-CN" dirty="0">
                <a:latin typeface="楷体_GB2312" pitchFamily="49" charset="-122"/>
                <a:sym typeface="Wingdings" pitchFamily="2" charset="2"/>
              </a:rPr>
              <a:t>(01000100)</a:t>
            </a:r>
            <a:r>
              <a:rPr lang="en-US" altLang="zh-CN" baseline="-25000" dirty="0">
                <a:latin typeface="楷体_GB2312" pitchFamily="49" charset="-122"/>
                <a:sym typeface="Wingdings" pitchFamily="2" charset="2"/>
              </a:rPr>
              <a:t>2</a:t>
            </a:r>
          </a:p>
          <a:p>
            <a:pPr eaLnBrk="1" hangingPunct="1"/>
            <a:r>
              <a:rPr lang="en-US" altLang="zh-CN" dirty="0">
                <a:latin typeface="楷体_GB2312" pitchFamily="49" charset="-122"/>
                <a:sym typeface="Wingdings" pitchFamily="2" charset="2"/>
              </a:rPr>
              <a:t>          (-68)</a:t>
            </a:r>
            <a:r>
              <a:rPr lang="en-US" altLang="zh-CN" baseline="-25000" dirty="0">
                <a:latin typeface="楷体_GB2312" pitchFamily="49" charset="-122"/>
                <a:sym typeface="Wingdings" pitchFamily="2" charset="2"/>
              </a:rPr>
              <a:t>10</a:t>
            </a:r>
            <a:r>
              <a:rPr lang="zh-CN" altLang="en-US" dirty="0">
                <a:latin typeface="楷体_GB2312" pitchFamily="49" charset="-122"/>
                <a:sym typeface="Wingdings" pitchFamily="2" charset="2"/>
              </a:rPr>
              <a:t>＝</a:t>
            </a:r>
            <a:r>
              <a:rPr lang="en-US" altLang="zh-CN" dirty="0">
                <a:latin typeface="楷体_GB2312" pitchFamily="49" charset="-122"/>
                <a:sym typeface="Wingdings" pitchFamily="2" charset="2"/>
              </a:rPr>
              <a:t>(11000100)</a:t>
            </a:r>
            <a:r>
              <a:rPr lang="en-US" altLang="zh-CN" baseline="-25000" dirty="0">
                <a:latin typeface="楷体_GB2312" pitchFamily="49" charset="-122"/>
                <a:sym typeface="Wingdings" pitchFamily="2" charset="2"/>
              </a:rPr>
              <a:t>2</a:t>
            </a:r>
            <a:endParaRPr lang="en-US" altLang="zh-CN" baseline="-25000" dirty="0">
              <a:latin typeface="楷体_GB2312" pitchFamily="49" charset="-122"/>
            </a:endParaRPr>
          </a:p>
          <a:p>
            <a:pPr eaLnBrk="1" hangingPunct="1"/>
            <a:r>
              <a:rPr lang="zh-CN" altLang="en-US" dirty="0">
                <a:latin typeface="楷体_GB2312" pitchFamily="49" charset="-122"/>
              </a:rPr>
              <a:t>    </a:t>
            </a:r>
            <a:r>
              <a:rPr lang="zh-CN" altLang="en-US" dirty="0">
                <a:solidFill>
                  <a:srgbClr val="FF0000"/>
                </a:solidFill>
                <a:latin typeface="楷体_GB2312" pitchFamily="49" charset="-122"/>
              </a:rPr>
              <a:t>机器数</a:t>
            </a:r>
            <a:r>
              <a:rPr lang="zh-CN" altLang="en-US" dirty="0">
                <a:latin typeface="楷体_GB2312" pitchFamily="49" charset="-122"/>
              </a:rPr>
              <a:t>：将符号和数字组合的二进制数</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真值</a:t>
            </a:r>
            <a:r>
              <a:rPr lang="zh-CN" altLang="en-US" dirty="0">
                <a:latin typeface="楷体_GB2312" pitchFamily="49" charset="-122"/>
              </a:rPr>
              <a:t>：由机器数所表示的实际值大小</a:t>
            </a:r>
          </a:p>
        </p:txBody>
      </p:sp>
      <p:pic>
        <p:nvPicPr>
          <p:cNvPr id="619523" name="Picture 3" descr="机器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4663" y="2881313"/>
            <a:ext cx="3081337"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524"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fade">
                                      <p:cBhvr>
                                        <p:cTn id="7" dur="1000"/>
                                        <p:tgtEl>
                                          <p:spTgt spid="619523"/>
                                        </p:tgtEl>
                                      </p:cBhvr>
                                    </p:animEffect>
                                    <p:anim calcmode="lin" valueType="num">
                                      <p:cBhvr>
                                        <p:cTn id="8" dur="1000" fill="hold"/>
                                        <p:tgtEl>
                                          <p:spTgt spid="619523"/>
                                        </p:tgtEl>
                                        <p:attrNameLst>
                                          <p:attrName>ppt_x</p:attrName>
                                        </p:attrNameLst>
                                      </p:cBhvr>
                                      <p:tavLst>
                                        <p:tav tm="0">
                                          <p:val>
                                            <p:strVal val="#ppt_x"/>
                                          </p:val>
                                        </p:tav>
                                        <p:tav tm="100000">
                                          <p:val>
                                            <p:strVal val="#ppt_x"/>
                                          </p:val>
                                        </p:tav>
                                      </p:tavLst>
                                    </p:anim>
                                    <p:anim calcmode="lin" valueType="num">
                                      <p:cBhvr>
                                        <p:cTn id="9" dur="1000" fill="hold"/>
                                        <p:tgtEl>
                                          <p:spTgt spid="6195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BE6146-8CD9-4A6B-81CD-FA6DACE4F2B6}" type="slidenum">
              <a:rPr kumimoji="0" lang="en-US" altLang="zh-CN" sz="1400" b="0" smtClean="0">
                <a:ea typeface="宋体" pitchFamily="2" charset="-122"/>
              </a:rPr>
              <a:pPr eaLnBrk="1" hangingPunct="1">
                <a:spcBef>
                  <a:spcPct val="0"/>
                </a:spcBef>
                <a:buClrTx/>
                <a:buSzTx/>
                <a:buFontTx/>
                <a:buNone/>
              </a:pPr>
              <a:t>3</a:t>
            </a:fld>
            <a:endParaRPr kumimoji="0" lang="en-US" altLang="zh-CN" sz="1400" b="0">
              <a:ea typeface="宋体" pitchFamily="2" charset="-122"/>
            </a:endParaRPr>
          </a:p>
        </p:txBody>
      </p:sp>
      <p:sp>
        <p:nvSpPr>
          <p:cNvPr id="5123" name="Rectangle 3"/>
          <p:cNvSpPr>
            <a:spLocks noGrp="1" noChangeArrowheads="1"/>
          </p:cNvSpPr>
          <p:nvPr>
            <p:ph type="body" idx="1"/>
          </p:nvPr>
        </p:nvSpPr>
        <p:spPr>
          <a:xfrm>
            <a:off x="666721" y="908720"/>
            <a:ext cx="8606760" cy="3024336"/>
          </a:xfrm>
        </p:spPr>
        <p:txBody>
          <a:bodyPr/>
          <a:lstStyle/>
          <a:p>
            <a:pPr eaLnBrk="1" hangingPunct="1"/>
            <a:r>
              <a:rPr lang="zh-CN" altLang="en-US" sz="4000" dirty="0"/>
              <a:t>      </a:t>
            </a:r>
            <a:r>
              <a:rPr lang="zh-CN" altLang="en-US" dirty="0"/>
              <a:t>计算机是一种机器，同时也是一种工具。</a:t>
            </a:r>
            <a:endParaRPr lang="en-US" altLang="zh-CN" dirty="0"/>
          </a:p>
          <a:p>
            <a:pPr eaLnBrk="1" hangingPunct="1"/>
            <a:r>
              <a:rPr lang="zh-CN" altLang="en-US" dirty="0"/>
              <a:t>这个工具应用在各行各业，大大提高工作效率各提高人们生活质量。</a:t>
            </a:r>
            <a:endParaRPr lang="en-US" altLang="zh-CN" dirty="0"/>
          </a:p>
          <a:p>
            <a:pPr eaLnBrk="1" hangingPunct="1"/>
            <a:r>
              <a:rPr lang="zh-CN" altLang="en-US" dirty="0"/>
              <a:t>      作为机器，是制造出来的，包含硬件和软件。制造他已经直接影响到一个国家技术水平。</a:t>
            </a:r>
            <a:endParaRPr lang="en-US" altLang="zh-CN" dirty="0"/>
          </a:p>
          <a:p>
            <a:pPr eaLnBrk="1" hangingPunct="1"/>
            <a:r>
              <a:rPr lang="zh-CN" altLang="en-US" sz="3200" dirty="0"/>
              <a:t>我们的任务：了解计算机基本知识，熟悉一些工具软件使用，培养计算机思维去解决和设计实际问题</a:t>
            </a:r>
            <a:r>
              <a:rPr lang="en-US" altLang="zh-CN" sz="3200" dirty="0"/>
              <a:t>,</a:t>
            </a:r>
            <a:r>
              <a:rPr lang="zh-CN" altLang="en-US" sz="3200" dirty="0"/>
              <a:t>特别是计算机发展带来本专业影响。</a:t>
            </a:r>
            <a:endParaRPr lang="en-US" altLang="zh-CN" sz="3200" dirty="0"/>
          </a:p>
          <a:p>
            <a:pPr eaLnBrk="1" hangingPunct="1"/>
            <a:endParaRPr lang="en-US" altLang="zh-CN" dirty="0"/>
          </a:p>
          <a:p>
            <a:pPr eaLnBrk="1" hangingPunct="1"/>
            <a:r>
              <a:rPr lang="en-US" altLang="zh-CN" dirty="0"/>
              <a:t>      </a:t>
            </a:r>
          </a:p>
          <a:p>
            <a:pPr algn="ctr" eaLnBrk="1" hangingPunct="1"/>
            <a:endParaRPr lang="en-US" altLang="zh-CN" dirty="0"/>
          </a:p>
          <a:p>
            <a:pPr algn="ctr" eaLnBrk="1" hangingPunct="1"/>
            <a:endParaRPr lang="en-US" altLang="zh-CN" dirty="0"/>
          </a:p>
          <a:p>
            <a:pPr algn="ctr" eaLnBrk="1" hangingPunct="1"/>
            <a:endParaRPr lang="zh-CN" altLang="en-US" dirty="0"/>
          </a:p>
        </p:txBody>
      </p:sp>
      <p:sp>
        <p:nvSpPr>
          <p:cNvPr id="378885" name="Rectangle 5"/>
          <p:cNvSpPr>
            <a:spLocks noGrp="1" noChangeArrowheads="1"/>
          </p:cNvSpPr>
          <p:nvPr>
            <p:ph type="title"/>
          </p:nvPr>
        </p:nvSpPr>
        <p:spPr>
          <a:xfrm>
            <a:off x="2095480" y="142852"/>
            <a:ext cx="6946906" cy="71438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zh-CN" altLang="en-US" dirty="0"/>
              <a:t>         </a:t>
            </a:r>
            <a:br>
              <a:rPr lang="en-US" altLang="zh-CN" dirty="0"/>
            </a:br>
            <a:r>
              <a:rPr lang="en-US" altLang="zh-CN" dirty="0"/>
              <a:t>       </a:t>
            </a:r>
            <a:r>
              <a:rPr lang="zh-CN" altLang="en-US" dirty="0"/>
              <a:t>上课说明</a:t>
            </a:r>
            <a:br>
              <a:rPr lang="en-US" altLang="zh-CN" dirty="0"/>
            </a:br>
            <a:endParaRPr lang="en-US" altLang="zh-CN" dirty="0">
              <a:latin typeface="隶书" pitchFamily="49" charset="-122"/>
            </a:endParaRPr>
          </a:p>
        </p:txBody>
      </p:sp>
    </p:spTree>
  </p:cSld>
  <p:clrMapOvr>
    <a:masterClrMapping/>
  </p:clrMapOvr>
  <p:transition spd="slow">
    <p:strips dir="rd"/>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037718F-94AD-4F2E-81F9-17B807E18214}" type="slidenum">
              <a:rPr kumimoji="0" lang="en-US" altLang="zh-CN" sz="1400" b="0" smtClean="0">
                <a:ea typeface="宋体" pitchFamily="2" charset="-122"/>
              </a:rPr>
              <a:pPr eaLnBrk="1" hangingPunct="1">
                <a:spcBef>
                  <a:spcPct val="0"/>
                </a:spcBef>
                <a:buClrTx/>
                <a:buSzTx/>
                <a:buFontTx/>
                <a:buNone/>
              </a:pPr>
              <a:t>30</a:t>
            </a:fld>
            <a:endParaRPr kumimoji="0" lang="en-US" altLang="zh-CN" sz="1400" b="0">
              <a:ea typeface="宋体" pitchFamily="2" charset="-122"/>
            </a:endParaRPr>
          </a:p>
        </p:txBody>
      </p:sp>
      <p:sp>
        <p:nvSpPr>
          <p:cNvPr id="28675" name="Rectangle 2"/>
          <p:cNvSpPr>
            <a:spLocks noGrp="1" noChangeArrowheads="1"/>
          </p:cNvSpPr>
          <p:nvPr>
            <p:ph type="body" idx="1"/>
          </p:nvPr>
        </p:nvSpPr>
        <p:spPr>
          <a:xfrm>
            <a:off x="560388" y="1135063"/>
            <a:ext cx="8785225" cy="4957762"/>
          </a:xfrm>
        </p:spPr>
        <p:txBody>
          <a:bodyPr/>
          <a:lstStyle/>
          <a:p>
            <a:pPr eaLnBrk="1" hangingPunct="1"/>
            <a:r>
              <a:rPr lang="en-US" altLang="zh-CN">
                <a:solidFill>
                  <a:srgbClr val="9900FF"/>
                </a:solidFill>
                <a:latin typeface="楷体_GB2312" pitchFamily="49" charset="-122"/>
              </a:rPr>
              <a:t>    2.</a:t>
            </a:r>
            <a:r>
              <a:rPr lang="zh-CN" altLang="en-US">
                <a:solidFill>
                  <a:srgbClr val="9900FF"/>
                </a:solidFill>
                <a:latin typeface="楷体_GB2312" pitchFamily="49" charset="-122"/>
              </a:rPr>
              <a:t>原码、反码和补码</a:t>
            </a:r>
            <a:endParaRPr lang="en-US" altLang="zh-CN">
              <a:solidFill>
                <a:srgbClr val="9900FF"/>
              </a:solidFill>
              <a:latin typeface="楷体_GB2312" pitchFamily="49" charset="-122"/>
            </a:endParaRPr>
          </a:p>
          <a:p>
            <a:pPr eaLnBrk="1" hangingPunct="1"/>
            <a:r>
              <a:rPr lang="en-US" altLang="zh-CN">
                <a:latin typeface="楷体_GB2312" pitchFamily="49" charset="-122"/>
              </a:rPr>
              <a:t>    </a:t>
            </a:r>
            <a:r>
              <a:rPr lang="en-US" altLang="zh-CN">
                <a:solidFill>
                  <a:srgbClr val="FF00FF"/>
                </a:solidFill>
                <a:latin typeface="楷体_GB2312" pitchFamily="49" charset="-122"/>
              </a:rPr>
              <a:t>⑴</a:t>
            </a:r>
            <a:r>
              <a:rPr lang="zh-CN" altLang="en-US">
                <a:solidFill>
                  <a:srgbClr val="FF00FF"/>
                </a:solidFill>
                <a:latin typeface="楷体_GB2312" pitchFamily="49" charset="-122"/>
              </a:rPr>
              <a:t>原码</a:t>
            </a:r>
          </a:p>
          <a:p>
            <a:pPr eaLnBrk="1" hangingPunct="1"/>
            <a:r>
              <a:rPr lang="zh-CN" altLang="en-US">
                <a:solidFill>
                  <a:srgbClr val="FF00FF"/>
                </a:solidFill>
                <a:latin typeface="楷体_GB2312" pitchFamily="49" charset="-122"/>
              </a:rPr>
              <a:t>    </a:t>
            </a:r>
            <a:r>
              <a:rPr lang="zh-CN" altLang="en-US">
                <a:solidFill>
                  <a:srgbClr val="FF0000"/>
                </a:solidFill>
                <a:latin typeface="楷体_GB2312" pitchFamily="49" charset="-122"/>
              </a:rPr>
              <a:t>规定</a:t>
            </a:r>
            <a:r>
              <a:rPr lang="zh-CN" altLang="en-US">
                <a:latin typeface="楷体_GB2312" pitchFamily="49" charset="-122"/>
              </a:rPr>
              <a:t>：用符号位和数值位表示一个带符号数</a:t>
            </a:r>
          </a:p>
          <a:p>
            <a:pPr eaLnBrk="1" hangingPunct="1"/>
            <a:r>
              <a:rPr lang="zh-CN" altLang="en-US">
                <a:latin typeface="楷体_GB2312" pitchFamily="49" charset="-122"/>
              </a:rPr>
              <a:t>          正数符号→</a:t>
            </a:r>
            <a:r>
              <a:rPr lang="en-US" altLang="zh-CN">
                <a:latin typeface="楷体_GB2312" pitchFamily="49" charset="-122"/>
              </a:rPr>
              <a:t>0</a:t>
            </a:r>
            <a:r>
              <a:rPr lang="zh-CN" altLang="en-US">
                <a:latin typeface="楷体_GB2312" pitchFamily="49" charset="-122"/>
              </a:rPr>
              <a:t>，负数符号→</a:t>
            </a:r>
            <a:r>
              <a:rPr lang="en-US" altLang="zh-CN">
                <a:latin typeface="楷体_GB2312" pitchFamily="49" charset="-122"/>
              </a:rPr>
              <a:t>1</a:t>
            </a:r>
          </a:p>
          <a:p>
            <a:pPr eaLnBrk="1" hangingPunct="1"/>
            <a:r>
              <a:rPr lang="en-US" altLang="zh-CN">
                <a:latin typeface="楷体_GB2312" pitchFamily="49" charset="-122"/>
              </a:rPr>
              <a:t>    </a:t>
            </a:r>
            <a:r>
              <a:rPr lang="zh-CN" altLang="en-US">
                <a:solidFill>
                  <a:srgbClr val="FF0000"/>
                </a:solidFill>
                <a:latin typeface="楷体_GB2312" pitchFamily="49" charset="-122"/>
              </a:rPr>
              <a:t>例如</a:t>
            </a:r>
            <a:r>
              <a:rPr lang="zh-CN" altLang="en-US">
                <a:latin typeface="楷体_GB2312" pitchFamily="49" charset="-122"/>
              </a:rPr>
              <a:t>：求二进制数</a:t>
            </a:r>
            <a:r>
              <a:rPr lang="en-US" altLang="zh-CN">
                <a:latin typeface="楷体_GB2312" pitchFamily="49" charset="-122"/>
              </a:rPr>
              <a:t>+10011</a:t>
            </a:r>
            <a:r>
              <a:rPr lang="zh-CN" altLang="en-US">
                <a:latin typeface="楷体_GB2312" pitchFamily="49" charset="-122"/>
              </a:rPr>
              <a:t>，</a:t>
            </a:r>
            <a:r>
              <a:rPr lang="en-US" altLang="zh-CN">
                <a:latin typeface="楷体_GB2312" pitchFamily="49" charset="-122"/>
              </a:rPr>
              <a:t>-10011</a:t>
            </a:r>
            <a:r>
              <a:rPr lang="zh-CN" altLang="en-US">
                <a:latin typeface="楷体_GB2312" pitchFamily="49" charset="-122"/>
              </a:rPr>
              <a:t>的原码。</a:t>
            </a:r>
          </a:p>
          <a:p>
            <a:pPr eaLnBrk="1" hangingPunct="1"/>
            <a:r>
              <a:rPr lang="zh-CN" altLang="en-US">
                <a:latin typeface="楷体_GB2312" pitchFamily="49" charset="-122"/>
              </a:rPr>
              <a:t>          </a:t>
            </a:r>
            <a:r>
              <a:rPr lang="en-US" altLang="zh-CN">
                <a:latin typeface="楷体_GB2312" pitchFamily="49" charset="-122"/>
              </a:rPr>
              <a:t>[+10011]</a:t>
            </a:r>
            <a:r>
              <a:rPr lang="zh-CN" altLang="en-US" baseline="-25000">
                <a:latin typeface="楷体_GB2312" pitchFamily="49" charset="-122"/>
              </a:rPr>
              <a:t>原</a:t>
            </a:r>
            <a:r>
              <a:rPr lang="zh-CN" altLang="en-US">
                <a:latin typeface="楷体_GB2312" pitchFamily="49" charset="-122"/>
              </a:rPr>
              <a:t>＝</a:t>
            </a:r>
            <a:r>
              <a:rPr lang="en-US" altLang="zh-CN">
                <a:latin typeface="楷体_GB2312" pitchFamily="49" charset="-122"/>
              </a:rPr>
              <a:t>00010011</a:t>
            </a:r>
          </a:p>
          <a:p>
            <a:pPr eaLnBrk="1" hangingPunct="1"/>
            <a:r>
              <a:rPr lang="en-US" altLang="zh-CN">
                <a:latin typeface="楷体_GB2312" pitchFamily="49" charset="-122"/>
              </a:rPr>
              <a:t>          [-10011]</a:t>
            </a:r>
            <a:r>
              <a:rPr lang="zh-CN" altLang="en-US" baseline="-25000">
                <a:latin typeface="楷体_GB2312" pitchFamily="49" charset="-122"/>
              </a:rPr>
              <a:t>原</a:t>
            </a:r>
            <a:r>
              <a:rPr lang="zh-CN" altLang="en-US">
                <a:latin typeface="楷体_GB2312" pitchFamily="49" charset="-122"/>
              </a:rPr>
              <a:t>＝</a:t>
            </a:r>
            <a:r>
              <a:rPr lang="en-US" altLang="zh-CN">
                <a:latin typeface="楷体_GB2312" pitchFamily="49" charset="-122"/>
              </a:rPr>
              <a:t>10010011</a:t>
            </a:r>
          </a:p>
          <a:p>
            <a:pPr eaLnBrk="1" hangingPunct="1"/>
            <a:r>
              <a:rPr lang="en-US" altLang="zh-CN">
                <a:latin typeface="楷体_GB2312" pitchFamily="49" charset="-122"/>
              </a:rPr>
              <a:t>    </a:t>
            </a:r>
            <a:r>
              <a:rPr lang="zh-CN" altLang="en-US">
                <a:solidFill>
                  <a:srgbClr val="FF0000"/>
                </a:solidFill>
                <a:latin typeface="楷体_GB2312" pitchFamily="49" charset="-122"/>
              </a:rPr>
              <a:t>又如</a:t>
            </a:r>
            <a:r>
              <a:rPr lang="zh-CN" altLang="en-US">
                <a:latin typeface="楷体_GB2312" pitchFamily="49" charset="-122"/>
              </a:rPr>
              <a:t>：求十进制数</a:t>
            </a:r>
            <a:r>
              <a:rPr lang="en-US" altLang="zh-CN">
                <a:latin typeface="楷体_GB2312" pitchFamily="49" charset="-122"/>
              </a:rPr>
              <a:t>+65</a:t>
            </a:r>
            <a:r>
              <a:rPr lang="zh-CN" altLang="en-US">
                <a:latin typeface="楷体_GB2312" pitchFamily="49" charset="-122"/>
              </a:rPr>
              <a:t>，</a:t>
            </a:r>
            <a:r>
              <a:rPr lang="en-US" altLang="zh-CN">
                <a:latin typeface="楷体_GB2312" pitchFamily="49" charset="-122"/>
              </a:rPr>
              <a:t>-66</a:t>
            </a:r>
            <a:r>
              <a:rPr lang="zh-CN" altLang="en-US">
                <a:latin typeface="楷体_GB2312" pitchFamily="49" charset="-122"/>
              </a:rPr>
              <a:t>的原码。</a:t>
            </a:r>
          </a:p>
        </p:txBody>
      </p:sp>
      <p:sp>
        <p:nvSpPr>
          <p:cNvPr id="620547"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D5D719A-DCC1-469F-B04C-DC11F28D64A6}" type="slidenum">
              <a:rPr kumimoji="0" lang="en-US" altLang="zh-CN" sz="1400" b="0" smtClean="0">
                <a:ea typeface="宋体" pitchFamily="2" charset="-122"/>
              </a:rPr>
              <a:pPr eaLnBrk="1" hangingPunct="1">
                <a:spcBef>
                  <a:spcPct val="0"/>
                </a:spcBef>
                <a:buClrTx/>
                <a:buSzTx/>
                <a:buFontTx/>
                <a:buNone/>
              </a:pPr>
              <a:t>31</a:t>
            </a:fld>
            <a:endParaRPr kumimoji="0" lang="en-US" altLang="zh-CN" sz="1400" b="0">
              <a:ea typeface="宋体" pitchFamily="2" charset="-122"/>
            </a:endParaRPr>
          </a:p>
        </p:txBody>
      </p:sp>
      <p:sp>
        <p:nvSpPr>
          <p:cNvPr id="29699" name="Rectangle 2"/>
          <p:cNvSpPr>
            <a:spLocks noGrp="1" noChangeArrowheads="1"/>
          </p:cNvSpPr>
          <p:nvPr>
            <p:ph type="body" idx="1"/>
          </p:nvPr>
        </p:nvSpPr>
        <p:spPr>
          <a:xfrm>
            <a:off x="560388" y="1135063"/>
            <a:ext cx="8785225" cy="5030787"/>
          </a:xfrm>
        </p:spPr>
        <p:txBody>
          <a:bodyPr/>
          <a:lstStyle/>
          <a:p>
            <a:pPr eaLnBrk="1" hangingPunct="1"/>
            <a:r>
              <a:rPr lang="zh-CN" altLang="en-US">
                <a:latin typeface="楷体_GB2312" pitchFamily="49" charset="-122"/>
              </a:rPr>
              <a:t>    </a:t>
            </a:r>
            <a:r>
              <a:rPr lang="zh-CN" altLang="en-US">
                <a:solidFill>
                  <a:srgbClr val="FF0000"/>
                </a:solidFill>
                <a:latin typeface="楷体_GB2312" pitchFamily="49" charset="-122"/>
              </a:rPr>
              <a:t>零的原码形式有两种</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[+0]</a:t>
            </a:r>
            <a:r>
              <a:rPr lang="zh-CN" altLang="en-US" baseline="-25000">
                <a:latin typeface="楷体_GB2312" pitchFamily="49" charset="-122"/>
              </a:rPr>
              <a:t>原</a:t>
            </a:r>
            <a:r>
              <a:rPr lang="zh-CN" altLang="en-US">
                <a:latin typeface="楷体_GB2312" pitchFamily="49" charset="-122"/>
              </a:rPr>
              <a:t>＝</a:t>
            </a:r>
            <a:r>
              <a:rPr lang="en-US" altLang="zh-CN">
                <a:latin typeface="楷体_GB2312" pitchFamily="49" charset="-122"/>
              </a:rPr>
              <a:t>00000000</a:t>
            </a:r>
          </a:p>
          <a:p>
            <a:pPr eaLnBrk="1" hangingPunct="1"/>
            <a:r>
              <a:rPr lang="en-US" altLang="zh-CN">
                <a:latin typeface="楷体_GB2312" pitchFamily="49" charset="-122"/>
              </a:rPr>
              <a:t>        [-0]</a:t>
            </a:r>
            <a:r>
              <a:rPr lang="zh-CN" altLang="en-US" baseline="-25000">
                <a:latin typeface="楷体_GB2312" pitchFamily="49" charset="-122"/>
              </a:rPr>
              <a:t>原</a:t>
            </a:r>
            <a:r>
              <a:rPr lang="zh-CN" altLang="en-US">
                <a:latin typeface="楷体_GB2312" pitchFamily="49" charset="-122"/>
              </a:rPr>
              <a:t>＝</a:t>
            </a:r>
            <a:r>
              <a:rPr lang="en-US" altLang="zh-CN">
                <a:latin typeface="楷体_GB2312" pitchFamily="49" charset="-122"/>
              </a:rPr>
              <a:t>10000000</a:t>
            </a:r>
          </a:p>
          <a:p>
            <a:pPr eaLnBrk="1" hangingPunct="1"/>
            <a:r>
              <a:rPr lang="en-US" altLang="zh-CN">
                <a:latin typeface="楷体_GB2312" pitchFamily="49" charset="-122"/>
              </a:rPr>
              <a:t>    </a:t>
            </a:r>
            <a:r>
              <a:rPr lang="zh-CN" altLang="en-US">
                <a:solidFill>
                  <a:srgbClr val="FF0000"/>
                </a:solidFill>
                <a:latin typeface="楷体_GB2312" pitchFamily="49" charset="-122"/>
              </a:rPr>
              <a:t>原码表示数的范围</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8</a:t>
            </a:r>
            <a:r>
              <a:rPr lang="zh-CN" altLang="en-US">
                <a:latin typeface="楷体_GB2312" pitchFamily="49" charset="-122"/>
              </a:rPr>
              <a:t>位：</a:t>
            </a:r>
            <a:r>
              <a:rPr lang="en-US" altLang="zh-CN">
                <a:latin typeface="楷体_GB2312" pitchFamily="49" charset="-122"/>
              </a:rPr>
              <a:t>-127</a:t>
            </a:r>
            <a:r>
              <a:rPr lang="zh-CN" altLang="en-US">
                <a:latin typeface="楷体_GB2312" pitchFamily="49" charset="-122"/>
              </a:rPr>
              <a:t>～</a:t>
            </a:r>
            <a:r>
              <a:rPr lang="en-US" altLang="zh-CN">
                <a:latin typeface="楷体_GB2312" pitchFamily="49" charset="-122"/>
              </a:rPr>
              <a:t>+127</a:t>
            </a:r>
          </a:p>
          <a:p>
            <a:pPr eaLnBrk="1" hangingPunct="1"/>
            <a:r>
              <a:rPr lang="en-US" altLang="zh-CN">
                <a:latin typeface="楷体_GB2312" pitchFamily="49" charset="-122"/>
              </a:rPr>
              <a:t>       16</a:t>
            </a:r>
            <a:r>
              <a:rPr lang="zh-CN" altLang="en-US">
                <a:latin typeface="楷体_GB2312" pitchFamily="49" charset="-122"/>
              </a:rPr>
              <a:t>位：</a:t>
            </a:r>
            <a:r>
              <a:rPr lang="en-US" altLang="zh-CN">
                <a:latin typeface="楷体_GB2312" pitchFamily="49" charset="-122"/>
              </a:rPr>
              <a:t>-32767</a:t>
            </a:r>
            <a:r>
              <a:rPr lang="zh-CN" altLang="en-US">
                <a:latin typeface="楷体_GB2312" pitchFamily="49" charset="-122"/>
              </a:rPr>
              <a:t>～</a:t>
            </a:r>
            <a:r>
              <a:rPr lang="en-US" altLang="zh-CN">
                <a:latin typeface="楷体_GB2312" pitchFamily="49" charset="-122"/>
              </a:rPr>
              <a:t>+32767</a:t>
            </a:r>
          </a:p>
          <a:p>
            <a:pPr eaLnBrk="1" hangingPunct="1"/>
            <a:r>
              <a:rPr lang="en-US" altLang="zh-CN">
                <a:latin typeface="楷体_GB2312" pitchFamily="49" charset="-122"/>
              </a:rPr>
              <a:t>    </a:t>
            </a:r>
            <a:r>
              <a:rPr lang="zh-CN" altLang="en-US">
                <a:latin typeface="楷体_GB2312" pitchFamily="49" charset="-122"/>
              </a:rPr>
              <a:t>用原码表示一个数，与真值之间转换方便。</a:t>
            </a:r>
          </a:p>
          <a:p>
            <a:pPr eaLnBrk="1" hangingPunct="1"/>
            <a:r>
              <a:rPr lang="zh-CN" altLang="en-US">
                <a:latin typeface="楷体_GB2312" pitchFamily="49" charset="-122"/>
              </a:rPr>
              <a:t>    对乘除法比较合适，但对加减法容易出错。</a:t>
            </a:r>
          </a:p>
        </p:txBody>
      </p:sp>
      <p:sp>
        <p:nvSpPr>
          <p:cNvPr id="621571"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CE8F811-434C-4270-B125-46934790603D}" type="slidenum">
              <a:rPr kumimoji="0" lang="en-US" altLang="zh-CN" sz="1400" b="0" smtClean="0">
                <a:ea typeface="宋体" pitchFamily="2" charset="-122"/>
              </a:rPr>
              <a:pPr eaLnBrk="1" hangingPunct="1">
                <a:spcBef>
                  <a:spcPct val="0"/>
                </a:spcBef>
                <a:buClrTx/>
                <a:buSzTx/>
                <a:buFontTx/>
                <a:buNone/>
              </a:pPr>
              <a:t>32</a:t>
            </a:fld>
            <a:endParaRPr kumimoji="0" lang="en-US" altLang="zh-CN" sz="1400" b="0">
              <a:ea typeface="宋体" pitchFamily="2" charset="-122"/>
            </a:endParaRPr>
          </a:p>
        </p:txBody>
      </p:sp>
      <p:sp>
        <p:nvSpPr>
          <p:cNvPr id="30723" name="Rectangle 2"/>
          <p:cNvSpPr>
            <a:spLocks noGrp="1" noChangeArrowheads="1"/>
          </p:cNvSpPr>
          <p:nvPr>
            <p:ph type="body" idx="1"/>
          </p:nvPr>
        </p:nvSpPr>
        <p:spPr/>
        <p:txBody>
          <a:bodyPr/>
          <a:lstStyle/>
          <a:p>
            <a:pPr eaLnBrk="1" hangingPunct="1"/>
            <a:r>
              <a:rPr lang="en-US" altLang="zh-CN">
                <a:solidFill>
                  <a:srgbClr val="FF00FF"/>
                </a:solidFill>
                <a:latin typeface="楷体_GB2312" pitchFamily="49" charset="-122"/>
              </a:rPr>
              <a:t>    ⑵</a:t>
            </a:r>
            <a:r>
              <a:rPr lang="zh-CN" altLang="en-US">
                <a:solidFill>
                  <a:srgbClr val="FF00FF"/>
                </a:solidFill>
                <a:latin typeface="楷体_GB2312" pitchFamily="49" charset="-122"/>
              </a:rPr>
              <a:t>反码</a:t>
            </a:r>
          </a:p>
          <a:p>
            <a:pPr eaLnBrk="1" hangingPunct="1"/>
            <a:r>
              <a:rPr lang="zh-CN" altLang="en-US">
                <a:solidFill>
                  <a:srgbClr val="FF00FF"/>
                </a:solidFill>
                <a:latin typeface="楷体_GB2312" pitchFamily="49" charset="-122"/>
              </a:rPr>
              <a:t>    </a:t>
            </a:r>
            <a:r>
              <a:rPr lang="zh-CN" altLang="en-US">
                <a:solidFill>
                  <a:srgbClr val="FF0000"/>
                </a:solidFill>
                <a:latin typeface="楷体_GB2312" pitchFamily="49" charset="-122"/>
              </a:rPr>
              <a:t>规定</a:t>
            </a:r>
            <a:r>
              <a:rPr lang="zh-CN" altLang="en-US">
                <a:latin typeface="楷体_GB2312" pitchFamily="49" charset="-122"/>
              </a:rPr>
              <a:t>：正数的反码与原码相同，负数的反码是对该数的原码除符号位外各位取反。</a:t>
            </a:r>
          </a:p>
          <a:p>
            <a:pPr eaLnBrk="1" hangingPunct="1"/>
            <a:r>
              <a:rPr lang="zh-CN" altLang="en-US">
                <a:solidFill>
                  <a:srgbClr val="FF0000"/>
                </a:solidFill>
                <a:latin typeface="楷体_GB2312" pitchFamily="49" charset="-122"/>
              </a:rPr>
              <a:t>    例如</a:t>
            </a:r>
            <a:r>
              <a:rPr lang="zh-CN" altLang="en-US">
                <a:latin typeface="楷体_GB2312" pitchFamily="49" charset="-122"/>
              </a:rPr>
              <a:t>：求二进制数</a:t>
            </a:r>
            <a:r>
              <a:rPr lang="en-US" altLang="zh-CN">
                <a:latin typeface="楷体_GB2312" pitchFamily="49" charset="-122"/>
              </a:rPr>
              <a:t>+10011</a:t>
            </a:r>
            <a:r>
              <a:rPr lang="zh-CN" altLang="en-US">
                <a:latin typeface="楷体_GB2312" pitchFamily="49" charset="-122"/>
              </a:rPr>
              <a:t>，</a:t>
            </a:r>
            <a:r>
              <a:rPr lang="en-US" altLang="zh-CN">
                <a:latin typeface="楷体_GB2312" pitchFamily="49" charset="-122"/>
              </a:rPr>
              <a:t>-10011</a:t>
            </a:r>
            <a:r>
              <a:rPr lang="zh-CN" altLang="en-US">
                <a:latin typeface="楷体_GB2312" pitchFamily="49" charset="-122"/>
              </a:rPr>
              <a:t>的反码。</a:t>
            </a:r>
          </a:p>
          <a:p>
            <a:pPr eaLnBrk="1" hangingPunct="1"/>
            <a:r>
              <a:rPr lang="zh-CN" altLang="en-US">
                <a:latin typeface="楷体_GB2312" pitchFamily="49" charset="-122"/>
              </a:rPr>
              <a:t>          </a:t>
            </a:r>
            <a:r>
              <a:rPr lang="en-US" altLang="zh-CN">
                <a:latin typeface="楷体_GB2312" pitchFamily="49" charset="-122"/>
              </a:rPr>
              <a:t>[+10011]</a:t>
            </a:r>
            <a:r>
              <a:rPr lang="zh-CN" altLang="en-US" baseline="-25000">
                <a:latin typeface="楷体_GB2312" pitchFamily="49" charset="-122"/>
              </a:rPr>
              <a:t>反</a:t>
            </a:r>
            <a:r>
              <a:rPr lang="zh-CN" altLang="en-US">
                <a:latin typeface="楷体_GB2312" pitchFamily="49" charset="-122"/>
              </a:rPr>
              <a:t>＝</a:t>
            </a:r>
            <a:r>
              <a:rPr lang="en-US" altLang="zh-CN">
                <a:latin typeface="楷体_GB2312" pitchFamily="49" charset="-122"/>
              </a:rPr>
              <a:t>00010011</a:t>
            </a:r>
          </a:p>
          <a:p>
            <a:pPr eaLnBrk="1" hangingPunct="1"/>
            <a:r>
              <a:rPr lang="en-US" altLang="zh-CN">
                <a:latin typeface="楷体_GB2312" pitchFamily="49" charset="-122"/>
              </a:rPr>
              <a:t>          [-10011]</a:t>
            </a:r>
            <a:r>
              <a:rPr lang="zh-CN" altLang="en-US" baseline="-25000">
                <a:latin typeface="楷体_GB2312" pitchFamily="49" charset="-122"/>
              </a:rPr>
              <a:t>反</a:t>
            </a:r>
            <a:r>
              <a:rPr lang="zh-CN" altLang="en-US">
                <a:latin typeface="楷体_GB2312" pitchFamily="49" charset="-122"/>
              </a:rPr>
              <a:t>＝</a:t>
            </a:r>
            <a:r>
              <a:rPr lang="en-US" altLang="zh-CN">
                <a:latin typeface="楷体_GB2312" pitchFamily="49" charset="-122"/>
              </a:rPr>
              <a:t>11101100</a:t>
            </a:r>
          </a:p>
          <a:p>
            <a:pPr eaLnBrk="1" hangingPunct="1"/>
            <a:r>
              <a:rPr lang="zh-CN" altLang="en-US">
                <a:solidFill>
                  <a:srgbClr val="FF0000"/>
                </a:solidFill>
                <a:latin typeface="楷体_GB2312" pitchFamily="49" charset="-122"/>
              </a:rPr>
              <a:t>    零的反码形式有两种</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[+0]</a:t>
            </a:r>
            <a:r>
              <a:rPr lang="zh-CN" altLang="en-US" baseline="-25000">
                <a:latin typeface="楷体_GB2312" pitchFamily="49" charset="-122"/>
              </a:rPr>
              <a:t>反</a:t>
            </a:r>
            <a:r>
              <a:rPr lang="zh-CN" altLang="en-US">
                <a:latin typeface="楷体_GB2312" pitchFamily="49" charset="-122"/>
              </a:rPr>
              <a:t>＝</a:t>
            </a:r>
            <a:r>
              <a:rPr lang="en-US" altLang="zh-CN">
                <a:latin typeface="楷体_GB2312" pitchFamily="49" charset="-122"/>
              </a:rPr>
              <a:t>00000000</a:t>
            </a:r>
          </a:p>
          <a:p>
            <a:pPr eaLnBrk="1" hangingPunct="1"/>
            <a:r>
              <a:rPr lang="en-US" altLang="zh-CN">
                <a:latin typeface="楷体_GB2312" pitchFamily="49" charset="-122"/>
              </a:rPr>
              <a:t>          [-0]</a:t>
            </a:r>
            <a:r>
              <a:rPr lang="zh-CN" altLang="en-US" baseline="-25000">
                <a:latin typeface="楷体_GB2312" pitchFamily="49" charset="-122"/>
              </a:rPr>
              <a:t>反</a:t>
            </a:r>
            <a:r>
              <a:rPr lang="zh-CN" altLang="en-US">
                <a:latin typeface="楷体_GB2312" pitchFamily="49" charset="-122"/>
              </a:rPr>
              <a:t>＝</a:t>
            </a:r>
            <a:r>
              <a:rPr lang="en-US" altLang="zh-CN">
                <a:latin typeface="楷体_GB2312" pitchFamily="49" charset="-122"/>
              </a:rPr>
              <a:t>11111111</a:t>
            </a:r>
            <a:endParaRPr lang="zh-CN" altLang="en-US">
              <a:latin typeface="楷体_GB2312" pitchFamily="49" charset="-122"/>
            </a:endParaRPr>
          </a:p>
        </p:txBody>
      </p:sp>
      <p:sp>
        <p:nvSpPr>
          <p:cNvPr id="30724" name="Text Box 3" descr="水滴"/>
          <p:cNvSpPr txBox="1">
            <a:spLocks noChangeArrowheads="1"/>
          </p:cNvSpPr>
          <p:nvPr/>
        </p:nvSpPr>
        <p:spPr bwMode="auto">
          <a:xfrm>
            <a:off x="6824663" y="4941888"/>
            <a:ext cx="1800225" cy="1187450"/>
          </a:xfrm>
          <a:prstGeom prst="rect">
            <a:avLst/>
          </a:prstGeom>
          <a:blipFill dpi="0" rotWithShape="1">
            <a:blip r:embed="rId2"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ea typeface="宋体" pitchFamily="2" charset="-122"/>
              </a:rPr>
              <a:t>任意数的反码的反码即是原码本身</a:t>
            </a:r>
          </a:p>
        </p:txBody>
      </p:sp>
      <p:sp>
        <p:nvSpPr>
          <p:cNvPr id="622596"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0F5E7D2-457B-4EB0-9D00-973EC566D237}" type="slidenum">
              <a:rPr kumimoji="0" lang="en-US" altLang="zh-CN" sz="1400" b="0" smtClean="0">
                <a:ea typeface="宋体" pitchFamily="2" charset="-122"/>
              </a:rPr>
              <a:pPr eaLnBrk="1" hangingPunct="1">
                <a:spcBef>
                  <a:spcPct val="0"/>
                </a:spcBef>
                <a:buClrTx/>
                <a:buSzTx/>
                <a:buFontTx/>
                <a:buNone/>
              </a:pPr>
              <a:t>33</a:t>
            </a:fld>
            <a:endParaRPr kumimoji="0" lang="en-US" altLang="zh-CN" sz="1400" b="0">
              <a:ea typeface="宋体" pitchFamily="2" charset="-122"/>
            </a:endParaRPr>
          </a:p>
        </p:txBody>
      </p:sp>
      <p:sp>
        <p:nvSpPr>
          <p:cNvPr id="31747" name="Rectangle 2"/>
          <p:cNvSpPr>
            <a:spLocks noGrp="1" noChangeArrowheads="1"/>
          </p:cNvSpPr>
          <p:nvPr>
            <p:ph type="body" idx="1"/>
          </p:nvPr>
        </p:nvSpPr>
        <p:spPr/>
        <p:txBody>
          <a:bodyPr/>
          <a:lstStyle/>
          <a:p>
            <a:pPr eaLnBrk="1" hangingPunct="1"/>
            <a:r>
              <a:rPr lang="en-US" altLang="zh-CN">
                <a:solidFill>
                  <a:srgbClr val="FF00FF"/>
                </a:solidFill>
                <a:latin typeface="楷体_GB2312" pitchFamily="49" charset="-122"/>
              </a:rPr>
              <a:t>    ⑶</a:t>
            </a:r>
            <a:r>
              <a:rPr lang="zh-CN" altLang="en-US">
                <a:solidFill>
                  <a:srgbClr val="FF00FF"/>
                </a:solidFill>
                <a:latin typeface="楷体_GB2312" pitchFamily="49" charset="-122"/>
              </a:rPr>
              <a:t>补码</a:t>
            </a:r>
          </a:p>
          <a:p>
            <a:pPr eaLnBrk="1" hangingPunct="1"/>
            <a:r>
              <a:rPr lang="zh-CN" altLang="en-US">
                <a:solidFill>
                  <a:srgbClr val="FF00FF"/>
                </a:solidFill>
                <a:latin typeface="楷体_GB2312" pitchFamily="49" charset="-122"/>
              </a:rPr>
              <a:t>    </a:t>
            </a:r>
            <a:r>
              <a:rPr lang="zh-CN" altLang="en-US">
                <a:solidFill>
                  <a:srgbClr val="FF0000"/>
                </a:solidFill>
                <a:latin typeface="楷体_GB2312" pitchFamily="49" charset="-122"/>
              </a:rPr>
              <a:t>规定</a:t>
            </a:r>
            <a:r>
              <a:rPr lang="zh-CN" altLang="en-US">
                <a:latin typeface="楷体_GB2312" pitchFamily="49" charset="-122"/>
              </a:rPr>
              <a:t>：正数的补码与原码相同，负数的补码是对该数的原码除符号位外各位取反，末位加</a:t>
            </a:r>
            <a:r>
              <a:rPr lang="en-US" altLang="zh-CN">
                <a:latin typeface="楷体_GB2312" pitchFamily="49" charset="-122"/>
              </a:rPr>
              <a:t>1.</a:t>
            </a:r>
          </a:p>
          <a:p>
            <a:pPr eaLnBrk="1" hangingPunct="1"/>
            <a:r>
              <a:rPr lang="zh-CN" altLang="en-US">
                <a:solidFill>
                  <a:srgbClr val="FF0000"/>
                </a:solidFill>
                <a:latin typeface="楷体_GB2312" pitchFamily="49" charset="-122"/>
              </a:rPr>
              <a:t>    例如</a:t>
            </a:r>
            <a:r>
              <a:rPr lang="zh-CN" altLang="en-US">
                <a:latin typeface="楷体_GB2312" pitchFamily="49" charset="-122"/>
              </a:rPr>
              <a:t>：求二进制数</a:t>
            </a:r>
            <a:r>
              <a:rPr lang="en-US" altLang="zh-CN">
                <a:latin typeface="楷体_GB2312" pitchFamily="49" charset="-122"/>
              </a:rPr>
              <a:t>+10011</a:t>
            </a:r>
            <a:r>
              <a:rPr lang="zh-CN" altLang="en-US">
                <a:latin typeface="楷体_GB2312" pitchFamily="49" charset="-122"/>
              </a:rPr>
              <a:t>，</a:t>
            </a:r>
            <a:r>
              <a:rPr lang="en-US" altLang="zh-CN">
                <a:latin typeface="楷体_GB2312" pitchFamily="49" charset="-122"/>
              </a:rPr>
              <a:t>-10011</a:t>
            </a:r>
            <a:r>
              <a:rPr lang="zh-CN" altLang="en-US">
                <a:latin typeface="楷体_GB2312" pitchFamily="49" charset="-122"/>
              </a:rPr>
              <a:t>的反码。</a:t>
            </a:r>
          </a:p>
          <a:p>
            <a:pPr eaLnBrk="1" hangingPunct="1"/>
            <a:r>
              <a:rPr lang="zh-CN" altLang="en-US">
                <a:latin typeface="楷体_GB2312" pitchFamily="49" charset="-122"/>
              </a:rPr>
              <a:t>          </a:t>
            </a:r>
            <a:r>
              <a:rPr lang="en-US" altLang="zh-CN">
                <a:latin typeface="楷体_GB2312" pitchFamily="49" charset="-122"/>
              </a:rPr>
              <a:t>[+10011]</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00010011</a:t>
            </a:r>
          </a:p>
          <a:p>
            <a:pPr eaLnBrk="1" hangingPunct="1"/>
            <a:r>
              <a:rPr lang="en-US" altLang="zh-CN">
                <a:latin typeface="楷体_GB2312" pitchFamily="49" charset="-122"/>
              </a:rPr>
              <a:t>          [-10011]</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11101101</a:t>
            </a:r>
          </a:p>
          <a:p>
            <a:pPr eaLnBrk="1" hangingPunct="1"/>
            <a:r>
              <a:rPr lang="zh-CN" altLang="en-US">
                <a:solidFill>
                  <a:srgbClr val="FF0000"/>
                </a:solidFill>
                <a:latin typeface="楷体_GB2312" pitchFamily="49" charset="-122"/>
              </a:rPr>
              <a:t>    零的原码形式有两种</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[+0]</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00000000</a:t>
            </a:r>
          </a:p>
          <a:p>
            <a:pPr eaLnBrk="1" hangingPunct="1"/>
            <a:r>
              <a:rPr lang="en-US" altLang="zh-CN">
                <a:latin typeface="楷体_GB2312" pitchFamily="49" charset="-122"/>
              </a:rPr>
              <a:t>          [-0]</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00000000</a:t>
            </a:r>
          </a:p>
        </p:txBody>
      </p:sp>
      <p:sp>
        <p:nvSpPr>
          <p:cNvPr id="31748" name="Text Box 3" descr="水滴"/>
          <p:cNvSpPr txBox="1">
            <a:spLocks noChangeArrowheads="1"/>
          </p:cNvSpPr>
          <p:nvPr/>
        </p:nvSpPr>
        <p:spPr bwMode="auto">
          <a:xfrm>
            <a:off x="6897688" y="4978400"/>
            <a:ext cx="1801812" cy="1187450"/>
          </a:xfrm>
          <a:prstGeom prst="rect">
            <a:avLst/>
          </a:prstGeom>
          <a:blipFill dpi="0" rotWithShape="1">
            <a:blip r:embed="rId2"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ea typeface="宋体" pitchFamily="2" charset="-122"/>
              </a:rPr>
              <a:t>任意数的补码的补码即是原码本身</a:t>
            </a:r>
          </a:p>
        </p:txBody>
      </p:sp>
      <p:sp>
        <p:nvSpPr>
          <p:cNvPr id="623620"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25CFC10-27E1-4658-86B5-4879B6D9EE7F}" type="slidenum">
              <a:rPr kumimoji="0" lang="en-US" altLang="zh-CN" sz="1400" b="0" smtClean="0">
                <a:ea typeface="宋体" pitchFamily="2" charset="-122"/>
              </a:rPr>
              <a:pPr eaLnBrk="1" hangingPunct="1">
                <a:spcBef>
                  <a:spcPct val="0"/>
                </a:spcBef>
                <a:buClrTx/>
                <a:buSzTx/>
                <a:buFontTx/>
                <a:buNone/>
              </a:pPr>
              <a:t>34</a:t>
            </a:fld>
            <a:endParaRPr kumimoji="0" lang="en-US" altLang="zh-CN" sz="1400" b="0">
              <a:ea typeface="宋体" pitchFamily="2" charset="-122"/>
            </a:endParaRPr>
          </a:p>
        </p:txBody>
      </p:sp>
      <p:sp>
        <p:nvSpPr>
          <p:cNvPr id="32771" name="Rectangle 2"/>
          <p:cNvSpPr>
            <a:spLocks noGrp="1" noChangeArrowheads="1"/>
          </p:cNvSpPr>
          <p:nvPr>
            <p:ph type="body" idx="1"/>
          </p:nvPr>
        </p:nvSpPr>
        <p:spPr/>
        <p:txBody>
          <a:bodyPr/>
          <a:lstStyle/>
          <a:p>
            <a:pPr eaLnBrk="1" hangingPunct="1"/>
            <a:r>
              <a:rPr lang="zh-CN" altLang="en-US">
                <a:solidFill>
                  <a:srgbClr val="FF0000"/>
                </a:solidFill>
                <a:latin typeface="楷体_GB2312" pitchFamily="49" charset="-122"/>
              </a:rPr>
              <a:t>    补码表示数的范围</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8</a:t>
            </a:r>
            <a:r>
              <a:rPr lang="zh-CN" altLang="en-US">
                <a:latin typeface="楷体_GB2312" pitchFamily="49" charset="-122"/>
              </a:rPr>
              <a:t>位：</a:t>
            </a:r>
            <a:r>
              <a:rPr lang="en-US" altLang="zh-CN">
                <a:latin typeface="楷体_GB2312" pitchFamily="49" charset="-122"/>
              </a:rPr>
              <a:t>-128</a:t>
            </a:r>
            <a:r>
              <a:rPr lang="zh-CN" altLang="en-US">
                <a:latin typeface="楷体_GB2312" pitchFamily="49" charset="-122"/>
              </a:rPr>
              <a:t>～</a:t>
            </a:r>
            <a:r>
              <a:rPr lang="en-US" altLang="zh-CN">
                <a:latin typeface="楷体_GB2312" pitchFamily="49" charset="-122"/>
              </a:rPr>
              <a:t>+127</a:t>
            </a:r>
          </a:p>
          <a:p>
            <a:pPr eaLnBrk="1" hangingPunct="1"/>
            <a:r>
              <a:rPr lang="en-US" altLang="zh-CN">
                <a:latin typeface="楷体_GB2312" pitchFamily="49" charset="-122"/>
              </a:rPr>
              <a:t>       16</a:t>
            </a:r>
            <a:r>
              <a:rPr lang="zh-CN" altLang="en-US">
                <a:latin typeface="楷体_GB2312" pitchFamily="49" charset="-122"/>
              </a:rPr>
              <a:t>位：</a:t>
            </a:r>
            <a:r>
              <a:rPr lang="en-US" altLang="zh-CN">
                <a:latin typeface="楷体_GB2312" pitchFamily="49" charset="-122"/>
              </a:rPr>
              <a:t>-32768</a:t>
            </a:r>
            <a:r>
              <a:rPr lang="zh-CN" altLang="en-US">
                <a:latin typeface="楷体_GB2312" pitchFamily="49" charset="-122"/>
              </a:rPr>
              <a:t>～</a:t>
            </a:r>
            <a:r>
              <a:rPr lang="en-US" altLang="zh-CN">
                <a:latin typeface="楷体_GB2312" pitchFamily="49" charset="-122"/>
              </a:rPr>
              <a:t>+32767</a:t>
            </a:r>
          </a:p>
          <a:p>
            <a:pPr eaLnBrk="1" hangingPunct="1"/>
            <a:r>
              <a:rPr lang="zh-CN" altLang="en-US">
                <a:latin typeface="楷体_GB2312" pitchFamily="49" charset="-122"/>
              </a:rPr>
              <a:t>    引入补码后，减法运算可转换为加法运算。</a:t>
            </a:r>
          </a:p>
          <a:p>
            <a:pPr eaLnBrk="1" hangingPunct="1"/>
            <a:r>
              <a:rPr lang="zh-CN" altLang="en-US">
                <a:latin typeface="楷体_GB2312" pitchFamily="49" charset="-122"/>
              </a:rPr>
              <a:t>        </a:t>
            </a:r>
            <a:r>
              <a:rPr lang="en-US" altLang="zh-CN">
                <a:latin typeface="楷体_GB2312" pitchFamily="49" charset="-122"/>
              </a:rPr>
              <a:t>[X+Y]</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[X]</a:t>
            </a:r>
            <a:r>
              <a:rPr lang="zh-CN" altLang="en-US" baseline="-25000">
                <a:latin typeface="楷体_GB2312" pitchFamily="49" charset="-122"/>
              </a:rPr>
              <a:t>补</a:t>
            </a:r>
            <a:r>
              <a:rPr lang="en-US" altLang="zh-CN">
                <a:latin typeface="楷体_GB2312" pitchFamily="49" charset="-122"/>
              </a:rPr>
              <a:t>+[Y]</a:t>
            </a:r>
            <a:r>
              <a:rPr lang="zh-CN" altLang="en-US" baseline="-25000">
                <a:latin typeface="楷体_GB2312" pitchFamily="49" charset="-122"/>
              </a:rPr>
              <a:t>补</a:t>
            </a:r>
          </a:p>
          <a:p>
            <a:pPr eaLnBrk="1" hangingPunct="1"/>
            <a:r>
              <a:rPr lang="en-US" altLang="zh-CN">
                <a:latin typeface="楷体_GB2312" pitchFamily="49" charset="-122"/>
              </a:rPr>
              <a:t>        [X-Y]</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[X+(-Y)]</a:t>
            </a:r>
            <a:r>
              <a:rPr lang="zh-CN" altLang="en-US" baseline="-25000">
                <a:latin typeface="楷体_GB2312" pitchFamily="49" charset="-122"/>
              </a:rPr>
              <a:t>补</a:t>
            </a:r>
            <a:r>
              <a:rPr lang="zh-CN" altLang="en-US">
                <a:latin typeface="楷体_GB2312" pitchFamily="49" charset="-122"/>
              </a:rPr>
              <a:t>＝</a:t>
            </a:r>
            <a:r>
              <a:rPr lang="en-US" altLang="zh-CN">
                <a:latin typeface="楷体_GB2312" pitchFamily="49" charset="-122"/>
              </a:rPr>
              <a:t>[X]</a:t>
            </a:r>
            <a:r>
              <a:rPr lang="zh-CN" altLang="en-US" baseline="-25000">
                <a:latin typeface="楷体_GB2312" pitchFamily="49" charset="-122"/>
              </a:rPr>
              <a:t>补</a:t>
            </a:r>
            <a:r>
              <a:rPr lang="en-US" altLang="zh-CN">
                <a:latin typeface="楷体_GB2312" pitchFamily="49" charset="-122"/>
              </a:rPr>
              <a:t>+[-Y]</a:t>
            </a:r>
            <a:r>
              <a:rPr lang="zh-CN" altLang="en-US" baseline="-25000">
                <a:latin typeface="楷体_GB2312" pitchFamily="49" charset="-122"/>
              </a:rPr>
              <a:t>补</a:t>
            </a:r>
          </a:p>
          <a:p>
            <a:pPr eaLnBrk="1" hangingPunct="1"/>
            <a:r>
              <a:rPr lang="zh-CN" altLang="en-US">
                <a:latin typeface="楷体_GB2312" pitchFamily="49" charset="-122"/>
              </a:rPr>
              <a:t>    </a:t>
            </a:r>
            <a:r>
              <a:rPr lang="zh-CN" altLang="en-US">
                <a:solidFill>
                  <a:srgbClr val="FF0000"/>
                </a:solidFill>
                <a:latin typeface="楷体_GB2312" pitchFamily="49" charset="-122"/>
              </a:rPr>
              <a:t>例如</a:t>
            </a:r>
            <a:r>
              <a:rPr lang="zh-CN" altLang="en-US">
                <a:latin typeface="楷体_GB2312" pitchFamily="49" charset="-122"/>
              </a:rPr>
              <a:t>：用补码计算十进制数 </a:t>
            </a:r>
            <a:r>
              <a:rPr lang="en-US" altLang="zh-CN">
                <a:latin typeface="楷体_GB2312" pitchFamily="49" charset="-122"/>
              </a:rPr>
              <a:t>35-65</a:t>
            </a:r>
            <a:r>
              <a:rPr lang="zh-CN" altLang="en-US">
                <a:latin typeface="楷体_GB2312" pitchFamily="49" charset="-122"/>
              </a:rPr>
              <a:t>＝</a:t>
            </a:r>
            <a:r>
              <a:rPr lang="en-US" altLang="zh-CN">
                <a:latin typeface="楷体_GB2312" pitchFamily="49" charset="-122"/>
              </a:rPr>
              <a:t>?</a:t>
            </a:r>
          </a:p>
          <a:p>
            <a:pPr eaLnBrk="1" hangingPunct="1"/>
            <a:r>
              <a:rPr lang="zh-CN" altLang="en-US">
                <a:latin typeface="楷体_GB2312" pitchFamily="49" charset="-122"/>
              </a:rPr>
              <a:t>    目前计算机中加减法基本采用补码运算。</a:t>
            </a:r>
            <a:endParaRPr lang="en-US" altLang="zh-CN">
              <a:latin typeface="楷体_GB2312" pitchFamily="49" charset="-122"/>
            </a:endParaRPr>
          </a:p>
        </p:txBody>
      </p:sp>
      <p:sp>
        <p:nvSpPr>
          <p:cNvPr id="624643"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5"/>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9564B12-6A86-4D0E-8B48-DDA06862CB81}" type="slidenum">
              <a:rPr kumimoji="0" lang="en-US" altLang="zh-CN" sz="1400" b="0" smtClean="0">
                <a:ea typeface="宋体" pitchFamily="2" charset="-122"/>
              </a:rPr>
              <a:pPr eaLnBrk="1" hangingPunct="1">
                <a:spcBef>
                  <a:spcPct val="0"/>
                </a:spcBef>
                <a:buClrTx/>
                <a:buSzTx/>
                <a:buFontTx/>
                <a:buNone/>
              </a:pPr>
              <a:t>35</a:t>
            </a:fld>
            <a:endParaRPr kumimoji="0" lang="en-US" altLang="zh-CN" sz="1400" b="0">
              <a:ea typeface="宋体" pitchFamily="2" charset="-122"/>
            </a:endParaRPr>
          </a:p>
        </p:txBody>
      </p:sp>
      <p:sp>
        <p:nvSpPr>
          <p:cNvPr id="625666" name="Rectangle 2"/>
          <p:cNvSpPr>
            <a:spLocks noGrp="1" noChangeArrowheads="1"/>
          </p:cNvSpPr>
          <p:nvPr>
            <p:ph type="body" sz="half" idx="1"/>
          </p:nvPr>
        </p:nvSpPr>
        <p:spPr>
          <a:xfrm>
            <a:off x="560388" y="1135063"/>
            <a:ext cx="8785225" cy="1717675"/>
          </a:xfrm>
        </p:spPr>
        <p:txBody>
          <a:bodyPr/>
          <a:lstStyle/>
          <a:p>
            <a:pPr eaLnBrk="1" hangingPunct="1">
              <a:defRPr/>
            </a:pPr>
            <a:r>
              <a:rPr lang="zh-CN" altLang="en-US">
                <a:latin typeface="楷体_GB2312" pitchFamily="49" charset="-122"/>
              </a:rPr>
              <a:t>    </a:t>
            </a:r>
            <a:r>
              <a:rPr lang="zh-CN" altLang="en-US">
                <a:solidFill>
                  <a:srgbClr val="FF0000"/>
                </a:solidFill>
                <a:effectLst>
                  <a:outerShdw blurRad="38100" dist="38100" dir="2700000" algn="tl">
                    <a:srgbClr val="000000"/>
                  </a:outerShdw>
                </a:effectLst>
                <a:latin typeface="楷体_GB2312" pitchFamily="49" charset="-122"/>
              </a:rPr>
              <a:t>总结</a:t>
            </a:r>
          </a:p>
          <a:p>
            <a:pPr eaLnBrk="1" hangingPunct="1">
              <a:defRPr/>
            </a:pPr>
            <a:r>
              <a:rPr lang="zh-CN" altLang="en-US">
                <a:latin typeface="楷体_GB2312" pitchFamily="49" charset="-122"/>
              </a:rPr>
              <a:t>    ①一个正数的原码、反码和补码的表示形式相同，符号位置</a:t>
            </a:r>
            <a:r>
              <a:rPr lang="en-US" altLang="zh-CN">
                <a:latin typeface="楷体_GB2312" pitchFamily="49" charset="-122"/>
              </a:rPr>
              <a:t>0</a:t>
            </a:r>
            <a:r>
              <a:rPr lang="zh-CN" altLang="en-US">
                <a:latin typeface="楷体_GB2312" pitchFamily="49" charset="-122"/>
              </a:rPr>
              <a:t>，其它位是数的真值。</a:t>
            </a:r>
          </a:p>
        </p:txBody>
      </p:sp>
      <p:graphicFrame>
        <p:nvGraphicFramePr>
          <p:cNvPr id="625667" name="Group 3"/>
          <p:cNvGraphicFramePr>
            <a:graphicFrameLocks noGrp="1"/>
          </p:cNvGraphicFramePr>
          <p:nvPr>
            <p:ph sz="quarter" idx="2"/>
          </p:nvPr>
        </p:nvGraphicFramePr>
        <p:xfrm>
          <a:off x="1930400" y="2852738"/>
          <a:ext cx="6407150" cy="1189038"/>
        </p:xfrm>
        <a:graphic>
          <a:graphicData uri="http://schemas.openxmlformats.org/drawingml/2006/table">
            <a:tbl>
              <a:tblPr/>
              <a:tblGrid>
                <a:gridCol w="150971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3529012">
                  <a:extLst>
                    <a:ext uri="{9D8B030D-6E8A-4147-A177-3AD203B41FA5}">
                      <a16:colId xmlns:a16="http://schemas.microsoft.com/office/drawing/2014/main" val="20002"/>
                    </a:ext>
                  </a:extLst>
                </a:gridCol>
              </a:tblGrid>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负数的原码</a:t>
                      </a:r>
                    </a:p>
                  </a:txBody>
                  <a:tcPr marT="45732" marB="45732"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符号位→</a:t>
                      </a:r>
                      <a:r>
                        <a:rPr kumimoji="1" lang="en-US" altLang="zh-CN" sz="2000" b="1" i="0" u="none" strike="noStrike" cap="none" normalizeH="0" baseline="0">
                          <a:ln>
                            <a:noFill/>
                          </a:ln>
                          <a:solidFill>
                            <a:schemeClr val="tx1"/>
                          </a:solidFill>
                          <a:effectLst/>
                          <a:latin typeface="宋体" pitchFamily="2" charset="-122"/>
                          <a:ea typeface="宋体" pitchFamily="2" charset="-122"/>
                        </a:rPr>
                        <a:t>1</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其余位是该数的绝对值</a:t>
                      </a:r>
                    </a:p>
                  </a:txBody>
                  <a:tcPr marT="45732" marB="45732"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负数的反码</a:t>
                      </a:r>
                    </a:p>
                  </a:txBody>
                  <a:tcPr marT="45732" marB="4573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符号位→</a:t>
                      </a:r>
                      <a:r>
                        <a:rPr kumimoji="1" lang="en-US" altLang="zh-CN" sz="2000" b="1" i="0" u="none" strike="noStrike" cap="none" normalizeH="0" baseline="0">
                          <a:ln>
                            <a:noFill/>
                          </a:ln>
                          <a:solidFill>
                            <a:schemeClr val="tx1"/>
                          </a:solidFill>
                          <a:effectLst/>
                          <a:latin typeface="宋体" pitchFamily="2" charset="-122"/>
                          <a:ea typeface="宋体" pitchFamily="2" charset="-122"/>
                        </a:rPr>
                        <a:t>1</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其余各位逐位取反</a:t>
                      </a:r>
                    </a:p>
                  </a:txBody>
                  <a:tcPr marT="45732" marB="4573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负数的补码</a:t>
                      </a:r>
                    </a:p>
                  </a:txBody>
                  <a:tcPr marT="45732" marB="4573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符号位→</a:t>
                      </a:r>
                      <a:r>
                        <a:rPr kumimoji="1" lang="en-US" altLang="zh-CN" sz="2000" b="1" i="0" u="none" strike="noStrike" cap="none" normalizeH="0" baseline="0">
                          <a:ln>
                            <a:noFill/>
                          </a:ln>
                          <a:solidFill>
                            <a:schemeClr val="tx1"/>
                          </a:solidFill>
                          <a:effectLst/>
                          <a:latin typeface="宋体" pitchFamily="2" charset="-122"/>
                          <a:ea typeface="宋体" pitchFamily="2" charset="-122"/>
                        </a:rPr>
                        <a:t>1</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其余各位逐位取反，末位加</a:t>
                      </a:r>
                      <a:r>
                        <a:rPr kumimoji="1" lang="en-US" altLang="zh-CN" sz="2000" b="1" i="0" u="none" strike="noStrike" cap="none" normalizeH="0" baseline="0">
                          <a:ln>
                            <a:noFill/>
                          </a:ln>
                          <a:solidFill>
                            <a:schemeClr val="tx1"/>
                          </a:solidFill>
                          <a:effectLst/>
                          <a:latin typeface="宋体" pitchFamily="2" charset="-122"/>
                          <a:ea typeface="宋体" pitchFamily="2" charset="-122"/>
                        </a:rPr>
                        <a:t>1</a:t>
                      </a:r>
                    </a:p>
                  </a:txBody>
                  <a:tcPr marT="45732" marB="4573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5689" name="Group 25"/>
          <p:cNvGraphicFramePr>
            <a:graphicFrameLocks noGrp="1"/>
          </p:cNvGraphicFramePr>
          <p:nvPr>
            <p:ph sz="quarter" idx="3"/>
          </p:nvPr>
        </p:nvGraphicFramePr>
        <p:xfrm>
          <a:off x="2001838" y="4835525"/>
          <a:ext cx="5830887" cy="1189038"/>
        </p:xfrm>
        <a:graphic>
          <a:graphicData uri="http://schemas.openxmlformats.org/drawingml/2006/table">
            <a:tbl>
              <a:tblPr/>
              <a:tblGrid>
                <a:gridCol w="2303462">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原</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00000000</a:t>
                      </a:r>
                    </a:p>
                  </a:txBody>
                  <a:tcPr marT="45732" marB="45732"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原</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10000000</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不唯一</a:t>
                      </a:r>
                    </a:p>
                  </a:txBody>
                  <a:tcPr marT="45732" marB="45732"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反</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00000000</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反</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11111111</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不唯一</a:t>
                      </a:r>
                    </a:p>
                  </a:txBody>
                  <a:tcPr marT="45732" marB="4573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补</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00000000</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[-0]</a:t>
                      </a:r>
                      <a:r>
                        <a:rPr kumimoji="1" lang="zh-CN" altLang="en-US" sz="2000" b="1" i="0" u="none" strike="noStrike" cap="none" normalizeH="0" baseline="-25000">
                          <a:ln>
                            <a:noFill/>
                          </a:ln>
                          <a:solidFill>
                            <a:schemeClr val="tx1"/>
                          </a:solidFill>
                          <a:effectLst/>
                          <a:latin typeface="宋体" pitchFamily="2" charset="-122"/>
                          <a:ea typeface="宋体" pitchFamily="2" charset="-122"/>
                        </a:rPr>
                        <a:t>补</a:t>
                      </a:r>
                      <a:r>
                        <a:rPr kumimoji="1" lang="zh-CN" altLang="en-US" sz="2000" b="1" i="0" u="none" strike="noStrike" cap="none" normalizeH="0" baseline="0">
                          <a:ln>
                            <a:noFill/>
                          </a:ln>
                          <a:solidFill>
                            <a:schemeClr val="tx1"/>
                          </a:solidFill>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latin typeface="宋体" pitchFamily="2" charset="-122"/>
                          <a:ea typeface="宋体" pitchFamily="2" charset="-122"/>
                        </a:rPr>
                        <a:t>00000000</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唯一</a:t>
                      </a:r>
                    </a:p>
                  </a:txBody>
                  <a:tcPr marT="45732" marB="4573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8" name="Text Box 47"/>
          <p:cNvSpPr txBox="1">
            <a:spLocks noChangeArrowheads="1"/>
          </p:cNvSpPr>
          <p:nvPr/>
        </p:nvSpPr>
        <p:spPr bwMode="auto">
          <a:xfrm>
            <a:off x="1281113" y="4144963"/>
            <a:ext cx="360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0">
                <a:ea typeface="宋体" pitchFamily="2" charset="-122"/>
              </a:rPr>
              <a:t> </a:t>
            </a:r>
            <a:r>
              <a:rPr lang="zh-CN" altLang="en-US"/>
              <a:t>②真值零的表示：</a:t>
            </a:r>
          </a:p>
        </p:txBody>
      </p:sp>
      <p:sp>
        <p:nvSpPr>
          <p:cNvPr id="625712" name="Rectangle 48"/>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E5B10A8-7E81-484A-9CF3-15B3EB1A8CD8}" type="slidenum">
              <a:rPr kumimoji="0" lang="en-US" altLang="zh-CN" sz="1400" b="0" smtClean="0">
                <a:ea typeface="宋体" pitchFamily="2" charset="-122"/>
              </a:rPr>
              <a:pPr eaLnBrk="1" hangingPunct="1">
                <a:spcBef>
                  <a:spcPct val="0"/>
                </a:spcBef>
                <a:buClrTx/>
                <a:buSzTx/>
                <a:buFontTx/>
                <a:buNone/>
              </a:pPr>
              <a:t>36</a:t>
            </a:fld>
            <a:endParaRPr kumimoji="0" lang="en-US" altLang="zh-CN" sz="1400" b="0">
              <a:ea typeface="宋体" pitchFamily="2" charset="-122"/>
            </a:endParaRPr>
          </a:p>
        </p:txBody>
      </p:sp>
      <p:sp>
        <p:nvSpPr>
          <p:cNvPr id="34819" name="Rectangle 2"/>
          <p:cNvSpPr>
            <a:spLocks noGrp="1" noChangeArrowheads="1"/>
          </p:cNvSpPr>
          <p:nvPr>
            <p:ph type="body" idx="1"/>
          </p:nvPr>
        </p:nvSpPr>
        <p:spPr>
          <a:xfrm>
            <a:off x="560388" y="1125538"/>
            <a:ext cx="8785225" cy="4032250"/>
          </a:xfrm>
        </p:spPr>
        <p:txBody>
          <a:bodyPr/>
          <a:lstStyle/>
          <a:p>
            <a:pPr eaLnBrk="1" hangingPunct="1"/>
            <a:r>
              <a:rPr lang="en-US" altLang="zh-CN" dirty="0">
                <a:solidFill>
                  <a:srgbClr val="008080"/>
                </a:solidFill>
                <a:latin typeface="楷体_GB2312" pitchFamily="49" charset="-122"/>
              </a:rPr>
              <a:t>1.2.4 </a:t>
            </a:r>
            <a:r>
              <a:rPr lang="zh-CN" altLang="en-US" dirty="0">
                <a:solidFill>
                  <a:srgbClr val="008080"/>
                </a:solidFill>
                <a:latin typeface="楷体_GB2312" pitchFamily="49" charset="-122"/>
              </a:rPr>
              <a:t>字符型数据编码</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1.ASCII</a:t>
            </a:r>
            <a:r>
              <a:rPr lang="zh-CN" altLang="en-US" dirty="0">
                <a:solidFill>
                  <a:srgbClr val="9900FF"/>
                </a:solidFill>
                <a:latin typeface="楷体_GB2312" pitchFamily="49" charset="-122"/>
              </a:rPr>
              <a:t>码</a:t>
            </a:r>
          </a:p>
          <a:p>
            <a:pPr eaLnBrk="1" hangingPunct="1"/>
            <a:r>
              <a:rPr lang="zh-CN" altLang="en-US" dirty="0">
                <a:latin typeface="楷体_GB2312" pitchFamily="49" charset="-122"/>
              </a:rPr>
              <a:t>    </a:t>
            </a:r>
            <a:r>
              <a:rPr lang="en-US" altLang="zh-CN" dirty="0">
                <a:latin typeface="楷体_GB2312" pitchFamily="49" charset="-122"/>
              </a:rPr>
              <a:t>American Standard Code for Information Interchange (ASCII</a:t>
            </a:r>
            <a:r>
              <a:rPr lang="zh-CN" altLang="en-US" dirty="0">
                <a:latin typeface="楷体_GB2312" pitchFamily="49" charset="-122"/>
              </a:rPr>
              <a:t>，美国标准信息交换码</a:t>
            </a:r>
            <a:r>
              <a:rPr lang="en-US" altLang="zh-CN" dirty="0">
                <a:latin typeface="楷体_GB2312" pitchFamily="49" charset="-122"/>
              </a:rPr>
              <a:t>)</a:t>
            </a:r>
            <a:r>
              <a:rPr lang="zh-CN" altLang="en-US" dirty="0">
                <a:latin typeface="楷体_GB2312" pitchFamily="49" charset="-122"/>
              </a:rPr>
              <a:t>。</a:t>
            </a:r>
          </a:p>
          <a:p>
            <a:pPr eaLnBrk="1" hangingPunct="1"/>
            <a:r>
              <a:rPr lang="en-US" altLang="zh-CN" dirty="0">
                <a:latin typeface="楷体_GB2312" pitchFamily="49" charset="-122"/>
              </a:rPr>
              <a:t>    </a:t>
            </a:r>
            <a:r>
              <a:rPr lang="zh-CN" altLang="en-US" dirty="0">
                <a:latin typeface="楷体_GB2312" pitchFamily="49" charset="-122"/>
              </a:rPr>
              <a:t>国际通用的信息交换标准代码</a:t>
            </a:r>
            <a:r>
              <a:rPr lang="en-US" altLang="zh-CN" dirty="0">
                <a:latin typeface="楷体_GB2312" pitchFamily="49" charset="-122"/>
              </a:rPr>
              <a:t>(ISO 646)</a:t>
            </a:r>
            <a:r>
              <a:rPr lang="zh-CN" altLang="en-US" dirty="0">
                <a:latin typeface="楷体_GB2312" pitchFamily="49" charset="-122"/>
              </a:rPr>
              <a:t>。</a:t>
            </a:r>
          </a:p>
          <a:p>
            <a:pPr eaLnBrk="1" hangingPunct="1"/>
            <a:r>
              <a:rPr lang="zh-CN" altLang="en-US" dirty="0">
                <a:latin typeface="楷体_GB2312" pitchFamily="49" charset="-122"/>
              </a:rPr>
              <a:t>    </a:t>
            </a:r>
            <a:r>
              <a:rPr lang="en-US" altLang="zh-CN" dirty="0">
                <a:latin typeface="楷体_GB2312" pitchFamily="49" charset="-122"/>
              </a:rPr>
              <a:t>ASCII</a:t>
            </a:r>
            <a:r>
              <a:rPr lang="zh-CN" altLang="en-US" dirty="0">
                <a:latin typeface="楷体_GB2312" pitchFamily="49" charset="-122"/>
              </a:rPr>
              <a:t>码是对数字、字母、通用符号和控制符号等字符进行编码。</a:t>
            </a:r>
            <a:endParaRPr lang="en-US" altLang="zh-CN" dirty="0">
              <a:latin typeface="楷体_GB2312" pitchFamily="49" charset="-122"/>
            </a:endParaRPr>
          </a:p>
        </p:txBody>
      </p:sp>
      <p:sp>
        <p:nvSpPr>
          <p:cNvPr id="626691" name="Text Box 3"/>
          <p:cNvSpPr txBox="1">
            <a:spLocks noChangeArrowheads="1"/>
          </p:cNvSpPr>
          <p:nvPr/>
        </p:nvSpPr>
        <p:spPr bwMode="auto">
          <a:xfrm>
            <a:off x="776536" y="5517232"/>
            <a:ext cx="82804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en-US" altLang="zh-CN" b="0" dirty="0">
                <a:latin typeface="楷体_GB2312" pitchFamily="49" charset="-122"/>
              </a:rPr>
              <a:t>    </a:t>
            </a:r>
            <a:r>
              <a:rPr lang="en-US" altLang="zh-CN" dirty="0">
                <a:latin typeface="楷体_GB2312" pitchFamily="49" charset="-122"/>
              </a:rPr>
              <a:t>ASCII</a:t>
            </a:r>
            <a:r>
              <a:rPr lang="zh-CN" altLang="en-US" dirty="0">
                <a:latin typeface="楷体_GB2312" pitchFamily="49" charset="-122"/>
              </a:rPr>
              <a:t>码：</a:t>
            </a:r>
            <a:r>
              <a:rPr lang="en-US" altLang="zh-CN" dirty="0">
                <a:latin typeface="楷体_GB2312" pitchFamily="49" charset="-122"/>
              </a:rPr>
              <a:t>7</a:t>
            </a:r>
            <a:r>
              <a:rPr lang="zh-CN" altLang="en-US" dirty="0">
                <a:latin typeface="楷体_GB2312" pitchFamily="49" charset="-122"/>
              </a:rPr>
              <a:t>位→</a:t>
            </a:r>
            <a:r>
              <a:rPr lang="en-US" altLang="zh-CN" dirty="0">
                <a:latin typeface="楷体_GB2312" pitchFamily="49" charset="-122"/>
              </a:rPr>
              <a:t>128</a:t>
            </a:r>
            <a:r>
              <a:rPr lang="zh-CN" altLang="en-US" dirty="0">
                <a:latin typeface="楷体_GB2312" pitchFamily="49" charset="-122"/>
              </a:rPr>
              <a:t>种</a:t>
            </a:r>
          </a:p>
          <a:p>
            <a:pPr eaLnBrk="1" hangingPunct="1">
              <a:buClrTx/>
              <a:buSzTx/>
              <a:buFontTx/>
              <a:buNone/>
            </a:pPr>
            <a:r>
              <a:rPr lang="en-US" altLang="zh-CN" dirty="0">
                <a:latin typeface="楷体_GB2312" pitchFamily="49" charset="-122"/>
              </a:rPr>
              <a:t>             0000000→1111111</a:t>
            </a:r>
            <a:endParaRPr lang="zh-CN" altLang="en-US" dirty="0">
              <a:latin typeface="楷体_GB2312" pitchFamily="49" charset="-122"/>
            </a:endParaRPr>
          </a:p>
        </p:txBody>
      </p:sp>
      <p:sp>
        <p:nvSpPr>
          <p:cNvPr id="626692"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6691"/>
                                        </p:tgtEl>
                                        <p:attrNameLst>
                                          <p:attrName>style.visibility</p:attrName>
                                        </p:attrNameLst>
                                      </p:cBhvr>
                                      <p:to>
                                        <p:strVal val="visible"/>
                                      </p:to>
                                    </p:set>
                                    <p:animEffect transition="in" filter="fade">
                                      <p:cBhvr>
                                        <p:cTn id="7" dur="1000"/>
                                        <p:tgtEl>
                                          <p:spTgt spid="626691"/>
                                        </p:tgtEl>
                                      </p:cBhvr>
                                    </p:animEffect>
                                    <p:anim calcmode="lin" valueType="num">
                                      <p:cBhvr>
                                        <p:cTn id="8" dur="1000" fill="hold"/>
                                        <p:tgtEl>
                                          <p:spTgt spid="626691"/>
                                        </p:tgtEl>
                                        <p:attrNameLst>
                                          <p:attrName>ppt_x</p:attrName>
                                        </p:attrNameLst>
                                      </p:cBhvr>
                                      <p:tavLst>
                                        <p:tav tm="0">
                                          <p:val>
                                            <p:strVal val="#ppt_x"/>
                                          </p:val>
                                        </p:tav>
                                        <p:tav tm="100000">
                                          <p:val>
                                            <p:strVal val="#ppt_x"/>
                                          </p:val>
                                        </p:tav>
                                      </p:tavLst>
                                    </p:anim>
                                    <p:anim calcmode="lin" valueType="num">
                                      <p:cBhvr>
                                        <p:cTn id="9" dur="1000" fill="hold"/>
                                        <p:tgtEl>
                                          <p:spTgt spid="6266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6BF4675-38D9-402E-8893-2DBD6BC4BFD4}" type="slidenum">
              <a:rPr kumimoji="0" lang="en-US" altLang="zh-CN" sz="1400" b="0" smtClean="0">
                <a:ea typeface="宋体" pitchFamily="2" charset="-122"/>
              </a:rPr>
              <a:pPr eaLnBrk="1" hangingPunct="1">
                <a:spcBef>
                  <a:spcPct val="0"/>
                </a:spcBef>
                <a:buClrTx/>
                <a:buSzTx/>
                <a:buFontTx/>
                <a:buNone/>
              </a:pPr>
              <a:t>37</a:t>
            </a:fld>
            <a:endParaRPr kumimoji="0" lang="en-US" altLang="zh-CN" sz="1400" b="0">
              <a:ea typeface="宋体" pitchFamily="2" charset="-122"/>
            </a:endParaRPr>
          </a:p>
        </p:txBody>
      </p:sp>
      <p:graphicFrame>
        <p:nvGraphicFramePr>
          <p:cNvPr id="35843" name="Object 2">
            <a:hlinkClick r:id="" action="ppaction://ole?verb=0"/>
          </p:cNvPr>
          <p:cNvGraphicFramePr>
            <a:graphicFrameLocks/>
          </p:cNvGraphicFramePr>
          <p:nvPr>
            <p:extLst>
              <p:ext uri="{D42A27DB-BD31-4B8C-83A1-F6EECF244321}">
                <p14:modId xmlns:p14="http://schemas.microsoft.com/office/powerpoint/2010/main" val="2788578456"/>
              </p:ext>
            </p:extLst>
          </p:nvPr>
        </p:nvGraphicFramePr>
        <p:xfrm>
          <a:off x="1263650" y="1558925"/>
          <a:ext cx="8175625" cy="5434013"/>
        </p:xfrm>
        <a:graphic>
          <a:graphicData uri="http://schemas.openxmlformats.org/presentationml/2006/ole">
            <mc:AlternateContent xmlns:mc="http://schemas.openxmlformats.org/markup-compatibility/2006">
              <mc:Choice xmlns:v="urn:schemas-microsoft-com:vml" Requires="v">
                <p:oleObj name="Document" r:id="rId3" imgW="7073280" imgH="5537880" progId="Word.Document.8">
                  <p:embed/>
                </p:oleObj>
              </mc:Choice>
              <mc:Fallback>
                <p:oleObj name="Document" r:id="rId3" imgW="7073280" imgH="5537880" progId="Word.Document.8">
                  <p:embed/>
                  <p:pic>
                    <p:nvPicPr>
                      <p:cNvPr id="0" name="Picture 12"/>
                      <p:cNvPicPr>
                        <a:picLocks noChangeArrowheads="1"/>
                      </p:cNvPicPr>
                      <p:nvPr/>
                    </p:nvPicPr>
                    <p:blipFill>
                      <a:blip r:embed="rId4"/>
                      <a:srcRect/>
                      <a:stretch>
                        <a:fillRect/>
                      </a:stretch>
                    </p:blipFill>
                    <p:spPr bwMode="auto">
                      <a:xfrm>
                        <a:off x="1263650" y="1558925"/>
                        <a:ext cx="8175625"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7715" name="Rectangle 3"/>
          <p:cNvSpPr>
            <a:spLocks noChangeArrowheads="1"/>
          </p:cNvSpPr>
          <p:nvPr/>
        </p:nvSpPr>
        <p:spPr bwMode="auto">
          <a:xfrm>
            <a:off x="3081338" y="1052513"/>
            <a:ext cx="479901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kumimoji="1" sz="4400">
                <a:solidFill>
                  <a:srgbClr val="FF9900"/>
                </a:solidFill>
                <a:effectLst>
                  <a:outerShdw blurRad="38100" dist="38100" dir="2700000" algn="tl">
                    <a:srgbClr val="000000"/>
                  </a:outerShdw>
                </a:effectLst>
                <a:latin typeface="Tahoma" pitchFamily="34" charset="0"/>
                <a:ea typeface="隶书" pitchFamily="49" charset="-122"/>
              </a:defRPr>
            </a:lvl1pPr>
            <a:lvl2pPr>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algn="ctr">
              <a:defRPr/>
            </a:pPr>
            <a:r>
              <a:rPr lang="en-US" altLang="zh-CN" sz="3200" b="1">
                <a:solidFill>
                  <a:schemeClr val="tx1"/>
                </a:solidFill>
                <a:effectLst>
                  <a:outerShdw blurRad="38100" dist="38100" dir="2700000" algn="tl">
                    <a:srgbClr val="FFFFFF"/>
                  </a:outerShdw>
                </a:effectLst>
                <a:latin typeface="楷体_GB2312" pitchFamily="49" charset="-122"/>
                <a:ea typeface="楷体_GB2312" pitchFamily="49" charset="-122"/>
              </a:rPr>
              <a:t>ASCII</a:t>
            </a:r>
            <a:r>
              <a:rPr lang="zh-CN" altLang="en-US" sz="3200" b="1">
                <a:solidFill>
                  <a:schemeClr val="tx1"/>
                </a:solidFill>
                <a:effectLst>
                  <a:outerShdw blurRad="38100" dist="38100" dir="2700000" algn="tl">
                    <a:srgbClr val="FFFFFF"/>
                  </a:outerShdw>
                </a:effectLst>
                <a:latin typeface="楷体_GB2312" pitchFamily="49" charset="-122"/>
                <a:ea typeface="楷体_GB2312" pitchFamily="49" charset="-122"/>
              </a:rPr>
              <a:t>码表</a:t>
            </a:r>
            <a:r>
              <a:rPr lang="en-US" altLang="zh-CN" sz="3200" b="1">
                <a:solidFill>
                  <a:schemeClr val="tx1"/>
                </a:solidFill>
                <a:effectLst>
                  <a:outerShdw blurRad="38100" dist="38100" dir="2700000" algn="tl">
                    <a:srgbClr val="FFFFFF"/>
                  </a:outerShdw>
                </a:effectLst>
                <a:latin typeface="楷体_GB2312" pitchFamily="49" charset="-122"/>
                <a:ea typeface="楷体_GB2312" pitchFamily="49" charset="-122"/>
              </a:rPr>
              <a:t>(7</a:t>
            </a:r>
            <a:r>
              <a:rPr lang="zh-CN" altLang="en-US" sz="3200" b="1">
                <a:solidFill>
                  <a:schemeClr val="tx1"/>
                </a:solidFill>
                <a:effectLst>
                  <a:outerShdw blurRad="38100" dist="38100" dir="2700000" algn="tl">
                    <a:srgbClr val="FFFFFF"/>
                  </a:outerShdw>
                </a:effectLst>
                <a:latin typeface="楷体_GB2312" pitchFamily="49" charset="-122"/>
                <a:ea typeface="楷体_GB2312" pitchFamily="49" charset="-122"/>
              </a:rPr>
              <a:t>位</a:t>
            </a:r>
            <a:r>
              <a:rPr lang="en-US" altLang="zh-CN" sz="3200" b="1">
                <a:solidFill>
                  <a:schemeClr val="tx1"/>
                </a:solidFill>
                <a:effectLst>
                  <a:outerShdw blurRad="38100" dist="38100" dir="2700000" algn="tl">
                    <a:srgbClr val="FFFFFF"/>
                  </a:outerShdw>
                </a:effectLst>
                <a:latin typeface="楷体_GB2312" pitchFamily="49" charset="-122"/>
                <a:ea typeface="楷体_GB2312" pitchFamily="49" charset="-122"/>
              </a:rPr>
              <a:t>)</a:t>
            </a:r>
            <a:endParaRPr lang="en-US" altLang="zh-CN" sz="2800">
              <a:solidFill>
                <a:schemeClr val="tx1"/>
              </a:solidFill>
              <a:effectLst>
                <a:outerShdw blurRad="38100" dist="38100" dir="2700000" algn="tl">
                  <a:srgbClr val="FFFFFF"/>
                </a:outerShdw>
              </a:effectLst>
              <a:latin typeface="宋体" pitchFamily="2" charset="-122"/>
              <a:ea typeface="宋体" pitchFamily="2" charset="-122"/>
            </a:endParaRPr>
          </a:p>
        </p:txBody>
      </p:sp>
      <p:sp>
        <p:nvSpPr>
          <p:cNvPr id="35845" name="Rectangle 4"/>
          <p:cNvSpPr>
            <a:spLocks noChangeArrowheads="1"/>
          </p:cNvSpPr>
          <p:nvPr/>
        </p:nvSpPr>
        <p:spPr bwMode="auto">
          <a:xfrm>
            <a:off x="2433638" y="908050"/>
            <a:ext cx="1079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000" u="sng">
                <a:solidFill>
                  <a:srgbClr val="FF0000"/>
                </a:solidFill>
                <a:latin typeface="楷体_GB2312" pitchFamily="49" charset="-122"/>
              </a:rPr>
              <a:t>高三位</a:t>
            </a:r>
          </a:p>
          <a:p>
            <a:pPr algn="ctr">
              <a:spcBef>
                <a:spcPct val="0"/>
              </a:spcBef>
              <a:buClrTx/>
              <a:buSzTx/>
              <a:buFontTx/>
              <a:buNone/>
            </a:pP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6</a:t>
            </a: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5</a:t>
            </a: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4</a:t>
            </a:r>
          </a:p>
        </p:txBody>
      </p:sp>
      <p:sp>
        <p:nvSpPr>
          <p:cNvPr id="35846" name="Rectangle 5"/>
          <p:cNvSpPr>
            <a:spLocks noChangeArrowheads="1"/>
          </p:cNvSpPr>
          <p:nvPr/>
        </p:nvSpPr>
        <p:spPr bwMode="auto">
          <a:xfrm>
            <a:off x="415925" y="1866900"/>
            <a:ext cx="11366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zh-CN" altLang="en-US" sz="2000" u="sng">
                <a:solidFill>
                  <a:srgbClr val="FF0000"/>
                </a:solidFill>
                <a:latin typeface="楷体_GB2312" pitchFamily="49" charset="-122"/>
              </a:rPr>
              <a:t>低四位</a:t>
            </a:r>
          </a:p>
          <a:p>
            <a:pPr>
              <a:spcBef>
                <a:spcPct val="0"/>
              </a:spcBef>
              <a:buClrTx/>
              <a:buSzTx/>
              <a:buFontTx/>
              <a:buNone/>
            </a:pP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3</a:t>
            </a: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2</a:t>
            </a: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1</a:t>
            </a:r>
            <a:r>
              <a:rPr lang="en-US" altLang="zh-CN" sz="2000">
                <a:solidFill>
                  <a:srgbClr val="FF0000"/>
                </a:solidFill>
                <a:latin typeface="楷体_GB2312" pitchFamily="49" charset="-122"/>
              </a:rPr>
              <a:t>b</a:t>
            </a:r>
            <a:r>
              <a:rPr lang="en-US" altLang="zh-CN" sz="2000" baseline="-25000">
                <a:solidFill>
                  <a:srgbClr val="FF0000"/>
                </a:solidFill>
                <a:latin typeface="楷体_GB2312" pitchFamily="49" charset="-122"/>
              </a:rPr>
              <a:t>0</a:t>
            </a:r>
          </a:p>
        </p:txBody>
      </p:sp>
      <p:sp>
        <p:nvSpPr>
          <p:cNvPr id="627718" name="Rectangle 6"/>
          <p:cNvSpPr>
            <a:spLocks noChangeArrowheads="1"/>
          </p:cNvSpPr>
          <p:nvPr/>
        </p:nvSpPr>
        <p:spPr bwMode="auto">
          <a:xfrm>
            <a:off x="1577975" y="76200"/>
            <a:ext cx="6759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a:solidFill>
                  <a:srgbClr val="FF9900"/>
                </a:solidFill>
                <a:effectLst>
                  <a:outerShdw blurRad="38100" dist="38100" dir="2700000" algn="tl">
                    <a:srgbClr val="000000"/>
                  </a:outerShdw>
                </a:effectLst>
                <a:latin typeface="Tahoma" pitchFamily="34" charset="0"/>
                <a:ea typeface="隶书" pitchFamily="49" charset="-122"/>
              </a:defRPr>
            </a:lvl1pPr>
            <a:lvl2pPr>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algn="ctr">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2B00F2B-BBCE-4345-A6F9-ED2F3DE1EE13}" type="slidenum">
              <a:rPr kumimoji="0" lang="en-US" altLang="zh-CN" sz="1400" b="0" smtClean="0">
                <a:ea typeface="宋体" pitchFamily="2" charset="-122"/>
              </a:rPr>
              <a:pPr eaLnBrk="1" hangingPunct="1">
                <a:spcBef>
                  <a:spcPct val="0"/>
                </a:spcBef>
                <a:buClrTx/>
                <a:buSzTx/>
                <a:buFontTx/>
                <a:buNone/>
              </a:pPr>
              <a:t>38</a:t>
            </a:fld>
            <a:endParaRPr kumimoji="0" lang="en-US" altLang="zh-CN" sz="1400" b="0">
              <a:ea typeface="宋体" pitchFamily="2" charset="-122"/>
            </a:endParaRPr>
          </a:p>
        </p:txBody>
      </p:sp>
      <p:graphicFrame>
        <p:nvGraphicFramePr>
          <p:cNvPr id="629762" name="Object 2"/>
          <p:cNvGraphicFramePr>
            <a:graphicFrameLocks noChangeAspect="1"/>
          </p:cNvGraphicFramePr>
          <p:nvPr/>
        </p:nvGraphicFramePr>
        <p:xfrm>
          <a:off x="5214938" y="3933825"/>
          <a:ext cx="3914775" cy="2540000"/>
        </p:xfrm>
        <a:graphic>
          <a:graphicData uri="http://schemas.openxmlformats.org/presentationml/2006/ole">
            <mc:AlternateContent xmlns:mc="http://schemas.openxmlformats.org/markup-compatibility/2006">
              <mc:Choice xmlns:v="urn:schemas-microsoft-com:vml" Requires="v">
                <p:oleObj name="文档" r:id="rId3" imgW="3943350" imgH="2552700" progId="Word.Document.8">
                  <p:embed/>
                </p:oleObj>
              </mc:Choice>
              <mc:Fallback>
                <p:oleObj name="文档" r:id="rId3" imgW="3943350" imgH="2552700" progId="Word.Document.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3933825"/>
                        <a:ext cx="3914775"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Text Box 3"/>
          <p:cNvSpPr txBox="1">
            <a:spLocks noChangeArrowheads="1"/>
          </p:cNvSpPr>
          <p:nvPr/>
        </p:nvSpPr>
        <p:spPr bwMode="auto">
          <a:xfrm>
            <a:off x="1425575" y="3789363"/>
            <a:ext cx="36718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en-US" altLang="zh-CN">
                <a:latin typeface="楷体_GB2312" pitchFamily="49" charset="-122"/>
              </a:rPr>
              <a:t>[</a:t>
            </a:r>
            <a:r>
              <a:rPr lang="zh-CN" altLang="en-US">
                <a:latin typeface="楷体_GB2312" pitchFamily="49" charset="-122"/>
              </a:rPr>
              <a:t>例</a:t>
            </a:r>
            <a:r>
              <a:rPr lang="en-US" altLang="zh-CN">
                <a:latin typeface="楷体_GB2312" pitchFamily="49" charset="-122"/>
              </a:rPr>
              <a:t>]</a:t>
            </a:r>
            <a:r>
              <a:rPr lang="zh-CN" altLang="en-US">
                <a:latin typeface="楷体_GB2312" pitchFamily="49" charset="-122"/>
              </a:rPr>
              <a:t>将</a:t>
            </a:r>
            <a:r>
              <a:rPr lang="en-US" altLang="zh-CN">
                <a:latin typeface="楷体_GB2312" pitchFamily="49" charset="-122"/>
              </a:rPr>
              <a:t>China</a:t>
            </a:r>
            <a:r>
              <a:rPr lang="zh-CN" altLang="en-US">
                <a:latin typeface="楷体_GB2312" pitchFamily="49" charset="-122"/>
              </a:rPr>
              <a:t>五个字</a:t>
            </a:r>
          </a:p>
          <a:p>
            <a:pPr>
              <a:spcBef>
                <a:spcPct val="0"/>
              </a:spcBef>
              <a:buClrTx/>
              <a:buSzTx/>
              <a:buFontTx/>
              <a:buNone/>
            </a:pPr>
            <a:r>
              <a:rPr lang="zh-CN" altLang="en-US">
                <a:latin typeface="楷体_GB2312" pitchFamily="49" charset="-122"/>
              </a:rPr>
              <a:t>符的</a:t>
            </a:r>
            <a:r>
              <a:rPr lang="en-US" altLang="zh-CN">
                <a:latin typeface="楷体_GB2312" pitchFamily="49" charset="-122"/>
              </a:rPr>
              <a:t>ASCII</a:t>
            </a:r>
            <a:r>
              <a:rPr lang="zh-CN" altLang="en-US">
                <a:latin typeface="楷体_GB2312" pitchFamily="49" charset="-122"/>
              </a:rPr>
              <a:t>码查出并</a:t>
            </a:r>
          </a:p>
          <a:p>
            <a:pPr>
              <a:spcBef>
                <a:spcPct val="0"/>
              </a:spcBef>
              <a:buClrTx/>
              <a:buSzTx/>
              <a:buFontTx/>
              <a:buNone/>
            </a:pPr>
            <a:r>
              <a:rPr lang="zh-CN" altLang="en-US">
                <a:latin typeface="楷体_GB2312" pitchFamily="49" charset="-122"/>
              </a:rPr>
              <a:t>存放在内存中。</a:t>
            </a:r>
            <a:endParaRPr lang="zh-CN" altLang="en-US" sz="2400" b="0">
              <a:latin typeface="Arial" charset="0"/>
              <a:ea typeface="宋体" pitchFamily="2" charset="-122"/>
            </a:endParaRPr>
          </a:p>
        </p:txBody>
      </p:sp>
      <p:sp>
        <p:nvSpPr>
          <p:cNvPr id="36869" name="Text Box 4"/>
          <p:cNvSpPr txBox="1">
            <a:spLocks noChangeArrowheads="1"/>
          </p:cNvSpPr>
          <p:nvPr/>
        </p:nvSpPr>
        <p:spPr bwMode="auto">
          <a:xfrm>
            <a:off x="560388" y="1125538"/>
            <a:ext cx="8785225"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10000"/>
              </a:spcBef>
              <a:buClrTx/>
              <a:buSzTx/>
              <a:buFontTx/>
              <a:buNone/>
            </a:pPr>
            <a:r>
              <a:rPr lang="en-US" altLang="zh-CN">
                <a:latin typeface="楷体_GB2312" pitchFamily="49" charset="-122"/>
              </a:rPr>
              <a:t>    </a:t>
            </a:r>
            <a:r>
              <a:rPr lang="en-US" altLang="zh-CN">
                <a:solidFill>
                  <a:srgbClr val="FF0000"/>
                </a:solidFill>
                <a:latin typeface="楷体_GB2312" pitchFamily="49" charset="-122"/>
              </a:rPr>
              <a:t>ASCII</a:t>
            </a:r>
            <a:r>
              <a:rPr lang="zh-CN" altLang="en-US">
                <a:solidFill>
                  <a:srgbClr val="FF0000"/>
                </a:solidFill>
                <a:latin typeface="楷体_GB2312" pitchFamily="49" charset="-122"/>
              </a:rPr>
              <a:t>码的字符集</a:t>
            </a:r>
            <a:r>
              <a:rPr lang="zh-CN" altLang="en-US">
                <a:latin typeface="楷体_GB2312" pitchFamily="49" charset="-122"/>
              </a:rPr>
              <a:t>：</a:t>
            </a:r>
          </a:p>
          <a:p>
            <a:pPr eaLnBrk="1" hangingPunct="1">
              <a:spcBef>
                <a:spcPct val="10000"/>
              </a:spcBef>
              <a:buClrTx/>
              <a:buSzTx/>
              <a:buFontTx/>
              <a:buNone/>
            </a:pPr>
            <a:r>
              <a:rPr lang="zh-CN" altLang="en-US">
                <a:latin typeface="楷体_GB2312" pitchFamily="49" charset="-122"/>
              </a:rPr>
              <a:t>    ①</a:t>
            </a:r>
            <a:r>
              <a:rPr lang="en-US" altLang="zh-CN">
                <a:latin typeface="楷体_GB2312" pitchFamily="49" charset="-122"/>
              </a:rPr>
              <a:t>10</a:t>
            </a:r>
            <a:r>
              <a:rPr lang="zh-CN" altLang="en-US">
                <a:latin typeface="楷体_GB2312" pitchFamily="49" charset="-122"/>
              </a:rPr>
              <a:t>个数字：</a:t>
            </a:r>
            <a:r>
              <a:rPr lang="en-US" altLang="zh-CN">
                <a:latin typeface="楷体_GB2312" pitchFamily="49" charset="-122"/>
              </a:rPr>
              <a:t>0,1,2,3,4,5,6,7,8,9</a:t>
            </a:r>
          </a:p>
          <a:p>
            <a:pPr eaLnBrk="1" hangingPunct="1">
              <a:spcBef>
                <a:spcPct val="10000"/>
              </a:spcBef>
              <a:buClrTx/>
              <a:buSzTx/>
              <a:buFontTx/>
              <a:buNone/>
            </a:pPr>
            <a:r>
              <a:rPr lang="zh-CN" altLang="en-US">
                <a:latin typeface="楷体_GB2312" pitchFamily="49" charset="-122"/>
              </a:rPr>
              <a:t>    ②</a:t>
            </a:r>
            <a:r>
              <a:rPr lang="en-US" altLang="zh-CN">
                <a:latin typeface="楷体_GB2312" pitchFamily="49" charset="-122"/>
              </a:rPr>
              <a:t>52</a:t>
            </a:r>
            <a:r>
              <a:rPr lang="zh-CN" altLang="en-US">
                <a:latin typeface="楷体_GB2312" pitchFamily="49" charset="-122"/>
              </a:rPr>
              <a:t>个大、小写字母</a:t>
            </a:r>
          </a:p>
          <a:p>
            <a:pPr eaLnBrk="1" hangingPunct="1">
              <a:spcBef>
                <a:spcPct val="10000"/>
              </a:spcBef>
              <a:buClrTx/>
              <a:buSzTx/>
              <a:buFontTx/>
              <a:buNone/>
            </a:pPr>
            <a:r>
              <a:rPr lang="zh-CN" altLang="en-US">
                <a:latin typeface="楷体_GB2312" pitchFamily="49" charset="-122"/>
              </a:rPr>
              <a:t>    ③</a:t>
            </a:r>
            <a:r>
              <a:rPr lang="en-US" altLang="zh-CN">
                <a:latin typeface="楷体_GB2312" pitchFamily="49" charset="-122"/>
              </a:rPr>
              <a:t>25</a:t>
            </a:r>
            <a:r>
              <a:rPr lang="zh-CN" altLang="en-US">
                <a:latin typeface="楷体_GB2312" pitchFamily="49" charset="-122"/>
              </a:rPr>
              <a:t>个特殊字符</a:t>
            </a:r>
          </a:p>
          <a:p>
            <a:pPr eaLnBrk="1" hangingPunct="1">
              <a:spcBef>
                <a:spcPct val="10000"/>
              </a:spcBef>
              <a:buClrTx/>
              <a:buSzTx/>
              <a:buFontTx/>
              <a:buNone/>
            </a:pPr>
            <a:r>
              <a:rPr lang="zh-CN" altLang="en-US">
                <a:latin typeface="楷体_GB2312" pitchFamily="49" charset="-122"/>
              </a:rPr>
              <a:t>    </a:t>
            </a:r>
            <a:r>
              <a:rPr lang="zh-CN" altLang="en-US">
                <a:solidFill>
                  <a:srgbClr val="FF0000"/>
                </a:solidFill>
                <a:latin typeface="楷体_GB2312" pitchFamily="49" charset="-122"/>
              </a:rPr>
              <a:t>比较大小</a:t>
            </a:r>
            <a:r>
              <a:rPr lang="zh-CN" altLang="en-US">
                <a:latin typeface="楷体_GB2312" pitchFamily="49" charset="-122"/>
              </a:rPr>
              <a:t>：</a:t>
            </a:r>
            <a:r>
              <a:rPr lang="en-US" altLang="zh-CN">
                <a:latin typeface="楷体_GB2312" pitchFamily="49" charset="-122"/>
              </a:rPr>
              <a:t>0&lt;</a:t>
            </a:r>
            <a:r>
              <a:rPr lang="en-US" altLang="zh-CN">
                <a:latin typeface="Times New Roman" pitchFamily="18" charset="0"/>
              </a:rPr>
              <a:t>…</a:t>
            </a:r>
            <a:r>
              <a:rPr lang="en-US" altLang="zh-CN">
                <a:latin typeface="楷体_GB2312" pitchFamily="49" charset="-122"/>
              </a:rPr>
              <a:t>&lt;9&lt;A&lt;</a:t>
            </a:r>
            <a:r>
              <a:rPr lang="en-US" altLang="zh-CN">
                <a:latin typeface="Times New Roman" pitchFamily="18" charset="0"/>
              </a:rPr>
              <a:t>…</a:t>
            </a:r>
            <a:r>
              <a:rPr lang="en-US" altLang="zh-CN">
                <a:latin typeface="楷体_GB2312" pitchFamily="49" charset="-122"/>
              </a:rPr>
              <a:t>&lt;Z&lt;a&lt;</a:t>
            </a:r>
            <a:r>
              <a:rPr lang="en-US" altLang="zh-CN">
                <a:latin typeface="Times New Roman" pitchFamily="18" charset="0"/>
              </a:rPr>
              <a:t>…</a:t>
            </a:r>
            <a:r>
              <a:rPr lang="en-US" altLang="zh-CN">
                <a:latin typeface="楷体_GB2312" pitchFamily="49" charset="-122"/>
              </a:rPr>
              <a:t>&lt;z</a:t>
            </a:r>
          </a:p>
        </p:txBody>
      </p:sp>
      <p:sp>
        <p:nvSpPr>
          <p:cNvPr id="629765"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fade">
                                      <p:cBhvr>
                                        <p:cTn id="7" dur="1000"/>
                                        <p:tgtEl>
                                          <p:spTgt spid="629762"/>
                                        </p:tgtEl>
                                      </p:cBhvr>
                                    </p:animEffect>
                                    <p:anim calcmode="lin" valueType="num">
                                      <p:cBhvr>
                                        <p:cTn id="8" dur="1000" fill="hold"/>
                                        <p:tgtEl>
                                          <p:spTgt spid="629762"/>
                                        </p:tgtEl>
                                        <p:attrNameLst>
                                          <p:attrName>ppt_x</p:attrName>
                                        </p:attrNameLst>
                                      </p:cBhvr>
                                      <p:tavLst>
                                        <p:tav tm="0">
                                          <p:val>
                                            <p:strVal val="#ppt_x"/>
                                          </p:val>
                                        </p:tav>
                                        <p:tav tm="100000">
                                          <p:val>
                                            <p:strVal val="#ppt_x"/>
                                          </p:val>
                                        </p:tav>
                                      </p:tavLst>
                                    </p:anim>
                                    <p:anim calcmode="lin" valueType="num">
                                      <p:cBhvr>
                                        <p:cTn id="9" dur="1000" fill="hold"/>
                                        <p:tgtEl>
                                          <p:spTgt spid="6297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CCB8826-A206-43A2-A4C5-A0E04D6343C3}" type="slidenum">
              <a:rPr kumimoji="0" lang="en-US" altLang="zh-CN" sz="1400" b="0" smtClean="0">
                <a:ea typeface="宋体" pitchFamily="2" charset="-122"/>
              </a:rPr>
              <a:pPr eaLnBrk="1" hangingPunct="1">
                <a:spcBef>
                  <a:spcPct val="0"/>
                </a:spcBef>
                <a:buClrTx/>
                <a:buSzTx/>
                <a:buFontTx/>
                <a:buNone/>
              </a:pPr>
              <a:t>39</a:t>
            </a:fld>
            <a:endParaRPr kumimoji="0" lang="en-US" altLang="zh-CN" sz="1400" b="0">
              <a:ea typeface="宋体" pitchFamily="2" charset="-122"/>
            </a:endParaRPr>
          </a:p>
        </p:txBody>
      </p:sp>
      <p:sp>
        <p:nvSpPr>
          <p:cNvPr id="37891" name="Rectangle 2"/>
          <p:cNvSpPr>
            <a:spLocks noGrp="1" noChangeArrowheads="1"/>
          </p:cNvSpPr>
          <p:nvPr>
            <p:ph type="body" idx="1"/>
          </p:nvPr>
        </p:nvSpPr>
        <p:spPr>
          <a:xfrm>
            <a:off x="560388" y="1125538"/>
            <a:ext cx="8785225" cy="2808287"/>
          </a:xfrm>
        </p:spPr>
        <p:txBody>
          <a:bodyPr/>
          <a:lstStyle/>
          <a:p>
            <a:pPr eaLnBrk="1" hangingPunct="1">
              <a:buClrTx/>
              <a:buSzTx/>
              <a:buFontTx/>
              <a:buNone/>
            </a:pPr>
            <a:r>
              <a:rPr lang="en-US" altLang="zh-CN">
                <a:solidFill>
                  <a:srgbClr val="9900FF"/>
                </a:solidFill>
                <a:latin typeface="楷体_GB2312" pitchFamily="49" charset="-122"/>
              </a:rPr>
              <a:t>    2.</a:t>
            </a:r>
            <a:r>
              <a:rPr lang="zh-CN" altLang="zh-CN">
                <a:solidFill>
                  <a:srgbClr val="9900FF"/>
                </a:solidFill>
                <a:latin typeface="楷体_GB2312" pitchFamily="49" charset="-122"/>
              </a:rPr>
              <a:t>汉字编码</a:t>
            </a:r>
            <a:endParaRPr lang="zh-CN" altLang="en-US">
              <a:solidFill>
                <a:srgbClr val="9900FF"/>
              </a:solidFill>
              <a:latin typeface="楷体_GB2312" pitchFamily="49" charset="-122"/>
            </a:endParaRPr>
          </a:p>
          <a:p>
            <a:pPr eaLnBrk="1" hangingPunct="1">
              <a:buClrTx/>
              <a:buSzTx/>
              <a:buFontTx/>
              <a:buNone/>
            </a:pPr>
            <a:r>
              <a:rPr lang="zh-CN" altLang="en-US">
                <a:latin typeface="楷体_GB2312" pitchFamily="49" charset="-122"/>
              </a:rPr>
              <a:t>    </a:t>
            </a:r>
            <a:r>
              <a:rPr lang="zh-CN" altLang="en-US">
                <a:solidFill>
                  <a:srgbClr val="FF0000"/>
                </a:solidFill>
                <a:latin typeface="楷体_GB2312" pitchFamily="49" charset="-122"/>
              </a:rPr>
              <a:t>汉字处理技术</a:t>
            </a:r>
            <a:r>
              <a:rPr lang="zh-CN" altLang="en-US">
                <a:latin typeface="楷体_GB2312" pitchFamily="49" charset="-122"/>
              </a:rPr>
              <a:t>：汉字输入、汉字输出、计算机内部的编码问题。</a:t>
            </a:r>
          </a:p>
          <a:p>
            <a:pPr eaLnBrk="1" hangingPunct="1">
              <a:buClrTx/>
              <a:buSzTx/>
              <a:buFontTx/>
              <a:buNone/>
            </a:pPr>
            <a:r>
              <a:rPr lang="zh-CN" altLang="en-US">
                <a:latin typeface="楷体_GB2312" pitchFamily="49" charset="-122"/>
              </a:rPr>
              <a:t>    根据汉字处理过程中的不同要求，有多种编码形式。</a:t>
            </a:r>
            <a:endParaRPr lang="en-US" altLang="zh-CN">
              <a:latin typeface="楷体_GB2312" pitchFamily="49" charset="-122"/>
            </a:endParaRPr>
          </a:p>
        </p:txBody>
      </p:sp>
      <p:grpSp>
        <p:nvGrpSpPr>
          <p:cNvPr id="631811" name="Group 3"/>
          <p:cNvGrpSpPr>
            <a:grpSpLocks/>
          </p:cNvGrpSpPr>
          <p:nvPr/>
        </p:nvGrpSpPr>
        <p:grpSpPr bwMode="auto">
          <a:xfrm>
            <a:off x="849313" y="4149725"/>
            <a:ext cx="8280400" cy="1584325"/>
            <a:chOff x="535" y="2750"/>
            <a:chExt cx="5216" cy="998"/>
          </a:xfrm>
        </p:grpSpPr>
        <p:grpSp>
          <p:nvGrpSpPr>
            <p:cNvPr id="37894" name="Group 4"/>
            <p:cNvGrpSpPr>
              <a:grpSpLocks/>
            </p:cNvGrpSpPr>
            <p:nvPr/>
          </p:nvGrpSpPr>
          <p:grpSpPr bwMode="auto">
            <a:xfrm>
              <a:off x="851" y="2750"/>
              <a:ext cx="4582" cy="486"/>
              <a:chOff x="625" y="2750"/>
              <a:chExt cx="4582" cy="486"/>
            </a:xfrm>
          </p:grpSpPr>
          <p:sp>
            <p:nvSpPr>
              <p:cNvPr id="37900" name="Text Box 5"/>
              <p:cNvSpPr txBox="1">
                <a:spLocks noChangeArrowheads="1"/>
              </p:cNvSpPr>
              <p:nvPr/>
            </p:nvSpPr>
            <p:spPr bwMode="auto">
              <a:xfrm>
                <a:off x="1033" y="2750"/>
                <a:ext cx="636" cy="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buClrTx/>
                  <a:buSzTx/>
                  <a:buFontTx/>
                  <a:buNone/>
                </a:pPr>
                <a:r>
                  <a:rPr lang="zh-CN" altLang="en-US" sz="2000">
                    <a:ea typeface="宋体" pitchFamily="2" charset="-122"/>
                  </a:rPr>
                  <a:t>汉字</a:t>
                </a:r>
              </a:p>
              <a:p>
                <a:pPr algn="ctr" eaLnBrk="1" hangingPunct="1">
                  <a:buClrTx/>
                  <a:buSzTx/>
                  <a:buFontTx/>
                  <a:buNone/>
                </a:pPr>
                <a:r>
                  <a:rPr lang="zh-CN" altLang="en-US" sz="2000">
                    <a:ea typeface="宋体" pitchFamily="2" charset="-122"/>
                  </a:rPr>
                  <a:t>输入码</a:t>
                </a:r>
              </a:p>
            </p:txBody>
          </p:sp>
          <p:sp>
            <p:nvSpPr>
              <p:cNvPr id="37901" name="Text Box 6"/>
              <p:cNvSpPr txBox="1">
                <a:spLocks noChangeArrowheads="1"/>
              </p:cNvSpPr>
              <p:nvPr/>
            </p:nvSpPr>
            <p:spPr bwMode="auto">
              <a:xfrm>
                <a:off x="2077" y="2750"/>
                <a:ext cx="636" cy="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buClrTx/>
                  <a:buSzTx/>
                  <a:buFontTx/>
                  <a:buNone/>
                </a:pPr>
                <a:r>
                  <a:rPr lang="zh-CN" altLang="en-US" sz="2000">
                    <a:ea typeface="宋体" pitchFamily="2" charset="-122"/>
                  </a:rPr>
                  <a:t>汉字</a:t>
                </a:r>
              </a:p>
              <a:p>
                <a:pPr algn="ctr" eaLnBrk="1" hangingPunct="1">
                  <a:buClrTx/>
                  <a:buSzTx/>
                  <a:buFontTx/>
                  <a:buNone/>
                </a:pPr>
                <a:r>
                  <a:rPr lang="zh-CN" altLang="en-US" sz="2000">
                    <a:ea typeface="宋体" pitchFamily="2" charset="-122"/>
                  </a:rPr>
                  <a:t>交换码</a:t>
                </a:r>
              </a:p>
            </p:txBody>
          </p:sp>
          <p:sp>
            <p:nvSpPr>
              <p:cNvPr id="37902" name="Text Box 7"/>
              <p:cNvSpPr txBox="1">
                <a:spLocks noChangeArrowheads="1"/>
              </p:cNvSpPr>
              <p:nvPr/>
            </p:nvSpPr>
            <p:spPr bwMode="auto">
              <a:xfrm>
                <a:off x="3120" y="2750"/>
                <a:ext cx="636" cy="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buClrTx/>
                  <a:buSzTx/>
                  <a:buFontTx/>
                  <a:buNone/>
                </a:pPr>
                <a:r>
                  <a:rPr lang="zh-CN" altLang="en-US" sz="2000">
                    <a:ea typeface="宋体" pitchFamily="2" charset="-122"/>
                  </a:rPr>
                  <a:t>汉字</a:t>
                </a:r>
              </a:p>
              <a:p>
                <a:pPr algn="ctr" eaLnBrk="1" hangingPunct="1">
                  <a:buClrTx/>
                  <a:buSzTx/>
                  <a:buFontTx/>
                  <a:buNone/>
                </a:pPr>
                <a:r>
                  <a:rPr lang="zh-CN" altLang="en-US" sz="2000">
                    <a:ea typeface="宋体" pitchFamily="2" charset="-122"/>
                  </a:rPr>
                  <a:t>机内码</a:t>
                </a:r>
              </a:p>
            </p:txBody>
          </p:sp>
          <p:sp>
            <p:nvSpPr>
              <p:cNvPr id="37903" name="Text Box 8"/>
              <p:cNvSpPr txBox="1">
                <a:spLocks noChangeArrowheads="1"/>
              </p:cNvSpPr>
              <p:nvPr/>
            </p:nvSpPr>
            <p:spPr bwMode="auto">
              <a:xfrm>
                <a:off x="4163" y="2750"/>
                <a:ext cx="636" cy="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buClrTx/>
                  <a:buSzTx/>
                  <a:buFontTx/>
                  <a:buNone/>
                </a:pPr>
                <a:r>
                  <a:rPr lang="zh-CN" altLang="en-US" sz="2000">
                    <a:ea typeface="宋体" pitchFamily="2" charset="-122"/>
                  </a:rPr>
                  <a:t>汉字</a:t>
                </a:r>
              </a:p>
              <a:p>
                <a:pPr algn="ctr" eaLnBrk="1" hangingPunct="1">
                  <a:buClrTx/>
                  <a:buSzTx/>
                  <a:buFontTx/>
                  <a:buNone/>
                </a:pPr>
                <a:r>
                  <a:rPr lang="zh-CN" altLang="en-US" sz="2000">
                    <a:ea typeface="宋体" pitchFamily="2" charset="-122"/>
                  </a:rPr>
                  <a:t>字形码</a:t>
                </a:r>
              </a:p>
            </p:txBody>
          </p:sp>
          <p:sp>
            <p:nvSpPr>
              <p:cNvPr id="37904" name="Line 9"/>
              <p:cNvSpPr>
                <a:spLocks noChangeShapeType="1"/>
              </p:cNvSpPr>
              <p:nvPr/>
            </p:nvSpPr>
            <p:spPr bwMode="auto">
              <a:xfrm>
                <a:off x="1669" y="2976"/>
                <a:ext cx="4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5" name="Line 10"/>
              <p:cNvSpPr>
                <a:spLocks noChangeShapeType="1"/>
              </p:cNvSpPr>
              <p:nvPr/>
            </p:nvSpPr>
            <p:spPr bwMode="auto">
              <a:xfrm>
                <a:off x="2712" y="2976"/>
                <a:ext cx="4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6" name="Line 11"/>
              <p:cNvSpPr>
                <a:spLocks noChangeShapeType="1"/>
              </p:cNvSpPr>
              <p:nvPr/>
            </p:nvSpPr>
            <p:spPr bwMode="auto">
              <a:xfrm>
                <a:off x="3755" y="2976"/>
                <a:ext cx="4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7" name="Line 12"/>
              <p:cNvSpPr>
                <a:spLocks noChangeShapeType="1"/>
              </p:cNvSpPr>
              <p:nvPr/>
            </p:nvSpPr>
            <p:spPr bwMode="auto">
              <a:xfrm>
                <a:off x="4799" y="2976"/>
                <a:ext cx="4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8" name="Line 13"/>
              <p:cNvSpPr>
                <a:spLocks noChangeShapeType="1"/>
              </p:cNvSpPr>
              <p:nvPr/>
            </p:nvSpPr>
            <p:spPr bwMode="auto">
              <a:xfrm>
                <a:off x="625" y="2976"/>
                <a:ext cx="4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895" name="Text Box 14"/>
            <p:cNvSpPr txBox="1">
              <a:spLocks noChangeArrowheads="1"/>
            </p:cNvSpPr>
            <p:nvPr/>
          </p:nvSpPr>
          <p:spPr bwMode="auto">
            <a:xfrm>
              <a:off x="535" y="2764"/>
              <a:ext cx="6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600">
                  <a:ea typeface="宋体" pitchFamily="2" charset="-122"/>
                </a:rPr>
                <a:t>输入设备</a:t>
              </a:r>
            </a:p>
          </p:txBody>
        </p:sp>
        <p:sp>
          <p:nvSpPr>
            <p:cNvPr id="37896" name="Text Box 15"/>
            <p:cNvSpPr txBox="1">
              <a:spLocks noChangeArrowheads="1"/>
            </p:cNvSpPr>
            <p:nvPr/>
          </p:nvSpPr>
          <p:spPr bwMode="auto">
            <a:xfrm>
              <a:off x="5116" y="2750"/>
              <a:ext cx="6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600">
                  <a:ea typeface="宋体" pitchFamily="2" charset="-122"/>
                </a:rPr>
                <a:t>输出设备</a:t>
              </a:r>
            </a:p>
          </p:txBody>
        </p:sp>
        <p:sp>
          <p:nvSpPr>
            <p:cNvPr id="37897" name="AutoShape 16"/>
            <p:cNvSpPr>
              <a:spLocks noChangeArrowheads="1"/>
            </p:cNvSpPr>
            <p:nvPr/>
          </p:nvSpPr>
          <p:spPr bwMode="auto">
            <a:xfrm>
              <a:off x="3936" y="3339"/>
              <a:ext cx="499" cy="409"/>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sp>
          <p:nvSpPr>
            <p:cNvPr id="37898" name="Text Box 17"/>
            <p:cNvSpPr txBox="1">
              <a:spLocks noChangeArrowheads="1"/>
            </p:cNvSpPr>
            <p:nvPr/>
          </p:nvSpPr>
          <p:spPr bwMode="auto">
            <a:xfrm>
              <a:off x="3936" y="3475"/>
              <a:ext cx="5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600">
                  <a:ea typeface="宋体" pitchFamily="2" charset="-122"/>
                </a:rPr>
                <a:t>汉字库</a:t>
              </a:r>
            </a:p>
          </p:txBody>
        </p:sp>
        <p:sp>
          <p:nvSpPr>
            <p:cNvPr id="37899" name="Line 18"/>
            <p:cNvSpPr>
              <a:spLocks noChangeShapeType="1"/>
            </p:cNvSpPr>
            <p:nvPr/>
          </p:nvSpPr>
          <p:spPr bwMode="auto">
            <a:xfrm>
              <a:off x="4163" y="2976"/>
              <a:ext cx="0" cy="363"/>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31827" name="Rectangle 19"/>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31811"/>
                                        </p:tgtEl>
                                        <p:attrNameLst>
                                          <p:attrName>style.visibility</p:attrName>
                                        </p:attrNameLst>
                                      </p:cBhvr>
                                      <p:to>
                                        <p:strVal val="visible"/>
                                      </p:to>
                                    </p:set>
                                    <p:animEffect transition="in" filter="fade">
                                      <p:cBhvr>
                                        <p:cTn id="7" dur="1000"/>
                                        <p:tgtEl>
                                          <p:spTgt spid="631811"/>
                                        </p:tgtEl>
                                      </p:cBhvr>
                                    </p:animEffect>
                                    <p:anim calcmode="lin" valueType="num">
                                      <p:cBhvr>
                                        <p:cTn id="8" dur="1000" fill="hold"/>
                                        <p:tgtEl>
                                          <p:spTgt spid="631811"/>
                                        </p:tgtEl>
                                        <p:attrNameLst>
                                          <p:attrName>ppt_x</p:attrName>
                                        </p:attrNameLst>
                                      </p:cBhvr>
                                      <p:tavLst>
                                        <p:tav tm="0">
                                          <p:val>
                                            <p:strVal val="#ppt_x"/>
                                          </p:val>
                                        </p:tav>
                                        <p:tav tm="100000">
                                          <p:val>
                                            <p:strVal val="#ppt_x"/>
                                          </p:val>
                                        </p:tav>
                                      </p:tavLst>
                                    </p:anim>
                                    <p:anim calcmode="lin" valueType="num">
                                      <p:cBhvr>
                                        <p:cTn id="9" dur="1000" fill="hold"/>
                                        <p:tgtEl>
                                          <p:spTgt spid="6318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BE6146-8CD9-4A6B-81CD-FA6DACE4F2B6}" type="slidenum">
              <a:rPr kumimoji="0" lang="en-US" altLang="zh-CN" sz="1400" b="0" smtClean="0">
                <a:ea typeface="宋体" pitchFamily="2" charset="-122"/>
              </a:rPr>
              <a:pPr eaLnBrk="1" hangingPunct="1">
                <a:spcBef>
                  <a:spcPct val="0"/>
                </a:spcBef>
                <a:buClrTx/>
                <a:buSzTx/>
                <a:buFontTx/>
                <a:buNone/>
              </a:pPr>
              <a:t>4</a:t>
            </a:fld>
            <a:endParaRPr kumimoji="0" lang="en-US" altLang="zh-CN" sz="1400" b="0">
              <a:ea typeface="宋体" pitchFamily="2" charset="-122"/>
            </a:endParaRPr>
          </a:p>
        </p:txBody>
      </p:sp>
      <p:sp>
        <p:nvSpPr>
          <p:cNvPr id="5123" name="Rectangle 3"/>
          <p:cNvSpPr>
            <a:spLocks noGrp="1" noChangeArrowheads="1"/>
          </p:cNvSpPr>
          <p:nvPr>
            <p:ph type="body" idx="1"/>
          </p:nvPr>
        </p:nvSpPr>
        <p:spPr>
          <a:xfrm>
            <a:off x="666721" y="908720"/>
            <a:ext cx="8606760" cy="5734990"/>
          </a:xfrm>
        </p:spPr>
        <p:txBody>
          <a:bodyPr/>
          <a:lstStyle/>
          <a:p>
            <a:pPr algn="ctr" eaLnBrk="1" hangingPunct="1"/>
            <a:endParaRPr lang="en-US" altLang="zh-CN" dirty="0"/>
          </a:p>
          <a:p>
            <a:pPr algn="ctr" eaLnBrk="1" hangingPunct="1"/>
            <a:endParaRPr lang="en-US" altLang="zh-CN" dirty="0"/>
          </a:p>
          <a:p>
            <a:pPr algn="ctr" eaLnBrk="1" hangingPunct="1"/>
            <a:endParaRPr lang="zh-CN" altLang="en-US" dirty="0"/>
          </a:p>
        </p:txBody>
      </p:sp>
      <p:sp>
        <p:nvSpPr>
          <p:cNvPr id="378885" name="Rectangle 5"/>
          <p:cNvSpPr>
            <a:spLocks noGrp="1" noChangeArrowheads="1"/>
          </p:cNvSpPr>
          <p:nvPr>
            <p:ph type="title"/>
          </p:nvPr>
        </p:nvSpPr>
        <p:spPr>
          <a:xfrm>
            <a:off x="2095480" y="142852"/>
            <a:ext cx="6946906" cy="71438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zh-CN" altLang="en-US" dirty="0"/>
              <a:t>         </a:t>
            </a:r>
            <a:br>
              <a:rPr lang="en-US" altLang="zh-CN" dirty="0"/>
            </a:br>
            <a:r>
              <a:rPr lang="en-US" altLang="zh-CN" dirty="0"/>
              <a:t>       </a:t>
            </a:r>
            <a:r>
              <a:rPr lang="zh-CN" altLang="en-US" dirty="0"/>
              <a:t>上课说明</a:t>
            </a:r>
            <a:br>
              <a:rPr lang="en-US" altLang="zh-CN" dirty="0"/>
            </a:br>
            <a:endParaRPr lang="en-US" altLang="zh-CN" dirty="0">
              <a:latin typeface="隶书" pitchFamily="49" charset="-122"/>
            </a:endParaRPr>
          </a:p>
        </p:txBody>
      </p:sp>
      <p:pic>
        <p:nvPicPr>
          <p:cNvPr id="2" name="图片 1">
            <a:extLst>
              <a:ext uri="{FF2B5EF4-FFF2-40B4-BE49-F238E27FC236}">
                <a16:creationId xmlns:a16="http://schemas.microsoft.com/office/drawing/2014/main" id="{95A9BC9C-CFCA-4523-A30A-20F18056D9E7}"/>
              </a:ext>
            </a:extLst>
          </p:cNvPr>
          <p:cNvPicPr>
            <a:picLocks noChangeAspect="1"/>
          </p:cNvPicPr>
          <p:nvPr/>
        </p:nvPicPr>
        <p:blipFill>
          <a:blip r:embed="rId3"/>
          <a:stretch>
            <a:fillRect/>
          </a:stretch>
        </p:blipFill>
        <p:spPr>
          <a:xfrm>
            <a:off x="2576736" y="2060848"/>
            <a:ext cx="4359131" cy="2477492"/>
          </a:xfrm>
          <a:prstGeom prst="rect">
            <a:avLst/>
          </a:prstGeom>
        </p:spPr>
      </p:pic>
    </p:spTree>
    <p:extLst>
      <p:ext uri="{BB962C8B-B14F-4D97-AF65-F5344CB8AC3E}">
        <p14:creationId xmlns:p14="http://schemas.microsoft.com/office/powerpoint/2010/main" val="2549370079"/>
      </p:ext>
    </p:extLst>
  </p:cSld>
  <p:clrMapOvr>
    <a:masterClrMapping/>
  </p:clrMapOvr>
  <p:transition spd="slow">
    <p:strips dir="rd"/>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90D4DAC-DCEE-4C00-95F2-438DF01248FA}" type="slidenum">
              <a:rPr kumimoji="0" lang="en-US" altLang="zh-CN" sz="1400" b="0" smtClean="0">
                <a:ea typeface="宋体" pitchFamily="2" charset="-122"/>
              </a:rPr>
              <a:pPr eaLnBrk="1" hangingPunct="1">
                <a:spcBef>
                  <a:spcPct val="0"/>
                </a:spcBef>
                <a:buClrTx/>
                <a:buSzTx/>
                <a:buFontTx/>
                <a:buNone/>
              </a:pPr>
              <a:t>40</a:t>
            </a:fld>
            <a:endParaRPr kumimoji="0" lang="en-US" altLang="zh-CN" sz="1400" b="0">
              <a:ea typeface="宋体" pitchFamily="2" charset="-122"/>
            </a:endParaRPr>
          </a:p>
        </p:txBody>
      </p:sp>
      <p:sp>
        <p:nvSpPr>
          <p:cNvPr id="38915" name="Rectangle 2"/>
          <p:cNvSpPr>
            <a:spLocks noGrp="1" noChangeArrowheads="1"/>
          </p:cNvSpPr>
          <p:nvPr>
            <p:ph type="body" idx="1"/>
          </p:nvPr>
        </p:nvSpPr>
        <p:spPr>
          <a:xfrm>
            <a:off x="561975" y="1125538"/>
            <a:ext cx="8783638" cy="42481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latin typeface="楷体_GB2312" pitchFamily="49" charset="-122"/>
              </a:rPr>
              <a:t>    </a:t>
            </a:r>
            <a:r>
              <a:rPr lang="zh-CN" altLang="en-US">
                <a:solidFill>
                  <a:srgbClr val="FF00FF"/>
                </a:solidFill>
                <a:latin typeface="楷体_GB2312" pitchFamily="49" charset="-122"/>
              </a:rPr>
              <a:t>⑴汉字输入码</a:t>
            </a:r>
          </a:p>
          <a:p>
            <a:pPr eaLnBrk="1" hangingPunct="1"/>
            <a:r>
              <a:rPr lang="zh-CN" altLang="en-US">
                <a:latin typeface="楷体_GB2312" pitchFamily="49" charset="-122"/>
              </a:rPr>
              <a:t>    </a:t>
            </a:r>
            <a:r>
              <a:rPr lang="zh-CN" altLang="en-US">
                <a:solidFill>
                  <a:srgbClr val="FF0000"/>
                </a:solidFill>
                <a:latin typeface="楷体_GB2312" pitchFamily="49" charset="-122"/>
              </a:rPr>
              <a:t>作用</a:t>
            </a:r>
            <a:r>
              <a:rPr lang="zh-CN" altLang="en-US">
                <a:latin typeface="楷体_GB2312" pitchFamily="49" charset="-122"/>
              </a:rPr>
              <a:t>：让用户直接使用标准键盘输入汉字。</a:t>
            </a:r>
          </a:p>
          <a:p>
            <a:pPr eaLnBrk="1" hangingPunct="1"/>
            <a:r>
              <a:rPr lang="zh-CN" altLang="en-US">
                <a:latin typeface="楷体_GB2312" pitchFamily="49" charset="-122"/>
              </a:rPr>
              <a:t>    </a:t>
            </a:r>
            <a:r>
              <a:rPr lang="zh-CN" altLang="en-US">
                <a:solidFill>
                  <a:srgbClr val="FF0000"/>
                </a:solidFill>
                <a:latin typeface="楷体_GB2312" pitchFamily="49" charset="-122"/>
              </a:rPr>
              <a:t>特点</a:t>
            </a:r>
            <a:r>
              <a:rPr lang="zh-CN" altLang="en-US">
                <a:latin typeface="楷体_GB2312" pitchFamily="49" charset="-122"/>
              </a:rPr>
              <a:t>：规则简单，重码率低，击键次数少。</a:t>
            </a:r>
          </a:p>
          <a:p>
            <a:pPr eaLnBrk="1" hangingPunct="1"/>
            <a:r>
              <a:rPr lang="zh-CN" altLang="en-US">
                <a:latin typeface="楷体_GB2312" pitchFamily="49" charset="-122"/>
              </a:rPr>
              <a:t>    </a:t>
            </a:r>
            <a:r>
              <a:rPr lang="zh-CN" altLang="en-US">
                <a:solidFill>
                  <a:srgbClr val="FF0000"/>
                </a:solidFill>
                <a:latin typeface="楷体_GB2312" pitchFamily="49" charset="-122"/>
              </a:rPr>
              <a:t>分类</a:t>
            </a:r>
            <a:r>
              <a:rPr lang="zh-CN" altLang="en-US">
                <a:latin typeface="楷体_GB2312" pitchFamily="49" charset="-122"/>
              </a:rPr>
              <a:t>：数字编码→电报码、区位码等</a:t>
            </a:r>
          </a:p>
          <a:p>
            <a:pPr eaLnBrk="1" hangingPunct="1"/>
            <a:r>
              <a:rPr lang="zh-CN" altLang="en-US">
                <a:latin typeface="楷体_GB2312" pitchFamily="49" charset="-122"/>
              </a:rPr>
              <a:t>          字音编码→全拼、双拼等</a:t>
            </a:r>
          </a:p>
          <a:p>
            <a:pPr eaLnBrk="1" hangingPunct="1"/>
            <a:r>
              <a:rPr lang="zh-CN" altLang="en-US">
                <a:latin typeface="楷体_GB2312" pitchFamily="49" charset="-122"/>
              </a:rPr>
              <a:t>          字形编码→五笔字型、郑码等</a:t>
            </a:r>
          </a:p>
          <a:p>
            <a:pPr eaLnBrk="1" hangingPunct="1"/>
            <a:r>
              <a:rPr lang="zh-CN" altLang="en-US">
                <a:latin typeface="楷体_GB2312" pitchFamily="49" charset="-122"/>
              </a:rPr>
              <a:t>          混合编码→自然码、智能</a:t>
            </a:r>
            <a:r>
              <a:rPr lang="en-US" altLang="zh-CN">
                <a:latin typeface="楷体_GB2312" pitchFamily="49" charset="-122"/>
              </a:rPr>
              <a:t>ABC</a:t>
            </a:r>
            <a:r>
              <a:rPr lang="zh-CN" altLang="en-US">
                <a:latin typeface="楷体_GB2312" pitchFamily="49" charset="-122"/>
              </a:rPr>
              <a:t>等</a:t>
            </a:r>
          </a:p>
        </p:txBody>
      </p:sp>
      <p:sp>
        <p:nvSpPr>
          <p:cNvPr id="632835"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C56BA50-7D3D-4451-BB52-65BE086B2635}" type="slidenum">
              <a:rPr kumimoji="0" lang="en-US" altLang="zh-CN" sz="1400" b="0" smtClean="0">
                <a:ea typeface="宋体" pitchFamily="2" charset="-122"/>
              </a:rPr>
              <a:pPr eaLnBrk="1" hangingPunct="1">
                <a:spcBef>
                  <a:spcPct val="0"/>
                </a:spcBef>
                <a:buClrTx/>
                <a:buSzTx/>
                <a:buFontTx/>
                <a:buNone/>
              </a:pPr>
              <a:t>41</a:t>
            </a:fld>
            <a:endParaRPr kumimoji="0" lang="en-US" altLang="zh-CN" sz="1400" b="0">
              <a:ea typeface="宋体" pitchFamily="2" charset="-122"/>
            </a:endParaRPr>
          </a:p>
        </p:txBody>
      </p:sp>
      <p:sp>
        <p:nvSpPr>
          <p:cNvPr id="39939" name="Rectangle 2"/>
          <p:cNvSpPr>
            <a:spLocks noGrp="1" noChangeArrowheads="1"/>
          </p:cNvSpPr>
          <p:nvPr>
            <p:ph type="body" idx="1"/>
          </p:nvPr>
        </p:nvSpPr>
        <p:spPr>
          <a:xfrm>
            <a:off x="560388" y="1125538"/>
            <a:ext cx="8785225" cy="4824412"/>
          </a:xfrm>
        </p:spPr>
        <p:txBody>
          <a:bodyPr/>
          <a:lstStyle/>
          <a:p>
            <a:pPr eaLnBrk="1" hangingPunct="1"/>
            <a:r>
              <a:rPr lang="en-US" altLang="zh-CN">
                <a:latin typeface="楷体_GB2312" pitchFamily="49" charset="-122"/>
              </a:rPr>
              <a:t>    </a:t>
            </a:r>
            <a:r>
              <a:rPr lang="zh-CN" altLang="en-US">
                <a:solidFill>
                  <a:srgbClr val="FF00FF"/>
                </a:solidFill>
                <a:latin typeface="楷体_GB2312" pitchFamily="49" charset="-122"/>
              </a:rPr>
              <a:t>⑵汉字交换码</a:t>
            </a:r>
            <a:endParaRPr lang="zh-CN" altLang="zh-CN">
              <a:solidFill>
                <a:srgbClr val="FF00FF"/>
              </a:solidFill>
              <a:latin typeface="楷体_GB2312" pitchFamily="49" charset="-122"/>
            </a:endParaRPr>
          </a:p>
          <a:p>
            <a:pPr eaLnBrk="1" hangingPunct="1"/>
            <a:r>
              <a:rPr lang="zh-CN" altLang="zh-CN">
                <a:latin typeface="楷体_GB2312" pitchFamily="49" charset="-122"/>
              </a:rPr>
              <a:t>    </a:t>
            </a:r>
            <a:r>
              <a:rPr lang="zh-CN" altLang="en-US">
                <a:latin typeface="楷体_GB2312" pitchFamily="49" charset="-122"/>
              </a:rPr>
              <a:t>在汉字信息处理系统与通信处理系统之间进行汉字信息交换时所使用的编码。</a:t>
            </a:r>
          </a:p>
          <a:p>
            <a:pPr eaLnBrk="1" hangingPunct="1"/>
            <a:r>
              <a:rPr lang="zh-CN" altLang="en-US">
                <a:latin typeface="楷体_GB2312" pitchFamily="49" charset="-122"/>
              </a:rPr>
              <a:t>    </a:t>
            </a:r>
            <a:r>
              <a:rPr lang="zh-CN" altLang="en-US">
                <a:solidFill>
                  <a:srgbClr val="FF0000"/>
                </a:solidFill>
                <a:latin typeface="楷体_GB2312" pitchFamily="49" charset="-122"/>
              </a:rPr>
              <a:t>设计汉字交换码编码体系要考虑</a:t>
            </a:r>
            <a:r>
              <a:rPr lang="zh-CN" altLang="en-US">
                <a:latin typeface="楷体_GB2312" pitchFamily="49" charset="-122"/>
              </a:rPr>
              <a:t>：</a:t>
            </a:r>
          </a:p>
          <a:p>
            <a:pPr eaLnBrk="1" hangingPunct="1"/>
            <a:r>
              <a:rPr lang="zh-CN" altLang="en-US">
                <a:latin typeface="楷体_GB2312" pitchFamily="49" charset="-122"/>
              </a:rPr>
              <a:t>    ☆被编码的汉字个数尽量多；</a:t>
            </a:r>
          </a:p>
          <a:p>
            <a:pPr eaLnBrk="1" hangingPunct="1"/>
            <a:r>
              <a:rPr lang="zh-CN" altLang="en-US">
                <a:latin typeface="楷体_GB2312" pitchFamily="49" charset="-122"/>
              </a:rPr>
              <a:t>    ☆编码的长度尽可能短；</a:t>
            </a:r>
          </a:p>
          <a:p>
            <a:pPr eaLnBrk="1" hangingPunct="1"/>
            <a:r>
              <a:rPr lang="zh-CN" altLang="en-US">
                <a:latin typeface="楷体_GB2312" pitchFamily="49" charset="-122"/>
              </a:rPr>
              <a:t>    ☆编码具有唯一性；</a:t>
            </a:r>
          </a:p>
          <a:p>
            <a:pPr eaLnBrk="1" hangingPunct="1"/>
            <a:r>
              <a:rPr lang="zh-CN" altLang="en-US">
                <a:latin typeface="楷体_GB2312" pitchFamily="49" charset="-122"/>
              </a:rPr>
              <a:t>    ☆码制的转换要方便。    </a:t>
            </a:r>
          </a:p>
        </p:txBody>
      </p:sp>
      <p:sp>
        <p:nvSpPr>
          <p:cNvPr id="634883" name="Text Box 3"/>
          <p:cNvSpPr txBox="1">
            <a:spLocks noChangeArrowheads="1"/>
          </p:cNvSpPr>
          <p:nvPr/>
        </p:nvSpPr>
        <p:spPr bwMode="auto">
          <a:xfrm>
            <a:off x="6032500" y="4762500"/>
            <a:ext cx="2881313" cy="1187450"/>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400">
                <a:solidFill>
                  <a:schemeClr val="bg1"/>
                </a:solidFill>
                <a:latin typeface="宋体" pitchFamily="2" charset="-122"/>
                <a:ea typeface="宋体" pitchFamily="2" charset="-122"/>
              </a:rPr>
              <a:t>按照国家标准</a:t>
            </a:r>
            <a:r>
              <a:rPr lang="en-US" altLang="zh-CN" sz="2400">
                <a:solidFill>
                  <a:schemeClr val="bg1"/>
                </a:solidFill>
                <a:latin typeface="宋体" pitchFamily="2" charset="-122"/>
                <a:ea typeface="宋体" pitchFamily="2" charset="-122"/>
              </a:rPr>
              <a:t>GB/T- 2312-1980</a:t>
            </a:r>
            <a:r>
              <a:rPr lang="zh-CN" altLang="en-US" sz="2400">
                <a:solidFill>
                  <a:schemeClr val="bg1"/>
                </a:solidFill>
                <a:latin typeface="宋体" pitchFamily="2" charset="-122"/>
                <a:ea typeface="宋体" pitchFamily="2" charset="-122"/>
              </a:rPr>
              <a:t>编码的汉</a:t>
            </a:r>
            <a:br>
              <a:rPr lang="zh-CN" altLang="en-US" sz="2400">
                <a:solidFill>
                  <a:schemeClr val="bg1"/>
                </a:solidFill>
                <a:latin typeface="宋体" pitchFamily="2" charset="-122"/>
                <a:ea typeface="宋体" pitchFamily="2" charset="-122"/>
              </a:rPr>
            </a:br>
            <a:r>
              <a:rPr lang="zh-CN" altLang="en-US" sz="2400">
                <a:solidFill>
                  <a:schemeClr val="bg1"/>
                </a:solidFill>
                <a:latin typeface="宋体" pitchFamily="2" charset="-122"/>
                <a:ea typeface="宋体" pitchFamily="2" charset="-122"/>
              </a:rPr>
              <a:t>字交换码→国标码</a:t>
            </a:r>
            <a:r>
              <a:rPr lang="en-US" altLang="zh-CN" sz="2400">
                <a:solidFill>
                  <a:schemeClr val="bg1"/>
                </a:solidFill>
                <a:latin typeface="宋体" pitchFamily="2" charset="-122"/>
                <a:ea typeface="宋体" pitchFamily="2" charset="-122"/>
              </a:rPr>
              <a:t>.</a:t>
            </a:r>
          </a:p>
        </p:txBody>
      </p:sp>
      <p:sp>
        <p:nvSpPr>
          <p:cNvPr id="634884"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4883"/>
                                        </p:tgtEl>
                                        <p:attrNameLst>
                                          <p:attrName>style.visibility</p:attrName>
                                        </p:attrNameLst>
                                      </p:cBhvr>
                                      <p:to>
                                        <p:strVal val="visible"/>
                                      </p:to>
                                    </p:set>
                                    <p:animEffect transition="in" filter="fade">
                                      <p:cBhvr>
                                        <p:cTn id="7" dur="1000"/>
                                        <p:tgtEl>
                                          <p:spTgt spid="634883"/>
                                        </p:tgtEl>
                                      </p:cBhvr>
                                    </p:animEffect>
                                    <p:anim calcmode="lin" valueType="num">
                                      <p:cBhvr>
                                        <p:cTn id="8" dur="1000" fill="hold"/>
                                        <p:tgtEl>
                                          <p:spTgt spid="634883"/>
                                        </p:tgtEl>
                                        <p:attrNameLst>
                                          <p:attrName>ppt_x</p:attrName>
                                        </p:attrNameLst>
                                      </p:cBhvr>
                                      <p:tavLst>
                                        <p:tav tm="0">
                                          <p:val>
                                            <p:strVal val="#ppt_x"/>
                                          </p:val>
                                        </p:tav>
                                        <p:tav tm="100000">
                                          <p:val>
                                            <p:strVal val="#ppt_x"/>
                                          </p:val>
                                        </p:tav>
                                      </p:tavLst>
                                    </p:anim>
                                    <p:anim calcmode="lin" valueType="num">
                                      <p:cBhvr>
                                        <p:cTn id="9" dur="1000" fill="hold"/>
                                        <p:tgtEl>
                                          <p:spTgt spid="6348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9EFFA5F-3B55-4626-AAD6-5A306B0622FA}" type="slidenum">
              <a:rPr kumimoji="0" lang="en-US" altLang="zh-CN" sz="1400" b="0" smtClean="0">
                <a:ea typeface="宋体" pitchFamily="2" charset="-122"/>
              </a:rPr>
              <a:pPr eaLnBrk="1" hangingPunct="1">
                <a:spcBef>
                  <a:spcPct val="0"/>
                </a:spcBef>
                <a:buClrTx/>
                <a:buSzTx/>
                <a:buFontTx/>
                <a:buNone/>
              </a:pPr>
              <a:t>42</a:t>
            </a:fld>
            <a:endParaRPr kumimoji="0" lang="en-US" altLang="zh-CN" sz="1400" b="0">
              <a:ea typeface="宋体" pitchFamily="2" charset="-122"/>
            </a:endParaRPr>
          </a:p>
        </p:txBody>
      </p:sp>
      <p:sp>
        <p:nvSpPr>
          <p:cNvPr id="40963" name="Rectangle 2"/>
          <p:cNvSpPr>
            <a:spLocks noGrp="1" noChangeArrowheads="1"/>
          </p:cNvSpPr>
          <p:nvPr>
            <p:ph type="body" idx="1"/>
          </p:nvPr>
        </p:nvSpPr>
        <p:spPr>
          <a:xfrm>
            <a:off x="560388" y="1135063"/>
            <a:ext cx="8785225" cy="3662362"/>
          </a:xfrm>
        </p:spPr>
        <p:txBody>
          <a:bodyPr/>
          <a:lstStyle/>
          <a:p>
            <a:pPr eaLnBrk="1" hangingPunct="1">
              <a:spcBef>
                <a:spcPct val="10000"/>
              </a:spcBef>
            </a:pPr>
            <a:r>
              <a:rPr lang="zh-CN" altLang="en-US" dirty="0">
                <a:latin typeface="楷体_GB2312" pitchFamily="49" charset="-122"/>
              </a:rPr>
              <a:t>    </a:t>
            </a:r>
            <a:r>
              <a:rPr lang="zh-CN" altLang="en-US" dirty="0">
                <a:solidFill>
                  <a:srgbClr val="FF0000"/>
                </a:solidFill>
                <a:latin typeface="楷体_GB2312" pitchFamily="49" charset="-122"/>
              </a:rPr>
              <a:t>国家标准</a:t>
            </a:r>
            <a:r>
              <a:rPr lang="en-US" altLang="zh-CN" dirty="0">
                <a:solidFill>
                  <a:srgbClr val="FF0000"/>
                </a:solidFill>
                <a:latin typeface="楷体_GB2312" pitchFamily="49" charset="-122"/>
              </a:rPr>
              <a:t>GB/T 2312-1980</a:t>
            </a:r>
            <a:r>
              <a:rPr lang="zh-CN" altLang="en-US" dirty="0">
                <a:latin typeface="楷体_GB2312" pitchFamily="49" charset="-122"/>
              </a:rPr>
              <a:t>：</a:t>
            </a:r>
          </a:p>
          <a:p>
            <a:pPr eaLnBrk="1" hangingPunct="1">
              <a:spcBef>
                <a:spcPct val="10000"/>
              </a:spcBef>
            </a:pPr>
            <a:r>
              <a:rPr lang="zh-CN" altLang="en-US" dirty="0">
                <a:latin typeface="楷体_GB2312" pitchFamily="49" charset="-122"/>
              </a:rPr>
              <a:t>    信息交换用汉字编码字符集</a:t>
            </a:r>
            <a:r>
              <a:rPr lang="en-US" altLang="zh-CN" dirty="0">
                <a:latin typeface="楷体_GB2312" pitchFamily="49" charset="-122"/>
              </a:rPr>
              <a:t>--</a:t>
            </a:r>
            <a:r>
              <a:rPr lang="zh-CN" altLang="en-US" dirty="0">
                <a:latin typeface="楷体_GB2312" pitchFamily="49" charset="-122"/>
              </a:rPr>
              <a:t>基本集</a:t>
            </a:r>
          </a:p>
          <a:p>
            <a:pPr eaLnBrk="1" hangingPunct="1">
              <a:spcBef>
                <a:spcPct val="10000"/>
              </a:spcBef>
            </a:pPr>
            <a:r>
              <a:rPr lang="zh-CN" altLang="en-US" dirty="0">
                <a:latin typeface="楷体_GB2312" pitchFamily="49" charset="-122"/>
              </a:rPr>
              <a:t>              一级汉字</a:t>
            </a:r>
            <a:r>
              <a:rPr lang="en-US" altLang="zh-CN" dirty="0">
                <a:latin typeface="楷体_GB2312" pitchFamily="49" charset="-122"/>
              </a:rPr>
              <a:t>3755</a:t>
            </a:r>
            <a:r>
              <a:rPr lang="zh-CN" altLang="en-US" dirty="0">
                <a:latin typeface="楷体_GB2312" pitchFamily="49" charset="-122"/>
              </a:rPr>
              <a:t>个</a:t>
            </a:r>
            <a:r>
              <a:rPr lang="en-US" altLang="zh-CN" dirty="0">
                <a:latin typeface="楷体_GB2312" pitchFamily="49" charset="-122"/>
              </a:rPr>
              <a:t>(</a:t>
            </a:r>
            <a:r>
              <a:rPr lang="zh-CN" altLang="en-US" dirty="0">
                <a:latin typeface="楷体_GB2312" pitchFamily="49" charset="-122"/>
              </a:rPr>
              <a:t>按拼音排序</a:t>
            </a:r>
            <a:r>
              <a:rPr lang="en-US" altLang="zh-CN" dirty="0">
                <a:latin typeface="楷体_GB2312" pitchFamily="49" charset="-122"/>
              </a:rPr>
              <a:t>)</a:t>
            </a:r>
          </a:p>
          <a:p>
            <a:pPr eaLnBrk="1" hangingPunct="1">
              <a:spcBef>
                <a:spcPct val="10000"/>
              </a:spcBef>
            </a:pPr>
            <a:r>
              <a:rPr lang="en-US" altLang="zh-CN" dirty="0">
                <a:latin typeface="楷体_GB2312" pitchFamily="49" charset="-122"/>
              </a:rPr>
              <a:t>              </a:t>
            </a:r>
            <a:r>
              <a:rPr lang="zh-CN" altLang="en-US" dirty="0">
                <a:latin typeface="楷体_GB2312" pitchFamily="49" charset="-122"/>
              </a:rPr>
              <a:t>二级汉字</a:t>
            </a:r>
            <a:r>
              <a:rPr lang="en-US" altLang="zh-CN" dirty="0">
                <a:latin typeface="楷体_GB2312" pitchFamily="49" charset="-122"/>
              </a:rPr>
              <a:t>3008</a:t>
            </a:r>
            <a:r>
              <a:rPr lang="zh-CN" altLang="en-US" dirty="0">
                <a:latin typeface="楷体_GB2312" pitchFamily="49" charset="-122"/>
              </a:rPr>
              <a:t>个</a:t>
            </a:r>
            <a:r>
              <a:rPr lang="en-US" altLang="zh-CN" dirty="0">
                <a:latin typeface="楷体_GB2312" pitchFamily="49" charset="-122"/>
              </a:rPr>
              <a:t>(</a:t>
            </a:r>
            <a:r>
              <a:rPr lang="zh-CN" altLang="en-US" dirty="0">
                <a:latin typeface="楷体_GB2312" pitchFamily="49" charset="-122"/>
              </a:rPr>
              <a:t>按部首排序</a:t>
            </a:r>
            <a:r>
              <a:rPr lang="en-US" altLang="zh-CN" dirty="0">
                <a:latin typeface="楷体_GB2312" pitchFamily="49" charset="-122"/>
              </a:rPr>
              <a:t>)</a:t>
            </a:r>
          </a:p>
          <a:p>
            <a:pPr eaLnBrk="1" hangingPunct="1">
              <a:spcBef>
                <a:spcPct val="10000"/>
              </a:spcBef>
            </a:pPr>
            <a:r>
              <a:rPr lang="en-US" altLang="zh-CN" dirty="0">
                <a:latin typeface="楷体_GB2312" pitchFamily="49" charset="-122"/>
              </a:rPr>
              <a:t>              </a:t>
            </a:r>
            <a:r>
              <a:rPr lang="zh-CN" altLang="en-US" dirty="0">
                <a:latin typeface="楷体_GB2312" pitchFamily="49" charset="-122"/>
              </a:rPr>
              <a:t>字母、数字和特殊图形记号</a:t>
            </a:r>
            <a:r>
              <a:rPr lang="en-US" altLang="zh-CN" dirty="0">
                <a:latin typeface="楷体_GB2312" pitchFamily="49" charset="-122"/>
              </a:rPr>
              <a:t>682</a:t>
            </a:r>
            <a:r>
              <a:rPr lang="zh-CN" altLang="en-US" dirty="0">
                <a:latin typeface="楷体_GB2312" pitchFamily="49" charset="-122"/>
              </a:rPr>
              <a:t>个</a:t>
            </a:r>
          </a:p>
          <a:p>
            <a:pPr eaLnBrk="1" hangingPunct="1">
              <a:spcBef>
                <a:spcPct val="10000"/>
              </a:spcBef>
            </a:pPr>
            <a:r>
              <a:rPr lang="zh-CN" altLang="en-US" dirty="0">
                <a:latin typeface="楷体_GB2312" pitchFamily="49" charset="-122"/>
              </a:rPr>
              <a:t>    </a:t>
            </a:r>
            <a:r>
              <a:rPr lang="zh-CN" altLang="en-US" dirty="0">
                <a:solidFill>
                  <a:srgbClr val="FF0000"/>
                </a:solidFill>
                <a:latin typeface="楷体_GB2312" pitchFamily="49" charset="-122"/>
              </a:rPr>
              <a:t>国标码规定</a:t>
            </a:r>
            <a:r>
              <a:rPr lang="zh-CN" altLang="en-US" dirty="0">
                <a:latin typeface="楷体_GB2312" pitchFamily="49" charset="-122"/>
              </a:rPr>
              <a:t>：一个汉字采用两个字节来表示</a:t>
            </a:r>
          </a:p>
        </p:txBody>
      </p:sp>
      <p:sp>
        <p:nvSpPr>
          <p:cNvPr id="40964" name="AutoShape 3"/>
          <p:cNvSpPr>
            <a:spLocks/>
          </p:cNvSpPr>
          <p:nvPr/>
        </p:nvSpPr>
        <p:spPr bwMode="auto">
          <a:xfrm>
            <a:off x="1928664" y="2348880"/>
            <a:ext cx="257175" cy="1295400"/>
          </a:xfrm>
          <a:prstGeom prst="leftBrace">
            <a:avLst>
              <a:gd name="adj1" fmla="val 4197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sp>
        <p:nvSpPr>
          <p:cNvPr id="40965" name="Text Box 4"/>
          <p:cNvSpPr txBox="1">
            <a:spLocks noChangeArrowheads="1"/>
          </p:cNvSpPr>
          <p:nvPr/>
        </p:nvSpPr>
        <p:spPr bwMode="auto">
          <a:xfrm>
            <a:off x="272480" y="2564904"/>
            <a:ext cx="1606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zh-CN" altLang="en-US" sz="2800" dirty="0">
                <a:latin typeface="楷体_GB2312" pitchFamily="49" charset="-122"/>
              </a:rPr>
              <a:t>图形字符</a:t>
            </a:r>
          </a:p>
          <a:p>
            <a:pPr>
              <a:spcBef>
                <a:spcPct val="0"/>
              </a:spcBef>
              <a:buClrTx/>
              <a:buSzTx/>
              <a:buFontTx/>
              <a:buNone/>
            </a:pPr>
            <a:r>
              <a:rPr lang="en-US" altLang="zh-CN" sz="2800" dirty="0">
                <a:latin typeface="楷体_GB2312" pitchFamily="49" charset="-122"/>
              </a:rPr>
              <a:t>(7445</a:t>
            </a:r>
            <a:r>
              <a:rPr lang="zh-CN" altLang="en-US" sz="2800" dirty="0">
                <a:latin typeface="楷体_GB2312" pitchFamily="49" charset="-122"/>
              </a:rPr>
              <a:t>个</a:t>
            </a:r>
            <a:r>
              <a:rPr lang="en-US" altLang="zh-CN" sz="2800" dirty="0">
                <a:latin typeface="楷体_GB2312" pitchFamily="49" charset="-122"/>
              </a:rPr>
              <a:t>)</a:t>
            </a:r>
          </a:p>
        </p:txBody>
      </p:sp>
      <p:grpSp>
        <p:nvGrpSpPr>
          <p:cNvPr id="636933" name="Group 5"/>
          <p:cNvGrpSpPr>
            <a:grpSpLocks/>
          </p:cNvGrpSpPr>
          <p:nvPr/>
        </p:nvGrpSpPr>
        <p:grpSpPr bwMode="auto">
          <a:xfrm>
            <a:off x="2797175" y="4508500"/>
            <a:ext cx="4387850" cy="792163"/>
            <a:chOff x="1670" y="3022"/>
            <a:chExt cx="2765" cy="499"/>
          </a:xfrm>
        </p:grpSpPr>
        <p:sp>
          <p:nvSpPr>
            <p:cNvPr id="40969" name="Text Box 6"/>
            <p:cNvSpPr txBox="1">
              <a:spLocks noChangeArrowheads="1"/>
            </p:cNvSpPr>
            <p:nvPr/>
          </p:nvSpPr>
          <p:spPr bwMode="auto">
            <a:xfrm>
              <a:off x="1670" y="3022"/>
              <a:ext cx="1315" cy="2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a:latin typeface="宋体" pitchFamily="2" charset="-122"/>
                  <a:ea typeface="宋体" pitchFamily="2" charset="-122"/>
                </a:rPr>
                <a:t>0XXX XXXX</a:t>
              </a:r>
            </a:p>
          </p:txBody>
        </p:sp>
        <p:sp>
          <p:nvSpPr>
            <p:cNvPr id="40970" name="Text Box 7"/>
            <p:cNvSpPr txBox="1">
              <a:spLocks noChangeArrowheads="1"/>
            </p:cNvSpPr>
            <p:nvPr/>
          </p:nvSpPr>
          <p:spPr bwMode="auto">
            <a:xfrm>
              <a:off x="3120" y="3022"/>
              <a:ext cx="1315" cy="2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a:latin typeface="宋体" pitchFamily="2" charset="-122"/>
                  <a:ea typeface="宋体" pitchFamily="2" charset="-122"/>
                </a:rPr>
                <a:t>0XXX XXXX</a:t>
              </a:r>
            </a:p>
          </p:txBody>
        </p:sp>
        <p:sp>
          <p:nvSpPr>
            <p:cNvPr id="40971" name="Text Box 8"/>
            <p:cNvSpPr txBox="1">
              <a:spLocks noChangeArrowheads="1"/>
            </p:cNvSpPr>
            <p:nvPr/>
          </p:nvSpPr>
          <p:spPr bwMode="auto">
            <a:xfrm>
              <a:off x="2031" y="3309"/>
              <a:ext cx="8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600">
                  <a:latin typeface="宋体" pitchFamily="2" charset="-122"/>
                  <a:ea typeface="宋体" pitchFamily="2" charset="-122"/>
                </a:rPr>
                <a:t>第一字节</a:t>
              </a:r>
            </a:p>
          </p:txBody>
        </p:sp>
        <p:sp>
          <p:nvSpPr>
            <p:cNvPr id="40972" name="Text Box 9"/>
            <p:cNvSpPr txBox="1">
              <a:spLocks noChangeArrowheads="1"/>
            </p:cNvSpPr>
            <p:nvPr/>
          </p:nvSpPr>
          <p:spPr bwMode="auto">
            <a:xfrm>
              <a:off x="3483" y="3294"/>
              <a:ext cx="8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600">
                  <a:latin typeface="宋体" pitchFamily="2" charset="-122"/>
                  <a:ea typeface="宋体" pitchFamily="2" charset="-122"/>
                </a:rPr>
                <a:t>第二字节</a:t>
              </a:r>
            </a:p>
          </p:txBody>
        </p:sp>
      </p:grpSp>
      <p:sp>
        <p:nvSpPr>
          <p:cNvPr id="636938" name="Text Box 10"/>
          <p:cNvSpPr txBox="1">
            <a:spLocks noChangeArrowheads="1"/>
          </p:cNvSpPr>
          <p:nvPr/>
        </p:nvSpPr>
        <p:spPr bwMode="auto">
          <a:xfrm>
            <a:off x="1352550" y="5241925"/>
            <a:ext cx="7488238"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10000"/>
              </a:spcBef>
              <a:buClrTx/>
              <a:buSzTx/>
              <a:buFontTx/>
              <a:buNone/>
            </a:pPr>
            <a:r>
              <a:rPr lang="zh-CN" altLang="en-US">
                <a:solidFill>
                  <a:srgbClr val="FF0000"/>
                </a:solidFill>
                <a:latin typeface="楷体_GB2312" pitchFamily="49" charset="-122"/>
              </a:rPr>
              <a:t>例如</a:t>
            </a:r>
            <a:r>
              <a:rPr lang="zh-CN" altLang="en-US">
                <a:latin typeface="楷体_GB2312" pitchFamily="49" charset="-122"/>
              </a:rPr>
              <a:t>：</a:t>
            </a:r>
            <a:r>
              <a:rPr lang="zh-CN" altLang="zh-CN">
                <a:latin typeface="楷体_GB2312" pitchFamily="49" charset="-122"/>
              </a:rPr>
              <a:t>啊</a:t>
            </a:r>
            <a:r>
              <a:rPr lang="zh-CN" altLang="en-US">
                <a:latin typeface="楷体_GB2312" pitchFamily="49" charset="-122"/>
              </a:rPr>
              <a:t>→区位码→</a:t>
            </a:r>
            <a:r>
              <a:rPr lang="zh-CN" altLang="en-US">
                <a:latin typeface="楷体_GB2312" pitchFamily="49" charset="-122"/>
                <a:hlinkClick r:id="rId2" action="ppaction://hlinkfile"/>
              </a:rPr>
              <a:t>1</a:t>
            </a:r>
            <a:r>
              <a:rPr lang="en-US" altLang="zh-CN">
                <a:latin typeface="楷体_GB2312" pitchFamily="49" charset="-122"/>
                <a:hlinkClick r:id="rId2" action="ppaction://hlinkfile"/>
              </a:rPr>
              <a:t>601</a:t>
            </a:r>
            <a:endParaRPr lang="en-US" altLang="zh-CN">
              <a:latin typeface="楷体_GB2312" pitchFamily="49" charset="-122"/>
            </a:endParaRPr>
          </a:p>
          <a:p>
            <a:pPr eaLnBrk="1" hangingPunct="1">
              <a:spcBef>
                <a:spcPct val="10000"/>
              </a:spcBef>
              <a:buClrTx/>
              <a:buSzTx/>
              <a:buFontTx/>
              <a:buNone/>
            </a:pPr>
            <a:r>
              <a:rPr lang="zh-CN" altLang="en-US">
                <a:latin typeface="楷体_GB2312" pitchFamily="49" charset="-122"/>
              </a:rPr>
              <a:t>          国标码＝区位码</a:t>
            </a:r>
            <a:r>
              <a:rPr lang="en-US" altLang="zh-CN">
                <a:latin typeface="楷体_GB2312" pitchFamily="49" charset="-122"/>
              </a:rPr>
              <a:t>+3232→4833</a:t>
            </a:r>
          </a:p>
        </p:txBody>
      </p:sp>
      <p:sp>
        <p:nvSpPr>
          <p:cNvPr id="636939" name="Rectangle 11"/>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36933"/>
                                        </p:tgtEl>
                                        <p:attrNameLst>
                                          <p:attrName>style.visibility</p:attrName>
                                        </p:attrNameLst>
                                      </p:cBhvr>
                                      <p:to>
                                        <p:strVal val="visible"/>
                                      </p:to>
                                    </p:set>
                                    <p:animEffect transition="in" filter="fade">
                                      <p:cBhvr>
                                        <p:cTn id="7" dur="1000"/>
                                        <p:tgtEl>
                                          <p:spTgt spid="636933"/>
                                        </p:tgtEl>
                                      </p:cBhvr>
                                    </p:animEffect>
                                    <p:anim calcmode="lin" valueType="num">
                                      <p:cBhvr>
                                        <p:cTn id="8" dur="1000" fill="hold"/>
                                        <p:tgtEl>
                                          <p:spTgt spid="636933"/>
                                        </p:tgtEl>
                                        <p:attrNameLst>
                                          <p:attrName>ppt_x</p:attrName>
                                        </p:attrNameLst>
                                      </p:cBhvr>
                                      <p:tavLst>
                                        <p:tav tm="0">
                                          <p:val>
                                            <p:strVal val="#ppt_x"/>
                                          </p:val>
                                        </p:tav>
                                        <p:tav tm="100000">
                                          <p:val>
                                            <p:strVal val="#ppt_x"/>
                                          </p:val>
                                        </p:tav>
                                      </p:tavLst>
                                    </p:anim>
                                    <p:anim calcmode="lin" valueType="num">
                                      <p:cBhvr>
                                        <p:cTn id="9" dur="1000" fill="hold"/>
                                        <p:tgtEl>
                                          <p:spTgt spid="63693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6938"/>
                                        </p:tgtEl>
                                        <p:attrNameLst>
                                          <p:attrName>style.visibility</p:attrName>
                                        </p:attrNameLst>
                                      </p:cBhvr>
                                      <p:to>
                                        <p:strVal val="visible"/>
                                      </p:to>
                                    </p:set>
                                    <p:animEffect transition="in" filter="fade">
                                      <p:cBhvr>
                                        <p:cTn id="14" dur="1000"/>
                                        <p:tgtEl>
                                          <p:spTgt spid="636938"/>
                                        </p:tgtEl>
                                      </p:cBhvr>
                                    </p:animEffect>
                                    <p:anim calcmode="lin" valueType="num">
                                      <p:cBhvr>
                                        <p:cTn id="15" dur="1000" fill="hold"/>
                                        <p:tgtEl>
                                          <p:spTgt spid="636938"/>
                                        </p:tgtEl>
                                        <p:attrNameLst>
                                          <p:attrName>ppt_x</p:attrName>
                                        </p:attrNameLst>
                                      </p:cBhvr>
                                      <p:tavLst>
                                        <p:tav tm="0">
                                          <p:val>
                                            <p:strVal val="#ppt_x"/>
                                          </p:val>
                                        </p:tav>
                                        <p:tav tm="100000">
                                          <p:val>
                                            <p:strVal val="#ppt_x"/>
                                          </p:val>
                                        </p:tav>
                                      </p:tavLst>
                                    </p:anim>
                                    <p:anim calcmode="lin" valueType="num">
                                      <p:cBhvr>
                                        <p:cTn id="16" dur="1000" fill="hold"/>
                                        <p:tgtEl>
                                          <p:spTgt spid="636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A92BD8A-AF53-4FC0-AE73-75F3843C6C8A}" type="slidenum">
              <a:rPr kumimoji="0" lang="en-US" altLang="zh-CN" sz="1400" b="0" smtClean="0">
                <a:ea typeface="宋体" pitchFamily="2" charset="-122"/>
              </a:rPr>
              <a:pPr eaLnBrk="1" hangingPunct="1">
                <a:spcBef>
                  <a:spcPct val="0"/>
                </a:spcBef>
                <a:buClrTx/>
                <a:buSzTx/>
                <a:buFontTx/>
                <a:buNone/>
              </a:pPr>
              <a:t>43</a:t>
            </a:fld>
            <a:endParaRPr kumimoji="0" lang="en-US" altLang="zh-CN" sz="1400" b="0">
              <a:ea typeface="宋体" pitchFamily="2" charset="-122"/>
            </a:endParaRPr>
          </a:p>
        </p:txBody>
      </p:sp>
      <p:sp>
        <p:nvSpPr>
          <p:cNvPr id="41987" name="Rectangle 2"/>
          <p:cNvSpPr>
            <a:spLocks noGrp="1" noChangeArrowheads="1"/>
          </p:cNvSpPr>
          <p:nvPr>
            <p:ph type="body" idx="1"/>
          </p:nvPr>
        </p:nvSpPr>
        <p:spPr>
          <a:xfrm>
            <a:off x="560388" y="1125538"/>
            <a:ext cx="8785225" cy="2293937"/>
          </a:xfrm>
        </p:spPr>
        <p:txBody>
          <a:bodyPr/>
          <a:lstStyle/>
          <a:p>
            <a:pPr eaLnBrk="1" hangingPunct="1"/>
            <a:r>
              <a:rPr lang="en-US" altLang="zh-CN">
                <a:latin typeface="楷体_GB2312" pitchFamily="49" charset="-122"/>
              </a:rPr>
              <a:t>    </a:t>
            </a:r>
            <a:r>
              <a:rPr lang="en-US" altLang="zh-CN">
                <a:solidFill>
                  <a:srgbClr val="FF00FF"/>
                </a:solidFill>
                <a:latin typeface="楷体_GB2312" pitchFamily="49" charset="-122"/>
              </a:rPr>
              <a:t>⑶</a:t>
            </a:r>
            <a:r>
              <a:rPr lang="zh-CN" altLang="en-US">
                <a:solidFill>
                  <a:srgbClr val="FF00FF"/>
                </a:solidFill>
                <a:latin typeface="楷体_GB2312" pitchFamily="49" charset="-122"/>
              </a:rPr>
              <a:t>汉字机内码</a:t>
            </a:r>
          </a:p>
          <a:p>
            <a:pPr eaLnBrk="1" hangingPunct="1"/>
            <a:r>
              <a:rPr lang="zh-CN" altLang="en-US">
                <a:latin typeface="楷体_GB2312" pitchFamily="49" charset="-122"/>
              </a:rPr>
              <a:t>    汉字机内码是在设备和信息处理系统内部存储、处理、传输汉字用的代码。</a:t>
            </a:r>
          </a:p>
          <a:p>
            <a:pPr eaLnBrk="1" hangingPunct="1"/>
            <a:r>
              <a:rPr lang="zh-CN" altLang="en-US">
                <a:latin typeface="楷体_GB2312" pitchFamily="49" charset="-122"/>
              </a:rPr>
              <a:t>    目前我国使用的内码是国标码高位置</a:t>
            </a:r>
            <a:r>
              <a:rPr lang="en-US" altLang="zh-CN">
                <a:latin typeface="楷体_GB2312" pitchFamily="49" charset="-122"/>
              </a:rPr>
              <a:t>1</a:t>
            </a:r>
            <a:r>
              <a:rPr lang="zh-CN" altLang="en-US">
                <a:latin typeface="楷体_GB2312" pitchFamily="49" charset="-122"/>
              </a:rPr>
              <a:t>。</a:t>
            </a:r>
          </a:p>
        </p:txBody>
      </p:sp>
      <p:sp>
        <p:nvSpPr>
          <p:cNvPr id="637955" name="Text Box 3"/>
          <p:cNvSpPr txBox="1">
            <a:spLocks noChangeArrowheads="1"/>
          </p:cNvSpPr>
          <p:nvPr/>
        </p:nvSpPr>
        <p:spPr bwMode="auto">
          <a:xfrm>
            <a:off x="560388" y="4365625"/>
            <a:ext cx="8785225"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buClrTx/>
              <a:buSzTx/>
              <a:buFontTx/>
              <a:buNone/>
            </a:pPr>
            <a:r>
              <a:rPr lang="zh-CN" altLang="en-US">
                <a:latin typeface="楷体_GB2312" pitchFamily="49" charset="-122"/>
              </a:rPr>
              <a:t>汉字机内码＝汉字国标码＋</a:t>
            </a:r>
            <a:r>
              <a:rPr lang="en-US" altLang="zh-CN">
                <a:latin typeface="楷体_GB2312" pitchFamily="49" charset="-122"/>
              </a:rPr>
              <a:t>8080H</a:t>
            </a:r>
          </a:p>
          <a:p>
            <a:pPr eaLnBrk="1" hangingPunct="1">
              <a:buClrTx/>
              <a:buSzTx/>
              <a:buFontTx/>
              <a:buNone/>
            </a:pPr>
            <a:r>
              <a:rPr lang="en-US" altLang="zh-CN">
                <a:latin typeface="楷体_GB2312" pitchFamily="49" charset="-122"/>
              </a:rPr>
              <a:t>    </a:t>
            </a:r>
            <a:r>
              <a:rPr lang="zh-CN" altLang="zh-CN">
                <a:solidFill>
                  <a:srgbClr val="FF0000"/>
                </a:solidFill>
                <a:latin typeface="楷体_GB2312" pitchFamily="49" charset="-122"/>
              </a:rPr>
              <a:t>例如</a:t>
            </a:r>
            <a:r>
              <a:rPr lang="zh-CN" altLang="en-US">
                <a:latin typeface="楷体_GB2312" pitchFamily="49" charset="-122"/>
              </a:rPr>
              <a:t>：</a:t>
            </a:r>
            <a:r>
              <a:rPr lang="zh-CN" altLang="zh-CN">
                <a:latin typeface="楷体_GB2312" pitchFamily="49" charset="-122"/>
              </a:rPr>
              <a:t>啊</a:t>
            </a:r>
            <a:r>
              <a:rPr lang="zh-CN" altLang="en-US">
                <a:latin typeface="楷体_GB2312" pitchFamily="49" charset="-122"/>
              </a:rPr>
              <a:t>→机</a:t>
            </a:r>
            <a:r>
              <a:rPr lang="zh-CN" altLang="zh-CN">
                <a:latin typeface="楷体_GB2312" pitchFamily="49" charset="-122"/>
              </a:rPr>
              <a:t>内码</a:t>
            </a:r>
            <a:r>
              <a:rPr lang="zh-CN" altLang="en-US">
                <a:latin typeface="楷体_GB2312" pitchFamily="49" charset="-122"/>
              </a:rPr>
              <a:t>＝</a:t>
            </a:r>
            <a:r>
              <a:rPr lang="zh-CN" altLang="zh-CN">
                <a:latin typeface="楷体_GB2312" pitchFamily="49" charset="-122"/>
              </a:rPr>
              <a:t>3021</a:t>
            </a:r>
            <a:r>
              <a:rPr lang="en-US" altLang="zh-CN">
                <a:latin typeface="楷体_GB2312" pitchFamily="49" charset="-122"/>
              </a:rPr>
              <a:t>H+8080H</a:t>
            </a:r>
          </a:p>
          <a:p>
            <a:pPr eaLnBrk="1" hangingPunct="1">
              <a:buClrTx/>
              <a:buSzTx/>
              <a:buFontTx/>
              <a:buNone/>
            </a:pPr>
            <a:r>
              <a:rPr lang="zh-CN" altLang="en-US">
                <a:latin typeface="楷体_GB2312" pitchFamily="49" charset="-122"/>
              </a:rPr>
              <a:t>                    ＝</a:t>
            </a:r>
            <a:r>
              <a:rPr lang="en-US" altLang="zh-CN">
                <a:latin typeface="楷体_GB2312" pitchFamily="49" charset="-122"/>
              </a:rPr>
              <a:t>B0A1H</a:t>
            </a:r>
            <a:endParaRPr lang="zh-CN" altLang="en-US">
              <a:latin typeface="楷体_GB2312" pitchFamily="49" charset="-122"/>
            </a:endParaRPr>
          </a:p>
        </p:txBody>
      </p:sp>
      <p:grpSp>
        <p:nvGrpSpPr>
          <p:cNvPr id="41989" name="Group 4"/>
          <p:cNvGrpSpPr>
            <a:grpSpLocks/>
          </p:cNvGrpSpPr>
          <p:nvPr/>
        </p:nvGrpSpPr>
        <p:grpSpPr bwMode="auto">
          <a:xfrm>
            <a:off x="2144713" y="3500438"/>
            <a:ext cx="5487987" cy="730250"/>
            <a:chOff x="1115" y="2244"/>
            <a:chExt cx="3457" cy="460"/>
          </a:xfrm>
        </p:grpSpPr>
        <p:grpSp>
          <p:nvGrpSpPr>
            <p:cNvPr id="41991" name="Group 5"/>
            <p:cNvGrpSpPr>
              <a:grpSpLocks/>
            </p:cNvGrpSpPr>
            <p:nvPr/>
          </p:nvGrpSpPr>
          <p:grpSpPr bwMode="auto">
            <a:xfrm>
              <a:off x="1886" y="2310"/>
              <a:ext cx="1276" cy="366"/>
              <a:chOff x="1823" y="1939"/>
              <a:chExt cx="1178" cy="366"/>
            </a:xfrm>
          </p:grpSpPr>
          <p:sp>
            <p:nvSpPr>
              <p:cNvPr id="42000" name="Text Box 6"/>
              <p:cNvSpPr txBox="1">
                <a:spLocks noChangeArrowheads="1"/>
              </p:cNvSpPr>
              <p:nvPr/>
            </p:nvSpPr>
            <p:spPr bwMode="auto">
              <a:xfrm>
                <a:off x="1898" y="1939"/>
                <a:ext cx="18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nSpc>
                    <a:spcPct val="80000"/>
                  </a:lnSpc>
                  <a:spcBef>
                    <a:spcPct val="0"/>
                  </a:spcBef>
                  <a:buClrTx/>
                  <a:buSzTx/>
                  <a:buFontTx/>
                  <a:buNone/>
                </a:pPr>
                <a:r>
                  <a:rPr lang="en-US" altLang="zh-CN" sz="2000" b="0">
                    <a:latin typeface="隶书" pitchFamily="49" charset="-122"/>
                    <a:ea typeface="隶书" pitchFamily="49" charset="-122"/>
                  </a:rPr>
                  <a:t>0</a:t>
                </a:r>
              </a:p>
              <a:p>
                <a:pPr>
                  <a:lnSpc>
                    <a:spcPct val="80000"/>
                  </a:lnSpc>
                  <a:spcBef>
                    <a:spcPct val="0"/>
                  </a:spcBef>
                  <a:buClrTx/>
                  <a:buSzTx/>
                  <a:buFontTx/>
                  <a:buNone/>
                </a:pPr>
                <a:r>
                  <a:rPr lang="en-US" altLang="zh-CN" sz="2000" b="0">
                    <a:latin typeface="隶书" pitchFamily="49" charset="-122"/>
                    <a:ea typeface="隶书" pitchFamily="49" charset="-122"/>
                  </a:rPr>
                  <a:t>1</a:t>
                </a:r>
              </a:p>
            </p:txBody>
          </p:sp>
          <p:sp>
            <p:nvSpPr>
              <p:cNvPr id="42001" name="Text Box 7"/>
              <p:cNvSpPr txBox="1">
                <a:spLocks noChangeArrowheads="1"/>
              </p:cNvSpPr>
              <p:nvPr/>
            </p:nvSpPr>
            <p:spPr bwMode="auto">
              <a:xfrm>
                <a:off x="2009" y="196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en-US" altLang="zh-CN" sz="2400" b="0">
                    <a:latin typeface="隶书" pitchFamily="49" charset="-122"/>
                    <a:ea typeface="隶书" pitchFamily="49" charset="-122"/>
                  </a:rPr>
                  <a:t>XXX XXXX</a:t>
                </a:r>
                <a:endParaRPr lang="en-US" altLang="zh-CN" sz="2400" b="0">
                  <a:latin typeface="Arial" charset="0"/>
                  <a:ea typeface="宋体" pitchFamily="2" charset="-122"/>
                </a:endParaRPr>
              </a:p>
            </p:txBody>
          </p:sp>
          <p:sp>
            <p:nvSpPr>
              <p:cNvPr id="42002" name="Rectangle 8"/>
              <p:cNvSpPr>
                <a:spLocks noChangeArrowheads="1"/>
              </p:cNvSpPr>
              <p:nvPr/>
            </p:nvSpPr>
            <p:spPr bwMode="auto">
              <a:xfrm>
                <a:off x="1823" y="1966"/>
                <a:ext cx="1178" cy="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grpSp>
        <p:sp>
          <p:nvSpPr>
            <p:cNvPr id="41992" name="Line 9"/>
            <p:cNvSpPr>
              <a:spLocks noChangeShapeType="1"/>
            </p:cNvSpPr>
            <p:nvPr/>
          </p:nvSpPr>
          <p:spPr bwMode="auto">
            <a:xfrm>
              <a:off x="1716" y="2393"/>
              <a:ext cx="2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3" name="Text Box 10"/>
            <p:cNvSpPr txBox="1">
              <a:spLocks noChangeArrowheads="1"/>
            </p:cNvSpPr>
            <p:nvPr/>
          </p:nvSpPr>
          <p:spPr bwMode="auto">
            <a:xfrm>
              <a:off x="1115" y="2244"/>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zh-CN" altLang="en-US" sz="2000">
                  <a:latin typeface="Arial" charset="0"/>
                  <a:ea typeface="宋体" pitchFamily="2" charset="-122"/>
                </a:rPr>
                <a:t>国标码</a:t>
              </a:r>
            </a:p>
          </p:txBody>
        </p:sp>
        <p:sp>
          <p:nvSpPr>
            <p:cNvPr id="41994" name="Line 11"/>
            <p:cNvSpPr>
              <a:spLocks noChangeShapeType="1"/>
            </p:cNvSpPr>
            <p:nvPr/>
          </p:nvSpPr>
          <p:spPr bwMode="auto">
            <a:xfrm flipH="1">
              <a:off x="1716" y="2582"/>
              <a:ext cx="26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Text Box 12"/>
            <p:cNvSpPr txBox="1">
              <a:spLocks noChangeArrowheads="1"/>
            </p:cNvSpPr>
            <p:nvPr/>
          </p:nvSpPr>
          <p:spPr bwMode="auto">
            <a:xfrm>
              <a:off x="1124" y="2454"/>
              <a:ext cx="7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zh-CN" altLang="en-US" sz="2000">
                  <a:latin typeface="Arial" charset="0"/>
                  <a:ea typeface="宋体" pitchFamily="2" charset="-122"/>
                </a:rPr>
                <a:t>机内码</a:t>
              </a:r>
            </a:p>
          </p:txBody>
        </p:sp>
        <p:grpSp>
          <p:nvGrpSpPr>
            <p:cNvPr id="41996" name="Group 13"/>
            <p:cNvGrpSpPr>
              <a:grpSpLocks/>
            </p:cNvGrpSpPr>
            <p:nvPr/>
          </p:nvGrpSpPr>
          <p:grpSpPr bwMode="auto">
            <a:xfrm>
              <a:off x="3296" y="2310"/>
              <a:ext cx="1276" cy="366"/>
              <a:chOff x="1823" y="1939"/>
              <a:chExt cx="1178" cy="366"/>
            </a:xfrm>
          </p:grpSpPr>
          <p:sp>
            <p:nvSpPr>
              <p:cNvPr id="41997" name="Text Box 14"/>
              <p:cNvSpPr txBox="1">
                <a:spLocks noChangeArrowheads="1"/>
              </p:cNvSpPr>
              <p:nvPr/>
            </p:nvSpPr>
            <p:spPr bwMode="auto">
              <a:xfrm>
                <a:off x="1898" y="1939"/>
                <a:ext cx="18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nSpc>
                    <a:spcPct val="80000"/>
                  </a:lnSpc>
                  <a:spcBef>
                    <a:spcPct val="0"/>
                  </a:spcBef>
                  <a:buClrTx/>
                  <a:buSzTx/>
                  <a:buFontTx/>
                  <a:buNone/>
                </a:pPr>
                <a:r>
                  <a:rPr lang="en-US" altLang="zh-CN" sz="2000" b="0">
                    <a:latin typeface="隶书" pitchFamily="49" charset="-122"/>
                    <a:ea typeface="隶书" pitchFamily="49" charset="-122"/>
                  </a:rPr>
                  <a:t>0</a:t>
                </a:r>
              </a:p>
              <a:p>
                <a:pPr>
                  <a:lnSpc>
                    <a:spcPct val="80000"/>
                  </a:lnSpc>
                  <a:spcBef>
                    <a:spcPct val="0"/>
                  </a:spcBef>
                  <a:buClrTx/>
                  <a:buSzTx/>
                  <a:buFontTx/>
                  <a:buNone/>
                </a:pPr>
                <a:r>
                  <a:rPr lang="en-US" altLang="zh-CN" sz="2000" b="0">
                    <a:latin typeface="隶书" pitchFamily="49" charset="-122"/>
                    <a:ea typeface="隶书" pitchFamily="49" charset="-122"/>
                  </a:rPr>
                  <a:t>1</a:t>
                </a:r>
              </a:p>
            </p:txBody>
          </p:sp>
          <p:sp>
            <p:nvSpPr>
              <p:cNvPr id="41998" name="Text Box 15"/>
              <p:cNvSpPr txBox="1">
                <a:spLocks noChangeArrowheads="1"/>
              </p:cNvSpPr>
              <p:nvPr/>
            </p:nvSpPr>
            <p:spPr bwMode="auto">
              <a:xfrm>
                <a:off x="2009" y="196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en-US" altLang="zh-CN" sz="2400" b="0">
                    <a:latin typeface="隶书" pitchFamily="49" charset="-122"/>
                    <a:ea typeface="隶书" pitchFamily="49" charset="-122"/>
                  </a:rPr>
                  <a:t>XXX XXXX</a:t>
                </a:r>
                <a:endParaRPr lang="en-US" altLang="zh-CN" sz="2400" b="0">
                  <a:latin typeface="Arial" charset="0"/>
                  <a:ea typeface="宋体" pitchFamily="2" charset="-122"/>
                </a:endParaRPr>
              </a:p>
            </p:txBody>
          </p:sp>
          <p:sp>
            <p:nvSpPr>
              <p:cNvPr id="41999" name="Rectangle 16"/>
              <p:cNvSpPr>
                <a:spLocks noChangeArrowheads="1"/>
              </p:cNvSpPr>
              <p:nvPr/>
            </p:nvSpPr>
            <p:spPr bwMode="auto">
              <a:xfrm>
                <a:off x="1823" y="1966"/>
                <a:ext cx="1178" cy="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grpSp>
      </p:grpSp>
      <p:sp>
        <p:nvSpPr>
          <p:cNvPr id="637969" name="Rectangle 17"/>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7955"/>
                                        </p:tgtEl>
                                        <p:attrNameLst>
                                          <p:attrName>style.visibility</p:attrName>
                                        </p:attrNameLst>
                                      </p:cBhvr>
                                      <p:to>
                                        <p:strVal val="visible"/>
                                      </p:to>
                                    </p:set>
                                    <p:animEffect transition="in" filter="fade">
                                      <p:cBhvr>
                                        <p:cTn id="7" dur="1000"/>
                                        <p:tgtEl>
                                          <p:spTgt spid="637955"/>
                                        </p:tgtEl>
                                      </p:cBhvr>
                                    </p:animEffect>
                                    <p:anim calcmode="lin" valueType="num">
                                      <p:cBhvr>
                                        <p:cTn id="8" dur="1000" fill="hold"/>
                                        <p:tgtEl>
                                          <p:spTgt spid="637955"/>
                                        </p:tgtEl>
                                        <p:attrNameLst>
                                          <p:attrName>ppt_x</p:attrName>
                                        </p:attrNameLst>
                                      </p:cBhvr>
                                      <p:tavLst>
                                        <p:tav tm="0">
                                          <p:val>
                                            <p:strVal val="#ppt_x"/>
                                          </p:val>
                                        </p:tav>
                                        <p:tav tm="100000">
                                          <p:val>
                                            <p:strVal val="#ppt_x"/>
                                          </p:val>
                                        </p:tav>
                                      </p:tavLst>
                                    </p:anim>
                                    <p:anim calcmode="lin" valueType="num">
                                      <p:cBhvr>
                                        <p:cTn id="9" dur="1000" fill="hold"/>
                                        <p:tgtEl>
                                          <p:spTgt spid="637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4"/>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BB72E8A-360F-460C-A489-21E6C00C7621}" type="slidenum">
              <a:rPr kumimoji="0" lang="en-US" altLang="zh-CN" sz="1400" b="0" smtClean="0">
                <a:ea typeface="宋体" pitchFamily="2" charset="-122"/>
              </a:rPr>
              <a:pPr eaLnBrk="1" hangingPunct="1">
                <a:spcBef>
                  <a:spcPct val="0"/>
                </a:spcBef>
                <a:buClrTx/>
                <a:buSzTx/>
                <a:buFontTx/>
                <a:buNone/>
              </a:pPr>
              <a:t>44</a:t>
            </a:fld>
            <a:endParaRPr kumimoji="0" lang="en-US" altLang="zh-CN" sz="1400" b="0">
              <a:ea typeface="宋体" pitchFamily="2" charset="-122"/>
            </a:endParaRPr>
          </a:p>
        </p:txBody>
      </p:sp>
      <p:sp>
        <p:nvSpPr>
          <p:cNvPr id="43011" name="Rectangle 2"/>
          <p:cNvSpPr>
            <a:spLocks noGrp="1" noChangeArrowheads="1"/>
          </p:cNvSpPr>
          <p:nvPr>
            <p:ph type="body" sz="half" idx="1"/>
          </p:nvPr>
        </p:nvSpPr>
        <p:spPr>
          <a:xfrm>
            <a:off x="560388" y="1135063"/>
            <a:ext cx="8785225" cy="709612"/>
          </a:xfrm>
        </p:spPr>
        <p:txBody>
          <a:bodyPr/>
          <a:lstStyle/>
          <a:p>
            <a:pPr eaLnBrk="1" hangingPunct="1"/>
            <a:r>
              <a:rPr lang="zh-CN" altLang="en-US">
                <a:latin typeface="楷体_GB2312" pitchFamily="49" charset="-122"/>
              </a:rPr>
              <a:t>    </a:t>
            </a:r>
            <a:r>
              <a:rPr lang="zh-CN" altLang="en-US">
                <a:solidFill>
                  <a:srgbClr val="FF0000"/>
                </a:solidFill>
                <a:latin typeface="楷体_GB2312" pitchFamily="49" charset="-122"/>
              </a:rPr>
              <a:t>又如</a:t>
            </a:r>
            <a:r>
              <a:rPr lang="zh-CN" altLang="en-US">
                <a:latin typeface="楷体_GB2312" pitchFamily="49" charset="-122"/>
              </a:rPr>
              <a:t>：</a:t>
            </a:r>
            <a:r>
              <a:rPr lang="zh-CN" altLang="en-US">
                <a:latin typeface="Times New Roman" pitchFamily="18" charset="0"/>
              </a:rPr>
              <a:t>“</a:t>
            </a:r>
            <a:r>
              <a:rPr lang="zh-CN" altLang="en-US">
                <a:latin typeface="楷体_GB2312" pitchFamily="49" charset="-122"/>
              </a:rPr>
              <a:t>中国</a:t>
            </a:r>
            <a:r>
              <a:rPr lang="zh-CN" altLang="en-US">
                <a:latin typeface="Times New Roman" pitchFamily="18" charset="0"/>
              </a:rPr>
              <a:t>”</a:t>
            </a:r>
            <a:r>
              <a:rPr lang="zh-CN" altLang="en-US">
                <a:latin typeface="楷体_GB2312" pitchFamily="49" charset="-122"/>
              </a:rPr>
              <a:t>→汉字机内码＝？</a:t>
            </a:r>
          </a:p>
        </p:txBody>
      </p:sp>
      <p:graphicFrame>
        <p:nvGraphicFramePr>
          <p:cNvPr id="638979" name="Group 3"/>
          <p:cNvGraphicFramePr>
            <a:graphicFrameLocks noGrp="1"/>
          </p:cNvGraphicFramePr>
          <p:nvPr>
            <p:ph sz="half" idx="2"/>
          </p:nvPr>
        </p:nvGraphicFramePr>
        <p:xfrm>
          <a:off x="1208088" y="1916113"/>
          <a:ext cx="734695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1890712">
                  <a:extLst>
                    <a:ext uri="{9D8B030D-6E8A-4147-A177-3AD203B41FA5}">
                      <a16:colId xmlns:a16="http://schemas.microsoft.com/office/drawing/2014/main" val="20001"/>
                    </a:ext>
                  </a:extLst>
                </a:gridCol>
                <a:gridCol w="2376488">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455613">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latin typeface="Tahoma" pitchFamily="34" charset="0"/>
                          <a:ea typeface="宋体" pitchFamily="2" charset="-122"/>
                        </a:rPr>
                        <a:t>汉字</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latin typeface="Tahoma" pitchFamily="34" charset="0"/>
                          <a:ea typeface="宋体" pitchFamily="2" charset="-122"/>
                        </a:rPr>
                        <a:t>区位码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latin typeface="Tahoma" pitchFamily="34" charset="0"/>
                          <a:ea typeface="宋体" pitchFamily="2" charset="-122"/>
                        </a:rPr>
                        <a:t>汉字国标码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latin typeface="Tahoma" pitchFamily="34" charset="0"/>
                          <a:ea typeface="宋体" pitchFamily="2" charset="-122"/>
                        </a:rPr>
                        <a:t>汉字机内码</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中</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5448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8680=5650H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D6D0H</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5613">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国</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2590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57122=397AH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B9FAH</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639005" name="Picture 29" descr="DebugChi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4086225"/>
            <a:ext cx="6046788"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9006" name="Text Box 30"/>
          <p:cNvSpPr txBox="1">
            <a:spLocks noChangeArrowheads="1"/>
          </p:cNvSpPr>
          <p:nvPr/>
        </p:nvSpPr>
        <p:spPr bwMode="auto">
          <a:xfrm>
            <a:off x="560388" y="3425825"/>
            <a:ext cx="6480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a:latin typeface="楷体_GB2312" pitchFamily="49" charset="-122"/>
              </a:rPr>
              <a:t>    </a:t>
            </a:r>
            <a:r>
              <a:rPr lang="zh-CN" altLang="en-US">
                <a:solidFill>
                  <a:srgbClr val="FF0000"/>
                </a:solidFill>
                <a:latin typeface="楷体_GB2312" pitchFamily="49" charset="-122"/>
              </a:rPr>
              <a:t>通过</a:t>
            </a:r>
            <a:r>
              <a:rPr lang="en-US" altLang="zh-CN">
                <a:solidFill>
                  <a:srgbClr val="FF0000"/>
                </a:solidFill>
                <a:latin typeface="楷体_GB2312" pitchFamily="49" charset="-122"/>
              </a:rPr>
              <a:t>Debug</a:t>
            </a:r>
            <a:r>
              <a:rPr lang="zh-CN" altLang="en-US">
                <a:solidFill>
                  <a:srgbClr val="FF0000"/>
                </a:solidFill>
                <a:latin typeface="楷体_GB2312" pitchFamily="49" charset="-122"/>
              </a:rPr>
              <a:t>查看汉字机内码</a:t>
            </a:r>
            <a:r>
              <a:rPr lang="zh-CN" altLang="en-US">
                <a:latin typeface="楷体_GB2312" pitchFamily="49" charset="-122"/>
              </a:rPr>
              <a:t>：</a:t>
            </a:r>
          </a:p>
        </p:txBody>
      </p:sp>
      <p:sp>
        <p:nvSpPr>
          <p:cNvPr id="639007" name="Rectangle 31"/>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38979"/>
                                        </p:tgtEl>
                                        <p:attrNameLst>
                                          <p:attrName>style.visibility</p:attrName>
                                        </p:attrNameLst>
                                      </p:cBhvr>
                                      <p:to>
                                        <p:strVal val="visible"/>
                                      </p:to>
                                    </p:set>
                                    <p:animEffect transition="in" filter="fade">
                                      <p:cBhvr>
                                        <p:cTn id="7" dur="1000"/>
                                        <p:tgtEl>
                                          <p:spTgt spid="638979"/>
                                        </p:tgtEl>
                                      </p:cBhvr>
                                    </p:animEffect>
                                    <p:anim calcmode="lin" valueType="num">
                                      <p:cBhvr>
                                        <p:cTn id="8" dur="1000" fill="hold"/>
                                        <p:tgtEl>
                                          <p:spTgt spid="638979"/>
                                        </p:tgtEl>
                                        <p:attrNameLst>
                                          <p:attrName>ppt_x</p:attrName>
                                        </p:attrNameLst>
                                      </p:cBhvr>
                                      <p:tavLst>
                                        <p:tav tm="0">
                                          <p:val>
                                            <p:strVal val="#ppt_x"/>
                                          </p:val>
                                        </p:tav>
                                        <p:tav tm="100000">
                                          <p:val>
                                            <p:strVal val="#ppt_x"/>
                                          </p:val>
                                        </p:tav>
                                      </p:tavLst>
                                    </p:anim>
                                    <p:anim calcmode="lin" valueType="num">
                                      <p:cBhvr>
                                        <p:cTn id="9" dur="1000" fill="hold"/>
                                        <p:tgtEl>
                                          <p:spTgt spid="63897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39005"/>
                                        </p:tgtEl>
                                        <p:attrNameLst>
                                          <p:attrName>style.visibility</p:attrName>
                                        </p:attrNameLst>
                                      </p:cBhvr>
                                      <p:to>
                                        <p:strVal val="visible"/>
                                      </p:to>
                                    </p:set>
                                    <p:animEffect transition="in" filter="fade">
                                      <p:cBhvr>
                                        <p:cTn id="14" dur="1000"/>
                                        <p:tgtEl>
                                          <p:spTgt spid="639005"/>
                                        </p:tgtEl>
                                      </p:cBhvr>
                                    </p:animEffect>
                                    <p:anim calcmode="lin" valueType="num">
                                      <p:cBhvr>
                                        <p:cTn id="15" dur="1000" fill="hold"/>
                                        <p:tgtEl>
                                          <p:spTgt spid="639005"/>
                                        </p:tgtEl>
                                        <p:attrNameLst>
                                          <p:attrName>ppt_x</p:attrName>
                                        </p:attrNameLst>
                                      </p:cBhvr>
                                      <p:tavLst>
                                        <p:tav tm="0">
                                          <p:val>
                                            <p:strVal val="#ppt_x"/>
                                          </p:val>
                                        </p:tav>
                                        <p:tav tm="100000">
                                          <p:val>
                                            <p:strVal val="#ppt_x"/>
                                          </p:val>
                                        </p:tav>
                                      </p:tavLst>
                                    </p:anim>
                                    <p:anim calcmode="lin" valueType="num">
                                      <p:cBhvr>
                                        <p:cTn id="16" dur="1000" fill="hold"/>
                                        <p:tgtEl>
                                          <p:spTgt spid="63900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39006"/>
                                        </p:tgtEl>
                                        <p:attrNameLst>
                                          <p:attrName>style.visibility</p:attrName>
                                        </p:attrNameLst>
                                      </p:cBhvr>
                                      <p:to>
                                        <p:strVal val="visible"/>
                                      </p:to>
                                    </p:set>
                                    <p:animEffect transition="in" filter="fade">
                                      <p:cBhvr>
                                        <p:cTn id="19" dur="1000"/>
                                        <p:tgtEl>
                                          <p:spTgt spid="639006"/>
                                        </p:tgtEl>
                                      </p:cBhvr>
                                    </p:animEffect>
                                    <p:anim calcmode="lin" valueType="num">
                                      <p:cBhvr>
                                        <p:cTn id="20" dur="1000" fill="hold"/>
                                        <p:tgtEl>
                                          <p:spTgt spid="639006"/>
                                        </p:tgtEl>
                                        <p:attrNameLst>
                                          <p:attrName>ppt_x</p:attrName>
                                        </p:attrNameLst>
                                      </p:cBhvr>
                                      <p:tavLst>
                                        <p:tav tm="0">
                                          <p:val>
                                            <p:strVal val="#ppt_x"/>
                                          </p:val>
                                        </p:tav>
                                        <p:tav tm="100000">
                                          <p:val>
                                            <p:strVal val="#ppt_x"/>
                                          </p:val>
                                        </p:tav>
                                      </p:tavLst>
                                    </p:anim>
                                    <p:anim calcmode="lin" valueType="num">
                                      <p:cBhvr>
                                        <p:cTn id="21" dur="1000" fill="hold"/>
                                        <p:tgtEl>
                                          <p:spTgt spid="6390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7A55A70-E85B-4906-A9D3-B2C9553159D2}" type="slidenum">
              <a:rPr kumimoji="0" lang="en-US" altLang="zh-CN" sz="1400" b="0" smtClean="0">
                <a:ea typeface="宋体" pitchFamily="2" charset="-122"/>
              </a:rPr>
              <a:pPr eaLnBrk="1" hangingPunct="1">
                <a:spcBef>
                  <a:spcPct val="0"/>
                </a:spcBef>
                <a:buClrTx/>
                <a:buSzTx/>
                <a:buFontTx/>
                <a:buNone/>
              </a:pPr>
              <a:t>45</a:t>
            </a:fld>
            <a:endParaRPr kumimoji="0" lang="en-US" altLang="zh-CN" sz="1400" b="0">
              <a:ea typeface="宋体" pitchFamily="2" charset="-122"/>
            </a:endParaRPr>
          </a:p>
        </p:txBody>
      </p:sp>
      <p:sp>
        <p:nvSpPr>
          <p:cNvPr id="44035" name="Rectangle 2"/>
          <p:cNvSpPr>
            <a:spLocks noGrp="1" noChangeArrowheads="1"/>
          </p:cNvSpPr>
          <p:nvPr>
            <p:ph type="body" idx="1"/>
          </p:nvPr>
        </p:nvSpPr>
        <p:spPr>
          <a:xfrm>
            <a:off x="560388" y="1135063"/>
            <a:ext cx="8785225" cy="4957762"/>
          </a:xfrm>
        </p:spPr>
        <p:txBody>
          <a:bodyPr/>
          <a:lstStyle/>
          <a:p>
            <a:pPr eaLnBrk="1" hangingPunct="1"/>
            <a:r>
              <a:rPr lang="en-US" altLang="zh-CN">
                <a:solidFill>
                  <a:srgbClr val="FF0000"/>
                </a:solidFill>
                <a:latin typeface="楷体_GB2312" pitchFamily="49" charset="-122"/>
              </a:rPr>
              <a:t>Debug</a:t>
            </a:r>
            <a:r>
              <a:rPr lang="zh-CN" altLang="en-US">
                <a:solidFill>
                  <a:srgbClr val="FF0000"/>
                </a:solidFill>
                <a:latin typeface="楷体_GB2312" pitchFamily="49" charset="-122"/>
              </a:rPr>
              <a:t>的由来</a:t>
            </a:r>
            <a:r>
              <a:rPr lang="zh-CN" altLang="en-US">
                <a:latin typeface="楷体_GB2312" pitchFamily="49" charset="-122"/>
              </a:rPr>
              <a:t>：</a:t>
            </a:r>
          </a:p>
          <a:p>
            <a:pPr eaLnBrk="1" hangingPunct="1"/>
            <a:r>
              <a:rPr lang="zh-CN" altLang="en-US">
                <a:latin typeface="楷体_GB2312" pitchFamily="49" charset="-122"/>
              </a:rPr>
              <a:t>　　</a:t>
            </a:r>
            <a:r>
              <a:rPr lang="en-US" altLang="zh-CN">
                <a:latin typeface="楷体_GB2312" pitchFamily="49" charset="-122"/>
              </a:rPr>
              <a:t>1937</a:t>
            </a:r>
            <a:r>
              <a:rPr lang="zh-CN" altLang="en-US">
                <a:latin typeface="楷体_GB2312" pitchFamily="49" charset="-122"/>
              </a:rPr>
              <a:t>年，美国青年霍德华</a:t>
            </a:r>
            <a:r>
              <a:rPr lang="en-US" altLang="zh-CN">
                <a:latin typeface="楷体_GB2312" pitchFamily="49" charset="-122"/>
              </a:rPr>
              <a:t>.</a:t>
            </a:r>
            <a:r>
              <a:rPr lang="zh-CN" altLang="en-US">
                <a:latin typeface="楷体_GB2312" pitchFamily="49" charset="-122"/>
              </a:rPr>
              <a:t>艾肯找到</a:t>
            </a:r>
            <a:r>
              <a:rPr lang="en-US" altLang="zh-CN">
                <a:latin typeface="楷体_GB2312" pitchFamily="49" charset="-122"/>
              </a:rPr>
              <a:t>IBM</a:t>
            </a:r>
            <a:r>
              <a:rPr lang="zh-CN" altLang="en-US">
                <a:latin typeface="楷体_GB2312" pitchFamily="49" charset="-122"/>
              </a:rPr>
              <a:t>公司为其投资</a:t>
            </a:r>
            <a:r>
              <a:rPr lang="en-US" altLang="zh-CN">
                <a:latin typeface="楷体_GB2312" pitchFamily="49" charset="-122"/>
              </a:rPr>
              <a:t>200</a:t>
            </a:r>
            <a:r>
              <a:rPr lang="zh-CN" altLang="en-US">
                <a:latin typeface="楷体_GB2312" pitchFamily="49" charset="-122"/>
              </a:rPr>
              <a:t>万美圆研制计算机，即马克</a:t>
            </a:r>
            <a:r>
              <a:rPr lang="en-US" altLang="zh-CN">
                <a:latin typeface="楷体_GB2312" pitchFamily="49" charset="-122"/>
              </a:rPr>
              <a:t>1</a:t>
            </a:r>
            <a:r>
              <a:rPr lang="zh-CN" altLang="en-US">
                <a:latin typeface="楷体_GB2312" pitchFamily="49" charset="-122"/>
              </a:rPr>
              <a:t>号，从这时起</a:t>
            </a:r>
            <a:r>
              <a:rPr lang="en-US" altLang="zh-CN">
                <a:latin typeface="楷体_GB2312" pitchFamily="49" charset="-122"/>
              </a:rPr>
              <a:t>IBM</a:t>
            </a:r>
            <a:r>
              <a:rPr lang="zh-CN" altLang="en-US">
                <a:latin typeface="楷体_GB2312" pitchFamily="49" charset="-122"/>
              </a:rPr>
              <a:t>公司正式跨进计算机领地。</a:t>
            </a:r>
          </a:p>
          <a:p>
            <a:pPr eaLnBrk="1" hangingPunct="1"/>
            <a:r>
              <a:rPr lang="zh-CN" altLang="en-US">
                <a:latin typeface="楷体_GB2312" pitchFamily="49" charset="-122"/>
              </a:rPr>
              <a:t>　　为马克</a:t>
            </a:r>
            <a:r>
              <a:rPr lang="en-US" altLang="zh-CN">
                <a:latin typeface="楷体_GB2312" pitchFamily="49" charset="-122"/>
              </a:rPr>
              <a:t>1</a:t>
            </a:r>
            <a:r>
              <a:rPr lang="zh-CN" altLang="en-US">
                <a:latin typeface="楷体_GB2312" pitchFamily="49" charset="-122"/>
              </a:rPr>
              <a:t>号编制程序的是一位女数学家雷斯</a:t>
            </a:r>
            <a:r>
              <a:rPr lang="en-US" altLang="zh-CN">
                <a:latin typeface="楷体_GB2312" pitchFamily="49" charset="-122"/>
              </a:rPr>
              <a:t>.</a:t>
            </a:r>
            <a:r>
              <a:rPr lang="zh-CN" altLang="en-US">
                <a:latin typeface="楷体_GB2312" pitchFamily="49" charset="-122"/>
              </a:rPr>
              <a:t>霍波。有一天她在调试程序时出现故障，拆开继电器后，发现有只飞蛾被夹扁在触点中间，从而卡住了机器的运行。于是霍波把程序故障统称为臭虫</a:t>
            </a:r>
            <a:r>
              <a:rPr lang="en-US" altLang="zh-CN">
                <a:latin typeface="楷体_GB2312" pitchFamily="49" charset="-122"/>
              </a:rPr>
              <a:t>(BUG)</a:t>
            </a:r>
            <a:r>
              <a:rPr lang="zh-CN" altLang="en-US">
                <a:latin typeface="楷体_GB2312" pitchFamily="49" charset="-122"/>
              </a:rPr>
              <a:t>，把排除程序故障叫</a:t>
            </a:r>
            <a:r>
              <a:rPr lang="en-US" altLang="zh-CN">
                <a:latin typeface="楷体_GB2312" pitchFamily="49" charset="-122"/>
              </a:rPr>
              <a:t>DEBUG</a:t>
            </a:r>
            <a:r>
              <a:rPr lang="zh-CN" altLang="en-US">
                <a:latin typeface="楷体_GB2312" pitchFamily="49" charset="-122"/>
              </a:rPr>
              <a:t>。</a:t>
            </a:r>
          </a:p>
        </p:txBody>
      </p:sp>
      <p:sp>
        <p:nvSpPr>
          <p:cNvPr id="640003"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9A442561-C07F-4F01-8CE4-B8C2006D98B5}" type="slidenum">
              <a:rPr kumimoji="0" lang="en-US" altLang="zh-CN" sz="1400" b="0" smtClean="0">
                <a:ea typeface="宋体" pitchFamily="2" charset="-122"/>
              </a:rPr>
              <a:pPr eaLnBrk="1" hangingPunct="1">
                <a:spcBef>
                  <a:spcPct val="0"/>
                </a:spcBef>
                <a:buClrTx/>
                <a:buSzTx/>
                <a:buFontTx/>
                <a:buNone/>
              </a:pPr>
              <a:t>46</a:t>
            </a:fld>
            <a:endParaRPr kumimoji="0" lang="en-US" altLang="zh-CN" sz="1400" b="0">
              <a:ea typeface="宋体" pitchFamily="2" charset="-122"/>
            </a:endParaRPr>
          </a:p>
        </p:txBody>
      </p:sp>
      <p:sp>
        <p:nvSpPr>
          <p:cNvPr id="45059" name="Rectangle 2"/>
          <p:cNvSpPr>
            <a:spLocks noGrp="1" noChangeArrowheads="1"/>
          </p:cNvSpPr>
          <p:nvPr>
            <p:ph type="body" idx="1"/>
          </p:nvPr>
        </p:nvSpPr>
        <p:spPr>
          <a:xfrm>
            <a:off x="560388" y="1125538"/>
            <a:ext cx="8785225" cy="3455987"/>
          </a:xfrm>
        </p:spPr>
        <p:txBody>
          <a:bodyPr/>
          <a:lstStyle/>
          <a:p>
            <a:pPr eaLnBrk="1" hangingPunct="1"/>
            <a:r>
              <a:rPr lang="zh-CN" altLang="en-US">
                <a:latin typeface="楷体_GB2312" pitchFamily="49" charset="-122"/>
              </a:rPr>
              <a:t>    </a:t>
            </a:r>
            <a:r>
              <a:rPr lang="zh-CN" altLang="en-US">
                <a:solidFill>
                  <a:srgbClr val="FF00FF"/>
                </a:solidFill>
                <a:latin typeface="楷体_GB2312" pitchFamily="49" charset="-122"/>
              </a:rPr>
              <a:t>⑷汉字字形码</a:t>
            </a:r>
          </a:p>
          <a:p>
            <a:pPr eaLnBrk="1" hangingPunct="1"/>
            <a:r>
              <a:rPr lang="zh-CN" altLang="en-US">
                <a:latin typeface="楷体_GB2312" pitchFamily="49" charset="-122"/>
              </a:rPr>
              <a:t>    字形码是一种用点阵表示汉字字形的编码，它主要用于汉字输出</a:t>
            </a:r>
            <a:r>
              <a:rPr lang="en-US" altLang="zh-CN">
                <a:latin typeface="楷体_GB2312" pitchFamily="49" charset="-122"/>
              </a:rPr>
              <a:t>(</a:t>
            </a:r>
            <a:r>
              <a:rPr lang="zh-CN" altLang="en-US">
                <a:latin typeface="楷体_GB2312" pitchFamily="49" charset="-122"/>
              </a:rPr>
              <a:t>打印、显示等</a:t>
            </a:r>
            <a:r>
              <a:rPr lang="en-US" altLang="zh-CN">
                <a:latin typeface="楷体_GB2312" pitchFamily="49" charset="-122"/>
              </a:rPr>
              <a:t>)</a:t>
            </a:r>
            <a:r>
              <a:rPr lang="zh-CN" altLang="en-US">
                <a:latin typeface="楷体_GB2312" pitchFamily="49" charset="-122"/>
              </a:rPr>
              <a:t>时产生的汉字字形。</a:t>
            </a:r>
          </a:p>
          <a:p>
            <a:pPr eaLnBrk="1" hangingPunct="1"/>
            <a:r>
              <a:rPr lang="zh-CN" altLang="en-US">
                <a:latin typeface="楷体_GB2312" pitchFamily="49" charset="-122"/>
              </a:rPr>
              <a:t>    </a:t>
            </a:r>
            <a:r>
              <a:rPr lang="zh-CN" altLang="en-US">
                <a:solidFill>
                  <a:srgbClr val="FF0000"/>
                </a:solidFill>
                <a:latin typeface="楷体_GB2312" pitchFamily="49" charset="-122"/>
              </a:rPr>
              <a:t>点阵大小类型</a:t>
            </a:r>
            <a:r>
              <a:rPr lang="zh-CN" altLang="en-US">
                <a:latin typeface="楷体_GB2312" pitchFamily="49" charset="-122"/>
              </a:rPr>
              <a:t>：</a:t>
            </a:r>
            <a:r>
              <a:rPr lang="en-US" altLang="zh-CN">
                <a:latin typeface="楷体_GB2312" pitchFamily="49" charset="-122"/>
              </a:rPr>
              <a:t>16×16</a:t>
            </a:r>
            <a:r>
              <a:rPr lang="zh-CN" altLang="en-US">
                <a:latin typeface="楷体_GB2312" pitchFamily="49" charset="-122"/>
              </a:rPr>
              <a:t>、</a:t>
            </a:r>
            <a:r>
              <a:rPr lang="en-US" altLang="zh-CN">
                <a:latin typeface="楷体_GB2312" pitchFamily="49" charset="-122"/>
              </a:rPr>
              <a:t>24×24</a:t>
            </a:r>
          </a:p>
          <a:p>
            <a:pPr eaLnBrk="1" hangingPunct="1"/>
            <a:r>
              <a:rPr lang="zh-CN" altLang="en-US">
                <a:latin typeface="楷体_GB2312" pitchFamily="49" charset="-122"/>
              </a:rPr>
              <a:t>                  </a:t>
            </a:r>
            <a:r>
              <a:rPr lang="en-US" altLang="zh-CN">
                <a:latin typeface="楷体_GB2312" pitchFamily="49" charset="-122"/>
              </a:rPr>
              <a:t>32×32</a:t>
            </a:r>
            <a:r>
              <a:rPr lang="zh-CN" altLang="en-US">
                <a:latin typeface="楷体_GB2312" pitchFamily="49" charset="-122"/>
              </a:rPr>
              <a:t>、</a:t>
            </a:r>
            <a:r>
              <a:rPr lang="en-US" altLang="zh-CN">
                <a:latin typeface="楷体_GB2312" pitchFamily="49" charset="-122"/>
              </a:rPr>
              <a:t>48×48</a:t>
            </a:r>
            <a:r>
              <a:rPr lang="zh-CN" altLang="en-US">
                <a:latin typeface="楷体_GB2312" pitchFamily="49" charset="-122"/>
              </a:rPr>
              <a:t>以上</a:t>
            </a:r>
            <a:endParaRPr lang="zh-CN" altLang="en-US"/>
          </a:p>
        </p:txBody>
      </p:sp>
      <p:sp>
        <p:nvSpPr>
          <p:cNvPr id="641027" name="Text Box 3"/>
          <p:cNvSpPr txBox="1">
            <a:spLocks noChangeArrowheads="1"/>
          </p:cNvSpPr>
          <p:nvPr/>
        </p:nvSpPr>
        <p:spPr bwMode="auto">
          <a:xfrm>
            <a:off x="631825" y="4594225"/>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b="0">
                <a:latin typeface="楷体_GB2312" pitchFamily="49" charset="-122"/>
              </a:rPr>
              <a:t>    </a:t>
            </a:r>
            <a:r>
              <a:rPr lang="zh-CN" altLang="en-US">
                <a:solidFill>
                  <a:srgbClr val="FF0000"/>
                </a:solidFill>
                <a:latin typeface="楷体_GB2312" pitchFamily="49" charset="-122"/>
              </a:rPr>
              <a:t>汉字库</a:t>
            </a:r>
            <a:r>
              <a:rPr lang="zh-CN" altLang="en-US">
                <a:latin typeface="楷体_GB2312" pitchFamily="49" charset="-122"/>
              </a:rPr>
              <a:t>：一个汉字系统所允许使用的全部汉字的汉字字形编码的集合。</a:t>
            </a:r>
          </a:p>
        </p:txBody>
      </p:sp>
      <p:sp>
        <p:nvSpPr>
          <p:cNvPr id="641028" name="Rectangle 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1027"/>
                                        </p:tgtEl>
                                        <p:attrNameLst>
                                          <p:attrName>style.visibility</p:attrName>
                                        </p:attrNameLst>
                                      </p:cBhvr>
                                      <p:to>
                                        <p:strVal val="visible"/>
                                      </p:to>
                                    </p:set>
                                    <p:animEffect transition="in" filter="fade">
                                      <p:cBhvr>
                                        <p:cTn id="7" dur="1000"/>
                                        <p:tgtEl>
                                          <p:spTgt spid="641027"/>
                                        </p:tgtEl>
                                      </p:cBhvr>
                                    </p:animEffect>
                                    <p:anim calcmode="lin" valueType="num">
                                      <p:cBhvr>
                                        <p:cTn id="8" dur="1000" fill="hold"/>
                                        <p:tgtEl>
                                          <p:spTgt spid="641027"/>
                                        </p:tgtEl>
                                        <p:attrNameLst>
                                          <p:attrName>ppt_x</p:attrName>
                                        </p:attrNameLst>
                                      </p:cBhvr>
                                      <p:tavLst>
                                        <p:tav tm="0">
                                          <p:val>
                                            <p:strVal val="#ppt_x"/>
                                          </p:val>
                                        </p:tav>
                                        <p:tav tm="100000">
                                          <p:val>
                                            <p:strVal val="#ppt_x"/>
                                          </p:val>
                                        </p:tav>
                                      </p:tavLst>
                                    </p:anim>
                                    <p:anim calcmode="lin" valueType="num">
                                      <p:cBhvr>
                                        <p:cTn id="9" dur="1000" fill="hold"/>
                                        <p:tgtEl>
                                          <p:spTgt spid="64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4097727-6633-4F8E-9C1A-57B01BD64A57}" type="slidenum">
              <a:rPr kumimoji="0" lang="en-US" altLang="zh-CN" sz="1400" b="0" smtClean="0">
                <a:ea typeface="宋体" pitchFamily="2" charset="-122"/>
              </a:rPr>
              <a:pPr eaLnBrk="1" hangingPunct="1">
                <a:spcBef>
                  <a:spcPct val="0"/>
                </a:spcBef>
                <a:buClrTx/>
                <a:buSzTx/>
                <a:buFontTx/>
                <a:buNone/>
              </a:pPr>
              <a:t>47</a:t>
            </a:fld>
            <a:endParaRPr kumimoji="0" lang="en-US" altLang="zh-CN" sz="1400" b="0">
              <a:ea typeface="宋体" pitchFamily="2" charset="-122"/>
            </a:endParaRPr>
          </a:p>
        </p:txBody>
      </p:sp>
      <p:sp>
        <p:nvSpPr>
          <p:cNvPr id="46083" name="Rectangle 2"/>
          <p:cNvSpPr>
            <a:spLocks noGrp="1" noChangeArrowheads="1"/>
          </p:cNvSpPr>
          <p:nvPr>
            <p:ph type="body" idx="1"/>
          </p:nvPr>
        </p:nvSpPr>
        <p:spPr>
          <a:xfrm>
            <a:off x="560388" y="1138238"/>
            <a:ext cx="8785225" cy="1643062"/>
          </a:xfrm>
        </p:spPr>
        <p:txBody>
          <a:bodyPr/>
          <a:lstStyle/>
          <a:p>
            <a:pPr eaLnBrk="1" hangingPunct="1"/>
            <a:r>
              <a:rPr lang="zh-CN" altLang="en-US">
                <a:latin typeface="楷体_GB2312" pitchFamily="49" charset="-122"/>
              </a:rPr>
              <a:t>    </a:t>
            </a:r>
            <a:r>
              <a:rPr lang="zh-CN" altLang="en-US">
                <a:solidFill>
                  <a:srgbClr val="FF0000"/>
                </a:solidFill>
                <a:latin typeface="楷体_GB2312" pitchFamily="49" charset="-122"/>
              </a:rPr>
              <a:t>例如</a:t>
            </a:r>
            <a:r>
              <a:rPr lang="zh-CN" altLang="en-US">
                <a:latin typeface="楷体_GB2312" pitchFamily="49" charset="-122"/>
              </a:rPr>
              <a:t>：把一个方块横向和纵向都分为</a:t>
            </a:r>
            <a:r>
              <a:rPr lang="en-US" altLang="zh-CN">
                <a:latin typeface="楷体_GB2312" pitchFamily="49" charset="-122"/>
              </a:rPr>
              <a:t>16</a:t>
            </a:r>
            <a:r>
              <a:rPr lang="zh-CN" altLang="en-US">
                <a:latin typeface="楷体_GB2312" pitchFamily="49" charset="-122"/>
              </a:rPr>
              <a:t>格。若用</a:t>
            </a:r>
            <a:r>
              <a:rPr lang="en-US" altLang="zh-CN">
                <a:latin typeface="楷体_GB2312" pitchFamily="49" charset="-122"/>
              </a:rPr>
              <a:t>1</a:t>
            </a:r>
            <a:r>
              <a:rPr lang="zh-CN" altLang="en-US">
                <a:latin typeface="楷体_GB2312" pitchFamily="49" charset="-122"/>
              </a:rPr>
              <a:t>表示黑点，用</a:t>
            </a:r>
            <a:r>
              <a:rPr lang="en-US" altLang="zh-CN">
                <a:latin typeface="楷体_GB2312" pitchFamily="49" charset="-122"/>
              </a:rPr>
              <a:t>0</a:t>
            </a:r>
            <a:r>
              <a:rPr lang="zh-CN" altLang="en-US">
                <a:latin typeface="楷体_GB2312" pitchFamily="49" charset="-122"/>
              </a:rPr>
              <a:t>表示白点，则</a:t>
            </a:r>
            <a:r>
              <a:rPr lang="en-US" altLang="zh-CN">
                <a:latin typeface="楷体_GB2312" pitchFamily="49" charset="-122"/>
              </a:rPr>
              <a:t>16×16</a:t>
            </a:r>
            <a:r>
              <a:rPr lang="zh-CN" altLang="en-US">
                <a:latin typeface="楷体_GB2312" pitchFamily="49" charset="-122"/>
              </a:rPr>
              <a:t>的点阵汉字可用</a:t>
            </a:r>
            <a:r>
              <a:rPr lang="en-US" altLang="zh-CN">
                <a:latin typeface="楷体_GB2312" pitchFamily="49" charset="-122"/>
              </a:rPr>
              <a:t>256</a:t>
            </a:r>
            <a:r>
              <a:rPr lang="zh-CN" altLang="en-US">
                <a:latin typeface="楷体_GB2312" pitchFamily="49" charset="-122"/>
              </a:rPr>
              <a:t>位二进制数来表示，占用</a:t>
            </a:r>
            <a:r>
              <a:rPr lang="en-US" altLang="zh-CN">
                <a:latin typeface="楷体_GB2312" pitchFamily="49" charset="-122"/>
              </a:rPr>
              <a:t>32B</a:t>
            </a:r>
            <a:r>
              <a:rPr lang="zh-CN" altLang="en-US">
                <a:latin typeface="楷体_GB2312" pitchFamily="49" charset="-122"/>
              </a:rPr>
              <a:t>。</a:t>
            </a:r>
          </a:p>
        </p:txBody>
      </p:sp>
      <p:sp>
        <p:nvSpPr>
          <p:cNvPr id="643075" name="Text Box 3" descr="水滴"/>
          <p:cNvSpPr txBox="1">
            <a:spLocks noChangeArrowheads="1"/>
          </p:cNvSpPr>
          <p:nvPr/>
        </p:nvSpPr>
        <p:spPr bwMode="auto">
          <a:xfrm>
            <a:off x="4232275" y="3438525"/>
            <a:ext cx="4379913" cy="2654300"/>
          </a:xfrm>
          <a:prstGeom prst="rect">
            <a:avLst/>
          </a:prstGeom>
          <a:blipFill dpi="0" rotWithShape="1">
            <a:blip r:embed="rId3" cstate="print"/>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0"/>
              </a:spcBef>
              <a:buClrTx/>
              <a:buSzTx/>
              <a:buFontTx/>
              <a:buNone/>
            </a:pPr>
            <a:r>
              <a:rPr lang="en-US" altLang="zh-CN" sz="2800">
                <a:latin typeface="楷体_GB2312" pitchFamily="49" charset="-122"/>
              </a:rPr>
              <a:t>02H 00H 01H 04H 7FH FEH</a:t>
            </a:r>
          </a:p>
          <a:p>
            <a:pPr>
              <a:spcBef>
                <a:spcPct val="0"/>
              </a:spcBef>
              <a:buClrTx/>
              <a:buSzTx/>
              <a:buFontTx/>
              <a:buNone/>
            </a:pPr>
            <a:r>
              <a:rPr lang="en-US" altLang="zh-CN" sz="2800">
                <a:latin typeface="楷体_GB2312" pitchFamily="49" charset="-122"/>
              </a:rPr>
              <a:t>40H 04H 80H 08H 00H 00H</a:t>
            </a:r>
          </a:p>
          <a:p>
            <a:pPr>
              <a:spcBef>
                <a:spcPct val="0"/>
              </a:spcBef>
              <a:buClrTx/>
              <a:buSzTx/>
              <a:buFontTx/>
              <a:buNone/>
            </a:pPr>
            <a:r>
              <a:rPr lang="en-US" altLang="zh-CN" sz="2800">
                <a:latin typeface="楷体_GB2312" pitchFamily="49" charset="-122"/>
              </a:rPr>
              <a:t>3FH F8H 01H 00H 01H 00H</a:t>
            </a:r>
          </a:p>
          <a:p>
            <a:pPr>
              <a:spcBef>
                <a:spcPct val="0"/>
              </a:spcBef>
              <a:buClrTx/>
              <a:buSzTx/>
              <a:buFontTx/>
              <a:buNone/>
            </a:pPr>
            <a:r>
              <a:rPr lang="en-US" altLang="zh-CN" sz="2800">
                <a:latin typeface="楷体_GB2312" pitchFamily="49" charset="-122"/>
              </a:rPr>
              <a:t>1FH F0H 01H 00H 01H 40H</a:t>
            </a:r>
          </a:p>
          <a:p>
            <a:pPr>
              <a:spcBef>
                <a:spcPct val="0"/>
              </a:spcBef>
              <a:buClrTx/>
              <a:buSzTx/>
              <a:buFontTx/>
              <a:buNone/>
            </a:pPr>
            <a:r>
              <a:rPr lang="en-US" altLang="zh-CN" sz="2800">
                <a:latin typeface="楷体_GB2312" pitchFamily="49" charset="-122"/>
              </a:rPr>
              <a:t>01H 20H 01H 20H 7FH FCH</a:t>
            </a:r>
          </a:p>
          <a:p>
            <a:pPr>
              <a:spcBef>
                <a:spcPct val="0"/>
              </a:spcBef>
              <a:buClrTx/>
              <a:buSzTx/>
              <a:buFontTx/>
              <a:buNone/>
            </a:pPr>
            <a:r>
              <a:rPr lang="en-US" altLang="zh-CN" sz="2800">
                <a:latin typeface="楷体_GB2312" pitchFamily="49" charset="-122"/>
              </a:rPr>
              <a:t>00H 00H</a:t>
            </a:r>
            <a:endParaRPr lang="zh-CN" altLang="en-US">
              <a:latin typeface="Arial" charset="0"/>
            </a:endParaRPr>
          </a:p>
        </p:txBody>
      </p:sp>
      <p:graphicFrame>
        <p:nvGraphicFramePr>
          <p:cNvPr id="643076" name="Object 4"/>
          <p:cNvGraphicFramePr>
            <a:graphicFrameLocks noChangeAspect="1"/>
          </p:cNvGraphicFramePr>
          <p:nvPr/>
        </p:nvGraphicFramePr>
        <p:xfrm>
          <a:off x="1465263" y="3429000"/>
          <a:ext cx="2695575" cy="2695575"/>
        </p:xfrm>
        <a:graphic>
          <a:graphicData uri="http://schemas.openxmlformats.org/presentationml/2006/ole">
            <mc:AlternateContent xmlns:mc="http://schemas.openxmlformats.org/markup-compatibility/2006">
              <mc:Choice xmlns:v="urn:schemas-microsoft-com:vml" Requires="v">
                <p:oleObj name="BMP 图象" r:id="rId4" imgW="1247619" imgH="1247619" progId="PBrush">
                  <p:embed/>
                </p:oleObj>
              </mc:Choice>
              <mc:Fallback>
                <p:oleObj name="BMP 图象" r:id="rId4" imgW="1247619" imgH="1247619" progId="PBrush">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3429000"/>
                        <a:ext cx="26955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3077" name="Text Box 5"/>
          <p:cNvSpPr txBox="1">
            <a:spLocks noChangeArrowheads="1"/>
          </p:cNvSpPr>
          <p:nvPr/>
        </p:nvSpPr>
        <p:spPr bwMode="auto">
          <a:xfrm>
            <a:off x="1352550" y="2705100"/>
            <a:ext cx="7488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r>
              <a:rPr lang="zh-CN" altLang="en-US">
                <a:solidFill>
                  <a:srgbClr val="FF0000"/>
                </a:solidFill>
                <a:latin typeface="楷体_GB2312" pitchFamily="49" charset="-122"/>
              </a:rPr>
              <a:t>汉字“宝”的</a:t>
            </a:r>
            <a:r>
              <a:rPr lang="en-US" altLang="zh-CN">
                <a:solidFill>
                  <a:srgbClr val="FF0000"/>
                </a:solidFill>
                <a:latin typeface="楷体_GB2312" pitchFamily="49" charset="-122"/>
              </a:rPr>
              <a:t>16×16</a:t>
            </a:r>
            <a:r>
              <a:rPr lang="zh-CN" altLang="en-US">
                <a:solidFill>
                  <a:srgbClr val="FF0000"/>
                </a:solidFill>
                <a:latin typeface="楷体_GB2312" pitchFamily="49" charset="-122"/>
              </a:rPr>
              <a:t>点阵数字化信息</a:t>
            </a:r>
            <a:r>
              <a:rPr lang="zh-CN" altLang="en-US">
                <a:latin typeface="楷体_GB2312" pitchFamily="49" charset="-122"/>
              </a:rPr>
              <a:t>：</a:t>
            </a:r>
            <a:endParaRPr lang="zh-CN" altLang="en-US" b="0">
              <a:latin typeface="楷体_GB2312" pitchFamily="49" charset="-122"/>
            </a:endParaRPr>
          </a:p>
        </p:txBody>
      </p:sp>
      <p:sp>
        <p:nvSpPr>
          <p:cNvPr id="643078" name="Rectangle 6"/>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3077"/>
                                        </p:tgtEl>
                                        <p:attrNameLst>
                                          <p:attrName>style.visibility</p:attrName>
                                        </p:attrNameLst>
                                      </p:cBhvr>
                                      <p:to>
                                        <p:strVal val="visible"/>
                                      </p:to>
                                    </p:set>
                                    <p:animEffect transition="in" filter="fade">
                                      <p:cBhvr>
                                        <p:cTn id="7" dur="1000"/>
                                        <p:tgtEl>
                                          <p:spTgt spid="643077"/>
                                        </p:tgtEl>
                                      </p:cBhvr>
                                    </p:animEffect>
                                    <p:anim calcmode="lin" valueType="num">
                                      <p:cBhvr>
                                        <p:cTn id="8" dur="1000" fill="hold"/>
                                        <p:tgtEl>
                                          <p:spTgt spid="643077"/>
                                        </p:tgtEl>
                                        <p:attrNameLst>
                                          <p:attrName>ppt_x</p:attrName>
                                        </p:attrNameLst>
                                      </p:cBhvr>
                                      <p:tavLst>
                                        <p:tav tm="0">
                                          <p:val>
                                            <p:strVal val="#ppt_x"/>
                                          </p:val>
                                        </p:tav>
                                        <p:tav tm="100000">
                                          <p:val>
                                            <p:strVal val="#ppt_x"/>
                                          </p:val>
                                        </p:tav>
                                      </p:tavLst>
                                    </p:anim>
                                    <p:anim calcmode="lin" valueType="num">
                                      <p:cBhvr>
                                        <p:cTn id="9" dur="1000" fill="hold"/>
                                        <p:tgtEl>
                                          <p:spTgt spid="64307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43076"/>
                                        </p:tgtEl>
                                        <p:attrNameLst>
                                          <p:attrName>style.visibility</p:attrName>
                                        </p:attrNameLst>
                                      </p:cBhvr>
                                      <p:to>
                                        <p:strVal val="visible"/>
                                      </p:to>
                                    </p:set>
                                    <p:animEffect transition="in" filter="fade">
                                      <p:cBhvr>
                                        <p:cTn id="14" dur="1000"/>
                                        <p:tgtEl>
                                          <p:spTgt spid="643076"/>
                                        </p:tgtEl>
                                      </p:cBhvr>
                                    </p:animEffect>
                                    <p:anim calcmode="lin" valueType="num">
                                      <p:cBhvr>
                                        <p:cTn id="15" dur="1000" fill="hold"/>
                                        <p:tgtEl>
                                          <p:spTgt spid="643076"/>
                                        </p:tgtEl>
                                        <p:attrNameLst>
                                          <p:attrName>ppt_x</p:attrName>
                                        </p:attrNameLst>
                                      </p:cBhvr>
                                      <p:tavLst>
                                        <p:tav tm="0">
                                          <p:val>
                                            <p:strVal val="#ppt_x"/>
                                          </p:val>
                                        </p:tav>
                                        <p:tav tm="100000">
                                          <p:val>
                                            <p:strVal val="#ppt_x"/>
                                          </p:val>
                                        </p:tav>
                                      </p:tavLst>
                                    </p:anim>
                                    <p:anim calcmode="lin" valueType="num">
                                      <p:cBhvr>
                                        <p:cTn id="16" dur="1000" fill="hold"/>
                                        <p:tgtEl>
                                          <p:spTgt spid="64307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643075"/>
                                        </p:tgtEl>
                                        <p:attrNameLst>
                                          <p:attrName>style.visibility</p:attrName>
                                        </p:attrNameLst>
                                      </p:cBhvr>
                                      <p:to>
                                        <p:strVal val="visible"/>
                                      </p:to>
                                    </p:set>
                                    <p:anim calcmode="lin" valueType="num">
                                      <p:cBhvr>
                                        <p:cTn id="21" dur="1000" fill="hold"/>
                                        <p:tgtEl>
                                          <p:spTgt spid="643075"/>
                                        </p:tgtEl>
                                        <p:attrNameLst>
                                          <p:attrName>ppt_w</p:attrName>
                                        </p:attrNameLst>
                                      </p:cBhvr>
                                      <p:tavLst>
                                        <p:tav tm="0">
                                          <p:val>
                                            <p:fltVal val="0"/>
                                          </p:val>
                                        </p:tav>
                                        <p:tav tm="100000">
                                          <p:val>
                                            <p:strVal val="#ppt_w"/>
                                          </p:val>
                                        </p:tav>
                                      </p:tavLst>
                                    </p:anim>
                                    <p:anim calcmode="lin" valueType="num">
                                      <p:cBhvr>
                                        <p:cTn id="22" dur="1000" fill="hold"/>
                                        <p:tgtEl>
                                          <p:spTgt spid="643075"/>
                                        </p:tgtEl>
                                        <p:attrNameLst>
                                          <p:attrName>ppt_h</p:attrName>
                                        </p:attrNameLst>
                                      </p:cBhvr>
                                      <p:tavLst>
                                        <p:tav tm="0">
                                          <p:val>
                                            <p:fltVal val="0"/>
                                          </p:val>
                                        </p:tav>
                                        <p:tav tm="100000">
                                          <p:val>
                                            <p:strVal val="#ppt_h"/>
                                          </p:val>
                                        </p:tav>
                                      </p:tavLst>
                                    </p:anim>
                                    <p:anim calcmode="lin" valueType="num">
                                      <p:cBhvr>
                                        <p:cTn id="23" dur="1000" fill="hold"/>
                                        <p:tgtEl>
                                          <p:spTgt spid="64307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64307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nimBg="1"/>
      <p:bldP spid="643077"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DA75631-9E7D-4039-B1BF-06C89C7FA847}" type="slidenum">
              <a:rPr kumimoji="0" lang="en-US" altLang="zh-CN" sz="1400" b="0" smtClean="0">
                <a:ea typeface="宋体" pitchFamily="2" charset="-122"/>
              </a:rPr>
              <a:pPr eaLnBrk="1" hangingPunct="1">
                <a:spcBef>
                  <a:spcPct val="0"/>
                </a:spcBef>
                <a:buClrTx/>
                <a:buSzTx/>
                <a:buFontTx/>
                <a:buNone/>
              </a:pPr>
              <a:t>48</a:t>
            </a:fld>
            <a:endParaRPr kumimoji="0" lang="en-US" altLang="zh-CN" sz="1400" b="0">
              <a:ea typeface="宋体" pitchFamily="2" charset="-122"/>
            </a:endParaRPr>
          </a:p>
        </p:txBody>
      </p:sp>
      <p:sp>
        <p:nvSpPr>
          <p:cNvPr id="47107" name="Rectangle 2"/>
          <p:cNvSpPr>
            <a:spLocks noGrp="1" noChangeArrowheads="1"/>
          </p:cNvSpPr>
          <p:nvPr>
            <p:ph type="body" idx="1"/>
          </p:nvPr>
        </p:nvSpPr>
        <p:spPr>
          <a:xfrm>
            <a:off x="566738" y="1125538"/>
            <a:ext cx="8778875" cy="2363787"/>
          </a:xfrm>
        </p:spPr>
        <p:txBody>
          <a:bodyPr/>
          <a:lstStyle/>
          <a:p>
            <a:pPr eaLnBrk="1" hangingPunct="1">
              <a:spcBef>
                <a:spcPts val="600"/>
              </a:spcBef>
            </a:pPr>
            <a:r>
              <a:rPr lang="en-US" altLang="zh-CN" dirty="0">
                <a:solidFill>
                  <a:srgbClr val="008080"/>
                </a:solidFill>
                <a:latin typeface="楷体_GB2312" pitchFamily="49" charset="-122"/>
              </a:rPr>
              <a:t>1.2.5 </a:t>
            </a:r>
            <a:r>
              <a:rPr lang="zh-CN" altLang="en-US" dirty="0">
                <a:solidFill>
                  <a:srgbClr val="008080"/>
                </a:solidFill>
                <a:latin typeface="楷体_GB2312" pitchFamily="49" charset="-122"/>
              </a:rPr>
              <a:t>多媒体信息编码（图像和音频）</a:t>
            </a:r>
            <a:endParaRPr lang="en-US" altLang="zh-CN" dirty="0">
              <a:solidFill>
                <a:srgbClr val="008080"/>
              </a:solidFill>
              <a:latin typeface="楷体_GB2312" pitchFamily="49" charset="-122"/>
            </a:endParaRPr>
          </a:p>
          <a:p>
            <a:pPr eaLnBrk="1" hangingPunct="1">
              <a:spcBef>
                <a:spcPts val="600"/>
              </a:spcBef>
            </a:pPr>
            <a:r>
              <a:rPr lang="zh-CN" altLang="en-US" dirty="0">
                <a:solidFill>
                  <a:srgbClr val="008080"/>
                </a:solidFill>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图像的数字化</a:t>
            </a:r>
          </a:p>
          <a:p>
            <a:pPr eaLnBrk="1" hangingPunct="1">
              <a:spcBef>
                <a:spcPts val="600"/>
              </a:spcBef>
            </a:pPr>
            <a:r>
              <a:rPr lang="zh-CN" altLang="en-US" dirty="0">
                <a:solidFill>
                  <a:srgbClr val="FF0000"/>
                </a:solidFill>
                <a:latin typeface="楷体_GB2312" pitchFamily="49" charset="-122"/>
              </a:rPr>
              <a:t>    </a:t>
            </a:r>
            <a:r>
              <a:rPr lang="zh-CN" altLang="en-US" dirty="0">
                <a:latin typeface="楷体_GB2312" pitchFamily="49" charset="-122"/>
              </a:rPr>
              <a:t>连续空间位置的离散和数字化</a:t>
            </a:r>
            <a:endParaRPr lang="en-US" altLang="zh-CN" dirty="0">
              <a:latin typeface="楷体_GB2312" pitchFamily="49" charset="-122"/>
            </a:endParaRPr>
          </a:p>
          <a:p>
            <a:pPr eaLnBrk="1" hangingPunct="1">
              <a:spcBef>
                <a:spcPts val="600"/>
              </a:spcBef>
            </a:pPr>
            <a:r>
              <a:rPr lang="zh-CN" altLang="en-US" dirty="0">
                <a:latin typeface="楷体_GB2312" pitchFamily="49" charset="-122"/>
              </a:rPr>
              <a:t>    亮度值的离散和数字化</a:t>
            </a:r>
          </a:p>
        </p:txBody>
      </p:sp>
      <p:grpSp>
        <p:nvGrpSpPr>
          <p:cNvPr id="47108" name="Group 3"/>
          <p:cNvGrpSpPr>
            <a:grpSpLocks/>
          </p:cNvGrpSpPr>
          <p:nvPr/>
        </p:nvGrpSpPr>
        <p:grpSpPr bwMode="auto">
          <a:xfrm>
            <a:off x="2274888" y="3489325"/>
            <a:ext cx="4622800" cy="2819400"/>
            <a:chOff x="2412" y="1584"/>
            <a:chExt cx="1800" cy="1218"/>
          </a:xfrm>
        </p:grpSpPr>
        <p:pic>
          <p:nvPicPr>
            <p:cNvPr id="47415" name="Picture 4" descr="szuimg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2" y="1584"/>
              <a:ext cx="900"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16" name="Picture 5" descr="szuimg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 y="1584"/>
              <a:ext cx="900"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50246" name="Group 6"/>
          <p:cNvGraphicFramePr>
            <a:graphicFrameLocks noGrp="1"/>
          </p:cNvGraphicFramePr>
          <p:nvPr/>
        </p:nvGraphicFramePr>
        <p:xfrm>
          <a:off x="2274888" y="3478213"/>
          <a:ext cx="4622800" cy="2825751"/>
        </p:xfrm>
        <a:graphic>
          <a:graphicData uri="http://schemas.openxmlformats.org/drawingml/2006/table">
            <a:tbl>
              <a:tblPr/>
              <a:tblGrid>
                <a:gridCol w="230187">
                  <a:extLst>
                    <a:ext uri="{9D8B030D-6E8A-4147-A177-3AD203B41FA5}">
                      <a16:colId xmlns:a16="http://schemas.microsoft.com/office/drawing/2014/main" val="20000"/>
                    </a:ext>
                  </a:extLst>
                </a:gridCol>
                <a:gridCol w="231775">
                  <a:extLst>
                    <a:ext uri="{9D8B030D-6E8A-4147-A177-3AD203B41FA5}">
                      <a16:colId xmlns:a16="http://schemas.microsoft.com/office/drawing/2014/main" val="20001"/>
                    </a:ext>
                  </a:extLst>
                </a:gridCol>
                <a:gridCol w="231775">
                  <a:extLst>
                    <a:ext uri="{9D8B030D-6E8A-4147-A177-3AD203B41FA5}">
                      <a16:colId xmlns:a16="http://schemas.microsoft.com/office/drawing/2014/main" val="20002"/>
                    </a:ext>
                  </a:extLst>
                </a:gridCol>
                <a:gridCol w="231775">
                  <a:extLst>
                    <a:ext uri="{9D8B030D-6E8A-4147-A177-3AD203B41FA5}">
                      <a16:colId xmlns:a16="http://schemas.microsoft.com/office/drawing/2014/main" val="20003"/>
                    </a:ext>
                  </a:extLst>
                </a:gridCol>
                <a:gridCol w="230188">
                  <a:extLst>
                    <a:ext uri="{9D8B030D-6E8A-4147-A177-3AD203B41FA5}">
                      <a16:colId xmlns:a16="http://schemas.microsoft.com/office/drawing/2014/main" val="20004"/>
                    </a:ext>
                  </a:extLst>
                </a:gridCol>
                <a:gridCol w="230187">
                  <a:extLst>
                    <a:ext uri="{9D8B030D-6E8A-4147-A177-3AD203B41FA5}">
                      <a16:colId xmlns:a16="http://schemas.microsoft.com/office/drawing/2014/main" val="20005"/>
                    </a:ext>
                  </a:extLst>
                </a:gridCol>
                <a:gridCol w="231775">
                  <a:extLst>
                    <a:ext uri="{9D8B030D-6E8A-4147-A177-3AD203B41FA5}">
                      <a16:colId xmlns:a16="http://schemas.microsoft.com/office/drawing/2014/main" val="20006"/>
                    </a:ext>
                  </a:extLst>
                </a:gridCol>
                <a:gridCol w="231775">
                  <a:extLst>
                    <a:ext uri="{9D8B030D-6E8A-4147-A177-3AD203B41FA5}">
                      <a16:colId xmlns:a16="http://schemas.microsoft.com/office/drawing/2014/main" val="20007"/>
                    </a:ext>
                  </a:extLst>
                </a:gridCol>
                <a:gridCol w="231775">
                  <a:extLst>
                    <a:ext uri="{9D8B030D-6E8A-4147-A177-3AD203B41FA5}">
                      <a16:colId xmlns:a16="http://schemas.microsoft.com/office/drawing/2014/main" val="20008"/>
                    </a:ext>
                  </a:extLst>
                </a:gridCol>
                <a:gridCol w="230188">
                  <a:extLst>
                    <a:ext uri="{9D8B030D-6E8A-4147-A177-3AD203B41FA5}">
                      <a16:colId xmlns:a16="http://schemas.microsoft.com/office/drawing/2014/main" val="20009"/>
                    </a:ext>
                  </a:extLst>
                </a:gridCol>
                <a:gridCol w="230187">
                  <a:extLst>
                    <a:ext uri="{9D8B030D-6E8A-4147-A177-3AD203B41FA5}">
                      <a16:colId xmlns:a16="http://schemas.microsoft.com/office/drawing/2014/main" val="20010"/>
                    </a:ext>
                  </a:extLst>
                </a:gridCol>
                <a:gridCol w="231775">
                  <a:extLst>
                    <a:ext uri="{9D8B030D-6E8A-4147-A177-3AD203B41FA5}">
                      <a16:colId xmlns:a16="http://schemas.microsoft.com/office/drawing/2014/main" val="20011"/>
                    </a:ext>
                  </a:extLst>
                </a:gridCol>
                <a:gridCol w="231775">
                  <a:extLst>
                    <a:ext uri="{9D8B030D-6E8A-4147-A177-3AD203B41FA5}">
                      <a16:colId xmlns:a16="http://schemas.microsoft.com/office/drawing/2014/main" val="20012"/>
                    </a:ext>
                  </a:extLst>
                </a:gridCol>
                <a:gridCol w="231775">
                  <a:extLst>
                    <a:ext uri="{9D8B030D-6E8A-4147-A177-3AD203B41FA5}">
                      <a16:colId xmlns:a16="http://schemas.microsoft.com/office/drawing/2014/main" val="20013"/>
                    </a:ext>
                  </a:extLst>
                </a:gridCol>
                <a:gridCol w="209550">
                  <a:extLst>
                    <a:ext uri="{9D8B030D-6E8A-4147-A177-3AD203B41FA5}">
                      <a16:colId xmlns:a16="http://schemas.microsoft.com/office/drawing/2014/main" val="20014"/>
                    </a:ext>
                  </a:extLst>
                </a:gridCol>
                <a:gridCol w="250825">
                  <a:extLst>
                    <a:ext uri="{9D8B030D-6E8A-4147-A177-3AD203B41FA5}">
                      <a16:colId xmlns:a16="http://schemas.microsoft.com/office/drawing/2014/main" val="20015"/>
                    </a:ext>
                  </a:extLst>
                </a:gridCol>
                <a:gridCol w="231775">
                  <a:extLst>
                    <a:ext uri="{9D8B030D-6E8A-4147-A177-3AD203B41FA5}">
                      <a16:colId xmlns:a16="http://schemas.microsoft.com/office/drawing/2014/main" val="20016"/>
                    </a:ext>
                  </a:extLst>
                </a:gridCol>
                <a:gridCol w="231775">
                  <a:extLst>
                    <a:ext uri="{9D8B030D-6E8A-4147-A177-3AD203B41FA5}">
                      <a16:colId xmlns:a16="http://schemas.microsoft.com/office/drawing/2014/main" val="20017"/>
                    </a:ext>
                  </a:extLst>
                </a:gridCol>
                <a:gridCol w="209550">
                  <a:extLst>
                    <a:ext uri="{9D8B030D-6E8A-4147-A177-3AD203B41FA5}">
                      <a16:colId xmlns:a16="http://schemas.microsoft.com/office/drawing/2014/main" val="20018"/>
                    </a:ext>
                  </a:extLst>
                </a:gridCol>
                <a:gridCol w="252413">
                  <a:extLst>
                    <a:ext uri="{9D8B030D-6E8A-4147-A177-3AD203B41FA5}">
                      <a16:colId xmlns:a16="http://schemas.microsoft.com/office/drawing/2014/main" val="20019"/>
                    </a:ext>
                  </a:extLst>
                </a:gridCol>
              </a:tblGrid>
              <a:tr h="228651">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61">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361">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70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34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800" b="1" i="0" u="none" strike="noStrike" cap="none" normalizeH="0" baseline="0">
                        <a:ln>
                          <a:noFill/>
                        </a:ln>
                        <a:solidFill>
                          <a:schemeClr val="tx1"/>
                        </a:solidFill>
                        <a:effectLst/>
                        <a:latin typeface="Tahoma" pitchFamily="34" charset="0"/>
                        <a:ea typeface="楷体_GB2312" pitchFamily="49" charset="-122"/>
                      </a:endParaRP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50542" name="Text Box 302"/>
          <p:cNvSpPr txBox="1">
            <a:spLocks noChangeArrowheads="1"/>
          </p:cNvSpPr>
          <p:nvPr/>
        </p:nvSpPr>
        <p:spPr bwMode="auto">
          <a:xfrm>
            <a:off x="788988" y="3870325"/>
            <a:ext cx="12382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b="1">
                <a:solidFill>
                  <a:srgbClr val="FF00FF"/>
                </a:solidFill>
                <a:effectLst>
                  <a:outerShdw blurRad="38100" dist="38100" dir="2700000" algn="tl">
                    <a:srgbClr val="000000"/>
                  </a:outerShdw>
                </a:effectLst>
                <a:latin typeface="宋体" pitchFamily="2" charset="-122"/>
              </a:rPr>
              <a:t>空间位置采样</a:t>
            </a:r>
          </a:p>
          <a:p>
            <a:pPr algn="ctr">
              <a:spcBef>
                <a:spcPct val="50000"/>
              </a:spcBef>
              <a:defRPr/>
            </a:pPr>
            <a:r>
              <a:rPr lang="en-US" altLang="zh-CN" b="1">
                <a:solidFill>
                  <a:srgbClr val="FF00FF"/>
                </a:solidFill>
                <a:effectLst>
                  <a:outerShdw blurRad="38100" dist="38100" dir="2700000" algn="tl">
                    <a:srgbClr val="000000"/>
                  </a:outerShdw>
                </a:effectLst>
                <a:latin typeface="宋体" pitchFamily="2" charset="-122"/>
              </a:rPr>
              <a:t>m×n</a:t>
            </a:r>
          </a:p>
          <a:p>
            <a:pPr algn="ctr">
              <a:spcBef>
                <a:spcPct val="50000"/>
              </a:spcBef>
              <a:defRPr/>
            </a:pPr>
            <a:r>
              <a:rPr lang="zh-CN" altLang="en-US" b="1">
                <a:solidFill>
                  <a:srgbClr val="FF00FF"/>
                </a:solidFill>
                <a:effectLst>
                  <a:outerShdw blurRad="38100" dist="38100" dir="2700000" algn="tl">
                    <a:srgbClr val="000000"/>
                  </a:outerShdw>
                </a:effectLst>
                <a:latin typeface="宋体" pitchFamily="2" charset="-122"/>
              </a:rPr>
              <a:t>20</a:t>
            </a:r>
            <a:r>
              <a:rPr lang="en-US" altLang="zh-CN" b="1">
                <a:solidFill>
                  <a:srgbClr val="FF00FF"/>
                </a:solidFill>
                <a:effectLst>
                  <a:outerShdw blurRad="38100" dist="38100" dir="2700000" algn="tl">
                    <a:srgbClr val="000000"/>
                  </a:outerShdw>
                </a:effectLst>
                <a:latin typeface="宋体" pitchFamily="2" charset="-122"/>
              </a:rPr>
              <a:t>×13</a:t>
            </a:r>
            <a:endParaRPr lang="zh-CN" altLang="en-US" b="1">
              <a:solidFill>
                <a:srgbClr val="FF00FF"/>
              </a:solidFill>
              <a:effectLst>
                <a:outerShdw blurRad="38100" dist="38100" dir="2700000" algn="tl">
                  <a:srgbClr val="000000"/>
                </a:outerShdw>
              </a:effectLst>
              <a:latin typeface="宋体" pitchFamily="2" charset="-122"/>
            </a:endParaRPr>
          </a:p>
        </p:txBody>
      </p:sp>
      <p:grpSp>
        <p:nvGrpSpPr>
          <p:cNvPr id="650543" name="Group 303"/>
          <p:cNvGrpSpPr>
            <a:grpSpLocks/>
          </p:cNvGrpSpPr>
          <p:nvPr/>
        </p:nvGrpSpPr>
        <p:grpSpPr bwMode="auto">
          <a:xfrm>
            <a:off x="7113588" y="3489325"/>
            <a:ext cx="1981200" cy="2819400"/>
            <a:chOff x="4224" y="2016"/>
            <a:chExt cx="1152" cy="1776"/>
          </a:xfrm>
        </p:grpSpPr>
        <p:sp>
          <p:nvSpPr>
            <p:cNvPr id="47408" name="Rectangle 304"/>
            <p:cNvSpPr>
              <a:spLocks noChangeArrowheads="1"/>
            </p:cNvSpPr>
            <p:nvPr/>
          </p:nvSpPr>
          <p:spPr bwMode="auto">
            <a:xfrm>
              <a:off x="4224" y="2016"/>
              <a:ext cx="240" cy="1776"/>
            </a:xfrm>
            <a:prstGeom prst="rect">
              <a:avLst/>
            </a:prstGeom>
            <a:gradFill rotWithShape="0">
              <a:gsLst>
                <a:gs pos="0">
                  <a:srgbClr val="FF8200"/>
                </a:gs>
                <a:gs pos="10001">
                  <a:srgbClr val="FF0000"/>
                </a:gs>
                <a:gs pos="35001">
                  <a:srgbClr val="BA0066"/>
                </a:gs>
                <a:gs pos="70000">
                  <a:srgbClr val="66008F"/>
                </a:gs>
                <a:gs pos="100000">
                  <a:srgbClr val="00008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sp>
          <p:nvSpPr>
            <p:cNvPr id="47409" name="Line 305"/>
            <p:cNvSpPr>
              <a:spLocks noChangeShapeType="1"/>
            </p:cNvSpPr>
            <p:nvPr/>
          </p:nvSpPr>
          <p:spPr bwMode="auto">
            <a:xfrm>
              <a:off x="4464" y="2016"/>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0" name="Line 306"/>
            <p:cNvSpPr>
              <a:spLocks noChangeShapeType="1"/>
            </p:cNvSpPr>
            <p:nvPr/>
          </p:nvSpPr>
          <p:spPr bwMode="auto">
            <a:xfrm>
              <a:off x="4608" y="2016"/>
              <a:ext cx="0" cy="768"/>
            </a:xfrm>
            <a:prstGeom prst="line">
              <a:avLst/>
            </a:prstGeom>
            <a:noFill/>
            <a:ln w="9525">
              <a:solidFill>
                <a:schemeClr val="tx1"/>
              </a:solidFill>
              <a:miter lim="800000"/>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0547" name="Text Box 307"/>
            <p:cNvSpPr txBox="1">
              <a:spLocks noChangeArrowheads="1"/>
            </p:cNvSpPr>
            <p:nvPr/>
          </p:nvSpPr>
          <p:spPr bwMode="auto">
            <a:xfrm>
              <a:off x="4464" y="278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FF"/>
                  </a:solidFill>
                  <a:effectLst>
                    <a:outerShdw blurRad="38100" dist="38100" dir="2700000" algn="tl">
                      <a:srgbClr val="000000"/>
                    </a:outerShdw>
                  </a:effectLst>
                  <a:latin typeface="宋体" pitchFamily="2" charset="-122"/>
                </a:rPr>
                <a:t>256</a:t>
              </a:r>
              <a:endParaRPr lang="en-US" altLang="zh-CN" sz="1800" b="1">
                <a:solidFill>
                  <a:srgbClr val="FF00FF"/>
                </a:solidFill>
                <a:effectLst>
                  <a:outerShdw blurRad="38100" dist="38100" dir="2700000" algn="tl">
                    <a:srgbClr val="000000"/>
                  </a:outerShdw>
                </a:effectLst>
                <a:latin typeface="宋体" pitchFamily="2" charset="-122"/>
              </a:endParaRPr>
            </a:p>
          </p:txBody>
        </p:sp>
        <p:sp>
          <p:nvSpPr>
            <p:cNvPr id="47412" name="Line 308"/>
            <p:cNvSpPr>
              <a:spLocks noChangeShapeType="1"/>
            </p:cNvSpPr>
            <p:nvPr/>
          </p:nvSpPr>
          <p:spPr bwMode="auto">
            <a:xfrm>
              <a:off x="4608" y="3024"/>
              <a:ext cx="0" cy="768"/>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413" name="Line 309"/>
            <p:cNvSpPr>
              <a:spLocks noChangeShapeType="1"/>
            </p:cNvSpPr>
            <p:nvPr/>
          </p:nvSpPr>
          <p:spPr bwMode="auto">
            <a:xfrm>
              <a:off x="4464" y="3792"/>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0550" name="Text Box 310"/>
            <p:cNvSpPr txBox="1">
              <a:spLocks noChangeArrowheads="1"/>
            </p:cNvSpPr>
            <p:nvPr/>
          </p:nvSpPr>
          <p:spPr bwMode="auto">
            <a:xfrm>
              <a:off x="4848" y="2200"/>
              <a:ext cx="528"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b="1">
                  <a:solidFill>
                    <a:srgbClr val="FF00FF"/>
                  </a:solidFill>
                  <a:effectLst>
                    <a:outerShdw blurRad="38100" dist="38100" dir="2700000" algn="tl">
                      <a:srgbClr val="000000"/>
                    </a:outerShdw>
                  </a:effectLst>
                  <a:latin typeface="宋体" pitchFamily="2" charset="-122"/>
                </a:rPr>
                <a:t>亮度量化</a:t>
              </a:r>
            </a:p>
            <a:p>
              <a:pPr algn="ctr">
                <a:spcBef>
                  <a:spcPct val="50000"/>
                </a:spcBef>
                <a:defRPr/>
              </a:pPr>
              <a:r>
                <a:rPr lang="en-US" altLang="zh-CN" b="1">
                  <a:solidFill>
                    <a:srgbClr val="FF00FF"/>
                  </a:solidFill>
                  <a:effectLst>
                    <a:outerShdw blurRad="38100" dist="38100" dir="2700000" algn="tl">
                      <a:srgbClr val="000000"/>
                    </a:outerShdw>
                  </a:effectLst>
                  <a:latin typeface="宋体" pitchFamily="2" charset="-122"/>
                </a:rPr>
                <a:t>8b</a:t>
              </a:r>
            </a:p>
            <a:p>
              <a:pPr algn="ctr">
                <a:spcBef>
                  <a:spcPct val="50000"/>
                </a:spcBef>
                <a:defRPr/>
              </a:pPr>
              <a:r>
                <a:rPr lang="zh-CN" altLang="en-US" b="1">
                  <a:solidFill>
                    <a:srgbClr val="FF00FF"/>
                  </a:solidFill>
                  <a:effectLst>
                    <a:outerShdw blurRad="38100" dist="38100" dir="2700000" algn="tl">
                      <a:srgbClr val="000000"/>
                    </a:outerShdw>
                  </a:effectLst>
                  <a:latin typeface="宋体" pitchFamily="2" charset="-122"/>
                </a:rPr>
                <a:t>24</a:t>
              </a:r>
              <a:r>
                <a:rPr lang="en-US" altLang="zh-CN" b="1">
                  <a:solidFill>
                    <a:srgbClr val="FF00FF"/>
                  </a:solidFill>
                  <a:effectLst>
                    <a:outerShdw blurRad="38100" dist="38100" dir="2700000" algn="tl">
                      <a:srgbClr val="000000"/>
                    </a:outerShdw>
                  </a:effectLst>
                  <a:latin typeface="宋体" pitchFamily="2" charset="-122"/>
                </a:rPr>
                <a:t>b</a:t>
              </a:r>
            </a:p>
          </p:txBody>
        </p:sp>
      </p:grpSp>
      <p:sp>
        <p:nvSpPr>
          <p:cNvPr id="650551" name="Rectangle 311"/>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fade">
                                      <p:cBhvr>
                                        <p:cTn id="7" dur="1000"/>
                                        <p:tgtEl>
                                          <p:spTgt spid="650246"/>
                                        </p:tgtEl>
                                      </p:cBhvr>
                                    </p:animEffect>
                                    <p:anim calcmode="lin" valueType="num">
                                      <p:cBhvr>
                                        <p:cTn id="8" dur="1000" fill="hold"/>
                                        <p:tgtEl>
                                          <p:spTgt spid="650246"/>
                                        </p:tgtEl>
                                        <p:attrNameLst>
                                          <p:attrName>ppt_x</p:attrName>
                                        </p:attrNameLst>
                                      </p:cBhvr>
                                      <p:tavLst>
                                        <p:tav tm="0">
                                          <p:val>
                                            <p:strVal val="#ppt_x"/>
                                          </p:val>
                                        </p:tav>
                                        <p:tav tm="100000">
                                          <p:val>
                                            <p:strVal val="#ppt_x"/>
                                          </p:val>
                                        </p:tav>
                                      </p:tavLst>
                                    </p:anim>
                                    <p:anim calcmode="lin" valueType="num">
                                      <p:cBhvr>
                                        <p:cTn id="9" dur="1000" fill="hold"/>
                                        <p:tgtEl>
                                          <p:spTgt spid="6502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0542"/>
                                        </p:tgtEl>
                                        <p:attrNameLst>
                                          <p:attrName>style.visibility</p:attrName>
                                        </p:attrNameLst>
                                      </p:cBhvr>
                                      <p:to>
                                        <p:strVal val="visible"/>
                                      </p:to>
                                    </p:set>
                                    <p:animEffect transition="in" filter="fade">
                                      <p:cBhvr>
                                        <p:cTn id="12" dur="1000"/>
                                        <p:tgtEl>
                                          <p:spTgt spid="650542"/>
                                        </p:tgtEl>
                                      </p:cBhvr>
                                    </p:animEffect>
                                    <p:anim calcmode="lin" valueType="num">
                                      <p:cBhvr>
                                        <p:cTn id="13" dur="1000" fill="hold"/>
                                        <p:tgtEl>
                                          <p:spTgt spid="650542"/>
                                        </p:tgtEl>
                                        <p:attrNameLst>
                                          <p:attrName>ppt_x</p:attrName>
                                        </p:attrNameLst>
                                      </p:cBhvr>
                                      <p:tavLst>
                                        <p:tav tm="0">
                                          <p:val>
                                            <p:strVal val="#ppt_x"/>
                                          </p:val>
                                        </p:tav>
                                        <p:tav tm="100000">
                                          <p:val>
                                            <p:strVal val="#ppt_x"/>
                                          </p:val>
                                        </p:tav>
                                      </p:tavLst>
                                    </p:anim>
                                    <p:anim calcmode="lin" valueType="num">
                                      <p:cBhvr>
                                        <p:cTn id="14" dur="1000" fill="hold"/>
                                        <p:tgtEl>
                                          <p:spTgt spid="65054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650543"/>
                                        </p:tgtEl>
                                        <p:attrNameLst>
                                          <p:attrName>style.visibility</p:attrName>
                                        </p:attrNameLst>
                                      </p:cBhvr>
                                      <p:to>
                                        <p:strVal val="visible"/>
                                      </p:to>
                                    </p:set>
                                    <p:anim calcmode="lin" valueType="num">
                                      <p:cBhvr>
                                        <p:cTn id="19" dur="1000" fill="hold"/>
                                        <p:tgtEl>
                                          <p:spTgt spid="650543"/>
                                        </p:tgtEl>
                                        <p:attrNameLst>
                                          <p:attrName>ppt_w</p:attrName>
                                        </p:attrNameLst>
                                      </p:cBhvr>
                                      <p:tavLst>
                                        <p:tav tm="0">
                                          <p:val>
                                            <p:fltVal val="0"/>
                                          </p:val>
                                        </p:tav>
                                        <p:tav tm="100000">
                                          <p:val>
                                            <p:strVal val="#ppt_w"/>
                                          </p:val>
                                        </p:tav>
                                      </p:tavLst>
                                    </p:anim>
                                    <p:anim calcmode="lin" valueType="num">
                                      <p:cBhvr>
                                        <p:cTn id="20" dur="1000" fill="hold"/>
                                        <p:tgtEl>
                                          <p:spTgt spid="650543"/>
                                        </p:tgtEl>
                                        <p:attrNameLst>
                                          <p:attrName>ppt_h</p:attrName>
                                        </p:attrNameLst>
                                      </p:cBhvr>
                                      <p:tavLst>
                                        <p:tav tm="0">
                                          <p:val>
                                            <p:fltVal val="0"/>
                                          </p:val>
                                        </p:tav>
                                        <p:tav tm="100000">
                                          <p:val>
                                            <p:strVal val="#ppt_h"/>
                                          </p:val>
                                        </p:tav>
                                      </p:tavLst>
                                    </p:anim>
                                    <p:animEffect transition="in" filter="fade">
                                      <p:cBhvr>
                                        <p:cTn id="21" dur="1000"/>
                                        <p:tgtEl>
                                          <p:spTgt spid="650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4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4"/>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D09E3B1-1DFA-452E-973D-E57E8D3623B8}" type="slidenum">
              <a:rPr kumimoji="0" lang="en-US" altLang="zh-CN" sz="1400" b="0" smtClean="0">
                <a:ea typeface="宋体" pitchFamily="2" charset="-122"/>
              </a:rPr>
              <a:pPr eaLnBrk="1" hangingPunct="1">
                <a:spcBef>
                  <a:spcPct val="0"/>
                </a:spcBef>
                <a:buClrTx/>
                <a:buSzTx/>
                <a:buFontTx/>
                <a:buNone/>
              </a:pPr>
              <a:t>49</a:t>
            </a:fld>
            <a:endParaRPr kumimoji="0" lang="en-US" altLang="zh-CN" sz="1400" b="0">
              <a:ea typeface="宋体" pitchFamily="2" charset="-122"/>
            </a:endParaRPr>
          </a:p>
        </p:txBody>
      </p:sp>
      <p:sp>
        <p:nvSpPr>
          <p:cNvPr id="48131" name="Rectangle 2"/>
          <p:cNvSpPr>
            <a:spLocks noGrp="1" noChangeArrowheads="1"/>
          </p:cNvSpPr>
          <p:nvPr>
            <p:ph type="body" sz="half" idx="1"/>
          </p:nvPr>
        </p:nvSpPr>
        <p:spPr>
          <a:xfrm>
            <a:off x="560388" y="1135063"/>
            <a:ext cx="8785225" cy="2078037"/>
          </a:xfrm>
        </p:spPr>
        <p:txBody>
          <a:bodyPr/>
          <a:lstStyle/>
          <a:p>
            <a:pPr eaLnBrk="1" hangingPunct="1"/>
            <a:r>
              <a:rPr lang="zh-CN" altLang="en-US" sz="2800" dirty="0">
                <a:solidFill>
                  <a:srgbClr val="0000FF"/>
                </a:solidFill>
                <a:latin typeface="+mn-ea"/>
              </a:rPr>
              <a:t>    </a:t>
            </a:r>
            <a:r>
              <a:rPr lang="zh-CN" altLang="en-US" sz="2800" dirty="0">
                <a:solidFill>
                  <a:srgbClr val="FF0000"/>
                </a:solidFill>
                <a:latin typeface="+mn-ea"/>
              </a:rPr>
              <a:t>图像的主要参数</a:t>
            </a:r>
            <a:r>
              <a:rPr lang="zh-CN" altLang="en-US" sz="2800" dirty="0">
                <a:latin typeface="+mn-ea"/>
              </a:rPr>
              <a:t>：是由行列点阵组成，每个点就是一个像素。</a:t>
            </a:r>
            <a:endParaRPr lang="en-US" altLang="zh-CN" sz="2800" dirty="0">
              <a:latin typeface="+mn-ea"/>
            </a:endParaRPr>
          </a:p>
          <a:p>
            <a:pPr eaLnBrk="1" hangingPunct="1"/>
            <a:r>
              <a:rPr lang="zh-CN" altLang="en-US" sz="2800" dirty="0">
                <a:solidFill>
                  <a:srgbClr val="FF0000"/>
                </a:solidFill>
                <a:latin typeface="+mn-ea"/>
              </a:rPr>
              <a:t>    </a:t>
            </a:r>
            <a:r>
              <a:rPr lang="zh-CN" altLang="en-US" sz="2800" dirty="0">
                <a:solidFill>
                  <a:srgbClr val="FF00FF"/>
                </a:solidFill>
                <a:latin typeface="+mn-ea"/>
              </a:rPr>
              <a:t>图像分辨率</a:t>
            </a:r>
            <a:r>
              <a:rPr lang="zh-CN" altLang="en-US" sz="2800" dirty="0">
                <a:latin typeface="+mn-ea"/>
              </a:rPr>
              <a:t>：指数字图像的实际像素数目，它反映图像在屏幕中显示的大小。</a:t>
            </a:r>
          </a:p>
          <a:p>
            <a:pPr eaLnBrk="1" hangingPunct="1"/>
            <a:r>
              <a:rPr lang="zh-CN" altLang="en-US" sz="2800" dirty="0">
                <a:solidFill>
                  <a:srgbClr val="FF00FF"/>
                </a:solidFill>
                <a:latin typeface="+mn-ea"/>
              </a:rPr>
              <a:t>    颜色深度</a:t>
            </a:r>
            <a:r>
              <a:rPr lang="zh-CN" altLang="en-US" sz="2800" dirty="0">
                <a:latin typeface="+mn-ea"/>
              </a:rPr>
              <a:t>：指记录每个像素所使用的二进制位数。</a:t>
            </a:r>
          </a:p>
        </p:txBody>
      </p:sp>
      <p:graphicFrame>
        <p:nvGraphicFramePr>
          <p:cNvPr id="651267" name="Group 3"/>
          <p:cNvGraphicFramePr>
            <a:graphicFrameLocks noGrp="1"/>
          </p:cNvGraphicFramePr>
          <p:nvPr>
            <p:ph sz="half" idx="2"/>
          </p:nvPr>
        </p:nvGraphicFramePr>
        <p:xfrm>
          <a:off x="1496616" y="3861048"/>
          <a:ext cx="7200900" cy="2743201"/>
        </p:xfrm>
        <a:graphic>
          <a:graphicData uri="http://schemas.openxmlformats.org/drawingml/2006/table">
            <a:tbl>
              <a:tblPr/>
              <a:tblGrid>
                <a:gridCol w="928687">
                  <a:extLst>
                    <a:ext uri="{9D8B030D-6E8A-4147-A177-3AD203B41FA5}">
                      <a16:colId xmlns:a16="http://schemas.microsoft.com/office/drawing/2014/main" val="20000"/>
                    </a:ext>
                  </a:extLst>
                </a:gridCol>
                <a:gridCol w="1379538">
                  <a:extLst>
                    <a:ext uri="{9D8B030D-6E8A-4147-A177-3AD203B41FA5}">
                      <a16:colId xmlns:a16="http://schemas.microsoft.com/office/drawing/2014/main" val="20001"/>
                    </a:ext>
                  </a:extLst>
                </a:gridCol>
                <a:gridCol w="4892675">
                  <a:extLst>
                    <a:ext uri="{9D8B030D-6E8A-4147-A177-3AD203B41FA5}">
                      <a16:colId xmlns:a16="http://schemas.microsoft.com/office/drawing/2014/main" val="20002"/>
                    </a:ext>
                  </a:extLst>
                </a:gridCol>
              </a:tblGrid>
              <a:tr h="46037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bg1"/>
                          </a:solidFill>
                          <a:effectLst/>
                          <a:latin typeface="宋体" pitchFamily="2" charset="-122"/>
                          <a:ea typeface="宋体" pitchFamily="2" charset="-122"/>
                        </a:rPr>
                        <a:t>位数</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颜色数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说明</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4445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Windows 3.x</a:t>
                      </a:r>
                      <a:r>
                        <a:rPr kumimoji="1" lang="zh-CN" altLang="en-US" sz="2000" b="1" i="0" u="none" strike="noStrike" cap="none" normalizeH="0" baseline="0">
                          <a:ln>
                            <a:noFill/>
                          </a:ln>
                          <a:solidFill>
                            <a:schemeClr val="tx1"/>
                          </a:solidFill>
                          <a:effectLst/>
                          <a:latin typeface="宋体" pitchFamily="2" charset="-122"/>
                          <a:ea typeface="宋体" pitchFamily="2" charset="-122"/>
                        </a:rPr>
                        <a:t>中画笔支持16种颜色</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878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256种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宋体" pitchFamily="2" charset="-122"/>
                          <a:ea typeface="宋体" pitchFamily="2" charset="-122"/>
                        </a:rPr>
                        <a:t>多媒体应用中的最低颜色深度（</a:t>
                      </a:r>
                      <a:r>
                        <a:rPr kumimoji="1" lang="en-US" altLang="zh-CN" sz="2000" b="1" i="0" u="none" strike="noStrike" cap="none" normalizeH="0" baseline="0" dirty="0">
                          <a:ln>
                            <a:noFill/>
                          </a:ln>
                          <a:solidFill>
                            <a:schemeClr val="tx1"/>
                          </a:solidFill>
                          <a:effectLst/>
                          <a:latin typeface="宋体" pitchFamily="2" charset="-122"/>
                          <a:ea typeface="宋体" pitchFamily="2" charset="-122"/>
                        </a:rPr>
                        <a:t>332</a:t>
                      </a:r>
                      <a:r>
                        <a:rPr kumimoji="1" lang="zh-CN" altLang="en-US" sz="2000" b="1" i="0" u="none" strike="noStrike" cap="none" normalizeH="0" baseline="0" dirty="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878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32768种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RGB5:5:5,</a:t>
                      </a:r>
                      <a:r>
                        <a:rPr kumimoji="1" lang="zh-CN" altLang="en-US" sz="2000" b="1" i="0" u="none" strike="noStrike" cap="none" normalizeH="0" baseline="0">
                          <a:ln>
                            <a:noFill/>
                          </a:ln>
                          <a:solidFill>
                            <a:schemeClr val="tx1"/>
                          </a:solidFill>
                          <a:effectLst/>
                          <a:latin typeface="宋体" pitchFamily="2" charset="-122"/>
                          <a:ea typeface="宋体" pitchFamily="2" charset="-122"/>
                        </a:rPr>
                        <a:t>剩余1位表示其它属性(透明度)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037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24位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a:t>
                      </a:r>
                      <a:r>
                        <a:rPr kumimoji="1" lang="en-US" altLang="zh-CN" sz="2000" b="1" i="0" u="none" strike="noStrike" cap="none" normalizeH="0" baseline="0">
                          <a:ln>
                            <a:noFill/>
                          </a:ln>
                          <a:solidFill>
                            <a:schemeClr val="tx1"/>
                          </a:solidFill>
                          <a:effectLst/>
                          <a:latin typeface="宋体" pitchFamily="2" charset="-122"/>
                          <a:ea typeface="宋体" pitchFamily="2" charset="-122"/>
                        </a:rPr>
                        <a:t>M</a:t>
                      </a:r>
                      <a:r>
                        <a:rPr kumimoji="1" lang="zh-CN" altLang="en-US" sz="2000" b="1" i="0" u="none" strike="noStrike" cap="none" normalizeH="0" baseline="0">
                          <a:ln>
                            <a:noFill/>
                          </a:ln>
                          <a:solidFill>
                            <a:schemeClr val="tx1"/>
                          </a:solidFill>
                          <a:effectLst/>
                          <a:latin typeface="宋体" pitchFamily="2" charset="-122"/>
                          <a:ea typeface="宋体" pitchFamily="2" charset="-122"/>
                        </a:rPr>
                        <a:t>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真彩色，超出人眼所能识别的颜色范围</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037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宋体" pitchFamily="2" charset="-122"/>
                          <a:ea typeface="宋体" pitchFamily="2" charset="-122"/>
                        </a:rPr>
                        <a:t>32位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宋体" pitchFamily="2" charset="-122"/>
                          <a:ea typeface="宋体" pitchFamily="2" charset="-122"/>
                        </a:rPr>
                        <a:t>16</a:t>
                      </a:r>
                      <a:r>
                        <a:rPr kumimoji="1" lang="en-US" altLang="zh-CN" sz="2000" b="1" i="0" u="none" strike="noStrike" cap="none" normalizeH="0" baseline="0" dirty="0">
                          <a:ln>
                            <a:noFill/>
                          </a:ln>
                          <a:solidFill>
                            <a:schemeClr val="tx1"/>
                          </a:solidFill>
                          <a:effectLst/>
                          <a:latin typeface="宋体" pitchFamily="2" charset="-122"/>
                          <a:ea typeface="宋体" pitchFamily="2" charset="-122"/>
                        </a:rPr>
                        <a:t>M</a:t>
                      </a:r>
                      <a:r>
                        <a:rPr kumimoji="1" lang="zh-CN" altLang="en-US" sz="2000" b="1" i="0" u="none" strike="noStrike" cap="none" normalizeH="0" baseline="0" dirty="0">
                          <a:ln>
                            <a:noFill/>
                          </a:ln>
                          <a:solidFill>
                            <a:schemeClr val="tx1"/>
                          </a:solidFill>
                          <a:effectLst/>
                          <a:latin typeface="宋体" pitchFamily="2" charset="-122"/>
                          <a:ea typeface="宋体" pitchFamily="2" charset="-122"/>
                        </a:rPr>
                        <a:t>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宋体" pitchFamily="2" charset="-122"/>
                          <a:ea typeface="宋体" pitchFamily="2" charset="-122"/>
                        </a:rPr>
                        <a:t>RGB8:8:8,</a:t>
                      </a:r>
                      <a:r>
                        <a:rPr kumimoji="1" lang="zh-CN" altLang="en-US" sz="2000" b="1" i="0" u="none" strike="noStrike" cap="none" normalizeH="0" baseline="0" dirty="0">
                          <a:ln>
                            <a:noFill/>
                          </a:ln>
                          <a:solidFill>
                            <a:schemeClr val="tx1"/>
                          </a:solidFill>
                          <a:effectLst/>
                          <a:latin typeface="宋体" pitchFamily="2" charset="-122"/>
                          <a:ea typeface="宋体" pitchFamily="2" charset="-122"/>
                        </a:rPr>
                        <a:t>剩余8位表示其它属性(透明度)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651307" name="Rectangle 4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dirty="0">
                <a:latin typeface="隶书" pitchFamily="49" charset="-122"/>
              </a:rPr>
              <a:t>1.2 </a:t>
            </a:r>
            <a:r>
              <a:rPr lang="zh-CN" altLang="en-US" dirty="0">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51267"/>
                                        </p:tgtEl>
                                        <p:attrNameLst>
                                          <p:attrName>style.visibility</p:attrName>
                                        </p:attrNameLst>
                                      </p:cBhvr>
                                      <p:to>
                                        <p:strVal val="visible"/>
                                      </p:to>
                                    </p:set>
                                    <p:animEffect transition="in" filter="fade">
                                      <p:cBhvr>
                                        <p:cTn id="7" dur="1000"/>
                                        <p:tgtEl>
                                          <p:spTgt spid="651267"/>
                                        </p:tgtEl>
                                      </p:cBhvr>
                                    </p:animEffect>
                                    <p:anim calcmode="lin" valueType="num">
                                      <p:cBhvr>
                                        <p:cTn id="8" dur="1000" fill="hold"/>
                                        <p:tgtEl>
                                          <p:spTgt spid="651267"/>
                                        </p:tgtEl>
                                        <p:attrNameLst>
                                          <p:attrName>ppt_x</p:attrName>
                                        </p:attrNameLst>
                                      </p:cBhvr>
                                      <p:tavLst>
                                        <p:tav tm="0">
                                          <p:val>
                                            <p:strVal val="#ppt_x"/>
                                          </p:val>
                                        </p:tav>
                                        <p:tav tm="100000">
                                          <p:val>
                                            <p:strVal val="#ppt_x"/>
                                          </p:val>
                                        </p:tav>
                                      </p:tavLst>
                                    </p:anim>
                                    <p:anim calcmode="lin" valueType="num">
                                      <p:cBhvr>
                                        <p:cTn id="9" dur="1000" fill="hold"/>
                                        <p:tgtEl>
                                          <p:spTgt spid="65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E708C27-01C6-42AB-9C75-FE71B618DDB9}" type="slidenum">
              <a:rPr kumimoji="0" lang="en-US" altLang="zh-CN" sz="1400" b="0" smtClean="0">
                <a:ea typeface="宋体" pitchFamily="2" charset="-122"/>
              </a:rPr>
              <a:pPr eaLnBrk="1" hangingPunct="1">
                <a:spcBef>
                  <a:spcPct val="0"/>
                </a:spcBef>
                <a:buClrTx/>
                <a:buSzTx/>
                <a:buFontTx/>
                <a:buNone/>
              </a:pPr>
              <a:t>5</a:t>
            </a:fld>
            <a:endParaRPr kumimoji="0" lang="en-US" altLang="zh-CN" sz="1400" b="0">
              <a:ea typeface="宋体" pitchFamily="2" charset="-122"/>
            </a:endParaRPr>
          </a:p>
        </p:txBody>
      </p:sp>
      <p:pic>
        <p:nvPicPr>
          <p:cNvPr id="4099" name="Picture 2" descr="COMPUTR2"/>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024438" y="3298825"/>
            <a:ext cx="381635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0" name="Object 3">
            <a:hlinkClick r:id="" action="ppaction://ole?verb=0"/>
          </p:cNvPr>
          <p:cNvGraphicFramePr>
            <a:graphicFrameLocks/>
          </p:cNvGraphicFramePr>
          <p:nvPr/>
        </p:nvGraphicFramePr>
        <p:xfrm>
          <a:off x="2063750" y="2590800"/>
          <a:ext cx="660400" cy="1371600"/>
        </p:xfrm>
        <a:graphic>
          <a:graphicData uri="http://schemas.openxmlformats.org/presentationml/2006/ole">
            <mc:AlternateContent xmlns:mc="http://schemas.openxmlformats.org/markup-compatibility/2006">
              <mc:Choice xmlns:v="urn:schemas-microsoft-com:vml" Requires="v">
                <p:oleObj name="Equation" r:id="rId4" imgW="6095603" imgH="4064000" progId="">
                  <p:embed/>
                </p:oleObj>
              </mc:Choice>
              <mc:Fallback>
                <p:oleObj name="Equation" r:id="rId4" imgW="6095603" imgH="4064000" progId="">
                  <p:embed/>
                  <p:pic>
                    <p:nvPicPr>
                      <p:cNvPr id="0"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2590800"/>
                        <a:ext cx="660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Rectangle 5"/>
          <p:cNvSpPr>
            <a:spLocks noGrp="1" noChangeArrowheads="1"/>
          </p:cNvSpPr>
          <p:nvPr>
            <p:ph type="body" idx="1"/>
          </p:nvPr>
        </p:nvSpPr>
        <p:spPr>
          <a:xfrm>
            <a:off x="560388" y="1125538"/>
            <a:ext cx="8785225" cy="1798637"/>
          </a:xfrm>
        </p:spPr>
        <p:txBody>
          <a:bodyPr/>
          <a:lstStyle/>
          <a:p>
            <a:pPr eaLnBrk="1" hangingPunct="1"/>
            <a:r>
              <a:rPr lang="en-US" altLang="zh-CN" dirty="0">
                <a:solidFill>
                  <a:srgbClr val="008080"/>
                </a:solidFill>
                <a:latin typeface="+mn-ea"/>
              </a:rPr>
              <a:t>1.1.1 </a:t>
            </a:r>
            <a:r>
              <a:rPr lang="zh-CN" altLang="en-US" dirty="0">
                <a:solidFill>
                  <a:srgbClr val="008080"/>
                </a:solidFill>
                <a:latin typeface="+mn-ea"/>
              </a:rPr>
              <a:t>什么是计算机</a:t>
            </a:r>
          </a:p>
          <a:p>
            <a:pPr eaLnBrk="1" hangingPunct="1"/>
            <a:r>
              <a:rPr lang="zh-CN" altLang="en-US" dirty="0">
                <a:latin typeface="+mn-ea"/>
              </a:rPr>
              <a:t>    计算机是一种能对各种信息进行存储和高速计算处理的电子机器</a:t>
            </a:r>
            <a:r>
              <a:rPr lang="en-US" altLang="zh-CN" dirty="0">
                <a:latin typeface="+mn-ea"/>
              </a:rPr>
              <a:t>(</a:t>
            </a:r>
            <a:r>
              <a:rPr lang="zh-CN" altLang="en-US" dirty="0">
                <a:latin typeface="+mn-ea"/>
              </a:rPr>
              <a:t>或</a:t>
            </a:r>
            <a:r>
              <a:rPr lang="zh-CN" altLang="en-US" dirty="0">
                <a:solidFill>
                  <a:srgbClr val="FF0000"/>
                </a:solidFill>
                <a:latin typeface="+mn-ea"/>
              </a:rPr>
              <a:t>工具</a:t>
            </a:r>
            <a:r>
              <a:rPr lang="zh-CN" altLang="en-US" dirty="0">
                <a:latin typeface="+mn-ea"/>
              </a:rPr>
              <a:t>、</a:t>
            </a:r>
            <a:r>
              <a:rPr lang="zh-CN" altLang="en-US" dirty="0">
                <a:solidFill>
                  <a:srgbClr val="FF0000"/>
                </a:solidFill>
                <a:latin typeface="+mn-ea"/>
              </a:rPr>
              <a:t>助手</a:t>
            </a:r>
            <a:r>
              <a:rPr lang="en-US" altLang="zh-CN" dirty="0">
                <a:latin typeface="+mn-ea"/>
              </a:rPr>
              <a:t>)</a:t>
            </a:r>
            <a:r>
              <a:rPr lang="zh-CN" altLang="en-US" dirty="0">
                <a:latin typeface="+mn-ea"/>
              </a:rPr>
              <a:t>。</a:t>
            </a:r>
          </a:p>
        </p:txBody>
      </p:sp>
      <p:sp>
        <p:nvSpPr>
          <p:cNvPr id="374791" name="Rectangle 7"/>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sp>
        <p:nvSpPr>
          <p:cNvPr id="374792" name="Text Box 8"/>
          <p:cNvSpPr txBox="1">
            <a:spLocks noChangeArrowheads="1"/>
          </p:cNvSpPr>
          <p:nvPr/>
        </p:nvSpPr>
        <p:spPr bwMode="auto">
          <a:xfrm>
            <a:off x="560388" y="2852738"/>
            <a:ext cx="8785225"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15000"/>
              </a:spcBef>
              <a:buClrTx/>
              <a:buSzTx/>
              <a:buFontTx/>
              <a:buNone/>
            </a:pPr>
            <a:r>
              <a:rPr lang="zh-CN" altLang="en-US" dirty="0">
                <a:latin typeface="楷体_GB2312" pitchFamily="49" charset="-122"/>
              </a:rPr>
              <a:t>    对上述定义要强调两点：</a:t>
            </a:r>
          </a:p>
          <a:p>
            <a:pPr eaLnBrk="1" hangingPunct="1">
              <a:spcBef>
                <a:spcPct val="15000"/>
              </a:spcBef>
              <a:buClrTx/>
              <a:buSzTx/>
              <a:buFontTx/>
              <a:buNone/>
            </a:pPr>
            <a:r>
              <a:rPr lang="zh-CN" altLang="en-US" dirty="0">
                <a:latin typeface="楷体_GB2312" pitchFamily="49" charset="-122"/>
              </a:rPr>
              <a:t>    ①计算机不仅是一个</a:t>
            </a:r>
            <a:r>
              <a:rPr lang="zh-CN" altLang="en-US" dirty="0">
                <a:solidFill>
                  <a:srgbClr val="FF0000"/>
                </a:solidFill>
                <a:latin typeface="楷体_GB2312" pitchFamily="49" charset="-122"/>
              </a:rPr>
              <a:t>计算</a:t>
            </a:r>
            <a:r>
              <a:rPr lang="zh-CN" altLang="en-US" dirty="0">
                <a:latin typeface="楷体_GB2312" pitchFamily="49" charset="-122"/>
              </a:rPr>
              <a:t>工具，而且还是一个信息处理机。</a:t>
            </a:r>
          </a:p>
        </p:txBody>
      </p:sp>
      <p:sp>
        <p:nvSpPr>
          <p:cNvPr id="374793" name="Text Box 9"/>
          <p:cNvSpPr txBox="1">
            <a:spLocks noChangeArrowheads="1"/>
          </p:cNvSpPr>
          <p:nvPr/>
        </p:nvSpPr>
        <p:spPr bwMode="auto">
          <a:xfrm>
            <a:off x="560388" y="4538663"/>
            <a:ext cx="87852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b="0" dirty="0">
                <a:latin typeface="楷体_GB2312" pitchFamily="49" charset="-122"/>
              </a:rPr>
              <a:t>    </a:t>
            </a:r>
            <a:r>
              <a:rPr lang="zh-CN" altLang="en-US" dirty="0">
                <a:latin typeface="楷体_GB2312" pitchFamily="49" charset="-122"/>
              </a:rPr>
              <a:t>②计算机不同于其它任何机器，它能</a:t>
            </a:r>
            <a:r>
              <a:rPr lang="zh-CN" altLang="en-US" dirty="0">
                <a:solidFill>
                  <a:srgbClr val="FF0000"/>
                </a:solidFill>
                <a:latin typeface="楷体_GB2312" pitchFamily="49" charset="-122"/>
              </a:rPr>
              <a:t>存储</a:t>
            </a:r>
            <a:r>
              <a:rPr lang="zh-CN" altLang="en-US" dirty="0">
                <a:latin typeface="楷体_GB2312" pitchFamily="49" charset="-122"/>
              </a:rPr>
              <a:t>程序，并按程序的引导自动存取和处理数据，输出人们所期望的</a:t>
            </a:r>
            <a:r>
              <a:rPr lang="zh-CN" altLang="en-US">
                <a:latin typeface="楷体_GB2312" pitchFamily="49" charset="-122"/>
              </a:rPr>
              <a:t>信息。</a:t>
            </a:r>
            <a:endParaRPr lang="en-US" altLang="zh-CN" dirty="0">
              <a:latin typeface="楷体_GB2312"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4792"/>
                                        </p:tgtEl>
                                        <p:attrNameLst>
                                          <p:attrName>style.visibility</p:attrName>
                                        </p:attrNameLst>
                                      </p:cBhvr>
                                      <p:to>
                                        <p:strVal val="visible"/>
                                      </p:to>
                                    </p:set>
                                    <p:animEffect transition="in" filter="fade">
                                      <p:cBhvr>
                                        <p:cTn id="7" dur="1000"/>
                                        <p:tgtEl>
                                          <p:spTgt spid="374792"/>
                                        </p:tgtEl>
                                      </p:cBhvr>
                                    </p:animEffect>
                                    <p:anim calcmode="lin" valueType="num">
                                      <p:cBhvr>
                                        <p:cTn id="8" dur="1000" fill="hold"/>
                                        <p:tgtEl>
                                          <p:spTgt spid="374792"/>
                                        </p:tgtEl>
                                        <p:attrNameLst>
                                          <p:attrName>ppt_x</p:attrName>
                                        </p:attrNameLst>
                                      </p:cBhvr>
                                      <p:tavLst>
                                        <p:tav tm="0">
                                          <p:val>
                                            <p:strVal val="#ppt_x"/>
                                          </p:val>
                                        </p:tav>
                                        <p:tav tm="100000">
                                          <p:val>
                                            <p:strVal val="#ppt_x"/>
                                          </p:val>
                                        </p:tav>
                                      </p:tavLst>
                                    </p:anim>
                                    <p:anim calcmode="lin" valueType="num">
                                      <p:cBhvr>
                                        <p:cTn id="9" dur="1000" fill="hold"/>
                                        <p:tgtEl>
                                          <p:spTgt spid="37479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4793"/>
                                        </p:tgtEl>
                                        <p:attrNameLst>
                                          <p:attrName>style.visibility</p:attrName>
                                        </p:attrNameLst>
                                      </p:cBhvr>
                                      <p:to>
                                        <p:strVal val="visible"/>
                                      </p:to>
                                    </p:set>
                                    <p:animEffect transition="in" filter="fade">
                                      <p:cBhvr>
                                        <p:cTn id="14" dur="1000"/>
                                        <p:tgtEl>
                                          <p:spTgt spid="374793"/>
                                        </p:tgtEl>
                                      </p:cBhvr>
                                    </p:animEffect>
                                    <p:anim calcmode="lin" valueType="num">
                                      <p:cBhvr>
                                        <p:cTn id="15" dur="1000" fill="hold"/>
                                        <p:tgtEl>
                                          <p:spTgt spid="374793"/>
                                        </p:tgtEl>
                                        <p:attrNameLst>
                                          <p:attrName>ppt_x</p:attrName>
                                        </p:attrNameLst>
                                      </p:cBhvr>
                                      <p:tavLst>
                                        <p:tav tm="0">
                                          <p:val>
                                            <p:strVal val="#ppt_x"/>
                                          </p:val>
                                        </p:tav>
                                        <p:tav tm="100000">
                                          <p:val>
                                            <p:strVal val="#ppt_x"/>
                                          </p:val>
                                        </p:tav>
                                      </p:tavLst>
                                    </p:anim>
                                    <p:anim calcmode="lin" valueType="num">
                                      <p:cBhvr>
                                        <p:cTn id="16" dur="1000" fill="hold"/>
                                        <p:tgtEl>
                                          <p:spTgt spid="3747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2" grpId="0"/>
      <p:bldP spid="37479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FB47DBE-BDFC-4CA1-BEB3-9B2868F5E3DF}" type="slidenum">
              <a:rPr kumimoji="0" lang="en-US" altLang="zh-CN" sz="1400" b="0" smtClean="0">
                <a:ea typeface="宋体" pitchFamily="2" charset="-122"/>
              </a:rPr>
              <a:pPr eaLnBrk="1" hangingPunct="1">
                <a:spcBef>
                  <a:spcPct val="0"/>
                </a:spcBef>
                <a:buClrTx/>
                <a:buSzTx/>
                <a:buFontTx/>
                <a:buNone/>
              </a:pPr>
              <a:t>50</a:t>
            </a:fld>
            <a:endParaRPr kumimoji="0" lang="en-US" altLang="zh-CN" sz="1400" b="0">
              <a:ea typeface="宋体" pitchFamily="2" charset="-122"/>
            </a:endParaRPr>
          </a:p>
        </p:txBody>
      </p:sp>
      <p:sp>
        <p:nvSpPr>
          <p:cNvPr id="49155" name="Rectangle 2"/>
          <p:cNvSpPr>
            <a:spLocks noGrp="1" noChangeArrowheads="1"/>
          </p:cNvSpPr>
          <p:nvPr>
            <p:ph type="body" idx="1"/>
          </p:nvPr>
        </p:nvSpPr>
        <p:spPr>
          <a:xfrm>
            <a:off x="560388" y="1125538"/>
            <a:ext cx="8785225" cy="5327798"/>
          </a:xfrm>
        </p:spPr>
        <p:txBody>
          <a:bodyPr/>
          <a:lstStyle/>
          <a:p>
            <a:pPr eaLnBrk="1" hangingPunct="1"/>
            <a:r>
              <a:rPr lang="zh-CN" altLang="en-US" dirty="0">
                <a:solidFill>
                  <a:srgbClr val="FF00FF"/>
                </a:solidFill>
                <a:latin typeface="楷体_GB2312" pitchFamily="49" charset="-122"/>
              </a:rPr>
              <a:t>    </a:t>
            </a:r>
            <a:r>
              <a:rPr lang="zh-CN" altLang="en-US" dirty="0">
                <a:solidFill>
                  <a:srgbClr val="FF0000"/>
                </a:solidFill>
                <a:latin typeface="楷体_GB2312" pitchFamily="49" charset="-122"/>
              </a:rPr>
              <a:t>图像数据量的计算</a:t>
            </a:r>
            <a:r>
              <a:rPr lang="zh-CN" altLang="en-US" dirty="0">
                <a:latin typeface="楷体_GB2312" pitchFamily="49" charset="-122"/>
              </a:rPr>
              <a:t>：</a:t>
            </a:r>
            <a:endParaRPr lang="en-US" altLang="zh-CN" dirty="0">
              <a:latin typeface="楷体_GB2312" pitchFamily="49" charset="-122"/>
            </a:endParaRPr>
          </a:p>
          <a:p>
            <a:pPr eaLnBrk="1" hangingPunct="1"/>
            <a:r>
              <a:rPr lang="zh-CN" altLang="en-US" dirty="0">
                <a:latin typeface="楷体_GB2312" pitchFamily="49" charset="-122"/>
              </a:rPr>
              <a:t>    图像文件的大小是指在存储器上存储整幅图像所需的字节数（没有压缩）。</a:t>
            </a:r>
          </a:p>
          <a:p>
            <a:pPr eaLnBrk="1" hangingPunct="1"/>
            <a:r>
              <a:rPr lang="zh-CN" altLang="en-US" dirty="0">
                <a:latin typeface="楷体_GB2312" pitchFamily="49" charset="-122"/>
              </a:rPr>
              <a:t>    </a:t>
            </a:r>
            <a:r>
              <a:rPr lang="zh-CN" altLang="en-US" dirty="0">
                <a:solidFill>
                  <a:srgbClr val="FF00FF"/>
                </a:solidFill>
                <a:latin typeface="楷体_GB2312" pitchFamily="49" charset="-122"/>
              </a:rPr>
              <a:t>数据量＝图像分辨率×颜色深度/8(</a:t>
            </a:r>
            <a:r>
              <a:rPr lang="en-US" altLang="zh-CN" dirty="0">
                <a:solidFill>
                  <a:srgbClr val="FF00FF"/>
                </a:solidFill>
                <a:latin typeface="楷体_GB2312" pitchFamily="49" charset="-122"/>
              </a:rPr>
              <a:t>B)</a:t>
            </a:r>
          </a:p>
          <a:p>
            <a:pPr eaLnBrk="1" hangingPunct="1"/>
            <a:r>
              <a:rPr lang="en-US" altLang="zh-CN" dirty="0">
                <a:solidFill>
                  <a:srgbClr val="FF0000"/>
                </a:solidFill>
                <a:latin typeface="楷体_GB2312" pitchFamily="49" charset="-122"/>
              </a:rPr>
              <a:t>    [</a:t>
            </a:r>
            <a:r>
              <a:rPr lang="zh-CN" altLang="en-US" dirty="0">
                <a:solidFill>
                  <a:srgbClr val="FF0000"/>
                </a:solidFill>
                <a:latin typeface="楷体_GB2312" pitchFamily="49" charset="-122"/>
              </a:rPr>
              <a:t>例题]</a:t>
            </a:r>
            <a:r>
              <a:rPr lang="zh-CN" altLang="en-US" dirty="0">
                <a:latin typeface="楷体_GB2312" pitchFamily="49" charset="-122"/>
              </a:rPr>
              <a:t>一幅640×480的真彩色图像（，未压缩的图像数据量是多少？</a:t>
            </a:r>
          </a:p>
          <a:p>
            <a:pPr eaLnBrk="1" hangingPunct="1"/>
            <a:r>
              <a:rPr lang="zh-CN" altLang="en-US" dirty="0">
                <a:latin typeface="楷体_GB2312" pitchFamily="49" charset="-122"/>
              </a:rPr>
              <a:t>      640×480×24/8＝921600</a:t>
            </a:r>
            <a:r>
              <a:rPr lang="en-US" altLang="zh-CN" dirty="0">
                <a:latin typeface="楷体_GB2312" pitchFamily="49" charset="-122"/>
              </a:rPr>
              <a:t>B＝900KB</a:t>
            </a:r>
          </a:p>
          <a:p>
            <a:pPr eaLnBrk="1" hangingPunct="1"/>
            <a:r>
              <a:rPr lang="zh-CN" altLang="en-US" dirty="0"/>
              <a:t>        </a:t>
            </a:r>
            <a:r>
              <a:rPr lang="en-US" altLang="zh-CN" dirty="0"/>
              <a:t>R</a:t>
            </a:r>
            <a:r>
              <a:rPr lang="zh-CN" altLang="en-US" dirty="0"/>
              <a:t>、</a:t>
            </a:r>
            <a:r>
              <a:rPr lang="en-US" altLang="zh-CN" dirty="0"/>
              <a:t>G</a:t>
            </a:r>
            <a:r>
              <a:rPr lang="zh-CN" altLang="en-US" dirty="0"/>
              <a:t>、</a:t>
            </a:r>
            <a:r>
              <a:rPr lang="en-US" altLang="zh-CN" dirty="0"/>
              <a:t>B</a:t>
            </a:r>
            <a:r>
              <a:rPr lang="zh-CN" altLang="en-US" dirty="0"/>
              <a:t>各</a:t>
            </a:r>
            <a:r>
              <a:rPr lang="en-US" altLang="zh-CN" dirty="0"/>
              <a:t>8</a:t>
            </a:r>
            <a:r>
              <a:rPr lang="zh-CN" altLang="en-US" dirty="0"/>
              <a:t>位，共</a:t>
            </a:r>
            <a:r>
              <a:rPr lang="en-US" altLang="zh-CN" dirty="0"/>
              <a:t>24</a:t>
            </a:r>
            <a:r>
              <a:rPr lang="zh-CN" altLang="en-US" dirty="0"/>
              <a:t>位</a:t>
            </a:r>
            <a:r>
              <a:rPr lang="en-US" altLang="zh-CN" dirty="0"/>
              <a:t>.</a:t>
            </a:r>
          </a:p>
          <a:p>
            <a:pPr eaLnBrk="1" hangingPunct="1"/>
            <a:r>
              <a:rPr lang="en-US" altLang="zh-CN" dirty="0"/>
              <a:t>        FHD:1920X1080</a:t>
            </a:r>
          </a:p>
          <a:p>
            <a:pPr eaLnBrk="1" hangingPunct="1"/>
            <a:endParaRPr lang="zh-CN" altLang="en-US" dirty="0"/>
          </a:p>
        </p:txBody>
      </p:sp>
      <p:sp>
        <p:nvSpPr>
          <p:cNvPr id="652291" name="Rectangle 3"/>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EC9D507-D4D6-45FC-8A4A-BC542E06AB2C}" type="slidenum">
              <a:rPr kumimoji="0" lang="en-US" altLang="zh-CN" sz="1400" b="0" smtClean="0">
                <a:ea typeface="宋体" pitchFamily="2" charset="-122"/>
              </a:rPr>
              <a:pPr eaLnBrk="1" hangingPunct="1">
                <a:spcBef>
                  <a:spcPct val="0"/>
                </a:spcBef>
                <a:buClrTx/>
                <a:buSzTx/>
                <a:buFontTx/>
                <a:buNone/>
              </a:pPr>
              <a:t>51</a:t>
            </a:fld>
            <a:endParaRPr kumimoji="0" lang="en-US" altLang="zh-CN" sz="1400" b="0">
              <a:ea typeface="宋体" pitchFamily="2" charset="-122"/>
            </a:endParaRPr>
          </a:p>
        </p:txBody>
      </p:sp>
      <p:sp>
        <p:nvSpPr>
          <p:cNvPr id="50179" name="Rectangle 2"/>
          <p:cNvSpPr>
            <a:spLocks noGrp="1" noChangeArrowheads="1"/>
          </p:cNvSpPr>
          <p:nvPr>
            <p:ph type="body" idx="1"/>
          </p:nvPr>
        </p:nvSpPr>
        <p:spPr>
          <a:xfrm>
            <a:off x="560388" y="1125538"/>
            <a:ext cx="8785225" cy="2951162"/>
          </a:xfrm>
        </p:spPr>
        <p:txBody>
          <a:bodyPr/>
          <a:lstStyle/>
          <a:p>
            <a:pPr eaLnBrk="1" hangingPunct="1"/>
            <a:r>
              <a:rPr lang="zh-CN" altLang="en-US" dirty="0">
                <a:solidFill>
                  <a:srgbClr val="008080"/>
                </a:solidFill>
                <a:latin typeface="楷体_GB2312" pitchFamily="49" charset="-122"/>
              </a:rPr>
              <a:t>    </a:t>
            </a:r>
            <a:r>
              <a:rPr lang="zh-CN" altLang="en-US" dirty="0">
                <a:solidFill>
                  <a:srgbClr val="FF0000"/>
                </a:solidFill>
                <a:latin typeface="楷体_GB2312" pitchFamily="49" charset="-122"/>
              </a:rPr>
              <a:t>图像的文件格式</a:t>
            </a:r>
          </a:p>
          <a:p>
            <a:pPr eaLnBrk="1" hangingPunct="1"/>
            <a:r>
              <a:rPr lang="zh-CN" altLang="en-US" dirty="0">
                <a:latin typeface="楷体_GB2312" pitchFamily="49" charset="-122"/>
              </a:rPr>
              <a:t>    </a:t>
            </a:r>
            <a:r>
              <a:rPr lang="en-US" altLang="zh-CN" dirty="0">
                <a:solidFill>
                  <a:srgbClr val="FF00FF"/>
                </a:solidFill>
                <a:latin typeface="楷体_GB2312" pitchFamily="49" charset="-122"/>
              </a:rPr>
              <a:t>BMP</a:t>
            </a:r>
            <a:r>
              <a:rPr lang="zh-CN" altLang="en-US" dirty="0">
                <a:latin typeface="楷体_GB2312" pitchFamily="49" charset="-122"/>
              </a:rPr>
              <a:t>：</a:t>
            </a:r>
            <a:r>
              <a:rPr lang="en-US" altLang="zh-CN" dirty="0">
                <a:latin typeface="楷体_GB2312" pitchFamily="49" charset="-122"/>
              </a:rPr>
              <a:t>Windows</a:t>
            </a:r>
            <a:r>
              <a:rPr lang="zh-CN" altLang="en-US" dirty="0">
                <a:latin typeface="楷体_GB2312" pitchFamily="49" charset="-122"/>
              </a:rPr>
              <a:t>标准图像文件格式，无损</a:t>
            </a:r>
            <a:endParaRPr lang="en-US" altLang="zh-CN" dirty="0">
              <a:latin typeface="楷体_GB2312" pitchFamily="49" charset="-122"/>
            </a:endParaRPr>
          </a:p>
          <a:p>
            <a:pPr eaLnBrk="1" hangingPunct="1"/>
            <a:r>
              <a:rPr lang="zh-CN" altLang="en-US" dirty="0">
                <a:solidFill>
                  <a:srgbClr val="FF00FF"/>
                </a:solidFill>
                <a:latin typeface="楷体_GB2312" pitchFamily="49" charset="-122"/>
              </a:rPr>
              <a:t>    </a:t>
            </a:r>
            <a:r>
              <a:rPr lang="en-US" altLang="zh-CN" dirty="0">
                <a:solidFill>
                  <a:srgbClr val="FF00FF"/>
                </a:solidFill>
                <a:latin typeface="楷体_GB2312" pitchFamily="49" charset="-122"/>
              </a:rPr>
              <a:t>RAW</a:t>
            </a:r>
            <a:r>
              <a:rPr lang="en-US" altLang="zh-CN" dirty="0">
                <a:latin typeface="楷体_GB2312" pitchFamily="49" charset="-122"/>
              </a:rPr>
              <a:t>:</a:t>
            </a:r>
            <a:r>
              <a:rPr lang="zh-CN" altLang="en-US" dirty="0">
                <a:latin typeface="楷体_GB2312" pitchFamily="49" charset="-122"/>
              </a:rPr>
              <a:t>照相机无损图像文件，含相机参数信息</a:t>
            </a:r>
          </a:p>
          <a:p>
            <a:pPr eaLnBrk="1" hangingPunct="1"/>
            <a:r>
              <a:rPr lang="en-US" altLang="zh-CN" dirty="0">
                <a:latin typeface="楷体_GB2312" pitchFamily="49" charset="-122"/>
              </a:rPr>
              <a:t>    </a:t>
            </a:r>
            <a:r>
              <a:rPr lang="en-US" altLang="zh-CN" dirty="0">
                <a:solidFill>
                  <a:srgbClr val="FF00FF"/>
                </a:solidFill>
                <a:latin typeface="楷体_GB2312" pitchFamily="49" charset="-122"/>
              </a:rPr>
              <a:t>JPG</a:t>
            </a:r>
            <a:r>
              <a:rPr lang="zh-CN" altLang="en-US" dirty="0">
                <a:latin typeface="楷体_GB2312" pitchFamily="49" charset="-122"/>
              </a:rPr>
              <a:t>：一种高效率压缩格式(1:10～20)</a:t>
            </a:r>
          </a:p>
          <a:p>
            <a:pPr eaLnBrk="1" hangingPunct="1"/>
            <a:r>
              <a:rPr lang="en-US" altLang="zh-CN" dirty="0">
                <a:latin typeface="楷体_GB2312" pitchFamily="49" charset="-122"/>
              </a:rPr>
              <a:t>    </a:t>
            </a:r>
            <a:r>
              <a:rPr lang="en-US" altLang="zh-CN" dirty="0">
                <a:solidFill>
                  <a:srgbClr val="FF00FF"/>
                </a:solidFill>
                <a:latin typeface="楷体_GB2312" pitchFamily="49" charset="-122"/>
              </a:rPr>
              <a:t>GIF</a:t>
            </a:r>
            <a:r>
              <a:rPr lang="zh-CN" altLang="en-US" dirty="0">
                <a:latin typeface="楷体_GB2312" pitchFamily="49" charset="-122"/>
              </a:rPr>
              <a:t>：用于交换图片的，对灰度</a:t>
            </a:r>
            <a:br>
              <a:rPr lang="zh-CN" altLang="en-US" dirty="0">
                <a:latin typeface="楷体_GB2312" pitchFamily="49" charset="-122"/>
              </a:rPr>
            </a:br>
            <a:r>
              <a:rPr lang="zh-CN" altLang="en-US" dirty="0">
                <a:latin typeface="楷体_GB2312" pitchFamily="49" charset="-122"/>
              </a:rPr>
              <a:t>图像表现佳，但不超过</a:t>
            </a:r>
            <a:r>
              <a:rPr lang="en-US" altLang="zh-CN" dirty="0">
                <a:latin typeface="楷体_GB2312" pitchFamily="49" charset="-122"/>
              </a:rPr>
              <a:t>256</a:t>
            </a:r>
            <a:r>
              <a:rPr lang="zh-CN" altLang="en-US" dirty="0">
                <a:latin typeface="楷体_GB2312" pitchFamily="49" charset="-122"/>
              </a:rPr>
              <a:t>色的图像。</a:t>
            </a:r>
          </a:p>
        </p:txBody>
      </p:sp>
      <p:pic>
        <p:nvPicPr>
          <p:cNvPr id="653315" name="Picture 3" descr="Gif02"/>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3360" y="4725144"/>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316" name="Text Box 4" descr="水滴"/>
          <p:cNvSpPr txBox="1">
            <a:spLocks noChangeArrowheads="1"/>
          </p:cNvSpPr>
          <p:nvPr/>
        </p:nvSpPr>
        <p:spPr bwMode="auto">
          <a:xfrm>
            <a:off x="1352600" y="4725144"/>
            <a:ext cx="6192838" cy="1800225"/>
          </a:xfrm>
          <a:prstGeom prst="rect">
            <a:avLst/>
          </a:prstGeom>
          <a:blipFill dpi="0" rotWithShape="1">
            <a:blip r:embed="rId3"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r>
              <a:rPr lang="en-US" altLang="zh-CN" sz="2800" dirty="0">
                <a:solidFill>
                  <a:srgbClr val="FF00FF"/>
                </a:solidFill>
                <a:latin typeface="宋体" pitchFamily="2" charset="-122"/>
                <a:ea typeface="宋体" pitchFamily="2" charset="-122"/>
              </a:rPr>
              <a:t>PNG</a:t>
            </a:r>
            <a:r>
              <a:rPr lang="zh-CN" altLang="en-US" sz="2800" dirty="0">
                <a:latin typeface="宋体" pitchFamily="2" charset="-122"/>
                <a:ea typeface="宋体" pitchFamily="2" charset="-122"/>
              </a:rPr>
              <a:t>：流式网络图形格式，它使用</a:t>
            </a:r>
            <a:r>
              <a:rPr lang="en-US" altLang="zh-CN" sz="2800" dirty="0">
                <a:latin typeface="宋体" pitchFamily="2" charset="-122"/>
                <a:ea typeface="宋体" pitchFamily="2" charset="-122"/>
              </a:rPr>
              <a:t>LZ77</a:t>
            </a:r>
            <a:r>
              <a:rPr lang="zh-CN" altLang="en-US" sz="2800" dirty="0">
                <a:latin typeface="宋体" pitchFamily="2" charset="-122"/>
                <a:ea typeface="宋体" pitchFamily="2" charset="-122"/>
              </a:rPr>
              <a:t>派生的无损数据压缩算法。</a:t>
            </a:r>
            <a:br>
              <a:rPr lang="zh-CN" altLang="en-US" sz="2800" dirty="0">
                <a:latin typeface="宋体" pitchFamily="2" charset="-122"/>
                <a:ea typeface="宋体" pitchFamily="2" charset="-122"/>
              </a:rPr>
            </a:br>
            <a:r>
              <a:rPr lang="en-US" altLang="zh-CN" sz="2800" dirty="0">
                <a:latin typeface="宋体" pitchFamily="2" charset="-122"/>
                <a:ea typeface="宋体" pitchFamily="2" charset="-122"/>
              </a:rPr>
              <a:t>PNG</a:t>
            </a:r>
            <a:r>
              <a:rPr lang="zh-CN" altLang="en-US" sz="2800" dirty="0">
                <a:latin typeface="宋体" pitchFamily="2" charset="-122"/>
                <a:ea typeface="宋体" pitchFamily="2" charset="-122"/>
              </a:rPr>
              <a:t>存储灰度图像时图像深度达</a:t>
            </a:r>
            <a:r>
              <a:rPr lang="en-US" altLang="zh-CN" sz="2800" dirty="0">
                <a:latin typeface="宋体" pitchFamily="2" charset="-122"/>
                <a:ea typeface="宋体" pitchFamily="2" charset="-122"/>
              </a:rPr>
              <a:t>16</a:t>
            </a:r>
            <a:r>
              <a:rPr lang="zh-CN" altLang="en-US" sz="2800" dirty="0">
                <a:latin typeface="宋体" pitchFamily="2" charset="-122"/>
                <a:ea typeface="宋体" pitchFamily="2" charset="-122"/>
              </a:rPr>
              <a:t>位</a:t>
            </a:r>
            <a:br>
              <a:rPr lang="zh-CN" altLang="en-US" sz="2800" dirty="0">
                <a:latin typeface="宋体" pitchFamily="2" charset="-122"/>
                <a:ea typeface="宋体" pitchFamily="2" charset="-122"/>
              </a:rPr>
            </a:br>
            <a:r>
              <a:rPr lang="en-US" altLang="zh-CN" sz="2800" dirty="0">
                <a:latin typeface="宋体" pitchFamily="2" charset="-122"/>
                <a:ea typeface="宋体" pitchFamily="2" charset="-122"/>
              </a:rPr>
              <a:t>PNG</a:t>
            </a:r>
            <a:r>
              <a:rPr lang="zh-CN" altLang="en-US" sz="2800" dirty="0">
                <a:latin typeface="宋体" pitchFamily="2" charset="-122"/>
                <a:ea typeface="宋体" pitchFamily="2" charset="-122"/>
              </a:rPr>
              <a:t>存储彩色图像时图像深度达</a:t>
            </a:r>
            <a:r>
              <a:rPr lang="en-US" altLang="zh-CN" sz="2800" dirty="0">
                <a:latin typeface="宋体" pitchFamily="2" charset="-122"/>
                <a:ea typeface="宋体" pitchFamily="2" charset="-122"/>
              </a:rPr>
              <a:t>48</a:t>
            </a:r>
            <a:r>
              <a:rPr lang="zh-CN" altLang="en-US" sz="2800" dirty="0">
                <a:latin typeface="宋体" pitchFamily="2" charset="-122"/>
                <a:ea typeface="宋体" pitchFamily="2" charset="-122"/>
              </a:rPr>
              <a:t>位</a:t>
            </a:r>
            <a:endParaRPr lang="zh-CN" altLang="en-US" sz="2800" b="0" dirty="0">
              <a:latin typeface="宋体" pitchFamily="2" charset="-122"/>
              <a:ea typeface="宋体" pitchFamily="2" charset="-122"/>
            </a:endParaRPr>
          </a:p>
        </p:txBody>
      </p:sp>
      <p:sp>
        <p:nvSpPr>
          <p:cNvPr id="653317"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53315"/>
                                        </p:tgtEl>
                                        <p:attrNameLst>
                                          <p:attrName>style.visibility</p:attrName>
                                        </p:attrNameLst>
                                      </p:cBhvr>
                                      <p:to>
                                        <p:strVal val="visible"/>
                                      </p:to>
                                    </p:set>
                                    <p:anim calcmode="lin" valueType="num">
                                      <p:cBhvr>
                                        <p:cTn id="7" dur="1000" fill="hold"/>
                                        <p:tgtEl>
                                          <p:spTgt spid="653315"/>
                                        </p:tgtEl>
                                        <p:attrNameLst>
                                          <p:attrName>ppt_w</p:attrName>
                                        </p:attrNameLst>
                                      </p:cBhvr>
                                      <p:tavLst>
                                        <p:tav tm="0">
                                          <p:val>
                                            <p:fltVal val="0"/>
                                          </p:val>
                                        </p:tav>
                                        <p:tav tm="100000">
                                          <p:val>
                                            <p:strVal val="#ppt_w"/>
                                          </p:val>
                                        </p:tav>
                                      </p:tavLst>
                                    </p:anim>
                                    <p:anim calcmode="lin" valueType="num">
                                      <p:cBhvr>
                                        <p:cTn id="8" dur="1000" fill="hold"/>
                                        <p:tgtEl>
                                          <p:spTgt spid="653315"/>
                                        </p:tgtEl>
                                        <p:attrNameLst>
                                          <p:attrName>ppt_h</p:attrName>
                                        </p:attrNameLst>
                                      </p:cBhvr>
                                      <p:tavLst>
                                        <p:tav tm="0">
                                          <p:val>
                                            <p:fltVal val="0"/>
                                          </p:val>
                                        </p:tav>
                                        <p:tav tm="100000">
                                          <p:val>
                                            <p:strVal val="#ppt_h"/>
                                          </p:val>
                                        </p:tav>
                                      </p:tavLst>
                                    </p:anim>
                                    <p:anim calcmode="lin" valueType="num">
                                      <p:cBhvr>
                                        <p:cTn id="9" dur="1000" fill="hold"/>
                                        <p:tgtEl>
                                          <p:spTgt spid="6533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533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53316"/>
                                        </p:tgtEl>
                                        <p:attrNameLst>
                                          <p:attrName>style.visibility</p:attrName>
                                        </p:attrNameLst>
                                      </p:cBhvr>
                                      <p:to>
                                        <p:strVal val="visible"/>
                                      </p:to>
                                    </p:set>
                                    <p:animEffect transition="in" filter="fade">
                                      <p:cBhvr>
                                        <p:cTn id="15" dur="1000"/>
                                        <p:tgtEl>
                                          <p:spTgt spid="653316"/>
                                        </p:tgtEl>
                                      </p:cBhvr>
                                    </p:animEffect>
                                    <p:anim calcmode="lin" valueType="num">
                                      <p:cBhvr>
                                        <p:cTn id="16" dur="1000" fill="hold"/>
                                        <p:tgtEl>
                                          <p:spTgt spid="653316"/>
                                        </p:tgtEl>
                                        <p:attrNameLst>
                                          <p:attrName>ppt_x</p:attrName>
                                        </p:attrNameLst>
                                      </p:cBhvr>
                                      <p:tavLst>
                                        <p:tav tm="0">
                                          <p:val>
                                            <p:strVal val="#ppt_x"/>
                                          </p:val>
                                        </p:tav>
                                        <p:tav tm="100000">
                                          <p:val>
                                            <p:strVal val="#ppt_x"/>
                                          </p:val>
                                        </p:tav>
                                      </p:tavLst>
                                    </p:anim>
                                    <p:anim calcmode="lin" valueType="num">
                                      <p:cBhvr>
                                        <p:cTn id="17" dur="1000" fill="hold"/>
                                        <p:tgtEl>
                                          <p:spTgt spid="653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23A8ABB-364C-4B74-87CC-4494B9B660A2}" type="slidenum">
              <a:rPr kumimoji="0" lang="en-US" altLang="zh-CN" sz="1400" b="0" smtClean="0">
                <a:ea typeface="宋体" pitchFamily="2" charset="-122"/>
              </a:rPr>
              <a:pPr eaLnBrk="1" hangingPunct="1">
                <a:spcBef>
                  <a:spcPct val="0"/>
                </a:spcBef>
                <a:buClrTx/>
                <a:buSzTx/>
                <a:buFontTx/>
                <a:buNone/>
              </a:pPr>
              <a:t>52</a:t>
            </a:fld>
            <a:endParaRPr kumimoji="0" lang="en-US" altLang="zh-CN" sz="1400" b="0">
              <a:ea typeface="宋体" pitchFamily="2" charset="-122"/>
            </a:endParaRPr>
          </a:p>
        </p:txBody>
      </p:sp>
      <p:sp>
        <p:nvSpPr>
          <p:cNvPr id="51203" name="Rectangle 2"/>
          <p:cNvSpPr>
            <a:spLocks noGrp="1" noChangeArrowheads="1"/>
          </p:cNvSpPr>
          <p:nvPr>
            <p:ph type="body" sz="half" idx="1"/>
          </p:nvPr>
        </p:nvSpPr>
        <p:spPr>
          <a:xfrm>
            <a:off x="587375" y="1125538"/>
            <a:ext cx="8686800" cy="1295400"/>
          </a:xfrm>
        </p:spPr>
        <p:txBody>
          <a:bodyPr/>
          <a:lstStyle/>
          <a:p>
            <a:pPr eaLnBrk="1" hangingPunct="1"/>
            <a:r>
              <a:rPr lang="en-US" altLang="zh-CN">
                <a:solidFill>
                  <a:srgbClr val="9900FF"/>
                </a:solidFill>
                <a:latin typeface="楷体_GB2312" pitchFamily="49" charset="-122"/>
              </a:rPr>
              <a:t>    2.</a:t>
            </a:r>
            <a:r>
              <a:rPr lang="zh-CN" altLang="en-US">
                <a:solidFill>
                  <a:srgbClr val="9900FF"/>
                </a:solidFill>
                <a:latin typeface="楷体_GB2312" pitchFamily="49" charset="-122"/>
              </a:rPr>
              <a:t>声音数字化</a:t>
            </a:r>
          </a:p>
          <a:p>
            <a:pPr eaLnBrk="1" hangingPunct="1"/>
            <a:r>
              <a:rPr lang="zh-CN" altLang="en-US">
                <a:solidFill>
                  <a:srgbClr val="0000FF"/>
                </a:solidFill>
                <a:latin typeface="楷体_GB2312" pitchFamily="49" charset="-122"/>
              </a:rPr>
              <a:t>    </a:t>
            </a:r>
            <a:r>
              <a:rPr lang="zh-CN" altLang="en-US">
                <a:solidFill>
                  <a:srgbClr val="FF0000"/>
                </a:solidFill>
                <a:latin typeface="楷体_GB2312" pitchFamily="49" charset="-122"/>
              </a:rPr>
              <a:t>声音</a:t>
            </a:r>
            <a:r>
              <a:rPr lang="zh-CN" altLang="en-US">
                <a:latin typeface="楷体_GB2312" pitchFamily="49" charset="-122"/>
              </a:rPr>
              <a:t>是通过一定介质传播的连续的波。</a:t>
            </a:r>
          </a:p>
        </p:txBody>
      </p:sp>
      <p:grpSp>
        <p:nvGrpSpPr>
          <p:cNvPr id="51204" name="Group 3"/>
          <p:cNvGrpSpPr>
            <a:grpSpLocks/>
          </p:cNvGrpSpPr>
          <p:nvPr/>
        </p:nvGrpSpPr>
        <p:grpSpPr bwMode="auto">
          <a:xfrm>
            <a:off x="631825" y="2779713"/>
            <a:ext cx="5545138" cy="2520950"/>
            <a:chOff x="567" y="2296"/>
            <a:chExt cx="3224" cy="1588"/>
          </a:xfrm>
        </p:grpSpPr>
        <p:grpSp>
          <p:nvGrpSpPr>
            <p:cNvPr id="51207" name="Group 4"/>
            <p:cNvGrpSpPr>
              <a:grpSpLocks/>
            </p:cNvGrpSpPr>
            <p:nvPr/>
          </p:nvGrpSpPr>
          <p:grpSpPr bwMode="auto">
            <a:xfrm>
              <a:off x="567" y="2530"/>
              <a:ext cx="3224" cy="1354"/>
              <a:chOff x="1240" y="1449"/>
              <a:chExt cx="3224" cy="1354"/>
            </a:xfrm>
          </p:grpSpPr>
          <p:grpSp>
            <p:nvGrpSpPr>
              <p:cNvPr id="51209" name="Group 5"/>
              <p:cNvGrpSpPr>
                <a:grpSpLocks/>
              </p:cNvGrpSpPr>
              <p:nvPr/>
            </p:nvGrpSpPr>
            <p:grpSpPr bwMode="auto">
              <a:xfrm>
                <a:off x="1240" y="1536"/>
                <a:ext cx="3224" cy="1267"/>
                <a:chOff x="1254" y="1983"/>
                <a:chExt cx="3224" cy="1267"/>
              </a:xfrm>
            </p:grpSpPr>
            <p:sp>
              <p:nvSpPr>
                <p:cNvPr id="51211" name="Text Box 6"/>
                <p:cNvSpPr txBox="1">
                  <a:spLocks noChangeArrowheads="1"/>
                </p:cNvSpPr>
                <p:nvPr/>
              </p:nvSpPr>
              <p:spPr bwMode="auto">
                <a:xfrm>
                  <a:off x="4266" y="2595"/>
                  <a:ext cx="21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just">
                    <a:spcBef>
                      <a:spcPct val="0"/>
                    </a:spcBef>
                    <a:buClrTx/>
                    <a:buSzTx/>
                    <a:buFontTx/>
                    <a:buNone/>
                  </a:pPr>
                  <a:r>
                    <a:rPr kumimoji="0" lang="en-US" altLang="zh-CN" sz="1800" b="0">
                      <a:latin typeface="Times New Roman" pitchFamily="18" charset="0"/>
                      <a:ea typeface="宋体" pitchFamily="2" charset="-122"/>
                    </a:rPr>
                    <a:t>t</a:t>
                  </a:r>
                </a:p>
              </p:txBody>
            </p:sp>
            <p:sp>
              <p:nvSpPr>
                <p:cNvPr id="51212" name="Text Box 7"/>
                <p:cNvSpPr txBox="1">
                  <a:spLocks noChangeArrowheads="1"/>
                </p:cNvSpPr>
                <p:nvPr/>
              </p:nvSpPr>
              <p:spPr bwMode="auto">
                <a:xfrm>
                  <a:off x="3564" y="2414"/>
                  <a:ext cx="4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just">
                    <a:spcBef>
                      <a:spcPct val="0"/>
                    </a:spcBef>
                    <a:buClrTx/>
                    <a:buSzTx/>
                    <a:buFontTx/>
                    <a:buNone/>
                  </a:pPr>
                  <a:r>
                    <a:rPr kumimoji="0" lang="zh-CN" altLang="en-US" sz="1600" b="0">
                      <a:latin typeface="Times New Roman" pitchFamily="18" charset="0"/>
                      <a:ea typeface="宋体" pitchFamily="2" charset="-122"/>
                    </a:rPr>
                    <a:t>振幅</a:t>
                  </a:r>
                </a:p>
              </p:txBody>
            </p:sp>
            <p:sp>
              <p:nvSpPr>
                <p:cNvPr id="51213" name="Text Box 8"/>
                <p:cNvSpPr txBox="1">
                  <a:spLocks noChangeArrowheads="1"/>
                </p:cNvSpPr>
                <p:nvPr/>
              </p:nvSpPr>
              <p:spPr bwMode="auto">
                <a:xfrm>
                  <a:off x="2012" y="1991"/>
                  <a:ext cx="4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just">
                    <a:spcBef>
                      <a:spcPct val="0"/>
                    </a:spcBef>
                    <a:buClrTx/>
                    <a:buSzTx/>
                    <a:buFontTx/>
                    <a:buNone/>
                  </a:pPr>
                  <a:r>
                    <a:rPr kumimoji="0" lang="zh-CN" altLang="en-US" sz="1600" b="0">
                      <a:latin typeface="Times New Roman" pitchFamily="18" charset="0"/>
                      <a:ea typeface="宋体" pitchFamily="2" charset="-122"/>
                    </a:rPr>
                    <a:t>周期</a:t>
                  </a:r>
                </a:p>
              </p:txBody>
            </p:sp>
            <p:sp>
              <p:nvSpPr>
                <p:cNvPr id="51214" name="Line 9"/>
                <p:cNvSpPr>
                  <a:spLocks noChangeShapeType="1"/>
                </p:cNvSpPr>
                <p:nvPr/>
              </p:nvSpPr>
              <p:spPr bwMode="auto">
                <a:xfrm>
                  <a:off x="1254" y="2722"/>
                  <a:ext cx="3019" cy="0"/>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1215" name="Line 10"/>
                <p:cNvSpPr>
                  <a:spLocks noChangeShapeType="1"/>
                </p:cNvSpPr>
                <p:nvPr/>
              </p:nvSpPr>
              <p:spPr bwMode="auto">
                <a:xfrm flipV="1">
                  <a:off x="1666" y="1983"/>
                  <a:ext cx="0" cy="1267"/>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1216" name="Freeform 11"/>
                <p:cNvSpPr>
                  <a:spLocks/>
                </p:cNvSpPr>
                <p:nvPr/>
              </p:nvSpPr>
              <p:spPr bwMode="auto">
                <a:xfrm>
                  <a:off x="1666" y="2301"/>
                  <a:ext cx="1097" cy="844"/>
                </a:xfrm>
                <a:custGeom>
                  <a:avLst/>
                  <a:gdLst>
                    <a:gd name="T0" fmla="*/ 0 w 1440"/>
                    <a:gd name="T1" fmla="*/ 193 h 1248"/>
                    <a:gd name="T2" fmla="*/ 159 w 1440"/>
                    <a:gd name="T3" fmla="*/ 0 h 1248"/>
                    <a:gd name="T4" fmla="*/ 318 w 1440"/>
                    <a:gd name="T5" fmla="*/ 193 h 1248"/>
                    <a:gd name="T6" fmla="*/ 478 w 1440"/>
                    <a:gd name="T7" fmla="*/ 386 h 1248"/>
                    <a:gd name="T8" fmla="*/ 637 w 1440"/>
                    <a:gd name="T9" fmla="*/ 193 h 1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248">
                      <a:moveTo>
                        <a:pt x="0" y="624"/>
                      </a:moveTo>
                      <a:cubicBezTo>
                        <a:pt x="120" y="312"/>
                        <a:pt x="240" y="0"/>
                        <a:pt x="360" y="0"/>
                      </a:cubicBezTo>
                      <a:cubicBezTo>
                        <a:pt x="480" y="0"/>
                        <a:pt x="600" y="416"/>
                        <a:pt x="720" y="624"/>
                      </a:cubicBezTo>
                      <a:cubicBezTo>
                        <a:pt x="840" y="832"/>
                        <a:pt x="960" y="1248"/>
                        <a:pt x="1080" y="1248"/>
                      </a:cubicBezTo>
                      <a:cubicBezTo>
                        <a:pt x="1200" y="1248"/>
                        <a:pt x="1320" y="936"/>
                        <a:pt x="144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7" name="Freeform 12"/>
                <p:cNvSpPr>
                  <a:spLocks/>
                </p:cNvSpPr>
                <p:nvPr/>
              </p:nvSpPr>
              <p:spPr bwMode="auto">
                <a:xfrm>
                  <a:off x="2763" y="2301"/>
                  <a:ext cx="1098" cy="844"/>
                </a:xfrm>
                <a:custGeom>
                  <a:avLst/>
                  <a:gdLst>
                    <a:gd name="T0" fmla="*/ 0 w 1440"/>
                    <a:gd name="T1" fmla="*/ 193 h 1248"/>
                    <a:gd name="T2" fmla="*/ 160 w 1440"/>
                    <a:gd name="T3" fmla="*/ 0 h 1248"/>
                    <a:gd name="T4" fmla="*/ 319 w 1440"/>
                    <a:gd name="T5" fmla="*/ 193 h 1248"/>
                    <a:gd name="T6" fmla="*/ 479 w 1440"/>
                    <a:gd name="T7" fmla="*/ 386 h 1248"/>
                    <a:gd name="T8" fmla="*/ 638 w 1440"/>
                    <a:gd name="T9" fmla="*/ 193 h 1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248">
                      <a:moveTo>
                        <a:pt x="0" y="624"/>
                      </a:moveTo>
                      <a:cubicBezTo>
                        <a:pt x="120" y="312"/>
                        <a:pt x="240" y="0"/>
                        <a:pt x="360" y="0"/>
                      </a:cubicBezTo>
                      <a:cubicBezTo>
                        <a:pt x="480" y="0"/>
                        <a:pt x="600" y="416"/>
                        <a:pt x="720" y="624"/>
                      </a:cubicBezTo>
                      <a:cubicBezTo>
                        <a:pt x="840" y="832"/>
                        <a:pt x="960" y="1248"/>
                        <a:pt x="1080" y="1248"/>
                      </a:cubicBezTo>
                      <a:cubicBezTo>
                        <a:pt x="1200" y="1248"/>
                        <a:pt x="1320" y="936"/>
                        <a:pt x="144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8" name="Line 13"/>
                <p:cNvSpPr>
                  <a:spLocks noChangeShapeType="1"/>
                </p:cNvSpPr>
                <p:nvPr/>
              </p:nvSpPr>
              <p:spPr bwMode="auto">
                <a:xfrm flipV="1">
                  <a:off x="2763" y="2090"/>
                  <a:ext cx="0" cy="6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14"/>
                <p:cNvSpPr>
                  <a:spLocks noChangeShapeType="1"/>
                </p:cNvSpPr>
                <p:nvPr/>
              </p:nvSpPr>
              <p:spPr bwMode="auto">
                <a:xfrm>
                  <a:off x="1666" y="2195"/>
                  <a:ext cx="1097" cy="0"/>
                </a:xfrm>
                <a:prstGeom prst="line">
                  <a:avLst/>
                </a:prstGeom>
                <a:noFill/>
                <a:ln w="9525">
                  <a:solidFill>
                    <a:srgbClr val="000000"/>
                  </a:solidFill>
                  <a:prstDash val="dash"/>
                  <a:round/>
                  <a:headEnd type="stealth" w="sm" len="sm"/>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51220" name="Line 15"/>
                <p:cNvSpPr>
                  <a:spLocks noChangeShapeType="1"/>
                </p:cNvSpPr>
                <p:nvPr/>
              </p:nvSpPr>
              <p:spPr bwMode="auto">
                <a:xfrm>
                  <a:off x="3038" y="2301"/>
                  <a:ext cx="68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16"/>
                <p:cNvSpPr>
                  <a:spLocks noChangeShapeType="1"/>
                </p:cNvSpPr>
                <p:nvPr/>
              </p:nvSpPr>
              <p:spPr bwMode="auto">
                <a:xfrm flipV="1">
                  <a:off x="3587" y="2301"/>
                  <a:ext cx="0" cy="844"/>
                </a:xfrm>
                <a:prstGeom prst="line">
                  <a:avLst/>
                </a:prstGeom>
                <a:noFill/>
                <a:ln w="9525">
                  <a:solidFill>
                    <a:srgbClr val="000000"/>
                  </a:solidFill>
                  <a:prstDash val="dash"/>
                  <a:round/>
                  <a:headEnd type="stealth" w="sm" len="sm"/>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10" name="Text Box 17"/>
              <p:cNvSpPr txBox="1">
                <a:spLocks noChangeArrowheads="1"/>
              </p:cNvSpPr>
              <p:nvPr/>
            </p:nvSpPr>
            <p:spPr bwMode="auto">
              <a:xfrm>
                <a:off x="1440" y="1449"/>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0">
                    <a:latin typeface="Times New Roman" pitchFamily="18" charset="0"/>
                    <a:ea typeface="宋体" pitchFamily="2" charset="-122"/>
                  </a:rPr>
                  <a:t>A</a:t>
                </a:r>
              </a:p>
            </p:txBody>
          </p:sp>
        </p:grpSp>
        <p:sp>
          <p:nvSpPr>
            <p:cNvPr id="51208" name="Text Box 18"/>
            <p:cNvSpPr txBox="1">
              <a:spLocks noChangeArrowheads="1"/>
            </p:cNvSpPr>
            <p:nvPr/>
          </p:nvSpPr>
          <p:spPr bwMode="auto">
            <a:xfrm>
              <a:off x="748" y="2296"/>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solidFill>
                    <a:srgbClr val="FF0000"/>
                  </a:solidFill>
                  <a:ea typeface="宋体" pitchFamily="2" charset="-122"/>
                </a:rPr>
                <a:t>声波</a:t>
              </a:r>
            </a:p>
          </p:txBody>
        </p:sp>
      </p:grpSp>
      <p:sp>
        <p:nvSpPr>
          <p:cNvPr id="645139" name="Text Box 19" descr="水滴"/>
          <p:cNvSpPr txBox="1">
            <a:spLocks noChangeArrowheads="1"/>
          </p:cNvSpPr>
          <p:nvPr/>
        </p:nvSpPr>
        <p:spPr bwMode="auto">
          <a:xfrm>
            <a:off x="5168900" y="2540000"/>
            <a:ext cx="4006850" cy="1681163"/>
          </a:xfrm>
          <a:prstGeom prst="rect">
            <a:avLst/>
          </a:pr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10000"/>
              </a:spcBef>
              <a:buClrTx/>
              <a:buSzTx/>
              <a:buFontTx/>
              <a:buNone/>
            </a:pPr>
            <a:r>
              <a:rPr lang="zh-CN" altLang="en-US" sz="2400">
                <a:solidFill>
                  <a:srgbClr val="FF0000"/>
                </a:solidFill>
                <a:ea typeface="宋体" pitchFamily="2" charset="-122"/>
              </a:rPr>
              <a:t>重要指标</a:t>
            </a:r>
            <a:r>
              <a:rPr lang="zh-CN" altLang="en-US" sz="2400">
                <a:ea typeface="宋体" pitchFamily="2" charset="-122"/>
              </a:rPr>
              <a:t>：</a:t>
            </a:r>
          </a:p>
          <a:p>
            <a:pPr>
              <a:spcBef>
                <a:spcPct val="10000"/>
              </a:spcBef>
              <a:buClrTx/>
              <a:buSzTx/>
              <a:buFontTx/>
              <a:buNone/>
            </a:pPr>
            <a:r>
              <a:rPr lang="zh-CN" altLang="en-US" sz="2400">
                <a:latin typeface="楷体_GB2312" pitchFamily="49" charset="-122"/>
                <a:ea typeface="宋体" pitchFamily="2" charset="-122"/>
              </a:rPr>
              <a:t>振幅→音量的大小</a:t>
            </a:r>
          </a:p>
          <a:p>
            <a:pPr>
              <a:spcBef>
                <a:spcPct val="10000"/>
              </a:spcBef>
              <a:buClrTx/>
              <a:buSzTx/>
              <a:buFontTx/>
              <a:buNone/>
            </a:pPr>
            <a:r>
              <a:rPr lang="zh-CN" altLang="en-US" sz="2400">
                <a:latin typeface="楷体_GB2312" pitchFamily="49" charset="-122"/>
                <a:ea typeface="宋体" pitchFamily="2" charset="-122"/>
              </a:rPr>
              <a:t>周期→重复出现的时间间隔</a:t>
            </a:r>
          </a:p>
          <a:p>
            <a:pPr>
              <a:spcBef>
                <a:spcPct val="10000"/>
              </a:spcBef>
              <a:buClrTx/>
              <a:buSzTx/>
              <a:buFontTx/>
              <a:buNone/>
            </a:pPr>
            <a:r>
              <a:rPr lang="zh-CN" altLang="en-US" sz="2400">
                <a:latin typeface="楷体_GB2312" pitchFamily="49" charset="-122"/>
                <a:ea typeface="宋体" pitchFamily="2" charset="-122"/>
              </a:rPr>
              <a:t>频率→信号每秒钟变化次数</a:t>
            </a:r>
          </a:p>
        </p:txBody>
      </p:sp>
      <p:sp>
        <p:nvSpPr>
          <p:cNvPr id="645140" name="Rectangle 20"/>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45139"/>
                                        </p:tgtEl>
                                        <p:attrNameLst>
                                          <p:attrName>style.visibility</p:attrName>
                                        </p:attrNameLst>
                                      </p:cBhvr>
                                      <p:to>
                                        <p:strVal val="visible"/>
                                      </p:to>
                                    </p:set>
                                    <p:anim calcmode="lin" valueType="num">
                                      <p:cBhvr>
                                        <p:cTn id="7" dur="1000" fill="hold"/>
                                        <p:tgtEl>
                                          <p:spTgt spid="645139"/>
                                        </p:tgtEl>
                                        <p:attrNameLst>
                                          <p:attrName>ppt_w</p:attrName>
                                        </p:attrNameLst>
                                      </p:cBhvr>
                                      <p:tavLst>
                                        <p:tav tm="0">
                                          <p:val>
                                            <p:fltVal val="0"/>
                                          </p:val>
                                        </p:tav>
                                        <p:tav tm="100000">
                                          <p:val>
                                            <p:strVal val="#ppt_w"/>
                                          </p:val>
                                        </p:tav>
                                      </p:tavLst>
                                    </p:anim>
                                    <p:anim calcmode="lin" valueType="num">
                                      <p:cBhvr>
                                        <p:cTn id="8" dur="1000" fill="hold"/>
                                        <p:tgtEl>
                                          <p:spTgt spid="645139"/>
                                        </p:tgtEl>
                                        <p:attrNameLst>
                                          <p:attrName>ppt_h</p:attrName>
                                        </p:attrNameLst>
                                      </p:cBhvr>
                                      <p:tavLst>
                                        <p:tav tm="0">
                                          <p:val>
                                            <p:fltVal val="0"/>
                                          </p:val>
                                        </p:tav>
                                        <p:tav tm="100000">
                                          <p:val>
                                            <p:strVal val="#ppt_h"/>
                                          </p:val>
                                        </p:tav>
                                      </p:tavLst>
                                    </p:anim>
                                    <p:anim calcmode="lin" valueType="num">
                                      <p:cBhvr>
                                        <p:cTn id="9" dur="1000" fill="hold"/>
                                        <p:tgtEl>
                                          <p:spTgt spid="6451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4513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D47954D-1589-4B02-B899-B3B81EE10540}" type="slidenum">
              <a:rPr kumimoji="0" lang="en-US" altLang="zh-CN" sz="1400" b="0" smtClean="0">
                <a:ea typeface="宋体" pitchFamily="2" charset="-122"/>
              </a:rPr>
              <a:pPr eaLnBrk="1" hangingPunct="1">
                <a:spcBef>
                  <a:spcPct val="0"/>
                </a:spcBef>
                <a:buClrTx/>
                <a:buSzTx/>
                <a:buFontTx/>
                <a:buNone/>
              </a:pPr>
              <a:t>53</a:t>
            </a:fld>
            <a:endParaRPr kumimoji="0" lang="en-US" altLang="zh-CN" sz="1400" b="0">
              <a:ea typeface="宋体" pitchFamily="2" charset="-122"/>
            </a:endParaRPr>
          </a:p>
        </p:txBody>
      </p:sp>
      <p:sp>
        <p:nvSpPr>
          <p:cNvPr id="52227" name="Rectangle 2"/>
          <p:cNvSpPr>
            <a:spLocks noGrp="1" noChangeArrowheads="1"/>
          </p:cNvSpPr>
          <p:nvPr>
            <p:ph type="body" idx="1"/>
          </p:nvPr>
        </p:nvSpPr>
        <p:spPr>
          <a:xfrm>
            <a:off x="560388" y="1052513"/>
            <a:ext cx="8713787" cy="647700"/>
          </a:xfrm>
        </p:spPr>
        <p:txBody>
          <a:bodyPr/>
          <a:lstStyle/>
          <a:p>
            <a:pPr eaLnBrk="1" hangingPunct="1"/>
            <a:r>
              <a:rPr lang="zh-CN" altLang="en-US">
                <a:solidFill>
                  <a:srgbClr val="FF0000"/>
                </a:solidFill>
                <a:latin typeface="楷体_GB2312" pitchFamily="49" charset="-122"/>
              </a:rPr>
              <a:t>声音数字化过程</a:t>
            </a:r>
            <a:r>
              <a:rPr lang="zh-CN" altLang="en-US">
                <a:latin typeface="楷体_GB2312" pitchFamily="49" charset="-122"/>
              </a:rPr>
              <a:t>：</a:t>
            </a:r>
            <a:endParaRPr lang="zh-CN" altLang="en-US"/>
          </a:p>
        </p:txBody>
      </p:sp>
      <p:grpSp>
        <p:nvGrpSpPr>
          <p:cNvPr id="52228" name="Group 3"/>
          <p:cNvGrpSpPr>
            <a:grpSpLocks/>
          </p:cNvGrpSpPr>
          <p:nvPr/>
        </p:nvGrpSpPr>
        <p:grpSpPr bwMode="auto">
          <a:xfrm>
            <a:off x="908050" y="1773238"/>
            <a:ext cx="8007350" cy="587375"/>
            <a:chOff x="432" y="2342"/>
            <a:chExt cx="4656" cy="370"/>
          </a:xfrm>
        </p:grpSpPr>
        <p:grpSp>
          <p:nvGrpSpPr>
            <p:cNvPr id="52282" name="Group 4"/>
            <p:cNvGrpSpPr>
              <a:grpSpLocks/>
            </p:cNvGrpSpPr>
            <p:nvPr/>
          </p:nvGrpSpPr>
          <p:grpSpPr bwMode="auto">
            <a:xfrm>
              <a:off x="1128" y="2385"/>
              <a:ext cx="3264" cy="327"/>
              <a:chOff x="1128" y="2385"/>
              <a:chExt cx="3264" cy="327"/>
            </a:xfrm>
          </p:grpSpPr>
          <p:sp>
            <p:nvSpPr>
              <p:cNvPr id="52285" name="Text Box 5"/>
              <p:cNvSpPr txBox="1">
                <a:spLocks noChangeArrowheads="1"/>
              </p:cNvSpPr>
              <p:nvPr/>
            </p:nvSpPr>
            <p:spPr bwMode="auto">
              <a:xfrm>
                <a:off x="1512" y="2385"/>
                <a:ext cx="576" cy="327"/>
              </a:xfrm>
              <a:prstGeom prst="rect">
                <a:avLst/>
              </a:prstGeom>
              <a:gradFill rotWithShape="0">
                <a:gsLst>
                  <a:gs pos="0">
                    <a:srgbClr val="FF66FF"/>
                  </a:gs>
                  <a:gs pos="100000">
                    <a:srgbClr val="C24EC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ea typeface="宋体" pitchFamily="2" charset="-122"/>
                  </a:rPr>
                  <a:t>采样</a:t>
                </a:r>
              </a:p>
            </p:txBody>
          </p:sp>
          <p:sp>
            <p:nvSpPr>
              <p:cNvPr id="52286" name="Text Box 6"/>
              <p:cNvSpPr txBox="1">
                <a:spLocks noChangeArrowheads="1"/>
              </p:cNvSpPr>
              <p:nvPr/>
            </p:nvSpPr>
            <p:spPr bwMode="auto">
              <a:xfrm>
                <a:off x="2472" y="2385"/>
                <a:ext cx="576" cy="327"/>
              </a:xfrm>
              <a:prstGeom prst="rect">
                <a:avLst/>
              </a:prstGeom>
              <a:gradFill rotWithShape="0">
                <a:gsLst>
                  <a:gs pos="0">
                    <a:srgbClr val="FF66FF"/>
                  </a:gs>
                  <a:gs pos="100000">
                    <a:srgbClr val="C24EC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ea typeface="宋体" pitchFamily="2" charset="-122"/>
                  </a:rPr>
                  <a:t>量化</a:t>
                </a:r>
              </a:p>
            </p:txBody>
          </p:sp>
          <p:sp>
            <p:nvSpPr>
              <p:cNvPr id="52287" name="Text Box 7"/>
              <p:cNvSpPr txBox="1">
                <a:spLocks noChangeArrowheads="1"/>
              </p:cNvSpPr>
              <p:nvPr/>
            </p:nvSpPr>
            <p:spPr bwMode="auto">
              <a:xfrm>
                <a:off x="3432" y="2385"/>
                <a:ext cx="576" cy="327"/>
              </a:xfrm>
              <a:prstGeom prst="rect">
                <a:avLst/>
              </a:prstGeom>
              <a:gradFill rotWithShape="0">
                <a:gsLst>
                  <a:gs pos="0">
                    <a:srgbClr val="FF66FF"/>
                  </a:gs>
                  <a:gs pos="100000">
                    <a:srgbClr val="C24EC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ea typeface="宋体" pitchFamily="2" charset="-122"/>
                  </a:rPr>
                  <a:t>编码</a:t>
                </a:r>
              </a:p>
            </p:txBody>
          </p:sp>
          <p:sp>
            <p:nvSpPr>
              <p:cNvPr id="52288" name="Line 8"/>
              <p:cNvSpPr>
                <a:spLocks noChangeShapeType="1"/>
              </p:cNvSpPr>
              <p:nvPr/>
            </p:nvSpPr>
            <p:spPr bwMode="auto">
              <a:xfrm>
                <a:off x="2088" y="2568"/>
                <a:ext cx="384"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89" name="Line 9"/>
              <p:cNvSpPr>
                <a:spLocks noChangeShapeType="1"/>
              </p:cNvSpPr>
              <p:nvPr/>
            </p:nvSpPr>
            <p:spPr bwMode="auto">
              <a:xfrm>
                <a:off x="3048" y="2568"/>
                <a:ext cx="384"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90" name="Line 10"/>
              <p:cNvSpPr>
                <a:spLocks noChangeShapeType="1"/>
              </p:cNvSpPr>
              <p:nvPr/>
            </p:nvSpPr>
            <p:spPr bwMode="auto">
              <a:xfrm>
                <a:off x="1128" y="2568"/>
                <a:ext cx="384"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91" name="Line 11"/>
              <p:cNvSpPr>
                <a:spLocks noChangeShapeType="1"/>
              </p:cNvSpPr>
              <p:nvPr/>
            </p:nvSpPr>
            <p:spPr bwMode="auto">
              <a:xfrm>
                <a:off x="4008" y="2568"/>
                <a:ext cx="384"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83" name="Text Box 12"/>
            <p:cNvSpPr txBox="1">
              <a:spLocks noChangeArrowheads="1"/>
            </p:cNvSpPr>
            <p:nvPr/>
          </p:nvSpPr>
          <p:spPr bwMode="auto">
            <a:xfrm>
              <a:off x="432" y="234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a:ea typeface="宋体" pitchFamily="2" charset="-122"/>
                </a:rPr>
                <a:t>模拟信号</a:t>
              </a:r>
            </a:p>
          </p:txBody>
        </p:sp>
        <p:sp>
          <p:nvSpPr>
            <p:cNvPr id="52284" name="Text Box 13"/>
            <p:cNvSpPr txBox="1">
              <a:spLocks noChangeArrowheads="1"/>
            </p:cNvSpPr>
            <p:nvPr/>
          </p:nvSpPr>
          <p:spPr bwMode="auto">
            <a:xfrm>
              <a:off x="4320" y="234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a:ea typeface="宋体" pitchFamily="2" charset="-122"/>
                </a:rPr>
                <a:t>数字信号</a:t>
              </a:r>
            </a:p>
          </p:txBody>
        </p:sp>
      </p:grpSp>
      <p:grpSp>
        <p:nvGrpSpPr>
          <p:cNvPr id="646158" name="Group 14"/>
          <p:cNvGrpSpPr>
            <a:grpSpLocks/>
          </p:cNvGrpSpPr>
          <p:nvPr/>
        </p:nvGrpSpPr>
        <p:grpSpPr bwMode="auto">
          <a:xfrm>
            <a:off x="1978025" y="2657475"/>
            <a:ext cx="5783263" cy="3987800"/>
            <a:chOff x="1246" y="1674"/>
            <a:chExt cx="3643" cy="2512"/>
          </a:xfrm>
        </p:grpSpPr>
        <p:grpSp>
          <p:nvGrpSpPr>
            <p:cNvPr id="52231" name="Group 15"/>
            <p:cNvGrpSpPr>
              <a:grpSpLocks/>
            </p:cNvGrpSpPr>
            <p:nvPr/>
          </p:nvGrpSpPr>
          <p:grpSpPr bwMode="auto">
            <a:xfrm>
              <a:off x="1246" y="1674"/>
              <a:ext cx="1725" cy="1211"/>
              <a:chOff x="904" y="1056"/>
              <a:chExt cx="1592" cy="1211"/>
            </a:xfrm>
          </p:grpSpPr>
          <p:grpSp>
            <p:nvGrpSpPr>
              <p:cNvPr id="52277" name="Group 16"/>
              <p:cNvGrpSpPr>
                <a:grpSpLocks/>
              </p:cNvGrpSpPr>
              <p:nvPr/>
            </p:nvGrpSpPr>
            <p:grpSpPr bwMode="auto">
              <a:xfrm>
                <a:off x="910" y="1344"/>
                <a:ext cx="1555" cy="923"/>
                <a:chOff x="1198" y="3031"/>
                <a:chExt cx="1731" cy="1059"/>
              </a:xfrm>
            </p:grpSpPr>
            <p:sp>
              <p:nvSpPr>
                <p:cNvPr id="52279" name="Line 17"/>
                <p:cNvSpPr>
                  <a:spLocks noChangeShapeType="1"/>
                </p:cNvSpPr>
                <p:nvPr/>
              </p:nvSpPr>
              <p:spPr bwMode="auto">
                <a:xfrm>
                  <a:off x="1198" y="3618"/>
                  <a:ext cx="1731" cy="0"/>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2280" name="Line 18"/>
                <p:cNvSpPr>
                  <a:spLocks noChangeShapeType="1"/>
                </p:cNvSpPr>
                <p:nvPr/>
              </p:nvSpPr>
              <p:spPr bwMode="auto">
                <a:xfrm flipV="1">
                  <a:off x="1610" y="3031"/>
                  <a:ext cx="0" cy="1059"/>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2281" name="Freeform 19"/>
                <p:cNvSpPr>
                  <a:spLocks/>
                </p:cNvSpPr>
                <p:nvPr/>
              </p:nvSpPr>
              <p:spPr bwMode="auto">
                <a:xfrm>
                  <a:off x="1610" y="3197"/>
                  <a:ext cx="1097" cy="844"/>
                </a:xfrm>
                <a:custGeom>
                  <a:avLst/>
                  <a:gdLst>
                    <a:gd name="T0" fmla="*/ 0 w 1440"/>
                    <a:gd name="T1" fmla="*/ 193 h 1248"/>
                    <a:gd name="T2" fmla="*/ 159 w 1440"/>
                    <a:gd name="T3" fmla="*/ 0 h 1248"/>
                    <a:gd name="T4" fmla="*/ 318 w 1440"/>
                    <a:gd name="T5" fmla="*/ 193 h 1248"/>
                    <a:gd name="T6" fmla="*/ 478 w 1440"/>
                    <a:gd name="T7" fmla="*/ 386 h 1248"/>
                    <a:gd name="T8" fmla="*/ 637 w 1440"/>
                    <a:gd name="T9" fmla="*/ 193 h 1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248">
                      <a:moveTo>
                        <a:pt x="0" y="624"/>
                      </a:moveTo>
                      <a:cubicBezTo>
                        <a:pt x="120" y="312"/>
                        <a:pt x="240" y="0"/>
                        <a:pt x="360" y="0"/>
                      </a:cubicBezTo>
                      <a:cubicBezTo>
                        <a:pt x="480" y="0"/>
                        <a:pt x="600" y="416"/>
                        <a:pt x="720" y="624"/>
                      </a:cubicBezTo>
                      <a:cubicBezTo>
                        <a:pt x="840" y="832"/>
                        <a:pt x="960" y="1248"/>
                        <a:pt x="1080" y="1248"/>
                      </a:cubicBezTo>
                      <a:cubicBezTo>
                        <a:pt x="1200" y="1248"/>
                        <a:pt x="1320" y="936"/>
                        <a:pt x="144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278" name="Text Box 20"/>
              <p:cNvSpPr txBox="1">
                <a:spLocks noChangeArrowheads="1"/>
              </p:cNvSpPr>
              <p:nvPr/>
            </p:nvSpPr>
            <p:spPr bwMode="auto">
              <a:xfrm>
                <a:off x="904" y="1056"/>
                <a:ext cx="15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50000"/>
                  </a:spcBef>
                  <a:buClrTx/>
                  <a:buSzTx/>
                  <a:buFontTx/>
                  <a:buNone/>
                </a:pPr>
                <a:r>
                  <a:rPr lang="zh-CN" altLang="en-US" sz="2000">
                    <a:solidFill>
                      <a:srgbClr val="FF0000"/>
                    </a:solidFill>
                    <a:latin typeface="Arial" charset="0"/>
                    <a:ea typeface="宋体" pitchFamily="2" charset="-122"/>
                  </a:rPr>
                  <a:t>连续的模拟声音信号</a:t>
                </a:r>
              </a:p>
            </p:txBody>
          </p:sp>
        </p:grpSp>
        <p:grpSp>
          <p:nvGrpSpPr>
            <p:cNvPr id="52232" name="Group 21"/>
            <p:cNvGrpSpPr>
              <a:grpSpLocks/>
            </p:cNvGrpSpPr>
            <p:nvPr/>
          </p:nvGrpSpPr>
          <p:grpSpPr bwMode="auto">
            <a:xfrm>
              <a:off x="3204" y="1674"/>
              <a:ext cx="1685" cy="1211"/>
              <a:chOff x="3197" y="1056"/>
              <a:chExt cx="1555" cy="1211"/>
            </a:xfrm>
          </p:grpSpPr>
          <p:grpSp>
            <p:nvGrpSpPr>
              <p:cNvPr id="52254" name="Group 22"/>
              <p:cNvGrpSpPr>
                <a:grpSpLocks/>
              </p:cNvGrpSpPr>
              <p:nvPr/>
            </p:nvGrpSpPr>
            <p:grpSpPr bwMode="auto">
              <a:xfrm>
                <a:off x="3197" y="1344"/>
                <a:ext cx="1555" cy="923"/>
                <a:chOff x="2102" y="2895"/>
                <a:chExt cx="1555" cy="923"/>
              </a:xfrm>
            </p:grpSpPr>
            <p:sp>
              <p:nvSpPr>
                <p:cNvPr id="52256" name="Line 23"/>
                <p:cNvSpPr>
                  <a:spLocks noChangeShapeType="1"/>
                </p:cNvSpPr>
                <p:nvPr/>
              </p:nvSpPr>
              <p:spPr bwMode="auto">
                <a:xfrm>
                  <a:off x="2102" y="3407"/>
                  <a:ext cx="1555" cy="0"/>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2257" name="Line 24"/>
                <p:cNvSpPr>
                  <a:spLocks noChangeShapeType="1"/>
                </p:cNvSpPr>
                <p:nvPr/>
              </p:nvSpPr>
              <p:spPr bwMode="auto">
                <a:xfrm flipV="1">
                  <a:off x="2472" y="2895"/>
                  <a:ext cx="0" cy="923"/>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2258" name="Freeform 25"/>
                <p:cNvSpPr>
                  <a:spLocks/>
                </p:cNvSpPr>
                <p:nvPr/>
              </p:nvSpPr>
              <p:spPr bwMode="auto">
                <a:xfrm>
                  <a:off x="2472" y="3040"/>
                  <a:ext cx="986" cy="735"/>
                </a:xfrm>
                <a:custGeom>
                  <a:avLst/>
                  <a:gdLst>
                    <a:gd name="T0" fmla="*/ 0 w 1440"/>
                    <a:gd name="T1" fmla="*/ 128 h 1248"/>
                    <a:gd name="T2" fmla="*/ 116 w 1440"/>
                    <a:gd name="T3" fmla="*/ 0 h 1248"/>
                    <a:gd name="T4" fmla="*/ 231 w 1440"/>
                    <a:gd name="T5" fmla="*/ 128 h 1248"/>
                    <a:gd name="T6" fmla="*/ 347 w 1440"/>
                    <a:gd name="T7" fmla="*/ 255 h 1248"/>
                    <a:gd name="T8" fmla="*/ 462 w 1440"/>
                    <a:gd name="T9" fmla="*/ 128 h 1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248">
                      <a:moveTo>
                        <a:pt x="0" y="624"/>
                      </a:moveTo>
                      <a:cubicBezTo>
                        <a:pt x="120" y="312"/>
                        <a:pt x="240" y="0"/>
                        <a:pt x="360" y="0"/>
                      </a:cubicBezTo>
                      <a:cubicBezTo>
                        <a:pt x="480" y="0"/>
                        <a:pt x="600" y="416"/>
                        <a:pt x="720" y="624"/>
                      </a:cubicBezTo>
                      <a:cubicBezTo>
                        <a:pt x="840" y="832"/>
                        <a:pt x="960" y="1248"/>
                        <a:pt x="1080" y="1248"/>
                      </a:cubicBezTo>
                      <a:cubicBezTo>
                        <a:pt x="1200" y="1248"/>
                        <a:pt x="1320" y="936"/>
                        <a:pt x="1440" y="624"/>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9" name="Line 26"/>
                <p:cNvSpPr>
                  <a:spLocks noChangeShapeType="1"/>
                </p:cNvSpPr>
                <p:nvPr/>
              </p:nvSpPr>
              <p:spPr bwMode="auto">
                <a:xfrm flipV="1">
                  <a:off x="2704" y="3048"/>
                  <a:ext cx="0" cy="3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0" name="Line 27"/>
                <p:cNvSpPr>
                  <a:spLocks noChangeShapeType="1"/>
                </p:cNvSpPr>
                <p:nvPr/>
              </p:nvSpPr>
              <p:spPr bwMode="auto">
                <a:xfrm flipV="1">
                  <a:off x="3216" y="3408"/>
                  <a:ext cx="0" cy="3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1" name="Line 28"/>
                <p:cNvSpPr>
                  <a:spLocks noChangeShapeType="1"/>
                </p:cNvSpPr>
                <p:nvPr/>
              </p:nvSpPr>
              <p:spPr bwMode="auto">
                <a:xfrm flipV="1">
                  <a:off x="2656" y="307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2" name="Line 29"/>
                <p:cNvSpPr>
                  <a:spLocks noChangeShapeType="1"/>
                </p:cNvSpPr>
                <p:nvPr/>
              </p:nvSpPr>
              <p:spPr bwMode="auto">
                <a:xfrm flipV="1">
                  <a:off x="2752" y="307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3" name="Line 30"/>
                <p:cNvSpPr>
                  <a:spLocks noChangeShapeType="1"/>
                </p:cNvSpPr>
                <p:nvPr/>
              </p:nvSpPr>
              <p:spPr bwMode="auto">
                <a:xfrm flipV="1">
                  <a:off x="3168" y="34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4" name="Line 31"/>
                <p:cNvSpPr>
                  <a:spLocks noChangeShapeType="1"/>
                </p:cNvSpPr>
                <p:nvPr/>
              </p:nvSpPr>
              <p:spPr bwMode="auto">
                <a:xfrm flipV="1">
                  <a:off x="3264" y="34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5" name="Line 32"/>
                <p:cNvSpPr>
                  <a:spLocks noChangeShapeType="1"/>
                </p:cNvSpPr>
                <p:nvPr/>
              </p:nvSpPr>
              <p:spPr bwMode="auto">
                <a:xfrm flipV="1">
                  <a:off x="2608" y="3128"/>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6" name="Line 33"/>
                <p:cNvSpPr>
                  <a:spLocks noChangeShapeType="1"/>
                </p:cNvSpPr>
                <p:nvPr/>
              </p:nvSpPr>
              <p:spPr bwMode="auto">
                <a:xfrm flipV="1">
                  <a:off x="2800" y="3128"/>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7" name="Line 34"/>
                <p:cNvSpPr>
                  <a:spLocks noChangeShapeType="1"/>
                </p:cNvSpPr>
                <p:nvPr/>
              </p:nvSpPr>
              <p:spPr bwMode="auto">
                <a:xfrm flipV="1">
                  <a:off x="3120" y="3408"/>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8" name="Line 35"/>
                <p:cNvSpPr>
                  <a:spLocks noChangeShapeType="1"/>
                </p:cNvSpPr>
                <p:nvPr/>
              </p:nvSpPr>
              <p:spPr bwMode="auto">
                <a:xfrm flipV="1">
                  <a:off x="3312" y="3408"/>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9" name="Line 36"/>
                <p:cNvSpPr>
                  <a:spLocks noChangeShapeType="1"/>
                </p:cNvSpPr>
                <p:nvPr/>
              </p:nvSpPr>
              <p:spPr bwMode="auto">
                <a:xfrm flipV="1">
                  <a:off x="2560" y="32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Line 37"/>
                <p:cNvSpPr>
                  <a:spLocks noChangeShapeType="1"/>
                </p:cNvSpPr>
                <p:nvPr/>
              </p:nvSpPr>
              <p:spPr bwMode="auto">
                <a:xfrm flipV="1">
                  <a:off x="2848" y="32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1" name="Line 38"/>
                <p:cNvSpPr>
                  <a:spLocks noChangeShapeType="1"/>
                </p:cNvSpPr>
                <p:nvPr/>
              </p:nvSpPr>
              <p:spPr bwMode="auto">
                <a:xfrm flipV="1">
                  <a:off x="3072" y="340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2" name="Line 39"/>
                <p:cNvSpPr>
                  <a:spLocks noChangeShapeType="1"/>
                </p:cNvSpPr>
                <p:nvPr/>
              </p:nvSpPr>
              <p:spPr bwMode="auto">
                <a:xfrm flipV="1">
                  <a:off x="3368" y="340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3" name="Line 40"/>
                <p:cNvSpPr>
                  <a:spLocks noChangeShapeType="1"/>
                </p:cNvSpPr>
                <p:nvPr/>
              </p:nvSpPr>
              <p:spPr bwMode="auto">
                <a:xfrm flipV="1">
                  <a:off x="2512" y="33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4" name="Line 41"/>
                <p:cNvSpPr>
                  <a:spLocks noChangeShapeType="1"/>
                </p:cNvSpPr>
                <p:nvPr/>
              </p:nvSpPr>
              <p:spPr bwMode="auto">
                <a:xfrm flipV="1">
                  <a:off x="2904" y="33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5" name="Line 42"/>
                <p:cNvSpPr>
                  <a:spLocks noChangeShapeType="1"/>
                </p:cNvSpPr>
                <p:nvPr/>
              </p:nvSpPr>
              <p:spPr bwMode="auto">
                <a:xfrm flipV="1">
                  <a:off x="3024" y="340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6" name="Line 43"/>
                <p:cNvSpPr>
                  <a:spLocks noChangeShapeType="1"/>
                </p:cNvSpPr>
                <p:nvPr/>
              </p:nvSpPr>
              <p:spPr bwMode="auto">
                <a:xfrm flipV="1">
                  <a:off x="3416" y="340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55" name="Text Box 44"/>
              <p:cNvSpPr txBox="1">
                <a:spLocks noChangeArrowheads="1"/>
              </p:cNvSpPr>
              <p:nvPr/>
            </p:nvSpPr>
            <p:spPr bwMode="auto">
              <a:xfrm>
                <a:off x="3399" y="1056"/>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50000"/>
                  </a:spcBef>
                  <a:buClrTx/>
                  <a:buSzTx/>
                  <a:buFontTx/>
                  <a:buNone/>
                </a:pPr>
                <a:r>
                  <a:rPr lang="zh-CN" altLang="en-US" sz="2000">
                    <a:solidFill>
                      <a:srgbClr val="FF0000"/>
                    </a:solidFill>
                    <a:latin typeface="Arial" charset="0"/>
                    <a:ea typeface="宋体" pitchFamily="2" charset="-122"/>
                  </a:rPr>
                  <a:t>声音信号的采样</a:t>
                </a:r>
              </a:p>
            </p:txBody>
          </p:sp>
        </p:grpSp>
        <p:grpSp>
          <p:nvGrpSpPr>
            <p:cNvPr id="52233" name="Group 45"/>
            <p:cNvGrpSpPr>
              <a:grpSpLocks/>
            </p:cNvGrpSpPr>
            <p:nvPr/>
          </p:nvGrpSpPr>
          <p:grpSpPr bwMode="auto">
            <a:xfrm>
              <a:off x="3204" y="2976"/>
              <a:ext cx="1685" cy="1210"/>
              <a:chOff x="3190" y="2736"/>
              <a:chExt cx="1555" cy="1210"/>
            </a:xfrm>
          </p:grpSpPr>
          <p:sp>
            <p:nvSpPr>
              <p:cNvPr id="52237" name="Text Box 46"/>
              <p:cNvSpPr txBox="1">
                <a:spLocks noChangeArrowheads="1"/>
              </p:cNvSpPr>
              <p:nvPr/>
            </p:nvSpPr>
            <p:spPr bwMode="auto">
              <a:xfrm>
                <a:off x="3408" y="3696"/>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spcBef>
                    <a:spcPct val="50000"/>
                  </a:spcBef>
                  <a:buClrTx/>
                  <a:buSzTx/>
                  <a:buFontTx/>
                  <a:buNone/>
                </a:pPr>
                <a:r>
                  <a:rPr lang="zh-CN" altLang="en-US" sz="2000">
                    <a:solidFill>
                      <a:srgbClr val="FF0000"/>
                    </a:solidFill>
                    <a:latin typeface="Arial" charset="0"/>
                    <a:ea typeface="宋体" pitchFamily="2" charset="-122"/>
                  </a:rPr>
                  <a:t>离散的音频信号</a:t>
                </a:r>
              </a:p>
            </p:txBody>
          </p:sp>
          <p:grpSp>
            <p:nvGrpSpPr>
              <p:cNvPr id="52238" name="Group 47"/>
              <p:cNvGrpSpPr>
                <a:grpSpLocks/>
              </p:cNvGrpSpPr>
              <p:nvPr/>
            </p:nvGrpSpPr>
            <p:grpSpPr bwMode="auto">
              <a:xfrm>
                <a:off x="3190" y="2736"/>
                <a:ext cx="1555" cy="923"/>
                <a:chOff x="3766" y="2895"/>
                <a:chExt cx="1555" cy="923"/>
              </a:xfrm>
            </p:grpSpPr>
            <p:sp>
              <p:nvSpPr>
                <p:cNvPr id="52239" name="Line 48"/>
                <p:cNvSpPr>
                  <a:spLocks noChangeShapeType="1"/>
                </p:cNvSpPr>
                <p:nvPr/>
              </p:nvSpPr>
              <p:spPr bwMode="auto">
                <a:xfrm>
                  <a:off x="3766" y="3407"/>
                  <a:ext cx="1555" cy="0"/>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52240" name="Line 49"/>
                <p:cNvSpPr>
                  <a:spLocks noChangeShapeType="1"/>
                </p:cNvSpPr>
                <p:nvPr/>
              </p:nvSpPr>
              <p:spPr bwMode="auto">
                <a:xfrm flipV="1">
                  <a:off x="4136" y="2895"/>
                  <a:ext cx="0" cy="923"/>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grpSp>
              <p:nvGrpSpPr>
                <p:cNvPr id="52241" name="Group 50"/>
                <p:cNvGrpSpPr>
                  <a:grpSpLocks/>
                </p:cNvGrpSpPr>
                <p:nvPr/>
              </p:nvGrpSpPr>
              <p:grpSpPr bwMode="auto">
                <a:xfrm>
                  <a:off x="4163" y="3048"/>
                  <a:ext cx="445" cy="364"/>
                  <a:chOff x="4156" y="3048"/>
                  <a:chExt cx="445" cy="364"/>
                </a:xfrm>
              </p:grpSpPr>
              <p:sp>
                <p:nvSpPr>
                  <p:cNvPr id="52249" name="Freeform 51"/>
                  <p:cNvSpPr>
                    <a:spLocks/>
                  </p:cNvSpPr>
                  <p:nvPr/>
                </p:nvSpPr>
                <p:spPr bwMode="auto">
                  <a:xfrm>
                    <a:off x="4156" y="3077"/>
                    <a:ext cx="182" cy="335"/>
                  </a:xfrm>
                  <a:custGeom>
                    <a:avLst/>
                    <a:gdLst>
                      <a:gd name="T0" fmla="*/ 0 w 182"/>
                      <a:gd name="T1" fmla="*/ 335 h 335"/>
                      <a:gd name="T2" fmla="*/ 0 w 182"/>
                      <a:gd name="T3" fmla="*/ 240 h 335"/>
                      <a:gd name="T4" fmla="*/ 44 w 182"/>
                      <a:gd name="T5" fmla="*/ 240 h 335"/>
                      <a:gd name="T6" fmla="*/ 44 w 182"/>
                      <a:gd name="T7" fmla="*/ 145 h 335"/>
                      <a:gd name="T8" fmla="*/ 87 w 182"/>
                      <a:gd name="T9" fmla="*/ 145 h 335"/>
                      <a:gd name="T10" fmla="*/ 87 w 182"/>
                      <a:gd name="T11" fmla="*/ 58 h 335"/>
                      <a:gd name="T12" fmla="*/ 138 w 182"/>
                      <a:gd name="T13" fmla="*/ 58 h 335"/>
                      <a:gd name="T14" fmla="*/ 138 w 182"/>
                      <a:gd name="T15" fmla="*/ 0 h 335"/>
                      <a:gd name="T16" fmla="*/ 182 w 182"/>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2" h="335">
                        <a:moveTo>
                          <a:pt x="0" y="335"/>
                        </a:moveTo>
                        <a:lnTo>
                          <a:pt x="0" y="240"/>
                        </a:lnTo>
                        <a:lnTo>
                          <a:pt x="44" y="240"/>
                        </a:lnTo>
                        <a:lnTo>
                          <a:pt x="44" y="145"/>
                        </a:lnTo>
                        <a:lnTo>
                          <a:pt x="87" y="145"/>
                        </a:lnTo>
                        <a:lnTo>
                          <a:pt x="87" y="58"/>
                        </a:lnTo>
                        <a:lnTo>
                          <a:pt x="138" y="58"/>
                        </a:lnTo>
                        <a:lnTo>
                          <a:pt x="138" y="0"/>
                        </a:lnTo>
                        <a:lnTo>
                          <a:pt x="182" y="0"/>
                        </a:ln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0" name="Freeform 52"/>
                  <p:cNvSpPr>
                    <a:spLocks/>
                  </p:cNvSpPr>
                  <p:nvPr/>
                </p:nvSpPr>
                <p:spPr bwMode="auto">
                  <a:xfrm>
                    <a:off x="4397" y="3077"/>
                    <a:ext cx="204" cy="335"/>
                  </a:xfrm>
                  <a:custGeom>
                    <a:avLst/>
                    <a:gdLst>
                      <a:gd name="T0" fmla="*/ 204 w 204"/>
                      <a:gd name="T1" fmla="*/ 335 h 335"/>
                      <a:gd name="T2" fmla="*/ 204 w 204"/>
                      <a:gd name="T3" fmla="*/ 240 h 335"/>
                      <a:gd name="T4" fmla="*/ 145 w 204"/>
                      <a:gd name="T5" fmla="*/ 240 h 335"/>
                      <a:gd name="T6" fmla="*/ 145 w 204"/>
                      <a:gd name="T7" fmla="*/ 145 h 335"/>
                      <a:gd name="T8" fmla="*/ 87 w 204"/>
                      <a:gd name="T9" fmla="*/ 145 h 335"/>
                      <a:gd name="T10" fmla="*/ 87 w 204"/>
                      <a:gd name="T11" fmla="*/ 58 h 335"/>
                      <a:gd name="T12" fmla="*/ 43 w 204"/>
                      <a:gd name="T13" fmla="*/ 58 h 335"/>
                      <a:gd name="T14" fmla="*/ 43 w 204"/>
                      <a:gd name="T15" fmla="*/ 0 h 335"/>
                      <a:gd name="T16" fmla="*/ 0 w 204"/>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335">
                        <a:moveTo>
                          <a:pt x="204" y="335"/>
                        </a:moveTo>
                        <a:lnTo>
                          <a:pt x="204" y="240"/>
                        </a:lnTo>
                        <a:lnTo>
                          <a:pt x="145" y="240"/>
                        </a:lnTo>
                        <a:lnTo>
                          <a:pt x="145" y="145"/>
                        </a:lnTo>
                        <a:lnTo>
                          <a:pt x="87" y="145"/>
                        </a:lnTo>
                        <a:lnTo>
                          <a:pt x="87" y="58"/>
                        </a:lnTo>
                        <a:lnTo>
                          <a:pt x="43" y="58"/>
                        </a:lnTo>
                        <a:lnTo>
                          <a:pt x="43" y="0"/>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1" name="Line 53"/>
                  <p:cNvSpPr>
                    <a:spLocks noChangeShapeType="1"/>
                  </p:cNvSpPr>
                  <p:nvPr/>
                </p:nvSpPr>
                <p:spPr bwMode="auto">
                  <a:xfrm>
                    <a:off x="4338" y="3048"/>
                    <a:ext cx="6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2" name="Line 54"/>
                  <p:cNvSpPr>
                    <a:spLocks noChangeShapeType="1"/>
                  </p:cNvSpPr>
                  <p:nvPr/>
                </p:nvSpPr>
                <p:spPr bwMode="auto">
                  <a:xfrm flipV="1">
                    <a:off x="4331" y="3048"/>
                    <a:ext cx="0" cy="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3" name="Line 55"/>
                  <p:cNvSpPr>
                    <a:spLocks noChangeShapeType="1"/>
                  </p:cNvSpPr>
                  <p:nvPr/>
                </p:nvSpPr>
                <p:spPr bwMode="auto">
                  <a:xfrm flipV="1">
                    <a:off x="4397" y="3048"/>
                    <a:ext cx="0" cy="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242" name="Group 56"/>
                <p:cNvGrpSpPr>
                  <a:grpSpLocks/>
                </p:cNvGrpSpPr>
                <p:nvPr/>
              </p:nvGrpSpPr>
              <p:grpSpPr bwMode="auto">
                <a:xfrm flipV="1">
                  <a:off x="4668" y="3412"/>
                  <a:ext cx="445" cy="364"/>
                  <a:chOff x="4156" y="3048"/>
                  <a:chExt cx="445" cy="364"/>
                </a:xfrm>
              </p:grpSpPr>
              <p:sp>
                <p:nvSpPr>
                  <p:cNvPr id="52244" name="Freeform 57"/>
                  <p:cNvSpPr>
                    <a:spLocks/>
                  </p:cNvSpPr>
                  <p:nvPr/>
                </p:nvSpPr>
                <p:spPr bwMode="auto">
                  <a:xfrm>
                    <a:off x="4156" y="3077"/>
                    <a:ext cx="182" cy="335"/>
                  </a:xfrm>
                  <a:custGeom>
                    <a:avLst/>
                    <a:gdLst>
                      <a:gd name="T0" fmla="*/ 0 w 182"/>
                      <a:gd name="T1" fmla="*/ 335 h 335"/>
                      <a:gd name="T2" fmla="*/ 0 w 182"/>
                      <a:gd name="T3" fmla="*/ 240 h 335"/>
                      <a:gd name="T4" fmla="*/ 44 w 182"/>
                      <a:gd name="T5" fmla="*/ 240 h 335"/>
                      <a:gd name="T6" fmla="*/ 44 w 182"/>
                      <a:gd name="T7" fmla="*/ 145 h 335"/>
                      <a:gd name="T8" fmla="*/ 87 w 182"/>
                      <a:gd name="T9" fmla="*/ 145 h 335"/>
                      <a:gd name="T10" fmla="*/ 87 w 182"/>
                      <a:gd name="T11" fmla="*/ 58 h 335"/>
                      <a:gd name="T12" fmla="*/ 138 w 182"/>
                      <a:gd name="T13" fmla="*/ 58 h 335"/>
                      <a:gd name="T14" fmla="*/ 138 w 182"/>
                      <a:gd name="T15" fmla="*/ 0 h 335"/>
                      <a:gd name="T16" fmla="*/ 182 w 182"/>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2" h="335">
                        <a:moveTo>
                          <a:pt x="0" y="335"/>
                        </a:moveTo>
                        <a:lnTo>
                          <a:pt x="0" y="240"/>
                        </a:lnTo>
                        <a:lnTo>
                          <a:pt x="44" y="240"/>
                        </a:lnTo>
                        <a:lnTo>
                          <a:pt x="44" y="145"/>
                        </a:lnTo>
                        <a:lnTo>
                          <a:pt x="87" y="145"/>
                        </a:lnTo>
                        <a:lnTo>
                          <a:pt x="87" y="58"/>
                        </a:lnTo>
                        <a:lnTo>
                          <a:pt x="138" y="58"/>
                        </a:lnTo>
                        <a:lnTo>
                          <a:pt x="138" y="0"/>
                        </a:lnTo>
                        <a:lnTo>
                          <a:pt x="182" y="0"/>
                        </a:ln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5" name="Freeform 58"/>
                  <p:cNvSpPr>
                    <a:spLocks/>
                  </p:cNvSpPr>
                  <p:nvPr/>
                </p:nvSpPr>
                <p:spPr bwMode="auto">
                  <a:xfrm>
                    <a:off x="4397" y="3077"/>
                    <a:ext cx="204" cy="335"/>
                  </a:xfrm>
                  <a:custGeom>
                    <a:avLst/>
                    <a:gdLst>
                      <a:gd name="T0" fmla="*/ 204 w 204"/>
                      <a:gd name="T1" fmla="*/ 335 h 335"/>
                      <a:gd name="T2" fmla="*/ 204 w 204"/>
                      <a:gd name="T3" fmla="*/ 240 h 335"/>
                      <a:gd name="T4" fmla="*/ 145 w 204"/>
                      <a:gd name="T5" fmla="*/ 240 h 335"/>
                      <a:gd name="T6" fmla="*/ 145 w 204"/>
                      <a:gd name="T7" fmla="*/ 145 h 335"/>
                      <a:gd name="T8" fmla="*/ 87 w 204"/>
                      <a:gd name="T9" fmla="*/ 145 h 335"/>
                      <a:gd name="T10" fmla="*/ 87 w 204"/>
                      <a:gd name="T11" fmla="*/ 58 h 335"/>
                      <a:gd name="T12" fmla="*/ 43 w 204"/>
                      <a:gd name="T13" fmla="*/ 58 h 335"/>
                      <a:gd name="T14" fmla="*/ 43 w 204"/>
                      <a:gd name="T15" fmla="*/ 0 h 335"/>
                      <a:gd name="T16" fmla="*/ 0 w 204"/>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335">
                        <a:moveTo>
                          <a:pt x="204" y="335"/>
                        </a:moveTo>
                        <a:lnTo>
                          <a:pt x="204" y="240"/>
                        </a:lnTo>
                        <a:lnTo>
                          <a:pt x="145" y="240"/>
                        </a:lnTo>
                        <a:lnTo>
                          <a:pt x="145" y="145"/>
                        </a:lnTo>
                        <a:lnTo>
                          <a:pt x="87" y="145"/>
                        </a:lnTo>
                        <a:lnTo>
                          <a:pt x="87" y="58"/>
                        </a:lnTo>
                        <a:lnTo>
                          <a:pt x="43" y="58"/>
                        </a:lnTo>
                        <a:lnTo>
                          <a:pt x="43" y="0"/>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6" name="Line 59"/>
                  <p:cNvSpPr>
                    <a:spLocks noChangeShapeType="1"/>
                  </p:cNvSpPr>
                  <p:nvPr/>
                </p:nvSpPr>
                <p:spPr bwMode="auto">
                  <a:xfrm>
                    <a:off x="4338" y="3048"/>
                    <a:ext cx="6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7" name="Line 60"/>
                  <p:cNvSpPr>
                    <a:spLocks noChangeShapeType="1"/>
                  </p:cNvSpPr>
                  <p:nvPr/>
                </p:nvSpPr>
                <p:spPr bwMode="auto">
                  <a:xfrm flipV="1">
                    <a:off x="4331" y="3048"/>
                    <a:ext cx="0" cy="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8" name="Line 61"/>
                  <p:cNvSpPr>
                    <a:spLocks noChangeShapeType="1"/>
                  </p:cNvSpPr>
                  <p:nvPr/>
                </p:nvSpPr>
                <p:spPr bwMode="auto">
                  <a:xfrm flipV="1">
                    <a:off x="4397" y="3048"/>
                    <a:ext cx="0" cy="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43" name="Freeform 62"/>
                <p:cNvSpPr>
                  <a:spLocks/>
                </p:cNvSpPr>
                <p:nvPr/>
              </p:nvSpPr>
              <p:spPr bwMode="auto">
                <a:xfrm>
                  <a:off x="4136" y="3034"/>
                  <a:ext cx="986" cy="735"/>
                </a:xfrm>
                <a:custGeom>
                  <a:avLst/>
                  <a:gdLst>
                    <a:gd name="T0" fmla="*/ 0 w 1440"/>
                    <a:gd name="T1" fmla="*/ 128 h 1248"/>
                    <a:gd name="T2" fmla="*/ 116 w 1440"/>
                    <a:gd name="T3" fmla="*/ 0 h 1248"/>
                    <a:gd name="T4" fmla="*/ 231 w 1440"/>
                    <a:gd name="T5" fmla="*/ 128 h 1248"/>
                    <a:gd name="T6" fmla="*/ 347 w 1440"/>
                    <a:gd name="T7" fmla="*/ 255 h 1248"/>
                    <a:gd name="T8" fmla="*/ 462 w 1440"/>
                    <a:gd name="T9" fmla="*/ 128 h 1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248">
                      <a:moveTo>
                        <a:pt x="0" y="624"/>
                      </a:moveTo>
                      <a:cubicBezTo>
                        <a:pt x="120" y="312"/>
                        <a:pt x="240" y="0"/>
                        <a:pt x="360" y="0"/>
                      </a:cubicBezTo>
                      <a:cubicBezTo>
                        <a:pt x="480" y="0"/>
                        <a:pt x="600" y="416"/>
                        <a:pt x="720" y="624"/>
                      </a:cubicBezTo>
                      <a:cubicBezTo>
                        <a:pt x="840" y="832"/>
                        <a:pt x="960" y="1248"/>
                        <a:pt x="1080" y="1248"/>
                      </a:cubicBezTo>
                      <a:cubicBezTo>
                        <a:pt x="1200" y="1248"/>
                        <a:pt x="1320" y="936"/>
                        <a:pt x="1440" y="624"/>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2234" name="Group 63"/>
            <p:cNvGrpSpPr>
              <a:grpSpLocks/>
            </p:cNvGrpSpPr>
            <p:nvPr/>
          </p:nvGrpSpPr>
          <p:grpSpPr bwMode="auto">
            <a:xfrm>
              <a:off x="2031" y="3067"/>
              <a:ext cx="726" cy="960"/>
              <a:chOff x="2234" y="2325"/>
              <a:chExt cx="726" cy="960"/>
            </a:xfrm>
          </p:grpSpPr>
          <p:sp>
            <p:nvSpPr>
              <p:cNvPr id="52235" name="AutoShape 64"/>
              <p:cNvSpPr>
                <a:spLocks noChangeArrowheads="1"/>
              </p:cNvSpPr>
              <p:nvPr/>
            </p:nvSpPr>
            <p:spPr bwMode="auto">
              <a:xfrm rot="2934158">
                <a:off x="2168" y="2493"/>
                <a:ext cx="960" cy="624"/>
              </a:xfrm>
              <a:prstGeom prst="curvedDownArrow">
                <a:avLst>
                  <a:gd name="adj1" fmla="val 20598"/>
                  <a:gd name="adj2" fmla="val 45997"/>
                  <a:gd name="adj3" fmla="val 28093"/>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ea typeface="宋体" pitchFamily="2" charset="-122"/>
                </a:endParaRPr>
              </a:p>
            </p:txBody>
          </p:sp>
          <p:sp>
            <p:nvSpPr>
              <p:cNvPr id="52236" name="AutoShape 65"/>
              <p:cNvSpPr>
                <a:spLocks noChangeArrowheads="1"/>
              </p:cNvSpPr>
              <p:nvPr/>
            </p:nvSpPr>
            <p:spPr bwMode="auto">
              <a:xfrm>
                <a:off x="2234" y="2325"/>
                <a:ext cx="618" cy="730"/>
              </a:xfrm>
              <a:custGeom>
                <a:avLst/>
                <a:gdLst>
                  <a:gd name="T0" fmla="*/ 0 w 21600"/>
                  <a:gd name="T1" fmla="*/ 0 h 21600"/>
                  <a:gd name="T2" fmla="*/ 0 w 21600"/>
                  <a:gd name="T3" fmla="*/ 1 h 21600"/>
                  <a:gd name="T4" fmla="*/ 0 w 21600"/>
                  <a:gd name="T5" fmla="*/ 1 h 21600"/>
                  <a:gd name="T6" fmla="*/ 1 w 21600"/>
                  <a:gd name="T7" fmla="*/ 1 h 21600"/>
                  <a:gd name="T8" fmla="*/ 17694720 60000 65536"/>
                  <a:gd name="T9" fmla="*/ 11796480 60000 65536"/>
                  <a:gd name="T10" fmla="*/ 5898240 60000 65536"/>
                  <a:gd name="T11" fmla="*/ 0 60000 65536"/>
                  <a:gd name="T12" fmla="*/ 2167 w 21600"/>
                  <a:gd name="T13" fmla="*/ 12339 h 21600"/>
                  <a:gd name="T14" fmla="*/ 19433 w 21600"/>
                  <a:gd name="T15" fmla="*/ 18523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a:solidFill>
                      <a:srgbClr val="FF0000"/>
                    </a:solidFill>
                    <a:ea typeface="宋体" pitchFamily="2" charset="-122"/>
                  </a:rPr>
                  <a:t>示意</a:t>
                </a:r>
              </a:p>
            </p:txBody>
          </p:sp>
        </p:grpSp>
      </p:grpSp>
      <p:sp>
        <p:nvSpPr>
          <p:cNvPr id="646210" name="Rectangle 66"/>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46158"/>
                                        </p:tgtEl>
                                        <p:attrNameLst>
                                          <p:attrName>style.visibility</p:attrName>
                                        </p:attrNameLst>
                                      </p:cBhvr>
                                      <p:to>
                                        <p:strVal val="visible"/>
                                      </p:to>
                                    </p:set>
                                    <p:animEffect transition="in" filter="fade">
                                      <p:cBhvr>
                                        <p:cTn id="7" dur="1000"/>
                                        <p:tgtEl>
                                          <p:spTgt spid="646158"/>
                                        </p:tgtEl>
                                      </p:cBhvr>
                                    </p:animEffect>
                                    <p:anim calcmode="lin" valueType="num">
                                      <p:cBhvr>
                                        <p:cTn id="8" dur="1000" fill="hold"/>
                                        <p:tgtEl>
                                          <p:spTgt spid="646158"/>
                                        </p:tgtEl>
                                        <p:attrNameLst>
                                          <p:attrName>ppt_x</p:attrName>
                                        </p:attrNameLst>
                                      </p:cBhvr>
                                      <p:tavLst>
                                        <p:tav tm="0">
                                          <p:val>
                                            <p:strVal val="#ppt_x"/>
                                          </p:val>
                                        </p:tav>
                                        <p:tav tm="100000">
                                          <p:val>
                                            <p:strVal val="#ppt_x"/>
                                          </p:val>
                                        </p:tav>
                                      </p:tavLst>
                                    </p:anim>
                                    <p:anim calcmode="lin" valueType="num">
                                      <p:cBhvr>
                                        <p:cTn id="9" dur="1000" fill="hold"/>
                                        <p:tgtEl>
                                          <p:spTgt spid="646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03BC46F-0ECD-4BF7-BB09-B880AAD8341D}" type="slidenum">
              <a:rPr kumimoji="0" lang="en-US" altLang="zh-CN" sz="1400" b="0" smtClean="0">
                <a:ea typeface="宋体" pitchFamily="2" charset="-122"/>
              </a:rPr>
              <a:pPr eaLnBrk="1" hangingPunct="1">
                <a:spcBef>
                  <a:spcPct val="0"/>
                </a:spcBef>
                <a:buClrTx/>
                <a:buSzTx/>
                <a:buFontTx/>
                <a:buNone/>
              </a:pPr>
              <a:t>54</a:t>
            </a:fld>
            <a:endParaRPr kumimoji="0" lang="en-US" altLang="zh-CN" sz="1400" b="0">
              <a:ea typeface="宋体" pitchFamily="2" charset="-122"/>
            </a:endParaRPr>
          </a:p>
        </p:txBody>
      </p:sp>
      <p:sp>
        <p:nvSpPr>
          <p:cNvPr id="53251" name="Rectangle 2"/>
          <p:cNvSpPr>
            <a:spLocks noGrp="1" noChangeArrowheads="1"/>
          </p:cNvSpPr>
          <p:nvPr>
            <p:ph type="body" idx="1"/>
          </p:nvPr>
        </p:nvSpPr>
        <p:spPr>
          <a:xfrm>
            <a:off x="738188" y="1125538"/>
            <a:ext cx="8391525" cy="647700"/>
          </a:xfrm>
        </p:spPr>
        <p:txBody>
          <a:bodyPr/>
          <a:lstStyle/>
          <a:p>
            <a:pPr eaLnBrk="1" hangingPunct="1"/>
            <a:r>
              <a:rPr lang="zh-CN" altLang="en-US">
                <a:solidFill>
                  <a:srgbClr val="FF0000"/>
                </a:solidFill>
                <a:latin typeface="楷体_GB2312" pitchFamily="49" charset="-122"/>
              </a:rPr>
              <a:t>声音数字化三要素</a:t>
            </a:r>
            <a:endParaRPr lang="zh-CN" altLang="en-US">
              <a:solidFill>
                <a:srgbClr val="FF0000"/>
              </a:solidFill>
            </a:endParaRPr>
          </a:p>
        </p:txBody>
      </p:sp>
      <p:graphicFrame>
        <p:nvGraphicFramePr>
          <p:cNvPr id="647171" name="Group 3"/>
          <p:cNvGraphicFramePr>
            <a:graphicFrameLocks noGrp="1"/>
          </p:cNvGraphicFramePr>
          <p:nvPr/>
        </p:nvGraphicFramePr>
        <p:xfrm>
          <a:off x="769938" y="2095500"/>
          <a:ext cx="8393112" cy="3718392"/>
        </p:xfrm>
        <a:graphic>
          <a:graphicData uri="http://schemas.openxmlformats.org/drawingml/2006/table">
            <a:tbl>
              <a:tblPr/>
              <a:tblGrid>
                <a:gridCol w="2573337">
                  <a:extLst>
                    <a:ext uri="{9D8B030D-6E8A-4147-A177-3AD203B41FA5}">
                      <a16:colId xmlns:a16="http://schemas.microsoft.com/office/drawing/2014/main" val="20000"/>
                    </a:ext>
                  </a:extLst>
                </a:gridCol>
                <a:gridCol w="3260725">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tblGrid>
              <a:tr h="51805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a:ln>
                            <a:noFill/>
                          </a:ln>
                          <a:solidFill>
                            <a:schemeClr val="bg1"/>
                          </a:solidFill>
                          <a:effectLst/>
                          <a:latin typeface="宋体" pitchFamily="2" charset="-122"/>
                          <a:ea typeface="宋体" pitchFamily="2" charset="-122"/>
                        </a:rPr>
                        <a:t>采样频率</a:t>
                      </a:r>
                    </a:p>
                  </a:txBody>
                  <a:tcPr marT="45699" marB="4569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bg1"/>
                          </a:solidFill>
                          <a:effectLst/>
                          <a:latin typeface="宋体" pitchFamily="2" charset="-122"/>
                          <a:ea typeface="宋体" pitchFamily="2" charset="-122"/>
                        </a:rPr>
                        <a:t>量化位数</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bg1"/>
                          </a:solidFill>
                          <a:effectLst/>
                          <a:latin typeface="宋体" pitchFamily="2" charset="-122"/>
                          <a:ea typeface="宋体" pitchFamily="2" charset="-122"/>
                        </a:rPr>
                        <a:t>声道数</a:t>
                      </a:r>
                    </a:p>
                  </a:txBody>
                  <a:tcPr marT="45699" marB="4569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82281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楷体_GB2312" pitchFamily="49" charset="-122"/>
                          <a:ea typeface="宋体" pitchFamily="2" charset="-122"/>
                        </a:rPr>
                        <a:t>每秒钟抽取声波幅度样本的次数</a:t>
                      </a:r>
                    </a:p>
                  </a:txBody>
                  <a:tcPr marT="45699" marB="4569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每个采样点用多少二进制位表示数据范围</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使用声音通道的个数</a:t>
                      </a:r>
                    </a:p>
                  </a:txBody>
                  <a:tcPr marT="45699" marB="4569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8852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楷体_GB2312" pitchFamily="49" charset="-122"/>
                          <a:ea typeface="宋体" pitchFamily="2" charset="-122"/>
                        </a:rPr>
                        <a:t>采样频率越高</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楷体_GB2312" pitchFamily="49" charset="-122"/>
                          <a:ea typeface="宋体" pitchFamily="2" charset="-122"/>
                        </a:rPr>
                        <a:t>声音质量越好</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楷体_GB2312" pitchFamily="49" charset="-122"/>
                          <a:ea typeface="宋体" pitchFamily="2" charset="-122"/>
                        </a:rPr>
                        <a:t>数据量也越大</a:t>
                      </a:r>
                    </a:p>
                  </a:txBody>
                  <a:tcPr marT="45699" marB="4569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量化位数越多</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音质越好</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数据量也越大</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立体声比单声道的表现力丰富，但数据量翻倍</a:t>
                      </a:r>
                    </a:p>
                  </a:txBody>
                  <a:tcPr marT="45699" marB="4569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8852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11.025</a:t>
                      </a:r>
                      <a:r>
                        <a:rPr kumimoji="1" lang="en-US" altLang="zh-CN" sz="2400" b="1" i="0" u="none" strike="noStrike" cap="none" normalizeH="0" baseline="0">
                          <a:ln>
                            <a:noFill/>
                          </a:ln>
                          <a:solidFill>
                            <a:schemeClr val="tx1"/>
                          </a:solidFill>
                          <a:effectLst/>
                          <a:latin typeface="宋体" pitchFamily="2" charset="-122"/>
                          <a:ea typeface="宋体" pitchFamily="2" charset="-122"/>
                        </a:rPr>
                        <a:t>kHz</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22.05 kHz</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44.1  kHz</a:t>
                      </a:r>
                    </a:p>
                  </a:txBody>
                  <a:tcPr marT="45699" marB="4569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 8位＝256个值</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r>
                        <a:rPr kumimoji="1" lang="zh-CN" altLang="en-US" sz="2400" b="1" i="0" u="none" strike="noStrike" cap="none" normalizeH="0" baseline="0" dirty="0">
                          <a:ln>
                            <a:noFill/>
                          </a:ln>
                          <a:solidFill>
                            <a:schemeClr val="tx1"/>
                          </a:solidFill>
                          <a:effectLst/>
                          <a:latin typeface="宋体" pitchFamily="2" charset="-122"/>
                          <a:ea typeface="宋体" pitchFamily="2" charset="-122"/>
                        </a:rPr>
                        <a:t>电话）</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16位＝65536个值</a:t>
                      </a:r>
                      <a:r>
                        <a:rPr kumimoji="1" lang="en-US" altLang="zh-CN" sz="2400" b="1" i="0" u="none" strike="noStrike" cap="none" normalizeH="0" baseline="0" dirty="0">
                          <a:ln>
                            <a:noFill/>
                          </a:ln>
                          <a:solidFill>
                            <a:schemeClr val="tx1"/>
                          </a:solidFill>
                          <a:effectLst/>
                          <a:latin typeface="宋体" pitchFamily="2" charset="-122"/>
                          <a:ea typeface="宋体" pitchFamily="2" charset="-122"/>
                        </a:rPr>
                        <a:t>(CD)</a:t>
                      </a:r>
                      <a:endParaRPr kumimoji="1" lang="zh-CN" altLang="en-US" sz="2400" b="1" i="0" u="none" strike="noStrike" cap="none" normalizeH="0" baseline="0" dirty="0">
                        <a:ln>
                          <a:noFill/>
                        </a:ln>
                        <a:solidFill>
                          <a:schemeClr val="tx1"/>
                        </a:solidFill>
                        <a:effectLst/>
                        <a:latin typeface="宋体" pitchFamily="2" charset="-122"/>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单声道</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立体声</a:t>
                      </a:r>
                    </a:p>
                  </a:txBody>
                  <a:tcPr marT="45699" marB="4569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47199" name="Rectangle 31"/>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DE57384-7202-4865-8BAE-980FAE279E97}" type="slidenum">
              <a:rPr kumimoji="0" lang="en-US" altLang="zh-CN" sz="1400" b="0" smtClean="0">
                <a:ea typeface="宋体" pitchFamily="2" charset="-122"/>
              </a:rPr>
              <a:pPr eaLnBrk="1" hangingPunct="1">
                <a:spcBef>
                  <a:spcPct val="0"/>
                </a:spcBef>
                <a:buClrTx/>
                <a:buSzTx/>
                <a:buFontTx/>
                <a:buNone/>
              </a:pPr>
              <a:t>55</a:t>
            </a:fld>
            <a:endParaRPr kumimoji="0" lang="en-US" altLang="zh-CN" sz="1400" b="0">
              <a:ea typeface="宋体" pitchFamily="2" charset="-122"/>
            </a:endParaRPr>
          </a:p>
        </p:txBody>
      </p:sp>
      <p:sp>
        <p:nvSpPr>
          <p:cNvPr id="54275" name="Rectangle 2"/>
          <p:cNvSpPr>
            <a:spLocks noGrp="1" noChangeArrowheads="1"/>
          </p:cNvSpPr>
          <p:nvPr>
            <p:ph type="body" idx="1"/>
          </p:nvPr>
        </p:nvSpPr>
        <p:spPr>
          <a:xfrm>
            <a:off x="631825" y="1127125"/>
            <a:ext cx="8713788" cy="1725613"/>
          </a:xfrm>
        </p:spPr>
        <p:txBody>
          <a:bodyPr/>
          <a:lstStyle/>
          <a:p>
            <a:pPr eaLnBrk="1" hangingPunct="1"/>
            <a:r>
              <a:rPr lang="zh-CN" altLang="en-US">
                <a:solidFill>
                  <a:srgbClr val="FF00FF"/>
                </a:solidFill>
                <a:latin typeface="楷体_GB2312" pitchFamily="49" charset="-122"/>
              </a:rPr>
              <a:t>    </a:t>
            </a:r>
            <a:r>
              <a:rPr lang="zh-CN" altLang="en-US">
                <a:solidFill>
                  <a:srgbClr val="FF0000"/>
                </a:solidFill>
                <a:latin typeface="楷体_GB2312" pitchFamily="49" charset="-122"/>
              </a:rPr>
              <a:t>数字音频数据的计算公式</a:t>
            </a:r>
            <a:r>
              <a:rPr lang="zh-CN" altLang="en-US">
                <a:latin typeface="楷体_GB2312" pitchFamily="49" charset="-122"/>
              </a:rPr>
              <a:t>：</a:t>
            </a:r>
            <a:endParaRPr lang="en-US" altLang="zh-CN">
              <a:latin typeface="楷体_GB2312" pitchFamily="49" charset="-122"/>
            </a:endParaRPr>
          </a:p>
          <a:p>
            <a:pPr eaLnBrk="1" hangingPunct="1"/>
            <a:r>
              <a:rPr lang="zh-CN" altLang="en-US">
                <a:solidFill>
                  <a:srgbClr val="000000"/>
                </a:solidFill>
                <a:latin typeface="楷体_GB2312" pitchFamily="49" charset="-122"/>
              </a:rPr>
              <a:t>    数据量＝采样频率×量化位数</a:t>
            </a:r>
            <a:br>
              <a:rPr lang="zh-CN" altLang="en-US">
                <a:solidFill>
                  <a:srgbClr val="000000"/>
                </a:solidFill>
                <a:latin typeface="楷体_GB2312" pitchFamily="49" charset="-122"/>
              </a:rPr>
            </a:br>
            <a:r>
              <a:rPr lang="zh-CN" altLang="en-US">
                <a:solidFill>
                  <a:srgbClr val="000000"/>
                </a:solidFill>
                <a:latin typeface="楷体_GB2312" pitchFamily="49" charset="-122"/>
              </a:rPr>
              <a:t>                    ×声道数/8</a:t>
            </a:r>
            <a:r>
              <a:rPr lang="zh-CN" altLang="en-US">
                <a:solidFill>
                  <a:srgbClr val="FF0000"/>
                </a:solidFill>
                <a:latin typeface="楷体_GB2312" pitchFamily="49" charset="-122"/>
              </a:rPr>
              <a:t>(字节</a:t>
            </a:r>
            <a:r>
              <a:rPr lang="en-US" altLang="zh-CN">
                <a:solidFill>
                  <a:srgbClr val="FF0000"/>
                </a:solidFill>
                <a:latin typeface="楷体_GB2312" pitchFamily="49" charset="-122"/>
              </a:rPr>
              <a:t>/</a:t>
            </a:r>
            <a:r>
              <a:rPr lang="zh-CN" altLang="en-US">
                <a:solidFill>
                  <a:srgbClr val="FF0000"/>
                </a:solidFill>
                <a:latin typeface="楷体_GB2312" pitchFamily="49" charset="-122"/>
              </a:rPr>
              <a:t>秒)</a:t>
            </a:r>
            <a:endParaRPr lang="zh-CN" altLang="en-US">
              <a:solidFill>
                <a:srgbClr val="FF0000"/>
              </a:solidFill>
            </a:endParaRPr>
          </a:p>
        </p:txBody>
      </p:sp>
      <p:graphicFrame>
        <p:nvGraphicFramePr>
          <p:cNvPr id="648195" name="Group 3"/>
          <p:cNvGraphicFramePr>
            <a:graphicFrameLocks noGrp="1"/>
          </p:cNvGraphicFramePr>
          <p:nvPr/>
        </p:nvGraphicFramePr>
        <p:xfrm>
          <a:off x="1568450" y="2959100"/>
          <a:ext cx="7016750" cy="3133728"/>
        </p:xfrm>
        <a:graphic>
          <a:graphicData uri="http://schemas.openxmlformats.org/drawingml/2006/table">
            <a:tbl>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898650">
                  <a:extLst>
                    <a:ext uri="{9D8B030D-6E8A-4147-A177-3AD203B41FA5}">
                      <a16:colId xmlns:a16="http://schemas.microsoft.com/office/drawing/2014/main" val="20003"/>
                    </a:ext>
                  </a:extLst>
                </a:gridCol>
              </a:tblGrid>
              <a:tr h="392113">
                <a:tc row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采样频率</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a:t>
                      </a:r>
                      <a:r>
                        <a:rPr kumimoji="1" lang="en-US" altLang="zh-CN" sz="2000" b="1" i="0" u="none" strike="noStrike" cap="none" normalizeH="0" baseline="0">
                          <a:ln>
                            <a:noFill/>
                          </a:ln>
                          <a:solidFill>
                            <a:schemeClr val="bg1"/>
                          </a:solidFill>
                          <a:effectLst/>
                          <a:latin typeface="宋体" pitchFamily="2" charset="-122"/>
                          <a:ea typeface="宋体" pitchFamily="2" charset="-122"/>
                        </a:rPr>
                        <a:t>kHz)</a:t>
                      </a:r>
                    </a:p>
                  </a:txBody>
                  <a:tcPr marL="90000" marR="90000" marT="18000" marB="18000"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row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量化位数</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a:t>
                      </a:r>
                      <a:r>
                        <a:rPr kumimoji="1" lang="en-US" altLang="zh-CN" sz="2000" b="1" i="0" u="none" strike="noStrike" cap="none" normalizeH="0" baseline="0">
                          <a:ln>
                            <a:noFill/>
                          </a:ln>
                          <a:solidFill>
                            <a:schemeClr val="bg1"/>
                          </a:solidFill>
                          <a:effectLst/>
                          <a:latin typeface="宋体" pitchFamily="2" charset="-122"/>
                          <a:ea typeface="宋体" pitchFamily="2" charset="-122"/>
                        </a:rPr>
                        <a:t>bit)</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grid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数据量(</a:t>
                      </a:r>
                      <a:r>
                        <a:rPr kumimoji="1" lang="en-US" altLang="zh-CN" sz="2000" b="1" i="0" u="none" strike="noStrike" cap="none" normalizeH="0" baseline="0">
                          <a:ln>
                            <a:noFill/>
                          </a:ln>
                          <a:solidFill>
                            <a:schemeClr val="bg1"/>
                          </a:solidFill>
                          <a:effectLst/>
                          <a:latin typeface="宋体" pitchFamily="2" charset="-122"/>
                          <a:ea typeface="宋体" pitchFamily="2" charset="-122"/>
                        </a:rPr>
                        <a:t>KB/s)</a:t>
                      </a:r>
                    </a:p>
                  </a:txBody>
                  <a:tcPr marL="90000" marR="90000" marT="18000" marB="18000"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hMerge="1">
                  <a:txBody>
                    <a:bodyPr/>
                    <a:lstStyle/>
                    <a:p>
                      <a:endParaRPr lang="zh-CN" altLang="en-US"/>
                    </a:p>
                  </a:txBody>
                  <a:tcPr/>
                </a:tc>
                <a:extLst>
                  <a:ext uri="{0D108BD9-81ED-4DB2-BD59-A6C34878D82A}">
                    <a16:rowId xmlns:a16="http://schemas.microsoft.com/office/drawing/2014/main" val="10000"/>
                  </a:ext>
                </a:extLst>
              </a:tr>
              <a:tr h="392113">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单声道</a:t>
                      </a:r>
                      <a:endParaRPr kumimoji="1" lang="en-US" altLang="zh-CN" sz="2000" b="1" i="0" u="none" strike="noStrike" cap="none" normalizeH="0" baseline="0">
                        <a:ln>
                          <a:noFill/>
                        </a:ln>
                        <a:solidFill>
                          <a:schemeClr val="bg1"/>
                        </a:solidFill>
                        <a:effectLst/>
                        <a:latin typeface="宋体" pitchFamily="2" charset="-122"/>
                        <a:ea typeface="宋体" pitchFamily="2" charset="-122"/>
                      </a:endParaRP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bg1"/>
                          </a:solidFill>
                          <a:effectLst/>
                          <a:latin typeface="宋体" pitchFamily="2" charset="-122"/>
                          <a:ea typeface="宋体" pitchFamily="2" charset="-122"/>
                        </a:rPr>
                        <a:t>立体声</a:t>
                      </a:r>
                      <a:endParaRPr kumimoji="1" lang="en-US" altLang="zh-CN" sz="2000" b="1" i="0" u="none" strike="noStrike" cap="none" normalizeH="0" baseline="0">
                        <a:ln>
                          <a:noFill/>
                        </a:ln>
                        <a:solidFill>
                          <a:schemeClr val="bg1"/>
                        </a:solidFill>
                        <a:effectLst/>
                        <a:latin typeface="宋体" pitchFamily="2" charset="-122"/>
                        <a:ea typeface="宋体" pitchFamily="2" charset="-122"/>
                      </a:endParaRP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1"/>
                  </a:ext>
                </a:extLst>
              </a:tr>
              <a:tr h="392113">
                <a:tc row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11.025</a:t>
                      </a:r>
                    </a:p>
                  </a:txBody>
                  <a:tcPr marL="90000" marR="90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10.77</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21.53</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0525">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21.53</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43.07</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2113">
                <a:tc row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22.05</a:t>
                      </a:r>
                    </a:p>
                  </a:txBody>
                  <a:tcPr marL="90000" marR="90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21.53</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43.07</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2113">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43.07</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86.13</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0525">
                <a:tc rowSpan="2">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44.1</a:t>
                      </a:r>
                    </a:p>
                  </a:txBody>
                  <a:tcPr marL="90000" marR="90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43.07</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86.13</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2113">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16</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86.13</a:t>
                      </a:r>
                    </a:p>
                  </a:txBody>
                  <a:tcPr marL="90000" marR="90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1500">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47750">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66850">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5950">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31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03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575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475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宋体" pitchFamily="2" charset="-122"/>
                          <a:ea typeface="宋体" pitchFamily="2" charset="-122"/>
                        </a:rPr>
                        <a:t>172.27</a:t>
                      </a:r>
                    </a:p>
                  </a:txBody>
                  <a:tcPr marL="90000" marR="90000" marT="18000" marB="1800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648246" name="Rectangle 54"/>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48195"/>
                                        </p:tgtEl>
                                        <p:attrNameLst>
                                          <p:attrName>style.visibility</p:attrName>
                                        </p:attrNameLst>
                                      </p:cBhvr>
                                      <p:to>
                                        <p:strVal val="visible"/>
                                      </p:to>
                                    </p:set>
                                    <p:animEffect transition="in" filter="fade">
                                      <p:cBhvr>
                                        <p:cTn id="7" dur="1000"/>
                                        <p:tgtEl>
                                          <p:spTgt spid="648195"/>
                                        </p:tgtEl>
                                      </p:cBhvr>
                                    </p:animEffect>
                                    <p:anim calcmode="lin" valueType="num">
                                      <p:cBhvr>
                                        <p:cTn id="8" dur="1000" fill="hold"/>
                                        <p:tgtEl>
                                          <p:spTgt spid="648195"/>
                                        </p:tgtEl>
                                        <p:attrNameLst>
                                          <p:attrName>ppt_x</p:attrName>
                                        </p:attrNameLst>
                                      </p:cBhvr>
                                      <p:tavLst>
                                        <p:tav tm="0">
                                          <p:val>
                                            <p:strVal val="#ppt_x"/>
                                          </p:val>
                                        </p:tav>
                                        <p:tav tm="100000">
                                          <p:val>
                                            <p:strVal val="#ppt_x"/>
                                          </p:val>
                                        </p:tav>
                                      </p:tavLst>
                                    </p:anim>
                                    <p:anim calcmode="lin" valueType="num">
                                      <p:cBhvr>
                                        <p:cTn id="9" dur="1000" fill="hold"/>
                                        <p:tgtEl>
                                          <p:spTgt spid="648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FC33B52-4C5E-4611-B734-894BCD83F094}" type="slidenum">
              <a:rPr kumimoji="0" lang="en-US" altLang="zh-CN" sz="1400" b="0" smtClean="0">
                <a:ea typeface="宋体" pitchFamily="2" charset="-122"/>
              </a:rPr>
              <a:pPr eaLnBrk="1" hangingPunct="1">
                <a:spcBef>
                  <a:spcPct val="0"/>
                </a:spcBef>
                <a:buClrTx/>
                <a:buSzTx/>
                <a:buFontTx/>
                <a:buNone/>
              </a:pPr>
              <a:t>56</a:t>
            </a:fld>
            <a:endParaRPr kumimoji="0" lang="en-US" altLang="zh-CN" sz="1400" b="0">
              <a:ea typeface="宋体" pitchFamily="2" charset="-122"/>
            </a:endParaRPr>
          </a:p>
        </p:txBody>
      </p:sp>
      <p:sp>
        <p:nvSpPr>
          <p:cNvPr id="55299" name="Rectangle 2"/>
          <p:cNvSpPr>
            <a:spLocks noGrp="1" noChangeArrowheads="1"/>
          </p:cNvSpPr>
          <p:nvPr>
            <p:ph type="body" idx="1"/>
          </p:nvPr>
        </p:nvSpPr>
        <p:spPr>
          <a:xfrm>
            <a:off x="631825" y="1125538"/>
            <a:ext cx="8497888" cy="2232025"/>
          </a:xfrm>
        </p:spPr>
        <p:txBody>
          <a:bodyPr/>
          <a:lstStyle/>
          <a:p>
            <a:pPr eaLnBrk="1" hangingPunct="1"/>
            <a:r>
              <a:rPr lang="zh-CN" altLang="en-US" dirty="0">
                <a:solidFill>
                  <a:srgbClr val="008080"/>
                </a:solidFill>
                <a:latin typeface="楷体_GB2312" pitchFamily="49" charset="-122"/>
              </a:rPr>
              <a:t>    </a:t>
            </a:r>
            <a:r>
              <a:rPr lang="zh-CN" altLang="en-US" dirty="0">
                <a:solidFill>
                  <a:srgbClr val="FF0000"/>
                </a:solidFill>
                <a:latin typeface="楷体_GB2312" pitchFamily="49" charset="-122"/>
              </a:rPr>
              <a:t>音频的文件格式</a:t>
            </a:r>
            <a:r>
              <a:rPr lang="zh-CN" altLang="en-US" dirty="0">
                <a:latin typeface="楷体_GB2312" pitchFamily="49" charset="-122"/>
              </a:rPr>
              <a:t>：</a:t>
            </a:r>
          </a:p>
          <a:p>
            <a:pPr eaLnBrk="1" hangingPunct="1"/>
            <a:r>
              <a:rPr lang="zh-CN" altLang="en-US" sz="2800" dirty="0">
                <a:solidFill>
                  <a:srgbClr val="0000FF"/>
                </a:solidFill>
                <a:latin typeface="宋体" pitchFamily="2" charset="-122"/>
                <a:ea typeface="宋体" pitchFamily="2" charset="-122"/>
              </a:rPr>
              <a:t>   </a:t>
            </a:r>
            <a:r>
              <a:rPr lang="en-US" altLang="zh-CN" sz="2800" dirty="0">
                <a:solidFill>
                  <a:srgbClr val="FF00FF"/>
                </a:solidFill>
                <a:latin typeface="+mn-ea"/>
              </a:rPr>
              <a:t>WAV</a:t>
            </a:r>
            <a:r>
              <a:rPr lang="zh-CN" altLang="en-US" sz="2800" dirty="0">
                <a:solidFill>
                  <a:srgbClr val="FF00FF"/>
                </a:solidFill>
                <a:latin typeface="+mn-ea"/>
              </a:rPr>
              <a:t>文件</a:t>
            </a:r>
            <a:r>
              <a:rPr lang="zh-CN" altLang="en-US" sz="2800" dirty="0">
                <a:latin typeface="+mn-ea"/>
              </a:rPr>
              <a:t>：</a:t>
            </a:r>
            <a:r>
              <a:rPr lang="en-US" altLang="zh-CN" sz="2800" dirty="0">
                <a:latin typeface="+mn-ea"/>
              </a:rPr>
              <a:t>WAV</a:t>
            </a:r>
            <a:r>
              <a:rPr lang="zh-CN" altLang="en-US" sz="2800" dirty="0">
                <a:latin typeface="+mn-ea"/>
              </a:rPr>
              <a:t>是</a:t>
            </a:r>
            <a:r>
              <a:rPr lang="en-US" altLang="zh-CN" sz="2800" dirty="0">
                <a:latin typeface="+mn-ea"/>
              </a:rPr>
              <a:t>Microsoft/IBM</a:t>
            </a:r>
            <a:r>
              <a:rPr lang="zh-CN" altLang="en-US" sz="2800" dirty="0">
                <a:latin typeface="+mn-ea"/>
              </a:rPr>
              <a:t>共同开发的</a:t>
            </a:r>
            <a:r>
              <a:rPr lang="en-US" altLang="zh-CN" sz="2800" dirty="0">
                <a:latin typeface="+mn-ea"/>
              </a:rPr>
              <a:t>PC</a:t>
            </a:r>
            <a:r>
              <a:rPr lang="zh-CN" altLang="en-US" sz="2800" dirty="0">
                <a:latin typeface="+mn-ea"/>
              </a:rPr>
              <a:t>波形文件。因未经压缩，文件数据量很大。声音层次丰富，还原音质好。</a:t>
            </a:r>
          </a:p>
        </p:txBody>
      </p:sp>
      <p:sp>
        <p:nvSpPr>
          <p:cNvPr id="649219" name="Text Box 3"/>
          <p:cNvSpPr txBox="1">
            <a:spLocks noChangeArrowheads="1"/>
          </p:cNvSpPr>
          <p:nvPr/>
        </p:nvSpPr>
        <p:spPr bwMode="auto">
          <a:xfrm>
            <a:off x="631825" y="4652963"/>
            <a:ext cx="83534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b="0" dirty="0">
                <a:latin typeface="+mn-ea"/>
                <a:ea typeface="+mn-ea"/>
              </a:rPr>
              <a:t>     </a:t>
            </a:r>
            <a:r>
              <a:rPr lang="en-US" altLang="zh-CN" sz="2800" dirty="0">
                <a:solidFill>
                  <a:srgbClr val="FF00FF"/>
                </a:solidFill>
                <a:latin typeface="+mn-ea"/>
                <a:ea typeface="+mn-ea"/>
              </a:rPr>
              <a:t>WMA</a:t>
            </a:r>
            <a:r>
              <a:rPr lang="zh-CN" altLang="en-US" sz="2800" dirty="0">
                <a:solidFill>
                  <a:srgbClr val="FF00FF"/>
                </a:solidFill>
                <a:latin typeface="+mn-ea"/>
                <a:ea typeface="+mn-ea"/>
              </a:rPr>
              <a:t>文件</a:t>
            </a:r>
            <a:r>
              <a:rPr lang="zh-CN" altLang="en-US" sz="2800" dirty="0">
                <a:latin typeface="+mn-ea"/>
                <a:ea typeface="+mn-ea"/>
              </a:rPr>
              <a:t>：</a:t>
            </a:r>
            <a:r>
              <a:rPr lang="en-US" altLang="zh-CN" sz="2800" dirty="0">
                <a:latin typeface="+mn-ea"/>
                <a:ea typeface="+mn-ea"/>
              </a:rPr>
              <a:t>WMA(Windows Media Audio)</a:t>
            </a:r>
            <a:r>
              <a:rPr lang="zh-CN" altLang="en-US" sz="2800" dirty="0">
                <a:latin typeface="+mn-ea"/>
                <a:ea typeface="+mn-ea"/>
              </a:rPr>
              <a:t>是</a:t>
            </a:r>
            <a:r>
              <a:rPr lang="en-US" altLang="zh-CN" sz="2800" dirty="0">
                <a:latin typeface="+mn-ea"/>
                <a:ea typeface="+mn-ea"/>
              </a:rPr>
              <a:t>Windows Media</a:t>
            </a:r>
            <a:r>
              <a:rPr lang="zh-CN" altLang="en-US" sz="2800" dirty="0">
                <a:latin typeface="+mn-ea"/>
                <a:ea typeface="+mn-ea"/>
              </a:rPr>
              <a:t>格式中的一个子集(音频格式)。压缩到</a:t>
            </a:r>
            <a:r>
              <a:rPr lang="en-US" altLang="zh-CN" sz="2800" dirty="0">
                <a:latin typeface="+mn-ea"/>
                <a:ea typeface="+mn-ea"/>
              </a:rPr>
              <a:t>MP3</a:t>
            </a:r>
            <a:r>
              <a:rPr lang="zh-CN" altLang="en-US" sz="2800" dirty="0">
                <a:latin typeface="+mn-ea"/>
                <a:ea typeface="+mn-ea"/>
              </a:rPr>
              <a:t>一半。</a:t>
            </a:r>
          </a:p>
        </p:txBody>
      </p:sp>
      <p:sp>
        <p:nvSpPr>
          <p:cNvPr id="649220" name="Text Box 4"/>
          <p:cNvSpPr txBox="1">
            <a:spLocks noChangeArrowheads="1"/>
          </p:cNvSpPr>
          <p:nvPr/>
        </p:nvSpPr>
        <p:spPr bwMode="auto">
          <a:xfrm>
            <a:off x="631825" y="3141663"/>
            <a:ext cx="82089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dirty="0">
                <a:solidFill>
                  <a:srgbClr val="FF00FF"/>
                </a:solidFill>
                <a:latin typeface="+mn-ea"/>
                <a:ea typeface="+mn-ea"/>
              </a:rPr>
              <a:t>     MP3</a:t>
            </a:r>
            <a:r>
              <a:rPr lang="zh-CN" altLang="en-US" sz="2800" dirty="0">
                <a:solidFill>
                  <a:srgbClr val="FF00FF"/>
                </a:solidFill>
                <a:latin typeface="+mn-ea"/>
                <a:ea typeface="+mn-ea"/>
              </a:rPr>
              <a:t>文件</a:t>
            </a:r>
            <a:r>
              <a:rPr lang="zh-CN" altLang="en-US" sz="2800" dirty="0">
                <a:latin typeface="+mn-ea"/>
                <a:ea typeface="+mn-ea"/>
              </a:rPr>
              <a:t>：</a:t>
            </a:r>
            <a:r>
              <a:rPr lang="en-US" altLang="zh-CN" sz="2800" dirty="0">
                <a:latin typeface="+mn-ea"/>
                <a:ea typeface="+mn-ea"/>
              </a:rPr>
              <a:t>MP3(MPEG Audio layer3)</a:t>
            </a:r>
            <a:r>
              <a:rPr lang="zh-CN" altLang="en-US" sz="2800" dirty="0">
                <a:latin typeface="+mn-ea"/>
                <a:ea typeface="+mn-ea"/>
              </a:rPr>
              <a:t>是一种按</a:t>
            </a:r>
            <a:r>
              <a:rPr lang="en-US" altLang="zh-CN" sz="2800" dirty="0">
                <a:latin typeface="+mn-ea"/>
                <a:ea typeface="+mn-ea"/>
              </a:rPr>
              <a:t>MPEG</a:t>
            </a:r>
            <a:r>
              <a:rPr lang="zh-CN" altLang="en-US" sz="2800" dirty="0">
                <a:latin typeface="+mn-ea"/>
                <a:ea typeface="+mn-ea"/>
              </a:rPr>
              <a:t>标准的音频压缩技术制作的音频文件。高压缩比(11:1)，优美音质。</a:t>
            </a:r>
          </a:p>
        </p:txBody>
      </p:sp>
      <p:sp>
        <p:nvSpPr>
          <p:cNvPr id="649221"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Effect transition="in" filter="fade">
                                      <p:cBhvr>
                                        <p:cTn id="7" dur="1000"/>
                                        <p:tgtEl>
                                          <p:spTgt spid="649220"/>
                                        </p:tgtEl>
                                      </p:cBhvr>
                                    </p:animEffect>
                                    <p:anim calcmode="lin" valueType="num">
                                      <p:cBhvr>
                                        <p:cTn id="8" dur="1000" fill="hold"/>
                                        <p:tgtEl>
                                          <p:spTgt spid="649220"/>
                                        </p:tgtEl>
                                        <p:attrNameLst>
                                          <p:attrName>ppt_x</p:attrName>
                                        </p:attrNameLst>
                                      </p:cBhvr>
                                      <p:tavLst>
                                        <p:tav tm="0">
                                          <p:val>
                                            <p:strVal val="#ppt_x"/>
                                          </p:val>
                                        </p:tav>
                                        <p:tav tm="100000">
                                          <p:val>
                                            <p:strVal val="#ppt_x"/>
                                          </p:val>
                                        </p:tav>
                                      </p:tavLst>
                                    </p:anim>
                                    <p:anim calcmode="lin" valueType="num">
                                      <p:cBhvr>
                                        <p:cTn id="9" dur="1000" fill="hold"/>
                                        <p:tgtEl>
                                          <p:spTgt spid="64922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9219"/>
                                        </p:tgtEl>
                                        <p:attrNameLst>
                                          <p:attrName>style.visibility</p:attrName>
                                        </p:attrNameLst>
                                      </p:cBhvr>
                                      <p:to>
                                        <p:strVal val="visible"/>
                                      </p:to>
                                    </p:set>
                                    <p:animEffect transition="in" filter="fade">
                                      <p:cBhvr>
                                        <p:cTn id="14" dur="1000"/>
                                        <p:tgtEl>
                                          <p:spTgt spid="649219"/>
                                        </p:tgtEl>
                                      </p:cBhvr>
                                    </p:animEffect>
                                    <p:anim calcmode="lin" valueType="num">
                                      <p:cBhvr>
                                        <p:cTn id="15" dur="1000" fill="hold"/>
                                        <p:tgtEl>
                                          <p:spTgt spid="649219"/>
                                        </p:tgtEl>
                                        <p:attrNameLst>
                                          <p:attrName>ppt_x</p:attrName>
                                        </p:attrNameLst>
                                      </p:cBhvr>
                                      <p:tavLst>
                                        <p:tav tm="0">
                                          <p:val>
                                            <p:strVal val="#ppt_x"/>
                                          </p:val>
                                        </p:tav>
                                        <p:tav tm="100000">
                                          <p:val>
                                            <p:strVal val="#ppt_x"/>
                                          </p:val>
                                        </p:tav>
                                      </p:tavLst>
                                    </p:anim>
                                    <p:anim calcmode="lin" valueType="num">
                                      <p:cBhvr>
                                        <p:cTn id="16" dur="1000" fill="hold"/>
                                        <p:tgtEl>
                                          <p:spTgt spid="64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p:bldP spid="64922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FC33B52-4C5E-4611-B734-894BCD83F094}" type="slidenum">
              <a:rPr kumimoji="0" lang="en-US" altLang="zh-CN" sz="1400" b="0" smtClean="0">
                <a:ea typeface="宋体" pitchFamily="2" charset="-122"/>
              </a:rPr>
              <a:pPr eaLnBrk="1" hangingPunct="1">
                <a:spcBef>
                  <a:spcPct val="0"/>
                </a:spcBef>
                <a:buClrTx/>
                <a:buSzTx/>
                <a:buFontTx/>
                <a:buNone/>
              </a:pPr>
              <a:t>57</a:t>
            </a:fld>
            <a:endParaRPr kumimoji="0" lang="en-US" altLang="zh-CN" sz="1400" b="0">
              <a:ea typeface="宋体" pitchFamily="2" charset="-122"/>
            </a:endParaRPr>
          </a:p>
        </p:txBody>
      </p:sp>
      <p:sp>
        <p:nvSpPr>
          <p:cNvPr id="55299" name="Rectangle 2"/>
          <p:cNvSpPr>
            <a:spLocks noGrp="1" noChangeArrowheads="1"/>
          </p:cNvSpPr>
          <p:nvPr>
            <p:ph type="body" idx="1"/>
          </p:nvPr>
        </p:nvSpPr>
        <p:spPr>
          <a:xfrm>
            <a:off x="631825" y="1125539"/>
            <a:ext cx="8497888" cy="1511374"/>
          </a:xfrm>
        </p:spPr>
        <p:txBody>
          <a:bodyPr/>
          <a:lstStyle/>
          <a:p>
            <a:pPr eaLnBrk="1" hangingPunct="1"/>
            <a:r>
              <a:rPr lang="zh-CN" altLang="en-US" dirty="0">
                <a:solidFill>
                  <a:srgbClr val="008080"/>
                </a:solidFill>
                <a:latin typeface="楷体_GB2312" pitchFamily="49" charset="-122"/>
              </a:rPr>
              <a:t>    </a:t>
            </a:r>
            <a:r>
              <a:rPr lang="zh-CN" altLang="en-US" dirty="0">
                <a:solidFill>
                  <a:srgbClr val="FF0000"/>
                </a:solidFill>
                <a:latin typeface="楷体_GB2312" pitchFamily="49" charset="-122"/>
              </a:rPr>
              <a:t>音频和视频混合的文件格式</a:t>
            </a:r>
            <a:r>
              <a:rPr lang="zh-CN" altLang="en-US" dirty="0">
                <a:latin typeface="楷体_GB2312" pitchFamily="49" charset="-122"/>
              </a:rPr>
              <a:t>：</a:t>
            </a:r>
          </a:p>
          <a:p>
            <a:pPr eaLnBrk="1" hangingPunct="1"/>
            <a:r>
              <a:rPr lang="zh-CN" altLang="en-US" sz="2800" dirty="0">
                <a:solidFill>
                  <a:srgbClr val="0000FF"/>
                </a:solidFill>
                <a:latin typeface="宋体" pitchFamily="2" charset="-122"/>
                <a:ea typeface="宋体" pitchFamily="2" charset="-122"/>
              </a:rPr>
              <a:t>   </a:t>
            </a:r>
            <a:r>
              <a:rPr lang="en-US" altLang="zh-CN" sz="2800" dirty="0">
                <a:solidFill>
                  <a:srgbClr val="FF00FF"/>
                </a:solidFill>
                <a:latin typeface="宋体" pitchFamily="2" charset="-122"/>
                <a:ea typeface="宋体" pitchFamily="2" charset="-122"/>
              </a:rPr>
              <a:t>MPEG2</a:t>
            </a:r>
            <a:r>
              <a:rPr lang="zh-CN" altLang="en-US" sz="2800" dirty="0">
                <a:solidFill>
                  <a:srgbClr val="FF00FF"/>
                </a:solidFill>
                <a:latin typeface="+mn-ea"/>
              </a:rPr>
              <a:t>文件</a:t>
            </a:r>
            <a:r>
              <a:rPr lang="zh-CN" altLang="en-US" sz="2800" dirty="0">
                <a:latin typeface="+mn-ea"/>
              </a:rPr>
              <a:t>：</a:t>
            </a:r>
            <a:r>
              <a:rPr lang="en-US" altLang="zh-CN" sz="2800" dirty="0">
                <a:latin typeface="+mn-ea"/>
              </a:rPr>
              <a:t>DVD</a:t>
            </a:r>
            <a:r>
              <a:rPr lang="zh-CN" altLang="en-US" sz="2800" dirty="0">
                <a:latin typeface="+mn-ea"/>
              </a:rPr>
              <a:t>格式，</a:t>
            </a:r>
          </a:p>
        </p:txBody>
      </p:sp>
      <p:sp>
        <p:nvSpPr>
          <p:cNvPr id="649219" name="Text Box 3"/>
          <p:cNvSpPr txBox="1">
            <a:spLocks noChangeArrowheads="1"/>
          </p:cNvSpPr>
          <p:nvPr/>
        </p:nvSpPr>
        <p:spPr bwMode="auto">
          <a:xfrm>
            <a:off x="631825" y="4652963"/>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b="0" dirty="0">
                <a:latin typeface="+mn-ea"/>
                <a:ea typeface="+mn-ea"/>
              </a:rPr>
              <a:t>     </a:t>
            </a:r>
            <a:r>
              <a:rPr lang="en-US" altLang="zh-CN" sz="2800" dirty="0">
                <a:solidFill>
                  <a:srgbClr val="FF00FF"/>
                </a:solidFill>
                <a:latin typeface="+mn-ea"/>
                <a:ea typeface="+mn-ea"/>
              </a:rPr>
              <a:t>H.264/H.265</a:t>
            </a:r>
            <a:r>
              <a:rPr lang="zh-CN" altLang="en-US" sz="2800" dirty="0">
                <a:solidFill>
                  <a:srgbClr val="FF00FF"/>
                </a:solidFill>
                <a:latin typeface="+mn-ea"/>
                <a:ea typeface="+mn-ea"/>
              </a:rPr>
              <a:t>文件</a:t>
            </a:r>
            <a:r>
              <a:rPr lang="zh-CN" altLang="en-US" sz="2800" dirty="0">
                <a:latin typeface="+mn-ea"/>
                <a:ea typeface="+mn-ea"/>
              </a:rPr>
              <a:t>：</a:t>
            </a:r>
            <a:r>
              <a:rPr lang="en-US" altLang="zh-CN" sz="2800" dirty="0">
                <a:latin typeface="+mn-ea"/>
                <a:ea typeface="+mn-ea"/>
              </a:rPr>
              <a:t>4K</a:t>
            </a:r>
            <a:endParaRPr lang="zh-CN" altLang="en-US" sz="2800" dirty="0">
              <a:latin typeface="+mn-ea"/>
              <a:ea typeface="+mn-ea"/>
            </a:endParaRPr>
          </a:p>
        </p:txBody>
      </p:sp>
      <p:sp>
        <p:nvSpPr>
          <p:cNvPr id="649220" name="Text Box 4"/>
          <p:cNvSpPr txBox="1">
            <a:spLocks noChangeArrowheads="1"/>
          </p:cNvSpPr>
          <p:nvPr/>
        </p:nvSpPr>
        <p:spPr bwMode="auto">
          <a:xfrm>
            <a:off x="631825" y="3141663"/>
            <a:ext cx="82089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dirty="0">
                <a:solidFill>
                  <a:srgbClr val="FF00FF"/>
                </a:solidFill>
                <a:latin typeface="+mn-ea"/>
                <a:ea typeface="+mn-ea"/>
              </a:rPr>
              <a:t>     MPEG4</a:t>
            </a:r>
            <a:r>
              <a:rPr lang="zh-CN" altLang="en-US" sz="2800" dirty="0">
                <a:solidFill>
                  <a:srgbClr val="FF00FF"/>
                </a:solidFill>
                <a:latin typeface="+mn-ea"/>
                <a:ea typeface="+mn-ea"/>
              </a:rPr>
              <a:t>文件</a:t>
            </a:r>
            <a:r>
              <a:rPr lang="zh-CN" altLang="en-US" sz="2800" dirty="0">
                <a:latin typeface="+mn-ea"/>
                <a:ea typeface="+mn-ea"/>
              </a:rPr>
              <a:t>：</a:t>
            </a:r>
            <a:r>
              <a:rPr lang="en-US" altLang="zh-CN" sz="2800" dirty="0">
                <a:latin typeface="+mn-ea"/>
                <a:ea typeface="+mn-ea"/>
              </a:rPr>
              <a:t>2K</a:t>
            </a:r>
            <a:endParaRPr lang="zh-CN" altLang="en-US" sz="2800" dirty="0">
              <a:latin typeface="+mn-ea"/>
              <a:ea typeface="+mn-ea"/>
            </a:endParaRPr>
          </a:p>
        </p:txBody>
      </p:sp>
      <p:sp>
        <p:nvSpPr>
          <p:cNvPr id="649221" name="Rectangle 5"/>
          <p:cNvSpPr>
            <a:spLocks noGrp="1" noChangeArrowheads="1"/>
          </p:cNvSpPr>
          <p:nvPr>
            <p:ph type="title"/>
          </p:nvPr>
        </p:nvSpPr>
        <p:spPr>
          <a:xfrm>
            <a:off x="1893888" y="76200"/>
            <a:ext cx="6469062"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algn="ctr" eaLnBrk="1" hangingPunct="1">
              <a:defRPr/>
            </a:pPr>
            <a:r>
              <a:rPr lang="en-US" altLang="zh-CN">
                <a:latin typeface="隶书" pitchFamily="49" charset="-122"/>
              </a:rPr>
              <a:t>1.2 </a:t>
            </a:r>
            <a:r>
              <a:rPr lang="zh-CN" altLang="en-US">
                <a:latin typeface="隶书" pitchFamily="49" charset="-122"/>
              </a:rPr>
              <a:t>计算机运算基础</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Effect transition="in" filter="fade">
                                      <p:cBhvr>
                                        <p:cTn id="7" dur="1000"/>
                                        <p:tgtEl>
                                          <p:spTgt spid="649220"/>
                                        </p:tgtEl>
                                      </p:cBhvr>
                                    </p:animEffect>
                                    <p:anim calcmode="lin" valueType="num">
                                      <p:cBhvr>
                                        <p:cTn id="8" dur="1000" fill="hold"/>
                                        <p:tgtEl>
                                          <p:spTgt spid="649220"/>
                                        </p:tgtEl>
                                        <p:attrNameLst>
                                          <p:attrName>ppt_x</p:attrName>
                                        </p:attrNameLst>
                                      </p:cBhvr>
                                      <p:tavLst>
                                        <p:tav tm="0">
                                          <p:val>
                                            <p:strVal val="#ppt_x"/>
                                          </p:val>
                                        </p:tav>
                                        <p:tav tm="100000">
                                          <p:val>
                                            <p:strVal val="#ppt_x"/>
                                          </p:val>
                                        </p:tav>
                                      </p:tavLst>
                                    </p:anim>
                                    <p:anim calcmode="lin" valueType="num">
                                      <p:cBhvr>
                                        <p:cTn id="9" dur="1000" fill="hold"/>
                                        <p:tgtEl>
                                          <p:spTgt spid="64922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9219"/>
                                        </p:tgtEl>
                                        <p:attrNameLst>
                                          <p:attrName>style.visibility</p:attrName>
                                        </p:attrNameLst>
                                      </p:cBhvr>
                                      <p:to>
                                        <p:strVal val="visible"/>
                                      </p:to>
                                    </p:set>
                                    <p:animEffect transition="in" filter="fade">
                                      <p:cBhvr>
                                        <p:cTn id="14" dur="1000"/>
                                        <p:tgtEl>
                                          <p:spTgt spid="649219"/>
                                        </p:tgtEl>
                                      </p:cBhvr>
                                    </p:animEffect>
                                    <p:anim calcmode="lin" valueType="num">
                                      <p:cBhvr>
                                        <p:cTn id="15" dur="1000" fill="hold"/>
                                        <p:tgtEl>
                                          <p:spTgt spid="649219"/>
                                        </p:tgtEl>
                                        <p:attrNameLst>
                                          <p:attrName>ppt_x</p:attrName>
                                        </p:attrNameLst>
                                      </p:cBhvr>
                                      <p:tavLst>
                                        <p:tav tm="0">
                                          <p:val>
                                            <p:strVal val="#ppt_x"/>
                                          </p:val>
                                        </p:tav>
                                        <p:tav tm="100000">
                                          <p:val>
                                            <p:strVal val="#ppt_x"/>
                                          </p:val>
                                        </p:tav>
                                      </p:tavLst>
                                    </p:anim>
                                    <p:anim calcmode="lin" valueType="num">
                                      <p:cBhvr>
                                        <p:cTn id="16" dur="1000" fill="hold"/>
                                        <p:tgtEl>
                                          <p:spTgt spid="64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p:bldP spid="64922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97B0FEE7-F1DC-4323-9493-04984DE857CE}" type="slidenum">
              <a:rPr kumimoji="0" lang="en-US" altLang="zh-CN" sz="1400" b="0" smtClean="0">
                <a:ea typeface="宋体" pitchFamily="2" charset="-122"/>
              </a:rPr>
              <a:pPr eaLnBrk="1" hangingPunct="1">
                <a:spcBef>
                  <a:spcPct val="0"/>
                </a:spcBef>
                <a:buClrTx/>
                <a:buSzTx/>
                <a:buFontTx/>
                <a:buNone/>
              </a:pPr>
              <a:t>58</a:t>
            </a:fld>
            <a:endParaRPr kumimoji="0" lang="en-US" altLang="zh-CN" sz="1400" b="0">
              <a:ea typeface="宋体" pitchFamily="2" charset="-122"/>
            </a:endParaRPr>
          </a:p>
        </p:txBody>
      </p:sp>
      <p:sp>
        <p:nvSpPr>
          <p:cNvPr id="657410" name="Rectangle 2"/>
          <p:cNvSpPr>
            <a:spLocks noGrp="1" noChangeArrowheads="1"/>
          </p:cNvSpPr>
          <p:nvPr>
            <p:ph type="title"/>
          </p:nvPr>
        </p:nvSpPr>
        <p:spPr>
          <a:xfrm>
            <a:off x="1497013" y="76200"/>
            <a:ext cx="6911975" cy="762000"/>
          </a:xfrm>
        </p:spPr>
        <p:txBody>
          <a:bodyPr/>
          <a:lstStyle/>
          <a:p>
            <a:pPr algn="ctr" eaLnBrk="1" hangingPunct="1">
              <a:defRPr/>
            </a:pPr>
            <a:r>
              <a:rPr lang="en-US" altLang="zh-CN">
                <a:latin typeface="隶书" pitchFamily="49" charset="-122"/>
              </a:rPr>
              <a:t>1.3 </a:t>
            </a:r>
            <a:r>
              <a:rPr lang="zh-CN" altLang="en-US">
                <a:latin typeface="隶书" pitchFamily="49" charset="-122"/>
              </a:rPr>
              <a:t>计算机工作原理</a:t>
            </a:r>
          </a:p>
        </p:txBody>
      </p:sp>
      <p:sp>
        <p:nvSpPr>
          <p:cNvPr id="56324" name="Rectangle 3"/>
          <p:cNvSpPr>
            <a:spLocks noGrp="1" noChangeArrowheads="1"/>
          </p:cNvSpPr>
          <p:nvPr>
            <p:ph type="body" idx="1"/>
          </p:nvPr>
        </p:nvSpPr>
        <p:spPr>
          <a:xfrm>
            <a:off x="560388" y="1125538"/>
            <a:ext cx="8785225" cy="2951162"/>
          </a:xfrm>
        </p:spPr>
        <p:txBody>
          <a:bodyPr/>
          <a:lstStyle/>
          <a:p>
            <a:pPr eaLnBrk="1" hangingPunct="1"/>
            <a:r>
              <a:rPr lang="en-US" altLang="zh-CN" dirty="0">
                <a:solidFill>
                  <a:srgbClr val="008080"/>
                </a:solidFill>
                <a:latin typeface="楷体_GB2312" pitchFamily="49" charset="-122"/>
              </a:rPr>
              <a:t>1.3.1 </a:t>
            </a:r>
            <a:r>
              <a:rPr lang="zh-CN" altLang="en-US" dirty="0">
                <a:solidFill>
                  <a:srgbClr val="008080"/>
                </a:solidFill>
                <a:latin typeface="楷体_GB2312" pitchFamily="49" charset="-122"/>
              </a:rPr>
              <a:t>指令和指令系统</a:t>
            </a:r>
          </a:p>
          <a:p>
            <a:pPr eaLnBrk="1" hangingPunct="1"/>
            <a:r>
              <a:rPr lang="zh-CN" altLang="en-US" dirty="0">
                <a:solidFill>
                  <a:srgbClr val="008080"/>
                </a:solidFill>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指令及其格式</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指令</a:t>
            </a:r>
            <a:r>
              <a:rPr lang="zh-CN" altLang="en-US" dirty="0">
                <a:latin typeface="楷体_GB2312" pitchFamily="49" charset="-122"/>
              </a:rPr>
              <a:t>：能被计算机识别的命令，它是硬件可执行的、完成一个基本操作所发出的命令。</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基本操作</a:t>
            </a:r>
            <a:r>
              <a:rPr lang="zh-CN" altLang="en-US" dirty="0">
                <a:latin typeface="楷体_GB2312" pitchFamily="49" charset="-122"/>
              </a:rPr>
              <a:t>：加、减、乘、除、存数、取数等</a:t>
            </a:r>
          </a:p>
        </p:txBody>
      </p:sp>
      <p:grpSp>
        <p:nvGrpSpPr>
          <p:cNvPr id="657412" name="Group 4"/>
          <p:cNvGrpSpPr>
            <a:grpSpLocks/>
          </p:cNvGrpSpPr>
          <p:nvPr/>
        </p:nvGrpSpPr>
        <p:grpSpPr bwMode="auto">
          <a:xfrm>
            <a:off x="1352550" y="4073525"/>
            <a:ext cx="5976938" cy="1300163"/>
            <a:chOff x="852" y="2611"/>
            <a:chExt cx="3765" cy="819"/>
          </a:xfrm>
        </p:grpSpPr>
        <p:grpSp>
          <p:nvGrpSpPr>
            <p:cNvPr id="56326" name="Group 5"/>
            <p:cNvGrpSpPr>
              <a:grpSpLocks/>
            </p:cNvGrpSpPr>
            <p:nvPr/>
          </p:nvGrpSpPr>
          <p:grpSpPr bwMode="auto">
            <a:xfrm>
              <a:off x="1759" y="3136"/>
              <a:ext cx="2858" cy="294"/>
              <a:chOff x="2258" y="2296"/>
              <a:chExt cx="2858" cy="294"/>
            </a:xfrm>
          </p:grpSpPr>
          <p:sp>
            <p:nvSpPr>
              <p:cNvPr id="56328" name="Text Box 6"/>
              <p:cNvSpPr txBox="1">
                <a:spLocks noChangeArrowheads="1"/>
              </p:cNvSpPr>
              <p:nvPr/>
            </p:nvSpPr>
            <p:spPr bwMode="auto">
              <a:xfrm>
                <a:off x="2258" y="2296"/>
                <a:ext cx="10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a:ea typeface="宋体" pitchFamily="2" charset="-122"/>
                  </a:rPr>
                  <a:t>操作码</a:t>
                </a:r>
              </a:p>
            </p:txBody>
          </p:sp>
          <p:sp>
            <p:nvSpPr>
              <p:cNvPr id="56329" name="Text Box 7"/>
              <p:cNvSpPr txBox="1">
                <a:spLocks noChangeArrowheads="1"/>
              </p:cNvSpPr>
              <p:nvPr/>
            </p:nvSpPr>
            <p:spPr bwMode="auto">
              <a:xfrm>
                <a:off x="3302" y="2296"/>
                <a:ext cx="181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a:ea typeface="宋体" pitchFamily="2" charset="-122"/>
                  </a:rPr>
                  <a:t>地址码或数据</a:t>
                </a:r>
              </a:p>
            </p:txBody>
          </p:sp>
        </p:grpSp>
        <p:sp>
          <p:nvSpPr>
            <p:cNvPr id="56327" name="Text Box 8"/>
            <p:cNvSpPr txBox="1">
              <a:spLocks noChangeArrowheads="1"/>
            </p:cNvSpPr>
            <p:nvPr/>
          </p:nvSpPr>
          <p:spPr bwMode="auto">
            <a:xfrm>
              <a:off x="852" y="2611"/>
              <a:ext cx="176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a:solidFill>
                    <a:srgbClr val="FF0000"/>
                  </a:solidFill>
                  <a:latin typeface="楷体_GB2312" pitchFamily="49" charset="-122"/>
                </a:rPr>
                <a:t>指令格式</a:t>
              </a:r>
              <a:r>
                <a:rPr lang="zh-CN" altLang="en-US">
                  <a:latin typeface="楷体_GB2312" pitchFamily="49" charset="-122"/>
                </a:rPr>
                <a:t>：</a:t>
              </a:r>
            </a:p>
          </p:txBody>
        </p:sp>
      </p:gr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57412"/>
                                        </p:tgtEl>
                                        <p:attrNameLst>
                                          <p:attrName>style.visibility</p:attrName>
                                        </p:attrNameLst>
                                      </p:cBhvr>
                                      <p:to>
                                        <p:strVal val="visible"/>
                                      </p:to>
                                    </p:set>
                                    <p:animEffect transition="in" filter="fade">
                                      <p:cBhvr>
                                        <p:cTn id="7" dur="1000"/>
                                        <p:tgtEl>
                                          <p:spTgt spid="657412"/>
                                        </p:tgtEl>
                                      </p:cBhvr>
                                    </p:animEffect>
                                    <p:anim calcmode="lin" valueType="num">
                                      <p:cBhvr>
                                        <p:cTn id="8" dur="1000" fill="hold"/>
                                        <p:tgtEl>
                                          <p:spTgt spid="657412"/>
                                        </p:tgtEl>
                                        <p:attrNameLst>
                                          <p:attrName>ppt_x</p:attrName>
                                        </p:attrNameLst>
                                      </p:cBhvr>
                                      <p:tavLst>
                                        <p:tav tm="0">
                                          <p:val>
                                            <p:strVal val="#ppt_x"/>
                                          </p:val>
                                        </p:tav>
                                        <p:tav tm="100000">
                                          <p:val>
                                            <p:strVal val="#ppt_x"/>
                                          </p:val>
                                        </p:tav>
                                      </p:tavLst>
                                    </p:anim>
                                    <p:anim calcmode="lin" valueType="num">
                                      <p:cBhvr>
                                        <p:cTn id="9" dur="1000" fill="hold"/>
                                        <p:tgtEl>
                                          <p:spTgt spid="657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E40F192-BC7F-40B4-B93F-77CE4D914671}" type="slidenum">
              <a:rPr kumimoji="0" lang="en-US" altLang="zh-CN" sz="1400" b="0" smtClean="0">
                <a:ea typeface="宋体" pitchFamily="2" charset="-122"/>
              </a:rPr>
              <a:pPr eaLnBrk="1" hangingPunct="1">
                <a:spcBef>
                  <a:spcPct val="0"/>
                </a:spcBef>
                <a:buClrTx/>
                <a:buSzTx/>
                <a:buFontTx/>
                <a:buNone/>
              </a:pPr>
              <a:t>59</a:t>
            </a:fld>
            <a:endParaRPr kumimoji="0" lang="en-US" altLang="zh-CN" sz="1400" b="0">
              <a:ea typeface="宋体" pitchFamily="2" charset="-122"/>
            </a:endParaRPr>
          </a:p>
        </p:txBody>
      </p:sp>
      <p:sp>
        <p:nvSpPr>
          <p:cNvPr id="57347" name="Rectangle 2"/>
          <p:cNvSpPr>
            <a:spLocks noGrp="1" noChangeArrowheads="1"/>
          </p:cNvSpPr>
          <p:nvPr>
            <p:ph type="body" idx="1"/>
          </p:nvPr>
        </p:nvSpPr>
        <p:spPr>
          <a:xfrm>
            <a:off x="560388" y="1135063"/>
            <a:ext cx="8785225" cy="1214437"/>
          </a:xfrm>
        </p:spPr>
        <p:txBody>
          <a:bodyPr/>
          <a:lstStyle/>
          <a:p>
            <a:pPr eaLnBrk="1" hangingPunct="1"/>
            <a:r>
              <a:rPr lang="en-US" altLang="zh-CN">
                <a:latin typeface="楷体_GB2312" pitchFamily="49" charset="-122"/>
              </a:rPr>
              <a:t>    </a:t>
            </a:r>
            <a:r>
              <a:rPr lang="en-US" altLang="zh-CN">
                <a:solidFill>
                  <a:srgbClr val="9900FF"/>
                </a:solidFill>
                <a:latin typeface="楷体_GB2312" pitchFamily="49" charset="-122"/>
              </a:rPr>
              <a:t>2.</a:t>
            </a:r>
            <a:r>
              <a:rPr lang="zh-CN" altLang="en-US">
                <a:solidFill>
                  <a:srgbClr val="9900FF"/>
                </a:solidFill>
                <a:latin typeface="楷体_GB2312" pitchFamily="49" charset="-122"/>
              </a:rPr>
              <a:t>指令分类与功能</a:t>
            </a:r>
          </a:p>
          <a:p>
            <a:pPr eaLnBrk="1" hangingPunct="1"/>
            <a:r>
              <a:rPr lang="zh-CN" altLang="en-US">
                <a:latin typeface="楷体_GB2312" pitchFamily="49" charset="-122"/>
              </a:rPr>
              <a:t>    </a:t>
            </a:r>
            <a:r>
              <a:rPr lang="zh-CN" altLang="en-US">
                <a:solidFill>
                  <a:srgbClr val="FF0000"/>
                </a:solidFill>
                <a:latin typeface="楷体_GB2312" pitchFamily="49" charset="-122"/>
              </a:rPr>
              <a:t>指令系统</a:t>
            </a:r>
            <a:r>
              <a:rPr lang="zh-CN" altLang="en-US">
                <a:latin typeface="楷体_GB2312" pitchFamily="49" charset="-122"/>
              </a:rPr>
              <a:t>：计算机能识别所有指令的集合。</a:t>
            </a:r>
          </a:p>
        </p:txBody>
      </p:sp>
      <p:sp>
        <p:nvSpPr>
          <p:cNvPr id="658435" name="Rectangle 3"/>
          <p:cNvSpPr>
            <a:spLocks noGrp="1" noChangeArrowheads="1"/>
          </p:cNvSpPr>
          <p:nvPr>
            <p:ph type="title"/>
          </p:nvPr>
        </p:nvSpPr>
        <p:spPr>
          <a:xfrm>
            <a:off x="1497013" y="76200"/>
            <a:ext cx="6911975" cy="762000"/>
          </a:xfrm>
        </p:spPr>
        <p:txBody>
          <a:bodyPr/>
          <a:lstStyle/>
          <a:p>
            <a:pPr algn="ctr" eaLnBrk="1" hangingPunct="1">
              <a:defRPr/>
            </a:pPr>
            <a:r>
              <a:rPr lang="en-US" altLang="zh-CN">
                <a:latin typeface="隶书" pitchFamily="49" charset="-122"/>
              </a:rPr>
              <a:t>1.3 </a:t>
            </a:r>
            <a:r>
              <a:rPr lang="zh-CN" altLang="en-US">
                <a:latin typeface="隶书" pitchFamily="49" charset="-122"/>
              </a:rPr>
              <a:t>计算机工作原理</a:t>
            </a:r>
          </a:p>
        </p:txBody>
      </p:sp>
      <p:sp>
        <p:nvSpPr>
          <p:cNvPr id="658436" name="Text Box 4" descr="水滴"/>
          <p:cNvSpPr txBox="1">
            <a:spLocks noChangeArrowheads="1"/>
          </p:cNvSpPr>
          <p:nvPr/>
        </p:nvSpPr>
        <p:spPr bwMode="auto">
          <a:xfrm>
            <a:off x="1497013" y="5445125"/>
            <a:ext cx="7056437" cy="946150"/>
          </a:xfrm>
          <a:prstGeom prst="rect">
            <a:avLst/>
          </a:prstGeom>
          <a:blipFill dpi="0" rotWithShape="1">
            <a:blip r:embed="rId2"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solidFill>
                  <a:srgbClr val="FF0000"/>
                </a:solidFill>
                <a:latin typeface="宋体" pitchFamily="2" charset="-122"/>
                <a:ea typeface="宋体" pitchFamily="2" charset="-122"/>
              </a:rPr>
              <a:t>程序</a:t>
            </a:r>
            <a:r>
              <a:rPr lang="zh-CN" altLang="en-US" sz="2800">
                <a:latin typeface="宋体" pitchFamily="2" charset="-122"/>
                <a:ea typeface="宋体" pitchFamily="2" charset="-122"/>
              </a:rPr>
              <a:t>：指用户根据某一问题的解决步骤，选用一组指令进行有序排列的集合。</a:t>
            </a:r>
          </a:p>
        </p:txBody>
      </p:sp>
      <p:graphicFrame>
        <p:nvGraphicFramePr>
          <p:cNvPr id="658437" name="Group 5"/>
          <p:cNvGraphicFramePr>
            <a:graphicFrameLocks noGrp="1"/>
          </p:cNvGraphicFramePr>
          <p:nvPr/>
        </p:nvGraphicFramePr>
        <p:xfrm>
          <a:off x="1517650" y="2495550"/>
          <a:ext cx="7035800" cy="2743200"/>
        </p:xfrm>
        <a:graphic>
          <a:graphicData uri="http://schemas.openxmlformats.org/drawingml/2006/table">
            <a:tbl>
              <a:tblPr/>
              <a:tblGrid>
                <a:gridCol w="2149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tblGrid>
              <a:tr h="2667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outerShdw blurRad="38100" dist="38100" dir="2700000" algn="tl">
                              <a:srgbClr val="000000"/>
                            </a:outerShdw>
                          </a:effectLst>
                          <a:latin typeface="Tahoma" pitchFamily="34" charset="0"/>
                          <a:ea typeface="宋体" pitchFamily="2" charset="-122"/>
                        </a:rPr>
                        <a:t>指令</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outerShdw blurRad="38100" dist="38100" dir="2700000" algn="tl">
                              <a:srgbClr val="000000"/>
                            </a:outerShdw>
                          </a:effectLst>
                          <a:latin typeface="Tahoma" pitchFamily="34" charset="0"/>
                          <a:ea typeface="宋体" pitchFamily="2" charset="-122"/>
                        </a:rPr>
                        <a:t>功能</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26828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数据传送指令</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将数据在存储器之间进行传送</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67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数据处理指令</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对数据进行运算和变换</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控制转移指令</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控制程序中指令的执行顺序</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67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输入输出指令</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实现主机与外设间传输信息的指令</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670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其他指令</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执行停机、空操作和等待的指令</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58437"/>
                                        </p:tgtEl>
                                        <p:attrNameLst>
                                          <p:attrName>style.visibility</p:attrName>
                                        </p:attrNameLst>
                                      </p:cBhvr>
                                      <p:to>
                                        <p:strVal val="visible"/>
                                      </p:to>
                                    </p:set>
                                    <p:animEffect transition="in" filter="fade">
                                      <p:cBhvr>
                                        <p:cTn id="7" dur="1000"/>
                                        <p:tgtEl>
                                          <p:spTgt spid="658437"/>
                                        </p:tgtEl>
                                      </p:cBhvr>
                                    </p:animEffect>
                                    <p:anim calcmode="lin" valueType="num">
                                      <p:cBhvr>
                                        <p:cTn id="8" dur="1000" fill="hold"/>
                                        <p:tgtEl>
                                          <p:spTgt spid="658437"/>
                                        </p:tgtEl>
                                        <p:attrNameLst>
                                          <p:attrName>ppt_x</p:attrName>
                                        </p:attrNameLst>
                                      </p:cBhvr>
                                      <p:tavLst>
                                        <p:tav tm="0">
                                          <p:val>
                                            <p:strVal val="#ppt_x"/>
                                          </p:val>
                                        </p:tav>
                                        <p:tav tm="100000">
                                          <p:val>
                                            <p:strVal val="#ppt_x"/>
                                          </p:val>
                                        </p:tav>
                                      </p:tavLst>
                                    </p:anim>
                                    <p:anim calcmode="lin" valueType="num">
                                      <p:cBhvr>
                                        <p:cTn id="9" dur="1000" fill="hold"/>
                                        <p:tgtEl>
                                          <p:spTgt spid="65843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8436"/>
                                        </p:tgtEl>
                                        <p:attrNameLst>
                                          <p:attrName>style.visibility</p:attrName>
                                        </p:attrNameLst>
                                      </p:cBhvr>
                                      <p:to>
                                        <p:strVal val="visible"/>
                                      </p:to>
                                    </p:set>
                                    <p:animEffect transition="in" filter="fade">
                                      <p:cBhvr>
                                        <p:cTn id="14" dur="1000"/>
                                        <p:tgtEl>
                                          <p:spTgt spid="658436"/>
                                        </p:tgtEl>
                                      </p:cBhvr>
                                    </p:animEffect>
                                    <p:anim calcmode="lin" valueType="num">
                                      <p:cBhvr>
                                        <p:cTn id="15" dur="1000" fill="hold"/>
                                        <p:tgtEl>
                                          <p:spTgt spid="658436"/>
                                        </p:tgtEl>
                                        <p:attrNameLst>
                                          <p:attrName>ppt_x</p:attrName>
                                        </p:attrNameLst>
                                      </p:cBhvr>
                                      <p:tavLst>
                                        <p:tav tm="0">
                                          <p:val>
                                            <p:strVal val="#ppt_x"/>
                                          </p:val>
                                        </p:tav>
                                        <p:tav tm="100000">
                                          <p:val>
                                            <p:strVal val="#ppt_x"/>
                                          </p:val>
                                        </p:tav>
                                      </p:tavLst>
                                    </p:anim>
                                    <p:anim calcmode="lin" valueType="num">
                                      <p:cBhvr>
                                        <p:cTn id="16" dur="1000" fill="hold"/>
                                        <p:tgtEl>
                                          <p:spTgt spid="658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BE6146-8CD9-4A6B-81CD-FA6DACE4F2B6}" type="slidenum">
              <a:rPr kumimoji="0" lang="en-US" altLang="zh-CN" sz="1400" b="0" smtClean="0">
                <a:ea typeface="宋体" pitchFamily="2" charset="-122"/>
              </a:rPr>
              <a:pPr eaLnBrk="1" hangingPunct="1">
                <a:spcBef>
                  <a:spcPct val="0"/>
                </a:spcBef>
                <a:buClrTx/>
                <a:buSzTx/>
                <a:buFontTx/>
                <a:buNone/>
              </a:pPr>
              <a:t>6</a:t>
            </a:fld>
            <a:endParaRPr kumimoji="0" lang="en-US" altLang="zh-CN" sz="1400" b="0">
              <a:ea typeface="宋体" pitchFamily="2" charset="-122"/>
            </a:endParaRPr>
          </a:p>
        </p:txBody>
      </p:sp>
      <p:sp>
        <p:nvSpPr>
          <p:cNvPr id="5123" name="Rectangle 3"/>
          <p:cNvSpPr>
            <a:spLocks noGrp="1" noChangeArrowheads="1"/>
          </p:cNvSpPr>
          <p:nvPr>
            <p:ph type="body" idx="1"/>
          </p:nvPr>
        </p:nvSpPr>
        <p:spPr>
          <a:xfrm>
            <a:off x="590550" y="1125538"/>
            <a:ext cx="8863044" cy="5446734"/>
          </a:xfrm>
        </p:spPr>
        <p:txBody>
          <a:bodyPr/>
          <a:lstStyle/>
          <a:p>
            <a:pPr eaLnBrk="1" hangingPunct="1"/>
            <a:r>
              <a:rPr lang="en-US" altLang="zh-CN" dirty="0">
                <a:solidFill>
                  <a:srgbClr val="008080"/>
                </a:solidFill>
                <a:latin typeface="楷体_GB2312" pitchFamily="49" charset="-122"/>
              </a:rPr>
              <a:t>1.1.2 </a:t>
            </a:r>
            <a:r>
              <a:rPr lang="zh-CN" altLang="en-US" dirty="0">
                <a:solidFill>
                  <a:srgbClr val="008080"/>
                </a:solidFill>
                <a:latin typeface="楷体_GB2312" pitchFamily="49" charset="-122"/>
              </a:rPr>
              <a:t>计算机的分类</a:t>
            </a:r>
          </a:p>
          <a:p>
            <a:pPr eaLnBrk="1" hangingPunct="1"/>
            <a:r>
              <a:rPr lang="zh-CN" altLang="en-US" dirty="0">
                <a:latin typeface="楷体_GB2312" pitchFamily="49" charset="-122"/>
              </a:rPr>
              <a:t>    </a:t>
            </a:r>
            <a:r>
              <a:rPr lang="en-US" altLang="zh-CN" dirty="0">
                <a:solidFill>
                  <a:srgbClr val="9900FF"/>
                </a:solidFill>
                <a:latin typeface="楷体_GB2312" pitchFamily="49" charset="-122"/>
              </a:rPr>
              <a:t>1.</a:t>
            </a:r>
            <a:r>
              <a:rPr lang="zh-CN" altLang="en-US" dirty="0">
                <a:solidFill>
                  <a:srgbClr val="9900FF"/>
                </a:solidFill>
                <a:latin typeface="楷体_GB2312" pitchFamily="49" charset="-122"/>
              </a:rPr>
              <a:t>按处理对象分类</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数字计算机</a:t>
            </a:r>
            <a:r>
              <a:rPr lang="zh-CN" altLang="en-US" dirty="0">
                <a:latin typeface="楷体_GB2312" pitchFamily="49" charset="-122"/>
              </a:rPr>
              <a:t>：处理非连续变化的数据，这些数据在时间上是离散的。其基本运算部件是数字逻辑电路。将来我们要学数字电路。</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模拟计算机</a:t>
            </a:r>
            <a:r>
              <a:rPr lang="zh-CN" altLang="en-US" dirty="0">
                <a:latin typeface="楷体_GB2312" pitchFamily="49" charset="-122"/>
              </a:rPr>
              <a:t>：处理连续变化的数据，这些数据在时间上是连续的。其基本运算部件是由运算放大器构成的通用函数运算器等组成。将来我们要学模拟电路。</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混合计算机</a:t>
            </a:r>
            <a:r>
              <a:rPr lang="zh-CN" altLang="en-US" dirty="0">
                <a:latin typeface="楷体_GB2312" pitchFamily="49" charset="-122"/>
              </a:rPr>
              <a:t>：可处理数字量和模拟量。</a:t>
            </a:r>
            <a:endParaRPr lang="zh-CN" altLang="en-US" dirty="0"/>
          </a:p>
        </p:txBody>
      </p:sp>
      <p:sp>
        <p:nvSpPr>
          <p:cNvPr id="378885"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dirty="0">
                <a:latin typeface="隶书" pitchFamily="49" charset="-122"/>
              </a:rPr>
              <a:t>1.1 </a:t>
            </a:r>
            <a:r>
              <a:rPr lang="zh-CN" altLang="en-US" dirty="0">
                <a:latin typeface="隶书" pitchFamily="49" charset="-122"/>
              </a:rPr>
              <a:t>计算机概述</a:t>
            </a:r>
            <a:endParaRPr lang="en-US" altLang="zh-CN" dirty="0">
              <a:latin typeface="隶书" pitchFamily="49" charset="-122"/>
            </a:endParaRPr>
          </a:p>
        </p:txBody>
      </p:sp>
    </p:spTree>
  </p:cSld>
  <p:clrMapOvr>
    <a:masterClrMapping/>
  </p:clrMapOvr>
  <p:transition spd="slow">
    <p:strips dir="rd"/>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4"/>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26AB814-0E9F-4463-912F-4B70D3897FEC}" type="slidenum">
              <a:rPr kumimoji="0" lang="en-US" altLang="zh-CN" sz="1400" b="0" smtClean="0">
                <a:ea typeface="宋体" pitchFamily="2" charset="-122"/>
              </a:rPr>
              <a:pPr eaLnBrk="1" hangingPunct="1">
                <a:spcBef>
                  <a:spcPct val="0"/>
                </a:spcBef>
                <a:buClrTx/>
                <a:buSzTx/>
                <a:buFontTx/>
                <a:buNone/>
              </a:pPr>
              <a:t>60</a:t>
            </a:fld>
            <a:endParaRPr kumimoji="0" lang="en-US" altLang="zh-CN" sz="1400" b="0">
              <a:ea typeface="宋体" pitchFamily="2" charset="-122"/>
            </a:endParaRPr>
          </a:p>
        </p:txBody>
      </p:sp>
      <p:sp>
        <p:nvSpPr>
          <p:cNvPr id="58371" name="Rectangle 2"/>
          <p:cNvSpPr>
            <a:spLocks noGrp="1" noChangeArrowheads="1"/>
          </p:cNvSpPr>
          <p:nvPr>
            <p:ph type="body" sz="half" idx="1"/>
          </p:nvPr>
        </p:nvSpPr>
        <p:spPr>
          <a:xfrm>
            <a:off x="560388" y="1135063"/>
            <a:ext cx="8785225" cy="1285875"/>
          </a:xfrm>
        </p:spPr>
        <p:txBody>
          <a:bodyPr/>
          <a:lstStyle/>
          <a:p>
            <a:pPr eaLnBrk="1" hangingPunct="1"/>
            <a:r>
              <a:rPr lang="en-US" altLang="zh-CN" dirty="0">
                <a:solidFill>
                  <a:srgbClr val="008080"/>
                </a:solidFill>
                <a:latin typeface="楷体_GB2312" pitchFamily="49" charset="-122"/>
              </a:rPr>
              <a:t>1.3.2 </a:t>
            </a:r>
            <a:r>
              <a:rPr lang="zh-CN" altLang="en-US" dirty="0">
                <a:solidFill>
                  <a:srgbClr val="008080"/>
                </a:solidFill>
                <a:latin typeface="楷体_GB2312" pitchFamily="49" charset="-122"/>
              </a:rPr>
              <a:t>计算机程序设计</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举例说明</a:t>
            </a:r>
            <a:r>
              <a:rPr lang="zh-CN" altLang="en-US" dirty="0">
                <a:latin typeface="楷体_GB2312" pitchFamily="49" charset="-122"/>
              </a:rPr>
              <a:t>：计算 </a:t>
            </a:r>
            <a:r>
              <a:rPr lang="en-US" altLang="zh-CN" dirty="0">
                <a:latin typeface="楷体_GB2312" pitchFamily="49" charset="-122"/>
              </a:rPr>
              <a:t>7+2=?</a:t>
            </a:r>
          </a:p>
        </p:txBody>
      </p:sp>
      <p:graphicFrame>
        <p:nvGraphicFramePr>
          <p:cNvPr id="659459" name="Group 3"/>
          <p:cNvGraphicFramePr>
            <a:graphicFrameLocks noGrp="1"/>
          </p:cNvGraphicFramePr>
          <p:nvPr>
            <p:ph sz="half" idx="2"/>
          </p:nvPr>
        </p:nvGraphicFramePr>
        <p:xfrm>
          <a:off x="1350963" y="3048000"/>
          <a:ext cx="7273925" cy="3200400"/>
        </p:xfrm>
        <a:graphic>
          <a:graphicData uri="http://schemas.openxmlformats.org/drawingml/2006/table">
            <a:tbl>
              <a:tblPr/>
              <a:tblGrid>
                <a:gridCol w="1511300">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401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计算步骤</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解题命令</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40005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从存储器中取出</a:t>
                      </a:r>
                      <a:r>
                        <a:rPr kumimoji="1" lang="en-US" altLang="zh-CN" sz="2400" b="1" i="0" u="none" strike="noStrike" cap="none" normalizeH="0" baseline="0">
                          <a:ln>
                            <a:noFill/>
                          </a:ln>
                          <a:solidFill>
                            <a:schemeClr val="tx1"/>
                          </a:solidFill>
                          <a:effectLst/>
                          <a:latin typeface="宋体" pitchFamily="2" charset="-122"/>
                          <a:ea typeface="宋体" pitchFamily="2" charset="-122"/>
                        </a:rPr>
                        <a:t>7</a:t>
                      </a:r>
                      <a:r>
                        <a:rPr kumimoji="1" lang="zh-CN" altLang="en-US" sz="2400" b="1" i="0" u="none" strike="noStrike" cap="none" normalizeH="0" baseline="0">
                          <a:ln>
                            <a:noFill/>
                          </a:ln>
                          <a:solidFill>
                            <a:schemeClr val="tx1"/>
                          </a:solidFill>
                          <a:effectLst/>
                          <a:latin typeface="宋体" pitchFamily="2" charset="-122"/>
                          <a:ea typeface="宋体" pitchFamily="2" charset="-122"/>
                        </a:rPr>
                        <a:t>到运算器的</a:t>
                      </a:r>
                      <a:r>
                        <a:rPr kumimoji="1" lang="en-US" altLang="zh-CN" sz="2400" b="1" i="0" u="none" strike="noStrike" cap="none" normalizeH="0" baseline="0">
                          <a:ln>
                            <a:noFill/>
                          </a:ln>
                          <a:solidFill>
                            <a:schemeClr val="tx1"/>
                          </a:solidFill>
                          <a:effectLst/>
                          <a:latin typeface="宋体" pitchFamily="2" charset="-122"/>
                          <a:ea typeface="宋体" pitchFamily="2" charset="-122"/>
                        </a:rPr>
                        <a:t>0</a:t>
                      </a:r>
                      <a:r>
                        <a:rPr kumimoji="1" lang="zh-CN" altLang="en-US" sz="2400" b="1" i="0" u="none" strike="noStrike" cap="none" normalizeH="0" baseline="0">
                          <a:ln>
                            <a:noFill/>
                          </a:ln>
                          <a:solidFill>
                            <a:schemeClr val="tx1"/>
                          </a:solidFill>
                          <a:effectLst/>
                          <a:latin typeface="宋体" pitchFamily="2" charset="-122"/>
                          <a:ea typeface="宋体" pitchFamily="2" charset="-122"/>
                        </a:rPr>
                        <a:t>号寄存器中</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1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从存储器中取出</a:t>
                      </a:r>
                      <a:r>
                        <a:rPr kumimoji="1" lang="en-US" altLang="zh-CN" sz="2400" b="1" i="0" u="none" strike="noStrike" cap="none" normalizeH="0" baseline="0">
                          <a:ln>
                            <a:noFill/>
                          </a:ln>
                          <a:solidFill>
                            <a:schemeClr val="tx1"/>
                          </a:solidFill>
                          <a:effectLst/>
                          <a:latin typeface="宋体" pitchFamily="2" charset="-122"/>
                          <a:ea typeface="宋体" pitchFamily="2" charset="-122"/>
                        </a:rPr>
                        <a:t>2</a:t>
                      </a:r>
                      <a:r>
                        <a:rPr kumimoji="1" lang="zh-CN" altLang="en-US" sz="2400" b="1" i="0" u="none" strike="noStrike" cap="none" normalizeH="0" baseline="0">
                          <a:ln>
                            <a:noFill/>
                          </a:ln>
                          <a:solidFill>
                            <a:schemeClr val="tx1"/>
                          </a:solidFill>
                          <a:effectLst/>
                          <a:latin typeface="宋体" pitchFamily="2" charset="-122"/>
                          <a:ea typeface="宋体" pitchFamily="2" charset="-122"/>
                        </a:rPr>
                        <a:t>到运算器的</a:t>
                      </a:r>
                      <a:r>
                        <a:rPr kumimoji="1" lang="en-US" altLang="zh-CN" sz="2400" b="1" i="0" u="none" strike="noStrike" cap="none" normalizeH="0" baseline="0">
                          <a:ln>
                            <a:noFill/>
                          </a:ln>
                          <a:solidFill>
                            <a:schemeClr val="tx1"/>
                          </a:solidFill>
                          <a:effectLst/>
                          <a:latin typeface="宋体" pitchFamily="2" charset="-122"/>
                          <a:ea typeface="宋体" pitchFamily="2" charset="-122"/>
                        </a:rPr>
                        <a:t>1</a:t>
                      </a:r>
                      <a:r>
                        <a:rPr kumimoji="1" lang="zh-CN" altLang="en-US" sz="2400" b="1" i="0" u="none" strike="noStrike" cap="none" normalizeH="0" baseline="0">
                          <a:ln>
                            <a:noFill/>
                          </a:ln>
                          <a:solidFill>
                            <a:schemeClr val="tx1"/>
                          </a:solidFill>
                          <a:effectLst/>
                          <a:latin typeface="宋体" pitchFamily="2" charset="-122"/>
                          <a:ea typeface="宋体" pitchFamily="2" charset="-122"/>
                        </a:rPr>
                        <a:t>号寄存器中</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1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将</a:t>
                      </a:r>
                      <a:r>
                        <a:rPr kumimoji="1" lang="en-US" altLang="zh-CN" sz="2400" b="1" i="0" u="none" strike="noStrike" cap="none" normalizeH="0" baseline="0">
                          <a:ln>
                            <a:noFill/>
                          </a:ln>
                          <a:solidFill>
                            <a:schemeClr val="tx1"/>
                          </a:solidFill>
                          <a:effectLst/>
                          <a:latin typeface="宋体" pitchFamily="2" charset="-122"/>
                          <a:ea typeface="宋体" pitchFamily="2" charset="-122"/>
                        </a:rPr>
                        <a:t>0</a:t>
                      </a:r>
                      <a:r>
                        <a:rPr kumimoji="1" lang="zh-CN" altLang="en-US" sz="2400" b="1" i="0" u="none" strike="noStrike" cap="none" normalizeH="0" baseline="0">
                          <a:ln>
                            <a:noFill/>
                          </a:ln>
                          <a:solidFill>
                            <a:schemeClr val="tx1"/>
                          </a:solidFill>
                          <a:effectLst/>
                          <a:latin typeface="宋体" pitchFamily="2" charset="-122"/>
                          <a:ea typeface="宋体" pitchFamily="2" charset="-122"/>
                        </a:rPr>
                        <a:t>号和</a:t>
                      </a:r>
                      <a:r>
                        <a:rPr kumimoji="1" lang="en-US" altLang="zh-CN" sz="2400" b="1" i="0" u="none" strike="noStrike" cap="none" normalizeH="0" baseline="0">
                          <a:ln>
                            <a:noFill/>
                          </a:ln>
                          <a:solidFill>
                            <a:schemeClr val="tx1"/>
                          </a:solidFill>
                          <a:effectLst/>
                          <a:latin typeface="宋体" pitchFamily="2" charset="-122"/>
                          <a:ea typeface="宋体" pitchFamily="2" charset="-122"/>
                        </a:rPr>
                        <a:t>1</a:t>
                      </a:r>
                      <a:r>
                        <a:rPr kumimoji="1" lang="zh-CN" altLang="en-US" sz="2400" b="1" i="0" u="none" strike="noStrike" cap="none" normalizeH="0" baseline="0">
                          <a:ln>
                            <a:noFill/>
                          </a:ln>
                          <a:solidFill>
                            <a:schemeClr val="tx1"/>
                          </a:solidFill>
                          <a:effectLst/>
                          <a:latin typeface="宋体" pitchFamily="2" charset="-122"/>
                          <a:ea typeface="宋体" pitchFamily="2" charset="-122"/>
                        </a:rPr>
                        <a:t>号寄存器中的数据相加，得和</a:t>
                      </a:r>
                      <a:r>
                        <a:rPr kumimoji="1"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01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将计算结果</a:t>
                      </a:r>
                      <a:r>
                        <a:rPr kumimoji="1" lang="en-US" altLang="zh-CN" sz="2400" b="1" i="0" u="none" strike="noStrike" cap="none" normalizeH="0" baseline="0">
                          <a:ln>
                            <a:noFill/>
                          </a:ln>
                          <a:solidFill>
                            <a:schemeClr val="tx1"/>
                          </a:solidFill>
                          <a:effectLst/>
                          <a:latin typeface="宋体" pitchFamily="2" charset="-122"/>
                          <a:ea typeface="宋体" pitchFamily="2" charset="-122"/>
                        </a:rPr>
                        <a:t>9</a:t>
                      </a:r>
                      <a:r>
                        <a:rPr kumimoji="1" lang="zh-CN" altLang="en-US" sz="2400" b="1" i="0" u="none" strike="noStrike" cap="none" normalizeH="0" baseline="0">
                          <a:ln>
                            <a:noFill/>
                          </a:ln>
                          <a:solidFill>
                            <a:schemeClr val="tx1"/>
                          </a:solidFill>
                          <a:effectLst/>
                          <a:latin typeface="宋体" pitchFamily="2" charset="-122"/>
                          <a:ea typeface="宋体" pitchFamily="2" charset="-122"/>
                        </a:rPr>
                        <a:t>存入存储器中</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0005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在输出设备中打印计算结果</a:t>
                      </a:r>
                      <a:r>
                        <a:rPr kumimoji="1"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16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停机</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659497" name="Rectangle 41"/>
          <p:cNvSpPr>
            <a:spLocks noGrp="1" noChangeArrowheads="1"/>
          </p:cNvSpPr>
          <p:nvPr>
            <p:ph type="title"/>
          </p:nvPr>
        </p:nvSpPr>
        <p:spPr>
          <a:xfrm>
            <a:off x="1497013" y="76200"/>
            <a:ext cx="6911975" cy="762000"/>
          </a:xfrm>
        </p:spPr>
        <p:txBody>
          <a:bodyPr/>
          <a:lstStyle/>
          <a:p>
            <a:pPr algn="ctr" eaLnBrk="1" hangingPunct="1">
              <a:defRPr/>
            </a:pPr>
            <a:r>
              <a:rPr lang="en-US" altLang="zh-CN">
                <a:latin typeface="隶书" pitchFamily="49" charset="-122"/>
              </a:rPr>
              <a:t>1.3 </a:t>
            </a:r>
            <a:r>
              <a:rPr lang="zh-CN" altLang="en-US">
                <a:latin typeface="隶书" pitchFamily="49" charset="-122"/>
              </a:rPr>
              <a:t>计算机工作原理</a:t>
            </a:r>
          </a:p>
        </p:txBody>
      </p:sp>
      <p:sp>
        <p:nvSpPr>
          <p:cNvPr id="659498" name="Text Box 42"/>
          <p:cNvSpPr txBox="1">
            <a:spLocks noChangeArrowheads="1"/>
          </p:cNvSpPr>
          <p:nvPr/>
        </p:nvSpPr>
        <p:spPr bwMode="auto">
          <a:xfrm>
            <a:off x="1423988" y="2417763"/>
            <a:ext cx="7129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eaLnBrk="1" hangingPunct="1"/>
            <a:r>
              <a:rPr lang="zh-CN" altLang="en-US">
                <a:solidFill>
                  <a:srgbClr val="FF0000"/>
                </a:solidFill>
              </a:rPr>
              <a:t>文字描述的计算程序</a:t>
            </a:r>
            <a:endParaRPr lang="zh-CN" altLang="en-US" b="0"/>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59459"/>
                                        </p:tgtEl>
                                        <p:attrNameLst>
                                          <p:attrName>style.visibility</p:attrName>
                                        </p:attrNameLst>
                                      </p:cBhvr>
                                      <p:to>
                                        <p:strVal val="visible"/>
                                      </p:to>
                                    </p:set>
                                    <p:animEffect transition="in" filter="fade">
                                      <p:cBhvr>
                                        <p:cTn id="7" dur="1000"/>
                                        <p:tgtEl>
                                          <p:spTgt spid="659459"/>
                                        </p:tgtEl>
                                      </p:cBhvr>
                                    </p:animEffect>
                                    <p:anim calcmode="lin" valueType="num">
                                      <p:cBhvr>
                                        <p:cTn id="8" dur="1000" fill="hold"/>
                                        <p:tgtEl>
                                          <p:spTgt spid="659459"/>
                                        </p:tgtEl>
                                        <p:attrNameLst>
                                          <p:attrName>ppt_x</p:attrName>
                                        </p:attrNameLst>
                                      </p:cBhvr>
                                      <p:tavLst>
                                        <p:tav tm="0">
                                          <p:val>
                                            <p:strVal val="#ppt_x"/>
                                          </p:val>
                                        </p:tav>
                                        <p:tav tm="100000">
                                          <p:val>
                                            <p:strVal val="#ppt_x"/>
                                          </p:val>
                                        </p:tav>
                                      </p:tavLst>
                                    </p:anim>
                                    <p:anim calcmode="lin" valueType="num">
                                      <p:cBhvr>
                                        <p:cTn id="9" dur="1000" fill="hold"/>
                                        <p:tgtEl>
                                          <p:spTgt spid="6594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9498"/>
                                        </p:tgtEl>
                                        <p:attrNameLst>
                                          <p:attrName>style.visibility</p:attrName>
                                        </p:attrNameLst>
                                      </p:cBhvr>
                                      <p:to>
                                        <p:strVal val="visible"/>
                                      </p:to>
                                    </p:set>
                                    <p:animEffect transition="in" filter="fade">
                                      <p:cBhvr>
                                        <p:cTn id="12" dur="1000"/>
                                        <p:tgtEl>
                                          <p:spTgt spid="659498"/>
                                        </p:tgtEl>
                                      </p:cBhvr>
                                    </p:animEffect>
                                    <p:anim calcmode="lin" valueType="num">
                                      <p:cBhvr>
                                        <p:cTn id="13" dur="1000" fill="hold"/>
                                        <p:tgtEl>
                                          <p:spTgt spid="659498"/>
                                        </p:tgtEl>
                                        <p:attrNameLst>
                                          <p:attrName>ppt_x</p:attrName>
                                        </p:attrNameLst>
                                      </p:cBhvr>
                                      <p:tavLst>
                                        <p:tav tm="0">
                                          <p:val>
                                            <p:strVal val="#ppt_x"/>
                                          </p:val>
                                        </p:tav>
                                        <p:tav tm="100000">
                                          <p:val>
                                            <p:strVal val="#ppt_x"/>
                                          </p:val>
                                        </p:tav>
                                      </p:tavLst>
                                    </p:anim>
                                    <p:anim calcmode="lin" valueType="num">
                                      <p:cBhvr>
                                        <p:cTn id="14" dur="1000" fill="hold"/>
                                        <p:tgtEl>
                                          <p:spTgt spid="659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98"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2"/>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1713872-82B9-4073-9FBD-D76EFEFDFE55}" type="slidenum">
              <a:rPr kumimoji="0" lang="en-US" altLang="zh-CN" sz="1400" b="0" smtClean="0">
                <a:ea typeface="宋体" pitchFamily="2" charset="-122"/>
              </a:rPr>
              <a:pPr eaLnBrk="1" hangingPunct="1">
                <a:spcBef>
                  <a:spcPct val="0"/>
                </a:spcBef>
                <a:buClrTx/>
                <a:buSzTx/>
                <a:buFontTx/>
                <a:buNone/>
              </a:pPr>
              <a:t>61</a:t>
            </a:fld>
            <a:endParaRPr kumimoji="0" lang="en-US" altLang="zh-CN" sz="1400" b="0">
              <a:ea typeface="宋体" pitchFamily="2" charset="-122"/>
            </a:endParaRPr>
          </a:p>
        </p:txBody>
      </p:sp>
      <p:sp>
        <p:nvSpPr>
          <p:cNvPr id="59395" name="Text Box 2"/>
          <p:cNvSpPr txBox="1">
            <a:spLocks noChangeArrowheads="1"/>
          </p:cNvSpPr>
          <p:nvPr/>
        </p:nvSpPr>
        <p:spPr bwMode="auto">
          <a:xfrm>
            <a:off x="3440113" y="980728"/>
            <a:ext cx="306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000" dirty="0">
                <a:solidFill>
                  <a:srgbClr val="FF0000"/>
                </a:solidFill>
                <a:latin typeface="Arial" charset="0"/>
                <a:ea typeface="宋体" pitchFamily="2" charset="-122"/>
              </a:rPr>
              <a:t>计算程序的简写形式</a:t>
            </a:r>
            <a:endParaRPr lang="zh-CN" altLang="en-US" sz="2000" b="0" dirty="0">
              <a:solidFill>
                <a:srgbClr val="FF0000"/>
              </a:solidFill>
              <a:latin typeface="Arial" charset="0"/>
              <a:ea typeface="宋体" pitchFamily="2" charset="-122"/>
            </a:endParaRPr>
          </a:p>
        </p:txBody>
      </p:sp>
      <p:sp>
        <p:nvSpPr>
          <p:cNvPr id="660483" name="Text Box 3"/>
          <p:cNvSpPr txBox="1">
            <a:spLocks noChangeArrowheads="1"/>
          </p:cNvSpPr>
          <p:nvPr/>
        </p:nvSpPr>
        <p:spPr bwMode="auto">
          <a:xfrm>
            <a:off x="1917526" y="4040237"/>
            <a:ext cx="1811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000" dirty="0">
                <a:solidFill>
                  <a:srgbClr val="FF0000"/>
                </a:solidFill>
                <a:latin typeface="Arial" charset="0"/>
                <a:ea typeface="宋体" pitchFamily="2" charset="-122"/>
              </a:rPr>
              <a:t>指令操作码</a:t>
            </a:r>
          </a:p>
        </p:txBody>
      </p:sp>
      <p:sp>
        <p:nvSpPr>
          <p:cNvPr id="660484" name="Text Box 4"/>
          <p:cNvSpPr txBox="1">
            <a:spLocks noChangeArrowheads="1"/>
          </p:cNvSpPr>
          <p:nvPr/>
        </p:nvSpPr>
        <p:spPr bwMode="auto">
          <a:xfrm>
            <a:off x="5745163" y="4365625"/>
            <a:ext cx="2127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000">
                <a:solidFill>
                  <a:srgbClr val="FF0000"/>
                </a:solidFill>
                <a:latin typeface="Arial" charset="0"/>
                <a:ea typeface="宋体" pitchFamily="2" charset="-122"/>
              </a:rPr>
              <a:t>操作数存放单元</a:t>
            </a:r>
          </a:p>
        </p:txBody>
      </p:sp>
      <p:graphicFrame>
        <p:nvGraphicFramePr>
          <p:cNvPr id="660485" name="Group 5"/>
          <p:cNvGraphicFramePr>
            <a:graphicFrameLocks noGrp="1"/>
          </p:cNvGraphicFramePr>
          <p:nvPr>
            <p:ph/>
          </p:nvPr>
        </p:nvGraphicFramePr>
        <p:xfrm>
          <a:off x="2863850" y="1449388"/>
          <a:ext cx="4176713" cy="2560635"/>
        </p:xfrm>
        <a:graphic>
          <a:graphicData uri="http://schemas.openxmlformats.org/drawingml/2006/table">
            <a:tbl>
              <a:tblPr/>
              <a:tblGrid>
                <a:gridCol w="1295400">
                  <a:extLst>
                    <a:ext uri="{9D8B030D-6E8A-4147-A177-3AD203B41FA5}">
                      <a16:colId xmlns:a16="http://schemas.microsoft.com/office/drawing/2014/main" val="20000"/>
                    </a:ext>
                  </a:extLst>
                </a:gridCol>
                <a:gridCol w="1441450">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tblGrid>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指令顺序</a:t>
                      </a:r>
                    </a:p>
                  </a:txBody>
                  <a:tcPr marT="45726" marB="45726"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操作码</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操作数</a:t>
                      </a:r>
                    </a:p>
                  </a:txBody>
                  <a:tcPr marT="45726" marB="45726"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取数</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7</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2</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取数</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2</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3</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加法</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7</a:t>
                      </a:r>
                      <a:r>
                        <a:rPr kumimoji="1" lang="zh-CN" altLang="en-US" sz="1800" b="1" i="0" u="none" strike="noStrike" cap="none" normalizeH="0" baseline="0">
                          <a:ln>
                            <a:noFill/>
                          </a:ln>
                          <a:solidFill>
                            <a:schemeClr val="tx1"/>
                          </a:solidFill>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latin typeface="宋体" pitchFamily="2" charset="-122"/>
                          <a:ea typeface="宋体" pitchFamily="2" charset="-122"/>
                        </a:rPr>
                        <a:t>2</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4</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存数</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9</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5</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打印</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9</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6</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停机</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graphicFrame>
        <p:nvGraphicFramePr>
          <p:cNvPr id="660531" name="Group 51"/>
          <p:cNvGraphicFramePr>
            <a:graphicFrameLocks noGrp="1"/>
          </p:cNvGraphicFramePr>
          <p:nvPr>
            <p:extLst>
              <p:ext uri="{D42A27DB-BD31-4B8C-83A1-F6EECF244321}">
                <p14:modId xmlns:p14="http://schemas.microsoft.com/office/powerpoint/2010/main" val="269169382"/>
              </p:ext>
            </p:extLst>
          </p:nvPr>
        </p:nvGraphicFramePr>
        <p:xfrm>
          <a:off x="1352550" y="4454797"/>
          <a:ext cx="2952750" cy="2214563"/>
        </p:xfrm>
        <a:graphic>
          <a:graphicData uri="http://schemas.openxmlformats.org/drawingml/2006/table">
            <a:tbl>
              <a:tblPr/>
              <a:tblGrid>
                <a:gridCol w="1477963">
                  <a:extLst>
                    <a:ext uri="{9D8B030D-6E8A-4147-A177-3AD203B41FA5}">
                      <a16:colId xmlns:a16="http://schemas.microsoft.com/office/drawing/2014/main" val="20000"/>
                    </a:ext>
                  </a:extLst>
                </a:gridCol>
                <a:gridCol w="1474787">
                  <a:extLst>
                    <a:ext uri="{9D8B030D-6E8A-4147-A177-3AD203B41FA5}">
                      <a16:colId xmlns:a16="http://schemas.microsoft.com/office/drawing/2014/main" val="20001"/>
                    </a:ext>
                  </a:extLst>
                </a:gridCol>
              </a:tblGrid>
              <a:tr h="25558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chemeClr val="bg1"/>
                          </a:solidFill>
                          <a:effectLst/>
                          <a:latin typeface="宋体" pitchFamily="2" charset="-122"/>
                          <a:ea typeface="宋体" pitchFamily="2" charset="-122"/>
                        </a:rPr>
                        <a:t>操作名称</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操作码</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385763">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取数</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873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加法</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宋体" pitchFamily="2" charset="-122"/>
                          <a:ea typeface="宋体" pitchFamily="2" charset="-122"/>
                        </a:rPr>
                        <a:t>0101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8892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存数</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1010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8733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打印</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28892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停机</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宋体" pitchFamily="2" charset="-122"/>
                          <a:ea typeface="宋体" pitchFamily="2" charset="-122"/>
                        </a:rPr>
                        <a:t>1111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bl>
          </a:graphicData>
        </a:graphic>
      </p:graphicFrame>
      <p:graphicFrame>
        <p:nvGraphicFramePr>
          <p:cNvPr id="660564" name="Group 84"/>
          <p:cNvGraphicFramePr>
            <a:graphicFrameLocks noGrp="1"/>
          </p:cNvGraphicFramePr>
          <p:nvPr/>
        </p:nvGraphicFramePr>
        <p:xfrm>
          <a:off x="5097463" y="4868863"/>
          <a:ext cx="3384550" cy="1482780"/>
        </p:xfrm>
        <a:graphic>
          <a:graphicData uri="http://schemas.openxmlformats.org/drawingml/2006/table">
            <a:tbl>
              <a:tblPr/>
              <a:tblGrid>
                <a:gridCol w="1909762">
                  <a:extLst>
                    <a:ext uri="{9D8B030D-6E8A-4147-A177-3AD203B41FA5}">
                      <a16:colId xmlns:a16="http://schemas.microsoft.com/office/drawing/2014/main" val="20000"/>
                    </a:ext>
                  </a:extLst>
                </a:gridCol>
                <a:gridCol w="1474788">
                  <a:extLst>
                    <a:ext uri="{9D8B030D-6E8A-4147-A177-3AD203B41FA5}">
                      <a16:colId xmlns:a16="http://schemas.microsoft.com/office/drawing/2014/main" val="20001"/>
                    </a:ext>
                  </a:extLst>
                </a:gridCol>
              </a:tblGrid>
              <a:tr h="36570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数的操作地址</a:t>
                      </a:r>
                    </a:p>
                  </a:txBody>
                  <a:tcPr marT="45702" marB="45702"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存放的数</a:t>
                      </a:r>
                    </a:p>
                  </a:txBody>
                  <a:tcPr marT="45702" marB="45702"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385608">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0001</a:t>
                      </a:r>
                    </a:p>
                  </a:txBody>
                  <a:tcPr marT="45702" marB="4570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0111(7)</a:t>
                      </a: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T="45702" marB="4570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70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0010</a:t>
                      </a:r>
                    </a:p>
                  </a:txBody>
                  <a:tcPr marT="45702" marB="4570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0010(2)</a:t>
                      </a:r>
                    </a:p>
                  </a:txBody>
                  <a:tcPr marT="45702" marB="4570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70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0011</a:t>
                      </a:r>
                    </a:p>
                  </a:txBody>
                  <a:tcPr marT="45702" marB="45702"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计算结果</a:t>
                      </a:r>
                    </a:p>
                  </a:txBody>
                  <a:tcPr marT="45702" marB="45702"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660587" name="Rectangle 107"/>
          <p:cNvSpPr>
            <a:spLocks noChangeArrowheads="1"/>
          </p:cNvSpPr>
          <p:nvPr/>
        </p:nvSpPr>
        <p:spPr bwMode="auto">
          <a:xfrm>
            <a:off x="1497013" y="76200"/>
            <a:ext cx="6911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rgbClr val="FF9900"/>
                </a:solidFill>
                <a:effectLst>
                  <a:outerShdw blurRad="38100" dist="38100" dir="2700000" algn="tl">
                    <a:srgbClr val="000000"/>
                  </a:outerShdw>
                </a:effectLst>
                <a:latin typeface="Tahoma" pitchFamily="34" charset="0"/>
                <a:ea typeface="隶书" pitchFamily="49" charset="-122"/>
              </a:defRPr>
            </a:lvl1pPr>
            <a:lvl2pPr>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algn="ctr">
              <a:defRPr/>
            </a:pPr>
            <a:r>
              <a:rPr lang="en-US" altLang="zh-CN">
                <a:latin typeface="隶书" pitchFamily="49" charset="-122"/>
              </a:rPr>
              <a:t>1.3 </a:t>
            </a:r>
            <a:r>
              <a:rPr lang="zh-CN" altLang="en-US">
                <a:latin typeface="隶书" pitchFamily="49" charset="-122"/>
              </a:rPr>
              <a:t>计算机工作原理</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0483"/>
                                        </p:tgtEl>
                                        <p:attrNameLst>
                                          <p:attrName>style.visibility</p:attrName>
                                        </p:attrNameLst>
                                      </p:cBhvr>
                                      <p:to>
                                        <p:strVal val="visible"/>
                                      </p:to>
                                    </p:set>
                                    <p:animEffect transition="in" filter="fade">
                                      <p:cBhvr>
                                        <p:cTn id="7" dur="1000"/>
                                        <p:tgtEl>
                                          <p:spTgt spid="660483"/>
                                        </p:tgtEl>
                                      </p:cBhvr>
                                    </p:animEffect>
                                    <p:anim calcmode="lin" valueType="num">
                                      <p:cBhvr>
                                        <p:cTn id="8" dur="1000" fill="hold"/>
                                        <p:tgtEl>
                                          <p:spTgt spid="660483"/>
                                        </p:tgtEl>
                                        <p:attrNameLst>
                                          <p:attrName>ppt_x</p:attrName>
                                        </p:attrNameLst>
                                      </p:cBhvr>
                                      <p:tavLst>
                                        <p:tav tm="0">
                                          <p:val>
                                            <p:strVal val="#ppt_x"/>
                                          </p:val>
                                        </p:tav>
                                        <p:tav tm="100000">
                                          <p:val>
                                            <p:strVal val="#ppt_x"/>
                                          </p:val>
                                        </p:tav>
                                      </p:tavLst>
                                    </p:anim>
                                    <p:anim calcmode="lin" valueType="num">
                                      <p:cBhvr>
                                        <p:cTn id="9" dur="1000" fill="hold"/>
                                        <p:tgtEl>
                                          <p:spTgt spid="6604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60484"/>
                                        </p:tgtEl>
                                        <p:attrNameLst>
                                          <p:attrName>style.visibility</p:attrName>
                                        </p:attrNameLst>
                                      </p:cBhvr>
                                      <p:to>
                                        <p:strVal val="visible"/>
                                      </p:to>
                                    </p:set>
                                    <p:animEffect transition="in" filter="fade">
                                      <p:cBhvr>
                                        <p:cTn id="12" dur="1000"/>
                                        <p:tgtEl>
                                          <p:spTgt spid="660484"/>
                                        </p:tgtEl>
                                      </p:cBhvr>
                                    </p:animEffect>
                                    <p:anim calcmode="lin" valueType="num">
                                      <p:cBhvr>
                                        <p:cTn id="13" dur="1000" fill="hold"/>
                                        <p:tgtEl>
                                          <p:spTgt spid="660484"/>
                                        </p:tgtEl>
                                        <p:attrNameLst>
                                          <p:attrName>ppt_x</p:attrName>
                                        </p:attrNameLst>
                                      </p:cBhvr>
                                      <p:tavLst>
                                        <p:tav tm="0">
                                          <p:val>
                                            <p:strVal val="#ppt_x"/>
                                          </p:val>
                                        </p:tav>
                                        <p:tav tm="100000">
                                          <p:val>
                                            <p:strVal val="#ppt_x"/>
                                          </p:val>
                                        </p:tav>
                                      </p:tavLst>
                                    </p:anim>
                                    <p:anim calcmode="lin" valueType="num">
                                      <p:cBhvr>
                                        <p:cTn id="14" dur="1000" fill="hold"/>
                                        <p:tgtEl>
                                          <p:spTgt spid="66048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60531"/>
                                        </p:tgtEl>
                                        <p:attrNameLst>
                                          <p:attrName>style.visibility</p:attrName>
                                        </p:attrNameLst>
                                      </p:cBhvr>
                                      <p:to>
                                        <p:strVal val="visible"/>
                                      </p:to>
                                    </p:set>
                                    <p:animEffect transition="in" filter="fade">
                                      <p:cBhvr>
                                        <p:cTn id="17" dur="1000"/>
                                        <p:tgtEl>
                                          <p:spTgt spid="660531"/>
                                        </p:tgtEl>
                                      </p:cBhvr>
                                    </p:animEffect>
                                    <p:anim calcmode="lin" valueType="num">
                                      <p:cBhvr>
                                        <p:cTn id="18" dur="1000" fill="hold"/>
                                        <p:tgtEl>
                                          <p:spTgt spid="660531"/>
                                        </p:tgtEl>
                                        <p:attrNameLst>
                                          <p:attrName>ppt_x</p:attrName>
                                        </p:attrNameLst>
                                      </p:cBhvr>
                                      <p:tavLst>
                                        <p:tav tm="0">
                                          <p:val>
                                            <p:strVal val="#ppt_x"/>
                                          </p:val>
                                        </p:tav>
                                        <p:tav tm="100000">
                                          <p:val>
                                            <p:strVal val="#ppt_x"/>
                                          </p:val>
                                        </p:tav>
                                      </p:tavLst>
                                    </p:anim>
                                    <p:anim calcmode="lin" valueType="num">
                                      <p:cBhvr>
                                        <p:cTn id="19" dur="1000" fill="hold"/>
                                        <p:tgtEl>
                                          <p:spTgt spid="66053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60564"/>
                                        </p:tgtEl>
                                        <p:attrNameLst>
                                          <p:attrName>style.visibility</p:attrName>
                                        </p:attrNameLst>
                                      </p:cBhvr>
                                      <p:to>
                                        <p:strVal val="visible"/>
                                      </p:to>
                                    </p:set>
                                    <p:animEffect transition="in" filter="fade">
                                      <p:cBhvr>
                                        <p:cTn id="22" dur="1000"/>
                                        <p:tgtEl>
                                          <p:spTgt spid="660564"/>
                                        </p:tgtEl>
                                      </p:cBhvr>
                                    </p:animEffect>
                                    <p:anim calcmode="lin" valueType="num">
                                      <p:cBhvr>
                                        <p:cTn id="23" dur="1000" fill="hold"/>
                                        <p:tgtEl>
                                          <p:spTgt spid="660564"/>
                                        </p:tgtEl>
                                        <p:attrNameLst>
                                          <p:attrName>ppt_x</p:attrName>
                                        </p:attrNameLst>
                                      </p:cBhvr>
                                      <p:tavLst>
                                        <p:tav tm="0">
                                          <p:val>
                                            <p:strVal val="#ppt_x"/>
                                          </p:val>
                                        </p:tav>
                                        <p:tav tm="100000">
                                          <p:val>
                                            <p:strVal val="#ppt_x"/>
                                          </p:val>
                                        </p:tav>
                                      </p:tavLst>
                                    </p:anim>
                                    <p:anim calcmode="lin" valueType="num">
                                      <p:cBhvr>
                                        <p:cTn id="24" dur="1000" fill="hold"/>
                                        <p:tgtEl>
                                          <p:spTgt spid="660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p:bldP spid="66048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2"/>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9C9441B-5710-4DE1-99C9-9F20F8ACB01C}" type="slidenum">
              <a:rPr kumimoji="0" lang="en-US" altLang="zh-CN" sz="1400" b="0" smtClean="0">
                <a:ea typeface="宋体" pitchFamily="2" charset="-122"/>
              </a:rPr>
              <a:pPr eaLnBrk="1" hangingPunct="1">
                <a:spcBef>
                  <a:spcPct val="0"/>
                </a:spcBef>
                <a:buClrTx/>
                <a:buSzTx/>
                <a:buFontTx/>
                <a:buNone/>
              </a:pPr>
              <a:t>62</a:t>
            </a:fld>
            <a:endParaRPr kumimoji="0" lang="en-US" altLang="zh-CN" sz="1400" b="0">
              <a:ea typeface="宋体" pitchFamily="2" charset="-122"/>
            </a:endParaRPr>
          </a:p>
        </p:txBody>
      </p:sp>
      <p:sp>
        <p:nvSpPr>
          <p:cNvPr id="60419" name="Text Box 2"/>
          <p:cNvSpPr txBox="1">
            <a:spLocks noChangeArrowheads="1"/>
          </p:cNvSpPr>
          <p:nvPr/>
        </p:nvSpPr>
        <p:spPr bwMode="auto">
          <a:xfrm>
            <a:off x="1136650" y="1484313"/>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400">
                <a:solidFill>
                  <a:srgbClr val="FF0000"/>
                </a:solidFill>
                <a:latin typeface="Arial" charset="0"/>
                <a:ea typeface="宋体" pitchFamily="2" charset="-122"/>
              </a:rPr>
              <a:t>用二进制表示的计算程序</a:t>
            </a:r>
          </a:p>
        </p:txBody>
      </p:sp>
      <p:sp>
        <p:nvSpPr>
          <p:cNvPr id="60420" name="Text Box 3"/>
          <p:cNvSpPr txBox="1">
            <a:spLocks noChangeArrowheads="1"/>
          </p:cNvSpPr>
          <p:nvPr/>
        </p:nvSpPr>
        <p:spPr bwMode="auto">
          <a:xfrm>
            <a:off x="6392863" y="1484313"/>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algn="ctr">
              <a:spcBef>
                <a:spcPct val="0"/>
              </a:spcBef>
              <a:buClrTx/>
              <a:buSzTx/>
              <a:buFontTx/>
              <a:buNone/>
            </a:pPr>
            <a:r>
              <a:rPr lang="zh-CN" altLang="en-US" sz="2400">
                <a:solidFill>
                  <a:srgbClr val="FF0000"/>
                </a:solidFill>
                <a:latin typeface="Arial" charset="0"/>
                <a:ea typeface="宋体" pitchFamily="2" charset="-122"/>
              </a:rPr>
              <a:t>存储器布局</a:t>
            </a:r>
          </a:p>
        </p:txBody>
      </p:sp>
      <p:graphicFrame>
        <p:nvGraphicFramePr>
          <p:cNvPr id="661508" name="Group 4"/>
          <p:cNvGraphicFramePr>
            <a:graphicFrameLocks noGrp="1"/>
          </p:cNvGraphicFramePr>
          <p:nvPr>
            <p:ph/>
          </p:nvPr>
        </p:nvGraphicFramePr>
        <p:xfrm>
          <a:off x="631825" y="2049463"/>
          <a:ext cx="4681538" cy="2560635"/>
        </p:xfrm>
        <a:graphic>
          <a:graphicData uri="http://schemas.openxmlformats.org/drawingml/2006/table">
            <a:tbl>
              <a:tblPr/>
              <a:tblGrid>
                <a:gridCol w="11525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5038">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tblGrid>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指令地址</a:t>
                      </a:r>
                    </a:p>
                  </a:txBody>
                  <a:tcPr marT="45726" marB="45726"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操作码</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地址码</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bg1"/>
                          </a:solidFill>
                          <a:effectLst/>
                          <a:latin typeface="宋体" pitchFamily="2" charset="-122"/>
                          <a:ea typeface="宋体" pitchFamily="2" charset="-122"/>
                        </a:rPr>
                        <a:t>所完成的操作</a:t>
                      </a:r>
                    </a:p>
                  </a:txBody>
                  <a:tcPr marT="45726" marB="45726"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0101</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0100</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R</a:t>
                      </a:r>
                      <a:r>
                        <a:rPr kumimoji="1" lang="en-US" altLang="zh-CN" sz="1800" b="1" i="0" u="none" strike="noStrike" cap="none" normalizeH="0" baseline="-25000">
                          <a:ln>
                            <a:noFill/>
                          </a:ln>
                          <a:solidFill>
                            <a:schemeClr val="tx1"/>
                          </a:solidFill>
                          <a:effectLst/>
                          <a:latin typeface="宋体" pitchFamily="2" charset="-122"/>
                          <a:ea typeface="宋体" pitchFamily="2" charset="-122"/>
                        </a:rPr>
                        <a:t>0</a:t>
                      </a:r>
                      <a:r>
                        <a:rPr kumimoji="1" lang="en-US" altLang="zh-CN" sz="1800" b="1" i="0" u="none" strike="noStrike" cap="none" normalizeH="0" baseline="0">
                          <a:ln>
                            <a:noFill/>
                          </a:ln>
                          <a:solidFill>
                            <a:schemeClr val="tx1"/>
                          </a:solidFill>
                          <a:effectLst/>
                          <a:latin typeface="宋体" pitchFamily="2" charset="-122"/>
                          <a:ea typeface="宋体" pitchFamily="2" charset="-122"/>
                        </a:rPr>
                        <a:t>←(D</a:t>
                      </a:r>
                      <a:r>
                        <a:rPr kumimoji="1" lang="en-US" altLang="zh-CN" sz="1800" b="1" i="0" u="none" strike="noStrike" cap="none" normalizeH="0" baseline="-25000">
                          <a:ln>
                            <a:noFill/>
                          </a:ln>
                          <a:solidFill>
                            <a:schemeClr val="tx1"/>
                          </a:solidFill>
                          <a:effectLst/>
                          <a:latin typeface="宋体" pitchFamily="2" charset="-122"/>
                          <a:ea typeface="宋体" pitchFamily="2" charset="-122"/>
                        </a:rPr>
                        <a:t>1</a:t>
                      </a:r>
                      <a:r>
                        <a:rPr kumimoji="1" lang="en-US" altLang="zh-CN" sz="1800" b="1" i="0" u="none" strike="noStrike" cap="none" normalizeH="0" baseline="0">
                          <a:ln>
                            <a:noFill/>
                          </a:ln>
                          <a:solidFill>
                            <a:schemeClr val="tx1"/>
                          </a:solidFill>
                          <a:effectLst/>
                          <a:latin typeface="宋体" pitchFamily="2" charset="-122"/>
                          <a:ea typeface="宋体" pitchFamily="2" charset="-122"/>
                        </a:rPr>
                        <a:t>)</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0110</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0100</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0010</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R</a:t>
                      </a:r>
                      <a:r>
                        <a:rPr kumimoji="1" lang="en-US" altLang="zh-CN" sz="1800" b="1" i="0" u="none" strike="noStrike" cap="none" normalizeH="0" baseline="-25000">
                          <a:ln>
                            <a:noFill/>
                          </a:ln>
                          <a:solidFill>
                            <a:schemeClr val="tx1"/>
                          </a:solidFill>
                          <a:effectLst/>
                          <a:latin typeface="宋体" pitchFamily="2" charset="-122"/>
                          <a:ea typeface="宋体" pitchFamily="2" charset="-122"/>
                        </a:rPr>
                        <a:t>1</a:t>
                      </a:r>
                      <a:r>
                        <a:rPr kumimoji="1" lang="en-US" altLang="zh-CN" sz="1800" b="1" i="0" u="none" strike="noStrike" cap="none" normalizeH="0" baseline="0">
                          <a:ln>
                            <a:noFill/>
                          </a:ln>
                          <a:solidFill>
                            <a:schemeClr val="tx1"/>
                          </a:solidFill>
                          <a:effectLst/>
                          <a:latin typeface="宋体" pitchFamily="2" charset="-122"/>
                          <a:ea typeface="宋体" pitchFamily="2" charset="-122"/>
                        </a:rPr>
                        <a:t>←(D</a:t>
                      </a:r>
                      <a:r>
                        <a:rPr kumimoji="1" lang="en-US" altLang="zh-CN" sz="1800" b="1" i="0" u="none" strike="noStrike" cap="none" normalizeH="0" baseline="-25000">
                          <a:ln>
                            <a:noFill/>
                          </a:ln>
                          <a:solidFill>
                            <a:schemeClr val="tx1"/>
                          </a:solidFill>
                          <a:effectLst/>
                          <a:latin typeface="宋体" pitchFamily="2" charset="-122"/>
                          <a:ea typeface="宋体" pitchFamily="2" charset="-122"/>
                        </a:rPr>
                        <a:t>2</a:t>
                      </a:r>
                      <a:r>
                        <a:rPr kumimoji="1" lang="en-US" altLang="zh-CN" sz="1800" b="1" i="0" u="none" strike="noStrike" cap="none" normalizeH="0" baseline="0">
                          <a:ln>
                            <a:noFill/>
                          </a:ln>
                          <a:solidFill>
                            <a:schemeClr val="tx1"/>
                          </a:solidFill>
                          <a:effectLst/>
                          <a:latin typeface="宋体" pitchFamily="2" charset="-122"/>
                          <a:ea typeface="宋体" pitchFamily="2" charset="-122"/>
                        </a:rPr>
                        <a:t>)</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0111</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R</a:t>
                      </a:r>
                      <a:r>
                        <a:rPr kumimoji="1" lang="en-US" altLang="zh-CN" sz="1800" b="1" i="0" u="none" strike="noStrike" cap="none" normalizeH="0" baseline="-25000">
                          <a:ln>
                            <a:noFill/>
                          </a:ln>
                          <a:solidFill>
                            <a:schemeClr val="tx1"/>
                          </a:solidFill>
                          <a:effectLst/>
                          <a:latin typeface="宋体" pitchFamily="2" charset="-122"/>
                          <a:ea typeface="宋体" pitchFamily="2" charset="-122"/>
                        </a:rPr>
                        <a:t>0</a:t>
                      </a:r>
                      <a:r>
                        <a:rPr kumimoji="1" lang="en-US" altLang="zh-CN" sz="1800" b="1" i="0" u="none" strike="noStrike" cap="none" normalizeH="0" baseline="0">
                          <a:ln>
                            <a:noFill/>
                          </a:ln>
                          <a:solidFill>
                            <a:schemeClr val="tx1"/>
                          </a:solidFill>
                          <a:effectLst/>
                          <a:latin typeface="宋体" pitchFamily="2" charset="-122"/>
                          <a:ea typeface="宋体" pitchFamily="2" charset="-122"/>
                        </a:rPr>
                        <a:t>←(R</a:t>
                      </a:r>
                      <a:r>
                        <a:rPr kumimoji="1" lang="en-US" altLang="zh-CN" sz="1800" b="1" i="0" u="none" strike="noStrike" cap="none" normalizeH="0" baseline="-25000">
                          <a:ln>
                            <a:noFill/>
                          </a:ln>
                          <a:solidFill>
                            <a:schemeClr val="tx1"/>
                          </a:solidFill>
                          <a:effectLst/>
                          <a:latin typeface="宋体" pitchFamily="2" charset="-122"/>
                          <a:ea typeface="宋体" pitchFamily="2" charset="-122"/>
                        </a:rPr>
                        <a:t>0</a:t>
                      </a:r>
                      <a:r>
                        <a:rPr kumimoji="1" lang="en-US" altLang="zh-CN" sz="1800" b="1" i="0" u="none" strike="noStrike" cap="none" normalizeH="0" baseline="0">
                          <a:ln>
                            <a:noFill/>
                          </a:ln>
                          <a:solidFill>
                            <a:schemeClr val="tx1"/>
                          </a:solidFill>
                          <a:effectLst/>
                          <a:latin typeface="宋体" pitchFamily="2" charset="-122"/>
                          <a:ea typeface="宋体" pitchFamily="2" charset="-122"/>
                        </a:rPr>
                        <a:t>)+(R</a:t>
                      </a:r>
                      <a:r>
                        <a:rPr kumimoji="1" lang="en-US" altLang="zh-CN" sz="1800" b="1" i="0" u="none" strike="noStrike" cap="none" normalizeH="0" baseline="-25000">
                          <a:ln>
                            <a:noFill/>
                          </a:ln>
                          <a:solidFill>
                            <a:schemeClr val="tx1"/>
                          </a:solidFill>
                          <a:effectLst/>
                          <a:latin typeface="宋体" pitchFamily="2" charset="-122"/>
                          <a:ea typeface="宋体" pitchFamily="2" charset="-122"/>
                        </a:rPr>
                        <a:t>1</a:t>
                      </a:r>
                      <a:r>
                        <a:rPr kumimoji="1" lang="en-US" altLang="zh-CN" sz="1800" b="1" i="0" u="none" strike="noStrike" cap="none" normalizeH="0" baseline="0">
                          <a:ln>
                            <a:noFill/>
                          </a:ln>
                          <a:solidFill>
                            <a:schemeClr val="tx1"/>
                          </a:solidFill>
                          <a:effectLst/>
                          <a:latin typeface="宋体" pitchFamily="2" charset="-122"/>
                          <a:ea typeface="宋体" pitchFamily="2" charset="-122"/>
                        </a:rPr>
                        <a:t>)</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1000</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1010</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D</a:t>
                      </a:r>
                      <a:r>
                        <a:rPr kumimoji="1" lang="en-US" altLang="zh-CN" sz="1800" b="1" i="0" u="none" strike="noStrike" cap="none" normalizeH="0" baseline="-25000">
                          <a:ln>
                            <a:noFill/>
                          </a:ln>
                          <a:solidFill>
                            <a:schemeClr val="tx1"/>
                          </a:solidFill>
                          <a:effectLst/>
                          <a:latin typeface="宋体" pitchFamily="2" charset="-122"/>
                          <a:ea typeface="宋体" pitchFamily="2" charset="-122"/>
                        </a:rPr>
                        <a:t>3</a:t>
                      </a:r>
                      <a:r>
                        <a:rPr kumimoji="1" lang="en-US" altLang="zh-CN" sz="1800" b="1" i="0" u="none" strike="noStrike" cap="none" normalizeH="0" baseline="0">
                          <a:ln>
                            <a:noFill/>
                          </a:ln>
                          <a:solidFill>
                            <a:schemeClr val="tx1"/>
                          </a:solidFill>
                          <a:effectLst/>
                          <a:latin typeface="宋体" pitchFamily="2" charset="-122"/>
                          <a:ea typeface="宋体" pitchFamily="2" charset="-122"/>
                        </a:rPr>
                        <a:t>←(R</a:t>
                      </a:r>
                      <a:r>
                        <a:rPr kumimoji="1" lang="en-US" altLang="zh-CN" sz="1800" b="1" i="0" u="none" strike="noStrike" cap="none" normalizeH="0" baseline="-25000">
                          <a:ln>
                            <a:noFill/>
                          </a:ln>
                          <a:solidFill>
                            <a:schemeClr val="tx1"/>
                          </a:solidFill>
                          <a:effectLst/>
                          <a:latin typeface="宋体" pitchFamily="2" charset="-122"/>
                          <a:ea typeface="宋体" pitchFamily="2" charset="-122"/>
                        </a:rPr>
                        <a:t>0</a:t>
                      </a:r>
                      <a:r>
                        <a:rPr kumimoji="1" lang="en-US" altLang="zh-CN" sz="1800" b="1" i="0" u="none" strike="noStrike" cap="none" normalizeH="0" baseline="0">
                          <a:ln>
                            <a:noFill/>
                          </a:ln>
                          <a:solidFill>
                            <a:schemeClr val="tx1"/>
                          </a:solidFill>
                          <a:effectLst/>
                          <a:latin typeface="宋体" pitchFamily="2" charset="-122"/>
                          <a:ea typeface="宋体" pitchFamily="2" charset="-122"/>
                        </a:rPr>
                        <a:t>)</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1001</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1000</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 打印机</a:t>
                      </a:r>
                      <a:r>
                        <a:rPr kumimoji="1" lang="en-US" altLang="zh-CN" sz="1800" b="1" i="0" u="none" strike="noStrike" cap="none" normalizeH="0" baseline="0">
                          <a:ln>
                            <a:noFill/>
                          </a:ln>
                          <a:solidFill>
                            <a:schemeClr val="tx1"/>
                          </a:solidFill>
                          <a:effectLst/>
                          <a:latin typeface="宋体" pitchFamily="2" charset="-122"/>
                          <a:ea typeface="宋体" pitchFamily="2" charset="-122"/>
                        </a:rPr>
                        <a:t>←(D</a:t>
                      </a:r>
                      <a:r>
                        <a:rPr kumimoji="1" lang="en-US" altLang="zh-CN" sz="1800" b="1" i="0" u="none" strike="noStrike" cap="none" normalizeH="0" baseline="-25000">
                          <a:ln>
                            <a:noFill/>
                          </a:ln>
                          <a:solidFill>
                            <a:schemeClr val="tx1"/>
                          </a:solidFill>
                          <a:effectLst/>
                          <a:latin typeface="宋体" pitchFamily="2" charset="-122"/>
                          <a:ea typeface="宋体" pitchFamily="2" charset="-122"/>
                        </a:rPr>
                        <a:t>3</a:t>
                      </a:r>
                      <a:r>
                        <a:rPr kumimoji="1" lang="en-US" altLang="zh-CN" sz="1800" b="1" i="0" u="none" strike="noStrike" cap="none" normalizeH="0" baseline="0">
                          <a:ln>
                            <a:noFill/>
                          </a:ln>
                          <a:solidFill>
                            <a:schemeClr val="tx1"/>
                          </a:solidFill>
                          <a:effectLst/>
                          <a:latin typeface="宋体" pitchFamily="2" charset="-122"/>
                          <a:ea typeface="宋体" pitchFamily="2" charset="-122"/>
                        </a:rPr>
                        <a:t>)</a:t>
                      </a: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65805">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1010</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1111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 停机</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graphicFrame>
        <p:nvGraphicFramePr>
          <p:cNvPr id="661562" name="Group 58"/>
          <p:cNvGraphicFramePr>
            <a:graphicFrameLocks noGrp="1"/>
          </p:cNvGraphicFramePr>
          <p:nvPr/>
        </p:nvGraphicFramePr>
        <p:xfrm>
          <a:off x="5600700" y="2043113"/>
          <a:ext cx="3960813" cy="3724272"/>
        </p:xfrm>
        <a:graphic>
          <a:graphicData uri="http://schemas.openxmlformats.org/drawingml/2006/table">
            <a:tbl>
              <a:tblPr/>
              <a:tblGrid>
                <a:gridCol w="1081088">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单元地址</a:t>
                      </a:r>
                    </a:p>
                  </a:txBody>
                  <a:tcPr marL="18000" marR="18000" marT="18002" marB="18002"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存储单元内容</a:t>
                      </a:r>
                    </a:p>
                  </a:txBody>
                  <a:tcPr marL="18000" marR="18000" marT="18002" marB="18002"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L="18000" marR="18000" marT="18002" marB="1800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0001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00000111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7</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0010</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00000010</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2</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0011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bg1"/>
                        </a:solidFill>
                        <a:effectLst/>
                        <a:latin typeface="宋体" pitchFamily="2" charset="-122"/>
                        <a:ea typeface="宋体" pitchFamily="2" charset="-122"/>
                      </a:endParaRP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计算结果</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0100</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bg1"/>
                        </a:solidFill>
                        <a:effectLst/>
                        <a:latin typeface="宋体" pitchFamily="2" charset="-122"/>
                        <a:ea typeface="宋体" pitchFamily="2" charset="-122"/>
                      </a:endParaRP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tx1"/>
                        </a:solidFill>
                        <a:effectLst/>
                        <a:latin typeface="宋体" pitchFamily="2" charset="-122"/>
                        <a:ea typeface="宋体" pitchFamily="2" charset="-122"/>
                      </a:endParaRP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0101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01000001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取数指令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0110</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01000010</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取数指令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0111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01010001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加法指令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1000</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10100011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存数指令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1001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10000011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打印指令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1010</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1111</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  </a:t>
                      </a:r>
                      <a:r>
                        <a:rPr kumimoji="1" lang="zh-CN" altLang="en-US" sz="1800" b="1" i="0" u="none" strike="noStrike" cap="none" normalizeH="0" baseline="0">
                          <a:ln>
                            <a:noFill/>
                          </a:ln>
                          <a:solidFill>
                            <a:schemeClr val="tx1"/>
                          </a:solidFill>
                          <a:effectLst/>
                          <a:latin typeface="宋体" pitchFamily="2" charset="-122"/>
                          <a:ea typeface="宋体" pitchFamily="2" charset="-122"/>
                        </a:rPr>
                        <a:t>停机指令</a:t>
                      </a: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10356">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宋体" pitchFamily="2" charset="-122"/>
                          <a:ea typeface="宋体" pitchFamily="2" charset="-122"/>
                        </a:rPr>
                        <a:t>1011</a:t>
                      </a:r>
                    </a:p>
                  </a:txBody>
                  <a:tcPr marL="18000" marR="18000" marT="18002" marB="18002"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a:t>
                      </a:r>
                    </a:p>
                  </a:txBody>
                  <a:tcPr marL="18000" marR="18000" marT="18002" marB="180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宋体" pitchFamily="2" charset="-122"/>
                        <a:ea typeface="宋体" pitchFamily="2" charset="-122"/>
                      </a:endParaRPr>
                    </a:p>
                  </a:txBody>
                  <a:tcPr marL="18000" marR="18000" marT="18002" marB="18002" horzOverflow="overflow">
                    <a:lnL w="12700" cap="flat" cmpd="sng" algn="ctr">
                      <a:solidFill>
                        <a:schemeClr val="tx1"/>
                      </a:solidFill>
                      <a:prstDash val="solid"/>
                      <a:miter lim="800000"/>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61642" name="Rectangle 138"/>
          <p:cNvSpPr>
            <a:spLocks noChangeArrowheads="1"/>
          </p:cNvSpPr>
          <p:nvPr/>
        </p:nvSpPr>
        <p:spPr bwMode="auto">
          <a:xfrm>
            <a:off x="1497013" y="76200"/>
            <a:ext cx="6911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rgbClr val="FF9900"/>
                </a:solidFill>
                <a:effectLst>
                  <a:outerShdw blurRad="38100" dist="38100" dir="2700000" algn="tl">
                    <a:srgbClr val="000000"/>
                  </a:outerShdw>
                </a:effectLst>
                <a:latin typeface="Tahoma" pitchFamily="34" charset="0"/>
                <a:ea typeface="隶书" pitchFamily="49" charset="-122"/>
              </a:defRPr>
            </a:lvl1pPr>
            <a:lvl2pPr>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algn="ctr">
              <a:defRPr/>
            </a:pPr>
            <a:r>
              <a:rPr lang="en-US" altLang="zh-CN">
                <a:latin typeface="隶书" pitchFamily="49" charset="-122"/>
              </a:rPr>
              <a:t>1.3 </a:t>
            </a:r>
            <a:r>
              <a:rPr lang="zh-CN" altLang="en-US">
                <a:latin typeface="隶书" pitchFamily="49" charset="-122"/>
              </a:rPr>
              <a:t>计算机工作原理</a:t>
            </a:r>
          </a:p>
        </p:txBody>
      </p:sp>
    </p:spTree>
  </p:cSld>
  <p:clrMapOvr>
    <a:masterClrMapping/>
  </p:clrMapOvr>
  <p:transition spd="slow">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E385B4E-532F-45F4-9323-100935684EBF}" type="slidenum">
              <a:rPr kumimoji="0" lang="en-US" altLang="zh-CN" sz="1400" b="0" smtClean="0">
                <a:ea typeface="宋体" pitchFamily="2" charset="-122"/>
              </a:rPr>
              <a:pPr eaLnBrk="1" hangingPunct="1">
                <a:spcBef>
                  <a:spcPct val="0"/>
                </a:spcBef>
                <a:buClrTx/>
                <a:buSzTx/>
                <a:buFontTx/>
                <a:buNone/>
              </a:pPr>
              <a:t>63</a:t>
            </a:fld>
            <a:endParaRPr kumimoji="0" lang="en-US" altLang="zh-CN" sz="1400" b="0">
              <a:ea typeface="宋体" pitchFamily="2" charset="-122"/>
            </a:endParaRPr>
          </a:p>
        </p:txBody>
      </p:sp>
      <p:sp>
        <p:nvSpPr>
          <p:cNvPr id="61443" name="Rectangle 2"/>
          <p:cNvSpPr>
            <a:spLocks noGrp="1" noChangeArrowheads="1"/>
          </p:cNvSpPr>
          <p:nvPr>
            <p:ph type="body" idx="1"/>
          </p:nvPr>
        </p:nvSpPr>
        <p:spPr>
          <a:xfrm>
            <a:off x="560388" y="1135063"/>
            <a:ext cx="8785225" cy="638175"/>
          </a:xfrm>
        </p:spPr>
        <p:txBody>
          <a:bodyPr/>
          <a:lstStyle/>
          <a:p>
            <a:pPr eaLnBrk="1" hangingPunct="1"/>
            <a:r>
              <a:rPr lang="en-US" altLang="zh-CN" dirty="0">
                <a:solidFill>
                  <a:srgbClr val="008080"/>
                </a:solidFill>
                <a:latin typeface="+mn-ea"/>
              </a:rPr>
              <a:t>1.3.3 </a:t>
            </a:r>
            <a:r>
              <a:rPr lang="zh-CN" altLang="en-US" dirty="0">
                <a:solidFill>
                  <a:srgbClr val="008080"/>
                </a:solidFill>
                <a:latin typeface="+mn-ea"/>
              </a:rPr>
              <a:t>计算机程序执行</a:t>
            </a:r>
          </a:p>
        </p:txBody>
      </p:sp>
      <p:sp>
        <p:nvSpPr>
          <p:cNvPr id="662531" name="Rectangle 3"/>
          <p:cNvSpPr>
            <a:spLocks noChangeArrowheads="1"/>
          </p:cNvSpPr>
          <p:nvPr/>
        </p:nvSpPr>
        <p:spPr bwMode="auto">
          <a:xfrm>
            <a:off x="1497013" y="76200"/>
            <a:ext cx="6911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rgbClr val="FF9900"/>
                </a:solidFill>
                <a:effectLst>
                  <a:outerShdw blurRad="38100" dist="38100" dir="2700000" algn="tl">
                    <a:srgbClr val="000000"/>
                  </a:outerShdw>
                </a:effectLst>
                <a:latin typeface="Tahoma" pitchFamily="34" charset="0"/>
                <a:ea typeface="隶书" pitchFamily="49" charset="-122"/>
              </a:defRPr>
            </a:lvl1pPr>
            <a:lvl2pPr>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algn="ctr">
              <a:defRPr/>
            </a:pPr>
            <a:r>
              <a:rPr lang="en-US" altLang="zh-CN">
                <a:latin typeface="隶书" pitchFamily="49" charset="-122"/>
              </a:rPr>
              <a:t>1.3 </a:t>
            </a:r>
            <a:r>
              <a:rPr lang="zh-CN" altLang="en-US">
                <a:latin typeface="隶书" pitchFamily="49" charset="-122"/>
              </a:rPr>
              <a:t>计算机工作原理</a:t>
            </a:r>
          </a:p>
        </p:txBody>
      </p:sp>
      <p:pic>
        <p:nvPicPr>
          <p:cNvPr id="61445"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0250" y="1960563"/>
            <a:ext cx="42926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C43D1BF-19E5-4227-B9B8-808EF00D7A6E}" type="slidenum">
              <a:rPr kumimoji="0" lang="en-US" altLang="zh-CN" sz="1400" b="0" smtClean="0">
                <a:ea typeface="宋体" pitchFamily="2" charset="-122"/>
              </a:rPr>
              <a:pPr eaLnBrk="1" hangingPunct="1">
                <a:spcBef>
                  <a:spcPct val="0"/>
                </a:spcBef>
                <a:buClrTx/>
                <a:buSzTx/>
                <a:buFontTx/>
                <a:buNone/>
              </a:pPr>
              <a:t>64</a:t>
            </a:fld>
            <a:endParaRPr kumimoji="0" lang="en-US" altLang="zh-CN" sz="1400" b="0">
              <a:ea typeface="宋体" pitchFamily="2" charset="-122"/>
            </a:endParaRPr>
          </a:p>
        </p:txBody>
      </p:sp>
      <p:sp>
        <p:nvSpPr>
          <p:cNvPr id="664578" name="Rectangle 2"/>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62468" name="Rectangle 3"/>
          <p:cNvSpPr>
            <a:spLocks noGrp="1" noChangeArrowheads="1"/>
          </p:cNvSpPr>
          <p:nvPr>
            <p:ph type="body" idx="1"/>
          </p:nvPr>
        </p:nvSpPr>
        <p:spPr>
          <a:xfrm>
            <a:off x="560388" y="1135063"/>
            <a:ext cx="8785225" cy="1717675"/>
          </a:xfrm>
        </p:spPr>
        <p:txBody>
          <a:bodyPr/>
          <a:lstStyle/>
          <a:p>
            <a:pPr eaLnBrk="1" hangingPunct="1"/>
            <a:r>
              <a:rPr lang="en-US" altLang="zh-CN" dirty="0">
                <a:solidFill>
                  <a:srgbClr val="008080"/>
                </a:solidFill>
                <a:latin typeface="楷体_GB2312" pitchFamily="49" charset="-122"/>
              </a:rPr>
              <a:t>1.4.1 </a:t>
            </a:r>
            <a:r>
              <a:rPr lang="zh-CN" altLang="en-US" dirty="0">
                <a:solidFill>
                  <a:srgbClr val="008080"/>
                </a:solidFill>
                <a:latin typeface="楷体_GB2312" pitchFamily="49" charset="-122"/>
              </a:rPr>
              <a:t>排序问题</a:t>
            </a:r>
          </a:p>
          <a:p>
            <a:pPr eaLnBrk="1" hangingPunct="1"/>
            <a:r>
              <a:rPr lang="zh-CN" altLang="en-US" dirty="0">
                <a:latin typeface="楷体_GB2312" pitchFamily="49" charset="-122"/>
              </a:rPr>
              <a:t>    排序是把给定数据集合中的元素按照一定的标准来安排先后次序的过程。</a:t>
            </a:r>
            <a:r>
              <a:rPr lang="zh-CN" altLang="en-US" dirty="0"/>
              <a:t> </a:t>
            </a:r>
            <a:endParaRPr lang="en-US" altLang="zh-CN" dirty="0"/>
          </a:p>
        </p:txBody>
      </p:sp>
      <p:sp>
        <p:nvSpPr>
          <p:cNvPr id="664580" name="Text Box 4"/>
          <p:cNvSpPr txBox="1">
            <a:spLocks noChangeArrowheads="1"/>
          </p:cNvSpPr>
          <p:nvPr/>
        </p:nvSpPr>
        <p:spPr bwMode="auto">
          <a:xfrm>
            <a:off x="919163" y="2930525"/>
            <a:ext cx="4826000" cy="3416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solidFill>
                  <a:srgbClr val="FF0000"/>
                </a:solidFill>
                <a:latin typeface="宋体" panose="02010600030101010101" pitchFamily="2" charset="-122"/>
                <a:ea typeface="宋体" panose="02010600030101010101" pitchFamily="2" charset="-122"/>
              </a:rPr>
              <a:t>    选择排序算法</a:t>
            </a:r>
            <a:r>
              <a:rPr lang="zh-CN" altLang="en-US" sz="2400" dirty="0">
                <a:latin typeface="宋体" panose="02010600030101010101" pitchFamily="2" charset="-122"/>
                <a:ea typeface="宋体" panose="02010600030101010101" pitchFamily="2" charset="-122"/>
              </a:rPr>
              <a:t>：对给定的一个数据表，算法从第一个元素开始扫描整个列表，找到最小或最大的元素，并将其与第一个位置的元素交换。然后算法从第二个位置的元素开始扫描剩下的列表，找到次小或次大的元素，并将其与第二个位置的元素交换。如此循环，直到所有的元素都被排好序为止。</a:t>
            </a:r>
          </a:p>
        </p:txBody>
      </p:sp>
      <p:pic>
        <p:nvPicPr>
          <p:cNvPr id="66458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6600" y="3284538"/>
            <a:ext cx="316865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4582" name="Text Box 6" descr="水滴"/>
          <p:cNvSpPr txBox="1">
            <a:spLocks noChangeArrowheads="1"/>
          </p:cNvSpPr>
          <p:nvPr/>
        </p:nvSpPr>
        <p:spPr bwMode="auto">
          <a:xfrm>
            <a:off x="5816600" y="4762500"/>
            <a:ext cx="3168650" cy="1569660"/>
          </a:xfrm>
          <a:prstGeom prst="rect">
            <a:avLst/>
          </a:prstGeom>
          <a:blipFill dpi="0" rotWithShape="1">
            <a:blip r:embed="rId3"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latin typeface="宋体" panose="02010600030101010101" pitchFamily="2" charset="-122"/>
                <a:ea typeface="宋体" panose="02010600030101010101" pitchFamily="2" charset="-122"/>
              </a:rPr>
              <a:t>选择排序算法是由一个双层循环控制，</a:t>
            </a:r>
            <a:r>
              <a:rPr lang="en-US" altLang="zh-CN" sz="2400">
                <a:latin typeface="宋体" panose="02010600030101010101" pitchFamily="2" charset="-122"/>
                <a:ea typeface="宋体" panose="02010600030101010101" pitchFamily="2" charset="-122"/>
              </a:rPr>
              <a:t>c(n)=n(n-1)/2,</a:t>
            </a:r>
            <a:r>
              <a:rPr lang="zh-CN" altLang="en-US" sz="2400">
                <a:latin typeface="宋体" panose="02010600030101010101" pitchFamily="2" charset="-122"/>
                <a:ea typeface="宋体" panose="02010600030101010101" pitchFamily="2" charset="-122"/>
              </a:rPr>
              <a:t>算法</a:t>
            </a:r>
            <a:r>
              <a:rPr lang="zh-CN" altLang="en-US" sz="2400" dirty="0">
                <a:latin typeface="宋体" panose="02010600030101010101" pitchFamily="2" charset="-122"/>
                <a:ea typeface="宋体" panose="02010600030101010101" pitchFamily="2" charset="-122"/>
              </a:rPr>
              <a:t>时间复杂度是</a:t>
            </a:r>
            <a:r>
              <a:rPr lang="en-US" altLang="zh-CN" sz="2400" dirty="0">
                <a:latin typeface="宋体" panose="02010600030101010101" pitchFamily="2" charset="-122"/>
                <a:ea typeface="宋体" panose="02010600030101010101" pitchFamily="2" charset="-122"/>
              </a:rPr>
              <a:t>O(n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endParaRPr lang="zh-CN" altLang="en-US" sz="2400" b="0" dirty="0">
              <a:latin typeface="宋体" panose="02010600030101010101" pitchFamily="2" charset="-122"/>
              <a:ea typeface="宋体" panose="02010600030101010101" pitchFamily="2" charset="-122"/>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4580"/>
                                        </p:tgtEl>
                                        <p:attrNameLst>
                                          <p:attrName>style.visibility</p:attrName>
                                        </p:attrNameLst>
                                      </p:cBhvr>
                                      <p:to>
                                        <p:strVal val="visible"/>
                                      </p:to>
                                    </p:set>
                                    <p:animEffect transition="in" filter="fade">
                                      <p:cBhvr>
                                        <p:cTn id="7" dur="1000"/>
                                        <p:tgtEl>
                                          <p:spTgt spid="664580"/>
                                        </p:tgtEl>
                                      </p:cBhvr>
                                    </p:animEffect>
                                    <p:anim calcmode="lin" valueType="num">
                                      <p:cBhvr>
                                        <p:cTn id="8" dur="1000" fill="hold"/>
                                        <p:tgtEl>
                                          <p:spTgt spid="664580"/>
                                        </p:tgtEl>
                                        <p:attrNameLst>
                                          <p:attrName>ppt_x</p:attrName>
                                        </p:attrNameLst>
                                      </p:cBhvr>
                                      <p:tavLst>
                                        <p:tav tm="0">
                                          <p:val>
                                            <p:strVal val="#ppt_x"/>
                                          </p:val>
                                        </p:tav>
                                        <p:tav tm="100000">
                                          <p:val>
                                            <p:strVal val="#ppt_x"/>
                                          </p:val>
                                        </p:tav>
                                      </p:tavLst>
                                    </p:anim>
                                    <p:anim calcmode="lin" valueType="num">
                                      <p:cBhvr>
                                        <p:cTn id="9" dur="1000" fill="hold"/>
                                        <p:tgtEl>
                                          <p:spTgt spid="66458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64581"/>
                                        </p:tgtEl>
                                        <p:attrNameLst>
                                          <p:attrName>style.visibility</p:attrName>
                                        </p:attrNameLst>
                                      </p:cBhvr>
                                      <p:to>
                                        <p:strVal val="visible"/>
                                      </p:to>
                                    </p:set>
                                    <p:animEffect transition="in" filter="fade">
                                      <p:cBhvr>
                                        <p:cTn id="14" dur="1000"/>
                                        <p:tgtEl>
                                          <p:spTgt spid="664581"/>
                                        </p:tgtEl>
                                      </p:cBhvr>
                                    </p:animEffect>
                                    <p:anim calcmode="lin" valueType="num">
                                      <p:cBhvr>
                                        <p:cTn id="15" dur="1000" fill="hold"/>
                                        <p:tgtEl>
                                          <p:spTgt spid="664581"/>
                                        </p:tgtEl>
                                        <p:attrNameLst>
                                          <p:attrName>ppt_x</p:attrName>
                                        </p:attrNameLst>
                                      </p:cBhvr>
                                      <p:tavLst>
                                        <p:tav tm="0">
                                          <p:val>
                                            <p:strVal val="#ppt_x"/>
                                          </p:val>
                                        </p:tav>
                                        <p:tav tm="100000">
                                          <p:val>
                                            <p:strVal val="#ppt_x"/>
                                          </p:val>
                                        </p:tav>
                                      </p:tavLst>
                                    </p:anim>
                                    <p:anim calcmode="lin" valueType="num">
                                      <p:cBhvr>
                                        <p:cTn id="16" dur="1000" fill="hold"/>
                                        <p:tgtEl>
                                          <p:spTgt spid="66458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664582"/>
                                        </p:tgtEl>
                                        <p:attrNameLst>
                                          <p:attrName>style.visibility</p:attrName>
                                        </p:attrNameLst>
                                      </p:cBhvr>
                                      <p:to>
                                        <p:strVal val="visible"/>
                                      </p:to>
                                    </p:set>
                                    <p:anim calcmode="lin" valueType="num">
                                      <p:cBhvr>
                                        <p:cTn id="21" dur="1000" fill="hold"/>
                                        <p:tgtEl>
                                          <p:spTgt spid="664582"/>
                                        </p:tgtEl>
                                        <p:attrNameLst>
                                          <p:attrName>ppt_w</p:attrName>
                                        </p:attrNameLst>
                                      </p:cBhvr>
                                      <p:tavLst>
                                        <p:tav tm="0">
                                          <p:val>
                                            <p:fltVal val="0"/>
                                          </p:val>
                                        </p:tav>
                                        <p:tav tm="100000">
                                          <p:val>
                                            <p:strVal val="#ppt_w"/>
                                          </p:val>
                                        </p:tav>
                                      </p:tavLst>
                                    </p:anim>
                                    <p:anim calcmode="lin" valueType="num">
                                      <p:cBhvr>
                                        <p:cTn id="22" dur="1000" fill="hold"/>
                                        <p:tgtEl>
                                          <p:spTgt spid="664582"/>
                                        </p:tgtEl>
                                        <p:attrNameLst>
                                          <p:attrName>ppt_h</p:attrName>
                                        </p:attrNameLst>
                                      </p:cBhvr>
                                      <p:tavLst>
                                        <p:tav tm="0">
                                          <p:val>
                                            <p:fltVal val="0"/>
                                          </p:val>
                                        </p:tav>
                                        <p:tav tm="100000">
                                          <p:val>
                                            <p:strVal val="#ppt_h"/>
                                          </p:val>
                                        </p:tav>
                                      </p:tavLst>
                                    </p:anim>
                                    <p:anim calcmode="lin" valueType="num">
                                      <p:cBhvr>
                                        <p:cTn id="23" dur="1000" fill="hold"/>
                                        <p:tgtEl>
                                          <p:spTgt spid="664582"/>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66458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0" grpId="0" animBg="1"/>
      <p:bldP spid="66458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EAACE38-A44B-43FD-9D4D-9E5B391B469F}" type="slidenum">
              <a:rPr kumimoji="0" lang="en-US" altLang="zh-CN" sz="1400" b="0" smtClean="0">
                <a:ea typeface="宋体" pitchFamily="2" charset="-122"/>
              </a:rPr>
              <a:pPr eaLnBrk="1" hangingPunct="1">
                <a:spcBef>
                  <a:spcPct val="0"/>
                </a:spcBef>
                <a:buClrTx/>
                <a:buSzTx/>
                <a:buFontTx/>
                <a:buNone/>
              </a:pPr>
              <a:t>65</a:t>
            </a:fld>
            <a:endParaRPr kumimoji="0" lang="en-US" altLang="zh-CN" sz="1400" b="0">
              <a:ea typeface="宋体" pitchFamily="2" charset="-122"/>
            </a:endParaRPr>
          </a:p>
        </p:txBody>
      </p:sp>
      <p:sp>
        <p:nvSpPr>
          <p:cNvPr id="63491" name="Rectangle 2"/>
          <p:cNvSpPr>
            <a:spLocks noGrp="1" noChangeArrowheads="1"/>
          </p:cNvSpPr>
          <p:nvPr>
            <p:ph type="body" idx="1"/>
          </p:nvPr>
        </p:nvSpPr>
        <p:spPr>
          <a:xfrm>
            <a:off x="560388" y="1125538"/>
            <a:ext cx="8785225" cy="647278"/>
          </a:xfrm>
        </p:spPr>
        <p:txBody>
          <a:bodyPr/>
          <a:lstStyle/>
          <a:p>
            <a:pPr algn="ctr" eaLnBrk="1" hangingPunct="1"/>
            <a:r>
              <a:rPr lang="zh-CN" altLang="en-US" sz="2800" dirty="0">
                <a:latin typeface="宋体" panose="02010600030101010101" pitchFamily="2" charset="-122"/>
                <a:ea typeface="宋体" panose="02010600030101010101" pitchFamily="2" charset="-122"/>
              </a:rPr>
              <a:t>部分排序算法的时间效率比较</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单位：毫秒</a:t>
            </a:r>
            <a:r>
              <a:rPr lang="en-US" altLang="zh-CN" sz="2800" dirty="0">
                <a:latin typeface="宋体" panose="02010600030101010101" pitchFamily="2" charset="-122"/>
                <a:ea typeface="宋体" panose="02010600030101010101" pitchFamily="2" charset="-122"/>
              </a:rPr>
              <a:t>)</a:t>
            </a:r>
          </a:p>
        </p:txBody>
      </p:sp>
      <p:sp>
        <p:nvSpPr>
          <p:cNvPr id="665603"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665604" name="Text Box 4" descr="水滴"/>
          <p:cNvSpPr txBox="1">
            <a:spLocks noChangeArrowheads="1"/>
          </p:cNvSpPr>
          <p:nvPr/>
        </p:nvSpPr>
        <p:spPr bwMode="auto">
          <a:xfrm>
            <a:off x="1136576" y="4941168"/>
            <a:ext cx="7632848" cy="1200329"/>
          </a:xfrm>
          <a:prstGeom prst="rect">
            <a:avLst/>
          </a:prstGeom>
          <a:ln/>
        </p:spPr>
        <p:style>
          <a:lnRef idx="1">
            <a:schemeClr val="accent3"/>
          </a:lnRef>
          <a:fillRef idx="3">
            <a:schemeClr val="accent3"/>
          </a:fillRef>
          <a:effectRef idx="2">
            <a:schemeClr val="accent3"/>
          </a:effectRef>
          <a:fontRef idx="minor">
            <a:schemeClr val="lt1"/>
          </a:fontRef>
        </p:style>
        <p:txBody>
          <a:bodyPr wrap="squar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latin typeface="宋体" panose="02010600030101010101" pitchFamily="2" charset="-122"/>
                <a:ea typeface="宋体" panose="02010600030101010101" pitchFamily="2" charset="-122"/>
              </a:rPr>
              <a:t>每一种排序算法对时间的效率和空间的要求不尽相同，没有哪一种是绝对最优的，在实用时需要根据不同情况适当选用，也可多种方法结合使用。</a:t>
            </a:r>
          </a:p>
        </p:txBody>
      </p:sp>
      <p:graphicFrame>
        <p:nvGraphicFramePr>
          <p:cNvPr id="665605" name="Group 5"/>
          <p:cNvGraphicFramePr>
            <a:graphicFrameLocks noGrp="1"/>
          </p:cNvGraphicFramePr>
          <p:nvPr/>
        </p:nvGraphicFramePr>
        <p:xfrm>
          <a:off x="1065213" y="1844675"/>
          <a:ext cx="7848600" cy="2925888"/>
        </p:xfrm>
        <a:graphic>
          <a:graphicData uri="http://schemas.openxmlformats.org/drawingml/2006/table">
            <a:tbl>
              <a:tblPr/>
              <a:tblGrid>
                <a:gridCol w="1314450">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gridCol w="1089025">
                  <a:extLst>
                    <a:ext uri="{9D8B030D-6E8A-4147-A177-3AD203B41FA5}">
                      <a16:colId xmlns:a16="http://schemas.microsoft.com/office/drawing/2014/main" val="20002"/>
                    </a:ext>
                  </a:extLst>
                </a:gridCol>
                <a:gridCol w="10890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89025">
                  <a:extLst>
                    <a:ext uri="{9D8B030D-6E8A-4147-A177-3AD203B41FA5}">
                      <a16:colId xmlns:a16="http://schemas.microsoft.com/office/drawing/2014/main" val="20005"/>
                    </a:ext>
                  </a:extLst>
                </a:gridCol>
                <a:gridCol w="1089025">
                  <a:extLst>
                    <a:ext uri="{9D8B030D-6E8A-4147-A177-3AD203B41FA5}">
                      <a16:colId xmlns:a16="http://schemas.microsoft.com/office/drawing/2014/main" val="20006"/>
                    </a:ext>
                  </a:extLst>
                </a:gridCol>
              </a:tblGrid>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chemeClr val="bg1"/>
                          </a:solidFill>
                          <a:effectLst/>
                          <a:latin typeface="宋体" pitchFamily="2" charset="-122"/>
                          <a:ea typeface="宋体" pitchFamily="2" charset="-122"/>
                        </a:rPr>
                        <a:t>排序算法</a:t>
                      </a:r>
                    </a:p>
                  </a:txBody>
                  <a:tcPr marT="45708" marB="45708"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100</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1K</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10K</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100K</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bg1"/>
                          </a:solidFill>
                          <a:effectLst/>
                          <a:latin typeface="宋体" pitchFamily="2" charset="-122"/>
                          <a:ea typeface="宋体" pitchFamily="2" charset="-122"/>
                        </a:rPr>
                        <a:t>1M</a:t>
                      </a:r>
                    </a:p>
                  </a:txBody>
                  <a:tcPr marT="45708" marB="45708"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插入排序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宋体" pitchFamily="2" charset="-122"/>
                          <a:ea typeface="宋体" pitchFamily="2" charset="-122"/>
                        </a:rPr>
                        <a:t>0.000258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0.008619</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0.764</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56</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5145</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515621</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冒泡排序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0.000276</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0.005643</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0.545</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8174</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549432</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选择排序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0.000237</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0.006438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0.488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47</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4717</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478694</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快速排序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0.000291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0.003051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0.030</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0.311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3.634</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39</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归并排序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0.000723</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0.006225</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0.066</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0.561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5.48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70</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基数排序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0.005181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0.021</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0.165</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1.65</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11.428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117</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720">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哈希排序</a:t>
                      </a:r>
                    </a:p>
                  </a:txBody>
                  <a:tcPr marT="45708" marB="45708"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0.000522</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0.003372</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0.036</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0.518</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4.152</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kumimoji="1" sz="2800" b="1">
                          <a:solidFill>
                            <a:schemeClr val="tx1"/>
                          </a:solidFill>
                          <a:latin typeface="Tahoma" pitchFamily="34" charset="0"/>
                          <a:ea typeface="楷体_GB2312" pitchFamily="49" charset="-122"/>
                        </a:defRPr>
                      </a:lvl1pPr>
                      <a:lvl2pPr marL="574675">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marL="1050925">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marL="1470025">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marL="1889125">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marL="23463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marL="28035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marL="32607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marL="3717925"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61</a:t>
                      </a:r>
                    </a:p>
                  </a:txBody>
                  <a:tcPr marT="45708" marB="45708"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5604"/>
                                        </p:tgtEl>
                                        <p:attrNameLst>
                                          <p:attrName>style.visibility</p:attrName>
                                        </p:attrNameLst>
                                      </p:cBhvr>
                                      <p:to>
                                        <p:strVal val="visible"/>
                                      </p:to>
                                    </p:set>
                                    <p:animEffect transition="in" filter="fade">
                                      <p:cBhvr>
                                        <p:cTn id="7" dur="1000"/>
                                        <p:tgtEl>
                                          <p:spTgt spid="665604"/>
                                        </p:tgtEl>
                                      </p:cBhvr>
                                    </p:animEffect>
                                    <p:anim calcmode="lin" valueType="num">
                                      <p:cBhvr>
                                        <p:cTn id="8" dur="1000" fill="hold"/>
                                        <p:tgtEl>
                                          <p:spTgt spid="665604"/>
                                        </p:tgtEl>
                                        <p:attrNameLst>
                                          <p:attrName>ppt_x</p:attrName>
                                        </p:attrNameLst>
                                      </p:cBhvr>
                                      <p:tavLst>
                                        <p:tav tm="0">
                                          <p:val>
                                            <p:strVal val="#ppt_x"/>
                                          </p:val>
                                        </p:tav>
                                        <p:tav tm="100000">
                                          <p:val>
                                            <p:strVal val="#ppt_x"/>
                                          </p:val>
                                        </p:tav>
                                      </p:tavLst>
                                    </p:anim>
                                    <p:anim calcmode="lin" valueType="num">
                                      <p:cBhvr>
                                        <p:cTn id="9" dur="1000" fill="hold"/>
                                        <p:tgtEl>
                                          <p:spTgt spid="665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416D6B3-02EA-4961-8549-90A5A8998DA7}" type="slidenum">
              <a:rPr kumimoji="0" lang="en-US" altLang="zh-CN" sz="1400" b="0" smtClean="0">
                <a:ea typeface="宋体" pitchFamily="2" charset="-122"/>
              </a:rPr>
              <a:pPr eaLnBrk="1" hangingPunct="1">
                <a:spcBef>
                  <a:spcPct val="0"/>
                </a:spcBef>
                <a:buClrTx/>
                <a:buSzTx/>
                <a:buFontTx/>
                <a:buNone/>
              </a:pPr>
              <a:t>66</a:t>
            </a:fld>
            <a:endParaRPr kumimoji="0" lang="en-US" altLang="zh-CN" sz="1400" b="0">
              <a:ea typeface="宋体" pitchFamily="2" charset="-122"/>
            </a:endParaRPr>
          </a:p>
        </p:txBody>
      </p:sp>
      <p:sp>
        <p:nvSpPr>
          <p:cNvPr id="64515" name="Rectangle 2"/>
          <p:cNvSpPr>
            <a:spLocks noGrp="1" noChangeArrowheads="1"/>
          </p:cNvSpPr>
          <p:nvPr>
            <p:ph type="body" idx="1"/>
          </p:nvPr>
        </p:nvSpPr>
        <p:spPr>
          <a:xfrm>
            <a:off x="560388" y="1135063"/>
            <a:ext cx="8785225" cy="565150"/>
          </a:xfrm>
        </p:spPr>
        <p:txBody>
          <a:bodyPr/>
          <a:lstStyle/>
          <a:p>
            <a:pPr eaLnBrk="1" hangingPunct="1">
              <a:lnSpc>
                <a:spcPct val="90000"/>
              </a:lnSpc>
            </a:pPr>
            <a:r>
              <a:rPr lang="en-US" altLang="zh-CN" dirty="0">
                <a:solidFill>
                  <a:srgbClr val="008080"/>
                </a:solidFill>
                <a:latin typeface="楷体_GB2312" pitchFamily="49" charset="-122"/>
              </a:rPr>
              <a:t>1.4.2 </a:t>
            </a:r>
            <a:r>
              <a:rPr lang="zh-CN" altLang="en-US" dirty="0">
                <a:solidFill>
                  <a:srgbClr val="008080"/>
                </a:solidFill>
                <a:latin typeface="楷体_GB2312" pitchFamily="49" charset="-122"/>
              </a:rPr>
              <a:t>汉诺塔问题</a:t>
            </a:r>
            <a:endParaRPr lang="zh-CN" altLang="en-US" dirty="0"/>
          </a:p>
        </p:txBody>
      </p:sp>
      <p:sp>
        <p:nvSpPr>
          <p:cNvPr id="666627"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64517" name="Text Box 4"/>
          <p:cNvSpPr txBox="1">
            <a:spLocks noChangeArrowheads="1"/>
          </p:cNvSpPr>
          <p:nvPr/>
        </p:nvSpPr>
        <p:spPr bwMode="auto">
          <a:xfrm>
            <a:off x="632520" y="1700808"/>
            <a:ext cx="86409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solidFill>
                  <a:srgbClr val="FF0000"/>
                </a:solidFill>
                <a:latin typeface="宋体" panose="02010600030101010101" pitchFamily="2" charset="-122"/>
                <a:ea typeface="宋体" panose="02010600030101010101" pitchFamily="2" charset="-122"/>
              </a:rPr>
              <a:t>印度古老传说</a:t>
            </a:r>
            <a:r>
              <a:rPr lang="zh-CN" altLang="en-US" sz="2400" dirty="0">
                <a:latin typeface="宋体" panose="02010600030101010101" pitchFamily="2" charset="-122"/>
                <a:ea typeface="宋体" panose="02010600030101010101" pitchFamily="2" charset="-122"/>
              </a:rPr>
              <a:t>：在世界中心贝拿勒斯的圣庙里，一块黄铜板上插着三根宝石针</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。印度教的主神梵天在创造世界时，在其中一根针上从下到上地穿好了由大到小的</a:t>
            </a:r>
            <a:r>
              <a:rPr lang="en-US" altLang="zh-CN" sz="2400" dirty="0">
                <a:latin typeface="宋体" panose="02010600030101010101" pitchFamily="2" charset="-122"/>
                <a:ea typeface="宋体" panose="02010600030101010101" pitchFamily="2" charset="-122"/>
              </a:rPr>
              <a:t>64</a:t>
            </a:r>
            <a:r>
              <a:rPr lang="zh-CN" altLang="en-US" sz="2400" dirty="0">
                <a:latin typeface="宋体" panose="02010600030101010101" pitchFamily="2" charset="-122"/>
                <a:ea typeface="宋体" panose="02010600030101010101" pitchFamily="2" charset="-122"/>
              </a:rPr>
              <a:t>片金片，这就是所谓的汉诺塔问题。</a:t>
            </a:r>
          </a:p>
        </p:txBody>
      </p:sp>
      <p:pic>
        <p:nvPicPr>
          <p:cNvPr id="64519" name="Picture 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048" y="3933056"/>
            <a:ext cx="3457575" cy="177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0" name="Text Box 7" descr="水滴"/>
          <p:cNvSpPr txBox="1">
            <a:spLocks noChangeArrowheads="1"/>
          </p:cNvSpPr>
          <p:nvPr/>
        </p:nvSpPr>
        <p:spPr bwMode="auto">
          <a:xfrm>
            <a:off x="4304928" y="3429000"/>
            <a:ext cx="4824413" cy="2647950"/>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ea typeface="宋体" pitchFamily="2" charset="-122"/>
              </a:rPr>
              <a:t>不论白天黑夜，总有一个僧侣在按下面的法则移动这些金片：一次只移动一片，不管在哪根针上，小片必须在大片上面。僧侣们预言，当所有金片移到另外一根针上时，世界将在一声霹雳中消灭，而梵塔、庙宇和众生也都将同归于尽。</a:t>
            </a:r>
            <a:r>
              <a:rPr lang="zh-CN" altLang="en-US" sz="2400" b="0" dirty="0">
                <a:ea typeface="宋体" pitchFamily="2" charset="-122"/>
              </a:rPr>
              <a:t> </a:t>
            </a:r>
          </a:p>
        </p:txBody>
      </p:sp>
    </p:spTree>
  </p:cSld>
  <p:clrMapOvr>
    <a:masterClrMapping/>
  </p:clrMapOvr>
  <p:transition spd="slow">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70C9680-FB59-476E-8ABA-174F9DF2CEE7}" type="slidenum">
              <a:rPr kumimoji="0" lang="en-US" altLang="zh-CN" sz="1400" b="0" smtClean="0">
                <a:ea typeface="宋体" pitchFamily="2" charset="-122"/>
              </a:rPr>
              <a:pPr eaLnBrk="1" hangingPunct="1">
                <a:spcBef>
                  <a:spcPct val="0"/>
                </a:spcBef>
                <a:buClrTx/>
                <a:buSzTx/>
                <a:buFontTx/>
                <a:buNone/>
              </a:pPr>
              <a:t>67</a:t>
            </a:fld>
            <a:endParaRPr kumimoji="0" lang="en-US" altLang="zh-CN" sz="1400" b="0">
              <a:ea typeface="宋体" pitchFamily="2" charset="-122"/>
            </a:endParaRPr>
          </a:p>
        </p:txBody>
      </p:sp>
      <p:sp>
        <p:nvSpPr>
          <p:cNvPr id="65539" name="Rectangle 2"/>
          <p:cNvSpPr>
            <a:spLocks noGrp="1" noChangeArrowheads="1"/>
          </p:cNvSpPr>
          <p:nvPr>
            <p:ph type="body" idx="1"/>
          </p:nvPr>
        </p:nvSpPr>
        <p:spPr>
          <a:xfrm>
            <a:off x="560263" y="1124744"/>
            <a:ext cx="8785225" cy="1368152"/>
          </a:xfrm>
        </p:spPr>
        <p:txBody>
          <a:bodyPr/>
          <a:lstStyle/>
          <a:p>
            <a:pPr eaLnBrk="1" hangingPunct="1">
              <a:spcBef>
                <a:spcPts val="0"/>
              </a:spcBef>
            </a:pPr>
            <a:r>
              <a:rPr lang="zh-CN" altLang="en-US"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不管这个传说的可信度有多大，如果仅考虑把</a:t>
            </a:r>
            <a:r>
              <a:rPr lang="en-US" altLang="zh-CN" sz="2400" dirty="0">
                <a:latin typeface="宋体" panose="02010600030101010101" pitchFamily="2" charset="-122"/>
                <a:ea typeface="宋体" panose="02010600030101010101" pitchFamily="2" charset="-122"/>
              </a:rPr>
              <a:t>64</a:t>
            </a:r>
            <a:r>
              <a:rPr lang="zh-CN" altLang="en-US" sz="2400" dirty="0">
                <a:latin typeface="宋体" panose="02010600030101010101" pitchFamily="2" charset="-122"/>
                <a:ea typeface="宋体" panose="02010600030101010101" pitchFamily="2" charset="-122"/>
              </a:rPr>
              <a:t>片金片，由一根针上移到另一根针上，并且始终保持上小下大的顺序。这需要多少次移动呢？这里需要使用</a:t>
            </a:r>
            <a:r>
              <a:rPr lang="zh-CN" altLang="en-US" sz="2400" dirty="0">
                <a:solidFill>
                  <a:srgbClr val="FF0000"/>
                </a:solidFill>
                <a:latin typeface="宋体" panose="02010600030101010101" pitchFamily="2" charset="-122"/>
                <a:ea typeface="宋体" panose="02010600030101010101" pitchFamily="2" charset="-122"/>
              </a:rPr>
              <a:t>递归算法</a:t>
            </a:r>
            <a:r>
              <a:rPr lang="zh-CN" altLang="en-US" sz="2400" dirty="0">
                <a:latin typeface="宋体" panose="02010600030101010101" pitchFamily="2" charset="-122"/>
                <a:ea typeface="宋体" panose="02010600030101010101" pitchFamily="2" charset="-122"/>
              </a:rPr>
              <a:t>。</a:t>
            </a:r>
          </a:p>
        </p:txBody>
      </p:sp>
      <p:sp>
        <p:nvSpPr>
          <p:cNvPr id="667651"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2" name="TextBox 1"/>
          <p:cNvSpPr txBox="1"/>
          <p:nvPr/>
        </p:nvSpPr>
        <p:spPr>
          <a:xfrm>
            <a:off x="1208584" y="2593935"/>
            <a:ext cx="7488832" cy="3139321"/>
          </a:xfrm>
          <a:prstGeom prst="rect">
            <a:avLst/>
          </a:prstGeom>
        </p:spPr>
        <p:style>
          <a:lnRef idx="0">
            <a:scrgbClr r="0" g="0" b="0"/>
          </a:lnRef>
          <a:fillRef idx="1002">
            <a:schemeClr val="lt1"/>
          </a:fillRef>
          <a:effectRef idx="0">
            <a:scrgbClr r="0" g="0" b="0"/>
          </a:effectRef>
          <a:fontRef idx="major"/>
        </p:style>
        <p:txBody>
          <a:bodyPr wrap="square" rtlCol="0">
            <a:spAutoFit/>
          </a:bodyPr>
          <a:lstStyle/>
          <a:p>
            <a:pPr eaLnBrk="1" hangingPunct="1">
              <a:spcBef>
                <a:spcPts val="600"/>
              </a:spcBef>
            </a:pPr>
            <a:r>
              <a:rPr lang="zh-CN" altLang="en-US" b="1" dirty="0">
                <a:latin typeface="宋体" panose="02010600030101010101" pitchFamily="2" charset="-122"/>
                <a:ea typeface="宋体" panose="02010600030101010101" pitchFamily="2" charset="-122"/>
              </a:rPr>
              <a:t>假设有</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片，移动次数是</a:t>
            </a:r>
            <a:r>
              <a:rPr lang="en-US" altLang="zh-CN" b="1" dirty="0">
                <a:latin typeface="宋体" panose="02010600030101010101" pitchFamily="2" charset="-122"/>
                <a:ea typeface="宋体" panose="02010600030101010101" pitchFamily="2" charset="-122"/>
              </a:rPr>
              <a:t>f(n)</a:t>
            </a:r>
            <a:endParaRPr lang="zh-CN" altLang="en-US" b="1" dirty="0">
              <a:latin typeface="宋体" panose="02010600030101010101" pitchFamily="2" charset="-122"/>
              <a:ea typeface="宋体" panose="02010600030101010101" pitchFamily="2" charset="-122"/>
            </a:endParaRPr>
          </a:p>
          <a:p>
            <a:pPr eaLnBrk="1" hangingPunct="1">
              <a:spcBef>
                <a:spcPts val="600"/>
              </a:spcBef>
            </a:pPr>
            <a:r>
              <a:rPr lang="zh-CN" altLang="en-US" b="1" dirty="0">
                <a:latin typeface="宋体" panose="02010600030101010101" pitchFamily="2" charset="-122"/>
                <a:ea typeface="宋体" panose="02010600030101010101" pitchFamily="2" charset="-122"/>
              </a:rPr>
              <a:t>显然</a:t>
            </a:r>
            <a:r>
              <a:rPr lang="en-US" altLang="zh-CN" b="1" dirty="0">
                <a:latin typeface="宋体" panose="02010600030101010101" pitchFamily="2" charset="-122"/>
                <a:ea typeface="宋体" panose="02010600030101010101" pitchFamily="2" charset="-122"/>
              </a:rPr>
              <a:t>f(1)=1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f(2)=3</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f(3)=7</a:t>
            </a:r>
            <a:r>
              <a:rPr lang="zh-CN" altLang="en-US" b="1" dirty="0">
                <a:latin typeface="宋体" panose="02010600030101010101" pitchFamily="2" charset="-122"/>
                <a:ea typeface="宋体" panose="02010600030101010101" pitchFamily="2" charset="-122"/>
              </a:rPr>
              <a:t>，且</a:t>
            </a:r>
            <a:r>
              <a:rPr lang="en-US" altLang="zh-CN" b="1" dirty="0">
                <a:latin typeface="宋体" panose="02010600030101010101" pitchFamily="2" charset="-122"/>
                <a:ea typeface="宋体" panose="02010600030101010101" pitchFamily="2" charset="-122"/>
              </a:rPr>
              <a:t>f(k+1)=2*f(k)+1</a:t>
            </a:r>
            <a:endParaRPr lang="zh-CN" altLang="en-US" b="1" dirty="0">
              <a:latin typeface="宋体" panose="02010600030101010101" pitchFamily="2" charset="-122"/>
              <a:ea typeface="宋体" panose="02010600030101010101" pitchFamily="2" charset="-122"/>
            </a:endParaRPr>
          </a:p>
          <a:p>
            <a:pPr eaLnBrk="1" hangingPunct="1">
              <a:spcBef>
                <a:spcPts val="600"/>
              </a:spcBef>
            </a:pPr>
            <a:r>
              <a:rPr lang="zh-CN" altLang="en-US" b="1" dirty="0">
                <a:latin typeface="宋体" panose="02010600030101010101" pitchFamily="2" charset="-122"/>
                <a:ea typeface="宋体" panose="02010600030101010101" pitchFamily="2" charset="-122"/>
              </a:rPr>
              <a:t>不难证明：</a:t>
            </a:r>
            <a:r>
              <a:rPr lang="en-US" altLang="zh-CN" b="1" dirty="0">
                <a:latin typeface="宋体" panose="02010600030101010101" pitchFamily="2" charset="-122"/>
                <a:ea typeface="宋体" panose="02010600030101010101" pitchFamily="2" charset="-122"/>
              </a:rPr>
              <a:t>f(n)=2</a:t>
            </a:r>
            <a:r>
              <a:rPr lang="en-US" altLang="zh-CN" b="1" baseline="30000" dirty="0">
                <a:latin typeface="宋体" panose="02010600030101010101" pitchFamily="2" charset="-122"/>
                <a:ea typeface="宋体" panose="02010600030101010101" pitchFamily="2" charset="-122"/>
              </a:rPr>
              <a:t>n</a:t>
            </a:r>
            <a:r>
              <a:rPr lang="en-US" altLang="zh-CN" b="1" dirty="0">
                <a:latin typeface="宋体" panose="02010600030101010101" pitchFamily="2" charset="-122"/>
                <a:ea typeface="宋体" panose="02010600030101010101" pitchFamily="2" charset="-122"/>
              </a:rPr>
              <a:t>-1</a:t>
            </a:r>
            <a:endParaRPr lang="zh-CN" altLang="en-US" b="1" dirty="0">
              <a:latin typeface="宋体" panose="02010600030101010101" pitchFamily="2" charset="-122"/>
              <a:ea typeface="宋体" panose="02010600030101010101" pitchFamily="2" charset="-122"/>
            </a:endParaRPr>
          </a:p>
          <a:p>
            <a:pPr eaLnBrk="1" hangingPunct="1">
              <a:spcBef>
                <a:spcPts val="600"/>
              </a:spcBef>
            </a:pPr>
            <a:r>
              <a:rPr lang="zh-CN" altLang="en-US" b="1" dirty="0">
                <a:latin typeface="宋体" panose="02010600030101010101" pitchFamily="2" charset="-122"/>
                <a:ea typeface="宋体" panose="02010600030101010101" pitchFamily="2" charset="-122"/>
              </a:rPr>
              <a:t>当</a:t>
            </a:r>
            <a:r>
              <a:rPr lang="en-US" altLang="zh-CN" b="1" dirty="0">
                <a:latin typeface="宋体" panose="02010600030101010101" pitchFamily="2" charset="-122"/>
                <a:ea typeface="宋体" panose="02010600030101010101" pitchFamily="2" charset="-122"/>
              </a:rPr>
              <a:t>n=64</a:t>
            </a:r>
            <a:r>
              <a:rPr lang="zh-CN" altLang="en-US" b="1" dirty="0">
                <a:latin typeface="宋体" panose="02010600030101010101" pitchFamily="2" charset="-122"/>
                <a:ea typeface="宋体" panose="02010600030101010101" pitchFamily="2" charset="-122"/>
              </a:rPr>
              <a:t>时，</a:t>
            </a:r>
            <a:r>
              <a:rPr lang="en-US" altLang="zh-CN" b="1" dirty="0">
                <a:latin typeface="宋体" panose="02010600030101010101" pitchFamily="2" charset="-122"/>
                <a:ea typeface="宋体" panose="02010600030101010101" pitchFamily="2" charset="-122"/>
              </a:rPr>
              <a:t>f(64)=2</a:t>
            </a:r>
            <a:r>
              <a:rPr lang="en-US" altLang="zh-CN" b="1" baseline="30000" dirty="0">
                <a:latin typeface="宋体" panose="02010600030101010101" pitchFamily="2" charset="-122"/>
                <a:ea typeface="宋体" panose="02010600030101010101" pitchFamily="2" charset="-122"/>
              </a:rPr>
              <a:t>64</a:t>
            </a:r>
            <a:r>
              <a:rPr lang="en-US" altLang="zh-CN" b="1" dirty="0">
                <a:latin typeface="宋体" panose="02010600030101010101" pitchFamily="2" charset="-122"/>
                <a:ea typeface="宋体" panose="02010600030101010101" pitchFamily="2" charset="-122"/>
              </a:rPr>
              <a:t>-1=18446744073709551615</a:t>
            </a:r>
            <a:r>
              <a:rPr lang="zh-CN" altLang="en-US" b="1" dirty="0">
                <a:latin typeface="宋体" panose="02010600030101010101" pitchFamily="2" charset="-122"/>
                <a:ea typeface="宋体" panose="02010600030101010101" pitchFamily="2" charset="-122"/>
              </a:rPr>
              <a:t>次</a:t>
            </a:r>
          </a:p>
          <a:p>
            <a:pPr eaLnBrk="1" hangingPunct="1">
              <a:spcBef>
                <a:spcPts val="600"/>
              </a:spcBef>
            </a:pPr>
            <a:r>
              <a:rPr lang="zh-CN" altLang="en-US" b="1" dirty="0">
                <a:latin typeface="宋体" panose="02010600030101010101" pitchFamily="2" charset="-122"/>
                <a:ea typeface="宋体" panose="02010600030101010101" pitchFamily="2" charset="-122"/>
              </a:rPr>
              <a:t>如果每秒钟移动一次，共需多长时间呢？</a:t>
            </a:r>
          </a:p>
          <a:p>
            <a:pPr eaLnBrk="1" hangingPunct="1">
              <a:spcBef>
                <a:spcPts val="600"/>
              </a:spcBef>
            </a:pPr>
            <a:r>
              <a:rPr lang="zh-CN" altLang="en-US" b="1" dirty="0">
                <a:latin typeface="宋体" panose="02010600030101010101" pitchFamily="2" charset="-122"/>
                <a:ea typeface="宋体" panose="02010600030101010101" pitchFamily="2" charset="-122"/>
              </a:rPr>
              <a:t>一年有</a:t>
            </a:r>
            <a:r>
              <a:rPr lang="en-US" altLang="zh-CN" b="1" dirty="0">
                <a:latin typeface="宋体" panose="02010600030101010101" pitchFamily="2" charset="-122"/>
                <a:ea typeface="宋体" panose="02010600030101010101" pitchFamily="2" charset="-122"/>
              </a:rPr>
              <a:t>31536000</a:t>
            </a:r>
            <a:r>
              <a:rPr lang="zh-CN" altLang="en-US" b="1" dirty="0">
                <a:latin typeface="宋体" panose="02010600030101010101" pitchFamily="2" charset="-122"/>
                <a:ea typeface="宋体" panose="02010600030101010101" pitchFamily="2" charset="-122"/>
              </a:rPr>
              <a:t>秒，则</a:t>
            </a:r>
          </a:p>
          <a:p>
            <a:pPr eaLnBrk="1" hangingPunct="1">
              <a:spcBef>
                <a:spcPts val="600"/>
              </a:spcBef>
            </a:pPr>
            <a:r>
              <a:rPr lang="en-US" altLang="zh-CN" b="1" dirty="0">
                <a:latin typeface="宋体" panose="02010600030101010101" pitchFamily="2" charset="-122"/>
                <a:ea typeface="宋体" panose="02010600030101010101" pitchFamily="2" charset="-122"/>
              </a:rPr>
              <a:t>18446744073709551615/31536000≈584942417355</a:t>
            </a:r>
            <a:r>
              <a:rPr lang="zh-CN" altLang="en-US" b="1" dirty="0">
                <a:latin typeface="宋体" panose="02010600030101010101" pitchFamily="2" charset="-122"/>
                <a:ea typeface="宋体" panose="02010600030101010101" pitchFamily="2" charset="-122"/>
              </a:rPr>
              <a:t>年</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EB63801-1179-4B0E-AC10-C11894926B0C}" type="slidenum">
              <a:rPr kumimoji="0" lang="en-US" altLang="zh-CN" sz="1400" b="0" smtClean="0">
                <a:ea typeface="宋体" pitchFamily="2" charset="-122"/>
              </a:rPr>
              <a:pPr eaLnBrk="1" hangingPunct="1">
                <a:spcBef>
                  <a:spcPct val="0"/>
                </a:spcBef>
                <a:buClrTx/>
                <a:buSzTx/>
                <a:buFontTx/>
                <a:buNone/>
              </a:pPr>
              <a:t>68</a:t>
            </a:fld>
            <a:endParaRPr kumimoji="0" lang="en-US" altLang="zh-CN" sz="1400" b="0">
              <a:ea typeface="宋体" pitchFamily="2" charset="-122"/>
            </a:endParaRPr>
          </a:p>
        </p:txBody>
      </p:sp>
      <p:sp>
        <p:nvSpPr>
          <p:cNvPr id="66563" name="Rectangle 2"/>
          <p:cNvSpPr>
            <a:spLocks noGrp="1" noChangeArrowheads="1"/>
          </p:cNvSpPr>
          <p:nvPr>
            <p:ph type="body" idx="1"/>
          </p:nvPr>
        </p:nvSpPr>
        <p:spPr>
          <a:xfrm>
            <a:off x="560512" y="1052736"/>
            <a:ext cx="8351838" cy="655637"/>
          </a:xfrm>
        </p:spPr>
        <p:txBody>
          <a:bodyPr/>
          <a:lstStyle/>
          <a:p>
            <a:pPr eaLnBrk="1" hangingPunct="1"/>
            <a:r>
              <a:rPr lang="en-US" altLang="zh-CN" dirty="0">
                <a:solidFill>
                  <a:srgbClr val="008080"/>
                </a:solidFill>
                <a:latin typeface="楷体_GB2312" pitchFamily="49" charset="-122"/>
              </a:rPr>
              <a:t>1.4.3 </a:t>
            </a:r>
            <a:r>
              <a:rPr lang="zh-CN" altLang="en-US" dirty="0">
                <a:solidFill>
                  <a:srgbClr val="008080"/>
                </a:solidFill>
                <a:latin typeface="楷体_GB2312" pitchFamily="49" charset="-122"/>
              </a:rPr>
              <a:t>国王的婚姻</a:t>
            </a:r>
          </a:p>
        </p:txBody>
      </p:sp>
      <p:sp>
        <p:nvSpPr>
          <p:cNvPr id="668675"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66565" name="Text Box 4" descr="水滴"/>
          <p:cNvSpPr txBox="1">
            <a:spLocks noChangeArrowheads="1"/>
          </p:cNvSpPr>
          <p:nvPr/>
        </p:nvSpPr>
        <p:spPr bwMode="auto">
          <a:xfrm>
            <a:off x="632520" y="1700808"/>
            <a:ext cx="8568952" cy="3508653"/>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国王：艾述</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喜爱数学</a:t>
            </a:r>
            <a:r>
              <a:rPr lang="en-US" altLang="zh-CN" sz="2400" dirty="0">
                <a:latin typeface="宋体" panose="02010600030101010101" pitchFamily="2" charset="-122"/>
                <a:ea typeface="宋体" panose="02010600030101010101" pitchFamily="2" charset="-122"/>
              </a:rPr>
              <a:t>)</a:t>
            </a: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宰相：孔唤石</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数学家</a:t>
            </a:r>
            <a:r>
              <a:rPr lang="en-US" altLang="zh-CN" sz="2400" dirty="0">
                <a:latin typeface="宋体" panose="02010600030101010101" pitchFamily="2" charset="-122"/>
                <a:ea typeface="宋体" panose="02010600030101010101" pitchFamily="2" charset="-122"/>
              </a:rPr>
              <a:t>)</a:t>
            </a: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公主：秋碧贞楠</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邻国</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公主：求出</a:t>
            </a:r>
            <a:r>
              <a:rPr lang="en-US" altLang="zh-CN" sz="2400" dirty="0">
                <a:latin typeface="宋体" panose="02010600030101010101" pitchFamily="2" charset="-122"/>
                <a:ea typeface="宋体" panose="02010600030101010101" pitchFamily="2" charset="-122"/>
              </a:rPr>
              <a:t>48770428433377171</a:t>
            </a:r>
            <a:r>
              <a:rPr lang="zh-CN" altLang="en-US" sz="2400" dirty="0">
                <a:latin typeface="宋体" panose="02010600030101010101" pitchFamily="2" charset="-122"/>
                <a:ea typeface="宋体" panose="02010600030101010101" pitchFamily="2" charset="-122"/>
              </a:rPr>
              <a:t>的一个真因子</a:t>
            </a: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国王：</a:t>
            </a:r>
            <a:r>
              <a:rPr lang="en-US" altLang="zh-CN" sz="2400" dirty="0">
                <a:latin typeface="宋体" panose="02010600030101010101" pitchFamily="2" charset="-122"/>
                <a:ea typeface="宋体" panose="02010600030101010101" pitchFamily="2" charset="-122"/>
              </a:rPr>
              <a:t>2,3,4,┅,30000</a:t>
            </a:r>
            <a:r>
              <a:rPr lang="zh-CN" altLang="en-US" sz="2400" dirty="0">
                <a:latin typeface="宋体" panose="02010600030101010101" pitchFamily="2" charset="-122"/>
                <a:ea typeface="宋体" panose="02010600030101010101" pitchFamily="2" charset="-122"/>
              </a:rPr>
              <a:t>多数据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一天</a:t>
            </a:r>
            <a:r>
              <a:rPr lang="en-US" altLang="zh-CN" sz="2400" dirty="0">
                <a:latin typeface="宋体" panose="02010600030101010101" pitchFamily="2" charset="-122"/>
                <a:ea typeface="宋体" panose="02010600030101010101" pitchFamily="2" charset="-122"/>
              </a:rPr>
              <a:t>)</a:t>
            </a: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公主：验证一下，</a:t>
            </a:r>
            <a:r>
              <a:rPr lang="en-US" altLang="zh-CN" sz="2400" dirty="0">
                <a:latin typeface="宋体" panose="02010600030101010101" pitchFamily="2" charset="-122"/>
                <a:ea typeface="宋体" panose="02010600030101010101" pitchFamily="2" charset="-122"/>
              </a:rPr>
              <a:t>223092827</a:t>
            </a:r>
          </a:p>
          <a:p>
            <a:pPr eaLnBrk="1" hangingPunct="1">
              <a:spcBef>
                <a:spcPts val="600"/>
              </a:spcBef>
              <a:buClrTx/>
              <a:buSzTx/>
              <a:buFontTx/>
              <a:buNone/>
            </a:pPr>
            <a:r>
              <a:rPr lang="zh-CN" altLang="en-US" sz="2400" dirty="0">
                <a:latin typeface="宋体" panose="02010600030101010101" pitchFamily="2" charset="-122"/>
                <a:ea typeface="宋体" panose="02010600030101010101" pitchFamily="2" charset="-122"/>
              </a:rPr>
              <a:t>宰相：将全国百姓按自然数的顺序编号，百姓用自己的编号去除公主的数，谁除尽来领赏。</a:t>
            </a:r>
          </a:p>
        </p:txBody>
      </p:sp>
      <p:sp>
        <p:nvSpPr>
          <p:cNvPr id="668677" name="Text Box 5" descr="水滴"/>
          <p:cNvSpPr txBox="1">
            <a:spLocks noChangeArrowheads="1"/>
          </p:cNvSpPr>
          <p:nvPr/>
        </p:nvSpPr>
        <p:spPr bwMode="auto">
          <a:xfrm>
            <a:off x="706139" y="5373216"/>
            <a:ext cx="8207301" cy="907941"/>
          </a:xfrm>
          <a:prstGeom prst="rect">
            <a:avLst/>
          </a:prstGeom>
          <a:ln/>
        </p:spPr>
        <p:style>
          <a:lnRef idx="1">
            <a:schemeClr val="accent3"/>
          </a:lnRef>
          <a:fillRef idx="3">
            <a:schemeClr val="accent3"/>
          </a:fillRef>
          <a:effectRef idx="2">
            <a:schemeClr val="accent3"/>
          </a:effectRef>
          <a:fontRef idx="minor">
            <a:schemeClr val="lt1"/>
          </a:fontRef>
        </p:style>
        <p:txBody>
          <a:bodyPr wrap="square">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ts val="600"/>
              </a:spcBef>
              <a:buClrTx/>
              <a:buSzTx/>
              <a:buFontTx/>
              <a:buNone/>
            </a:pPr>
            <a:r>
              <a:rPr lang="zh-CN" altLang="en-US" sz="2400" dirty="0">
                <a:solidFill>
                  <a:srgbClr val="FF0000"/>
                </a:solidFill>
                <a:latin typeface="宋体" panose="02010600030101010101" pitchFamily="2" charset="-122"/>
                <a:ea typeface="宋体" panose="02010600030101010101" pitchFamily="2" charset="-122"/>
              </a:rPr>
              <a:t>童话说明</a:t>
            </a:r>
            <a:r>
              <a:rPr lang="zh-CN" altLang="en-US" sz="2400" dirty="0">
                <a:latin typeface="宋体" panose="02010600030101010101" pitchFamily="2" charset="-122"/>
                <a:ea typeface="宋体" panose="02010600030101010101" pitchFamily="2" charset="-122"/>
              </a:rPr>
              <a:t>：①国王本人计算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串行算法，时间复杂性</a:t>
            </a:r>
            <a:r>
              <a:rPr lang="en-US" altLang="zh-CN" sz="2400" dirty="0">
                <a:latin typeface="宋体" panose="02010600030101010101" pitchFamily="2" charset="-122"/>
                <a:ea typeface="宋体" panose="02010600030101010101" pitchFamily="2" charset="-122"/>
              </a:rPr>
              <a:t>)</a:t>
            </a:r>
          </a:p>
          <a:p>
            <a:pPr eaLnBrk="1" hangingPunct="1">
              <a:spcBef>
                <a:spcPts val="600"/>
              </a:spcBef>
              <a:buClrTx/>
              <a:buSzTx/>
              <a:buFontTx/>
              <a:buNone/>
            </a:pPr>
            <a:r>
              <a:rPr lang="en-US" altLang="zh-CN" sz="2400" dirty="0">
                <a:latin typeface="宋体" panose="02010600030101010101" pitchFamily="2" charset="-122"/>
                <a:ea typeface="宋体" panose="02010600030101010101" pitchFamily="2" charset="-122"/>
              </a:rPr>
              <a:t>          ②</a:t>
            </a:r>
            <a:r>
              <a:rPr lang="zh-CN" altLang="en-US" sz="2400" dirty="0">
                <a:latin typeface="宋体" panose="02010600030101010101" pitchFamily="2" charset="-122"/>
                <a:ea typeface="宋体" panose="02010600030101010101" pitchFamily="2" charset="-122"/>
              </a:rPr>
              <a:t>全国百姓计算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并行算法，空间复杂性</a:t>
            </a:r>
            <a:r>
              <a:rPr lang="en-US" altLang="zh-CN" sz="2400" dirty="0">
                <a:latin typeface="宋体" panose="02010600030101010101" pitchFamily="2" charset="-122"/>
                <a:ea typeface="宋体" panose="02010600030101010101" pitchFamily="2" charset="-122"/>
              </a:rPr>
              <a:t>)</a:t>
            </a:r>
            <a:endParaRPr lang="zh-CN" altLang="en-US" sz="2400" b="0" dirty="0">
              <a:latin typeface="宋体" panose="02010600030101010101" pitchFamily="2" charset="-122"/>
              <a:ea typeface="宋体" panose="02010600030101010101" pitchFamily="2" charset="-122"/>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1000"/>
                                        <p:tgtEl>
                                          <p:spTgt spid="668677"/>
                                        </p:tgtEl>
                                      </p:cBhvr>
                                    </p:animEffect>
                                    <p:anim calcmode="lin" valueType="num">
                                      <p:cBhvr>
                                        <p:cTn id="8" dur="1000" fill="hold"/>
                                        <p:tgtEl>
                                          <p:spTgt spid="668677"/>
                                        </p:tgtEl>
                                        <p:attrNameLst>
                                          <p:attrName>ppt_x</p:attrName>
                                        </p:attrNameLst>
                                      </p:cBhvr>
                                      <p:tavLst>
                                        <p:tav tm="0">
                                          <p:val>
                                            <p:strVal val="#ppt_x"/>
                                          </p:val>
                                        </p:tav>
                                        <p:tav tm="100000">
                                          <p:val>
                                            <p:strVal val="#ppt_x"/>
                                          </p:val>
                                        </p:tav>
                                      </p:tavLst>
                                    </p:anim>
                                    <p:anim calcmode="lin" valueType="num">
                                      <p:cBhvr>
                                        <p:cTn id="9" dur="1000" fill="hold"/>
                                        <p:tgtEl>
                                          <p:spTgt spid="6686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A4A7D24-77BA-4F43-AE11-4A6EB25F8167}" type="slidenum">
              <a:rPr kumimoji="0" lang="en-US" altLang="zh-CN" sz="1400" b="0" smtClean="0">
                <a:ea typeface="宋体" pitchFamily="2" charset="-122"/>
              </a:rPr>
              <a:pPr eaLnBrk="1" hangingPunct="1">
                <a:spcBef>
                  <a:spcPct val="0"/>
                </a:spcBef>
                <a:buClrTx/>
                <a:buSzTx/>
                <a:buFontTx/>
                <a:buNone/>
              </a:pPr>
              <a:t>69</a:t>
            </a:fld>
            <a:endParaRPr kumimoji="0" lang="en-US" altLang="zh-CN" sz="1400" b="0">
              <a:ea typeface="宋体" pitchFamily="2" charset="-122"/>
            </a:endParaRPr>
          </a:p>
        </p:txBody>
      </p:sp>
      <p:sp>
        <p:nvSpPr>
          <p:cNvPr id="67587" name="Rectangle 2"/>
          <p:cNvSpPr>
            <a:spLocks noGrp="1" noChangeArrowheads="1"/>
          </p:cNvSpPr>
          <p:nvPr>
            <p:ph type="body" idx="1"/>
          </p:nvPr>
        </p:nvSpPr>
        <p:spPr>
          <a:xfrm>
            <a:off x="560388" y="1135063"/>
            <a:ext cx="8785225" cy="2725737"/>
          </a:xfrm>
        </p:spPr>
        <p:txBody>
          <a:bodyPr/>
          <a:lstStyle/>
          <a:p>
            <a:pPr eaLnBrk="1" hangingPunct="1"/>
            <a:r>
              <a:rPr lang="en-US" altLang="zh-CN" dirty="0">
                <a:solidFill>
                  <a:srgbClr val="008080"/>
                </a:solidFill>
                <a:latin typeface="楷体_GB2312" pitchFamily="49" charset="-122"/>
              </a:rPr>
              <a:t>1.4.4 </a:t>
            </a:r>
            <a:r>
              <a:rPr lang="zh-CN" altLang="en-US" dirty="0">
                <a:solidFill>
                  <a:srgbClr val="008080"/>
                </a:solidFill>
                <a:latin typeface="楷体_GB2312" pitchFamily="49" charset="-122"/>
              </a:rPr>
              <a:t>旅行商问题（应用在汽车导航算法）</a:t>
            </a:r>
          </a:p>
          <a:p>
            <a:pPr eaLnBrk="1" hangingPunct="1"/>
            <a:r>
              <a:rPr lang="zh-CN" altLang="en-US" dirty="0">
                <a:latin typeface="楷体_GB2312" pitchFamily="49" charset="-122"/>
              </a:rPr>
              <a:t>    </a:t>
            </a:r>
            <a:r>
              <a:rPr lang="zh-CN" altLang="en-US" dirty="0">
                <a:solidFill>
                  <a:srgbClr val="FF0000"/>
                </a:solidFill>
                <a:latin typeface="楷体_GB2312" pitchFamily="49" charset="-122"/>
              </a:rPr>
              <a:t>旅行商问题</a:t>
            </a:r>
            <a:r>
              <a:rPr lang="en-US" altLang="zh-CN" dirty="0">
                <a:solidFill>
                  <a:srgbClr val="FF0000"/>
                </a:solidFill>
                <a:latin typeface="楷体_GB2312" pitchFamily="49" charset="-122"/>
              </a:rPr>
              <a:t>(TSP)</a:t>
            </a:r>
            <a:r>
              <a:rPr lang="zh-CN" altLang="en-US" dirty="0">
                <a:solidFill>
                  <a:srgbClr val="FF0000"/>
                </a:solidFill>
                <a:latin typeface="楷体_GB2312" pitchFamily="49" charset="-122"/>
              </a:rPr>
              <a:t>的描述</a:t>
            </a:r>
            <a:r>
              <a:rPr lang="zh-CN" altLang="en-US" dirty="0">
                <a:latin typeface="楷体_GB2312" pitchFamily="49" charset="-122"/>
              </a:rPr>
              <a:t>：一位商人去</a:t>
            </a:r>
            <a:r>
              <a:rPr lang="en-US" altLang="zh-CN" dirty="0">
                <a:latin typeface="楷体_GB2312" pitchFamily="49" charset="-122"/>
              </a:rPr>
              <a:t>n</a:t>
            </a:r>
            <a:r>
              <a:rPr lang="zh-CN" altLang="en-US" dirty="0">
                <a:latin typeface="楷体_GB2312" pitchFamily="49" charset="-122"/>
              </a:rPr>
              <a:t>个城市推销货物，所有城市走一遍后，再回到起点，问如何事先确定好一条最短的路线，使其旅行的费用最少。</a:t>
            </a:r>
            <a:r>
              <a:rPr lang="zh-CN" altLang="en-US" dirty="0"/>
              <a:t> </a:t>
            </a:r>
          </a:p>
        </p:txBody>
      </p:sp>
      <p:sp>
        <p:nvSpPr>
          <p:cNvPr id="669699"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pic>
        <p:nvPicPr>
          <p:cNvPr id="67590"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528" y="3935413"/>
            <a:ext cx="3240088"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 Box 6" descr="水滴"/>
          <p:cNvSpPr txBox="1">
            <a:spLocks noChangeArrowheads="1"/>
          </p:cNvSpPr>
          <p:nvPr/>
        </p:nvSpPr>
        <p:spPr bwMode="auto">
          <a:xfrm>
            <a:off x="4161159" y="3810000"/>
            <a:ext cx="5040313" cy="22828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ABCDA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4+2+4+2=12</a:t>
            </a:r>
            <a:endParaRPr lang="zh-CN" altLang="en-US" sz="2400" dirty="0">
              <a:latin typeface="宋体" pitchFamily="2" charset="-122"/>
              <a:ea typeface="宋体" pitchFamily="2" charset="-122"/>
            </a:endParaRPr>
          </a:p>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ABDCA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4+6+4+6=20</a:t>
            </a:r>
            <a:endParaRPr lang="zh-CN" altLang="en-US" sz="2400" dirty="0">
              <a:latin typeface="宋体" pitchFamily="2" charset="-122"/>
              <a:ea typeface="宋体" pitchFamily="2" charset="-122"/>
            </a:endParaRPr>
          </a:p>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ACBDA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6+2+6+2=16</a:t>
            </a:r>
            <a:endParaRPr lang="zh-CN" altLang="en-US" sz="2400" dirty="0">
              <a:latin typeface="宋体" pitchFamily="2" charset="-122"/>
              <a:ea typeface="宋体" pitchFamily="2" charset="-122"/>
            </a:endParaRPr>
          </a:p>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ACDBA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6+4+6+4=20</a:t>
            </a:r>
            <a:endParaRPr lang="zh-CN" altLang="en-US" sz="2400" dirty="0">
              <a:latin typeface="宋体" pitchFamily="2" charset="-122"/>
              <a:ea typeface="宋体" pitchFamily="2" charset="-122"/>
            </a:endParaRPr>
          </a:p>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ADCBA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2+4+2+4=12</a:t>
            </a:r>
            <a:endParaRPr lang="zh-CN" altLang="en-US" sz="2400" dirty="0">
              <a:latin typeface="宋体" pitchFamily="2" charset="-122"/>
              <a:ea typeface="宋体" pitchFamily="2" charset="-122"/>
            </a:endParaRPr>
          </a:p>
          <a:p>
            <a:pPr eaLnBrk="1" hangingPunct="1">
              <a:spcBef>
                <a:spcPct val="0"/>
              </a:spcBef>
              <a:buClrTx/>
              <a:buSzTx/>
              <a:buFontTx/>
              <a:buNone/>
            </a:pPr>
            <a:r>
              <a:rPr lang="zh-CN" altLang="en-US" sz="2400" dirty="0">
                <a:latin typeface="宋体" pitchFamily="2" charset="-122"/>
                <a:ea typeface="宋体" pitchFamily="2" charset="-122"/>
              </a:rPr>
              <a:t>路径</a:t>
            </a:r>
            <a:r>
              <a:rPr lang="en-US" altLang="zh-CN" sz="2400" dirty="0">
                <a:latin typeface="宋体" pitchFamily="2" charset="-122"/>
                <a:ea typeface="宋体" pitchFamily="2" charset="-122"/>
              </a:rPr>
              <a:t>ADBCA</a:t>
            </a:r>
            <a:r>
              <a:rPr lang="zh-CN" altLang="en-US" sz="2400" dirty="0">
                <a:latin typeface="宋体" pitchFamily="2" charset="-122"/>
                <a:ea typeface="宋体" pitchFamily="2" charset="-122"/>
              </a:rPr>
              <a:t>的总距离是：</a:t>
            </a:r>
            <a:r>
              <a:rPr lang="en-US" altLang="zh-CN" sz="2400" dirty="0">
                <a:latin typeface="宋体" pitchFamily="2" charset="-122"/>
                <a:ea typeface="宋体" pitchFamily="2" charset="-122"/>
              </a:rPr>
              <a:t>2+6+2+6=16</a:t>
            </a:r>
            <a:endParaRPr lang="zh-CN" altLang="en-US" sz="2400" dirty="0">
              <a:latin typeface="宋体" pitchFamily="2" charset="-122"/>
              <a:ea typeface="宋体" pitchFamily="2" charset="-122"/>
            </a:endParaRPr>
          </a:p>
        </p:txBody>
      </p:sp>
    </p:spTree>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8FDD605-55D6-48D9-B7A0-A1B6F79BD4C5}" type="slidenum">
              <a:rPr kumimoji="0" lang="en-US" altLang="zh-CN" sz="1400" b="0" smtClean="0">
                <a:ea typeface="宋体" pitchFamily="2" charset="-122"/>
              </a:rPr>
              <a:pPr eaLnBrk="1" hangingPunct="1">
                <a:spcBef>
                  <a:spcPct val="0"/>
                </a:spcBef>
                <a:buClrTx/>
                <a:buSzTx/>
                <a:buFontTx/>
                <a:buNone/>
              </a:pPr>
              <a:t>7</a:t>
            </a:fld>
            <a:endParaRPr kumimoji="0" lang="en-US" altLang="zh-CN" sz="1400" b="0">
              <a:ea typeface="宋体" pitchFamily="2" charset="-122"/>
            </a:endParaRPr>
          </a:p>
        </p:txBody>
      </p:sp>
      <p:sp>
        <p:nvSpPr>
          <p:cNvPr id="6147" name="Rectangle 3"/>
          <p:cNvSpPr>
            <a:spLocks noGrp="1" noChangeArrowheads="1"/>
          </p:cNvSpPr>
          <p:nvPr>
            <p:ph type="body" idx="1"/>
          </p:nvPr>
        </p:nvSpPr>
        <p:spPr>
          <a:xfrm>
            <a:off x="590550" y="1125538"/>
            <a:ext cx="8755063" cy="5048250"/>
          </a:xfrm>
        </p:spPr>
        <p:txBody>
          <a:bodyPr/>
          <a:lstStyle/>
          <a:p>
            <a:pPr eaLnBrk="1" hangingPunct="1"/>
            <a:r>
              <a:rPr lang="zh-CN" altLang="en-US">
                <a:latin typeface="楷体_GB2312" pitchFamily="49" charset="-122"/>
              </a:rPr>
              <a:t>    </a:t>
            </a:r>
            <a:r>
              <a:rPr lang="en-US" altLang="zh-CN">
                <a:solidFill>
                  <a:srgbClr val="9900FF"/>
                </a:solidFill>
                <a:latin typeface="楷体_GB2312" pitchFamily="49" charset="-122"/>
              </a:rPr>
              <a:t>2.</a:t>
            </a:r>
            <a:r>
              <a:rPr lang="zh-CN" altLang="en-US">
                <a:solidFill>
                  <a:srgbClr val="9900FF"/>
                </a:solidFill>
                <a:latin typeface="楷体_GB2312" pitchFamily="49" charset="-122"/>
              </a:rPr>
              <a:t>按用途分类</a:t>
            </a:r>
          </a:p>
          <a:p>
            <a:pPr eaLnBrk="1" hangingPunct="1"/>
            <a:r>
              <a:rPr lang="zh-CN" altLang="en-US">
                <a:solidFill>
                  <a:srgbClr val="FF0000"/>
                </a:solidFill>
                <a:latin typeface="楷体_GB2312" pitchFamily="49" charset="-122"/>
              </a:rPr>
              <a:t>    通用计算机</a:t>
            </a:r>
            <a:r>
              <a:rPr lang="zh-CN" altLang="en-US">
                <a:latin typeface="楷体_GB2312" pitchFamily="49" charset="-122"/>
              </a:rPr>
              <a:t>：为了能够解决各种问题，具有较强的通用性而设计的计算机。</a:t>
            </a:r>
            <a:br>
              <a:rPr lang="zh-CN" altLang="en-US">
                <a:latin typeface="楷体_GB2312" pitchFamily="49" charset="-122"/>
              </a:rPr>
            </a:br>
            <a:r>
              <a:rPr lang="zh-CN" altLang="en-US">
                <a:latin typeface="楷体_GB2312" pitchFamily="49" charset="-122"/>
              </a:rPr>
              <a:t>    它具有一定的运算速度和存储容量，带有通用的外设，配备各种系统软件和应用软件。</a:t>
            </a:r>
            <a:endParaRPr lang="en-US" altLang="zh-CN">
              <a:latin typeface="楷体_GB2312" pitchFamily="49" charset="-122"/>
            </a:endParaRPr>
          </a:p>
          <a:p>
            <a:pPr eaLnBrk="1" hangingPunct="1"/>
            <a:r>
              <a:rPr lang="zh-CN" altLang="en-US">
                <a:solidFill>
                  <a:srgbClr val="FF0000"/>
                </a:solidFill>
                <a:latin typeface="楷体_GB2312" pitchFamily="49" charset="-122"/>
              </a:rPr>
              <a:t>    专用计算机</a:t>
            </a:r>
            <a:r>
              <a:rPr lang="zh-CN" altLang="en-US">
                <a:latin typeface="楷体_GB2312" pitchFamily="49" charset="-122"/>
              </a:rPr>
              <a:t>：为了解决一个或一类特定问题而专门设计的计算机。</a:t>
            </a:r>
            <a:br>
              <a:rPr lang="zh-CN" altLang="en-US">
                <a:latin typeface="楷体_GB2312" pitchFamily="49" charset="-122"/>
              </a:rPr>
            </a:br>
            <a:r>
              <a:rPr lang="zh-CN" altLang="en-US">
                <a:latin typeface="楷体_GB2312" pitchFamily="49" charset="-122"/>
              </a:rPr>
              <a:t>    其软硬件的配置依据解决问题的需要而定。</a:t>
            </a:r>
          </a:p>
        </p:txBody>
      </p:sp>
      <p:sp>
        <p:nvSpPr>
          <p:cNvPr id="378885"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spTree>
  </p:cSld>
  <p:clrMapOvr>
    <a:masterClrMapping/>
  </p:clrMapOvr>
  <p:transition spd="slow">
    <p:strips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BD4742A-06F5-4B91-9E84-C831E8DE48DD}" type="slidenum">
              <a:rPr kumimoji="0" lang="en-US" altLang="zh-CN" sz="1400" b="0" smtClean="0">
                <a:ea typeface="宋体" pitchFamily="2" charset="-122"/>
              </a:rPr>
              <a:pPr eaLnBrk="1" hangingPunct="1">
                <a:spcBef>
                  <a:spcPct val="0"/>
                </a:spcBef>
                <a:buClrTx/>
                <a:buSzTx/>
                <a:buFontTx/>
                <a:buNone/>
              </a:pPr>
              <a:t>70</a:t>
            </a:fld>
            <a:endParaRPr kumimoji="0" lang="en-US" altLang="zh-CN" sz="1400" b="0">
              <a:ea typeface="宋体" pitchFamily="2" charset="-122"/>
            </a:endParaRPr>
          </a:p>
        </p:txBody>
      </p:sp>
      <p:sp>
        <p:nvSpPr>
          <p:cNvPr id="68611" name="Rectangle 2"/>
          <p:cNvSpPr>
            <a:spLocks noGrp="1" noChangeArrowheads="1"/>
          </p:cNvSpPr>
          <p:nvPr>
            <p:ph type="body" idx="1"/>
          </p:nvPr>
        </p:nvSpPr>
        <p:spPr>
          <a:xfrm>
            <a:off x="560388" y="1135063"/>
            <a:ext cx="8785225" cy="2870001"/>
          </a:xfrm>
        </p:spPr>
        <p:txBody>
          <a:bodyPr/>
          <a:lstStyle/>
          <a:p>
            <a:pPr eaLnBrk="1" hangingPunct="1">
              <a:spcBef>
                <a:spcPts val="600"/>
              </a:spcBef>
            </a:pPr>
            <a:r>
              <a:rPr lang="zh-CN" altLang="en-US" sz="2800" dirty="0">
                <a:latin typeface="宋体" panose="02010600030101010101" pitchFamily="2" charset="-122"/>
                <a:ea typeface="宋体" panose="02010600030101010101" pitchFamily="2" charset="-122"/>
              </a:rPr>
              <a:t>    城市数目为</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时，组合路径数为</a:t>
            </a:r>
            <a:r>
              <a:rPr lang="en-US" altLang="zh-CN" sz="2800" dirty="0">
                <a:latin typeface="宋体" panose="02010600030101010101" pitchFamily="2" charset="-122"/>
                <a:ea typeface="宋体" panose="02010600030101010101" pitchFamily="2" charset="-122"/>
              </a:rPr>
              <a:t>6</a:t>
            </a:r>
          </a:p>
          <a:p>
            <a:pPr eaLnBrk="1" hangingPunct="1">
              <a:spcBef>
                <a:spcPts val="600"/>
              </a:spcBef>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城市数目为</a:t>
            </a:r>
            <a:r>
              <a:rPr lang="en-US" altLang="zh-CN" sz="2800" dirty="0">
                <a:latin typeface="宋体" panose="02010600030101010101" pitchFamily="2" charset="-122"/>
                <a:ea typeface="宋体" panose="02010600030101010101" pitchFamily="2" charset="-122"/>
              </a:rPr>
              <a:t>n</a:t>
            </a:r>
            <a:r>
              <a:rPr lang="zh-CN" altLang="en-US" sz="2800" dirty="0">
                <a:latin typeface="宋体" panose="02010600030101010101" pitchFamily="2" charset="-122"/>
                <a:ea typeface="宋体" panose="02010600030101010101" pitchFamily="2" charset="-122"/>
              </a:rPr>
              <a:t>时，组合路径数为</a:t>
            </a:r>
            <a:r>
              <a:rPr lang="en-US" altLang="zh-CN" sz="2800" dirty="0">
                <a:latin typeface="宋体" panose="02010600030101010101" pitchFamily="2" charset="-122"/>
                <a:ea typeface="宋体" panose="02010600030101010101" pitchFamily="2" charset="-122"/>
              </a:rPr>
              <a:t>(n-1)!</a:t>
            </a:r>
          </a:p>
          <a:p>
            <a:pPr eaLnBrk="1" hangingPunct="1">
              <a:spcBef>
                <a:spcPts val="600"/>
              </a:spcBef>
            </a:pPr>
            <a:r>
              <a:rPr lang="zh-CN" altLang="en-US" sz="2800" dirty="0">
                <a:latin typeface="宋体" panose="02010600030101010101" pitchFamily="2" charset="-122"/>
                <a:ea typeface="宋体" panose="02010600030101010101" pitchFamily="2" charset="-122"/>
              </a:rPr>
              <a:t>    当城市数目不多时要找到最短距离的路线并不难，但随着城市数目的不断增大，组合路线数将呈指数级数规律急剧增长，以至到达无法计算的地步，这就是所谓的组合爆炸问题。</a:t>
            </a:r>
          </a:p>
        </p:txBody>
      </p:sp>
      <p:sp>
        <p:nvSpPr>
          <p:cNvPr id="670723" name="Rectangle 3"/>
          <p:cNvSpPr>
            <a:spLocks noGrp="1" noChangeArrowheads="1"/>
          </p:cNvSpPr>
          <p:nvPr>
            <p:ph type="title"/>
          </p:nvPr>
        </p:nvSpPr>
        <p:spPr>
          <a:xfrm>
            <a:off x="1473200" y="76200"/>
            <a:ext cx="6935788" cy="762000"/>
          </a:xfrm>
        </p:spPr>
        <p:txBody>
          <a:bodyPr/>
          <a:lstStyle/>
          <a:p>
            <a:pPr algn="ctr" eaLnBrk="1" hangingPunct="1">
              <a:defRPr/>
            </a:pPr>
            <a:r>
              <a:rPr lang="en-US" altLang="zh-CN">
                <a:latin typeface="隶书" pitchFamily="49" charset="-122"/>
              </a:rPr>
              <a:t>1.4 </a:t>
            </a:r>
            <a:r>
              <a:rPr lang="zh-CN" altLang="en-US">
                <a:latin typeface="隶书" pitchFamily="49" charset="-122"/>
              </a:rPr>
              <a:t>计算学科的典型问题</a:t>
            </a:r>
          </a:p>
        </p:txBody>
      </p:sp>
      <p:sp>
        <p:nvSpPr>
          <p:cNvPr id="670724" name="Text Box 4" descr="水滴"/>
          <p:cNvSpPr txBox="1">
            <a:spLocks noChangeArrowheads="1"/>
          </p:cNvSpPr>
          <p:nvPr/>
        </p:nvSpPr>
        <p:spPr bwMode="auto">
          <a:xfrm>
            <a:off x="704850" y="4149080"/>
            <a:ext cx="8496300" cy="197167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buClrTx/>
              <a:buSzTx/>
              <a:buFontTx/>
              <a:buNone/>
            </a:pPr>
            <a:r>
              <a:rPr lang="zh-CN" altLang="en-US" sz="2800" dirty="0">
                <a:latin typeface="+mn-ea"/>
                <a:ea typeface="+mn-ea"/>
              </a:rPr>
              <a:t>    </a:t>
            </a:r>
            <a:r>
              <a:rPr lang="zh-CN" altLang="en-US" sz="2800" dirty="0">
                <a:latin typeface="宋体" panose="02010600030101010101" pitchFamily="2" charset="-122"/>
                <a:ea typeface="宋体" panose="02010600030101010101" pitchFamily="2" charset="-122"/>
              </a:rPr>
              <a:t>假如城市的数目增为</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个，组合路径数则为</a:t>
            </a:r>
          </a:p>
          <a:p>
            <a:pPr algn="ctr" eaLnBrk="1" hangingPunct="1">
              <a:buClrTx/>
              <a:buSzTx/>
              <a:buFontTx/>
              <a:buNone/>
            </a:pPr>
            <a:r>
              <a:rPr lang="en-US" altLang="zh-CN" sz="2800" dirty="0">
                <a:latin typeface="宋体" panose="02010600030101010101" pitchFamily="2" charset="-122"/>
                <a:ea typeface="宋体" panose="02010600030101010101" pitchFamily="2" charset="-122"/>
              </a:rPr>
              <a:t>(20-1)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1.216×10</a:t>
            </a:r>
            <a:r>
              <a:rPr lang="en-US" altLang="zh-CN" sz="2800" baseline="30000" dirty="0">
                <a:latin typeface="宋体" panose="02010600030101010101" pitchFamily="2" charset="-122"/>
                <a:ea typeface="宋体" panose="02010600030101010101" pitchFamily="2" charset="-122"/>
              </a:rPr>
              <a:t>17</a:t>
            </a:r>
          </a:p>
          <a:p>
            <a:pPr eaLnBrk="1" hangingPunct="1">
              <a:buClrTx/>
              <a:buSzTx/>
              <a:buFontTx/>
              <a:buNone/>
            </a:pPr>
            <a:r>
              <a:rPr lang="zh-CN" altLang="en-US" sz="2800" dirty="0">
                <a:latin typeface="宋体" panose="02010600030101010101" pitchFamily="2" charset="-122"/>
                <a:ea typeface="宋体" panose="02010600030101010101" pitchFamily="2" charset="-122"/>
              </a:rPr>
              <a:t>    若计算机以每秒检索</a:t>
            </a:r>
            <a:r>
              <a:rPr lang="en-US" altLang="zh-CN" sz="2800" dirty="0">
                <a:latin typeface="宋体" panose="02010600030101010101" pitchFamily="2" charset="-122"/>
                <a:ea typeface="宋体" panose="02010600030101010101" pitchFamily="2" charset="-122"/>
              </a:rPr>
              <a:t>1000</a:t>
            </a:r>
            <a:r>
              <a:rPr lang="zh-CN" altLang="en-US" sz="2800" dirty="0">
                <a:latin typeface="宋体" panose="02010600030101010101" pitchFamily="2" charset="-122"/>
                <a:ea typeface="宋体" panose="02010600030101010101" pitchFamily="2" charset="-122"/>
              </a:rPr>
              <a:t>万条路线的速度计算，也需要花上</a:t>
            </a:r>
            <a:r>
              <a:rPr lang="en-US" altLang="zh-CN" sz="2800" dirty="0">
                <a:latin typeface="宋体" panose="02010600030101010101" pitchFamily="2" charset="-122"/>
                <a:ea typeface="宋体" panose="02010600030101010101" pitchFamily="2" charset="-122"/>
              </a:rPr>
              <a:t>386</a:t>
            </a:r>
            <a:r>
              <a:rPr lang="zh-CN" altLang="en-US" sz="2800" dirty="0">
                <a:latin typeface="宋体" panose="02010600030101010101" pitchFamily="2" charset="-122"/>
                <a:ea typeface="宋体" panose="02010600030101010101" pitchFamily="2" charset="-122"/>
              </a:rPr>
              <a:t>年的时间。</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70724"/>
                                        </p:tgtEl>
                                        <p:attrNameLst>
                                          <p:attrName>style.visibility</p:attrName>
                                        </p:attrNameLst>
                                      </p:cBhvr>
                                      <p:to>
                                        <p:strVal val="visible"/>
                                      </p:to>
                                    </p:set>
                                    <p:animEffect transition="in" filter="fade">
                                      <p:cBhvr>
                                        <p:cTn id="7" dur="1000"/>
                                        <p:tgtEl>
                                          <p:spTgt spid="670724"/>
                                        </p:tgtEl>
                                      </p:cBhvr>
                                    </p:animEffect>
                                    <p:anim calcmode="lin" valueType="num">
                                      <p:cBhvr>
                                        <p:cTn id="8" dur="1000" fill="hold"/>
                                        <p:tgtEl>
                                          <p:spTgt spid="670724"/>
                                        </p:tgtEl>
                                        <p:attrNameLst>
                                          <p:attrName>ppt_x</p:attrName>
                                        </p:attrNameLst>
                                      </p:cBhvr>
                                      <p:tavLst>
                                        <p:tav tm="0">
                                          <p:val>
                                            <p:strVal val="#ppt_x"/>
                                          </p:val>
                                        </p:tav>
                                        <p:tav tm="100000">
                                          <p:val>
                                            <p:strVal val="#ppt_x"/>
                                          </p:val>
                                        </p:tav>
                                      </p:tavLst>
                                    </p:anim>
                                    <p:anim calcmode="lin" valueType="num">
                                      <p:cBhvr>
                                        <p:cTn id="9" dur="1000" fill="hold"/>
                                        <p:tgtEl>
                                          <p:spTgt spid="67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F3BF6DB-5AAC-4437-8558-AA8B289459C1}" type="slidenum">
              <a:rPr kumimoji="0" lang="en-US" altLang="zh-CN" sz="1400" b="0" smtClean="0">
                <a:ea typeface="宋体" pitchFamily="2" charset="-122"/>
              </a:rPr>
              <a:pPr eaLnBrk="1" hangingPunct="1">
                <a:spcBef>
                  <a:spcPct val="0"/>
                </a:spcBef>
                <a:buClrTx/>
                <a:buSzTx/>
                <a:buFontTx/>
                <a:buNone/>
              </a:pPr>
              <a:t>71</a:t>
            </a:fld>
            <a:endParaRPr kumimoji="0" lang="en-US" altLang="zh-CN" sz="1400" b="0">
              <a:ea typeface="宋体" pitchFamily="2" charset="-122"/>
            </a:endParaRPr>
          </a:p>
        </p:txBody>
      </p:sp>
      <p:sp>
        <p:nvSpPr>
          <p:cNvPr id="663554" name="Rectangle 2"/>
          <p:cNvSpPr>
            <a:spLocks noGrp="1" noChangeArrowheads="1"/>
          </p:cNvSpPr>
          <p:nvPr>
            <p:ph type="title"/>
          </p:nvPr>
        </p:nvSpPr>
        <p:spPr>
          <a:xfrm>
            <a:off x="1816100" y="76200"/>
            <a:ext cx="6161088" cy="762000"/>
          </a:xfrm>
        </p:spPr>
        <p:txBody>
          <a:bodyPr/>
          <a:lstStyle/>
          <a:p>
            <a:pPr algn="ctr" eaLnBrk="1" hangingPunct="1">
              <a:defRPr/>
            </a:pPr>
            <a:r>
              <a:rPr lang="zh-CN" altLang="en-US"/>
              <a:t>本章小结</a:t>
            </a:r>
          </a:p>
        </p:txBody>
      </p:sp>
      <p:sp>
        <p:nvSpPr>
          <p:cNvPr id="69636" name="Rectangle 3"/>
          <p:cNvSpPr>
            <a:spLocks noGrp="1" noChangeArrowheads="1"/>
          </p:cNvSpPr>
          <p:nvPr>
            <p:ph type="body" idx="1"/>
          </p:nvPr>
        </p:nvSpPr>
        <p:spPr>
          <a:xfrm>
            <a:off x="704850" y="1198563"/>
            <a:ext cx="8351838" cy="4967287"/>
          </a:xfrm>
        </p:spPr>
        <p:txBody>
          <a:bodyPr/>
          <a:lstStyle/>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计算机的基本概念（定义、分类、特点、应用）</a:t>
            </a:r>
          </a:p>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数制之间的相互转换（重点）</a:t>
            </a:r>
            <a:endParaRPr lang="en-US" altLang="zh-CN" sz="2800" dirty="0">
              <a:latin typeface="宋体" panose="02010600030101010101" pitchFamily="2" charset="-122"/>
              <a:ea typeface="宋体" panose="02010600030101010101" pitchFamily="2" charset="-122"/>
            </a:endParaRPr>
          </a:p>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原码、反码和补码　（重点）</a:t>
            </a:r>
          </a:p>
          <a:p>
            <a:pPr marL="609600" indent="-609600" eaLnBrk="1" hangingPunct="1">
              <a:buClr>
                <a:schemeClr val="tx1"/>
              </a:buClr>
              <a:buSzPct val="80000"/>
              <a:buFont typeface="Wingdings" pitchFamily="2" charset="2"/>
              <a:buChar char="Ø"/>
            </a:pPr>
            <a:r>
              <a:rPr lang="en-US" altLang="zh-CN" sz="2800" dirty="0">
                <a:latin typeface="宋体" panose="02010600030101010101" pitchFamily="2" charset="-122"/>
                <a:ea typeface="宋体" panose="02010600030101010101" pitchFamily="2" charset="-122"/>
              </a:rPr>
              <a:t>ASCII</a:t>
            </a:r>
            <a:r>
              <a:rPr lang="zh-CN" altLang="en-US" sz="2800" dirty="0">
                <a:latin typeface="宋体" panose="02010600030101010101" pitchFamily="2" charset="-122"/>
                <a:ea typeface="宋体" panose="02010600030101010101" pitchFamily="2" charset="-122"/>
              </a:rPr>
              <a:t>码、汉字编码 （重点）</a:t>
            </a:r>
          </a:p>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多媒体信息编码</a:t>
            </a:r>
          </a:p>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计算机工作原理</a:t>
            </a:r>
          </a:p>
          <a:p>
            <a:pPr marL="609600" indent="-609600" eaLnBrk="1" hangingPunct="1">
              <a:buClr>
                <a:schemeClr val="tx1"/>
              </a:buClr>
              <a:buSzPct val="80000"/>
              <a:buFont typeface="Wingdings" pitchFamily="2" charset="2"/>
              <a:buChar char="Ø"/>
            </a:pPr>
            <a:r>
              <a:rPr lang="zh-CN" altLang="en-US" sz="2800" dirty="0">
                <a:latin typeface="宋体" panose="02010600030101010101" pitchFamily="2" charset="-122"/>
                <a:ea typeface="宋体" panose="02010600030101010101" pitchFamily="2" charset="-122"/>
              </a:rPr>
              <a:t>计算学科的典型问题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通过排序问题、汉诺塔问题、国王的婚姻、旅行商问题来说明人所固有的能力与局限性、计算机的计算能力与局限性，以及问题到底有多复杂。</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spd="slow">
    <p:newsflash/>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8D47BD0-1DD2-4F97-BF29-29A91988A8E7}" type="slidenum">
              <a:rPr kumimoji="0" lang="en-US" altLang="zh-CN" sz="1400" b="0" smtClean="0">
                <a:ea typeface="宋体" pitchFamily="2" charset="-122"/>
              </a:rPr>
              <a:pPr eaLnBrk="1" hangingPunct="1">
                <a:spcBef>
                  <a:spcPct val="0"/>
                </a:spcBef>
                <a:buClrTx/>
                <a:buSzTx/>
                <a:buFontTx/>
                <a:buNone/>
              </a:pPr>
              <a:t>8</a:t>
            </a:fld>
            <a:endParaRPr kumimoji="0" lang="en-US" altLang="zh-CN" sz="1400" b="0">
              <a:ea typeface="宋体" pitchFamily="2" charset="-122"/>
            </a:endParaRPr>
          </a:p>
        </p:txBody>
      </p:sp>
      <p:sp>
        <p:nvSpPr>
          <p:cNvPr id="7171" name="Rectangle 3"/>
          <p:cNvSpPr>
            <a:spLocks noGrp="1" noChangeArrowheads="1"/>
          </p:cNvSpPr>
          <p:nvPr>
            <p:ph type="body" idx="1"/>
          </p:nvPr>
        </p:nvSpPr>
        <p:spPr>
          <a:xfrm>
            <a:off x="560388" y="1135063"/>
            <a:ext cx="8785225" cy="5534297"/>
          </a:xfrm>
        </p:spPr>
        <p:txBody>
          <a:bodyPr/>
          <a:lstStyle/>
          <a:p>
            <a:pPr eaLnBrk="1" hangingPunct="1"/>
            <a:r>
              <a:rPr lang="en-US" altLang="zh-CN" dirty="0">
                <a:latin typeface="楷体_GB2312" pitchFamily="49" charset="-122"/>
              </a:rPr>
              <a:t>    </a:t>
            </a:r>
            <a:r>
              <a:rPr lang="en-US" altLang="zh-CN" dirty="0">
                <a:solidFill>
                  <a:srgbClr val="9900FF"/>
                </a:solidFill>
                <a:latin typeface="楷体_GB2312" pitchFamily="49" charset="-122"/>
              </a:rPr>
              <a:t>3.</a:t>
            </a:r>
            <a:r>
              <a:rPr lang="zh-CN" altLang="en-US" dirty="0">
                <a:solidFill>
                  <a:srgbClr val="9900FF"/>
                </a:solidFill>
                <a:latin typeface="楷体_GB2312" pitchFamily="49" charset="-122"/>
              </a:rPr>
              <a:t>按规模和处理能力分类</a:t>
            </a:r>
            <a:r>
              <a:rPr lang="en-US" altLang="zh-CN" dirty="0">
                <a:solidFill>
                  <a:srgbClr val="9900FF"/>
                </a:solidFill>
                <a:latin typeface="楷体_GB2312" pitchFamily="49" charset="-122"/>
              </a:rPr>
              <a:t>(IEEE)</a:t>
            </a: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巨型机</a:t>
            </a:r>
            <a:r>
              <a:rPr lang="zh-CN" altLang="en-US" sz="2800" dirty="0">
                <a:latin typeface="楷体_GB2312" pitchFamily="49" charset="-122"/>
              </a:rPr>
              <a:t>：超级计算机</a:t>
            </a:r>
            <a:r>
              <a:rPr lang="en-US" altLang="zh-CN" sz="2800" dirty="0">
                <a:latin typeface="楷体_GB2312" pitchFamily="49" charset="-122"/>
              </a:rPr>
              <a:t>,</a:t>
            </a:r>
            <a:r>
              <a:rPr lang="zh-CN" altLang="en-US" sz="2800" dirty="0">
                <a:latin typeface="楷体_GB2312" pitchFamily="49" charset="-122"/>
              </a:rPr>
              <a:t>功能最强</a:t>
            </a:r>
            <a:r>
              <a:rPr lang="en-US" altLang="zh-CN" sz="2800" dirty="0">
                <a:latin typeface="楷体_GB2312" pitchFamily="49" charset="-122"/>
              </a:rPr>
              <a:t>,</a:t>
            </a:r>
            <a:r>
              <a:rPr lang="zh-CN" altLang="en-US" sz="2800" dirty="0">
                <a:latin typeface="楷体_GB2312" pitchFamily="49" charset="-122"/>
              </a:rPr>
              <a:t>价格最贵。</a:t>
            </a: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小巨型机</a:t>
            </a:r>
            <a:r>
              <a:rPr lang="zh-CN" altLang="en-US" sz="2800" dirty="0">
                <a:latin typeface="楷体_GB2312" pitchFamily="49" charset="-122"/>
              </a:rPr>
              <a:t>：与巨型机相比，价格大幅降低。</a:t>
            </a: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大型机</a:t>
            </a:r>
            <a:r>
              <a:rPr lang="zh-CN" altLang="en-US" sz="2800" dirty="0">
                <a:latin typeface="楷体_GB2312" pitchFamily="49" charset="-122"/>
              </a:rPr>
              <a:t>：主机，具有很强的管理和处理数据的能力，在大企业、银行等单位使用。</a:t>
            </a: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小型机</a:t>
            </a:r>
            <a:r>
              <a:rPr lang="zh-CN" altLang="en-US" sz="2800" dirty="0">
                <a:latin typeface="楷体_GB2312" pitchFamily="49" charset="-122"/>
              </a:rPr>
              <a:t>：中小企业。</a:t>
            </a:r>
            <a:endParaRPr lang="en-US" altLang="zh-CN" sz="2800" dirty="0">
              <a:latin typeface="楷体_GB2312" pitchFamily="49" charset="-122"/>
            </a:endParaRP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工作站</a:t>
            </a:r>
            <a:r>
              <a:rPr lang="zh-CN" altLang="en-US" sz="2800" dirty="0">
                <a:latin typeface="楷体_GB2312" pitchFamily="49" charset="-122"/>
              </a:rPr>
              <a:t>：高档微机，具有很强的图形处理能力，应用于计算机辅助设计，</a:t>
            </a:r>
            <a:r>
              <a:rPr lang="en-US" altLang="zh-CN" sz="2800" dirty="0">
                <a:latin typeface="楷体_GB2312" pitchFamily="49" charset="-122"/>
              </a:rPr>
              <a:t>Sun</a:t>
            </a:r>
            <a:r>
              <a:rPr lang="zh-CN" altLang="en-US" sz="2800" dirty="0">
                <a:latin typeface="楷体_GB2312" pitchFamily="49" charset="-122"/>
              </a:rPr>
              <a:t>工作站。</a:t>
            </a:r>
          </a:p>
          <a:p>
            <a:pPr eaLnBrk="1" hangingPunct="1"/>
            <a:r>
              <a:rPr lang="zh-CN" altLang="en-US" sz="2800" dirty="0">
                <a:latin typeface="楷体_GB2312" pitchFamily="49" charset="-122"/>
              </a:rPr>
              <a:t>    </a:t>
            </a:r>
            <a:r>
              <a:rPr lang="zh-CN" altLang="en-US" sz="2800" dirty="0">
                <a:solidFill>
                  <a:srgbClr val="FF0000"/>
                </a:solidFill>
                <a:latin typeface="楷体_GB2312" pitchFamily="49" charset="-122"/>
              </a:rPr>
              <a:t>个人计算机</a:t>
            </a:r>
            <a:r>
              <a:rPr lang="zh-CN" altLang="en-US" sz="2800" dirty="0">
                <a:latin typeface="楷体_GB2312" pitchFamily="49" charset="-122"/>
              </a:rPr>
              <a:t>：</a:t>
            </a:r>
            <a:r>
              <a:rPr lang="en-US" altLang="zh-CN" sz="2800" dirty="0">
                <a:latin typeface="楷体_GB2312" pitchFamily="49" charset="-122"/>
              </a:rPr>
              <a:t>X86</a:t>
            </a:r>
            <a:r>
              <a:rPr lang="zh-CN" altLang="en-US" sz="2800" dirty="0">
                <a:latin typeface="楷体_GB2312" pitchFamily="49" charset="-122"/>
              </a:rPr>
              <a:t>、</a:t>
            </a:r>
            <a:r>
              <a:rPr lang="en-US" altLang="zh-CN" sz="2800" dirty="0">
                <a:latin typeface="楷体_GB2312" pitchFamily="49" charset="-122"/>
              </a:rPr>
              <a:t>ARM</a:t>
            </a:r>
            <a:r>
              <a:rPr lang="zh-CN" altLang="en-US" sz="2800" dirty="0">
                <a:latin typeface="楷体_GB2312" pitchFamily="49" charset="-122"/>
              </a:rPr>
              <a:t>、</a:t>
            </a:r>
            <a:r>
              <a:rPr lang="en-US" altLang="zh-CN" sz="2800" i="0" dirty="0">
                <a:solidFill>
                  <a:srgbClr val="333333"/>
                </a:solidFill>
                <a:effectLst/>
                <a:latin typeface="Helvetica Neue"/>
              </a:rPr>
              <a:t>RISC</a:t>
            </a:r>
            <a:r>
              <a:rPr lang="zh-CN" altLang="en-US" sz="2800" i="0" dirty="0">
                <a:solidFill>
                  <a:srgbClr val="333333"/>
                </a:solidFill>
                <a:effectLst/>
                <a:latin typeface="Helvetica Neue"/>
              </a:rPr>
              <a:t>架构、</a:t>
            </a:r>
            <a:r>
              <a:rPr lang="zh-CN" altLang="en-US" sz="2800" i="0" dirty="0">
                <a:effectLst/>
                <a:latin typeface="Arial" panose="020B0604020202020204" pitchFamily="34" charset="0"/>
              </a:rPr>
              <a:t>龙芯</a:t>
            </a:r>
            <a:r>
              <a:rPr lang="en-US" altLang="zh-CN" sz="2800" i="0" dirty="0">
                <a:effectLst/>
                <a:latin typeface="Arial" panose="020B0604020202020204" pitchFamily="34" charset="0"/>
              </a:rPr>
              <a:t>——</a:t>
            </a:r>
            <a:r>
              <a:rPr lang="en-US" altLang="zh-CN" sz="2800" i="0" dirty="0" err="1">
                <a:effectLst/>
                <a:latin typeface="Arial" panose="020B0604020202020204" pitchFamily="34" charset="0"/>
              </a:rPr>
              <a:t>LoongArch</a:t>
            </a:r>
            <a:r>
              <a:rPr lang="zh-CN" altLang="en-US" sz="2800" dirty="0">
                <a:latin typeface="楷体_GB2312" pitchFamily="49" charset="-122"/>
              </a:rPr>
              <a:t>。</a:t>
            </a:r>
            <a:endParaRPr lang="en-US" altLang="zh-CN" sz="2800" dirty="0">
              <a:latin typeface="楷体_GB2312" pitchFamily="49" charset="-122"/>
            </a:endParaRPr>
          </a:p>
          <a:p>
            <a:pPr eaLnBrk="1" hangingPunct="1"/>
            <a:r>
              <a:rPr lang="en-US" altLang="zh-CN" sz="2800" dirty="0">
                <a:latin typeface="楷体_GB2312" pitchFamily="49" charset="-122"/>
              </a:rPr>
              <a:t>     </a:t>
            </a:r>
            <a:r>
              <a:rPr lang="zh-CN" altLang="en-US" sz="2800" dirty="0">
                <a:latin typeface="楷体_GB2312" pitchFamily="49" charset="-122"/>
              </a:rPr>
              <a:t>计算机运算能力取决于计算机架构和制造工艺。</a:t>
            </a:r>
          </a:p>
        </p:txBody>
      </p:sp>
      <p:sp>
        <p:nvSpPr>
          <p:cNvPr id="386052" name="Rectangle 4"/>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a:latin typeface="隶书" pitchFamily="49" charset="-122"/>
              </a:rPr>
              <a:t>1.1 </a:t>
            </a:r>
            <a:r>
              <a:rPr lang="zh-CN" altLang="en-US">
                <a:latin typeface="隶书" pitchFamily="49" charset="-122"/>
              </a:rPr>
              <a:t>计算机概述</a:t>
            </a:r>
            <a:endParaRPr lang="en-US" altLang="zh-CN">
              <a:latin typeface="隶书" pitchFamily="49" charset="-122"/>
            </a:endParaRPr>
          </a:p>
        </p:txBody>
      </p:sp>
    </p:spTree>
  </p:cSld>
  <p:clrMapOvr>
    <a:masterClrMapping/>
  </p:clrMapOvr>
  <p:transition spd="slow">
    <p:strips dir="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spcBef>
                <a:spcPct val="20000"/>
              </a:spcBef>
              <a:buClr>
                <a:schemeClr val="folHlink"/>
              </a:buClr>
              <a:buSzPct val="60000"/>
              <a:buFont typeface="Wingdings" pitchFamily="2" charset="2"/>
              <a:defRPr kumimoji="1" sz="3200" b="1">
                <a:solidFill>
                  <a:schemeClr val="tx1"/>
                </a:solidFill>
                <a:latin typeface="Tahoma" pitchFamily="34" charset="0"/>
                <a:ea typeface="楷体_GB2312" pitchFamily="49" charset="-122"/>
              </a:defRPr>
            </a:lvl1pPr>
            <a:lvl2pPr marL="742950" indent="-285750" eaLnBrk="0" hangingPunct="0">
              <a:spcBef>
                <a:spcPct val="20000"/>
              </a:spcBef>
              <a:buClr>
                <a:schemeClr val="hlink"/>
              </a:buClr>
              <a:buSzPct val="55000"/>
              <a:buFont typeface="Wingdings" pitchFamily="2" charset="2"/>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58FC370-B2D9-49D2-AE5B-20A528D928BF}" type="slidenum">
              <a:rPr kumimoji="0" lang="en-US" altLang="zh-CN" sz="1400" b="0" smtClean="0">
                <a:ea typeface="宋体" pitchFamily="2" charset="-122"/>
              </a:rPr>
              <a:pPr eaLnBrk="1" hangingPunct="1">
                <a:spcBef>
                  <a:spcPct val="0"/>
                </a:spcBef>
                <a:buClrTx/>
                <a:buSzTx/>
                <a:buFontTx/>
                <a:buNone/>
              </a:pPr>
              <a:t>9</a:t>
            </a:fld>
            <a:endParaRPr kumimoji="0" lang="en-US" altLang="zh-CN" sz="1400" b="0">
              <a:ea typeface="宋体" pitchFamily="2" charset="-122"/>
            </a:endParaRPr>
          </a:p>
        </p:txBody>
      </p:sp>
      <p:sp>
        <p:nvSpPr>
          <p:cNvPr id="8195" name="Rectangle 2"/>
          <p:cNvSpPr>
            <a:spLocks noGrp="1" noChangeArrowheads="1"/>
          </p:cNvSpPr>
          <p:nvPr>
            <p:ph type="body" idx="1"/>
          </p:nvPr>
        </p:nvSpPr>
        <p:spPr>
          <a:xfrm>
            <a:off x="560388" y="908720"/>
            <a:ext cx="8785099" cy="5400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sz="2800" dirty="0">
                <a:solidFill>
                  <a:srgbClr val="008080"/>
                </a:solidFill>
                <a:latin typeface="楷体_GB2312" pitchFamily="49" charset="-122"/>
              </a:rPr>
              <a:t>1.1.3 </a:t>
            </a:r>
            <a:r>
              <a:rPr lang="zh-CN" altLang="en-US" sz="2800" dirty="0">
                <a:solidFill>
                  <a:srgbClr val="008080"/>
                </a:solidFill>
                <a:latin typeface="楷体_GB2312" pitchFamily="49" charset="-122"/>
              </a:rPr>
              <a:t>计算机的特点</a:t>
            </a:r>
          </a:p>
          <a:p>
            <a:pPr eaLnBrk="1" hangingPunct="1"/>
            <a:r>
              <a:rPr lang="zh-CN" altLang="en-US" sz="2800" dirty="0">
                <a:latin typeface="楷体_GB2312" pitchFamily="49" charset="-122"/>
              </a:rPr>
              <a:t>    </a:t>
            </a:r>
            <a:r>
              <a:rPr lang="en-US" altLang="zh-CN" sz="2800" dirty="0">
                <a:solidFill>
                  <a:srgbClr val="9900FF"/>
                </a:solidFill>
                <a:latin typeface="楷体_GB2312" pitchFamily="49" charset="-122"/>
              </a:rPr>
              <a:t>1.</a:t>
            </a:r>
            <a:r>
              <a:rPr lang="zh-CN" altLang="en-US" sz="2800" dirty="0">
                <a:solidFill>
                  <a:srgbClr val="9900FF"/>
                </a:solidFill>
                <a:latin typeface="楷体_GB2312" pitchFamily="49" charset="-122"/>
              </a:rPr>
              <a:t>运算速度快</a:t>
            </a:r>
            <a:r>
              <a:rPr lang="zh-CN" altLang="en-US" sz="2800" dirty="0">
                <a:latin typeface="楷体_GB2312" pitchFamily="49" charset="-122"/>
              </a:rPr>
              <a:t>：巨型机每秒千亿亿次，气象预报。单</a:t>
            </a:r>
            <a:r>
              <a:rPr lang="en-US" altLang="zh-CN" sz="2800" dirty="0">
                <a:latin typeface="楷体_GB2312" pitchFamily="49" charset="-122"/>
              </a:rPr>
              <a:t>CPU</a:t>
            </a:r>
            <a:r>
              <a:rPr lang="zh-CN" altLang="en-US" sz="2800" dirty="0">
                <a:latin typeface="楷体_GB2312" pitchFamily="49" charset="-122"/>
              </a:rPr>
              <a:t>可达万亿次。</a:t>
            </a:r>
            <a:endParaRPr lang="en-US" altLang="zh-CN" sz="2800" dirty="0">
              <a:latin typeface="楷体_GB2312" pitchFamily="49" charset="-122"/>
            </a:endParaRPr>
          </a:p>
          <a:p>
            <a:pPr eaLnBrk="1" hangingPunct="1"/>
            <a:r>
              <a:rPr lang="en-US" altLang="zh-CN" sz="2800" dirty="0">
                <a:latin typeface="楷体_GB2312" pitchFamily="49" charset="-122"/>
              </a:rPr>
              <a:t>    </a:t>
            </a:r>
            <a:r>
              <a:rPr lang="en-US" altLang="zh-CN" sz="2800" dirty="0">
                <a:solidFill>
                  <a:srgbClr val="9900FF"/>
                </a:solidFill>
                <a:latin typeface="楷体_GB2312" pitchFamily="49" charset="-122"/>
              </a:rPr>
              <a:t>2.</a:t>
            </a:r>
            <a:r>
              <a:rPr lang="zh-CN" altLang="en-US" sz="2800" dirty="0">
                <a:solidFill>
                  <a:srgbClr val="9900FF"/>
                </a:solidFill>
                <a:latin typeface="楷体_GB2312" pitchFamily="49" charset="-122"/>
              </a:rPr>
              <a:t>计算精度高</a:t>
            </a:r>
            <a:r>
              <a:rPr lang="zh-CN" altLang="en-US" sz="2800" dirty="0">
                <a:latin typeface="楷体_GB2312" pitchFamily="49" charset="-122"/>
              </a:rPr>
              <a:t>：理论上不受限制，圆周率</a:t>
            </a:r>
            <a:endParaRPr lang="en-US" altLang="zh-CN" sz="2800" dirty="0">
              <a:latin typeface="楷体_GB2312" pitchFamily="49" charset="-122"/>
            </a:endParaRPr>
          </a:p>
          <a:p>
            <a:pPr eaLnBrk="1" hangingPunct="1"/>
            <a:r>
              <a:rPr lang="en-US" altLang="zh-CN" sz="2800" dirty="0">
                <a:latin typeface="楷体_GB2312" pitchFamily="49" charset="-122"/>
              </a:rPr>
              <a:t>    </a:t>
            </a:r>
            <a:r>
              <a:rPr lang="en-US" altLang="zh-CN" sz="2800" dirty="0">
                <a:solidFill>
                  <a:srgbClr val="9900FF"/>
                </a:solidFill>
                <a:latin typeface="楷体_GB2312" pitchFamily="49" charset="-122"/>
              </a:rPr>
              <a:t>3.</a:t>
            </a:r>
            <a:r>
              <a:rPr lang="zh-CN" altLang="en-US" sz="2800" dirty="0">
                <a:solidFill>
                  <a:srgbClr val="9900FF"/>
                </a:solidFill>
                <a:latin typeface="楷体_GB2312" pitchFamily="49" charset="-122"/>
              </a:rPr>
              <a:t>存储能力强</a:t>
            </a:r>
            <a:r>
              <a:rPr lang="zh-CN" altLang="en-US" sz="2800" dirty="0">
                <a:latin typeface="楷体_GB2312" pitchFamily="49" charset="-122"/>
              </a:rPr>
              <a:t>：可以存储海量的数据资料</a:t>
            </a:r>
            <a:endParaRPr lang="en-US" altLang="zh-CN" sz="2800" dirty="0">
              <a:latin typeface="楷体_GB2312" pitchFamily="49" charset="-122"/>
            </a:endParaRPr>
          </a:p>
          <a:p>
            <a:pPr eaLnBrk="1" hangingPunct="1"/>
            <a:r>
              <a:rPr lang="en-US" altLang="zh-CN" sz="2800" dirty="0">
                <a:latin typeface="楷体_GB2312" pitchFamily="49" charset="-122"/>
              </a:rPr>
              <a:t>    </a:t>
            </a:r>
            <a:r>
              <a:rPr lang="en-US" altLang="zh-CN" sz="2800" dirty="0">
                <a:solidFill>
                  <a:srgbClr val="9900FF"/>
                </a:solidFill>
                <a:latin typeface="楷体_GB2312" pitchFamily="49" charset="-122"/>
              </a:rPr>
              <a:t>4.</a:t>
            </a:r>
            <a:r>
              <a:rPr lang="zh-CN" altLang="en-US" sz="2800" dirty="0">
                <a:solidFill>
                  <a:srgbClr val="9900FF"/>
                </a:solidFill>
                <a:latin typeface="楷体_GB2312" pitchFamily="49" charset="-122"/>
              </a:rPr>
              <a:t>具有逻辑判断能力</a:t>
            </a:r>
            <a:r>
              <a:rPr lang="zh-CN" altLang="en-US" sz="2800" dirty="0">
                <a:latin typeface="楷体_GB2312" pitchFamily="49" charset="-122"/>
              </a:rPr>
              <a:t>：不仅可以进行算术运算</a:t>
            </a:r>
            <a:endParaRPr lang="en-US" altLang="zh-CN" sz="2800" dirty="0">
              <a:latin typeface="楷体_GB2312" pitchFamily="49" charset="-122"/>
            </a:endParaRPr>
          </a:p>
          <a:p>
            <a:pPr eaLnBrk="1" hangingPunct="1"/>
            <a:r>
              <a:rPr lang="zh-CN" altLang="en-US" sz="2800" dirty="0">
                <a:latin typeface="楷体_GB2312" pitchFamily="49" charset="-122"/>
              </a:rPr>
              <a:t>       ，还可以进行逻辑运算。</a:t>
            </a:r>
            <a:endParaRPr lang="en-US" altLang="zh-CN" sz="2800" dirty="0">
              <a:latin typeface="楷体_GB2312" pitchFamily="49" charset="-122"/>
            </a:endParaRPr>
          </a:p>
          <a:p>
            <a:pPr eaLnBrk="1" hangingPunct="1"/>
            <a:r>
              <a:rPr lang="en-US" altLang="zh-CN" sz="2800" dirty="0">
                <a:latin typeface="楷体_GB2312" pitchFamily="49" charset="-122"/>
              </a:rPr>
              <a:t>    </a:t>
            </a:r>
            <a:r>
              <a:rPr lang="en-US" altLang="zh-CN" sz="2800" dirty="0">
                <a:solidFill>
                  <a:srgbClr val="9900FF"/>
                </a:solidFill>
                <a:latin typeface="楷体_GB2312" pitchFamily="49" charset="-122"/>
              </a:rPr>
              <a:t>5.</a:t>
            </a:r>
            <a:r>
              <a:rPr lang="zh-CN" altLang="en-US" sz="2800" dirty="0">
                <a:solidFill>
                  <a:srgbClr val="9900FF"/>
                </a:solidFill>
                <a:latin typeface="楷体_GB2312" pitchFamily="49" charset="-122"/>
              </a:rPr>
              <a:t>具有自动执行能力</a:t>
            </a:r>
            <a:r>
              <a:rPr lang="zh-CN" altLang="en-US" sz="2800" dirty="0">
                <a:latin typeface="楷体_GB2312" pitchFamily="49" charset="-122"/>
              </a:rPr>
              <a:t>：无需人工干预，具有自动计算和存储能力。</a:t>
            </a:r>
            <a:endParaRPr lang="en-US" altLang="zh-CN" sz="2800" dirty="0">
              <a:latin typeface="楷体_GB2312" pitchFamily="49" charset="-122"/>
            </a:endParaRPr>
          </a:p>
          <a:p>
            <a:pPr eaLnBrk="1" hangingPunct="1"/>
            <a:r>
              <a:rPr lang="zh-CN" altLang="en-US" sz="2800" dirty="0">
                <a:latin typeface="楷体_GB2312" pitchFamily="49" charset="-122"/>
              </a:rPr>
              <a:t>    计算机运算能力取决于计算机架构和制造工艺。</a:t>
            </a:r>
            <a:endParaRPr lang="en-US" altLang="zh-CN" sz="2800" dirty="0">
              <a:solidFill>
                <a:srgbClr val="FF0000"/>
              </a:solidFill>
              <a:latin typeface="楷体_GB2312" pitchFamily="49" charset="-122"/>
            </a:endParaRPr>
          </a:p>
        </p:txBody>
      </p:sp>
      <p:sp>
        <p:nvSpPr>
          <p:cNvPr id="376837" name="Rectangle 5"/>
          <p:cNvSpPr>
            <a:spLocks noGrp="1" noChangeArrowheads="1"/>
          </p:cNvSpPr>
          <p:nvPr>
            <p:ph type="title"/>
          </p:nvPr>
        </p:nvSpPr>
        <p:spPr>
          <a:xfrm>
            <a:off x="2865438" y="76200"/>
            <a:ext cx="6089650" cy="762000"/>
          </a:xfrm>
          <a:extLst>
            <a:ext uri="{91240B29-F687-4F45-9708-019B960494DF}">
              <a14:hiddenLine xmlns:a14="http://schemas.microsoft.com/office/drawing/2010/main" w="12700">
                <a:solidFill>
                  <a:schemeClr val="tx1"/>
                </a:solidFill>
                <a:miter lim="800000"/>
                <a:headEnd/>
                <a:tailEnd/>
              </a14:hiddenLine>
            </a:ext>
          </a:extLst>
        </p:spPr>
        <p:txBody>
          <a:bodyPr anchor="ctr"/>
          <a:lstStyle/>
          <a:p>
            <a:pPr eaLnBrk="1" hangingPunct="1">
              <a:defRPr/>
            </a:pPr>
            <a:r>
              <a:rPr lang="en-US" altLang="zh-CN" dirty="0">
                <a:latin typeface="隶书" pitchFamily="49" charset="-122"/>
              </a:rPr>
              <a:t>1.1 </a:t>
            </a:r>
            <a:r>
              <a:rPr lang="zh-CN" altLang="en-US" dirty="0">
                <a:latin typeface="隶书" pitchFamily="49" charset="-122"/>
              </a:rPr>
              <a:t>计算机概述</a:t>
            </a:r>
            <a:endParaRPr lang="en-US" altLang="zh-CN" dirty="0">
              <a:latin typeface="隶书" pitchFamily="49" charset="-122"/>
            </a:endParaRPr>
          </a:p>
        </p:txBody>
      </p:sp>
    </p:spTree>
  </p:cSld>
  <p:clrMapOvr>
    <a:masterClrMapping/>
  </p:clrMapOvr>
  <p:transition spd="slow">
    <p:strips dir="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9907</TotalTime>
  <Words>8933</Words>
  <Application>Microsoft Office PowerPoint</Application>
  <PresentationFormat>A4 纸张(210x297 毫米)</PresentationFormat>
  <Paragraphs>1021</Paragraphs>
  <Slides>71</Slides>
  <Notes>25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84" baseType="lpstr">
      <vt:lpstr>Helvetica Neue</vt:lpstr>
      <vt:lpstr>楷体_GB2312</vt:lpstr>
      <vt:lpstr>隶书</vt:lpstr>
      <vt:lpstr>宋体</vt:lpstr>
      <vt:lpstr>Arial</vt:lpstr>
      <vt:lpstr>Tahoma</vt:lpstr>
      <vt:lpstr>Times New Roman</vt:lpstr>
      <vt:lpstr>Wingdings</vt:lpstr>
      <vt:lpstr>Blends</vt:lpstr>
      <vt:lpstr>Equation</vt:lpstr>
      <vt:lpstr>Document</vt:lpstr>
      <vt:lpstr>文档</vt:lpstr>
      <vt:lpstr>BMP 图象</vt:lpstr>
      <vt:lpstr>                 上课说明 </vt:lpstr>
      <vt:lpstr>                 上课说明 </vt:lpstr>
      <vt:lpstr>                 上课说明 </vt:lpstr>
      <vt:lpstr>                 上课说明 </vt:lpstr>
      <vt:lpstr>1.1 计算机概述</vt:lpstr>
      <vt:lpstr>1.1 计算机概述</vt:lpstr>
      <vt:lpstr>1.1 计算机概述</vt:lpstr>
      <vt:lpstr>1.1 计算机概述</vt:lpstr>
      <vt:lpstr>1.1 计算机概述</vt:lpstr>
      <vt:lpstr>1.1 计算机概述</vt:lpstr>
      <vt:lpstr>1.1 计算机概述</vt:lpstr>
      <vt:lpstr>1.1 计算机概述</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PowerPoint 演示文稿</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1.2 计算机运算基础</vt:lpstr>
      <vt:lpstr>1.3 计算机工作原理</vt:lpstr>
      <vt:lpstr>1.3 计算机工作原理</vt:lpstr>
      <vt:lpstr>1.3 计算机工作原理</vt:lpstr>
      <vt:lpstr>PowerPoint 演示文稿</vt:lpstr>
      <vt:lpstr>PowerPoint 演示文稿</vt:lpstr>
      <vt:lpstr>PowerPoint 演示文稿</vt:lpstr>
      <vt:lpstr>1.4 计算学科的典型问题</vt:lpstr>
      <vt:lpstr>1.4 计算学科的典型问题</vt:lpstr>
      <vt:lpstr>1.4 计算学科的典型问题</vt:lpstr>
      <vt:lpstr>1.4 计算学科的典型问题</vt:lpstr>
      <vt:lpstr>1.4 计算学科的典型问题</vt:lpstr>
      <vt:lpstr>1.4 计算学科的典型问题</vt:lpstr>
      <vt:lpstr>1.4 计算学科的典型问题</vt:lpstr>
      <vt:lpstr>本章小结</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yanxm@szu.edu.cn</cp:lastModifiedBy>
  <cp:revision>640</cp:revision>
  <cp:lastPrinted>2014-08-23T14:47:45Z</cp:lastPrinted>
  <dcterms:created xsi:type="dcterms:W3CDTF">2003-05-17T02:00:08Z</dcterms:created>
  <dcterms:modified xsi:type="dcterms:W3CDTF">2021-09-20T03:22:08Z</dcterms:modified>
</cp:coreProperties>
</file>