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0"/>
  </p:notesMasterIdLst>
  <p:sldIdLst>
    <p:sldId id="256" r:id="rId2"/>
    <p:sldId id="257" r:id="rId3"/>
    <p:sldId id="258" r:id="rId4"/>
    <p:sldId id="259" r:id="rId5"/>
    <p:sldId id="260" r:id="rId6"/>
    <p:sldId id="261" r:id="rId7"/>
    <p:sldId id="265" r:id="rId8"/>
    <p:sldId id="262" r:id="rId9"/>
    <p:sldId id="263"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308" r:id="rId42"/>
    <p:sldId id="296" r:id="rId43"/>
    <p:sldId id="297" r:id="rId44"/>
    <p:sldId id="298" r:id="rId45"/>
    <p:sldId id="309" r:id="rId46"/>
    <p:sldId id="299" r:id="rId47"/>
    <p:sldId id="300" r:id="rId48"/>
    <p:sldId id="301" r:id="rId49"/>
    <p:sldId id="302" r:id="rId50"/>
    <p:sldId id="303" r:id="rId51"/>
    <p:sldId id="304" r:id="rId52"/>
    <p:sldId id="305" r:id="rId53"/>
    <p:sldId id="310" r:id="rId54"/>
    <p:sldId id="311" r:id="rId55"/>
    <p:sldId id="307"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4" r:id="rId77"/>
    <p:sldId id="332" r:id="rId78"/>
    <p:sldId id="333" r:id="rId79"/>
    <p:sldId id="335" r:id="rId80"/>
    <p:sldId id="336" r:id="rId81"/>
    <p:sldId id="337" r:id="rId82"/>
    <p:sldId id="359" r:id="rId83"/>
    <p:sldId id="338" r:id="rId84"/>
    <p:sldId id="360" r:id="rId85"/>
    <p:sldId id="339" r:id="rId86"/>
    <p:sldId id="340" r:id="rId87"/>
    <p:sldId id="341" r:id="rId88"/>
    <p:sldId id="342" r:id="rId89"/>
    <p:sldId id="343" r:id="rId90"/>
    <p:sldId id="344" r:id="rId91"/>
    <p:sldId id="346" r:id="rId92"/>
    <p:sldId id="345" r:id="rId93"/>
    <p:sldId id="347" r:id="rId94"/>
    <p:sldId id="348" r:id="rId95"/>
    <p:sldId id="361" r:id="rId96"/>
    <p:sldId id="349" r:id="rId97"/>
    <p:sldId id="350" r:id="rId98"/>
    <p:sldId id="351" r:id="rId99"/>
    <p:sldId id="352" r:id="rId100"/>
    <p:sldId id="353" r:id="rId101"/>
    <p:sldId id="354" r:id="rId102"/>
    <p:sldId id="355" r:id="rId103"/>
    <p:sldId id="356" r:id="rId104"/>
    <p:sldId id="357" r:id="rId105"/>
    <p:sldId id="358" r:id="rId106"/>
    <p:sldId id="362" r:id="rId107"/>
    <p:sldId id="375" r:id="rId108"/>
    <p:sldId id="364" r:id="rId109"/>
    <p:sldId id="365" r:id="rId110"/>
    <p:sldId id="366" r:id="rId111"/>
    <p:sldId id="367" r:id="rId112"/>
    <p:sldId id="368" r:id="rId113"/>
    <p:sldId id="369" r:id="rId114"/>
    <p:sldId id="370" r:id="rId115"/>
    <p:sldId id="371" r:id="rId116"/>
    <p:sldId id="372" r:id="rId117"/>
    <p:sldId id="373" r:id="rId118"/>
    <p:sldId id="374" r:id="rId119"/>
  </p:sldIdLst>
  <p:sldSz cx="9144000" cy="5143500" type="screen16x9"/>
  <p:notesSz cx="6858000" cy="9144000"/>
  <p:custDataLst>
    <p:tags r:id="rId1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FF9900"/>
    <a:srgbClr val="003300"/>
    <a:srgbClr val="8BCD43"/>
    <a:srgbClr val="336699"/>
    <a:srgbClr val="006666"/>
    <a:srgbClr val="990099"/>
    <a:srgbClr val="CC3399"/>
    <a:srgbClr val="3399FF"/>
    <a:srgbClr val="80C6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50" autoAdjust="0"/>
    <p:restoredTop sz="91395" autoAdjust="0"/>
  </p:normalViewPr>
  <p:slideViewPr>
    <p:cSldViewPr>
      <p:cViewPr>
        <p:scale>
          <a:sx n="125" d="100"/>
          <a:sy n="125" d="100"/>
        </p:scale>
        <p:origin x="-1278" y="-318"/>
      </p:cViewPr>
      <p:guideLst>
        <p:guide orient="horz" pos="849"/>
        <p:guide pos="3152"/>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4930BC-B953-4100-9CF7-77D80207B6D0}" type="datetimeFigureOut">
              <a:rPr lang="zh-CN" altLang="en-US" smtClean="0"/>
              <a:t>2014/9/19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3AD393-4AB0-4808-AFCA-8C371896E5B7}" type="slidenum">
              <a:rPr lang="zh-CN" altLang="en-US" smtClean="0"/>
              <a:t>‹#›</a:t>
            </a:fld>
            <a:endParaRPr lang="zh-CN" altLang="en-US"/>
          </a:p>
        </p:txBody>
      </p:sp>
    </p:spTree>
    <p:extLst>
      <p:ext uri="{BB962C8B-B14F-4D97-AF65-F5344CB8AC3E}">
        <p14:creationId xmlns:p14="http://schemas.microsoft.com/office/powerpoint/2010/main" val="2770374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a:noFill/>
        </p:spPr>
        <p:txBody>
          <a:bodyPr/>
          <a:lstStyle>
            <a:lvl1pPr>
              <a:defRPr kumimoji="1" sz="1200">
                <a:solidFill>
                  <a:schemeClr val="tx1"/>
                </a:solidFill>
                <a:latin typeface="Arial" charset="0"/>
                <a:ea typeface="宋体" pitchFamily="2" charset="-122"/>
              </a:defRPr>
            </a:lvl1pPr>
            <a:lvl2pPr marL="742950" indent="-285750">
              <a:defRPr kumimoji="1" sz="1200">
                <a:solidFill>
                  <a:schemeClr val="tx1"/>
                </a:solidFill>
                <a:latin typeface="Arial" charset="0"/>
                <a:ea typeface="宋体" pitchFamily="2" charset="-122"/>
              </a:defRPr>
            </a:lvl2pPr>
            <a:lvl3pPr marL="1143000" indent="-228600">
              <a:defRPr kumimoji="1" sz="1200">
                <a:solidFill>
                  <a:schemeClr val="tx1"/>
                </a:solidFill>
                <a:latin typeface="Arial" charset="0"/>
                <a:ea typeface="宋体" pitchFamily="2" charset="-122"/>
              </a:defRPr>
            </a:lvl3pPr>
            <a:lvl4pPr marL="1600200" indent="-228600">
              <a:defRPr kumimoji="1" sz="1200">
                <a:solidFill>
                  <a:schemeClr val="tx1"/>
                </a:solidFill>
                <a:latin typeface="Arial" charset="0"/>
                <a:ea typeface="宋体" pitchFamily="2" charset="-122"/>
              </a:defRPr>
            </a:lvl4pPr>
            <a:lvl5pPr marL="2057400" indent="-228600">
              <a:defRPr kumimoji="1" sz="1200">
                <a:solidFill>
                  <a:schemeClr val="tx1"/>
                </a:solidFill>
                <a:latin typeface="Arial"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Arial"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Arial"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Arial"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Arial" charset="0"/>
                <a:ea typeface="宋体" pitchFamily="2" charset="-122"/>
              </a:defRPr>
            </a:lvl9pPr>
          </a:lstStyle>
          <a:p>
            <a:r>
              <a:rPr lang="zh-CN" altLang="en-US" smtClean="0">
                <a:latin typeface="Tahoma" pitchFamily="34" charset="0"/>
              </a:rPr>
              <a:t>《计算机导论》</a:t>
            </a:r>
          </a:p>
        </p:txBody>
      </p:sp>
      <p:sp>
        <p:nvSpPr>
          <p:cNvPr id="56323" name="Rectangle 3"/>
          <p:cNvSpPr>
            <a:spLocks noGrp="1" noChangeArrowheads="1"/>
          </p:cNvSpPr>
          <p:nvPr>
            <p:ph type="dt" sz="quarter" idx="1"/>
          </p:nvPr>
        </p:nvSpPr>
        <p:spPr>
          <a:noFill/>
        </p:spPr>
        <p:txBody>
          <a:bodyPr/>
          <a:lstStyle>
            <a:lvl1pPr>
              <a:defRPr kumimoji="1" sz="1200">
                <a:solidFill>
                  <a:schemeClr val="tx1"/>
                </a:solidFill>
                <a:latin typeface="Arial" charset="0"/>
                <a:ea typeface="宋体" pitchFamily="2" charset="-122"/>
              </a:defRPr>
            </a:lvl1pPr>
            <a:lvl2pPr marL="742950" indent="-285750">
              <a:defRPr kumimoji="1" sz="1200">
                <a:solidFill>
                  <a:schemeClr val="tx1"/>
                </a:solidFill>
                <a:latin typeface="Arial" charset="0"/>
                <a:ea typeface="宋体" pitchFamily="2" charset="-122"/>
              </a:defRPr>
            </a:lvl2pPr>
            <a:lvl3pPr marL="1143000" indent="-228600">
              <a:defRPr kumimoji="1" sz="1200">
                <a:solidFill>
                  <a:schemeClr val="tx1"/>
                </a:solidFill>
                <a:latin typeface="Arial" charset="0"/>
                <a:ea typeface="宋体" pitchFamily="2" charset="-122"/>
              </a:defRPr>
            </a:lvl3pPr>
            <a:lvl4pPr marL="1600200" indent="-228600">
              <a:defRPr kumimoji="1" sz="1200">
                <a:solidFill>
                  <a:schemeClr val="tx1"/>
                </a:solidFill>
                <a:latin typeface="Arial" charset="0"/>
                <a:ea typeface="宋体" pitchFamily="2" charset="-122"/>
              </a:defRPr>
            </a:lvl4pPr>
            <a:lvl5pPr marL="2057400" indent="-228600">
              <a:defRPr kumimoji="1" sz="1200">
                <a:solidFill>
                  <a:schemeClr val="tx1"/>
                </a:solidFill>
                <a:latin typeface="Arial"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Arial"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Arial"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Arial"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Arial" charset="0"/>
                <a:ea typeface="宋体" pitchFamily="2" charset="-122"/>
              </a:defRPr>
            </a:lvl9pPr>
          </a:lstStyle>
          <a:p>
            <a:r>
              <a:rPr lang="zh-CN" altLang="en-US" smtClean="0">
                <a:latin typeface="Tahoma" pitchFamily="34" charset="0"/>
              </a:rPr>
              <a:t>第二章 计算理论与计算模型</a:t>
            </a:r>
            <a:endParaRPr lang="en-US" altLang="zh-CN" smtClean="0">
              <a:latin typeface="Tahoma" pitchFamily="34" charset="0"/>
            </a:endParaRPr>
          </a:p>
        </p:txBody>
      </p:sp>
      <p:sp>
        <p:nvSpPr>
          <p:cNvPr id="56324" name="Rectangle 2"/>
          <p:cNvSpPr>
            <a:spLocks noGrp="1" noChangeArrowheads="1"/>
          </p:cNvSpPr>
          <p:nvPr>
            <p:ph type="body" idx="1"/>
          </p:nvPr>
        </p:nvSpPr>
        <p:spPr>
          <a:xfrm>
            <a:off x="457633" y="4344032"/>
            <a:ext cx="5942735" cy="4418287"/>
          </a:xfrm>
          <a:noFill/>
          <a:extLst>
            <a:ext uri="{91240B29-F687-4F45-9708-019B960494DF}">
              <a14:hiddenLine xmlns:a14="http://schemas.microsoft.com/office/drawing/2010/main" w="12700">
                <a:solidFill>
                  <a:schemeClr val="tx1"/>
                </a:solidFill>
                <a:miter lim="800000"/>
                <a:headEnd/>
                <a:tailEnd/>
              </a14:hiddenLine>
            </a:ext>
          </a:extLst>
        </p:spPr>
        <p:txBody>
          <a:bodyPr lIns="89067" tIns="43752" rIns="89067" bIns="43752"/>
          <a:lstStyle/>
          <a:p>
            <a:pPr algn="ctr" eaLnBrk="1" hangingPunct="1"/>
            <a:r>
              <a:rPr lang="zh-CN" altLang="en-US" smtClean="0"/>
              <a:t>   计算机是一种能对各种信息进行高速处理的工具或电子机器，是</a:t>
            </a:r>
            <a:r>
              <a:rPr lang="en-US" altLang="zh-CN" smtClean="0"/>
              <a:t>20</a:t>
            </a:r>
            <a:r>
              <a:rPr lang="zh-CN" altLang="en-US" smtClean="0"/>
              <a:t>世纪人类最伟大的科技发明之一。人类历史上以往所创造的任何工具或机器都是人类器官的延伸，用于弥补人类体力劳动的不足。例如：一切交通工具都是人腿的延伸，一切机床或工具都是人手的延伸，望远镜、显微镜和电视是人眼的延伸，电话、无线电和卫星通信又是人耳的延伸。而计算机是人类思维器官</a:t>
            </a:r>
            <a:r>
              <a:rPr lang="en-US" altLang="zh-CN" smtClean="0">
                <a:latin typeface="Times New Roman" pitchFamily="18" charset="0"/>
              </a:rPr>
              <a:t>——</a:t>
            </a:r>
            <a:r>
              <a:rPr lang="zh-CN" altLang="en-US" smtClean="0"/>
              <a:t>大脑的延伸。由于大脑是指挥人体各器官的中枢，因此计算机的问世极大地提高和扩充了人类脑力劳动的效能，开辟了人类智力解放的新纪元。</a:t>
            </a:r>
          </a:p>
          <a:p>
            <a:pPr algn="ctr" eaLnBrk="1" hangingPunct="1"/>
            <a:r>
              <a:rPr lang="zh-CN" altLang="en-US" smtClean="0"/>
              <a:t>    对上述定义要强调两点：</a:t>
            </a:r>
          </a:p>
          <a:p>
            <a:pPr algn="ctr" eaLnBrk="1" hangingPunct="1"/>
            <a:r>
              <a:rPr lang="zh-CN" altLang="en-US" smtClean="0"/>
              <a:t>    ①不要单纯从字面上理解</a:t>
            </a:r>
            <a:r>
              <a:rPr lang="zh-CN" altLang="en-US" smtClean="0">
                <a:latin typeface="Times New Roman" pitchFamily="18" charset="0"/>
              </a:rPr>
              <a:t>“</a:t>
            </a:r>
            <a:r>
              <a:rPr lang="zh-CN" altLang="en-US" smtClean="0"/>
              <a:t>计算机</a:t>
            </a:r>
            <a:r>
              <a:rPr lang="zh-CN" altLang="en-US" smtClean="0">
                <a:latin typeface="Times New Roman" pitchFamily="18" charset="0"/>
              </a:rPr>
              <a:t>”</a:t>
            </a:r>
            <a:r>
              <a:rPr lang="zh-CN" altLang="en-US" smtClean="0"/>
              <a:t>一词。要知道它不仅仅是个计算工具，还应更深刻认识到它是一个信息处理机。有了这一认识，才可能理解计算机为什么能在现代信息社会中掀起一场新技术革命。</a:t>
            </a:r>
          </a:p>
          <a:p>
            <a:pPr algn="ctr" eaLnBrk="1" hangingPunct="1"/>
            <a:r>
              <a:rPr lang="zh-CN" altLang="en-US" smtClean="0"/>
              <a:t>    ②计算机虽然称为</a:t>
            </a:r>
            <a:r>
              <a:rPr lang="zh-CN" altLang="en-US" smtClean="0">
                <a:latin typeface="Times New Roman" pitchFamily="18" charset="0"/>
              </a:rPr>
              <a:t>“</a:t>
            </a:r>
            <a:r>
              <a:rPr lang="zh-CN" altLang="en-US" smtClean="0"/>
              <a:t>机</a:t>
            </a:r>
            <a:r>
              <a:rPr lang="zh-CN" altLang="en-US" smtClean="0">
                <a:latin typeface="Times New Roman" pitchFamily="18" charset="0"/>
              </a:rPr>
              <a:t>”</a:t>
            </a:r>
            <a:r>
              <a:rPr lang="zh-CN" altLang="en-US" smtClean="0"/>
              <a:t>，但是它不同于其它任何机器，它具有存储功能，能存储程序，无需人工直接干预，按程序的引导自动存取和处理数据，输出人们所期望的信息。这也是</a:t>
            </a:r>
            <a:r>
              <a:rPr lang="zh-CN" altLang="en-US" smtClean="0">
                <a:latin typeface="Times New Roman" pitchFamily="18" charset="0"/>
              </a:rPr>
              <a:t>“</a:t>
            </a:r>
            <a:r>
              <a:rPr lang="zh-CN" altLang="en-US" smtClean="0"/>
              <a:t>计算机</a:t>
            </a:r>
            <a:r>
              <a:rPr lang="zh-CN" altLang="en-US" smtClean="0">
                <a:latin typeface="Times New Roman" pitchFamily="18" charset="0"/>
              </a:rPr>
              <a:t>”</a:t>
            </a:r>
            <a:r>
              <a:rPr lang="zh-CN" altLang="en-US" smtClean="0"/>
              <a:t>与</a:t>
            </a:r>
            <a:r>
              <a:rPr lang="zh-CN" altLang="en-US" smtClean="0">
                <a:latin typeface="Times New Roman" pitchFamily="18" charset="0"/>
              </a:rPr>
              <a:t>“</a:t>
            </a:r>
            <a:r>
              <a:rPr lang="zh-CN" altLang="en-US" smtClean="0"/>
              <a:t>计算器</a:t>
            </a:r>
            <a:r>
              <a:rPr lang="zh-CN" altLang="en-US" smtClean="0">
                <a:latin typeface="Times New Roman" pitchFamily="18" charset="0"/>
              </a:rPr>
              <a:t>”</a:t>
            </a:r>
            <a:r>
              <a:rPr lang="zh-CN" altLang="en-US" smtClean="0"/>
              <a:t>的本质区别。</a:t>
            </a:r>
          </a:p>
          <a:p>
            <a:pPr eaLnBrk="1" hangingPunct="1"/>
            <a:endParaRPr lang="zh-CN" altLang="en-US" smtClean="0"/>
          </a:p>
        </p:txBody>
      </p:sp>
      <p:sp>
        <p:nvSpPr>
          <p:cNvPr id="56325" name="Rectangle 3"/>
          <p:cNvSpPr>
            <a:spLocks noGrp="1" noRot="1" noChangeAspect="1" noChangeArrowheads="1" noTextEdit="1"/>
          </p:cNvSpPr>
          <p:nvPr>
            <p:ph type="sldImg"/>
          </p:nvPr>
        </p:nvSpPr>
        <p:spPr>
          <a:xfrm>
            <a:off x="395288" y="692150"/>
            <a:ext cx="6072187" cy="3416300"/>
          </a:xfrm>
          <a:ln w="12700" cap="flat">
            <a:solidFill>
              <a:schemeClr val="tx1"/>
            </a:solid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3AD393-4AB0-4808-AFCA-8C371896E5B7}" type="slidenum">
              <a:rPr lang="zh-CN" altLang="en-US" smtClean="0"/>
              <a:t>65</a:t>
            </a:fld>
            <a:endParaRPr lang="zh-CN" altLang="en-US"/>
          </a:p>
        </p:txBody>
      </p:sp>
    </p:spTree>
    <p:extLst>
      <p:ext uri="{BB962C8B-B14F-4D97-AF65-F5344CB8AC3E}">
        <p14:creationId xmlns:p14="http://schemas.microsoft.com/office/powerpoint/2010/main" val="1738663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问一下，李老师最后一页</a:t>
            </a:r>
            <a:r>
              <a:rPr lang="en-US" altLang="zh-CN" dirty="0" smtClean="0"/>
              <a:t>103</a:t>
            </a:r>
            <a:r>
              <a:rPr lang="zh-CN" altLang="en-US" dirty="0" smtClean="0"/>
              <a:t>是哪里的内容，发来的</a:t>
            </a:r>
            <a:r>
              <a:rPr lang="en-US" altLang="zh-CN" dirty="0" smtClean="0"/>
              <a:t>PPT</a:t>
            </a:r>
            <a:r>
              <a:rPr lang="zh-CN" altLang="en-US" dirty="0" smtClean="0"/>
              <a:t>好像搞错了</a:t>
            </a:r>
            <a:endParaRPr lang="zh-CN" altLang="en-US" dirty="0"/>
          </a:p>
        </p:txBody>
      </p:sp>
      <p:sp>
        <p:nvSpPr>
          <p:cNvPr id="4" name="灯片编号占位符 3"/>
          <p:cNvSpPr>
            <a:spLocks noGrp="1"/>
          </p:cNvSpPr>
          <p:nvPr>
            <p:ph type="sldNum" sz="quarter" idx="10"/>
          </p:nvPr>
        </p:nvSpPr>
        <p:spPr/>
        <p:txBody>
          <a:bodyPr/>
          <a:lstStyle/>
          <a:p>
            <a:fld id="{BB3AD393-4AB0-4808-AFCA-8C371896E5B7}" type="slidenum">
              <a:rPr lang="zh-CN" altLang="en-US" smtClean="0"/>
              <a:t>82</a:t>
            </a:fld>
            <a:endParaRPr lang="zh-CN" altLang="en-US"/>
          </a:p>
        </p:txBody>
      </p:sp>
    </p:spTree>
    <p:extLst>
      <p:ext uri="{BB962C8B-B14F-4D97-AF65-F5344CB8AC3E}">
        <p14:creationId xmlns:p14="http://schemas.microsoft.com/office/powerpoint/2010/main" val="3181717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3AD393-4AB0-4808-AFCA-8C371896E5B7}" type="slidenum">
              <a:rPr lang="zh-CN" altLang="en-US" smtClean="0"/>
              <a:t>101</a:t>
            </a:fld>
            <a:endParaRPr lang="zh-CN" altLang="en-US"/>
          </a:p>
        </p:txBody>
      </p:sp>
    </p:spTree>
    <p:extLst>
      <p:ext uri="{BB962C8B-B14F-4D97-AF65-F5344CB8AC3E}">
        <p14:creationId xmlns:p14="http://schemas.microsoft.com/office/powerpoint/2010/main" val="2252478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3AD393-4AB0-4808-AFCA-8C371896E5B7}" type="slidenum">
              <a:rPr lang="zh-CN" altLang="en-US" smtClean="0"/>
              <a:t>108</a:t>
            </a:fld>
            <a:endParaRPr lang="zh-CN" altLang="en-US"/>
          </a:p>
        </p:txBody>
      </p:sp>
    </p:spTree>
    <p:extLst>
      <p:ext uri="{BB962C8B-B14F-4D97-AF65-F5344CB8AC3E}">
        <p14:creationId xmlns:p14="http://schemas.microsoft.com/office/powerpoint/2010/main" val="3664902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B3AD393-4AB0-4808-AFCA-8C371896E5B7}" type="slidenum">
              <a:rPr lang="zh-CN" altLang="en-US" smtClean="0"/>
              <a:t>110</a:t>
            </a:fld>
            <a:endParaRPr lang="zh-CN" altLang="en-US"/>
          </a:p>
        </p:txBody>
      </p:sp>
    </p:spTree>
    <p:extLst>
      <p:ext uri="{BB962C8B-B14F-4D97-AF65-F5344CB8AC3E}">
        <p14:creationId xmlns:p14="http://schemas.microsoft.com/office/powerpoint/2010/main" val="833102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539552" y="1851670"/>
            <a:ext cx="7056784" cy="1021556"/>
          </a:xfrm>
        </p:spPr>
        <p:txBody>
          <a:bodyPr vert="horz" anchor="ctr">
            <a:normAutofit/>
          </a:bodyPr>
          <a:lstStyle>
            <a:lvl1pPr algn="ctr">
              <a:defRPr sz="3600" b="1" cap="all">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2014/9/19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2014/9/19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2014/9/19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382713" y="57150"/>
            <a:ext cx="7150100" cy="5715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22289" y="844154"/>
            <a:ext cx="3963987" cy="388739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38676" y="844154"/>
            <a:ext cx="3965575" cy="388739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3"/>
          <p:cNvSpPr>
            <a:spLocks noGrp="1" noChangeArrowheads="1"/>
          </p:cNvSpPr>
          <p:nvPr>
            <p:ph type="sldNum" sz="quarter" idx="10"/>
          </p:nvPr>
        </p:nvSpPr>
        <p:spPr>
          <a:ln/>
        </p:spPr>
        <p:txBody>
          <a:bodyPr/>
          <a:lstStyle>
            <a:lvl1pPr>
              <a:defRPr/>
            </a:lvl1pPr>
          </a:lstStyle>
          <a:p>
            <a:pPr>
              <a:defRPr/>
            </a:pPr>
            <a:r>
              <a:rPr lang="en-US" altLang="zh-CN"/>
              <a:t>4-</a:t>
            </a:r>
            <a:fld id="{66AA6D0A-88BE-40BD-9A12-00853E8E2CF8}" type="slidenum">
              <a:rPr lang="en-US" altLang="zh-CN"/>
              <a:pPr>
                <a:defRPr/>
              </a:pPr>
              <a:t>‹#›</a:t>
            </a:fld>
            <a:endParaRPr lang="en-US" altLang="zh-CN"/>
          </a:p>
        </p:txBody>
      </p:sp>
    </p:spTree>
    <p:extLst>
      <p:ext uri="{BB962C8B-B14F-4D97-AF65-F5344CB8AC3E}">
        <p14:creationId xmlns:p14="http://schemas.microsoft.com/office/powerpoint/2010/main" val="70955590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676400" y="57150"/>
            <a:ext cx="6934200" cy="5715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17281" y="851298"/>
            <a:ext cx="3984380" cy="393501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2339" y="851297"/>
            <a:ext cx="3984381" cy="19097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2339" y="2875360"/>
            <a:ext cx="3984381" cy="191095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3"/>
          <p:cNvSpPr>
            <a:spLocks noGrp="1" noChangeArrowheads="1"/>
          </p:cNvSpPr>
          <p:nvPr>
            <p:ph type="sldNum" sz="quarter" idx="10"/>
          </p:nvPr>
        </p:nvSpPr>
        <p:spPr>
          <a:ln/>
        </p:spPr>
        <p:txBody>
          <a:bodyPr/>
          <a:lstStyle>
            <a:lvl1pPr>
              <a:defRPr/>
            </a:lvl1pPr>
          </a:lstStyle>
          <a:p>
            <a:pPr>
              <a:defRPr/>
            </a:pPr>
            <a:r>
              <a:rPr lang="en-US" altLang="zh-CN"/>
              <a:t>2-</a:t>
            </a:r>
            <a:fld id="{5194B255-2EFA-468F-A061-8FEBF445ACF8}" type="slidenum">
              <a:rPr lang="en-US" altLang="zh-CN"/>
              <a:pPr>
                <a:defRPr/>
              </a:pPr>
              <a:t>‹#›</a:t>
            </a:fld>
            <a:r>
              <a:rPr lang="en-US" altLang="zh-CN"/>
              <a:t>/48</a:t>
            </a:r>
          </a:p>
        </p:txBody>
      </p:sp>
    </p:spTree>
    <p:extLst>
      <p:ext uri="{BB962C8B-B14F-4D97-AF65-F5344CB8AC3E}">
        <p14:creationId xmlns:p14="http://schemas.microsoft.com/office/powerpoint/2010/main" val="2025552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目录">
    <p:spTree>
      <p:nvGrpSpPr>
        <p:cNvPr id="1" name=""/>
        <p:cNvGrpSpPr/>
        <p:nvPr/>
      </p:nvGrpSpPr>
      <p:grpSpPr>
        <a:xfrm>
          <a:off x="0" y="0"/>
          <a:ext cx="0" cy="0"/>
          <a:chOff x="0" y="0"/>
          <a:chExt cx="0" cy="0"/>
        </a:xfrm>
      </p:grpSpPr>
      <p:sp>
        <p:nvSpPr>
          <p:cNvPr id="2" name="标题 1"/>
          <p:cNvSpPr>
            <a:spLocks noGrp="1"/>
          </p:cNvSpPr>
          <p:nvPr>
            <p:ph type="title"/>
          </p:nvPr>
        </p:nvSpPr>
        <p:spPr>
          <a:xfrm>
            <a:off x="539552" y="479872"/>
            <a:ext cx="7128792" cy="651718"/>
          </a:xfrm>
        </p:spPr>
        <p:txBody>
          <a:bodyPr>
            <a:normAutofit/>
          </a:bodyPr>
          <a:lstStyle>
            <a:lvl1pPr algn="ctr">
              <a:defRPr sz="2400" b="1">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39552" y="1164269"/>
            <a:ext cx="7128792" cy="3207681"/>
          </a:xfrm>
        </p:spPr>
        <p:txBody>
          <a:bodyPr>
            <a:normAutofit/>
          </a:bodyPr>
          <a:lstStyle>
            <a:lvl1pPr marL="72000" indent="0">
              <a:lnSpc>
                <a:spcPct val="150000"/>
              </a:lnSpc>
              <a:spcBef>
                <a:spcPts val="600"/>
              </a:spcBef>
              <a:defRPr sz="2000" b="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vl2pPr marL="72000" indent="0">
              <a:lnSpc>
                <a:spcPct val="150000"/>
              </a:lnSpc>
              <a:spcBef>
                <a:spcPts val="600"/>
              </a:spcBef>
              <a:defRPr sz="2000" b="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2pPr>
            <a:lvl3pPr marL="72000" indent="0">
              <a:lnSpc>
                <a:spcPct val="150000"/>
              </a:lnSpc>
              <a:spcBef>
                <a:spcPts val="600"/>
              </a:spcBef>
              <a:defRPr sz="2000" b="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3pPr>
            <a:lvl4pPr marL="72000" indent="0">
              <a:lnSpc>
                <a:spcPct val="150000"/>
              </a:lnSpc>
              <a:spcBef>
                <a:spcPts val="600"/>
              </a:spcBef>
              <a:defRPr sz="2000" b="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4pPr>
            <a:lvl5pPr marL="72000" indent="0">
              <a:lnSpc>
                <a:spcPct val="150000"/>
              </a:lnSpc>
              <a:spcBef>
                <a:spcPts val="600"/>
              </a:spcBef>
              <a:defRPr sz="2000" b="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2014/9/19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10536609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3568" y="479872"/>
            <a:ext cx="6984776" cy="651718"/>
          </a:xfrm>
        </p:spPr>
        <p:txBody>
          <a:bodyPr>
            <a:normAutofit/>
          </a:bodyPr>
          <a:lstStyle>
            <a:lvl1pPr marL="180000" algn="l">
              <a:defRPr sz="2200" b="1">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827584" y="1164269"/>
            <a:ext cx="6696744" cy="3207681"/>
          </a:xfrm>
        </p:spPr>
        <p:txBody>
          <a:bodyPr>
            <a:normAutofit/>
          </a:bodyPr>
          <a:lstStyle>
            <a:lvl1pPr marL="72000" indent="0">
              <a:lnSpc>
                <a:spcPct val="150000"/>
              </a:lnSpc>
              <a:spcBef>
                <a:spcPts val="600"/>
              </a:spcBef>
              <a:buNone/>
              <a:defRPr sz="2000" b="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vl2pPr marL="72000" indent="0">
              <a:lnSpc>
                <a:spcPct val="150000"/>
              </a:lnSpc>
              <a:spcBef>
                <a:spcPts val="600"/>
              </a:spcBef>
              <a:defRPr sz="2000" b="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2pPr>
            <a:lvl3pPr marL="72000" indent="0">
              <a:lnSpc>
                <a:spcPct val="150000"/>
              </a:lnSpc>
              <a:spcBef>
                <a:spcPts val="600"/>
              </a:spcBef>
              <a:defRPr sz="2000" b="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3pPr>
            <a:lvl4pPr marL="72000" indent="0">
              <a:lnSpc>
                <a:spcPct val="150000"/>
              </a:lnSpc>
              <a:spcBef>
                <a:spcPts val="600"/>
              </a:spcBef>
              <a:defRPr sz="2000" b="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4pPr>
            <a:lvl5pPr marL="72000" indent="0">
              <a:lnSpc>
                <a:spcPct val="150000"/>
              </a:lnSpc>
              <a:spcBef>
                <a:spcPts val="600"/>
              </a:spcBef>
              <a:defRPr sz="2000" b="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2014/9/19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699543"/>
            <a:ext cx="6984776" cy="3312368"/>
          </a:xfrm>
        </p:spPr>
        <p:txBody>
          <a:bodyPr anchor="ctr">
            <a:normAutofit/>
          </a:bodyPr>
          <a:lstStyle>
            <a:lvl1pPr marL="72000" indent="0">
              <a:lnSpc>
                <a:spcPct val="150000"/>
              </a:lnSpc>
              <a:spcBef>
                <a:spcPts val="600"/>
              </a:spcBef>
              <a:defRPr sz="2000" b="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vl2pPr marL="72000" indent="0">
              <a:lnSpc>
                <a:spcPct val="150000"/>
              </a:lnSpc>
              <a:spcBef>
                <a:spcPts val="600"/>
              </a:spcBef>
              <a:defRPr sz="2000" b="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2pPr>
            <a:lvl3pPr marL="72000" indent="0">
              <a:lnSpc>
                <a:spcPct val="150000"/>
              </a:lnSpc>
              <a:spcBef>
                <a:spcPts val="600"/>
              </a:spcBef>
              <a:defRPr sz="2000" b="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3pPr>
            <a:lvl4pPr marL="72000" indent="0">
              <a:lnSpc>
                <a:spcPct val="150000"/>
              </a:lnSpc>
              <a:spcBef>
                <a:spcPts val="600"/>
              </a:spcBef>
              <a:defRPr sz="2000" b="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4pPr>
            <a:lvl5pPr marL="72000" indent="0">
              <a:lnSpc>
                <a:spcPct val="150000"/>
              </a:lnSpc>
              <a:spcBef>
                <a:spcPts val="600"/>
              </a:spcBef>
              <a:defRPr sz="2000" b="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2014/9/19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21236050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2014/9/19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2014/9/19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2014/9/19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2014/9/19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2014/9/19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2014/9/19</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1" r:id="rId1"/>
    <p:sldLayoutId id="2147483662" r:id="rId2"/>
    <p:sldLayoutId id="2147483650" r:id="rId3"/>
    <p:sldLayoutId id="2147483663"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4" r:id="rId13"/>
    <p:sldLayoutId id="2147483665" r:id="rId14"/>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3.xml"/><Relationship Id="rId1" Type="http://schemas.openxmlformats.org/officeDocument/2006/relationships/themeOverride" Target="../theme/themeOverride1.xml"/><Relationship Id="rId4" Type="http://schemas.openxmlformats.org/officeDocument/2006/relationships/image" Target="../media/image26.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99936" y="1347614"/>
            <a:ext cx="7312424" cy="2111998"/>
          </a:xfrm>
          <a:prstGeom prst="rect">
            <a:avLst/>
          </a:prstGeom>
          <a:solidFill>
            <a:schemeClr val="bg1">
              <a:alpha val="27000"/>
            </a:schemeClr>
          </a:solid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400" dirty="0"/>
          </a:p>
        </p:txBody>
      </p:sp>
      <p:sp>
        <p:nvSpPr>
          <p:cNvPr id="4" name="直角三角形 3"/>
          <p:cNvSpPr/>
          <p:nvPr/>
        </p:nvSpPr>
        <p:spPr>
          <a:xfrm>
            <a:off x="1724069" y="1131590"/>
            <a:ext cx="183635" cy="216024"/>
          </a:xfrm>
          <a:prstGeom prst="rtTriangle">
            <a:avLst/>
          </a:prstGeom>
          <a:solidFill>
            <a:srgbClr val="80C634">
              <a:alpha val="48000"/>
            </a:srgbClr>
          </a:solidFill>
          <a:ln>
            <a:noFill/>
          </a:ln>
          <a:effectLst>
            <a:outerShdw blurRad="63500" sx="102000" sy="102000" algn="ctr" rotWithShape="0">
              <a:schemeClr val="bg1">
                <a:alpha val="40000"/>
              </a:scheme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800"/>
          </a:p>
        </p:txBody>
      </p:sp>
      <p:sp>
        <p:nvSpPr>
          <p:cNvPr id="5" name="矩形 4"/>
          <p:cNvSpPr/>
          <p:nvPr/>
        </p:nvSpPr>
        <p:spPr>
          <a:xfrm>
            <a:off x="1115616" y="1131590"/>
            <a:ext cx="608454" cy="2508454"/>
          </a:xfrm>
          <a:prstGeom prst="rect">
            <a:avLst/>
          </a:prstGeom>
          <a:solidFill>
            <a:srgbClr val="80C634">
              <a:alpha val="87451"/>
            </a:srgbClr>
          </a:solidFill>
          <a:ln>
            <a:noFill/>
          </a:ln>
          <a:effectLst>
            <a:outerShdw blurRad="63500" sx="102000" sy="102000" algn="ctr" rotWithShape="0">
              <a:schemeClr val="bg1">
                <a:alpha val="40000"/>
              </a:scheme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800"/>
          </a:p>
        </p:txBody>
      </p:sp>
      <p:sp>
        <p:nvSpPr>
          <p:cNvPr id="6" name="直角三角形 5"/>
          <p:cNvSpPr/>
          <p:nvPr/>
        </p:nvSpPr>
        <p:spPr>
          <a:xfrm flipV="1">
            <a:off x="1724070" y="3471962"/>
            <a:ext cx="183634" cy="168082"/>
          </a:xfrm>
          <a:prstGeom prst="rtTriangle">
            <a:avLst/>
          </a:prstGeom>
          <a:solidFill>
            <a:srgbClr val="80C634">
              <a:alpha val="48000"/>
            </a:srgbClr>
          </a:solidFill>
          <a:ln>
            <a:noFill/>
          </a:ln>
          <a:effectLst>
            <a:outerShdw blurRad="63500" sx="102000" sy="102000" algn="ctr" rotWithShape="0">
              <a:schemeClr val="bg1">
                <a:alpha val="40000"/>
              </a:scheme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800"/>
          </a:p>
        </p:txBody>
      </p:sp>
      <p:sp>
        <p:nvSpPr>
          <p:cNvPr id="9" name="矩形 8"/>
          <p:cNvSpPr/>
          <p:nvPr/>
        </p:nvSpPr>
        <p:spPr>
          <a:xfrm>
            <a:off x="4992608" y="3723878"/>
            <a:ext cx="2400016" cy="369332"/>
          </a:xfrm>
          <a:prstGeom prst="rect">
            <a:avLst/>
          </a:prstGeom>
        </p:spPr>
        <p:txBody>
          <a:bodyPr wrap="none">
            <a:spAutoFit/>
          </a:bodyPr>
          <a:lstStyle/>
          <a:p>
            <a:r>
              <a:rPr lang="zh-CN" altLang="en-US" dirty="0">
                <a:solidFill>
                  <a:schemeClr val="bg1"/>
                </a:solidFill>
                <a:latin typeface="微软雅黑" pitchFamily="34" charset="-122"/>
                <a:ea typeface="微软雅黑" pitchFamily="34" charset="-122"/>
              </a:rPr>
              <a:t>主讲人</a:t>
            </a:r>
            <a:r>
              <a:rPr lang="zh-CN" altLang="en-US" dirty="0" smtClean="0">
                <a:solidFill>
                  <a:schemeClr val="bg1"/>
                </a:solidFill>
                <a:latin typeface="微软雅黑" pitchFamily="34" charset="-122"/>
                <a:ea typeface="微软雅黑" pitchFamily="34" charset="-122"/>
              </a:rPr>
              <a:t>：李延红  讲师</a:t>
            </a:r>
            <a:endParaRPr lang="en-GB" altLang="zh-CN" dirty="0">
              <a:solidFill>
                <a:schemeClr val="bg1"/>
              </a:solidFill>
              <a:latin typeface="微软雅黑" pitchFamily="34" charset="-122"/>
              <a:ea typeface="微软雅黑" pitchFamily="34" charset="-122"/>
            </a:endParaRPr>
          </a:p>
        </p:txBody>
      </p:sp>
      <p:sp>
        <p:nvSpPr>
          <p:cNvPr id="10" name="TextBox 9"/>
          <p:cNvSpPr txBox="1"/>
          <p:nvPr/>
        </p:nvSpPr>
        <p:spPr>
          <a:xfrm>
            <a:off x="1142844" y="1491630"/>
            <a:ext cx="553998" cy="1512167"/>
          </a:xfrm>
          <a:prstGeom prst="rect">
            <a:avLst/>
          </a:prstGeom>
          <a:noFill/>
        </p:spPr>
        <p:txBody>
          <a:bodyPr vert="eaVert" wrap="square" rtlCol="0" anchor="ctr">
            <a:spAutoFit/>
          </a:bodyPr>
          <a:lstStyle/>
          <a:p>
            <a:pPr algn="ctr"/>
            <a:r>
              <a:rPr lang="zh-CN" altLang="en-US" sz="2400" spc="300"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第</a:t>
            </a:r>
            <a:r>
              <a:rPr lang="zh-CN" altLang="en-US" sz="2400" spc="3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六</a:t>
            </a:r>
            <a:r>
              <a:rPr lang="zh-CN" altLang="en-US" sz="2400" spc="300" dirty="0" smtClean="0">
                <a:solidFill>
                  <a:schemeClr val="bg1"/>
                </a:solidFill>
                <a:effectLst>
                  <a:outerShdw blurRad="38100" dist="38100" dir="2700000" algn="tl">
                    <a:srgbClr val="000000">
                      <a:alpha val="43137"/>
                    </a:srgbClr>
                  </a:outerShdw>
                </a:effectLst>
                <a:latin typeface="微软雅黑" pitchFamily="34" charset="-122"/>
                <a:ea typeface="微软雅黑" pitchFamily="34" charset="-122"/>
              </a:rPr>
              <a:t>章</a:t>
            </a:r>
            <a:endParaRPr lang="en-US" sz="2400" spc="300" dirty="0">
              <a:solidFill>
                <a:schemeClr val="bg1"/>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11" name="标题 4"/>
          <p:cNvSpPr txBox="1">
            <a:spLocks/>
          </p:cNvSpPr>
          <p:nvPr/>
        </p:nvSpPr>
        <p:spPr>
          <a:xfrm>
            <a:off x="1696842" y="1347788"/>
            <a:ext cx="6115518" cy="211182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600" b="1" kern="1200" cap="all">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1pPr>
          </a:lstStyle>
          <a:p>
            <a:pPr>
              <a:spcBef>
                <a:spcPts val="0"/>
              </a:spcBef>
              <a:defRPr/>
            </a:pPr>
            <a:r>
              <a:rPr lang="zh-CN" altLang="en-US" sz="4800" dirty="0">
                <a:ln w="17780" cmpd="sng">
                  <a:solidFill>
                    <a:srgbClr val="4F81BD">
                      <a:tint val="3000"/>
                    </a:srgbClr>
                  </a:solidFill>
                  <a:prstDash val="solid"/>
                  <a:miter lim="800000"/>
                </a:ln>
                <a:solidFill>
                  <a:srgbClr val="FF8500"/>
                </a:solidFill>
                <a:effectLst>
                  <a:outerShdw blurRad="55000" dist="50800" dir="5400000" algn="tl">
                    <a:srgbClr val="000000">
                      <a:alpha val="33000"/>
                    </a:srgbClr>
                  </a:outerShdw>
                  <a:reflection blurRad="6350" stA="50000" endA="300" endPos="50000" dist="60007" dir="5400000" sy="-100000" algn="bl" rotWithShape="0"/>
                </a:effectLst>
                <a:cs typeface="+mn-cs"/>
              </a:rPr>
              <a:t>计算机软件基础</a:t>
            </a:r>
          </a:p>
        </p:txBody>
      </p:sp>
    </p:spTree>
    <p:extLst>
      <p:ext uri="{BB962C8B-B14F-4D97-AF65-F5344CB8AC3E}">
        <p14:creationId xmlns:p14="http://schemas.microsoft.com/office/powerpoint/2010/main" val="16714283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三、计算机软件与硬件的</a:t>
            </a:r>
            <a:r>
              <a:rPr lang="zh-CN" altLang="en-US" dirty="0" smtClean="0"/>
              <a:t>关系</a:t>
            </a:r>
            <a:endParaRPr lang="zh-CN" altLang="en-US" dirty="0"/>
          </a:p>
        </p:txBody>
      </p:sp>
      <p:sp>
        <p:nvSpPr>
          <p:cNvPr id="3" name="内容占位符 2"/>
          <p:cNvSpPr>
            <a:spLocks noGrp="1"/>
          </p:cNvSpPr>
          <p:nvPr>
            <p:ph idx="1"/>
          </p:nvPr>
        </p:nvSpPr>
        <p:spPr/>
        <p:txBody>
          <a:bodyPr/>
          <a:lstStyle/>
          <a:p>
            <a:r>
              <a:rPr lang="zh-CN" altLang="en-US" b="1" dirty="0" smtClean="0">
                <a:solidFill>
                  <a:srgbClr val="FFC000"/>
                </a:solidFill>
              </a:rPr>
              <a:t>硬件</a:t>
            </a:r>
            <a:r>
              <a:rPr lang="zh-CN" altLang="en-US" dirty="0"/>
              <a:t>：构成计算机系统的物理装置。</a:t>
            </a:r>
          </a:p>
          <a:p>
            <a:r>
              <a:rPr lang="zh-CN" altLang="en-US" b="1" dirty="0" smtClean="0">
                <a:solidFill>
                  <a:srgbClr val="FFC000"/>
                </a:solidFill>
              </a:rPr>
              <a:t>软件</a:t>
            </a:r>
            <a:r>
              <a:rPr lang="zh-CN" altLang="en-US" dirty="0"/>
              <a:t>：用计算机指令和算法语言编写的程序以及运行程序所需的文档、数据。</a:t>
            </a:r>
          </a:p>
          <a:p>
            <a:r>
              <a:rPr lang="zh-CN" altLang="en-US" b="1" dirty="0" smtClean="0">
                <a:solidFill>
                  <a:srgbClr val="FF9933"/>
                </a:solidFill>
              </a:rPr>
              <a:t>关系</a:t>
            </a:r>
            <a:r>
              <a:rPr lang="zh-CN" altLang="en-US" dirty="0"/>
              <a:t>：硬件是软件运行的基础</a:t>
            </a:r>
          </a:p>
          <a:p>
            <a:r>
              <a:rPr lang="zh-CN" altLang="en-US" dirty="0"/>
              <a:t>          软件是对硬件功能的扩充和完善</a:t>
            </a:r>
          </a:p>
          <a:p>
            <a:endParaRPr lang="zh-CN" altLang="en-US" dirty="0"/>
          </a:p>
        </p:txBody>
      </p:sp>
      <p:sp>
        <p:nvSpPr>
          <p:cNvPr id="4" name="Shape 184"/>
          <p:cNvSpPr/>
          <p:nvPr/>
        </p:nvSpPr>
        <p:spPr>
          <a:xfrm>
            <a:off x="755576" y="3648223"/>
            <a:ext cx="6984777" cy="651719"/>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lvl1pPr indent="179999">
              <a:defRPr sz="2200" b="1">
                <a:solidFill>
                  <a:srgbClr val="FF9900"/>
                </a:solidFill>
                <a:effectLst>
                  <a:outerShdw blurRad="38100" dist="38100" dir="2700000" rotWithShape="0">
                    <a:srgbClr val="000000">
                      <a:alpha val="43137"/>
                    </a:srgbClr>
                  </a:outerShdw>
                </a:effectLst>
                <a:latin typeface="微软雅黑"/>
                <a:ea typeface="微软雅黑"/>
                <a:cs typeface="微软雅黑"/>
                <a:sym typeface="微软雅黑"/>
              </a:defRPr>
            </a:lvl1pPr>
          </a:lstStyle>
          <a:p>
            <a:pPr lvl="0">
              <a:defRPr sz="1800" b="0">
                <a:solidFill>
                  <a:srgbClr val="000000"/>
                </a:solidFill>
                <a:effectLst/>
              </a:defRPr>
            </a:pPr>
            <a:r>
              <a:rPr sz="2200" b="1" dirty="0" err="1">
                <a:solidFill>
                  <a:srgbClr val="FF9900"/>
                </a:solidFill>
                <a:effectLst>
                  <a:outerShdw blurRad="38100" dist="38100" dir="2700000" rotWithShape="0">
                    <a:srgbClr val="000000">
                      <a:alpha val="43137"/>
                    </a:srgbClr>
                  </a:outerShdw>
                </a:effectLst>
              </a:rPr>
              <a:t>软件的运行最终被转换为对硬件的操作</a:t>
            </a:r>
            <a:endParaRPr sz="2200" b="1" dirty="0">
              <a:solidFill>
                <a:srgbClr val="FF9900"/>
              </a:solidFill>
              <a:effectLst>
                <a:outerShdw blurRad="38100" dist="38100" dir="2700000" rotWithShape="0">
                  <a:srgbClr val="000000">
                    <a:alpha val="43137"/>
                  </a:srgbClr>
                </a:outerShdw>
              </a:effectLst>
            </a:endParaRPr>
          </a:p>
        </p:txBody>
      </p:sp>
    </p:spTree>
    <p:extLst>
      <p:ext uri="{BB962C8B-B14F-4D97-AF65-F5344CB8AC3E}">
        <p14:creationId xmlns:p14="http://schemas.microsoft.com/office/powerpoint/2010/main" val="374581590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三、</a:t>
            </a:r>
            <a:r>
              <a:rPr lang="zh-CN" altLang="en-US" dirty="0" smtClean="0"/>
              <a:t>数据库管理系统</a:t>
            </a:r>
            <a:endParaRPr lang="zh-CN" altLang="en-US" dirty="0"/>
          </a:p>
        </p:txBody>
      </p:sp>
      <p:sp>
        <p:nvSpPr>
          <p:cNvPr id="3" name="内容占位符 2"/>
          <p:cNvSpPr>
            <a:spLocks noGrp="1"/>
          </p:cNvSpPr>
          <p:nvPr>
            <p:ph idx="1"/>
          </p:nvPr>
        </p:nvSpPr>
        <p:spPr>
          <a:xfrm>
            <a:off x="971600" y="1059582"/>
            <a:ext cx="6480720" cy="3207681"/>
          </a:xfrm>
        </p:spPr>
        <p:txBody>
          <a:bodyPr>
            <a:normAutofit fontScale="92500" lnSpcReduction="10000"/>
          </a:bodyPr>
          <a:lstStyle/>
          <a:p>
            <a:pPr lvl="0">
              <a:defRPr sz="1800"/>
            </a:pPr>
            <a:r>
              <a:rPr lang="zh-CN" altLang="en-US" sz="2200" b="1" dirty="0">
                <a:solidFill>
                  <a:srgbClr val="F79646"/>
                </a:solidFill>
                <a:cs typeface="宋体"/>
                <a:sym typeface="宋体"/>
              </a:rPr>
              <a:t>查询 </a:t>
            </a:r>
            <a:endParaRPr lang="en-US" altLang="zh-CN" sz="2200" b="1" dirty="0" smtClean="0">
              <a:solidFill>
                <a:srgbClr val="F79646"/>
              </a:solidFill>
              <a:cs typeface="宋体"/>
              <a:sym typeface="宋体"/>
            </a:endParaRPr>
          </a:p>
          <a:p>
            <a:pPr lvl="0">
              <a:defRPr sz="1800"/>
            </a:pPr>
            <a:r>
              <a:rPr lang="zh-CN" altLang="en-US" dirty="0" smtClean="0">
                <a:uFill>
                  <a:solidFill/>
                </a:uFill>
                <a:cs typeface="宋体"/>
                <a:sym typeface="宋体"/>
              </a:rPr>
              <a:t>        查询</a:t>
            </a:r>
            <a:r>
              <a:rPr lang="zh-CN" altLang="en-US" dirty="0">
                <a:uFill>
                  <a:solidFill/>
                </a:uFill>
                <a:cs typeface="宋体"/>
                <a:sym typeface="宋体"/>
              </a:rPr>
              <a:t>是</a:t>
            </a:r>
            <a:r>
              <a:rPr lang="en-US" altLang="zh-CN" dirty="0">
                <a:uFill>
                  <a:solidFill/>
                </a:uFill>
                <a:cs typeface="Times New Roman"/>
                <a:sym typeface="Times New Roman"/>
              </a:rPr>
              <a:t>Access</a:t>
            </a:r>
            <a:r>
              <a:rPr lang="zh-CN" altLang="en-US" dirty="0">
                <a:uFill>
                  <a:solidFill/>
                </a:uFill>
                <a:cs typeface="宋体"/>
                <a:sym typeface="宋体"/>
              </a:rPr>
              <a:t>数据库的重要对象，是用户按照一定条件从</a:t>
            </a:r>
            <a:r>
              <a:rPr lang="en-US" altLang="zh-CN" dirty="0">
                <a:uFill>
                  <a:solidFill/>
                </a:uFill>
                <a:cs typeface="Times New Roman"/>
                <a:sym typeface="Times New Roman"/>
              </a:rPr>
              <a:t>Access</a:t>
            </a:r>
            <a:r>
              <a:rPr lang="zh-CN" altLang="en-US" dirty="0">
                <a:uFill>
                  <a:solidFill/>
                </a:uFill>
                <a:cs typeface="宋体"/>
                <a:sym typeface="宋体"/>
              </a:rPr>
              <a:t>数据库表或已建立的查询中检索需要数据的最主要方法。</a:t>
            </a:r>
          </a:p>
          <a:p>
            <a:pPr marL="552450" lvl="0" indent="-285750" algn="just" defTabSz="266700">
              <a:spcBef>
                <a:spcPts val="0"/>
              </a:spcBef>
              <a:buClr>
                <a:schemeClr val="bg1"/>
              </a:buClr>
              <a:buSzPct val="60000"/>
              <a:buFont typeface="Wingdings" pitchFamily="2" charset="2"/>
              <a:buChar char="l"/>
              <a:defRPr sz="1800"/>
            </a:pPr>
            <a:r>
              <a:rPr lang="zh-CN" altLang="en-US" sz="1800" dirty="0">
                <a:uFill>
                  <a:solidFill/>
                </a:uFill>
                <a:cs typeface="宋体"/>
                <a:sym typeface="宋体"/>
              </a:rPr>
              <a:t>选择查询</a:t>
            </a:r>
          </a:p>
          <a:p>
            <a:pPr marL="552450" lvl="0" indent="-285750" algn="just" defTabSz="266700">
              <a:spcBef>
                <a:spcPts val="0"/>
              </a:spcBef>
              <a:buClr>
                <a:schemeClr val="bg1"/>
              </a:buClr>
              <a:buSzPct val="60000"/>
              <a:buFont typeface="Wingdings" pitchFamily="2" charset="2"/>
              <a:buChar char="l"/>
              <a:defRPr sz="1800"/>
            </a:pPr>
            <a:r>
              <a:rPr lang="zh-CN" altLang="en-US" sz="1800" dirty="0">
                <a:uFill>
                  <a:solidFill/>
                </a:uFill>
                <a:cs typeface="宋体"/>
                <a:sym typeface="宋体"/>
              </a:rPr>
              <a:t>交叉表查询</a:t>
            </a:r>
          </a:p>
          <a:p>
            <a:pPr marL="552450" lvl="0" indent="-285750" algn="just" defTabSz="266700">
              <a:spcBef>
                <a:spcPts val="0"/>
              </a:spcBef>
              <a:buClr>
                <a:schemeClr val="bg1"/>
              </a:buClr>
              <a:buSzPct val="60000"/>
              <a:buFont typeface="Wingdings" pitchFamily="2" charset="2"/>
              <a:buChar char="l"/>
              <a:defRPr sz="1800"/>
            </a:pPr>
            <a:r>
              <a:rPr lang="zh-CN" altLang="en-US" sz="1800" dirty="0">
                <a:uFill>
                  <a:solidFill/>
                </a:uFill>
                <a:cs typeface="宋体"/>
                <a:sym typeface="宋体"/>
              </a:rPr>
              <a:t>参数查询</a:t>
            </a:r>
            <a:endParaRPr lang="zh-CN" altLang="en-US" sz="1800" dirty="0">
              <a:uFill>
                <a:solidFill/>
              </a:uFill>
              <a:cs typeface="Times New Roman"/>
              <a:sym typeface="Times New Roman"/>
            </a:endParaRPr>
          </a:p>
          <a:p>
            <a:pPr marL="552450" lvl="0" indent="-285750" algn="just" defTabSz="266700">
              <a:spcBef>
                <a:spcPts val="0"/>
              </a:spcBef>
              <a:buClr>
                <a:schemeClr val="bg1"/>
              </a:buClr>
              <a:buSzPct val="60000"/>
              <a:buFont typeface="Wingdings" pitchFamily="2" charset="2"/>
              <a:buChar char="l"/>
              <a:defRPr sz="1800"/>
            </a:pPr>
            <a:r>
              <a:rPr lang="zh-CN" altLang="en-US" sz="1800" dirty="0">
                <a:uFill>
                  <a:solidFill/>
                </a:uFill>
                <a:cs typeface="宋体"/>
                <a:sym typeface="宋体"/>
              </a:rPr>
              <a:t>操作查询</a:t>
            </a:r>
          </a:p>
          <a:p>
            <a:pPr marL="552450" lvl="0" indent="-285750" algn="just" defTabSz="266700">
              <a:spcBef>
                <a:spcPts val="0"/>
              </a:spcBef>
              <a:buClr>
                <a:schemeClr val="bg1"/>
              </a:buClr>
              <a:buSzPct val="60000"/>
              <a:buFont typeface="Wingdings" pitchFamily="2" charset="2"/>
              <a:buChar char="l"/>
              <a:defRPr sz="1800"/>
            </a:pPr>
            <a:r>
              <a:rPr lang="en-US" altLang="zh-CN" sz="1800" dirty="0">
                <a:uFill>
                  <a:solidFill/>
                </a:uFill>
                <a:cs typeface="Times New Roman"/>
                <a:sym typeface="Times New Roman"/>
              </a:rPr>
              <a:t>SQL</a:t>
            </a:r>
            <a:r>
              <a:rPr lang="zh-CN" altLang="en-US" sz="1800" dirty="0">
                <a:uFill>
                  <a:solidFill/>
                </a:uFill>
                <a:cs typeface="Times New Roman"/>
                <a:sym typeface="Times New Roman"/>
              </a:rPr>
              <a:t>查询</a:t>
            </a:r>
          </a:p>
          <a:p>
            <a:endParaRPr lang="zh-CN" altLang="en-US" dirty="0"/>
          </a:p>
        </p:txBody>
      </p:sp>
    </p:spTree>
    <p:extLst>
      <p:ext uri="{BB962C8B-B14F-4D97-AF65-F5344CB8AC3E}">
        <p14:creationId xmlns:p14="http://schemas.microsoft.com/office/powerpoint/2010/main" val="227056392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三、数据库管理系统</a:t>
            </a:r>
          </a:p>
        </p:txBody>
      </p:sp>
      <p:sp>
        <p:nvSpPr>
          <p:cNvPr id="3" name="内容占位符 2"/>
          <p:cNvSpPr>
            <a:spLocks noGrp="1"/>
          </p:cNvSpPr>
          <p:nvPr>
            <p:ph idx="1"/>
          </p:nvPr>
        </p:nvSpPr>
        <p:spPr>
          <a:xfrm>
            <a:off x="899592" y="1164269"/>
            <a:ext cx="6696744" cy="3207681"/>
          </a:xfrm>
        </p:spPr>
        <p:txBody>
          <a:bodyPr>
            <a:normAutofit fontScale="77500" lnSpcReduction="20000"/>
          </a:bodyPr>
          <a:lstStyle/>
          <a:p>
            <a:r>
              <a:rPr lang="en-US" altLang="zh-CN" sz="1800" b="1" dirty="0">
                <a:solidFill>
                  <a:srgbClr val="FF9900"/>
                </a:solidFill>
              </a:rPr>
              <a:t>SQL</a:t>
            </a:r>
            <a:r>
              <a:rPr lang="zh-CN" altLang="en-US" sz="1800" b="1" dirty="0">
                <a:solidFill>
                  <a:srgbClr val="FF9900"/>
                </a:solidFill>
              </a:rPr>
              <a:t>查询</a:t>
            </a:r>
          </a:p>
          <a:p>
            <a:r>
              <a:rPr lang="en-US" altLang="zh-CN" sz="1800" dirty="0"/>
              <a:t>SQL</a:t>
            </a:r>
            <a:r>
              <a:rPr lang="zh-CN" altLang="en-US" sz="1800" dirty="0"/>
              <a:t>查询是直接应用</a:t>
            </a:r>
            <a:r>
              <a:rPr lang="en-US" altLang="zh-CN" sz="1800" dirty="0"/>
              <a:t>SQL</a:t>
            </a:r>
            <a:r>
              <a:rPr lang="zh-CN" altLang="en-US" sz="1800" dirty="0"/>
              <a:t>语言执行查询任务的一种查询。</a:t>
            </a:r>
            <a:r>
              <a:rPr lang="en-US" altLang="zh-CN" sz="1800" dirty="0"/>
              <a:t>SQL</a:t>
            </a:r>
            <a:r>
              <a:rPr lang="zh-CN" altLang="en-US" sz="1800" dirty="0"/>
              <a:t>语言中的查询使用</a:t>
            </a:r>
            <a:r>
              <a:rPr lang="en-US" altLang="zh-CN" sz="1800" dirty="0"/>
              <a:t>SELECT</a:t>
            </a:r>
            <a:r>
              <a:rPr lang="zh-CN" altLang="en-US" sz="1800" dirty="0"/>
              <a:t>语句来执行的。</a:t>
            </a:r>
          </a:p>
          <a:p>
            <a:r>
              <a:rPr lang="en-US" altLang="zh-CN" sz="1800" dirty="0"/>
              <a:t>SELECT</a:t>
            </a:r>
            <a:r>
              <a:rPr lang="zh-CN" altLang="en-US" sz="1800" dirty="0"/>
              <a:t>语句的一般格式是：</a:t>
            </a:r>
          </a:p>
          <a:p>
            <a:r>
              <a:rPr lang="en-US" altLang="zh-CN" sz="1800" dirty="0"/>
              <a:t>SELECT </a:t>
            </a:r>
            <a:r>
              <a:rPr lang="zh-CN" altLang="en-US" sz="1800" dirty="0"/>
              <a:t>字段名列表</a:t>
            </a:r>
          </a:p>
          <a:p>
            <a:r>
              <a:rPr lang="en-US" altLang="zh-CN" sz="1800" dirty="0"/>
              <a:t>FROM </a:t>
            </a:r>
            <a:r>
              <a:rPr lang="zh-CN" altLang="en-US" sz="1800" dirty="0"/>
              <a:t>基本表或</a:t>
            </a:r>
            <a:r>
              <a:rPr lang="zh-CN" altLang="en-US" sz="1800" dirty="0" smtClean="0"/>
              <a:t>视图</a:t>
            </a:r>
            <a:endParaRPr lang="en-US" altLang="zh-CN" sz="1800" dirty="0" smtClean="0"/>
          </a:p>
          <a:p>
            <a:r>
              <a:rPr lang="en-US" altLang="zh-CN" sz="1800" dirty="0">
                <a:effectLst/>
              </a:rPr>
              <a:t>[WHERE </a:t>
            </a:r>
            <a:r>
              <a:rPr lang="zh-CN" altLang="zh-CN" sz="1800" dirty="0">
                <a:effectLst/>
              </a:rPr>
              <a:t>条件表达式</a:t>
            </a:r>
            <a:r>
              <a:rPr lang="en-US" altLang="zh-CN" sz="1800" dirty="0">
                <a:effectLst/>
              </a:rPr>
              <a:t>]</a:t>
            </a:r>
            <a:endParaRPr lang="zh-CN" altLang="zh-CN" sz="1800" dirty="0">
              <a:effectLst/>
            </a:endParaRPr>
          </a:p>
          <a:p>
            <a:r>
              <a:rPr lang="en-US" altLang="zh-CN" sz="1800" dirty="0">
                <a:effectLst/>
              </a:rPr>
              <a:t>[GROUP BY </a:t>
            </a:r>
            <a:r>
              <a:rPr lang="zh-CN" altLang="zh-CN" sz="1800" dirty="0">
                <a:effectLst/>
              </a:rPr>
              <a:t>列名</a:t>
            </a:r>
            <a:r>
              <a:rPr lang="en-US" altLang="zh-CN" sz="1800" dirty="0">
                <a:effectLst/>
              </a:rPr>
              <a:t>1 [HAVING </a:t>
            </a:r>
            <a:r>
              <a:rPr lang="zh-CN" altLang="zh-CN" sz="1800" dirty="0">
                <a:effectLst/>
              </a:rPr>
              <a:t>内部函数表达式</a:t>
            </a:r>
            <a:r>
              <a:rPr lang="en-US" altLang="zh-CN" sz="1800" dirty="0">
                <a:effectLst/>
              </a:rPr>
              <a:t>]]</a:t>
            </a:r>
            <a:endParaRPr lang="zh-CN" altLang="zh-CN" sz="1800" dirty="0">
              <a:effectLst/>
            </a:endParaRPr>
          </a:p>
          <a:p>
            <a:r>
              <a:rPr lang="en-US" altLang="zh-CN" sz="1800" dirty="0">
                <a:effectLst/>
              </a:rPr>
              <a:t>[ORDER BY </a:t>
            </a:r>
            <a:r>
              <a:rPr lang="zh-CN" altLang="zh-CN" sz="1800" dirty="0">
                <a:effectLst/>
              </a:rPr>
              <a:t>列名</a:t>
            </a:r>
            <a:r>
              <a:rPr lang="en-US" altLang="zh-CN" sz="1800" dirty="0">
                <a:effectLst/>
              </a:rPr>
              <a:t>2 [ASC/DESC</a:t>
            </a:r>
            <a:r>
              <a:rPr lang="en-US" altLang="zh-CN" sz="1800" dirty="0" smtClean="0">
                <a:effectLst/>
              </a:rPr>
              <a:t>]]</a:t>
            </a:r>
            <a:endParaRPr lang="zh-CN" altLang="en-US" sz="1800" dirty="0"/>
          </a:p>
          <a:p>
            <a:endParaRPr lang="zh-CN" altLang="en-US" dirty="0"/>
          </a:p>
        </p:txBody>
      </p:sp>
    </p:spTree>
    <p:extLst>
      <p:ext uri="{BB962C8B-B14F-4D97-AF65-F5344CB8AC3E}">
        <p14:creationId xmlns:p14="http://schemas.microsoft.com/office/powerpoint/2010/main" val="218171878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三、数据库管理系统</a:t>
            </a:r>
          </a:p>
        </p:txBody>
      </p:sp>
      <p:sp>
        <p:nvSpPr>
          <p:cNvPr id="3" name="内容占位符 2"/>
          <p:cNvSpPr>
            <a:spLocks noGrp="1"/>
          </p:cNvSpPr>
          <p:nvPr>
            <p:ph idx="1"/>
          </p:nvPr>
        </p:nvSpPr>
        <p:spPr/>
        <p:txBody>
          <a:bodyPr>
            <a:normAutofit fontScale="77500" lnSpcReduction="20000"/>
          </a:bodyPr>
          <a:lstStyle/>
          <a:p>
            <a:r>
              <a:rPr lang="en-US" altLang="zh-CN" b="1" dirty="0" smtClean="0">
                <a:solidFill>
                  <a:srgbClr val="FF9900"/>
                </a:solidFill>
              </a:rPr>
              <a:t>SQL</a:t>
            </a:r>
            <a:r>
              <a:rPr lang="zh-CN" altLang="en-US" b="1" dirty="0" smtClean="0">
                <a:solidFill>
                  <a:srgbClr val="FF9900"/>
                </a:solidFill>
              </a:rPr>
              <a:t>查询</a:t>
            </a:r>
            <a:endParaRPr lang="en-US" altLang="zh-CN" b="1" dirty="0" smtClean="0">
              <a:solidFill>
                <a:srgbClr val="FF9900"/>
              </a:solidFill>
            </a:endParaRPr>
          </a:p>
          <a:p>
            <a:pPr lvl="0"/>
            <a:r>
              <a:rPr lang="en-US" altLang="zh-CN" dirty="0" smtClean="0">
                <a:solidFill>
                  <a:srgbClr val="FFFFFF"/>
                </a:solidFill>
              </a:rPr>
              <a:t>[</a:t>
            </a:r>
            <a:r>
              <a:rPr lang="zh-CN" altLang="en-US" dirty="0" smtClean="0">
                <a:solidFill>
                  <a:srgbClr val="FFFFFF"/>
                </a:solidFill>
                <a:latin typeface="宋体"/>
                <a:cs typeface="宋体"/>
                <a:sym typeface="宋体"/>
              </a:rPr>
              <a:t>例</a:t>
            </a:r>
            <a:r>
              <a:rPr lang="en-US" altLang="zh-CN" dirty="0" smtClean="0">
                <a:solidFill>
                  <a:srgbClr val="FFFFFF"/>
                </a:solidFill>
              </a:rPr>
              <a:t>6-1]</a:t>
            </a:r>
            <a:r>
              <a:rPr lang="zh-CN" altLang="en-US" dirty="0" smtClean="0">
                <a:solidFill>
                  <a:srgbClr val="FFFFFF"/>
                </a:solidFill>
                <a:latin typeface="宋体"/>
                <a:cs typeface="宋体"/>
                <a:sym typeface="宋体"/>
              </a:rPr>
              <a:t>用</a:t>
            </a:r>
            <a:r>
              <a:rPr lang="en-US" altLang="zh-CN" dirty="0" smtClean="0">
                <a:solidFill>
                  <a:srgbClr val="FFFFFF"/>
                </a:solidFill>
              </a:rPr>
              <a:t>SQL</a:t>
            </a:r>
            <a:r>
              <a:rPr lang="zh-CN" altLang="en-US" dirty="0" smtClean="0">
                <a:solidFill>
                  <a:srgbClr val="FFFFFF"/>
                </a:solidFill>
                <a:latin typeface="宋体"/>
                <a:cs typeface="宋体"/>
                <a:sym typeface="宋体"/>
              </a:rPr>
              <a:t>语句从</a:t>
            </a:r>
            <a:r>
              <a:rPr lang="zh-CN" altLang="en-US" dirty="0" smtClean="0">
                <a:solidFill>
                  <a:srgbClr val="FFFFFF"/>
                </a:solidFill>
              </a:rPr>
              <a:t>“</a:t>
            </a:r>
            <a:r>
              <a:rPr lang="zh-CN" altLang="en-US" dirty="0" smtClean="0">
                <a:solidFill>
                  <a:srgbClr val="FFFFFF"/>
                </a:solidFill>
                <a:latin typeface="宋体"/>
                <a:cs typeface="宋体"/>
                <a:sym typeface="宋体"/>
              </a:rPr>
              <a:t>读者</a:t>
            </a:r>
            <a:r>
              <a:rPr lang="zh-CN" altLang="en-US" dirty="0" smtClean="0">
                <a:solidFill>
                  <a:srgbClr val="FFFFFF"/>
                </a:solidFill>
              </a:rPr>
              <a:t>”</a:t>
            </a:r>
            <a:r>
              <a:rPr lang="zh-CN" altLang="en-US" dirty="0" smtClean="0">
                <a:solidFill>
                  <a:srgbClr val="FFFFFF"/>
                </a:solidFill>
                <a:latin typeface="宋体"/>
                <a:cs typeface="宋体"/>
                <a:sym typeface="宋体"/>
              </a:rPr>
              <a:t>表中查询</a:t>
            </a:r>
            <a:r>
              <a:rPr lang="zh-CN" altLang="en-US" dirty="0" smtClean="0">
                <a:solidFill>
                  <a:srgbClr val="FFFFFF"/>
                </a:solidFill>
              </a:rPr>
              <a:t>“</a:t>
            </a:r>
            <a:r>
              <a:rPr lang="zh-CN" altLang="en-US" dirty="0" smtClean="0">
                <a:solidFill>
                  <a:srgbClr val="FFFFFF"/>
                </a:solidFill>
                <a:latin typeface="宋体"/>
                <a:cs typeface="宋体"/>
                <a:sym typeface="宋体"/>
              </a:rPr>
              <a:t>性别</a:t>
            </a:r>
            <a:r>
              <a:rPr lang="zh-CN" altLang="en-US" dirty="0" smtClean="0">
                <a:solidFill>
                  <a:srgbClr val="FFFFFF"/>
                </a:solidFill>
              </a:rPr>
              <a:t>”</a:t>
            </a:r>
            <a:r>
              <a:rPr lang="zh-CN" altLang="en-US" dirty="0" smtClean="0">
                <a:solidFill>
                  <a:srgbClr val="FFFFFF"/>
                </a:solidFill>
                <a:latin typeface="宋体"/>
                <a:cs typeface="宋体"/>
                <a:sym typeface="宋体"/>
              </a:rPr>
              <a:t>为</a:t>
            </a:r>
            <a:r>
              <a:rPr lang="zh-CN" altLang="en-US" dirty="0" smtClean="0">
                <a:solidFill>
                  <a:srgbClr val="FFFFFF"/>
                </a:solidFill>
              </a:rPr>
              <a:t>“</a:t>
            </a:r>
            <a:r>
              <a:rPr lang="zh-CN" altLang="en-US" dirty="0" smtClean="0">
                <a:solidFill>
                  <a:srgbClr val="FFFFFF"/>
                </a:solidFill>
                <a:latin typeface="宋体"/>
                <a:cs typeface="宋体"/>
                <a:sym typeface="宋体"/>
              </a:rPr>
              <a:t>男</a:t>
            </a:r>
            <a:r>
              <a:rPr lang="zh-CN" altLang="en-US" dirty="0" smtClean="0">
                <a:solidFill>
                  <a:srgbClr val="FFFFFF"/>
                </a:solidFill>
              </a:rPr>
              <a:t>”</a:t>
            </a:r>
            <a:r>
              <a:rPr lang="zh-CN" altLang="en-US" dirty="0" smtClean="0">
                <a:solidFill>
                  <a:srgbClr val="FFFFFF"/>
                </a:solidFill>
                <a:latin typeface="宋体"/>
                <a:cs typeface="宋体"/>
                <a:sym typeface="宋体"/>
              </a:rPr>
              <a:t>的所有字段，并按借书证号升序排列。</a:t>
            </a:r>
            <a:endParaRPr lang="zh-CN" altLang="en-US" dirty="0" smtClean="0">
              <a:solidFill>
                <a:srgbClr val="FFFFFF"/>
              </a:solidFill>
            </a:endParaRPr>
          </a:p>
          <a:p>
            <a:pPr lvl="0"/>
            <a:r>
              <a:rPr lang="en-US" altLang="zh-CN" dirty="0" smtClean="0">
                <a:solidFill>
                  <a:srgbClr val="FFFFFF"/>
                </a:solidFill>
              </a:rPr>
              <a:t>[</a:t>
            </a:r>
            <a:r>
              <a:rPr lang="zh-CN" altLang="en-US" dirty="0">
                <a:solidFill>
                  <a:srgbClr val="FFFFFF"/>
                </a:solidFill>
                <a:latin typeface="宋体"/>
                <a:cs typeface="宋体"/>
                <a:sym typeface="宋体"/>
              </a:rPr>
              <a:t>解</a:t>
            </a:r>
            <a:r>
              <a:rPr lang="en-US" altLang="zh-CN" dirty="0">
                <a:solidFill>
                  <a:srgbClr val="FFFFFF"/>
                </a:solidFill>
              </a:rPr>
              <a:t>] SELECT * FROM </a:t>
            </a:r>
            <a:r>
              <a:rPr lang="zh-CN" altLang="en-US" dirty="0">
                <a:solidFill>
                  <a:srgbClr val="FFFFFF"/>
                </a:solidFill>
                <a:latin typeface="宋体"/>
                <a:cs typeface="宋体"/>
                <a:sym typeface="宋体"/>
              </a:rPr>
              <a:t>读者</a:t>
            </a:r>
            <a:r>
              <a:rPr lang="zh-CN" altLang="en-US" dirty="0">
                <a:solidFill>
                  <a:srgbClr val="FFFFFF"/>
                </a:solidFill>
              </a:rPr>
              <a:t> </a:t>
            </a:r>
            <a:r>
              <a:rPr lang="en-US" altLang="zh-CN" dirty="0">
                <a:solidFill>
                  <a:srgbClr val="FFFFFF"/>
                </a:solidFill>
              </a:rPr>
              <a:t>WHERE </a:t>
            </a:r>
            <a:r>
              <a:rPr lang="zh-CN" altLang="en-US" dirty="0">
                <a:solidFill>
                  <a:srgbClr val="FFFFFF"/>
                </a:solidFill>
                <a:latin typeface="宋体"/>
                <a:cs typeface="宋体"/>
                <a:sym typeface="宋体"/>
              </a:rPr>
              <a:t>性别</a:t>
            </a:r>
            <a:r>
              <a:rPr lang="en-US" altLang="zh-CN" dirty="0">
                <a:solidFill>
                  <a:srgbClr val="FFFFFF"/>
                </a:solidFill>
              </a:rPr>
              <a:t>="</a:t>
            </a:r>
            <a:r>
              <a:rPr lang="zh-CN" altLang="en-US" dirty="0">
                <a:solidFill>
                  <a:srgbClr val="FFFFFF"/>
                </a:solidFill>
                <a:latin typeface="宋体"/>
                <a:cs typeface="宋体"/>
                <a:sym typeface="宋体"/>
              </a:rPr>
              <a:t>男</a:t>
            </a:r>
            <a:r>
              <a:rPr lang="en-US" altLang="zh-CN" dirty="0">
                <a:solidFill>
                  <a:srgbClr val="FFFFFF"/>
                </a:solidFill>
              </a:rPr>
              <a:t>" ORDER BY </a:t>
            </a:r>
            <a:r>
              <a:rPr lang="zh-CN" altLang="en-US" dirty="0">
                <a:solidFill>
                  <a:srgbClr val="FFFFFF"/>
                </a:solidFill>
                <a:latin typeface="宋体"/>
                <a:cs typeface="宋体"/>
                <a:sym typeface="宋体"/>
              </a:rPr>
              <a:t>借书证号。</a:t>
            </a:r>
            <a:endParaRPr lang="zh-CN" altLang="en-US" dirty="0">
              <a:solidFill>
                <a:srgbClr val="FFFFFF"/>
              </a:solidFill>
            </a:endParaRPr>
          </a:p>
          <a:p>
            <a:endParaRPr lang="en-US" altLang="zh-CN" dirty="0" smtClean="0"/>
          </a:p>
          <a:p>
            <a:r>
              <a:rPr lang="en-US" altLang="zh-CN" sz="1800" dirty="0" smtClean="0"/>
              <a:t>SELECT</a:t>
            </a:r>
            <a:r>
              <a:rPr lang="zh-CN" altLang="en-US" sz="1800" dirty="0"/>
              <a:t>语句的含义是：根据</a:t>
            </a:r>
            <a:r>
              <a:rPr lang="en-US" altLang="zh-CN" sz="1800" dirty="0"/>
              <a:t>WHERE</a:t>
            </a:r>
            <a:r>
              <a:rPr lang="zh-CN" altLang="en-US" sz="1800" dirty="0"/>
              <a:t>子句中的条件表达式，从表或视图中找出满足条件的记录集，按</a:t>
            </a:r>
            <a:r>
              <a:rPr lang="en-US" altLang="zh-CN" sz="1800" dirty="0"/>
              <a:t>SELECT</a:t>
            </a:r>
            <a:r>
              <a:rPr lang="zh-CN" altLang="en-US" sz="1800" dirty="0"/>
              <a:t>子句中的目标列，选出记录集中的分量形成结果表。如果有</a:t>
            </a:r>
            <a:r>
              <a:rPr lang="en-US" altLang="zh-CN" sz="1800" dirty="0"/>
              <a:t>ORDER</a:t>
            </a:r>
            <a:r>
              <a:rPr lang="zh-CN" altLang="en-US" sz="1800" dirty="0"/>
              <a:t>子句，则结果表要根据指定的列按升序或降序排序。</a:t>
            </a:r>
            <a:r>
              <a:rPr lang="en-US" altLang="zh-CN" sz="1800" dirty="0"/>
              <a:t>GROUP</a:t>
            </a:r>
            <a:r>
              <a:rPr lang="zh-CN" altLang="en-US" sz="1800" dirty="0"/>
              <a:t>子句将结果按列名分组，每个组产生结果表中的一个记录</a:t>
            </a:r>
            <a:r>
              <a:rPr lang="zh-CN" altLang="en-US" sz="1800" dirty="0" smtClean="0"/>
              <a:t>集</a:t>
            </a:r>
            <a:r>
              <a:rPr lang="zh-CN" altLang="en-US" sz="1800" dirty="0"/>
              <a:t>。</a:t>
            </a:r>
            <a:endParaRPr lang="en-US" altLang="zh-CN" sz="1800" dirty="0"/>
          </a:p>
          <a:p>
            <a:endParaRPr lang="zh-CN" altLang="en-US" dirty="0"/>
          </a:p>
        </p:txBody>
      </p:sp>
    </p:spTree>
    <p:extLst>
      <p:ext uri="{BB962C8B-B14F-4D97-AF65-F5344CB8AC3E}">
        <p14:creationId xmlns:p14="http://schemas.microsoft.com/office/powerpoint/2010/main" val="224505882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三、数据</a:t>
            </a:r>
            <a:r>
              <a:rPr lang="zh-CN" altLang="en-US" dirty="0" smtClean="0"/>
              <a:t>挖掘</a:t>
            </a:r>
            <a:endParaRPr lang="zh-CN" altLang="en-US" dirty="0"/>
          </a:p>
        </p:txBody>
      </p:sp>
      <p:sp>
        <p:nvSpPr>
          <p:cNvPr id="3" name="内容占位符 2"/>
          <p:cNvSpPr>
            <a:spLocks noGrp="1"/>
          </p:cNvSpPr>
          <p:nvPr>
            <p:ph idx="1"/>
          </p:nvPr>
        </p:nvSpPr>
        <p:spPr>
          <a:xfrm>
            <a:off x="899592" y="1092261"/>
            <a:ext cx="6534969" cy="3207681"/>
          </a:xfrm>
        </p:spPr>
        <p:txBody>
          <a:bodyPr/>
          <a:lstStyle/>
          <a:p>
            <a:r>
              <a:rPr lang="zh-CN" altLang="en-US" dirty="0"/>
              <a:t> </a:t>
            </a:r>
            <a:r>
              <a:rPr lang="zh-CN" altLang="en-US" dirty="0" smtClean="0"/>
              <a:t>      </a:t>
            </a:r>
            <a:r>
              <a:rPr lang="zh-CN" altLang="en-US" sz="1800" dirty="0" smtClean="0"/>
              <a:t>从</a:t>
            </a:r>
            <a:r>
              <a:rPr lang="zh-CN" altLang="en-US" sz="1800" dirty="0"/>
              <a:t>大量数据中挖掘或抽取出知识，又称为数据库中知识发现，是一个从大量数据中抽取挖掘出未知的、有价值的模式或规律等知识的过程。</a:t>
            </a:r>
          </a:p>
        </p:txBody>
      </p:sp>
      <p:pic>
        <p:nvPicPr>
          <p:cNvPr id="4" name="DM.jpg" descr="DM"/>
          <p:cNvPicPr/>
          <p:nvPr/>
        </p:nvPicPr>
        <p:blipFill>
          <a:blip r:embed="rId2">
            <a:extLst/>
          </a:blip>
          <a:stretch>
            <a:fillRect/>
          </a:stretch>
        </p:blipFill>
        <p:spPr>
          <a:xfrm>
            <a:off x="3157268" y="2211710"/>
            <a:ext cx="4086697" cy="2088232"/>
          </a:xfrm>
          <a:prstGeom prst="rect">
            <a:avLst/>
          </a:prstGeom>
          <a:ln w="12700">
            <a:miter lim="400000"/>
          </a:ln>
        </p:spPr>
      </p:pic>
    </p:spTree>
    <p:extLst>
      <p:ext uri="{BB962C8B-B14F-4D97-AF65-F5344CB8AC3E}">
        <p14:creationId xmlns:p14="http://schemas.microsoft.com/office/powerpoint/2010/main" val="303533883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三、数据</a:t>
            </a:r>
            <a:r>
              <a:rPr lang="zh-CN" altLang="en-US" dirty="0" smtClean="0"/>
              <a:t>挖掘</a:t>
            </a:r>
            <a:endParaRPr lang="zh-CN" altLang="en-US" dirty="0"/>
          </a:p>
        </p:txBody>
      </p:sp>
      <p:sp>
        <p:nvSpPr>
          <p:cNvPr id="3" name="内容占位符 2"/>
          <p:cNvSpPr>
            <a:spLocks noGrp="1"/>
          </p:cNvSpPr>
          <p:nvPr>
            <p:ph idx="1"/>
          </p:nvPr>
        </p:nvSpPr>
        <p:spPr/>
        <p:txBody>
          <a:bodyPr>
            <a:normAutofit/>
          </a:bodyPr>
          <a:lstStyle/>
          <a:p>
            <a:r>
              <a:rPr lang="zh-CN" altLang="en-US" sz="1900" dirty="0"/>
              <a:t>♦ 数据清洗，清除数据噪声和无关的数据；</a:t>
            </a:r>
          </a:p>
          <a:p>
            <a:r>
              <a:rPr lang="zh-CN" altLang="en-US" sz="1900" dirty="0"/>
              <a:t>♦ 数据集成，将多数据源中的数据组合到一起；</a:t>
            </a:r>
          </a:p>
          <a:p>
            <a:r>
              <a:rPr lang="zh-CN" altLang="en-US" sz="1900" dirty="0"/>
              <a:t>♦ 数据转换，将数据转换为易于挖掘的存储形式；</a:t>
            </a:r>
          </a:p>
          <a:p>
            <a:r>
              <a:rPr lang="zh-CN" altLang="en-US" sz="1900" dirty="0"/>
              <a:t>♦ 数据挖掘，利用智能方法挖掘数据模式或规律知识；</a:t>
            </a:r>
          </a:p>
          <a:p>
            <a:r>
              <a:rPr lang="zh-CN" altLang="en-US" sz="1900" dirty="0"/>
              <a:t>♦ 模式评估，挖掘结果筛选出有意义的模式知识；</a:t>
            </a:r>
          </a:p>
          <a:p>
            <a:r>
              <a:rPr lang="zh-CN" altLang="en-US" sz="1900" dirty="0"/>
              <a:t>♦ 知识表示，利用可视化技术向用户展示挖掘出相关知识</a:t>
            </a:r>
          </a:p>
          <a:p>
            <a:endParaRPr lang="zh-CN" altLang="en-US" dirty="0"/>
          </a:p>
        </p:txBody>
      </p:sp>
    </p:spTree>
    <p:extLst>
      <p:ext uri="{BB962C8B-B14F-4D97-AF65-F5344CB8AC3E}">
        <p14:creationId xmlns:p14="http://schemas.microsoft.com/office/powerpoint/2010/main" val="119332172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啤酒与</a:t>
            </a:r>
            <a:r>
              <a:rPr lang="zh-CN" altLang="en-US" dirty="0" smtClean="0"/>
              <a:t>尿布</a:t>
            </a:r>
            <a:endParaRPr lang="zh-CN" altLang="en-US" dirty="0"/>
          </a:p>
        </p:txBody>
      </p:sp>
      <p:sp>
        <p:nvSpPr>
          <p:cNvPr id="3" name="内容占位符 2"/>
          <p:cNvSpPr>
            <a:spLocks noGrp="1"/>
          </p:cNvSpPr>
          <p:nvPr>
            <p:ph idx="1"/>
          </p:nvPr>
        </p:nvSpPr>
        <p:spPr/>
        <p:txBody>
          <a:bodyPr>
            <a:normAutofit lnSpcReduction="10000"/>
          </a:bodyPr>
          <a:lstStyle/>
          <a:p>
            <a:r>
              <a:rPr lang="zh-CN" altLang="en-US" sz="1600" dirty="0" smtClean="0"/>
              <a:t>     “啤酒与尿布”</a:t>
            </a:r>
            <a:r>
              <a:rPr lang="zh-CN" altLang="en-US" sz="1600" dirty="0"/>
              <a:t>的故事是营销界的神话，“啤酒”和“尿布”两个看上去风马牛不相及的商品摆放在一起进行销售、并获得了很好的销售收益，这看起来像是一个笑话，但是实际上这一直被商家所津津乐道的发生在美国沃尔玛连锁超市的真实案例。在美国，妇女通常在家照顾孩子，她们经常会嘱咐丈夫在下班回家路上去超市给</a:t>
            </a:r>
            <a:r>
              <a:rPr lang="zh-CN" altLang="en-US" sz="1600" dirty="0" smtClean="0"/>
              <a:t>孩</a:t>
            </a:r>
            <a:endParaRPr lang="en-US" altLang="zh-CN" sz="1600" dirty="0" smtClean="0"/>
          </a:p>
          <a:p>
            <a:r>
              <a:rPr lang="zh-CN" altLang="en-US" sz="1600" dirty="0" smtClean="0"/>
              <a:t>子买</a:t>
            </a:r>
            <a:r>
              <a:rPr lang="zh-CN" altLang="en-US" sz="1600" dirty="0"/>
              <a:t>尿布，而丈夫在买尿布的同时又会顺手</a:t>
            </a:r>
            <a:r>
              <a:rPr lang="zh-CN" altLang="en-US" sz="1600" dirty="0" smtClean="0"/>
              <a:t>购买</a:t>
            </a:r>
            <a:endParaRPr lang="en-US" altLang="zh-CN" sz="1600" dirty="0" smtClean="0"/>
          </a:p>
          <a:p>
            <a:r>
              <a:rPr lang="zh-CN" altLang="en-US" sz="1600" dirty="0" smtClean="0"/>
              <a:t>自己</a:t>
            </a:r>
            <a:r>
              <a:rPr lang="zh-CN" altLang="en-US" sz="1600" dirty="0"/>
              <a:t>爱喝的啤酒。发现这个有趣的现象后把</a:t>
            </a:r>
            <a:r>
              <a:rPr lang="zh-CN" altLang="en-US" sz="1600" dirty="0" smtClean="0"/>
              <a:t>两种</a:t>
            </a:r>
            <a:endParaRPr lang="en-US" altLang="zh-CN" sz="1600" dirty="0" smtClean="0"/>
          </a:p>
          <a:p>
            <a:r>
              <a:rPr lang="zh-CN" altLang="en-US" sz="1600" dirty="0" smtClean="0"/>
              <a:t>商品</a:t>
            </a:r>
            <a:r>
              <a:rPr lang="zh-CN" altLang="en-US" sz="1600" dirty="0"/>
              <a:t>摆放在一起，使尿布和啤酒的销量大幅增加。</a:t>
            </a:r>
          </a:p>
          <a:p>
            <a:endParaRPr lang="zh-CN" altLang="en-US" sz="1900" dirty="0"/>
          </a:p>
        </p:txBody>
      </p:sp>
      <p:pic>
        <p:nvPicPr>
          <p:cNvPr id="4" name="8d2dadb77384d9f5fb8b62b647fe8795.png" descr="http://img10.3lian.com/d0214/file/2011/11/04/8d2dadb77384d9f5fb8b62b647fe8795.png"/>
          <p:cNvPicPr/>
          <p:nvPr/>
        </p:nvPicPr>
        <p:blipFill>
          <a:blip r:embed="rId2">
            <a:extLst/>
          </a:blip>
          <a:stretch>
            <a:fillRect/>
          </a:stretch>
        </p:blipFill>
        <p:spPr>
          <a:xfrm>
            <a:off x="5580112" y="2715766"/>
            <a:ext cx="1810908" cy="1459708"/>
          </a:xfrm>
          <a:prstGeom prst="rect">
            <a:avLst/>
          </a:prstGeom>
          <a:ln w="12700">
            <a:miter lim="400000"/>
          </a:ln>
        </p:spPr>
      </p:pic>
    </p:spTree>
    <p:extLst>
      <p:ext uri="{BB962C8B-B14F-4D97-AF65-F5344CB8AC3E}">
        <p14:creationId xmlns:p14="http://schemas.microsoft.com/office/powerpoint/2010/main" val="50144186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 name="Shape 1228"/>
          <p:cNvSpPr>
            <a:spLocks noGrp="1"/>
          </p:cNvSpPr>
          <p:nvPr>
            <p:ph type="title"/>
          </p:nvPr>
        </p:nvSpPr>
        <p:spPr>
          <a:prstGeom prst="rect">
            <a:avLst/>
          </a:prstGeom>
        </p:spPr>
        <p:txBody>
          <a:bodyPr vert="horz" lIns="91440" tIns="45720" rIns="91440" bIns="45720" rtlCol="0" anchor="ctr">
            <a:normAutofit/>
          </a:bodyPr>
          <a:lstStyle/>
          <a:p>
            <a:r>
              <a:rPr sz="2400" dirty="0"/>
              <a:t>6.5 </a:t>
            </a:r>
            <a:r>
              <a:rPr sz="2400" dirty="0" err="1"/>
              <a:t>软件工程</a:t>
            </a:r>
            <a:endParaRPr sz="2400" dirty="0"/>
          </a:p>
        </p:txBody>
      </p:sp>
      <p:sp>
        <p:nvSpPr>
          <p:cNvPr id="1227" name="Shape 1227"/>
          <p:cNvSpPr>
            <a:spLocks noGrp="1"/>
          </p:cNvSpPr>
          <p:nvPr>
            <p:ph idx="1"/>
          </p:nvPr>
        </p:nvSpPr>
        <p:spPr>
          <a:xfrm>
            <a:off x="827584" y="1059582"/>
            <a:ext cx="6696744" cy="1767521"/>
          </a:xfrm>
          <a:prstGeom prst="rect">
            <a:avLst/>
          </a:prstGeom>
        </p:spPr>
        <p:txBody>
          <a:bodyPr lIns="0" tIns="0" rIns="0" bIns="0">
            <a:normAutofit/>
          </a:bodyPr>
          <a:lstStyle/>
          <a:p>
            <a:pPr lvl="0">
              <a:defRPr sz="1800"/>
            </a:pPr>
            <a:r>
              <a:rPr sz="2400" b="1" dirty="0" err="1">
                <a:solidFill>
                  <a:srgbClr val="FF9933"/>
                </a:solidFill>
                <a:sym typeface="楷体_GB2312"/>
              </a:rPr>
              <a:t>一、软件工程概述</a:t>
            </a:r>
            <a:endParaRPr sz="2400" b="1" dirty="0">
              <a:solidFill>
                <a:srgbClr val="FF9933"/>
              </a:solidFill>
              <a:sym typeface="楷体_GB2312"/>
            </a:endParaRPr>
          </a:p>
          <a:p>
            <a:pPr lvl="0">
              <a:defRPr sz="1800"/>
            </a:pPr>
            <a:r>
              <a:rPr lang="en-US" sz="2400" dirty="0" smtClean="0">
                <a:sym typeface="楷体_GB2312"/>
              </a:rPr>
              <a:t>       </a:t>
            </a:r>
            <a:r>
              <a:rPr sz="2400" dirty="0" err="1" smtClean="0">
                <a:sym typeface="楷体_GB2312"/>
              </a:rPr>
              <a:t>软件危机是指在计算机软件的开发和维护过程中所遇到的一系列严重问题</a:t>
            </a:r>
            <a:r>
              <a:rPr sz="2400" dirty="0">
                <a:sym typeface="楷体_GB2312"/>
              </a:rPr>
              <a:t>。</a:t>
            </a:r>
          </a:p>
        </p:txBody>
      </p:sp>
    </p:spTree>
    <p:extLst>
      <p:ext uri="{BB962C8B-B14F-4D97-AF65-F5344CB8AC3E}">
        <p14:creationId xmlns:p14="http://schemas.microsoft.com/office/powerpoint/2010/main" val="309393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 name="Shape 1228"/>
          <p:cNvSpPr>
            <a:spLocks noGrp="1"/>
          </p:cNvSpPr>
          <p:nvPr>
            <p:ph type="title"/>
          </p:nvPr>
        </p:nvSpPr>
        <p:spPr>
          <a:prstGeom prst="rect">
            <a:avLst/>
          </a:prstGeom>
        </p:spPr>
        <p:txBody>
          <a:bodyPr vert="horz" lIns="91440" tIns="45720" rIns="91440" bIns="45720" rtlCol="0" anchor="ctr">
            <a:normAutofit/>
          </a:bodyPr>
          <a:lstStyle/>
          <a:p>
            <a:r>
              <a:rPr sz="2400" dirty="0"/>
              <a:t>6.5 </a:t>
            </a:r>
            <a:r>
              <a:rPr sz="2400" dirty="0" err="1"/>
              <a:t>软件工程</a:t>
            </a:r>
            <a:endParaRPr sz="2400" dirty="0"/>
          </a:p>
        </p:txBody>
      </p:sp>
      <p:sp>
        <p:nvSpPr>
          <p:cNvPr id="2" name="内容占位符 1"/>
          <p:cNvSpPr>
            <a:spLocks noGrp="1"/>
          </p:cNvSpPr>
          <p:nvPr>
            <p:ph idx="1"/>
          </p:nvPr>
        </p:nvSpPr>
        <p:spPr>
          <a:xfrm>
            <a:off x="827584" y="1131590"/>
            <a:ext cx="6696744" cy="3135672"/>
          </a:xfrm>
        </p:spPr>
        <p:txBody>
          <a:bodyPr>
            <a:noAutofit/>
          </a:bodyPr>
          <a:lstStyle/>
          <a:p>
            <a:pPr lvl="0">
              <a:spcBef>
                <a:spcPts val="200"/>
              </a:spcBef>
            </a:pPr>
            <a:r>
              <a:rPr lang="zh-CN" altLang="en-US" b="1" dirty="0">
                <a:solidFill>
                  <a:srgbClr val="FF9933"/>
                </a:solidFill>
                <a:cs typeface="宋体"/>
                <a:sym typeface="宋体"/>
              </a:rPr>
              <a:t>软件危机的具体表现：</a:t>
            </a:r>
          </a:p>
          <a:p>
            <a:pPr lvl="0">
              <a:spcBef>
                <a:spcPts val="200"/>
              </a:spcBef>
            </a:pPr>
            <a:r>
              <a:rPr lang="zh-CN" altLang="en-US" sz="1800" dirty="0">
                <a:cs typeface="宋体"/>
                <a:sym typeface="宋体"/>
              </a:rPr>
              <a:t>①软件开发的进度难以控制，完成期限一再拖延的现象</a:t>
            </a:r>
          </a:p>
          <a:p>
            <a:pPr lvl="0">
              <a:spcBef>
                <a:spcPts val="200"/>
              </a:spcBef>
            </a:pPr>
            <a:r>
              <a:rPr lang="zh-CN" altLang="en-US" sz="1800" dirty="0">
                <a:cs typeface="宋体"/>
                <a:sym typeface="宋体"/>
              </a:rPr>
              <a:t>②软件成本严重超标</a:t>
            </a:r>
          </a:p>
          <a:p>
            <a:pPr lvl="0">
              <a:spcBef>
                <a:spcPts val="200"/>
              </a:spcBef>
            </a:pPr>
            <a:r>
              <a:rPr lang="zh-CN" altLang="en-US" sz="1800" dirty="0">
                <a:cs typeface="宋体"/>
                <a:sym typeface="宋体"/>
              </a:rPr>
              <a:t>③软件需求在开发初期不明确，导致矛盾在后期集中暴露从而对整个开发过程带来灾难性的后果</a:t>
            </a:r>
          </a:p>
          <a:p>
            <a:pPr lvl="0">
              <a:spcBef>
                <a:spcPts val="200"/>
              </a:spcBef>
            </a:pPr>
            <a:r>
              <a:rPr lang="zh-CN" altLang="en-US" sz="1800" dirty="0">
                <a:cs typeface="宋体"/>
                <a:sym typeface="宋体"/>
              </a:rPr>
              <a:t>④由于缺乏完整规范的资料，加之软件测试不充分，从而造成软件质量低下，运行中出现大量</a:t>
            </a:r>
            <a:r>
              <a:rPr lang="zh-CN" altLang="en-US" sz="1800" dirty="0" smtClean="0">
                <a:cs typeface="宋体"/>
                <a:sym typeface="宋体"/>
              </a:rPr>
              <a:t>问题</a:t>
            </a:r>
            <a:endParaRPr lang="zh-CN" altLang="en-US" sz="1800" dirty="0">
              <a:cs typeface="宋体"/>
              <a:sym typeface="宋体"/>
            </a:endParaRPr>
          </a:p>
        </p:txBody>
      </p:sp>
    </p:spTree>
    <p:extLst>
      <p:ext uri="{BB962C8B-B14F-4D97-AF65-F5344CB8AC3E}">
        <p14:creationId xmlns:p14="http://schemas.microsoft.com/office/powerpoint/2010/main" val="4122371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fill="hold"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 name="Shape 1233"/>
          <p:cNvSpPr>
            <a:spLocks noGrp="1"/>
          </p:cNvSpPr>
          <p:nvPr>
            <p:ph type="title"/>
          </p:nvPr>
        </p:nvSpPr>
        <p:spPr>
          <a:prstGeom prst="rect">
            <a:avLst/>
          </a:prstGeom>
        </p:spPr>
        <p:txBody>
          <a:bodyPr vert="horz" lIns="91440" tIns="45720" rIns="91440" bIns="45720" rtlCol="0" anchor="ctr">
            <a:normAutofit/>
          </a:bodyPr>
          <a:lstStyle/>
          <a:p>
            <a:r>
              <a:rPr lang="en-US" altLang="zh-CN" sz="2400" dirty="0"/>
              <a:t>6.5 </a:t>
            </a:r>
            <a:r>
              <a:rPr lang="zh-CN" altLang="en-US" sz="2400" dirty="0"/>
              <a:t>软件工程</a:t>
            </a:r>
            <a:endParaRPr sz="2400" dirty="0"/>
          </a:p>
        </p:txBody>
      </p:sp>
      <p:sp>
        <p:nvSpPr>
          <p:cNvPr id="3" name="内容占位符 2"/>
          <p:cNvSpPr>
            <a:spLocks noGrp="1"/>
          </p:cNvSpPr>
          <p:nvPr>
            <p:ph idx="1"/>
          </p:nvPr>
        </p:nvSpPr>
        <p:spPr/>
        <p:txBody>
          <a:bodyPr>
            <a:normAutofit fontScale="92500" lnSpcReduction="10000"/>
          </a:bodyPr>
          <a:lstStyle/>
          <a:p>
            <a:r>
              <a:rPr lang="zh-CN" altLang="en-US" sz="2200" b="1" dirty="0">
                <a:solidFill>
                  <a:srgbClr val="FF9933"/>
                </a:solidFill>
              </a:rPr>
              <a:t>二、软件工程定义</a:t>
            </a:r>
          </a:p>
          <a:p>
            <a:r>
              <a:rPr lang="zh-CN" altLang="en-US" dirty="0"/>
              <a:t>定义：软件工程是为了经济地获得能够在实际机器上有效运行的可靠软件而建立和使用的一系列完善的工程化原则。</a:t>
            </a:r>
          </a:p>
          <a:p>
            <a:r>
              <a:rPr lang="en-US" altLang="zh-CN" dirty="0"/>
              <a:t>1983</a:t>
            </a:r>
            <a:r>
              <a:rPr lang="zh-CN" altLang="en-US" dirty="0"/>
              <a:t>年，</a:t>
            </a:r>
            <a:r>
              <a:rPr lang="en-US" altLang="zh-CN" dirty="0"/>
              <a:t>IEEE</a:t>
            </a:r>
            <a:r>
              <a:rPr lang="zh-CN" altLang="en-US" dirty="0"/>
              <a:t>给出定义为：软件工程是开发、运行、维护和修复软件的系统方法。</a:t>
            </a:r>
          </a:p>
          <a:p>
            <a:r>
              <a:rPr lang="zh-CN" altLang="en-US" dirty="0"/>
              <a:t>软件工程的重要思想：强调在软件开发过程中需要应用工程化原则的重要性。 </a:t>
            </a:r>
          </a:p>
        </p:txBody>
      </p:sp>
    </p:spTree>
    <p:extLst>
      <p:ext uri="{BB962C8B-B14F-4D97-AF65-F5344CB8AC3E}">
        <p14:creationId xmlns:p14="http://schemas.microsoft.com/office/powerpoint/2010/main" val="3483173687"/>
      </p:ext>
    </p:extLst>
  </p:cSld>
  <p:clrMapOvr>
    <a:masterClrMapping/>
  </p:clrMapOvr>
  <p:transition spd="slow">
    <p:strips dir="rd"/>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6" name="Shape 1236"/>
          <p:cNvSpPr>
            <a:spLocks noGrp="1"/>
          </p:cNvSpPr>
          <p:nvPr>
            <p:ph type="title"/>
          </p:nvPr>
        </p:nvSpPr>
        <p:spPr>
          <a:prstGeom prst="rect">
            <a:avLst/>
          </a:prstGeom>
        </p:spPr>
        <p:txBody>
          <a:bodyPr vert="horz" lIns="91440" tIns="45720" rIns="91440" bIns="45720" rtlCol="0" anchor="ctr">
            <a:normAutofit/>
          </a:bodyPr>
          <a:lstStyle/>
          <a:p>
            <a:r>
              <a:rPr sz="2400" dirty="0"/>
              <a:t>6.5 </a:t>
            </a:r>
            <a:r>
              <a:rPr sz="2400" dirty="0" err="1"/>
              <a:t>软件工程</a:t>
            </a:r>
            <a:endParaRPr sz="2400" dirty="0"/>
          </a:p>
        </p:txBody>
      </p:sp>
      <p:sp>
        <p:nvSpPr>
          <p:cNvPr id="1237" name="Shape 1237"/>
          <p:cNvSpPr>
            <a:spLocks noGrp="1"/>
          </p:cNvSpPr>
          <p:nvPr>
            <p:ph idx="1"/>
          </p:nvPr>
        </p:nvSpPr>
        <p:spPr>
          <a:prstGeom prst="rect">
            <a:avLst/>
          </a:prstGeom>
        </p:spPr>
        <p:txBody>
          <a:bodyPr lIns="0" tIns="0" rIns="0" bIns="0">
            <a:normAutofit fontScale="77500" lnSpcReduction="20000"/>
          </a:bodyPr>
          <a:lstStyle/>
          <a:p>
            <a:pPr lvl="0">
              <a:defRPr sz="1800"/>
            </a:pPr>
            <a:r>
              <a:rPr sz="2400" b="1" dirty="0" err="1">
                <a:solidFill>
                  <a:srgbClr val="FF9933"/>
                </a:solidFill>
                <a:cs typeface="楷体_GB2312"/>
                <a:sym typeface="楷体_GB2312"/>
              </a:rPr>
              <a:t>三、</a:t>
            </a:r>
            <a:r>
              <a:rPr sz="2600" b="1" dirty="0" err="1">
                <a:solidFill>
                  <a:srgbClr val="FF9933"/>
                </a:solidFill>
                <a:cs typeface="楷体_GB2312"/>
                <a:sym typeface="楷体_GB2312"/>
              </a:rPr>
              <a:t>软件生存周期</a:t>
            </a:r>
            <a:endParaRPr b="1" dirty="0">
              <a:solidFill>
                <a:srgbClr val="FF9933"/>
              </a:solidFill>
              <a:cs typeface="楷体_GB2312"/>
              <a:sym typeface="楷体_GB2312"/>
            </a:endParaRPr>
          </a:p>
          <a:p>
            <a:pPr lvl="0">
              <a:defRPr sz="1800"/>
            </a:pPr>
            <a:r>
              <a:rPr sz="2400" dirty="0">
                <a:cs typeface="楷体_GB2312"/>
                <a:sym typeface="楷体_GB2312"/>
              </a:rPr>
              <a:t>    1.制订计划</a:t>
            </a:r>
            <a:endParaRPr dirty="0">
              <a:cs typeface="楷体_GB2312"/>
              <a:sym typeface="楷体_GB2312"/>
            </a:endParaRPr>
          </a:p>
          <a:p>
            <a:pPr lvl="0">
              <a:defRPr sz="1800"/>
            </a:pPr>
            <a:r>
              <a:rPr sz="2400" dirty="0">
                <a:cs typeface="楷体_GB2312"/>
                <a:sym typeface="楷体_GB2312"/>
              </a:rPr>
              <a:t>    2.需求分析</a:t>
            </a:r>
            <a:endParaRPr dirty="0">
              <a:cs typeface="楷体_GB2312"/>
              <a:sym typeface="楷体_GB2312"/>
            </a:endParaRPr>
          </a:p>
          <a:p>
            <a:pPr lvl="0">
              <a:defRPr sz="1800"/>
            </a:pPr>
            <a:r>
              <a:rPr sz="2400" dirty="0">
                <a:cs typeface="楷体_GB2312"/>
                <a:sym typeface="楷体_GB2312"/>
              </a:rPr>
              <a:t>    3.软件设计</a:t>
            </a:r>
            <a:endParaRPr dirty="0">
              <a:cs typeface="楷体_GB2312"/>
              <a:sym typeface="楷体_GB2312"/>
            </a:endParaRPr>
          </a:p>
          <a:p>
            <a:pPr lvl="0">
              <a:defRPr sz="1800"/>
            </a:pPr>
            <a:r>
              <a:rPr sz="2400" dirty="0">
                <a:cs typeface="楷体_GB2312"/>
                <a:sym typeface="楷体_GB2312"/>
              </a:rPr>
              <a:t>    4.程序编码</a:t>
            </a:r>
            <a:endParaRPr dirty="0">
              <a:cs typeface="楷体_GB2312"/>
              <a:sym typeface="楷体_GB2312"/>
            </a:endParaRPr>
          </a:p>
          <a:p>
            <a:pPr lvl="0">
              <a:defRPr sz="1800"/>
            </a:pPr>
            <a:r>
              <a:rPr sz="2400" dirty="0">
                <a:cs typeface="楷体_GB2312"/>
                <a:sym typeface="楷体_GB2312"/>
              </a:rPr>
              <a:t>    5.软件测试</a:t>
            </a:r>
            <a:endParaRPr dirty="0">
              <a:cs typeface="楷体_GB2312"/>
              <a:sym typeface="楷体_GB2312"/>
            </a:endParaRPr>
          </a:p>
          <a:p>
            <a:pPr lvl="0">
              <a:defRPr sz="1800"/>
            </a:pPr>
            <a:r>
              <a:rPr sz="2400" dirty="0">
                <a:cs typeface="楷体_GB2312"/>
                <a:sym typeface="楷体_GB2312"/>
              </a:rPr>
              <a:t>    6.运行和维护</a:t>
            </a:r>
          </a:p>
        </p:txBody>
      </p:sp>
      <p:sp>
        <p:nvSpPr>
          <p:cNvPr id="1235" name="Shape 1235"/>
          <p:cNvSpPr>
            <a:spLocks noGrp="1"/>
          </p:cNvSpPr>
          <p:nvPr>
            <p:ph type="sldNum" sz="quarter" idx="12"/>
          </p:nvPr>
        </p:nvSpPr>
        <p:spPr>
          <a:prstGeom prst="rect">
            <a:avLst/>
          </a:prstGeom>
          <a:extLst>
            <a:ext uri="{C572A759-6A51-4108-AA02-DFA0A04FC94B}">
              <ma14:wrappingTextBoxFlag xmlns="" xmlns:ma14="http://schemas.microsoft.com/office/mac/drawingml/2011/main" val="1"/>
            </a:ext>
          </a:extLst>
        </p:spPr>
        <p:txBody>
          <a:bodyPr lIns="0" tIns="0" rIns="0" bIns="0">
            <a:normAutofit/>
          </a:bodyPr>
          <a:lstStyle>
            <a:lvl1pPr algn="r" defTabSz="859536">
              <a:defRPr sz="939">
                <a:latin typeface="Tahoma"/>
                <a:ea typeface="Tahoma"/>
                <a:cs typeface="Tahoma"/>
                <a:sym typeface="Tahoma"/>
              </a:defRPr>
            </a:lvl1pPr>
          </a:lstStyle>
          <a:p>
            <a:pPr lvl="0">
              <a:defRPr sz="1800"/>
            </a:pPr>
            <a:fld id="{86CB4B4D-7CA3-9044-876B-883B54F8677D}" type="slidenum">
              <a:rPr sz="939"/>
              <a:t>109</a:t>
            </a:fld>
            <a:endParaRPr sz="939"/>
          </a:p>
        </p:txBody>
      </p:sp>
      <p:sp>
        <p:nvSpPr>
          <p:cNvPr id="2" name="矩形 1"/>
          <p:cNvSpPr/>
          <p:nvPr/>
        </p:nvSpPr>
        <p:spPr>
          <a:xfrm>
            <a:off x="4139952" y="987574"/>
            <a:ext cx="3168352" cy="3046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zh-CN" altLang="en-US" sz="2400" dirty="0">
                <a:solidFill>
                  <a:schemeClr val="bg1"/>
                </a:solidFill>
              </a:rPr>
              <a:t>是指软件产品从考虑其概念开始到该产品交付使用，直至最终退役为止的整个过程，一般包括计划、需求分析、软件设计、程序编码、软件测试、运行和维护等阶段。</a:t>
            </a:r>
          </a:p>
        </p:txBody>
      </p:sp>
    </p:spTree>
    <p:extLst>
      <p:ext uri="{BB962C8B-B14F-4D97-AF65-F5344CB8AC3E}">
        <p14:creationId xmlns:p14="http://schemas.microsoft.com/office/powerpoint/2010/main" val="934696858"/>
      </p:ext>
    </p:extLst>
  </p:cSld>
  <p:clrMapOvr>
    <a:masterClrMapping/>
  </p:clrMapOvr>
  <p:transition spd="slow">
    <p:strips dir="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三、计算机软件与硬件的关系</a:t>
            </a:r>
          </a:p>
        </p:txBody>
      </p:sp>
      <p:sp>
        <p:nvSpPr>
          <p:cNvPr id="3" name="内容占位符 2"/>
          <p:cNvSpPr>
            <a:spLocks noGrp="1"/>
          </p:cNvSpPr>
          <p:nvPr>
            <p:ph idx="1"/>
          </p:nvPr>
        </p:nvSpPr>
        <p:spPr>
          <a:xfrm>
            <a:off x="1475656" y="1935819"/>
            <a:ext cx="6696744" cy="3207681"/>
          </a:xfrm>
        </p:spPr>
        <p:txBody>
          <a:bodyPr/>
          <a:lstStyle/>
          <a:p>
            <a:pPr>
              <a:spcBef>
                <a:spcPct val="20000"/>
              </a:spcBef>
            </a:pPr>
            <a:r>
              <a:rPr lang="zh-CN" altLang="en-US" b="1" dirty="0">
                <a:latin typeface="宋体" pitchFamily="2" charset="-122"/>
              </a:rPr>
              <a:t>计算机：硬件、软件→人工生命</a:t>
            </a:r>
          </a:p>
          <a:p>
            <a:pPr>
              <a:spcBef>
                <a:spcPct val="20000"/>
              </a:spcBef>
            </a:pPr>
            <a:r>
              <a:rPr lang="zh-CN" altLang="en-US" b="1" dirty="0">
                <a:latin typeface="宋体" pitchFamily="2" charset="-122"/>
              </a:rPr>
              <a:t>    人：躯体、灵魂→自然生命</a:t>
            </a:r>
          </a:p>
          <a:p>
            <a:endParaRPr lang="zh-CN" altLang="en-US" dirty="0"/>
          </a:p>
        </p:txBody>
      </p:sp>
      <p:sp>
        <p:nvSpPr>
          <p:cNvPr id="4" name="标题 1"/>
          <p:cNvSpPr txBox="1">
            <a:spLocks/>
          </p:cNvSpPr>
          <p:nvPr/>
        </p:nvSpPr>
        <p:spPr>
          <a:xfrm>
            <a:off x="755576" y="1235621"/>
            <a:ext cx="6984776" cy="651718"/>
          </a:xfrm>
          <a:prstGeom prst="rect">
            <a:avLst/>
          </a:prstGeom>
        </p:spPr>
        <p:txBody>
          <a:bodyPr vert="horz" lIns="91440" tIns="45720" rIns="91440" bIns="45720" rtlCol="0" anchor="ctr">
            <a:normAutofit/>
          </a:bodyPr>
          <a:lstStyle>
            <a:lvl1pPr marL="180000" algn="l" defTabSz="914400" rtl="0" eaLnBrk="1" latinLnBrk="0" hangingPunct="1">
              <a:spcBef>
                <a:spcPct val="0"/>
              </a:spcBef>
              <a:buNone/>
              <a:defRPr sz="2200" b="1" kern="120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1pPr>
          </a:lstStyle>
          <a:p>
            <a:r>
              <a:rPr lang="zh-CN" altLang="en-US" dirty="0" smtClean="0">
                <a:solidFill>
                  <a:srgbClr val="FF9900"/>
                </a:solidFill>
              </a:rPr>
              <a:t>软件的运行最终被转换为对硬件的操作</a:t>
            </a:r>
            <a:endParaRPr lang="zh-CN" altLang="en-US" dirty="0">
              <a:solidFill>
                <a:srgbClr val="FF9900"/>
              </a:solidFill>
            </a:endParaRPr>
          </a:p>
        </p:txBody>
      </p:sp>
    </p:spTree>
    <p:extLst>
      <p:ext uri="{BB962C8B-B14F-4D97-AF65-F5344CB8AC3E}">
        <p14:creationId xmlns:p14="http://schemas.microsoft.com/office/powerpoint/2010/main" val="414372616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1" name="Shape 1241"/>
          <p:cNvSpPr>
            <a:spLocks noGrp="1"/>
          </p:cNvSpPr>
          <p:nvPr>
            <p:ph type="title"/>
          </p:nvPr>
        </p:nvSpPr>
        <p:spPr>
          <a:prstGeom prst="rect">
            <a:avLst/>
          </a:prstGeom>
        </p:spPr>
        <p:txBody>
          <a:bodyPr vert="horz" lIns="91440" tIns="45720" rIns="91440" bIns="45720" rtlCol="0" anchor="ctr">
            <a:normAutofit/>
          </a:bodyPr>
          <a:lstStyle/>
          <a:p>
            <a:r>
              <a:rPr sz="2400" dirty="0"/>
              <a:t>6.5 </a:t>
            </a:r>
            <a:r>
              <a:rPr sz="2400" dirty="0" err="1"/>
              <a:t>软件工程</a:t>
            </a:r>
            <a:endParaRPr sz="2400" dirty="0"/>
          </a:p>
        </p:txBody>
      </p:sp>
      <p:sp>
        <p:nvSpPr>
          <p:cNvPr id="2" name="内容占位符 1"/>
          <p:cNvSpPr>
            <a:spLocks noGrp="1"/>
          </p:cNvSpPr>
          <p:nvPr>
            <p:ph idx="1"/>
          </p:nvPr>
        </p:nvSpPr>
        <p:spPr/>
        <p:txBody>
          <a:bodyPr>
            <a:normAutofit lnSpcReduction="10000"/>
          </a:bodyPr>
          <a:lstStyle/>
          <a:p>
            <a:r>
              <a:rPr lang="zh-CN" altLang="en-US" b="1" dirty="0">
                <a:solidFill>
                  <a:srgbClr val="FF9933"/>
                </a:solidFill>
              </a:rPr>
              <a:t>四、软件工程方法</a:t>
            </a:r>
          </a:p>
          <a:p>
            <a:pPr marL="414900" indent="-342900">
              <a:buFont typeface="Wingdings" pitchFamily="2" charset="2"/>
              <a:buChar char="Ø"/>
            </a:pPr>
            <a:r>
              <a:rPr lang="zh-CN" altLang="en-US" dirty="0"/>
              <a:t>结构化方法</a:t>
            </a:r>
          </a:p>
          <a:p>
            <a:pPr marL="414900" indent="-342900">
              <a:buFont typeface="Wingdings" pitchFamily="2" charset="2"/>
              <a:buChar char="Ø"/>
            </a:pPr>
            <a:r>
              <a:rPr lang="zh-CN" altLang="en-US" dirty="0"/>
              <a:t>模块化方法</a:t>
            </a:r>
          </a:p>
          <a:p>
            <a:pPr marL="414900" indent="-342900">
              <a:buFont typeface="Wingdings" pitchFamily="2" charset="2"/>
              <a:buChar char="Ø"/>
            </a:pPr>
            <a:r>
              <a:rPr lang="zh-CN" altLang="en-US" dirty="0"/>
              <a:t>面向数据结构方法</a:t>
            </a:r>
          </a:p>
          <a:p>
            <a:pPr marL="414900" indent="-342900">
              <a:buFont typeface="Wingdings" pitchFamily="2" charset="2"/>
              <a:buChar char="Ø"/>
            </a:pPr>
            <a:r>
              <a:rPr lang="zh-CN" altLang="en-US" dirty="0"/>
              <a:t>面向对象方法</a:t>
            </a:r>
          </a:p>
          <a:p>
            <a:pPr marL="414900" indent="-342900">
              <a:buFont typeface="Wingdings" pitchFamily="2" charset="2"/>
              <a:buChar char="Ø"/>
            </a:pPr>
            <a:r>
              <a:rPr lang="zh-CN" altLang="en-US" dirty="0"/>
              <a:t>基于构件的软件开发</a:t>
            </a:r>
            <a:r>
              <a:rPr lang="zh-CN" altLang="en-US" dirty="0" smtClean="0"/>
              <a:t>方法</a:t>
            </a:r>
            <a:endParaRPr lang="zh-CN" altLang="en-US" dirty="0"/>
          </a:p>
        </p:txBody>
      </p:sp>
      <p:sp>
        <p:nvSpPr>
          <p:cNvPr id="1242" name="Shape 1242"/>
          <p:cNvSpPr/>
          <p:nvPr/>
        </p:nvSpPr>
        <p:spPr>
          <a:xfrm>
            <a:off x="4399592" y="824903"/>
            <a:ext cx="3672408" cy="3084354"/>
          </a:xfrm>
          <a:prstGeom prst="rect">
            <a:avLst/>
          </a:prstGeom>
          <a:ln/>
          <a:extLst>
            <a:ext uri="{C572A759-6A51-4108-AA02-DFA0A04FC94B}">
              <ma14:wrappingTextBoxFlag xmlns="" xmlns:ma14="http://schemas.microsoft.com/office/mac/drawingml/2011/main" val="1"/>
            </a:ext>
          </a:extLst>
        </p:spPr>
        <p:style>
          <a:lnRef idx="2">
            <a:schemeClr val="dk1">
              <a:shade val="50000"/>
            </a:schemeClr>
          </a:lnRef>
          <a:fillRef idx="1">
            <a:schemeClr val="dk1"/>
          </a:fillRef>
          <a:effectRef idx="0">
            <a:schemeClr val="dk1"/>
          </a:effectRef>
          <a:fontRef idx="minor">
            <a:schemeClr val="lt1"/>
          </a:fontRef>
        </p:style>
        <p:txBody>
          <a:bodyPr wrap="square" lIns="34289" tIns="34289" rIns="34289" bIns="34289">
            <a:noAutofit/>
          </a:bodyPr>
          <a:lstStyle/>
          <a:p>
            <a:r>
              <a:rPr sz="2000" dirty="0">
                <a:solidFill>
                  <a:schemeClr val="bg1"/>
                </a:solidFill>
                <a:latin typeface="微软雅黑" pitchFamily="34" charset="-122"/>
                <a:ea typeface="微软雅黑" pitchFamily="34" charset="-122"/>
                <a:cs typeface="宋体"/>
              </a:rPr>
              <a:t>结构化方法是在1978年提出，也称为面向功能的软件开发方法或面向数据流的软件开发方法。结构化程序设计方法的产生和发展形成了现代软件工程的基础，其基本思想是采用自上而下、逐步求精的设计方法和单入口单出口的控制结构。</a:t>
            </a:r>
          </a:p>
        </p:txBody>
      </p:sp>
      <p:sp>
        <p:nvSpPr>
          <p:cNvPr id="1243" name="Shape 1243"/>
          <p:cNvSpPr/>
          <p:nvPr/>
        </p:nvSpPr>
        <p:spPr>
          <a:xfrm>
            <a:off x="4382872" y="875794"/>
            <a:ext cx="3600400" cy="3452566"/>
          </a:xfrm>
          <a:prstGeom prst="rect">
            <a:avLst/>
          </a:prstGeom>
          <a:ln/>
          <a:extLst>
            <a:ext uri="{C572A759-6A51-4108-AA02-DFA0A04FC94B}">
              <ma14:wrappingTextBoxFlag xmlns="" xmlns:ma14="http://schemas.microsoft.com/office/mac/drawingml/2011/main" val="1"/>
            </a:ext>
          </a:extLst>
        </p:spPr>
        <p:style>
          <a:lnRef idx="2">
            <a:schemeClr val="dk1">
              <a:shade val="50000"/>
            </a:schemeClr>
          </a:lnRef>
          <a:fillRef idx="1">
            <a:schemeClr val="dk1"/>
          </a:fillRef>
          <a:effectRef idx="0">
            <a:schemeClr val="dk1"/>
          </a:effectRef>
          <a:fontRef idx="minor">
            <a:schemeClr val="lt1"/>
          </a:fontRef>
        </p:style>
        <p:txBody>
          <a:bodyPr wrap="square" lIns="34289" tIns="34289" rIns="34289" bIns="34289">
            <a:noAutofit/>
          </a:bodyPr>
          <a:lstStyle>
            <a:lvl1pPr>
              <a:defRPr>
                <a:latin typeface="宋体"/>
                <a:ea typeface="宋体"/>
                <a:cs typeface="宋体"/>
                <a:sym typeface="宋体"/>
              </a:defRPr>
            </a:lvl1pPr>
          </a:lstStyle>
          <a:p>
            <a:pPr lvl="0"/>
            <a:r>
              <a:rPr sz="2000" dirty="0">
                <a:solidFill>
                  <a:schemeClr val="bg1"/>
                </a:solidFill>
                <a:latin typeface="微软雅黑" pitchFamily="34" charset="-122"/>
                <a:ea typeface="微软雅黑" pitchFamily="34" charset="-122"/>
              </a:rPr>
              <a:t>在自上而下、逐步细化的过程中，把复杂问题分解成一个个简单问题的最基本方法就是模块化。在程序设计中是用子程序来实现程序模块的，子程序是程序设计的一个里程碑。模块化程序设计是对于自上而下、逐步求精方法的一个强有力的补充。</a:t>
            </a:r>
          </a:p>
        </p:txBody>
      </p:sp>
      <p:sp>
        <p:nvSpPr>
          <p:cNvPr id="1244" name="Shape 1244"/>
          <p:cNvSpPr/>
          <p:nvPr/>
        </p:nvSpPr>
        <p:spPr>
          <a:xfrm>
            <a:off x="4393982" y="627534"/>
            <a:ext cx="3816423" cy="3949086"/>
          </a:xfrm>
          <a:prstGeom prst="rect">
            <a:avLst/>
          </a:prstGeom>
          <a:ln/>
          <a:extLst>
            <a:ext uri="{C572A759-6A51-4108-AA02-DFA0A04FC94B}">
              <ma14:wrappingTextBoxFlag xmlns="" xmlns:ma14="http://schemas.microsoft.com/office/mac/drawingml/2011/main" val="1"/>
            </a:ext>
          </a:extLst>
        </p:spPr>
        <p:style>
          <a:lnRef idx="2">
            <a:schemeClr val="dk1">
              <a:shade val="50000"/>
            </a:schemeClr>
          </a:lnRef>
          <a:fillRef idx="1">
            <a:schemeClr val="dk1"/>
          </a:fillRef>
          <a:effectRef idx="0">
            <a:schemeClr val="dk1"/>
          </a:effectRef>
          <a:fontRef idx="minor">
            <a:schemeClr val="lt1"/>
          </a:fontRef>
        </p:style>
        <p:txBody>
          <a:bodyPr wrap="square" lIns="34289" tIns="34289" rIns="34289" bIns="34289">
            <a:noAutofit/>
          </a:bodyPr>
          <a:lstStyle/>
          <a:p>
            <a:r>
              <a:rPr sz="2000" dirty="0" err="1">
                <a:solidFill>
                  <a:schemeClr val="bg1"/>
                </a:solidFill>
                <a:latin typeface="微软雅黑" pitchFamily="34" charset="-122"/>
                <a:ea typeface="微软雅黑" pitchFamily="34" charset="-122"/>
                <a:cs typeface="宋体"/>
              </a:rPr>
              <a:t>面向数据结构开发的基本思想是：从目标系统的输入</a:t>
            </a:r>
            <a:r>
              <a:rPr sz="2000" dirty="0">
                <a:solidFill>
                  <a:schemeClr val="bg1"/>
                </a:solidFill>
                <a:latin typeface="微软雅黑" pitchFamily="34" charset="-122"/>
                <a:ea typeface="微软雅黑" pitchFamily="34" charset="-122"/>
                <a:cs typeface="宋体"/>
              </a:rPr>
              <a:t>/输出数据结构入手，导出程序的基本框架结构，在此基础上对细节进行设计，得到完整的程序结构图。对输入和输出数据结构明确的中小型系统特别有效。</a:t>
            </a:r>
          </a:p>
        </p:txBody>
      </p:sp>
      <p:sp>
        <p:nvSpPr>
          <p:cNvPr id="1245" name="Shape 1245"/>
          <p:cNvSpPr/>
          <p:nvPr/>
        </p:nvSpPr>
        <p:spPr>
          <a:xfrm>
            <a:off x="4399592" y="1347788"/>
            <a:ext cx="3975665" cy="3350772"/>
          </a:xfrm>
          <a:prstGeom prst="rect">
            <a:avLst/>
          </a:prstGeom>
          <a:ln/>
          <a:extLst>
            <a:ext uri="{C572A759-6A51-4108-AA02-DFA0A04FC94B}">
              <ma14:wrappingTextBoxFlag xmlns="" xmlns:ma14="http://schemas.microsoft.com/office/mac/drawingml/2011/main" val="1"/>
            </a:ext>
          </a:extLst>
        </p:spPr>
        <p:style>
          <a:lnRef idx="2">
            <a:schemeClr val="dk1">
              <a:shade val="50000"/>
            </a:schemeClr>
          </a:lnRef>
          <a:fillRef idx="1">
            <a:schemeClr val="dk1"/>
          </a:fillRef>
          <a:effectRef idx="0">
            <a:schemeClr val="dk1"/>
          </a:effectRef>
          <a:fontRef idx="minor">
            <a:schemeClr val="lt1"/>
          </a:fontRef>
        </p:style>
        <p:txBody>
          <a:bodyPr wrap="square" lIns="34289" tIns="34289" rIns="34289" bIns="34289">
            <a:noAutofit/>
          </a:bodyPr>
          <a:lstStyle/>
          <a:p>
            <a:r>
              <a:rPr sz="2000" dirty="0">
                <a:solidFill>
                  <a:schemeClr val="bg1"/>
                </a:solidFill>
                <a:latin typeface="微软雅黑" pitchFamily="34" charset="-122"/>
                <a:ea typeface="微软雅黑" pitchFamily="34" charset="-122"/>
                <a:cs typeface="宋体"/>
              </a:rPr>
              <a:t>面向对象方法是将数据和对数据的操作紧密地结合起来的方法，它的出发点和基本原则是尽可能地模拟现实世界中人类的思维方式，使开发软件的方法和过程尽可能地接近人类解决现实问题的方法和过程，从而使描述问题的问题空间与实现解法的解空间在结构上尽可能一致。面向对象方法已成为当前软件工程学中的主流方法。</a:t>
            </a:r>
          </a:p>
        </p:txBody>
      </p:sp>
      <p:sp>
        <p:nvSpPr>
          <p:cNvPr id="1246" name="Shape 1246"/>
          <p:cNvSpPr/>
          <p:nvPr/>
        </p:nvSpPr>
        <p:spPr>
          <a:xfrm>
            <a:off x="4382872" y="1034936"/>
            <a:ext cx="3991611" cy="3672408"/>
          </a:xfrm>
          <a:prstGeom prst="rect">
            <a:avLst/>
          </a:prstGeom>
          <a:ln/>
          <a:extLst>
            <a:ext uri="{C572A759-6A51-4108-AA02-DFA0A04FC94B}">
              <ma14:wrappingTextBoxFlag xmlns="" xmlns:ma14="http://schemas.microsoft.com/office/mac/drawingml/2011/main" val="1"/>
            </a:ext>
          </a:extLst>
        </p:spPr>
        <p:style>
          <a:lnRef idx="2">
            <a:schemeClr val="dk1">
              <a:shade val="50000"/>
            </a:schemeClr>
          </a:lnRef>
          <a:fillRef idx="1">
            <a:schemeClr val="dk1"/>
          </a:fillRef>
          <a:effectRef idx="0">
            <a:schemeClr val="dk1"/>
          </a:effectRef>
          <a:fontRef idx="minor">
            <a:schemeClr val="lt1"/>
          </a:fontRef>
        </p:style>
        <p:txBody>
          <a:bodyPr wrap="square" lIns="34289" tIns="34289" rIns="34289" bIns="34289">
            <a:noAutofit/>
          </a:bodyPr>
          <a:lstStyle/>
          <a:p>
            <a:r>
              <a:rPr sz="2000" dirty="0">
                <a:solidFill>
                  <a:schemeClr val="bg1"/>
                </a:solidFill>
                <a:latin typeface="微软雅黑" pitchFamily="34" charset="-122"/>
                <a:ea typeface="微软雅黑" pitchFamily="34" charset="-122"/>
                <a:cs typeface="宋体"/>
              </a:rPr>
              <a:t>基于构件的软件开发方法（CBSD）是一种基于预先开发好的软件构件，通过将其集成组装的方式来开发软件系统的方法。又称基于构件的软件工程，它是软件复用的实现方式之一。其根本目的仍然是为了提高软件开发的质量和效率。提供了一种自底向上的、基于预先定制包装好的类属元素（构件）来构作应用系统的途径。</a:t>
            </a:r>
          </a:p>
        </p:txBody>
      </p:sp>
    </p:spTree>
    <p:extLst>
      <p:ext uri="{BB962C8B-B14F-4D97-AF65-F5344CB8AC3E}">
        <p14:creationId xmlns:p14="http://schemas.microsoft.com/office/powerpoint/2010/main" val="1418480994"/>
      </p:ext>
    </p:extLst>
  </p:cSld>
  <p:clrMapOvr>
    <a:masterClrMapping/>
  </p:clrMapOvr>
  <p:transition spd="slow">
    <p:strips dir="rd"/>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2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iterate>
                                    <p:tmAbs val="0"/>
                                  </p:iterate>
                                  <p:childTnLst>
                                    <p:set>
                                      <p:cBhvr>
                                        <p:cTn id="10" fill="hold">
                                          <p:stCondLst>
                                            <p:cond delay="0"/>
                                          </p:stCondLst>
                                        </p:cTn>
                                        <p:tgtEl>
                                          <p:spTgt spid="1242"/>
                                        </p:tgtEl>
                                        <p:attrNameLst>
                                          <p:attrName>style.visibility</p:attrName>
                                        </p:attrNameLst>
                                      </p:cBhvr>
                                      <p:to>
                                        <p:strVal val="hidden"/>
                                      </p:to>
                                    </p:set>
                                  </p:childTnLst>
                                </p:cTn>
                              </p:par>
                              <p:par>
                                <p:cTn id="11" presetID="1" presetClass="entr" presetSubtype="0" fill="hold" grpId="0" nodeType="withEffect">
                                  <p:stCondLst>
                                    <p:cond delay="0"/>
                                  </p:stCondLst>
                                  <p:iterate>
                                    <p:tmAbs val="0"/>
                                  </p:iterate>
                                  <p:childTnLst>
                                    <p:set>
                                      <p:cBhvr>
                                        <p:cTn id="12" fill="hold"/>
                                        <p:tgtEl>
                                          <p:spTgt spid="12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iterate>
                                    <p:tmAbs val="0"/>
                                  </p:iterate>
                                  <p:childTnLst>
                                    <p:set>
                                      <p:cBhvr>
                                        <p:cTn id="16" fill="hold">
                                          <p:stCondLst>
                                            <p:cond delay="0"/>
                                          </p:stCondLst>
                                        </p:cTn>
                                        <p:tgtEl>
                                          <p:spTgt spid="1243"/>
                                        </p:tgtEl>
                                        <p:attrNameLst>
                                          <p:attrName>style.visibility</p:attrName>
                                        </p:attrNameLst>
                                      </p:cBhvr>
                                      <p:to>
                                        <p:strVal val="hidden"/>
                                      </p:to>
                                    </p:set>
                                  </p:childTnLst>
                                </p:cTn>
                              </p:par>
                              <p:par>
                                <p:cTn id="17" presetID="1" presetClass="entr" presetSubtype="0" fill="hold" grpId="0" nodeType="withEffect">
                                  <p:stCondLst>
                                    <p:cond delay="0"/>
                                  </p:stCondLst>
                                  <p:iterate>
                                    <p:tmAbs val="0"/>
                                  </p:iterate>
                                  <p:childTnLst>
                                    <p:set>
                                      <p:cBhvr>
                                        <p:cTn id="18" fill="hold"/>
                                        <p:tgtEl>
                                          <p:spTgt spid="12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iterate>
                                    <p:tmAbs val="0"/>
                                  </p:iterate>
                                  <p:childTnLst>
                                    <p:set>
                                      <p:cBhvr>
                                        <p:cTn id="22" fill="hold">
                                          <p:stCondLst>
                                            <p:cond delay="0"/>
                                          </p:stCondLst>
                                        </p:cTn>
                                        <p:tgtEl>
                                          <p:spTgt spid="1244"/>
                                        </p:tgtEl>
                                        <p:attrNameLst>
                                          <p:attrName>style.visibility</p:attrName>
                                        </p:attrNameLst>
                                      </p:cBhvr>
                                      <p:to>
                                        <p:strVal val="hidden"/>
                                      </p:to>
                                    </p:set>
                                  </p:childTnLst>
                                </p:cTn>
                              </p:par>
                              <p:par>
                                <p:cTn id="23" presetID="1" presetClass="entr" presetSubtype="0" fill="hold" grpId="0" nodeType="withEffect">
                                  <p:stCondLst>
                                    <p:cond delay="0"/>
                                  </p:stCondLst>
                                  <p:iterate>
                                    <p:tmAbs val="0"/>
                                  </p:iterate>
                                  <p:childTnLst>
                                    <p:set>
                                      <p:cBhvr>
                                        <p:cTn id="24" fill="hold"/>
                                        <p:tgtEl>
                                          <p:spTgt spid="124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iterate>
                                    <p:tmAbs val="0"/>
                                  </p:iterate>
                                  <p:childTnLst>
                                    <p:set>
                                      <p:cBhvr>
                                        <p:cTn id="28" fill="hold">
                                          <p:stCondLst>
                                            <p:cond delay="0"/>
                                          </p:stCondLst>
                                        </p:cTn>
                                        <p:tgtEl>
                                          <p:spTgt spid="1245"/>
                                        </p:tgtEl>
                                        <p:attrNameLst>
                                          <p:attrName>style.visibility</p:attrName>
                                        </p:attrNameLst>
                                      </p:cBhvr>
                                      <p:to>
                                        <p:strVal val="hidden"/>
                                      </p:to>
                                    </p:set>
                                  </p:childTnLst>
                                </p:cTn>
                              </p:par>
                              <p:par>
                                <p:cTn id="29" presetID="1" presetClass="entr" presetSubtype="0" fill="hold" grpId="0" nodeType="withEffect">
                                  <p:stCondLst>
                                    <p:cond delay="0"/>
                                  </p:stCondLst>
                                  <p:iterate>
                                    <p:tmAbs val="0"/>
                                  </p:iterate>
                                  <p:childTnLst>
                                    <p:set>
                                      <p:cBhvr>
                                        <p:cTn id="30" fill="hold"/>
                                        <p:tgtEl>
                                          <p:spTgt spid="124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iterate>
                                    <p:tmAbs val="0"/>
                                  </p:iterate>
                                  <p:childTnLst>
                                    <p:set>
                                      <p:cBhvr>
                                        <p:cTn id="34" fill="hold">
                                          <p:stCondLst>
                                            <p:cond delay="0"/>
                                          </p:stCondLst>
                                        </p:cTn>
                                        <p:tgtEl>
                                          <p:spTgt spid="12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2" grpId="0" animBg="1" advAuto="0"/>
      <p:bldP spid="1242" grpId="1" animBg="1" advAuto="0"/>
      <p:bldP spid="1243" grpId="0" animBg="1" advAuto="0"/>
      <p:bldP spid="1243" grpId="1" animBg="1" advAuto="0"/>
      <p:bldP spid="1244" grpId="0" animBg="1" advAuto="0"/>
      <p:bldP spid="1244" grpId="1" animBg="1" advAuto="0"/>
      <p:bldP spid="1245" grpId="0" animBg="1" advAuto="0"/>
      <p:bldP spid="1245" grpId="1" animBg="1" advAuto="0"/>
      <p:bldP spid="1246" grpId="0" animBg="1" advAuto="0"/>
      <p:bldP spid="1246" grpId="1" animBg="1" advAuto="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0" name="Shape 1250"/>
          <p:cNvSpPr>
            <a:spLocks noGrp="1"/>
          </p:cNvSpPr>
          <p:nvPr>
            <p:ph type="title"/>
          </p:nvPr>
        </p:nvSpPr>
        <p:spPr>
          <a:prstGeom prst="rect">
            <a:avLst/>
          </a:prstGeom>
        </p:spPr>
        <p:txBody>
          <a:bodyPr vert="horz" lIns="91440" tIns="45720" rIns="91440" bIns="45720" rtlCol="0" anchor="ctr">
            <a:normAutofit/>
          </a:bodyPr>
          <a:lstStyle/>
          <a:p>
            <a:r>
              <a:rPr sz="2400" dirty="0">
                <a:sym typeface="隶书"/>
              </a:rPr>
              <a:t>6.6 </a:t>
            </a:r>
            <a:r>
              <a:rPr sz="2400" dirty="0" err="1">
                <a:sym typeface="隶书"/>
              </a:rPr>
              <a:t>人工智能</a:t>
            </a:r>
            <a:endParaRPr sz="2400" dirty="0">
              <a:sym typeface="隶书"/>
            </a:endParaRPr>
          </a:p>
        </p:txBody>
      </p:sp>
      <p:sp>
        <p:nvSpPr>
          <p:cNvPr id="1249" name="Shape 1249"/>
          <p:cNvSpPr>
            <a:spLocks noGrp="1"/>
          </p:cNvSpPr>
          <p:nvPr>
            <p:ph idx="1"/>
          </p:nvPr>
        </p:nvSpPr>
        <p:spPr>
          <a:xfrm>
            <a:off x="827584" y="1164269"/>
            <a:ext cx="6696744" cy="3279689"/>
          </a:xfrm>
          <a:prstGeom prst="rect">
            <a:avLst/>
          </a:prstGeom>
        </p:spPr>
        <p:txBody>
          <a:bodyPr lIns="34289" tIns="34289" rIns="34289" bIns="34289">
            <a:normAutofit fontScale="70000" lnSpcReduction="20000"/>
          </a:bodyPr>
          <a:lstStyle>
            <a:lvl1pPr marL="0" indent="0">
              <a:buSzTx/>
              <a:buFontTx/>
              <a:buNone/>
              <a:defRPr sz="2400" b="1">
                <a:solidFill>
                  <a:srgbClr val="008080"/>
                </a:solidFill>
                <a:latin typeface="楷体_GB2312"/>
                <a:ea typeface="楷体_GB2312"/>
                <a:cs typeface="楷体_GB2312"/>
                <a:sym typeface="楷体_GB2312"/>
              </a:defRPr>
            </a:lvl1pPr>
          </a:lstStyle>
          <a:p>
            <a:pPr lvl="0">
              <a:defRPr sz="1800" b="0">
                <a:solidFill>
                  <a:srgbClr val="000000"/>
                </a:solidFill>
              </a:defRPr>
            </a:pPr>
            <a:r>
              <a:rPr sz="2900" b="1" dirty="0" err="1">
                <a:solidFill>
                  <a:srgbClr val="FF9933"/>
                </a:solidFill>
                <a:latin typeface="微软雅黑" pitchFamily="34" charset="-122"/>
                <a:ea typeface="微软雅黑" pitchFamily="34" charset="-122"/>
              </a:rPr>
              <a:t>一、</a:t>
            </a:r>
            <a:r>
              <a:rPr sz="2900" b="1" dirty="0" err="1" smtClean="0">
                <a:solidFill>
                  <a:srgbClr val="FF9933"/>
                </a:solidFill>
                <a:latin typeface="微软雅黑" pitchFamily="34" charset="-122"/>
                <a:ea typeface="微软雅黑" pitchFamily="34" charset="-122"/>
              </a:rPr>
              <a:t>人工智能基础</a:t>
            </a:r>
            <a:endParaRPr lang="en-US" sz="2900" b="1" dirty="0" smtClean="0">
              <a:solidFill>
                <a:srgbClr val="FF9933"/>
              </a:solidFill>
              <a:latin typeface="微软雅黑" pitchFamily="34" charset="-122"/>
              <a:ea typeface="微软雅黑" pitchFamily="34" charset="-122"/>
            </a:endParaRPr>
          </a:p>
          <a:p>
            <a:pPr lvl="0">
              <a:spcBef>
                <a:spcPts val="500"/>
              </a:spcBef>
            </a:pPr>
            <a:r>
              <a:rPr lang="zh-CN" altLang="en-US" b="0" dirty="0">
                <a:solidFill>
                  <a:schemeClr val="bg1"/>
                </a:solidFill>
                <a:latin typeface="微软雅黑" pitchFamily="34" charset="-122"/>
                <a:ea typeface="微软雅黑" pitchFamily="34" charset="-122"/>
                <a:cs typeface="宋体"/>
                <a:sym typeface="宋体"/>
              </a:rPr>
              <a:t>人工智能</a:t>
            </a:r>
            <a:r>
              <a:rPr lang="en-US" altLang="zh-CN" b="0" dirty="0">
                <a:solidFill>
                  <a:schemeClr val="bg1"/>
                </a:solidFill>
                <a:latin typeface="微软雅黑" pitchFamily="34" charset="-122"/>
                <a:ea typeface="微软雅黑" pitchFamily="34" charset="-122"/>
                <a:cs typeface="宋体"/>
                <a:sym typeface="宋体"/>
              </a:rPr>
              <a:t>(Artificial Intelligence)</a:t>
            </a:r>
            <a:r>
              <a:rPr lang="zh-CN" altLang="en-US" b="0" dirty="0">
                <a:solidFill>
                  <a:schemeClr val="bg1"/>
                </a:solidFill>
                <a:latin typeface="微软雅黑" pitchFamily="34" charset="-122"/>
                <a:ea typeface="微软雅黑" pitchFamily="34" charset="-122"/>
                <a:cs typeface="宋体"/>
                <a:sym typeface="宋体"/>
              </a:rPr>
              <a:t>：关于人造物的智能行为，而智能行为包括知觉、推理、学习、交流和在复杂环境中的行为。</a:t>
            </a:r>
          </a:p>
          <a:p>
            <a:pPr lvl="0">
              <a:spcBef>
                <a:spcPts val="500"/>
              </a:spcBef>
            </a:pPr>
            <a:r>
              <a:rPr lang="zh-CN" altLang="en-US" sz="2600" dirty="0">
                <a:solidFill>
                  <a:schemeClr val="bg1"/>
                </a:solidFill>
                <a:latin typeface="微软雅黑" pitchFamily="34" charset="-122"/>
                <a:ea typeface="微软雅黑" pitchFamily="34" charset="-122"/>
                <a:cs typeface="宋体"/>
                <a:sym typeface="宋体"/>
              </a:rPr>
              <a:t> </a:t>
            </a:r>
            <a:r>
              <a:rPr lang="zh-CN" altLang="en-US" sz="2600" dirty="0" smtClean="0">
                <a:solidFill>
                  <a:schemeClr val="bg1"/>
                </a:solidFill>
                <a:latin typeface="微软雅黑" pitchFamily="34" charset="-122"/>
                <a:ea typeface="微软雅黑" pitchFamily="34" charset="-122"/>
                <a:cs typeface="宋体"/>
                <a:sym typeface="宋体"/>
              </a:rPr>
              <a:t>研究</a:t>
            </a:r>
            <a:r>
              <a:rPr lang="zh-CN" altLang="en-US" sz="2600" dirty="0">
                <a:solidFill>
                  <a:schemeClr val="bg1"/>
                </a:solidFill>
                <a:latin typeface="微软雅黑" pitchFamily="34" charset="-122"/>
                <a:ea typeface="微软雅黑" pitchFamily="34" charset="-122"/>
                <a:cs typeface="宋体"/>
                <a:sym typeface="宋体"/>
              </a:rPr>
              <a:t>途经：</a:t>
            </a:r>
          </a:p>
          <a:p>
            <a:pPr lvl="0">
              <a:spcBef>
                <a:spcPts val="500"/>
              </a:spcBef>
            </a:pPr>
            <a:r>
              <a:rPr lang="zh-CN" altLang="en-US" b="0" dirty="0" smtClean="0">
                <a:solidFill>
                  <a:schemeClr val="bg1"/>
                </a:solidFill>
                <a:latin typeface="微软雅黑" pitchFamily="34" charset="-122"/>
                <a:ea typeface="微软雅黑" pitchFamily="34" charset="-122"/>
                <a:cs typeface="宋体"/>
                <a:sym typeface="宋体"/>
              </a:rPr>
              <a:t>（</a:t>
            </a:r>
            <a:r>
              <a:rPr lang="en-US" altLang="zh-CN" b="0" dirty="0">
                <a:solidFill>
                  <a:schemeClr val="bg1"/>
                </a:solidFill>
                <a:latin typeface="微软雅黑" pitchFamily="34" charset="-122"/>
                <a:ea typeface="微软雅黑" pitchFamily="34" charset="-122"/>
                <a:cs typeface="宋体"/>
                <a:sym typeface="宋体"/>
              </a:rPr>
              <a:t>1</a:t>
            </a:r>
            <a:r>
              <a:rPr lang="zh-CN" altLang="en-US" b="0" dirty="0">
                <a:solidFill>
                  <a:schemeClr val="bg1"/>
                </a:solidFill>
                <a:latin typeface="微软雅黑" pitchFamily="34" charset="-122"/>
                <a:ea typeface="微软雅黑" pitchFamily="34" charset="-122"/>
                <a:cs typeface="宋体"/>
                <a:sym typeface="宋体"/>
              </a:rPr>
              <a:t>）从大脑的神经元模型着手研究，搞清大脑信息处理过程的机理。</a:t>
            </a:r>
          </a:p>
          <a:p>
            <a:pPr lvl="0">
              <a:spcBef>
                <a:spcPts val="500"/>
              </a:spcBef>
            </a:pPr>
            <a:r>
              <a:rPr lang="zh-CN" altLang="en-US" b="0" dirty="0" smtClean="0">
                <a:solidFill>
                  <a:schemeClr val="bg1"/>
                </a:solidFill>
                <a:latin typeface="微软雅黑" pitchFamily="34" charset="-122"/>
                <a:ea typeface="微软雅黑" pitchFamily="34" charset="-122"/>
                <a:cs typeface="宋体"/>
                <a:sym typeface="宋体"/>
              </a:rPr>
              <a:t>（</a:t>
            </a:r>
            <a:r>
              <a:rPr lang="en-US" altLang="zh-CN" b="0" dirty="0">
                <a:solidFill>
                  <a:schemeClr val="bg1"/>
                </a:solidFill>
                <a:latin typeface="微软雅黑" pitchFamily="34" charset="-122"/>
                <a:ea typeface="微软雅黑" pitchFamily="34" charset="-122"/>
                <a:cs typeface="宋体"/>
                <a:sym typeface="宋体"/>
              </a:rPr>
              <a:t>2</a:t>
            </a:r>
            <a:r>
              <a:rPr lang="zh-CN" altLang="en-US" b="0" dirty="0">
                <a:solidFill>
                  <a:schemeClr val="bg1"/>
                </a:solidFill>
                <a:latin typeface="微软雅黑" pitchFamily="34" charset="-122"/>
                <a:ea typeface="微软雅黑" pitchFamily="34" charset="-122"/>
                <a:cs typeface="宋体"/>
                <a:sym typeface="宋体"/>
              </a:rPr>
              <a:t>）从模拟人脑功能的角度来实现人工智能，通过计算机程序的运行，达到和人类智能行为活动过程相类似作为研究目标</a:t>
            </a:r>
            <a:r>
              <a:rPr lang="zh-CN" altLang="en-US" b="0" dirty="0" smtClean="0">
                <a:solidFill>
                  <a:schemeClr val="bg1"/>
                </a:solidFill>
                <a:latin typeface="微软雅黑" pitchFamily="34" charset="-122"/>
                <a:ea typeface="微软雅黑" pitchFamily="34" charset="-122"/>
                <a:cs typeface="宋体"/>
                <a:sym typeface="宋体"/>
              </a:rPr>
              <a:t>。</a:t>
            </a:r>
            <a:endParaRPr lang="zh-CN" altLang="en-US" b="0" dirty="0">
              <a:solidFill>
                <a:schemeClr val="bg1"/>
              </a:solidFill>
              <a:latin typeface="微软雅黑" pitchFamily="34" charset="-122"/>
              <a:ea typeface="微软雅黑" pitchFamily="34" charset="-122"/>
              <a:cs typeface="宋体"/>
              <a:sym typeface="宋体"/>
            </a:endParaRPr>
          </a:p>
        </p:txBody>
      </p:sp>
    </p:spTree>
    <p:extLst>
      <p:ext uri="{BB962C8B-B14F-4D97-AF65-F5344CB8AC3E}">
        <p14:creationId xmlns:p14="http://schemas.microsoft.com/office/powerpoint/2010/main" val="2048633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5" name="Shape 1255"/>
          <p:cNvSpPr>
            <a:spLocks noGrp="1"/>
          </p:cNvSpPr>
          <p:nvPr>
            <p:ph type="title"/>
          </p:nvPr>
        </p:nvSpPr>
        <p:spPr>
          <a:prstGeom prst="rect">
            <a:avLst/>
          </a:prstGeom>
        </p:spPr>
        <p:txBody>
          <a:bodyPr vert="horz" lIns="91440" tIns="45720" rIns="91440" bIns="45720" rtlCol="0" anchor="ctr">
            <a:normAutofit/>
          </a:bodyPr>
          <a:lstStyle/>
          <a:p>
            <a:r>
              <a:rPr sz="2400" dirty="0">
                <a:sym typeface="隶书"/>
              </a:rPr>
              <a:t>6.6 </a:t>
            </a:r>
            <a:r>
              <a:rPr sz="2400" dirty="0" err="1">
                <a:sym typeface="隶书"/>
              </a:rPr>
              <a:t>人工智能</a:t>
            </a:r>
            <a:endParaRPr sz="2400" dirty="0">
              <a:sym typeface="隶书"/>
            </a:endParaRPr>
          </a:p>
        </p:txBody>
      </p:sp>
      <p:sp>
        <p:nvSpPr>
          <p:cNvPr id="2" name="内容占位符 1"/>
          <p:cNvSpPr>
            <a:spLocks noGrp="1"/>
          </p:cNvSpPr>
          <p:nvPr>
            <p:ph idx="1"/>
          </p:nvPr>
        </p:nvSpPr>
        <p:spPr>
          <a:xfrm>
            <a:off x="827584" y="1164269"/>
            <a:ext cx="6696744" cy="975433"/>
          </a:xfrm>
        </p:spPr>
        <p:txBody>
          <a:bodyPr>
            <a:noAutofit/>
          </a:bodyPr>
          <a:lstStyle/>
          <a:p>
            <a:pPr lvl="0">
              <a:defRPr sz="1800" b="0">
                <a:solidFill>
                  <a:srgbClr val="000000"/>
                </a:solidFill>
              </a:defRPr>
            </a:pPr>
            <a:r>
              <a:rPr lang="zh-CN" altLang="en-US" b="1" dirty="0">
                <a:solidFill>
                  <a:srgbClr val="FF9933"/>
                </a:solidFill>
              </a:rPr>
              <a:t>一、人工智能</a:t>
            </a:r>
            <a:r>
              <a:rPr lang="zh-CN" altLang="en-US" b="1" dirty="0" smtClean="0">
                <a:solidFill>
                  <a:srgbClr val="FF9933"/>
                </a:solidFill>
              </a:rPr>
              <a:t>基础</a:t>
            </a:r>
            <a:endParaRPr lang="zh-CN" altLang="en-US" b="1" dirty="0">
              <a:solidFill>
                <a:srgbClr val="FF9933"/>
              </a:solidFill>
            </a:endParaRPr>
          </a:p>
        </p:txBody>
      </p:sp>
      <p:sp>
        <p:nvSpPr>
          <p:cNvPr id="1257" name="Shape 1257"/>
          <p:cNvSpPr/>
          <p:nvPr/>
        </p:nvSpPr>
        <p:spPr>
          <a:xfrm>
            <a:off x="5230019" y="609379"/>
            <a:ext cx="3312368" cy="3042492"/>
          </a:xfrm>
          <a:prstGeom prst="rect">
            <a:avLst/>
          </a:prstGeom>
          <a:ln/>
          <a:extLst>
            <a:ext uri="{C572A759-6A51-4108-AA02-DFA0A04FC94B}">
              <ma14:wrappingTextBoxFlag xmlns="" xmlns:ma14="http://schemas.microsoft.com/office/mac/drawingml/2011/main" val="1"/>
            </a:ext>
          </a:extLst>
        </p:spPr>
        <p:style>
          <a:lnRef idx="2">
            <a:schemeClr val="dk1">
              <a:shade val="50000"/>
            </a:schemeClr>
          </a:lnRef>
          <a:fillRef idx="1">
            <a:schemeClr val="dk1"/>
          </a:fillRef>
          <a:effectRef idx="0">
            <a:schemeClr val="dk1"/>
          </a:effectRef>
          <a:fontRef idx="minor">
            <a:schemeClr val="lt1"/>
          </a:fontRef>
        </p:style>
        <p:txBody>
          <a:bodyPr wrap="square" lIns="34289" tIns="34289" rIns="34289" bIns="34289">
            <a:noAutofit/>
          </a:bodyPr>
          <a:lstStyle/>
          <a:p>
            <a:r>
              <a:rPr sz="2000" dirty="0" err="1">
                <a:solidFill>
                  <a:schemeClr val="bg1"/>
                </a:solidFill>
                <a:latin typeface="微软雅黑" pitchFamily="34" charset="-122"/>
                <a:ea typeface="微软雅黑" pitchFamily="34" charset="-122"/>
                <a:cs typeface="宋体"/>
              </a:rPr>
              <a:t>模式识别是人工智能最早的研究领域之一，是利用计算机对物体、图像、语音、字符等信息模式进行自动识别的科学</a:t>
            </a:r>
            <a:r>
              <a:rPr sz="2000" dirty="0">
                <a:solidFill>
                  <a:schemeClr val="bg1"/>
                </a:solidFill>
                <a:latin typeface="微软雅黑" pitchFamily="34" charset="-122"/>
                <a:ea typeface="微软雅黑" pitchFamily="34" charset="-122"/>
                <a:cs typeface="宋体"/>
              </a:rPr>
              <a:t>。</a:t>
            </a:r>
          </a:p>
        </p:txBody>
      </p:sp>
      <p:sp>
        <p:nvSpPr>
          <p:cNvPr id="1258" name="Shape 1258"/>
          <p:cNvSpPr/>
          <p:nvPr/>
        </p:nvSpPr>
        <p:spPr>
          <a:xfrm>
            <a:off x="5147359" y="1502567"/>
            <a:ext cx="3529097" cy="1615320"/>
          </a:xfrm>
          <a:prstGeom prst="rect">
            <a:avLst/>
          </a:prstGeom>
          <a:ln/>
          <a:extLst>
            <a:ext uri="{C572A759-6A51-4108-AA02-DFA0A04FC94B}">
              <ma14:wrappingTextBoxFlag xmlns="" xmlns:ma14="http://schemas.microsoft.com/office/mac/drawingml/2011/main" val="1"/>
            </a:ext>
          </a:extLst>
        </p:spPr>
        <p:style>
          <a:lnRef idx="2">
            <a:schemeClr val="dk1">
              <a:shade val="50000"/>
            </a:schemeClr>
          </a:lnRef>
          <a:fillRef idx="1">
            <a:schemeClr val="dk1"/>
          </a:fillRef>
          <a:effectRef idx="0">
            <a:schemeClr val="dk1"/>
          </a:effectRef>
          <a:fontRef idx="minor">
            <a:schemeClr val="lt1"/>
          </a:fontRef>
        </p:style>
        <p:txBody>
          <a:bodyPr wrap="square" lIns="34289" tIns="34289" rIns="34289" bIns="34289">
            <a:noAutofit/>
          </a:bodyPr>
          <a:lstStyle/>
          <a:p>
            <a:r>
              <a:rPr sz="2000">
                <a:solidFill>
                  <a:schemeClr val="bg1"/>
                </a:solidFill>
                <a:latin typeface="微软雅黑" pitchFamily="34" charset="-122"/>
                <a:ea typeface="微软雅黑" pitchFamily="34" charset="-122"/>
                <a:cs typeface="宋体"/>
              </a:rPr>
              <a:t>指通过搜索的方法寻找问题求解操作的一个合适序列，以满足问题的要求。</a:t>
            </a:r>
          </a:p>
        </p:txBody>
      </p:sp>
      <p:sp>
        <p:nvSpPr>
          <p:cNvPr id="1259" name="Shape 1259"/>
          <p:cNvSpPr/>
          <p:nvPr/>
        </p:nvSpPr>
        <p:spPr>
          <a:xfrm>
            <a:off x="5129963" y="1491630"/>
            <a:ext cx="3563888" cy="1512168"/>
          </a:xfrm>
          <a:prstGeom prst="rect">
            <a:avLst/>
          </a:prstGeom>
          <a:ln/>
          <a:extLst>
            <a:ext uri="{C572A759-6A51-4108-AA02-DFA0A04FC94B}">
              <ma14:wrappingTextBoxFlag xmlns="" xmlns:ma14="http://schemas.microsoft.com/office/mac/drawingml/2011/main" val="1"/>
            </a:ext>
          </a:extLst>
        </p:spPr>
        <p:style>
          <a:lnRef idx="2">
            <a:schemeClr val="dk1">
              <a:shade val="50000"/>
            </a:schemeClr>
          </a:lnRef>
          <a:fillRef idx="1">
            <a:schemeClr val="dk1"/>
          </a:fillRef>
          <a:effectRef idx="0">
            <a:schemeClr val="dk1"/>
          </a:effectRef>
          <a:fontRef idx="minor">
            <a:schemeClr val="lt1"/>
          </a:fontRef>
        </p:style>
        <p:txBody>
          <a:bodyPr wrap="square" lIns="34289" tIns="34289" rIns="34289" bIns="34289">
            <a:noAutofit/>
          </a:bodyPr>
          <a:lstStyle/>
          <a:p>
            <a:r>
              <a:rPr sz="2000" dirty="0" err="1">
                <a:solidFill>
                  <a:schemeClr val="bg1"/>
                </a:solidFill>
                <a:latin typeface="微软雅黑" pitchFamily="34" charset="-122"/>
                <a:ea typeface="微软雅黑" pitchFamily="34" charset="-122"/>
                <a:cs typeface="宋体"/>
              </a:rPr>
              <a:t>然而目前计算机系统和人类之间的交互几乎还只能使用严格限制的各种非自然语言，使计算机能够识别人类的自然语言</a:t>
            </a:r>
            <a:r>
              <a:rPr sz="2000" dirty="0">
                <a:solidFill>
                  <a:schemeClr val="bg1"/>
                </a:solidFill>
                <a:latin typeface="微软雅黑" pitchFamily="34" charset="-122"/>
                <a:ea typeface="微软雅黑" pitchFamily="34" charset="-122"/>
                <a:cs typeface="宋体"/>
              </a:rPr>
              <a:t>。</a:t>
            </a:r>
          </a:p>
        </p:txBody>
      </p:sp>
      <p:sp>
        <p:nvSpPr>
          <p:cNvPr id="1260" name="Shape 1260"/>
          <p:cNvSpPr/>
          <p:nvPr/>
        </p:nvSpPr>
        <p:spPr>
          <a:xfrm>
            <a:off x="5194161" y="1505717"/>
            <a:ext cx="3348226" cy="1728192"/>
          </a:xfrm>
          <a:prstGeom prst="rect">
            <a:avLst/>
          </a:prstGeom>
          <a:ln/>
          <a:extLst>
            <a:ext uri="{C572A759-6A51-4108-AA02-DFA0A04FC94B}">
              <ma14:wrappingTextBoxFlag xmlns="" xmlns:ma14="http://schemas.microsoft.com/office/mac/drawingml/2011/main" val="1"/>
            </a:ext>
          </a:extLst>
        </p:spPr>
        <p:style>
          <a:lnRef idx="2">
            <a:schemeClr val="dk1">
              <a:shade val="50000"/>
            </a:schemeClr>
          </a:lnRef>
          <a:fillRef idx="1">
            <a:schemeClr val="dk1"/>
          </a:fillRef>
          <a:effectRef idx="0">
            <a:schemeClr val="dk1"/>
          </a:effectRef>
          <a:fontRef idx="minor">
            <a:schemeClr val="lt1"/>
          </a:fontRef>
        </p:style>
        <p:txBody>
          <a:bodyPr wrap="square" lIns="34289" tIns="34289" rIns="34289" bIns="34289">
            <a:noAutofit/>
          </a:bodyPr>
          <a:lstStyle/>
          <a:p>
            <a:r>
              <a:rPr sz="2000" dirty="0" err="1">
                <a:solidFill>
                  <a:schemeClr val="bg1"/>
                </a:solidFill>
                <a:latin typeface="微软雅黑" pitchFamily="34" charset="-122"/>
                <a:ea typeface="微软雅黑" pitchFamily="34" charset="-122"/>
                <a:cs typeface="宋体"/>
              </a:rPr>
              <a:t>数学领域中对臆测的定理寻求一个证明，一直被认为是一项需要智能才能完成的任务。希望计算机能够帮助我们进行定理的证明</a:t>
            </a:r>
            <a:r>
              <a:rPr sz="2000" dirty="0">
                <a:solidFill>
                  <a:schemeClr val="bg1"/>
                </a:solidFill>
                <a:latin typeface="微软雅黑" pitchFamily="34" charset="-122"/>
                <a:ea typeface="微软雅黑" pitchFamily="34" charset="-122"/>
                <a:cs typeface="宋体"/>
              </a:rPr>
              <a:t>。</a:t>
            </a:r>
          </a:p>
        </p:txBody>
      </p:sp>
      <p:sp>
        <p:nvSpPr>
          <p:cNvPr id="1261" name="Shape 1261"/>
          <p:cNvSpPr/>
          <p:nvPr/>
        </p:nvSpPr>
        <p:spPr>
          <a:xfrm>
            <a:off x="5194161" y="939780"/>
            <a:ext cx="3168352" cy="2860066"/>
          </a:xfrm>
          <a:prstGeom prst="rect">
            <a:avLst/>
          </a:prstGeom>
          <a:ln/>
          <a:extLst>
            <a:ext uri="{C572A759-6A51-4108-AA02-DFA0A04FC94B}">
              <ma14:wrappingTextBoxFlag xmlns="" xmlns:ma14="http://schemas.microsoft.com/office/mac/drawingml/2011/main" val="1"/>
            </a:ext>
          </a:extLst>
        </p:spPr>
        <p:style>
          <a:lnRef idx="2">
            <a:schemeClr val="dk1">
              <a:shade val="50000"/>
            </a:schemeClr>
          </a:lnRef>
          <a:fillRef idx="1">
            <a:schemeClr val="dk1"/>
          </a:fillRef>
          <a:effectRef idx="0">
            <a:schemeClr val="dk1"/>
          </a:effectRef>
          <a:fontRef idx="minor">
            <a:schemeClr val="lt1"/>
          </a:fontRef>
        </p:style>
        <p:txBody>
          <a:bodyPr wrap="square" lIns="34289" tIns="34289" rIns="34289" bIns="34289">
            <a:noAutofit/>
          </a:bodyPr>
          <a:lstStyle/>
          <a:p>
            <a:r>
              <a:rPr sz="2000" dirty="0">
                <a:solidFill>
                  <a:schemeClr val="bg1"/>
                </a:solidFill>
                <a:latin typeface="微软雅黑" pitchFamily="34" charset="-122"/>
                <a:ea typeface="微软雅黑" pitchFamily="34" charset="-122"/>
                <a:cs typeface="宋体"/>
              </a:rPr>
              <a:t>自动程序设计的任务是设计一个程序系统，它接受关于所设计的程序要求实现某个目标的非常高级的描述作为其输入，然后自动生成一个能完成这个目标的具体程序。</a:t>
            </a:r>
          </a:p>
        </p:txBody>
      </p:sp>
      <p:sp>
        <p:nvSpPr>
          <p:cNvPr id="1262" name="Shape 1262"/>
          <p:cNvSpPr/>
          <p:nvPr/>
        </p:nvSpPr>
        <p:spPr>
          <a:xfrm>
            <a:off x="5170225" y="1222208"/>
            <a:ext cx="3168352" cy="2846429"/>
          </a:xfrm>
          <a:prstGeom prst="rect">
            <a:avLst/>
          </a:prstGeom>
          <a:ln/>
          <a:extLst>
            <a:ext uri="{C572A759-6A51-4108-AA02-DFA0A04FC94B}">
              <ma14:wrappingTextBoxFlag xmlns="" xmlns:ma14="http://schemas.microsoft.com/office/mac/drawingml/2011/main" val="1"/>
            </a:ext>
          </a:extLst>
        </p:spPr>
        <p:style>
          <a:lnRef idx="2">
            <a:schemeClr val="dk1">
              <a:shade val="50000"/>
            </a:schemeClr>
          </a:lnRef>
          <a:fillRef idx="1">
            <a:schemeClr val="dk1"/>
          </a:fillRef>
          <a:effectRef idx="0">
            <a:schemeClr val="dk1"/>
          </a:effectRef>
          <a:fontRef idx="minor">
            <a:schemeClr val="lt1"/>
          </a:fontRef>
        </p:style>
        <p:txBody>
          <a:bodyPr wrap="square" lIns="34289" tIns="34289" rIns="34289" bIns="34289">
            <a:noAutofit/>
          </a:bodyPr>
          <a:lstStyle/>
          <a:p>
            <a:r>
              <a:rPr sz="2000" dirty="0">
                <a:solidFill>
                  <a:schemeClr val="bg1"/>
                </a:solidFill>
                <a:latin typeface="微软雅黑" pitchFamily="34" charset="-122"/>
                <a:ea typeface="微软雅黑" pitchFamily="34" charset="-122"/>
                <a:cs typeface="宋体"/>
              </a:rPr>
              <a:t>专家咨询系统是一种智能的计算机程序系统，它存储有某个专门领域中经事先总结，并按某种格式表示的专家知识库，拥有类似于专家解决实际问题的推理能力。</a:t>
            </a:r>
          </a:p>
        </p:txBody>
      </p:sp>
      <p:sp>
        <p:nvSpPr>
          <p:cNvPr id="1263" name="Shape 1263"/>
          <p:cNvSpPr/>
          <p:nvPr/>
        </p:nvSpPr>
        <p:spPr>
          <a:xfrm>
            <a:off x="5129963" y="939780"/>
            <a:ext cx="3889908" cy="3425180"/>
          </a:xfrm>
          <a:prstGeom prst="rect">
            <a:avLst/>
          </a:prstGeom>
          <a:ln/>
          <a:extLst>
            <a:ext uri="{C572A759-6A51-4108-AA02-DFA0A04FC94B}">
              <ma14:wrappingTextBoxFlag xmlns="" xmlns:ma14="http://schemas.microsoft.com/office/mac/drawingml/2011/main" val="1"/>
            </a:ext>
          </a:extLst>
        </p:spPr>
        <p:style>
          <a:lnRef idx="2">
            <a:schemeClr val="dk1">
              <a:shade val="50000"/>
            </a:schemeClr>
          </a:lnRef>
          <a:fillRef idx="1">
            <a:schemeClr val="dk1"/>
          </a:fillRef>
          <a:effectRef idx="0">
            <a:schemeClr val="dk1"/>
          </a:effectRef>
          <a:fontRef idx="minor">
            <a:schemeClr val="lt1"/>
          </a:fontRef>
        </p:style>
        <p:txBody>
          <a:bodyPr wrap="square" lIns="34289" tIns="34289" rIns="34289" bIns="34289">
            <a:noAutofit/>
          </a:bodyPr>
          <a:lstStyle/>
          <a:p>
            <a:r>
              <a:rPr sz="2000" dirty="0" err="1">
                <a:solidFill>
                  <a:schemeClr val="bg1"/>
                </a:solidFill>
                <a:latin typeface="微软雅黑" pitchFamily="34" charset="-122"/>
                <a:ea typeface="微软雅黑" pitchFamily="34" charset="-122"/>
                <a:cs typeface="宋体"/>
              </a:rPr>
              <a:t>机器感知是指通过传感器（如摄像机、麦克风、声纳等）的输入信号而对世界产生不同感官认知的能力</a:t>
            </a:r>
            <a:r>
              <a:rPr sz="2000" dirty="0">
                <a:solidFill>
                  <a:schemeClr val="bg1"/>
                </a:solidFill>
                <a:latin typeface="微软雅黑" pitchFamily="34" charset="-122"/>
                <a:ea typeface="微软雅黑" pitchFamily="34" charset="-122"/>
                <a:cs typeface="宋体"/>
              </a:rPr>
              <a:t>。</a:t>
            </a:r>
          </a:p>
        </p:txBody>
      </p:sp>
      <p:sp>
        <p:nvSpPr>
          <p:cNvPr id="1264" name="Shape 1264"/>
          <p:cNvSpPr/>
          <p:nvPr/>
        </p:nvSpPr>
        <p:spPr>
          <a:xfrm>
            <a:off x="5076441" y="1118076"/>
            <a:ext cx="3996952" cy="3312368"/>
          </a:xfrm>
          <a:prstGeom prst="rect">
            <a:avLst/>
          </a:prstGeom>
          <a:ln/>
          <a:extLst>
            <a:ext uri="{C572A759-6A51-4108-AA02-DFA0A04FC94B}">
              <ma14:wrappingTextBoxFlag xmlns="" xmlns:ma14="http://schemas.microsoft.com/office/mac/drawingml/2011/main" val="1"/>
            </a:ext>
          </a:extLst>
        </p:spPr>
        <p:style>
          <a:lnRef idx="2">
            <a:schemeClr val="dk1">
              <a:shade val="50000"/>
            </a:schemeClr>
          </a:lnRef>
          <a:fillRef idx="1">
            <a:schemeClr val="dk1"/>
          </a:fillRef>
          <a:effectRef idx="0">
            <a:schemeClr val="dk1"/>
          </a:effectRef>
          <a:fontRef idx="minor">
            <a:schemeClr val="lt1"/>
          </a:fontRef>
        </p:style>
        <p:txBody>
          <a:bodyPr wrap="square" lIns="34289" tIns="34289" rIns="34289" bIns="34289">
            <a:noAutofit/>
          </a:bodyPr>
          <a:lstStyle/>
          <a:p>
            <a:r>
              <a:rPr sz="2000">
                <a:solidFill>
                  <a:schemeClr val="bg1"/>
                </a:solidFill>
                <a:latin typeface="微软雅黑" pitchFamily="34" charset="-122"/>
                <a:ea typeface="微软雅黑" pitchFamily="34" charset="-122"/>
                <a:cs typeface="宋体"/>
              </a:rPr>
              <a:t>我们可以把机器人定义为一种可以编程序的多功能操作装置。机器人可以代替人从事有害环境中的危险工作，可以提高我们的工作质量和效率。</a:t>
            </a:r>
          </a:p>
        </p:txBody>
      </p:sp>
      <p:sp>
        <p:nvSpPr>
          <p:cNvPr id="3" name="矩形 2"/>
          <p:cNvSpPr/>
          <p:nvPr/>
        </p:nvSpPr>
        <p:spPr>
          <a:xfrm>
            <a:off x="864096" y="1715839"/>
            <a:ext cx="4572000" cy="368499"/>
          </a:xfrm>
          <a:prstGeom prst="rect">
            <a:avLst/>
          </a:prstGeom>
        </p:spPr>
        <p:txBody>
          <a:bodyPr>
            <a:spAutoFit/>
          </a:bodyPr>
          <a:lstStyle/>
          <a:p>
            <a:pPr>
              <a:lnSpc>
                <a:spcPts val="2300"/>
              </a:lnSpc>
            </a:pPr>
            <a:r>
              <a:rPr lang="zh-CN" altLang="en-US" dirty="0">
                <a:solidFill>
                  <a:schemeClr val="bg1"/>
                </a:solidFill>
                <a:latin typeface="微软雅黑" pitchFamily="34" charset="-122"/>
                <a:ea typeface="微软雅黑" pitchFamily="34" charset="-122"/>
              </a:rPr>
              <a:t> 人工智能的研究内容</a:t>
            </a:r>
            <a:r>
              <a:rPr lang="zh-CN" altLang="en-US" dirty="0" smtClean="0">
                <a:solidFill>
                  <a:schemeClr val="bg1"/>
                </a:solidFill>
                <a:latin typeface="微软雅黑" pitchFamily="34" charset="-122"/>
                <a:ea typeface="微软雅黑" pitchFamily="34" charset="-122"/>
              </a:rPr>
              <a:t>：</a:t>
            </a:r>
            <a:endParaRPr lang="zh-CN" altLang="en-US" dirty="0">
              <a:solidFill>
                <a:schemeClr val="bg1"/>
              </a:solidFill>
              <a:latin typeface="微软雅黑" pitchFamily="34" charset="-122"/>
              <a:ea typeface="微软雅黑" pitchFamily="34" charset="-122"/>
            </a:endParaRPr>
          </a:p>
        </p:txBody>
      </p:sp>
      <p:sp>
        <p:nvSpPr>
          <p:cNvPr id="4" name="矩形 3"/>
          <p:cNvSpPr/>
          <p:nvPr/>
        </p:nvSpPr>
        <p:spPr>
          <a:xfrm>
            <a:off x="972616" y="2211710"/>
            <a:ext cx="4572000" cy="1754326"/>
          </a:xfrm>
          <a:prstGeom prst="rect">
            <a:avLst/>
          </a:prstGeom>
        </p:spPr>
        <p:txBody>
          <a:bodyPr>
            <a:spAutoFit/>
          </a:bodyPr>
          <a:lstStyle/>
          <a:p>
            <a:pPr>
              <a:lnSpc>
                <a:spcPct val="150000"/>
              </a:lnSpc>
            </a:pPr>
            <a:r>
              <a:rPr lang="zh-CN" altLang="en-US" dirty="0" smtClean="0">
                <a:solidFill>
                  <a:schemeClr val="bg1"/>
                </a:solidFill>
                <a:latin typeface="微软雅黑" pitchFamily="34" charset="-122"/>
                <a:ea typeface="微软雅黑" pitchFamily="34" charset="-122"/>
              </a:rPr>
              <a:t>模式识别</a:t>
            </a:r>
            <a:endParaRPr lang="zh-CN" altLang="en-US" dirty="0">
              <a:solidFill>
                <a:schemeClr val="bg1"/>
              </a:solidFill>
              <a:latin typeface="微软雅黑" pitchFamily="34" charset="-122"/>
              <a:ea typeface="微软雅黑" pitchFamily="34" charset="-122"/>
            </a:endParaRPr>
          </a:p>
          <a:p>
            <a:pPr>
              <a:lnSpc>
                <a:spcPct val="150000"/>
              </a:lnSpc>
            </a:pPr>
            <a:r>
              <a:rPr lang="zh-CN" altLang="en-US" dirty="0" smtClean="0">
                <a:solidFill>
                  <a:schemeClr val="bg1"/>
                </a:solidFill>
                <a:latin typeface="微软雅黑" pitchFamily="34" charset="-122"/>
                <a:ea typeface="微软雅黑" pitchFamily="34" charset="-122"/>
              </a:rPr>
              <a:t>问题求解</a:t>
            </a:r>
            <a:endParaRPr lang="zh-CN" altLang="en-US" dirty="0">
              <a:solidFill>
                <a:schemeClr val="bg1"/>
              </a:solidFill>
              <a:latin typeface="微软雅黑" pitchFamily="34" charset="-122"/>
              <a:ea typeface="微软雅黑" pitchFamily="34" charset="-122"/>
            </a:endParaRPr>
          </a:p>
          <a:p>
            <a:pPr>
              <a:lnSpc>
                <a:spcPct val="150000"/>
              </a:lnSpc>
            </a:pPr>
            <a:r>
              <a:rPr lang="zh-CN" altLang="en-US" dirty="0" smtClean="0">
                <a:solidFill>
                  <a:schemeClr val="bg1"/>
                </a:solidFill>
                <a:latin typeface="微软雅黑" pitchFamily="34" charset="-122"/>
                <a:ea typeface="微软雅黑" pitchFamily="34" charset="-122"/>
              </a:rPr>
              <a:t>自然语言处理</a:t>
            </a:r>
            <a:endParaRPr lang="zh-CN" altLang="en-US" dirty="0">
              <a:solidFill>
                <a:schemeClr val="bg1"/>
              </a:solidFill>
              <a:latin typeface="微软雅黑" pitchFamily="34" charset="-122"/>
              <a:ea typeface="微软雅黑" pitchFamily="34" charset="-122"/>
            </a:endParaRPr>
          </a:p>
          <a:p>
            <a:pPr>
              <a:lnSpc>
                <a:spcPct val="150000"/>
              </a:lnSpc>
            </a:pPr>
            <a:r>
              <a:rPr lang="zh-CN" altLang="en-US" dirty="0" smtClean="0">
                <a:solidFill>
                  <a:schemeClr val="bg1"/>
                </a:solidFill>
                <a:latin typeface="微软雅黑" pitchFamily="34" charset="-122"/>
                <a:ea typeface="微软雅黑" pitchFamily="34" charset="-122"/>
              </a:rPr>
              <a:t>自动定理证明</a:t>
            </a:r>
            <a:endParaRPr lang="zh-CN" altLang="en-US" dirty="0">
              <a:solidFill>
                <a:schemeClr val="bg1"/>
              </a:solidFill>
              <a:latin typeface="微软雅黑" pitchFamily="34" charset="-122"/>
              <a:ea typeface="微软雅黑" pitchFamily="34" charset="-122"/>
            </a:endParaRPr>
          </a:p>
        </p:txBody>
      </p:sp>
      <p:sp>
        <p:nvSpPr>
          <p:cNvPr id="5" name="矩形 4"/>
          <p:cNvSpPr/>
          <p:nvPr/>
        </p:nvSpPr>
        <p:spPr>
          <a:xfrm>
            <a:off x="3563888" y="2257584"/>
            <a:ext cx="4572000" cy="1754326"/>
          </a:xfrm>
          <a:prstGeom prst="rect">
            <a:avLst/>
          </a:prstGeom>
        </p:spPr>
        <p:txBody>
          <a:bodyPr>
            <a:spAutoFit/>
          </a:bodyPr>
          <a:lstStyle/>
          <a:p>
            <a:pPr>
              <a:lnSpc>
                <a:spcPct val="150000"/>
              </a:lnSpc>
            </a:pPr>
            <a:r>
              <a:rPr lang="zh-CN" altLang="en-US" dirty="0">
                <a:solidFill>
                  <a:schemeClr val="bg1"/>
                </a:solidFill>
                <a:latin typeface="微软雅黑" pitchFamily="34" charset="-122"/>
                <a:ea typeface="微软雅黑" pitchFamily="34" charset="-122"/>
              </a:rPr>
              <a:t>自动程序设计</a:t>
            </a:r>
          </a:p>
          <a:p>
            <a:pPr>
              <a:lnSpc>
                <a:spcPct val="150000"/>
              </a:lnSpc>
            </a:pPr>
            <a:r>
              <a:rPr lang="zh-CN" altLang="en-US" dirty="0">
                <a:solidFill>
                  <a:schemeClr val="bg1"/>
                </a:solidFill>
                <a:latin typeface="微软雅黑" pitchFamily="34" charset="-122"/>
                <a:ea typeface="微软雅黑" pitchFamily="34" charset="-122"/>
              </a:rPr>
              <a:t>专家系统</a:t>
            </a:r>
          </a:p>
          <a:p>
            <a:pPr>
              <a:lnSpc>
                <a:spcPct val="150000"/>
              </a:lnSpc>
            </a:pPr>
            <a:r>
              <a:rPr lang="zh-CN" altLang="en-US" dirty="0">
                <a:solidFill>
                  <a:schemeClr val="bg1"/>
                </a:solidFill>
                <a:latin typeface="微软雅黑" pitchFamily="34" charset="-122"/>
                <a:ea typeface="微软雅黑" pitchFamily="34" charset="-122"/>
              </a:rPr>
              <a:t>机器感知</a:t>
            </a:r>
          </a:p>
          <a:p>
            <a:pPr>
              <a:lnSpc>
                <a:spcPct val="150000"/>
              </a:lnSpc>
            </a:pPr>
            <a:r>
              <a:rPr lang="zh-CN" altLang="en-US" dirty="0">
                <a:solidFill>
                  <a:schemeClr val="bg1"/>
                </a:solidFill>
                <a:latin typeface="微软雅黑" pitchFamily="34" charset="-122"/>
                <a:ea typeface="微软雅黑" pitchFamily="34" charset="-122"/>
              </a:rPr>
              <a:t>机器人学 </a:t>
            </a:r>
          </a:p>
        </p:txBody>
      </p:sp>
    </p:spTree>
    <p:extLst>
      <p:ext uri="{BB962C8B-B14F-4D97-AF65-F5344CB8AC3E}">
        <p14:creationId xmlns:p14="http://schemas.microsoft.com/office/powerpoint/2010/main" val="108980468"/>
      </p:ext>
    </p:extLst>
  </p:cSld>
  <p:clrMapOvr>
    <a:masterClrMapping/>
  </p:clrMapOvr>
  <p:transition spd="slow">
    <p:strips dir="rd"/>
  </p:transition>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2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iterate>
                                    <p:tmAbs val="0"/>
                                  </p:iterate>
                                  <p:childTnLst>
                                    <p:set>
                                      <p:cBhvr>
                                        <p:cTn id="10" fill="hold">
                                          <p:stCondLst>
                                            <p:cond delay="0"/>
                                          </p:stCondLst>
                                        </p:cTn>
                                        <p:tgtEl>
                                          <p:spTgt spid="1257"/>
                                        </p:tgtEl>
                                        <p:attrNameLst>
                                          <p:attrName>style.visibility</p:attrName>
                                        </p:attrNameLst>
                                      </p:cBhvr>
                                      <p:to>
                                        <p:strVal val="hidden"/>
                                      </p:to>
                                    </p:set>
                                  </p:childTnLst>
                                </p:cTn>
                              </p:par>
                              <p:par>
                                <p:cTn id="11" presetID="1" presetClass="entr" presetSubtype="0" fill="hold" grpId="0" nodeType="withEffect">
                                  <p:stCondLst>
                                    <p:cond delay="0"/>
                                  </p:stCondLst>
                                  <p:iterate>
                                    <p:tmAbs val="0"/>
                                  </p:iterate>
                                  <p:childTnLst>
                                    <p:set>
                                      <p:cBhvr>
                                        <p:cTn id="12" fill="hold"/>
                                        <p:tgtEl>
                                          <p:spTgt spid="12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iterate>
                                    <p:tmAbs val="0"/>
                                  </p:iterate>
                                  <p:childTnLst>
                                    <p:set>
                                      <p:cBhvr>
                                        <p:cTn id="16" fill="hold">
                                          <p:stCondLst>
                                            <p:cond delay="0"/>
                                          </p:stCondLst>
                                        </p:cTn>
                                        <p:tgtEl>
                                          <p:spTgt spid="1258"/>
                                        </p:tgtEl>
                                        <p:attrNameLst>
                                          <p:attrName>style.visibility</p:attrName>
                                        </p:attrNameLst>
                                      </p:cBhvr>
                                      <p:to>
                                        <p:strVal val="hidden"/>
                                      </p:to>
                                    </p:set>
                                  </p:childTnLst>
                                </p:cTn>
                              </p:par>
                              <p:par>
                                <p:cTn id="17" presetID="1" presetClass="entr" presetSubtype="0" fill="hold" grpId="0" nodeType="withEffect">
                                  <p:stCondLst>
                                    <p:cond delay="0"/>
                                  </p:stCondLst>
                                  <p:iterate>
                                    <p:tmAbs val="0"/>
                                  </p:iterate>
                                  <p:childTnLst>
                                    <p:set>
                                      <p:cBhvr>
                                        <p:cTn id="18" fill="hold"/>
                                        <p:tgtEl>
                                          <p:spTgt spid="12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iterate>
                                    <p:tmAbs val="0"/>
                                  </p:iterate>
                                  <p:childTnLst>
                                    <p:set>
                                      <p:cBhvr>
                                        <p:cTn id="22" fill="hold">
                                          <p:stCondLst>
                                            <p:cond delay="0"/>
                                          </p:stCondLst>
                                        </p:cTn>
                                        <p:tgtEl>
                                          <p:spTgt spid="1259"/>
                                        </p:tgtEl>
                                        <p:attrNameLst>
                                          <p:attrName>style.visibility</p:attrName>
                                        </p:attrNameLst>
                                      </p:cBhvr>
                                      <p:to>
                                        <p:strVal val="hidden"/>
                                      </p:to>
                                    </p:set>
                                  </p:childTnLst>
                                </p:cTn>
                              </p:par>
                              <p:par>
                                <p:cTn id="23" presetID="1" presetClass="entr" presetSubtype="0" fill="hold" grpId="0" nodeType="withEffect">
                                  <p:stCondLst>
                                    <p:cond delay="0"/>
                                  </p:stCondLst>
                                  <p:iterate>
                                    <p:tmAbs val="0"/>
                                  </p:iterate>
                                  <p:childTnLst>
                                    <p:set>
                                      <p:cBhvr>
                                        <p:cTn id="24" fill="hold"/>
                                        <p:tgtEl>
                                          <p:spTgt spid="126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iterate>
                                    <p:tmAbs val="0"/>
                                  </p:iterate>
                                  <p:childTnLst>
                                    <p:set>
                                      <p:cBhvr>
                                        <p:cTn id="28" fill="hold">
                                          <p:stCondLst>
                                            <p:cond delay="0"/>
                                          </p:stCondLst>
                                        </p:cTn>
                                        <p:tgtEl>
                                          <p:spTgt spid="1260"/>
                                        </p:tgtEl>
                                        <p:attrNameLst>
                                          <p:attrName>style.visibility</p:attrName>
                                        </p:attrNameLst>
                                      </p:cBhvr>
                                      <p:to>
                                        <p:strVal val="hidden"/>
                                      </p:to>
                                    </p:set>
                                  </p:childTnLst>
                                </p:cTn>
                              </p:par>
                              <p:par>
                                <p:cTn id="29" presetID="1" presetClass="entr" presetSubtype="0" fill="hold" grpId="0" nodeType="withEffect">
                                  <p:stCondLst>
                                    <p:cond delay="0"/>
                                  </p:stCondLst>
                                  <p:iterate>
                                    <p:tmAbs val="0"/>
                                  </p:iterate>
                                  <p:childTnLst>
                                    <p:set>
                                      <p:cBhvr>
                                        <p:cTn id="30" fill="hold"/>
                                        <p:tgtEl>
                                          <p:spTgt spid="126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iterate>
                                    <p:tmAbs val="0"/>
                                  </p:iterate>
                                  <p:childTnLst>
                                    <p:set>
                                      <p:cBhvr>
                                        <p:cTn id="34" fill="hold">
                                          <p:stCondLst>
                                            <p:cond delay="0"/>
                                          </p:stCondLst>
                                        </p:cTn>
                                        <p:tgtEl>
                                          <p:spTgt spid="1261"/>
                                        </p:tgtEl>
                                        <p:attrNameLst>
                                          <p:attrName>style.visibility</p:attrName>
                                        </p:attrNameLst>
                                      </p:cBhvr>
                                      <p:to>
                                        <p:strVal val="hidden"/>
                                      </p:to>
                                    </p:set>
                                  </p:childTnLst>
                                </p:cTn>
                              </p:par>
                              <p:par>
                                <p:cTn id="35" presetID="1" presetClass="entr" presetSubtype="0" fill="hold" grpId="0" nodeType="withEffect">
                                  <p:stCondLst>
                                    <p:cond delay="0"/>
                                  </p:stCondLst>
                                  <p:iterate>
                                    <p:tmAbs val="0"/>
                                  </p:iterate>
                                  <p:childTnLst>
                                    <p:set>
                                      <p:cBhvr>
                                        <p:cTn id="36" fill="hold"/>
                                        <p:tgtEl>
                                          <p:spTgt spid="126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iterate>
                                    <p:tmAbs val="0"/>
                                  </p:iterate>
                                  <p:childTnLst>
                                    <p:set>
                                      <p:cBhvr>
                                        <p:cTn id="40" fill="hold">
                                          <p:stCondLst>
                                            <p:cond delay="0"/>
                                          </p:stCondLst>
                                        </p:cTn>
                                        <p:tgtEl>
                                          <p:spTgt spid="1262"/>
                                        </p:tgtEl>
                                        <p:attrNameLst>
                                          <p:attrName>style.visibility</p:attrName>
                                        </p:attrNameLst>
                                      </p:cBhvr>
                                      <p:to>
                                        <p:strVal val="hidden"/>
                                      </p:to>
                                    </p:set>
                                  </p:childTnLst>
                                </p:cTn>
                              </p:par>
                              <p:par>
                                <p:cTn id="41" presetID="1" presetClass="entr" presetSubtype="0" fill="hold" grpId="0" nodeType="withEffect">
                                  <p:stCondLst>
                                    <p:cond delay="0"/>
                                  </p:stCondLst>
                                  <p:iterate>
                                    <p:tmAbs val="0"/>
                                  </p:iterate>
                                  <p:childTnLst>
                                    <p:set>
                                      <p:cBhvr>
                                        <p:cTn id="42" fill="hold"/>
                                        <p:tgtEl>
                                          <p:spTgt spid="126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iterate>
                                    <p:tmAbs val="0"/>
                                  </p:iterate>
                                  <p:childTnLst>
                                    <p:set>
                                      <p:cBhvr>
                                        <p:cTn id="46" fill="hold">
                                          <p:stCondLst>
                                            <p:cond delay="0"/>
                                          </p:stCondLst>
                                        </p:cTn>
                                        <p:tgtEl>
                                          <p:spTgt spid="1263"/>
                                        </p:tgtEl>
                                        <p:attrNameLst>
                                          <p:attrName>style.visibility</p:attrName>
                                        </p:attrNameLst>
                                      </p:cBhvr>
                                      <p:to>
                                        <p:strVal val="hidden"/>
                                      </p:to>
                                    </p:set>
                                  </p:childTnLst>
                                </p:cTn>
                              </p:par>
                              <p:par>
                                <p:cTn id="47" presetID="1" presetClass="entr" presetSubtype="0" fill="hold" grpId="0" nodeType="withEffect">
                                  <p:stCondLst>
                                    <p:cond delay="0"/>
                                  </p:stCondLst>
                                  <p:iterate>
                                    <p:tmAbs val="0"/>
                                  </p:iterate>
                                  <p:childTnLst>
                                    <p:set>
                                      <p:cBhvr>
                                        <p:cTn id="48" fill="hold"/>
                                        <p:tgtEl>
                                          <p:spTgt spid="126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iterate>
                                    <p:tmAbs val="0"/>
                                  </p:iterate>
                                  <p:childTnLst>
                                    <p:set>
                                      <p:cBhvr>
                                        <p:cTn id="52" fill="hold">
                                          <p:stCondLst>
                                            <p:cond delay="0"/>
                                          </p:stCondLst>
                                        </p:cTn>
                                        <p:tgtEl>
                                          <p:spTgt spid="12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7" grpId="0" animBg="1" advAuto="0"/>
      <p:bldP spid="1257" grpId="1" animBg="1" advAuto="0"/>
      <p:bldP spid="1258" grpId="0" animBg="1" advAuto="0"/>
      <p:bldP spid="1258" grpId="1" animBg="1" advAuto="0"/>
      <p:bldP spid="1259" grpId="0" animBg="1" advAuto="0"/>
      <p:bldP spid="1259" grpId="1" animBg="1" advAuto="0"/>
      <p:bldP spid="1260" grpId="0" animBg="1" advAuto="0"/>
      <p:bldP spid="1260" grpId="1" animBg="1" advAuto="0"/>
      <p:bldP spid="1261" grpId="0" animBg="1" advAuto="0"/>
      <p:bldP spid="1261" grpId="1" animBg="1" advAuto="0"/>
      <p:bldP spid="1262" grpId="0" animBg="1" advAuto="0"/>
      <p:bldP spid="1262" grpId="1" animBg="1" advAuto="0"/>
      <p:bldP spid="1263" grpId="0" animBg="1" advAuto="0"/>
      <p:bldP spid="1263" grpId="1" animBg="1" advAuto="0"/>
      <p:bldP spid="1264" grpId="0" animBg="1" advAuto="0"/>
      <p:bldP spid="1264" grpId="1" animBg="1" advAuto="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8" name="Shape 1268"/>
          <p:cNvSpPr>
            <a:spLocks noGrp="1"/>
          </p:cNvSpPr>
          <p:nvPr>
            <p:ph type="title"/>
          </p:nvPr>
        </p:nvSpPr>
        <p:spPr>
          <a:prstGeom prst="rect">
            <a:avLst/>
          </a:prstGeom>
        </p:spPr>
        <p:txBody>
          <a:bodyPr vert="horz" lIns="91440" tIns="45720" rIns="91440" bIns="45720" rtlCol="0" anchor="ctr">
            <a:normAutofit/>
          </a:bodyPr>
          <a:lstStyle/>
          <a:p>
            <a:r>
              <a:rPr sz="2400" dirty="0">
                <a:sym typeface="隶书"/>
              </a:rPr>
              <a:t>6.6 </a:t>
            </a:r>
            <a:r>
              <a:rPr sz="2400" dirty="0" err="1">
                <a:sym typeface="隶书"/>
              </a:rPr>
              <a:t>人工智能</a:t>
            </a:r>
            <a:endParaRPr sz="2400" dirty="0">
              <a:sym typeface="隶书"/>
            </a:endParaRPr>
          </a:p>
        </p:txBody>
      </p:sp>
      <p:sp>
        <p:nvSpPr>
          <p:cNvPr id="1267" name="Shape 1267"/>
          <p:cNvSpPr>
            <a:spLocks noGrp="1"/>
          </p:cNvSpPr>
          <p:nvPr>
            <p:ph idx="1"/>
          </p:nvPr>
        </p:nvSpPr>
        <p:spPr>
          <a:prstGeom prst="rect">
            <a:avLst/>
          </a:prstGeom>
        </p:spPr>
        <p:txBody>
          <a:bodyPr lIns="34289" tIns="34289" rIns="34289" bIns="34289">
            <a:normAutofit fontScale="85000" lnSpcReduction="10000"/>
          </a:bodyPr>
          <a:lstStyle>
            <a:lvl1pPr marL="0" indent="0">
              <a:buSzTx/>
              <a:buFontTx/>
              <a:buNone/>
              <a:defRPr sz="2400" b="1">
                <a:solidFill>
                  <a:srgbClr val="008080"/>
                </a:solidFill>
                <a:latin typeface="楷体_GB2312"/>
                <a:ea typeface="楷体_GB2312"/>
                <a:cs typeface="楷体_GB2312"/>
                <a:sym typeface="楷体_GB2312"/>
              </a:defRPr>
            </a:lvl1pPr>
          </a:lstStyle>
          <a:p>
            <a:pPr lvl="0">
              <a:defRPr sz="1800" b="0">
                <a:solidFill>
                  <a:srgbClr val="000000"/>
                </a:solidFill>
              </a:defRPr>
            </a:pPr>
            <a:r>
              <a:rPr sz="2400" b="1" dirty="0" err="1">
                <a:solidFill>
                  <a:srgbClr val="FF9933"/>
                </a:solidFill>
                <a:latin typeface="微软雅黑" pitchFamily="34" charset="-122"/>
                <a:ea typeface="微软雅黑" pitchFamily="34" charset="-122"/>
              </a:rPr>
              <a:t>二、</a:t>
            </a:r>
            <a:r>
              <a:rPr sz="2400" b="1" dirty="0" err="1" smtClean="0">
                <a:solidFill>
                  <a:srgbClr val="FF9933"/>
                </a:solidFill>
                <a:latin typeface="微软雅黑" pitchFamily="34" charset="-122"/>
                <a:ea typeface="微软雅黑" pitchFamily="34" charset="-122"/>
              </a:rPr>
              <a:t>人工神经网络</a:t>
            </a:r>
            <a:endParaRPr lang="en-US" sz="2400" b="1" dirty="0" smtClean="0">
              <a:solidFill>
                <a:srgbClr val="FF9933"/>
              </a:solidFill>
              <a:latin typeface="微软雅黑" pitchFamily="34" charset="-122"/>
              <a:ea typeface="微软雅黑" pitchFamily="34" charset="-122"/>
            </a:endParaRPr>
          </a:p>
          <a:p>
            <a:pPr lvl="0" indent="540000">
              <a:spcBef>
                <a:spcPts val="500"/>
              </a:spcBef>
            </a:pPr>
            <a:r>
              <a:rPr lang="zh-CN" altLang="en-US" b="0" dirty="0" smtClean="0">
                <a:solidFill>
                  <a:schemeClr val="bg1"/>
                </a:solidFill>
                <a:latin typeface="微软雅黑" pitchFamily="34" charset="-122"/>
                <a:ea typeface="微软雅黑" pitchFamily="34" charset="-122"/>
                <a:cs typeface="宋体"/>
                <a:sym typeface="宋体"/>
              </a:rPr>
              <a:t>人工神经网络</a:t>
            </a:r>
            <a:r>
              <a:rPr lang="en-US" altLang="zh-CN" b="0" dirty="0">
                <a:solidFill>
                  <a:schemeClr val="bg1"/>
                </a:solidFill>
                <a:latin typeface="微软雅黑" pitchFamily="34" charset="-122"/>
                <a:ea typeface="微软雅黑" pitchFamily="34" charset="-122"/>
                <a:cs typeface="宋体"/>
                <a:sym typeface="宋体"/>
              </a:rPr>
              <a:t>(Artificial Neural Network):</a:t>
            </a:r>
            <a:r>
              <a:rPr lang="zh-CN" altLang="en-US" b="0" dirty="0">
                <a:solidFill>
                  <a:schemeClr val="bg1"/>
                </a:solidFill>
                <a:latin typeface="微软雅黑" pitchFamily="34" charset="-122"/>
                <a:ea typeface="微软雅黑" pitchFamily="34" charset="-122"/>
                <a:cs typeface="宋体"/>
                <a:sym typeface="宋体"/>
              </a:rPr>
              <a:t>通过模拟人脑感知行为出发，基于神经元间的连接来实现感知信息的大规模并行、分布式存储和处理，并提供自组织、自适应和自学习能力。</a:t>
            </a:r>
          </a:p>
          <a:p>
            <a:pPr lvl="0" indent="540000">
              <a:spcBef>
                <a:spcPts val="500"/>
              </a:spcBef>
            </a:pPr>
            <a:r>
              <a:rPr lang="zh-CN" altLang="en-US" b="0" dirty="0" smtClean="0">
                <a:solidFill>
                  <a:schemeClr val="bg1"/>
                </a:solidFill>
                <a:latin typeface="微软雅黑" pitchFamily="34" charset="-122"/>
                <a:ea typeface="微软雅黑" pitchFamily="34" charset="-122"/>
                <a:cs typeface="宋体"/>
                <a:sym typeface="宋体"/>
              </a:rPr>
              <a:t>人工神经网络</a:t>
            </a:r>
            <a:r>
              <a:rPr lang="zh-CN" altLang="en-US" b="0" dirty="0">
                <a:solidFill>
                  <a:schemeClr val="bg1"/>
                </a:solidFill>
                <a:latin typeface="微软雅黑" pitchFamily="34" charset="-122"/>
                <a:ea typeface="微软雅黑" pitchFamily="34" charset="-122"/>
                <a:cs typeface="宋体"/>
                <a:sym typeface="宋体"/>
              </a:rPr>
              <a:t>由许多单个的处理器以模仿活的生物体神经元网络的方式构成，这些处理器称为处理单元。</a:t>
            </a:r>
            <a:endParaRPr sz="2400" b="0" dirty="0">
              <a:solidFill>
                <a:schemeClr val="bg1"/>
              </a:solidFill>
              <a:latin typeface="微软雅黑" pitchFamily="34" charset="-122"/>
              <a:ea typeface="微软雅黑" pitchFamily="34" charset="-122"/>
            </a:endParaRPr>
          </a:p>
        </p:txBody>
      </p:sp>
      <p:sp>
        <p:nvSpPr>
          <p:cNvPr id="1266" name="Shape 1266"/>
          <p:cNvSpPr>
            <a:spLocks noGrp="1"/>
          </p:cNvSpPr>
          <p:nvPr>
            <p:ph type="sldNum" sz="quarter" idx="12"/>
          </p:nvPr>
        </p:nvSpPr>
        <p:spPr>
          <a:prstGeom prst="rect">
            <a:avLst/>
          </a:prstGeom>
          <a:extLst>
            <a:ext uri="{C572A759-6A51-4108-AA02-DFA0A04FC94B}">
              <ma14:wrappingTextBoxFlag xmlns="" xmlns:ma14="http://schemas.microsoft.com/office/mac/drawingml/2011/main" val="1"/>
            </a:ext>
          </a:extLst>
        </p:spPr>
        <p:txBody>
          <a:bodyPr>
            <a:normAutofit/>
          </a:bodyPr>
          <a:lstStyle>
            <a:lvl1pPr algn="r">
              <a:defRPr sz="1000">
                <a:latin typeface="Tahoma"/>
                <a:ea typeface="Tahoma"/>
                <a:cs typeface="Tahoma"/>
                <a:sym typeface="Tahoma"/>
              </a:defRPr>
            </a:lvl1pPr>
          </a:lstStyle>
          <a:p>
            <a:pPr lvl="0">
              <a:defRPr sz="1800"/>
            </a:pPr>
            <a:fld id="{86CB4B4D-7CA3-9044-876B-883B54F8677D}" type="slidenum">
              <a:rPr sz="1000"/>
              <a:t>113</a:t>
            </a:fld>
            <a:endParaRPr sz="1000"/>
          </a:p>
        </p:txBody>
      </p:sp>
    </p:spTree>
    <p:extLst>
      <p:ext uri="{BB962C8B-B14F-4D97-AF65-F5344CB8AC3E}">
        <p14:creationId xmlns:p14="http://schemas.microsoft.com/office/powerpoint/2010/main" val="1643036131"/>
      </p:ext>
    </p:extLst>
  </p:cSld>
  <p:clrMapOvr>
    <a:masterClrMapping/>
  </p:clrMapOvr>
  <p:transition spd="slow">
    <p:strips dir="rd"/>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3" name="Shape 1273"/>
          <p:cNvSpPr>
            <a:spLocks noGrp="1"/>
          </p:cNvSpPr>
          <p:nvPr>
            <p:ph type="title"/>
          </p:nvPr>
        </p:nvSpPr>
        <p:spPr>
          <a:prstGeom prst="rect">
            <a:avLst/>
          </a:prstGeom>
        </p:spPr>
        <p:txBody>
          <a:bodyPr vert="horz" lIns="91440" tIns="45720" rIns="91440" bIns="45720" rtlCol="0" anchor="ctr">
            <a:normAutofit/>
          </a:bodyPr>
          <a:lstStyle/>
          <a:p>
            <a:r>
              <a:rPr sz="2400" dirty="0">
                <a:sym typeface="隶书"/>
              </a:rPr>
              <a:t>6.6 </a:t>
            </a:r>
            <a:r>
              <a:rPr sz="2400" dirty="0" err="1">
                <a:sym typeface="隶书"/>
              </a:rPr>
              <a:t>人工智能</a:t>
            </a:r>
            <a:endParaRPr sz="2400" dirty="0">
              <a:sym typeface="隶书"/>
            </a:endParaRPr>
          </a:p>
        </p:txBody>
      </p:sp>
      <p:sp>
        <p:nvSpPr>
          <p:cNvPr id="5" name="内容占位符 4"/>
          <p:cNvSpPr>
            <a:spLocks noGrp="1"/>
          </p:cNvSpPr>
          <p:nvPr>
            <p:ph idx="1"/>
          </p:nvPr>
        </p:nvSpPr>
        <p:spPr>
          <a:xfrm>
            <a:off x="827584" y="987574"/>
            <a:ext cx="4896544" cy="3207681"/>
          </a:xfrm>
        </p:spPr>
        <p:txBody>
          <a:bodyPr/>
          <a:lstStyle/>
          <a:p>
            <a:r>
              <a:rPr lang="zh-CN" altLang="en-US" b="1" dirty="0">
                <a:solidFill>
                  <a:srgbClr val="FF9933"/>
                </a:solidFill>
              </a:rPr>
              <a:t>二、人工神经网络</a:t>
            </a:r>
          </a:p>
          <a:p>
            <a:pPr indent="540000"/>
            <a:r>
              <a:rPr lang="zh-CN" altLang="en-US" sz="1800" dirty="0"/>
              <a:t>一个生物神经元是一个单个细胞，具有一些称为树突的输入触角和一个称作轴突的输出触角</a:t>
            </a:r>
            <a:r>
              <a:rPr lang="zh-CN" altLang="en-US" sz="1800" dirty="0" smtClean="0"/>
              <a:t>。</a:t>
            </a:r>
            <a:endParaRPr lang="zh-CN" altLang="en-US" sz="1800" dirty="0"/>
          </a:p>
        </p:txBody>
      </p:sp>
      <p:sp>
        <p:nvSpPr>
          <p:cNvPr id="1275" name="Shape 1275"/>
          <p:cNvSpPr/>
          <p:nvPr/>
        </p:nvSpPr>
        <p:spPr>
          <a:xfrm>
            <a:off x="971600" y="2252534"/>
            <a:ext cx="1728192" cy="346247"/>
          </a:xfrm>
          <a:prstGeom prst="rect">
            <a:avLst/>
          </a:prstGeom>
          <a:ln w="12700">
            <a:miter lim="400000"/>
          </a:ln>
          <a:extLst>
            <a:ext uri="{C572A759-6A51-4108-AA02-DFA0A04FC94B}">
              <ma14:wrappingTextBoxFlag xmlns="" xmlns:ma14="http://schemas.microsoft.com/office/mac/drawingml/2011/main" val="1"/>
            </a:ext>
          </a:extLst>
        </p:spPr>
        <p:txBody>
          <a:bodyPr wrap="square" lIns="34289" tIns="34289" rIns="34289" bIns="34289">
            <a:spAutoFit/>
          </a:bodyPr>
          <a:lstStyle/>
          <a:p>
            <a:pPr lvl="0">
              <a:spcBef>
                <a:spcPts val="500"/>
              </a:spcBef>
            </a:pPr>
            <a:r>
              <a:rPr dirty="0">
                <a:latin typeface="宋体"/>
                <a:ea typeface="宋体"/>
                <a:cs typeface="宋体"/>
                <a:sym typeface="宋体"/>
              </a:rPr>
              <a:t>    </a:t>
            </a:r>
            <a:endParaRPr sz="1400" dirty="0">
              <a:latin typeface="宋体"/>
              <a:ea typeface="宋体"/>
              <a:cs typeface="宋体"/>
              <a:sym typeface="宋体"/>
            </a:endParaRPr>
          </a:p>
        </p:txBody>
      </p:sp>
      <p:grpSp>
        <p:nvGrpSpPr>
          <p:cNvPr id="3" name="组合 2"/>
          <p:cNvGrpSpPr/>
          <p:nvPr/>
        </p:nvGrpSpPr>
        <p:grpSpPr>
          <a:xfrm>
            <a:off x="1835696" y="2414583"/>
            <a:ext cx="4046385" cy="1957928"/>
            <a:chOff x="4427984" y="3579862"/>
            <a:chExt cx="4464496" cy="2160240"/>
          </a:xfrm>
        </p:grpSpPr>
        <p:sp>
          <p:nvSpPr>
            <p:cNvPr id="2" name="矩形 1"/>
            <p:cNvSpPr/>
            <p:nvPr/>
          </p:nvSpPr>
          <p:spPr>
            <a:xfrm>
              <a:off x="4427984" y="3579862"/>
              <a:ext cx="4464496" cy="213122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pic>
          <p:nvPicPr>
            <p:cNvPr id="1274" name="image.pdf"/>
            <p:cNvPicPr/>
            <p:nvPr/>
          </p:nvPicPr>
          <p:blipFill>
            <a:blip r:embed="rId2">
              <a:extLst/>
            </a:blip>
            <a:srcRect t="14117"/>
            <a:stretch>
              <a:fillRect/>
            </a:stretch>
          </p:blipFill>
          <p:spPr>
            <a:xfrm>
              <a:off x="4499992" y="3608882"/>
              <a:ext cx="4320779" cy="2131220"/>
            </a:xfrm>
            <a:prstGeom prst="rect">
              <a:avLst/>
            </a:prstGeom>
            <a:ln w="12700">
              <a:miter lim="400000"/>
            </a:ln>
          </p:spPr>
        </p:pic>
      </p:grpSp>
      <p:sp>
        <p:nvSpPr>
          <p:cNvPr id="4" name="矩形 3"/>
          <p:cNvSpPr/>
          <p:nvPr/>
        </p:nvSpPr>
        <p:spPr>
          <a:xfrm>
            <a:off x="5940152" y="856536"/>
            <a:ext cx="3241948" cy="34778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285750" indent="-285750">
              <a:buFont typeface="Arial" pitchFamily="34" charset="0"/>
              <a:buChar char="•"/>
            </a:pPr>
            <a:r>
              <a:rPr lang="zh-CN" altLang="en-US" sz="2000" dirty="0">
                <a:solidFill>
                  <a:schemeClr val="bg1"/>
                </a:solidFill>
                <a:latin typeface="微软雅黑" pitchFamily="34" charset="-122"/>
                <a:ea typeface="微软雅黑" pitchFamily="34" charset="-122"/>
              </a:rPr>
              <a:t>树突从其他细胞的轴突通过称为突触的小间隙采集信号。</a:t>
            </a:r>
          </a:p>
          <a:p>
            <a:pPr marL="285750" indent="-285750">
              <a:buFont typeface="Arial" pitchFamily="34" charset="0"/>
              <a:buChar char="•"/>
            </a:pPr>
            <a:r>
              <a:rPr lang="zh-CN" altLang="en-US" sz="2000" dirty="0">
                <a:solidFill>
                  <a:schemeClr val="bg1"/>
                </a:solidFill>
                <a:latin typeface="微软雅黑" pitchFamily="34" charset="-122"/>
                <a:ea typeface="微软雅黑" pitchFamily="34" charset="-122"/>
              </a:rPr>
              <a:t>轴突传递的信号反映了细胞是处于抑制状态还是兴奋状态。这种状态由细胞的树突接收到的信号的合成来决定。</a:t>
            </a:r>
          </a:p>
          <a:p>
            <a:pPr marL="285750" indent="-285750">
              <a:buFont typeface="Arial" pitchFamily="34" charset="0"/>
              <a:buChar char="•"/>
            </a:pPr>
            <a:r>
              <a:rPr lang="zh-CN" altLang="en-US" sz="2000" dirty="0">
                <a:solidFill>
                  <a:schemeClr val="bg1"/>
                </a:solidFill>
                <a:latin typeface="微软雅黑" pitchFamily="34" charset="-122"/>
                <a:ea typeface="微软雅黑" pitchFamily="34" charset="-122"/>
              </a:rPr>
              <a:t>这些一个突触的传导是由突触的化学成分控制的。</a:t>
            </a:r>
          </a:p>
        </p:txBody>
      </p:sp>
    </p:spTree>
    <p:extLst>
      <p:ext uri="{BB962C8B-B14F-4D97-AF65-F5344CB8AC3E}">
        <p14:creationId xmlns:p14="http://schemas.microsoft.com/office/powerpoint/2010/main" val="1510747655"/>
      </p:ext>
    </p:extLst>
  </p:cSld>
  <p:clrMapOvr>
    <a:masterClrMapping/>
  </p:clrMapOvr>
  <p:transition spd="slow">
    <p:strips dir="rd"/>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9" name="Shape 1279"/>
          <p:cNvSpPr>
            <a:spLocks noGrp="1"/>
          </p:cNvSpPr>
          <p:nvPr>
            <p:ph type="title"/>
          </p:nvPr>
        </p:nvSpPr>
        <p:spPr>
          <a:prstGeom prst="rect">
            <a:avLst/>
          </a:prstGeom>
        </p:spPr>
        <p:txBody>
          <a:bodyPr vert="horz" lIns="91440" tIns="45720" rIns="91440" bIns="45720" rtlCol="0" anchor="ctr">
            <a:normAutofit/>
          </a:bodyPr>
          <a:lstStyle/>
          <a:p>
            <a:r>
              <a:rPr sz="2400" dirty="0">
                <a:sym typeface="隶书"/>
              </a:rPr>
              <a:t>6.6 </a:t>
            </a:r>
            <a:r>
              <a:rPr sz="2400" dirty="0" err="1">
                <a:sym typeface="隶书"/>
              </a:rPr>
              <a:t>人工智能</a:t>
            </a:r>
            <a:endParaRPr sz="2400" dirty="0">
              <a:sym typeface="隶书"/>
            </a:endParaRPr>
          </a:p>
        </p:txBody>
      </p:sp>
      <p:sp>
        <p:nvSpPr>
          <p:cNvPr id="3" name="内容占位符 2"/>
          <p:cNvSpPr>
            <a:spLocks noGrp="1"/>
          </p:cNvSpPr>
          <p:nvPr>
            <p:ph idx="1"/>
          </p:nvPr>
        </p:nvSpPr>
        <p:spPr/>
        <p:txBody>
          <a:bodyPr>
            <a:normAutofit lnSpcReduction="10000"/>
          </a:bodyPr>
          <a:lstStyle/>
          <a:p>
            <a:pPr marL="0" lvl="0" indent="504000" defTabSz="850391">
              <a:defRPr sz="1800"/>
            </a:pPr>
            <a:r>
              <a:rPr lang="zh-CN" altLang="en-US" b="1" dirty="0">
                <a:cs typeface="宋体"/>
                <a:sym typeface="宋体"/>
              </a:rPr>
              <a:t>人工神经网络的一个处理单元是模仿对生物神经元这种基本了解的一个简单装置。这个装置是一个多输入单输出的非线性阈值器件。</a:t>
            </a:r>
            <a:endParaRPr lang="zh-CN" altLang="en-US" dirty="0">
              <a:cs typeface="Times New Roman Bold"/>
              <a:sym typeface="Times New Roman Bold"/>
            </a:endParaRPr>
          </a:p>
          <a:p>
            <a:pPr marL="0" lvl="0" defTabSz="850391">
              <a:defRPr sz="1800"/>
            </a:pPr>
            <a:r>
              <a:rPr lang="zh-CN" altLang="en-US" dirty="0">
                <a:cs typeface="Times New Roman"/>
                <a:sym typeface="Times New Roman"/>
              </a:rPr>
              <a:t>输入：</a:t>
            </a:r>
            <a:r>
              <a:rPr lang="en-US" altLang="zh-CN" i="1" dirty="0">
                <a:cs typeface="Times New Roman"/>
                <a:sym typeface="Times New Roman"/>
              </a:rPr>
              <a:t>x</a:t>
            </a:r>
            <a:r>
              <a:rPr lang="en-US" altLang="zh-CN" baseline="-33240" dirty="0">
                <a:cs typeface="Times New Roman"/>
                <a:sym typeface="Times New Roman"/>
              </a:rPr>
              <a:t>1</a:t>
            </a:r>
            <a:r>
              <a:rPr lang="zh-CN" altLang="en-US" i="1" dirty="0">
                <a:cs typeface="Times New Roman"/>
                <a:sym typeface="Times New Roman"/>
              </a:rPr>
              <a:t>，</a:t>
            </a:r>
            <a:r>
              <a:rPr lang="en-US" altLang="zh-CN" i="1" dirty="0">
                <a:cs typeface="Times New Roman"/>
                <a:sym typeface="Times New Roman"/>
              </a:rPr>
              <a:t>x</a:t>
            </a:r>
            <a:r>
              <a:rPr lang="en-US" altLang="zh-CN" baseline="-33240" dirty="0">
                <a:cs typeface="Times New Roman"/>
                <a:sym typeface="Times New Roman"/>
              </a:rPr>
              <a:t>2</a:t>
            </a:r>
            <a:r>
              <a:rPr lang="en-US" altLang="zh-CN" dirty="0">
                <a:cs typeface="Times New Roman"/>
                <a:sym typeface="Times New Roman"/>
              </a:rPr>
              <a:t>…</a:t>
            </a:r>
            <a:r>
              <a:rPr lang="en-US" altLang="zh-CN" i="1" dirty="0" err="1">
                <a:cs typeface="Times New Roman"/>
                <a:sym typeface="Times New Roman"/>
              </a:rPr>
              <a:t>x</a:t>
            </a:r>
            <a:r>
              <a:rPr lang="en-US" altLang="zh-CN" i="1" baseline="-33240" dirty="0" err="1">
                <a:cs typeface="Times New Roman"/>
                <a:sym typeface="Times New Roman"/>
              </a:rPr>
              <a:t>n</a:t>
            </a:r>
            <a:r>
              <a:rPr lang="zh-CN" altLang="en-US" dirty="0">
                <a:cs typeface="Times New Roman"/>
                <a:sym typeface="Times New Roman"/>
              </a:rPr>
              <a:t> </a:t>
            </a:r>
          </a:p>
          <a:p>
            <a:pPr marL="0" lvl="0" defTabSz="850391">
              <a:defRPr sz="1800"/>
            </a:pPr>
            <a:r>
              <a:rPr lang="zh-CN" altLang="en-US" dirty="0">
                <a:cs typeface="Times New Roman"/>
                <a:sym typeface="Times New Roman"/>
              </a:rPr>
              <a:t>权值：</a:t>
            </a:r>
            <a:r>
              <a:rPr lang="en-US" altLang="zh-CN" i="1" dirty="0">
                <a:cs typeface="Times New Roman"/>
                <a:sym typeface="Times New Roman"/>
              </a:rPr>
              <a:t>w</a:t>
            </a:r>
            <a:r>
              <a:rPr lang="en-US" altLang="zh-CN" baseline="-33240" dirty="0">
                <a:cs typeface="Times New Roman"/>
                <a:sym typeface="Times New Roman"/>
              </a:rPr>
              <a:t>1</a:t>
            </a:r>
            <a:r>
              <a:rPr lang="zh-CN" altLang="en-US" i="1" dirty="0">
                <a:cs typeface="Times New Roman"/>
                <a:sym typeface="Times New Roman"/>
              </a:rPr>
              <a:t>，</a:t>
            </a:r>
            <a:r>
              <a:rPr lang="en-US" altLang="zh-CN" i="1" dirty="0">
                <a:cs typeface="Times New Roman"/>
                <a:sym typeface="Times New Roman"/>
              </a:rPr>
              <a:t>w</a:t>
            </a:r>
            <a:r>
              <a:rPr lang="en-US" altLang="zh-CN" baseline="-33240" dirty="0">
                <a:cs typeface="Times New Roman"/>
                <a:sym typeface="Times New Roman"/>
              </a:rPr>
              <a:t>2</a:t>
            </a:r>
            <a:r>
              <a:rPr lang="en-US" altLang="zh-CN" dirty="0">
                <a:cs typeface="Times New Roman"/>
                <a:sym typeface="Times New Roman"/>
              </a:rPr>
              <a:t>…</a:t>
            </a:r>
            <a:r>
              <a:rPr lang="en-US" altLang="zh-CN" i="1" dirty="0" err="1">
                <a:cs typeface="Times New Roman"/>
                <a:sym typeface="Times New Roman"/>
              </a:rPr>
              <a:t>w</a:t>
            </a:r>
            <a:r>
              <a:rPr lang="en-US" altLang="zh-CN" i="1" baseline="-33240" dirty="0" err="1">
                <a:cs typeface="Times New Roman"/>
                <a:sym typeface="Times New Roman"/>
              </a:rPr>
              <a:t>n</a:t>
            </a:r>
            <a:r>
              <a:rPr lang="zh-CN" altLang="en-US" dirty="0">
                <a:cs typeface="Times New Roman"/>
                <a:sym typeface="Times New Roman"/>
              </a:rPr>
              <a:t>           </a:t>
            </a:r>
          </a:p>
          <a:p>
            <a:pPr marL="0" lvl="0" defTabSz="850391">
              <a:defRPr sz="1800"/>
            </a:pPr>
            <a:r>
              <a:rPr lang="zh-CN" altLang="en-US" dirty="0">
                <a:cs typeface="Times New Roman"/>
                <a:sym typeface="Times New Roman"/>
              </a:rPr>
              <a:t>∑</a:t>
            </a:r>
            <a:r>
              <a:rPr lang="en-US" altLang="zh-CN" dirty="0">
                <a:cs typeface="Times New Roman"/>
                <a:sym typeface="Times New Roman"/>
              </a:rPr>
              <a:t>=</a:t>
            </a:r>
            <a:r>
              <a:rPr lang="en-US" altLang="zh-CN" i="1" dirty="0">
                <a:cs typeface="Times New Roman"/>
                <a:sym typeface="Times New Roman"/>
              </a:rPr>
              <a:t>x</a:t>
            </a:r>
            <a:r>
              <a:rPr lang="en-US" altLang="zh-CN" baseline="-33240" dirty="0">
                <a:cs typeface="Times New Roman"/>
                <a:sym typeface="Times New Roman"/>
              </a:rPr>
              <a:t>1</a:t>
            </a:r>
            <a:r>
              <a:rPr lang="en-US" altLang="zh-CN" i="1" dirty="0">
                <a:cs typeface="Times New Roman"/>
                <a:sym typeface="Times New Roman"/>
              </a:rPr>
              <a:t>w</a:t>
            </a:r>
            <a:r>
              <a:rPr lang="en-US" altLang="zh-CN" baseline="-33240" dirty="0">
                <a:cs typeface="Times New Roman"/>
                <a:sym typeface="Times New Roman"/>
              </a:rPr>
              <a:t>1</a:t>
            </a:r>
            <a:r>
              <a:rPr lang="en-US" altLang="zh-CN" i="1" dirty="0">
                <a:cs typeface="Times New Roman"/>
                <a:sym typeface="Times New Roman"/>
              </a:rPr>
              <a:t>+x</a:t>
            </a:r>
            <a:r>
              <a:rPr lang="en-US" altLang="zh-CN" baseline="-33240" dirty="0">
                <a:cs typeface="Times New Roman"/>
                <a:sym typeface="Times New Roman"/>
              </a:rPr>
              <a:t>2</a:t>
            </a:r>
            <a:r>
              <a:rPr lang="en-US" altLang="zh-CN" i="1" dirty="0">
                <a:cs typeface="Times New Roman"/>
                <a:sym typeface="Times New Roman"/>
              </a:rPr>
              <a:t>w</a:t>
            </a:r>
            <a:r>
              <a:rPr lang="en-US" altLang="zh-CN" baseline="-33240" dirty="0">
                <a:cs typeface="Times New Roman"/>
                <a:sym typeface="Times New Roman"/>
              </a:rPr>
              <a:t>2</a:t>
            </a:r>
            <a:r>
              <a:rPr lang="en-US" altLang="zh-CN" i="1" dirty="0">
                <a:cs typeface="Times New Roman"/>
                <a:sym typeface="Times New Roman"/>
              </a:rPr>
              <a:t>+…+</a:t>
            </a:r>
            <a:r>
              <a:rPr lang="en-US" altLang="zh-CN" i="1" dirty="0" err="1">
                <a:cs typeface="Times New Roman"/>
                <a:sym typeface="Times New Roman"/>
              </a:rPr>
              <a:t>x</a:t>
            </a:r>
            <a:r>
              <a:rPr lang="en-US" altLang="zh-CN" i="1" baseline="-33240" dirty="0" err="1">
                <a:cs typeface="Times New Roman"/>
                <a:sym typeface="Times New Roman"/>
              </a:rPr>
              <a:t>n</a:t>
            </a:r>
            <a:r>
              <a:rPr lang="en-US" altLang="zh-CN" i="1" dirty="0" err="1">
                <a:cs typeface="Times New Roman"/>
                <a:sym typeface="Times New Roman"/>
              </a:rPr>
              <a:t>w</a:t>
            </a:r>
            <a:r>
              <a:rPr lang="en-US" altLang="zh-CN" i="1" baseline="-33240" dirty="0" err="1">
                <a:cs typeface="Times New Roman"/>
                <a:sym typeface="Times New Roman"/>
              </a:rPr>
              <a:t>n</a:t>
            </a:r>
            <a:endParaRPr lang="zh-CN" altLang="en-US" dirty="0">
              <a:cs typeface="Times New Roman"/>
              <a:sym typeface="Times New Roman"/>
            </a:endParaRPr>
          </a:p>
          <a:p>
            <a:pPr marL="0" lvl="0" defTabSz="850391">
              <a:defRPr sz="1800"/>
            </a:pPr>
            <a:r>
              <a:rPr lang="zh-CN" altLang="en-US" dirty="0">
                <a:cs typeface="Times New Roman"/>
                <a:sym typeface="Times New Roman"/>
              </a:rPr>
              <a:t>单元阈值：</a:t>
            </a:r>
            <a:r>
              <a:rPr lang="en-US" altLang="zh-CN" i="1" dirty="0" smtClean="0">
                <a:cs typeface="Times New Roman"/>
                <a:sym typeface="Times New Roman"/>
              </a:rPr>
              <a:t>θ</a:t>
            </a:r>
            <a:endParaRPr lang="zh-CN" altLang="en-US" i="1" dirty="0">
              <a:cs typeface="Times New Roman"/>
              <a:sym typeface="Times New Roman"/>
            </a:endParaRPr>
          </a:p>
        </p:txBody>
      </p:sp>
      <p:pic>
        <p:nvPicPr>
          <p:cNvPr id="1026" name="Picture 2" descr="C:\Users\Administrator\Desktop\图片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3356703"/>
            <a:ext cx="2581250" cy="1057278"/>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组合 6"/>
          <p:cNvGrpSpPr/>
          <p:nvPr/>
        </p:nvGrpSpPr>
        <p:grpSpPr>
          <a:xfrm>
            <a:off x="4427984" y="2067694"/>
            <a:ext cx="2581250" cy="1282163"/>
            <a:chOff x="8748464" y="3003798"/>
            <a:chExt cx="3240360" cy="1728192"/>
          </a:xfrm>
        </p:grpSpPr>
        <p:sp>
          <p:nvSpPr>
            <p:cNvPr id="6" name="矩形 5"/>
            <p:cNvSpPr/>
            <p:nvPr/>
          </p:nvSpPr>
          <p:spPr>
            <a:xfrm>
              <a:off x="8748464" y="3003798"/>
              <a:ext cx="3240360" cy="17281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80" name="n.png" descr="n"/>
            <p:cNvPicPr/>
            <p:nvPr/>
          </p:nvPicPr>
          <p:blipFill>
            <a:blip r:embed="rId3">
              <a:extLst/>
            </a:blip>
            <a:stretch>
              <a:fillRect/>
            </a:stretch>
          </p:blipFill>
          <p:spPr>
            <a:xfrm>
              <a:off x="9252520" y="3133129"/>
              <a:ext cx="2483315" cy="1450710"/>
            </a:xfrm>
            <a:prstGeom prst="rect">
              <a:avLst/>
            </a:prstGeom>
            <a:ln w="12700">
              <a:miter lim="400000"/>
            </a:ln>
          </p:spPr>
        </p:pic>
      </p:grpSp>
    </p:spTree>
    <p:extLst>
      <p:ext uri="{BB962C8B-B14F-4D97-AF65-F5344CB8AC3E}">
        <p14:creationId xmlns:p14="http://schemas.microsoft.com/office/powerpoint/2010/main" val="1393532527"/>
      </p:ext>
    </p:extLst>
  </p:cSld>
  <p:clrMapOvr>
    <a:masterClrMapping/>
  </p:clrMapOvr>
  <p:transition spd="slow">
    <p:strips dir="rd"/>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9" name="Shape 1289"/>
          <p:cNvSpPr>
            <a:spLocks noGrp="1"/>
          </p:cNvSpPr>
          <p:nvPr>
            <p:ph type="title"/>
          </p:nvPr>
        </p:nvSpPr>
        <p:spPr>
          <a:prstGeom prst="rect">
            <a:avLst/>
          </a:prstGeom>
        </p:spPr>
        <p:txBody>
          <a:bodyPr vert="horz" lIns="91440" tIns="45720" rIns="91440" bIns="45720" rtlCol="0" anchor="ctr">
            <a:normAutofit/>
          </a:bodyPr>
          <a:lstStyle/>
          <a:p>
            <a:r>
              <a:rPr sz="2400" dirty="0">
                <a:sym typeface="隶书"/>
              </a:rPr>
              <a:t>6.6 </a:t>
            </a:r>
            <a:r>
              <a:rPr sz="2400" dirty="0" err="1">
                <a:sym typeface="隶书"/>
              </a:rPr>
              <a:t>人工智能</a:t>
            </a:r>
            <a:endParaRPr sz="2400" dirty="0">
              <a:sym typeface="隶书"/>
            </a:endParaRPr>
          </a:p>
        </p:txBody>
      </p:sp>
      <p:sp>
        <p:nvSpPr>
          <p:cNvPr id="1288" name="Shape 1288"/>
          <p:cNvSpPr>
            <a:spLocks noGrp="1"/>
          </p:cNvSpPr>
          <p:nvPr>
            <p:ph idx="1"/>
          </p:nvPr>
        </p:nvSpPr>
        <p:spPr>
          <a:xfrm>
            <a:off x="971600" y="1164269"/>
            <a:ext cx="6696744" cy="759409"/>
          </a:xfrm>
          <a:prstGeom prst="rect">
            <a:avLst/>
          </a:prstGeom>
        </p:spPr>
        <p:txBody>
          <a:bodyPr lIns="34289" tIns="34289" rIns="34289" bIns="34289"/>
          <a:lstStyle>
            <a:lvl1pPr marL="0" indent="0">
              <a:buSzTx/>
              <a:buFontTx/>
              <a:buNone/>
              <a:defRPr sz="2400">
                <a:latin typeface="Times New Roman Bold"/>
                <a:ea typeface="Times New Roman Bold"/>
                <a:cs typeface="Times New Roman Bold"/>
                <a:sym typeface="Times New Roman Bold"/>
              </a:defRPr>
            </a:lvl1pPr>
          </a:lstStyle>
          <a:p>
            <a:pPr lvl="0">
              <a:defRPr sz="1800"/>
            </a:pPr>
            <a:r>
              <a:rPr sz="2400" dirty="0" err="1">
                <a:latin typeface="微软雅黑" pitchFamily="34" charset="-122"/>
                <a:ea typeface="微软雅黑" pitchFamily="34" charset="-122"/>
              </a:rPr>
              <a:t>人工神经元与生物神经元作用对比</a:t>
            </a:r>
            <a:endParaRPr sz="2400" dirty="0">
              <a:latin typeface="微软雅黑" pitchFamily="34" charset="-122"/>
              <a:ea typeface="微软雅黑" pitchFamily="34" charset="-122"/>
            </a:endParaRPr>
          </a:p>
        </p:txBody>
      </p:sp>
      <p:sp>
        <p:nvSpPr>
          <p:cNvPr id="1287" name="Shape 1287"/>
          <p:cNvSpPr>
            <a:spLocks noGrp="1"/>
          </p:cNvSpPr>
          <p:nvPr>
            <p:ph type="sldNum" sz="quarter" idx="12"/>
          </p:nvPr>
        </p:nvSpPr>
        <p:spPr>
          <a:prstGeom prst="rect">
            <a:avLst/>
          </a:prstGeom>
          <a:extLst>
            <a:ext uri="{C572A759-6A51-4108-AA02-DFA0A04FC94B}">
              <ma14:wrappingTextBoxFlag xmlns="" xmlns:ma14="http://schemas.microsoft.com/office/mac/drawingml/2011/main" val="1"/>
            </a:ext>
          </a:extLst>
        </p:spPr>
        <p:txBody>
          <a:bodyPr>
            <a:normAutofit/>
          </a:bodyPr>
          <a:lstStyle>
            <a:lvl1pPr algn="r">
              <a:defRPr sz="1000">
                <a:latin typeface="Tahoma"/>
                <a:ea typeface="Tahoma"/>
                <a:cs typeface="Tahoma"/>
                <a:sym typeface="Tahoma"/>
              </a:defRPr>
            </a:lvl1pPr>
          </a:lstStyle>
          <a:p>
            <a:pPr lvl="0">
              <a:defRPr sz="1800"/>
            </a:pPr>
            <a:fld id="{86CB4B4D-7CA3-9044-876B-883B54F8677D}" type="slidenum">
              <a:rPr sz="1000"/>
              <a:t>116</a:t>
            </a:fld>
            <a:endParaRPr sz="1000"/>
          </a:p>
        </p:txBody>
      </p:sp>
      <p:graphicFrame>
        <p:nvGraphicFramePr>
          <p:cNvPr id="1290" name="Table 1290"/>
          <p:cNvGraphicFramePr/>
          <p:nvPr>
            <p:extLst>
              <p:ext uri="{D42A27DB-BD31-4B8C-83A1-F6EECF244321}">
                <p14:modId xmlns:p14="http://schemas.microsoft.com/office/powerpoint/2010/main" val="1044116873"/>
              </p:ext>
            </p:extLst>
          </p:nvPr>
        </p:nvGraphicFramePr>
        <p:xfrm>
          <a:off x="971600" y="1923678"/>
          <a:ext cx="6408712" cy="2468880"/>
        </p:xfrm>
        <a:graphic>
          <a:graphicData uri="http://schemas.openxmlformats.org/drawingml/2006/table">
            <a:tbl>
              <a:tblPr/>
              <a:tblGrid>
                <a:gridCol w="2012198"/>
                <a:gridCol w="2010819"/>
                <a:gridCol w="2385695"/>
              </a:tblGrid>
              <a:tr h="434578">
                <a:tc>
                  <a:txBody>
                    <a:bodyPr/>
                    <a:lstStyle/>
                    <a:p>
                      <a:pPr lvl="0" algn="ctr">
                        <a:lnSpc>
                          <a:spcPct val="150000"/>
                        </a:lnSpc>
                        <a:defRPr sz="1800" b="0" i="0"/>
                      </a:pPr>
                      <a:r>
                        <a:rPr sz="2000" b="1" dirty="0" err="1">
                          <a:solidFill>
                            <a:srgbClr val="FFFFFF"/>
                          </a:solidFill>
                          <a:latin typeface="微软雅黑" pitchFamily="34" charset="-122"/>
                          <a:ea typeface="微软雅黑" pitchFamily="34" charset="-122"/>
                          <a:cs typeface="楷体_GB2312"/>
                          <a:sym typeface="楷体_GB2312"/>
                        </a:rPr>
                        <a:t>生物神经元</a:t>
                      </a:r>
                      <a:endParaRPr sz="2000" b="1" dirty="0">
                        <a:solidFill>
                          <a:srgbClr val="FFFFFF"/>
                        </a:solidFill>
                        <a:latin typeface="微软雅黑" pitchFamily="34" charset="-122"/>
                        <a:ea typeface="微软雅黑" pitchFamily="34" charset="-122"/>
                        <a:cs typeface="楷体_GB2312"/>
                        <a:sym typeface="楷体_GB2312"/>
                      </a:endParaRPr>
                    </a:p>
                  </a:txBody>
                  <a:tcPr marL="45720" marR="4572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lvl="0" algn="ctr">
                        <a:lnSpc>
                          <a:spcPct val="150000"/>
                        </a:lnSpc>
                        <a:defRPr sz="1800" b="0" i="0"/>
                      </a:pPr>
                      <a:r>
                        <a:rPr sz="2000" b="1" dirty="0" err="1">
                          <a:solidFill>
                            <a:srgbClr val="FFFFFF"/>
                          </a:solidFill>
                          <a:latin typeface="微软雅黑" pitchFamily="34" charset="-122"/>
                          <a:ea typeface="微软雅黑" pitchFamily="34" charset="-122"/>
                          <a:cs typeface="楷体_GB2312"/>
                          <a:sym typeface="楷体_GB2312"/>
                        </a:rPr>
                        <a:t>人工神经元</a:t>
                      </a:r>
                      <a:endParaRPr sz="2000" b="1" dirty="0">
                        <a:solidFill>
                          <a:srgbClr val="FFFFFF"/>
                        </a:solidFill>
                        <a:latin typeface="微软雅黑" pitchFamily="34" charset="-122"/>
                        <a:ea typeface="微软雅黑" pitchFamily="34" charset="-122"/>
                        <a:cs typeface="楷体_GB2312"/>
                        <a:sym typeface="楷体_GB2312"/>
                      </a:endParaRPr>
                    </a:p>
                  </a:txBody>
                  <a:tcPr marL="45720" marR="4572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lvl="0" algn="ctr">
                        <a:lnSpc>
                          <a:spcPct val="150000"/>
                        </a:lnSpc>
                        <a:defRPr sz="1800" b="0" i="0"/>
                      </a:pPr>
                      <a:r>
                        <a:rPr sz="2000" b="1" dirty="0" err="1">
                          <a:solidFill>
                            <a:srgbClr val="FFFFFF"/>
                          </a:solidFill>
                          <a:latin typeface="微软雅黑" pitchFamily="34" charset="-122"/>
                          <a:ea typeface="微软雅黑" pitchFamily="34" charset="-122"/>
                          <a:cs typeface="楷体_GB2312"/>
                          <a:sym typeface="楷体_GB2312"/>
                        </a:rPr>
                        <a:t>作用</a:t>
                      </a:r>
                      <a:endParaRPr sz="2000" b="1" dirty="0">
                        <a:solidFill>
                          <a:srgbClr val="FFFFFF"/>
                        </a:solidFill>
                        <a:latin typeface="微软雅黑" pitchFamily="34" charset="-122"/>
                        <a:ea typeface="微软雅黑" pitchFamily="34" charset="-122"/>
                        <a:cs typeface="楷体_GB2312"/>
                        <a:sym typeface="楷体_GB2312"/>
                      </a:endParaRPr>
                    </a:p>
                  </a:txBody>
                  <a:tcPr marL="45720" marR="4572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r>
              <a:tr h="1531143">
                <a:tc>
                  <a:txBody>
                    <a:bodyPr/>
                    <a:lstStyle/>
                    <a:p>
                      <a:pPr lvl="0" algn="l">
                        <a:lnSpc>
                          <a:spcPct val="150000"/>
                        </a:lnSpc>
                        <a:defRPr sz="1800" b="0" i="0"/>
                      </a:pPr>
                      <a:r>
                        <a:rPr sz="2000">
                          <a:solidFill>
                            <a:schemeClr val="bg1"/>
                          </a:solidFill>
                          <a:latin typeface="微软雅黑" pitchFamily="34" charset="-122"/>
                          <a:ea typeface="微软雅黑" pitchFamily="34" charset="-122"/>
                          <a:cs typeface="楷体_GB2312"/>
                          <a:sym typeface="楷体_GB2312"/>
                        </a:rPr>
                        <a:t>树突</a:t>
                      </a:r>
                      <a:endParaRPr sz="2000">
                        <a:solidFill>
                          <a:schemeClr val="bg1"/>
                        </a:solidFill>
                        <a:latin typeface="微软雅黑" pitchFamily="34" charset="-122"/>
                        <a:ea typeface="微软雅黑" pitchFamily="34" charset="-122"/>
                        <a:cs typeface="Tahoma Negreta"/>
                        <a:sym typeface="Tahoma Negreta"/>
                      </a:endParaRPr>
                    </a:p>
                    <a:p>
                      <a:pPr lvl="0" algn="l">
                        <a:lnSpc>
                          <a:spcPct val="150000"/>
                        </a:lnSpc>
                        <a:defRPr sz="1800" b="0" i="0"/>
                      </a:pPr>
                      <a:r>
                        <a:rPr sz="2000">
                          <a:solidFill>
                            <a:schemeClr val="bg1"/>
                          </a:solidFill>
                          <a:latin typeface="微软雅黑" pitchFamily="34" charset="-122"/>
                          <a:ea typeface="微软雅黑" pitchFamily="34" charset="-122"/>
                          <a:cs typeface="楷体_GB2312"/>
                          <a:sym typeface="楷体_GB2312"/>
                        </a:rPr>
                        <a:t>细胞体</a:t>
                      </a:r>
                      <a:endParaRPr sz="2000">
                        <a:solidFill>
                          <a:schemeClr val="bg1"/>
                        </a:solidFill>
                        <a:latin typeface="微软雅黑" pitchFamily="34" charset="-122"/>
                        <a:ea typeface="微软雅黑" pitchFamily="34" charset="-122"/>
                        <a:cs typeface="Tahoma Negreta"/>
                        <a:sym typeface="Tahoma Negreta"/>
                      </a:endParaRPr>
                    </a:p>
                    <a:p>
                      <a:pPr lvl="0" algn="l">
                        <a:lnSpc>
                          <a:spcPct val="150000"/>
                        </a:lnSpc>
                        <a:defRPr sz="1800" b="0" i="0"/>
                      </a:pPr>
                      <a:r>
                        <a:rPr sz="2000">
                          <a:solidFill>
                            <a:schemeClr val="bg1"/>
                          </a:solidFill>
                          <a:latin typeface="微软雅黑" pitchFamily="34" charset="-122"/>
                          <a:ea typeface="微软雅黑" pitchFamily="34" charset="-122"/>
                          <a:cs typeface="楷体_GB2312"/>
                          <a:sym typeface="楷体_GB2312"/>
                        </a:rPr>
                        <a:t>轴突</a:t>
                      </a:r>
                      <a:endParaRPr sz="2000">
                        <a:solidFill>
                          <a:schemeClr val="bg1"/>
                        </a:solidFill>
                        <a:latin typeface="微软雅黑" pitchFamily="34" charset="-122"/>
                        <a:ea typeface="微软雅黑" pitchFamily="34" charset="-122"/>
                        <a:cs typeface="Tahoma Negreta"/>
                        <a:sym typeface="Tahoma Negreta"/>
                      </a:endParaRPr>
                    </a:p>
                    <a:p>
                      <a:pPr lvl="0" algn="l">
                        <a:lnSpc>
                          <a:spcPct val="150000"/>
                        </a:lnSpc>
                        <a:defRPr sz="1800" b="0" i="0"/>
                      </a:pPr>
                      <a:r>
                        <a:rPr sz="2000">
                          <a:solidFill>
                            <a:schemeClr val="bg1"/>
                          </a:solidFill>
                          <a:latin typeface="微软雅黑" pitchFamily="34" charset="-122"/>
                          <a:ea typeface="微软雅黑" pitchFamily="34" charset="-122"/>
                          <a:cs typeface="楷体_GB2312"/>
                          <a:sym typeface="楷体_GB2312"/>
                        </a:rPr>
                        <a:t>突触</a:t>
                      </a:r>
                    </a:p>
                  </a:txBody>
                  <a:tcPr marL="45720" marR="4572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lvl="0" algn="l">
                        <a:lnSpc>
                          <a:spcPct val="150000"/>
                        </a:lnSpc>
                        <a:defRPr sz="1800" b="0" i="0"/>
                      </a:pPr>
                      <a:r>
                        <a:rPr sz="2000" dirty="0" err="1">
                          <a:solidFill>
                            <a:schemeClr val="bg1"/>
                          </a:solidFill>
                          <a:latin typeface="微软雅黑" pitchFamily="34" charset="-122"/>
                          <a:ea typeface="微软雅黑" pitchFamily="34" charset="-122"/>
                          <a:cs typeface="楷体_GB2312"/>
                          <a:sym typeface="楷体_GB2312"/>
                        </a:rPr>
                        <a:t>输入层</a:t>
                      </a:r>
                      <a:endParaRPr sz="2000" dirty="0">
                        <a:solidFill>
                          <a:schemeClr val="bg1"/>
                        </a:solidFill>
                        <a:latin typeface="微软雅黑" pitchFamily="34" charset="-122"/>
                        <a:ea typeface="微软雅黑" pitchFamily="34" charset="-122"/>
                        <a:cs typeface="Tahoma Negreta"/>
                        <a:sym typeface="Tahoma Negreta"/>
                      </a:endParaRPr>
                    </a:p>
                    <a:p>
                      <a:pPr lvl="0" algn="l">
                        <a:lnSpc>
                          <a:spcPct val="150000"/>
                        </a:lnSpc>
                        <a:defRPr sz="1800" b="0" i="0"/>
                      </a:pPr>
                      <a:r>
                        <a:rPr sz="2000" dirty="0" err="1">
                          <a:solidFill>
                            <a:schemeClr val="bg1"/>
                          </a:solidFill>
                          <a:latin typeface="微软雅黑" pitchFamily="34" charset="-122"/>
                          <a:ea typeface="微软雅黑" pitchFamily="34" charset="-122"/>
                          <a:cs typeface="楷体_GB2312"/>
                          <a:sym typeface="楷体_GB2312"/>
                        </a:rPr>
                        <a:t>加权和</a:t>
                      </a:r>
                      <a:endParaRPr sz="2000" dirty="0">
                        <a:solidFill>
                          <a:schemeClr val="bg1"/>
                        </a:solidFill>
                        <a:latin typeface="微软雅黑" pitchFamily="34" charset="-122"/>
                        <a:ea typeface="微软雅黑" pitchFamily="34" charset="-122"/>
                        <a:cs typeface="Tahoma Negreta"/>
                        <a:sym typeface="Tahoma Negreta"/>
                      </a:endParaRPr>
                    </a:p>
                    <a:p>
                      <a:pPr lvl="0" algn="l">
                        <a:lnSpc>
                          <a:spcPct val="150000"/>
                        </a:lnSpc>
                        <a:defRPr sz="1800" b="0" i="0"/>
                      </a:pPr>
                      <a:r>
                        <a:rPr sz="2000" dirty="0" err="1">
                          <a:solidFill>
                            <a:schemeClr val="bg1"/>
                          </a:solidFill>
                          <a:latin typeface="微软雅黑" pitchFamily="34" charset="-122"/>
                          <a:ea typeface="微软雅黑" pitchFamily="34" charset="-122"/>
                          <a:cs typeface="楷体_GB2312"/>
                          <a:sym typeface="楷体_GB2312"/>
                        </a:rPr>
                        <a:t>阈值函数</a:t>
                      </a:r>
                      <a:endParaRPr sz="2000" dirty="0">
                        <a:solidFill>
                          <a:schemeClr val="bg1"/>
                        </a:solidFill>
                        <a:latin typeface="微软雅黑" pitchFamily="34" charset="-122"/>
                        <a:ea typeface="微软雅黑" pitchFamily="34" charset="-122"/>
                        <a:cs typeface="Tahoma Negreta"/>
                        <a:sym typeface="Tahoma Negreta"/>
                      </a:endParaRPr>
                    </a:p>
                    <a:p>
                      <a:pPr lvl="0" algn="l">
                        <a:lnSpc>
                          <a:spcPct val="150000"/>
                        </a:lnSpc>
                        <a:defRPr sz="1800" b="0" i="0"/>
                      </a:pPr>
                      <a:r>
                        <a:rPr sz="2000" dirty="0" err="1">
                          <a:solidFill>
                            <a:schemeClr val="bg1"/>
                          </a:solidFill>
                          <a:latin typeface="微软雅黑" pitchFamily="34" charset="-122"/>
                          <a:ea typeface="微软雅黑" pitchFamily="34" charset="-122"/>
                          <a:cs typeface="楷体_GB2312"/>
                          <a:sym typeface="楷体_GB2312"/>
                        </a:rPr>
                        <a:t>输出层</a:t>
                      </a:r>
                      <a:endParaRPr sz="2000" dirty="0">
                        <a:solidFill>
                          <a:schemeClr val="bg1"/>
                        </a:solidFill>
                        <a:latin typeface="微软雅黑" pitchFamily="34" charset="-122"/>
                        <a:ea typeface="微软雅黑" pitchFamily="34" charset="-122"/>
                        <a:cs typeface="楷体_GB2312"/>
                        <a:sym typeface="楷体_GB2312"/>
                      </a:endParaRPr>
                    </a:p>
                  </a:txBody>
                  <a:tcPr marL="45720" marR="4572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lvl="0" algn="l">
                        <a:lnSpc>
                          <a:spcPct val="150000"/>
                        </a:lnSpc>
                        <a:defRPr sz="1800" b="0" i="0"/>
                      </a:pPr>
                      <a:r>
                        <a:rPr sz="2000" dirty="0" err="1">
                          <a:solidFill>
                            <a:schemeClr val="bg1"/>
                          </a:solidFill>
                          <a:latin typeface="微软雅黑" pitchFamily="34" charset="-122"/>
                          <a:ea typeface="微软雅黑" pitchFamily="34" charset="-122"/>
                          <a:cs typeface="楷体_GB2312"/>
                          <a:sym typeface="楷体_GB2312"/>
                        </a:rPr>
                        <a:t>接收输入信号</a:t>
                      </a:r>
                      <a:endParaRPr sz="2000" dirty="0">
                        <a:solidFill>
                          <a:schemeClr val="bg1"/>
                        </a:solidFill>
                        <a:latin typeface="微软雅黑" pitchFamily="34" charset="-122"/>
                        <a:ea typeface="微软雅黑" pitchFamily="34" charset="-122"/>
                        <a:cs typeface="Tahoma Negreta"/>
                        <a:sym typeface="Tahoma Negreta"/>
                      </a:endParaRPr>
                    </a:p>
                    <a:p>
                      <a:pPr lvl="0" algn="l">
                        <a:lnSpc>
                          <a:spcPct val="150000"/>
                        </a:lnSpc>
                        <a:defRPr sz="1800" b="0" i="0"/>
                      </a:pPr>
                      <a:r>
                        <a:rPr sz="2000" dirty="0" err="1">
                          <a:solidFill>
                            <a:schemeClr val="bg1"/>
                          </a:solidFill>
                          <a:latin typeface="微软雅黑" pitchFamily="34" charset="-122"/>
                          <a:ea typeface="微软雅黑" pitchFamily="34" charset="-122"/>
                          <a:cs typeface="楷体_GB2312"/>
                          <a:sym typeface="楷体_GB2312"/>
                        </a:rPr>
                        <a:t>加工处理信号</a:t>
                      </a:r>
                      <a:endParaRPr sz="2000" dirty="0">
                        <a:solidFill>
                          <a:schemeClr val="bg1"/>
                        </a:solidFill>
                        <a:latin typeface="微软雅黑" pitchFamily="34" charset="-122"/>
                        <a:ea typeface="微软雅黑" pitchFamily="34" charset="-122"/>
                        <a:cs typeface="Tahoma Negreta"/>
                        <a:sym typeface="Tahoma Negreta"/>
                      </a:endParaRPr>
                    </a:p>
                    <a:p>
                      <a:pPr lvl="0" algn="l">
                        <a:lnSpc>
                          <a:spcPct val="150000"/>
                        </a:lnSpc>
                        <a:defRPr sz="1800" b="0" i="0"/>
                      </a:pPr>
                      <a:r>
                        <a:rPr sz="2000" dirty="0" err="1">
                          <a:solidFill>
                            <a:schemeClr val="bg1"/>
                          </a:solidFill>
                          <a:latin typeface="微软雅黑" pitchFamily="34" charset="-122"/>
                          <a:ea typeface="微软雅黑" pitchFamily="34" charset="-122"/>
                          <a:cs typeface="楷体_GB2312"/>
                          <a:sym typeface="楷体_GB2312"/>
                        </a:rPr>
                        <a:t>控制输出</a:t>
                      </a:r>
                      <a:endParaRPr sz="2000" dirty="0">
                        <a:solidFill>
                          <a:schemeClr val="bg1"/>
                        </a:solidFill>
                        <a:latin typeface="微软雅黑" pitchFamily="34" charset="-122"/>
                        <a:ea typeface="微软雅黑" pitchFamily="34" charset="-122"/>
                        <a:cs typeface="Tahoma Negreta"/>
                        <a:sym typeface="Tahoma Negreta"/>
                      </a:endParaRPr>
                    </a:p>
                    <a:p>
                      <a:pPr lvl="0" algn="l">
                        <a:lnSpc>
                          <a:spcPct val="150000"/>
                        </a:lnSpc>
                        <a:defRPr sz="1800" b="0" i="0"/>
                      </a:pPr>
                      <a:r>
                        <a:rPr sz="2000" dirty="0" err="1">
                          <a:solidFill>
                            <a:schemeClr val="bg1"/>
                          </a:solidFill>
                          <a:latin typeface="微软雅黑" pitchFamily="34" charset="-122"/>
                          <a:ea typeface="微软雅黑" pitchFamily="34" charset="-122"/>
                          <a:cs typeface="楷体_GB2312"/>
                          <a:sym typeface="楷体_GB2312"/>
                        </a:rPr>
                        <a:t>输出结果</a:t>
                      </a:r>
                      <a:endParaRPr sz="2000" dirty="0">
                        <a:solidFill>
                          <a:schemeClr val="bg1"/>
                        </a:solidFill>
                        <a:latin typeface="微软雅黑" pitchFamily="34" charset="-122"/>
                        <a:ea typeface="微软雅黑" pitchFamily="34" charset="-122"/>
                        <a:cs typeface="楷体_GB2312"/>
                        <a:sym typeface="楷体_GB2312"/>
                      </a:endParaRPr>
                    </a:p>
                  </a:txBody>
                  <a:tcPr marL="45720" marR="45720" horzOverflow="overflow">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4144983836"/>
      </p:ext>
    </p:extLst>
  </p:cSld>
  <p:clrMapOvr>
    <a:masterClrMapping/>
  </p:clrMapOvr>
  <p:transition spd="slow">
    <p:strips dir="rd"/>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294" name="Shape 1294"/>
          <p:cNvSpPr>
            <a:spLocks noGrp="1"/>
          </p:cNvSpPr>
          <p:nvPr>
            <p:ph type="title"/>
          </p:nvPr>
        </p:nvSpPr>
        <p:spPr>
          <a:prstGeom prst="rect">
            <a:avLst/>
          </a:prstGeom>
        </p:spPr>
        <p:txBody>
          <a:bodyPr vert="horz" lIns="91440" tIns="45720" rIns="91440" bIns="45720" rtlCol="0" anchor="ctr">
            <a:normAutofit/>
          </a:bodyPr>
          <a:lstStyle/>
          <a:p>
            <a:r>
              <a:rPr sz="2400" dirty="0">
                <a:sym typeface="隶书"/>
              </a:rPr>
              <a:t>6.6 </a:t>
            </a:r>
            <a:r>
              <a:rPr sz="2400" dirty="0" err="1">
                <a:sym typeface="隶书"/>
              </a:rPr>
              <a:t>人工智能</a:t>
            </a:r>
            <a:endParaRPr sz="2400" dirty="0">
              <a:sym typeface="隶书"/>
            </a:endParaRPr>
          </a:p>
        </p:txBody>
      </p:sp>
      <p:sp>
        <p:nvSpPr>
          <p:cNvPr id="1293" name="Shape 1293"/>
          <p:cNvSpPr>
            <a:spLocks noGrp="1"/>
          </p:cNvSpPr>
          <p:nvPr>
            <p:ph idx="1"/>
          </p:nvPr>
        </p:nvSpPr>
        <p:spPr>
          <a:xfrm>
            <a:off x="827584" y="1092261"/>
            <a:ext cx="6696744" cy="3207681"/>
          </a:xfrm>
          <a:prstGeom prst="rect">
            <a:avLst/>
          </a:prstGeom>
        </p:spPr>
        <p:txBody>
          <a:bodyPr lIns="34289" tIns="34289" rIns="34289" bIns="34289">
            <a:normAutofit fontScale="92500" lnSpcReduction="10000"/>
          </a:bodyPr>
          <a:lstStyle/>
          <a:p>
            <a:pPr lvl="0">
              <a:lnSpc>
                <a:spcPct val="140000"/>
              </a:lnSpc>
              <a:buSzTx/>
              <a:defRPr sz="1800"/>
            </a:pPr>
            <a:r>
              <a:rPr sz="2200" b="1" dirty="0" err="1">
                <a:solidFill>
                  <a:srgbClr val="FF9900"/>
                </a:solidFill>
                <a:sym typeface="楷体_GB2312"/>
              </a:rPr>
              <a:t>三、机器人学</a:t>
            </a:r>
            <a:endParaRPr sz="2200" b="1" dirty="0">
              <a:solidFill>
                <a:srgbClr val="FF9900"/>
              </a:solidFill>
              <a:sym typeface="楷体_GB2312"/>
            </a:endParaRPr>
          </a:p>
          <a:p>
            <a:pPr marL="0" lvl="0" indent="0">
              <a:buSzTx/>
              <a:buFontTx/>
              <a:buNone/>
              <a:defRPr sz="1800"/>
            </a:pPr>
            <a:r>
              <a:rPr sz="2400" dirty="0">
                <a:cs typeface="Tahoma Negreta"/>
                <a:sym typeface="Tahoma Negreta"/>
              </a:rPr>
              <a:t>    </a:t>
            </a:r>
            <a:r>
              <a:rPr lang="en-US" sz="2400" dirty="0" smtClean="0">
                <a:cs typeface="Tahoma Negreta"/>
                <a:sym typeface="Tahoma Negreta"/>
              </a:rPr>
              <a:t>   </a:t>
            </a:r>
            <a:r>
              <a:rPr sz="2400" dirty="0" err="1" smtClean="0">
                <a:cs typeface="楷体_GB2312"/>
                <a:sym typeface="楷体_GB2312"/>
              </a:rPr>
              <a:t>机器人学</a:t>
            </a:r>
            <a:r>
              <a:rPr sz="2400" dirty="0" err="1">
                <a:cs typeface="楷体_GB2312"/>
                <a:sym typeface="楷体_GB2312"/>
              </a:rPr>
              <a:t>（</a:t>
            </a:r>
            <a:r>
              <a:rPr sz="2400" dirty="0" err="1">
                <a:cs typeface="Tahoma Negreta"/>
                <a:sym typeface="Tahoma Negreta"/>
              </a:rPr>
              <a:t>Robotics</a:t>
            </a:r>
            <a:r>
              <a:rPr sz="2400" dirty="0" err="1">
                <a:cs typeface="楷体_GB2312"/>
                <a:sym typeface="楷体_GB2312"/>
              </a:rPr>
              <a:t>）就是研究具有智能性并且物理上自主的智能体的一门学科</a:t>
            </a:r>
            <a:endParaRPr sz="2400" dirty="0">
              <a:cs typeface="楷体_GB2312"/>
              <a:sym typeface="楷体_GB2312"/>
            </a:endParaRPr>
          </a:p>
          <a:p>
            <a:pPr marL="0" lvl="0" indent="0">
              <a:buSzTx/>
              <a:buFontTx/>
              <a:buNone/>
              <a:defRPr sz="1800"/>
            </a:pPr>
            <a:r>
              <a:rPr sz="2400" b="1" dirty="0" err="1">
                <a:cs typeface="楷体_GB2312"/>
                <a:sym typeface="楷体_GB2312"/>
              </a:rPr>
              <a:t>研究重点</a:t>
            </a:r>
            <a:r>
              <a:rPr sz="2400" b="1" dirty="0">
                <a:cs typeface="楷体_GB2312"/>
                <a:sym typeface="楷体_GB2312"/>
              </a:rPr>
              <a:t>：</a:t>
            </a:r>
          </a:p>
          <a:p>
            <a:pPr marL="0" lvl="0" indent="0">
              <a:buSzTx/>
              <a:buFontTx/>
              <a:buNone/>
              <a:defRPr sz="1800"/>
            </a:pPr>
            <a:r>
              <a:rPr sz="2400" dirty="0">
                <a:cs typeface="宋体"/>
                <a:sym typeface="宋体"/>
              </a:rPr>
              <a:t>（</a:t>
            </a:r>
            <a:r>
              <a:rPr sz="2400" dirty="0">
                <a:cs typeface="Tahoma Negreta"/>
                <a:sym typeface="Tahoma Negreta"/>
              </a:rPr>
              <a:t>1</a:t>
            </a:r>
            <a:r>
              <a:rPr sz="2400" dirty="0">
                <a:cs typeface="宋体"/>
                <a:sym typeface="宋体"/>
              </a:rPr>
              <a:t>）移动性</a:t>
            </a:r>
          </a:p>
          <a:p>
            <a:pPr marL="0" lvl="0" indent="0">
              <a:buSzTx/>
              <a:buFontTx/>
              <a:buNone/>
              <a:defRPr sz="1800"/>
            </a:pPr>
            <a:r>
              <a:rPr sz="2400" dirty="0">
                <a:cs typeface="宋体"/>
                <a:sym typeface="宋体"/>
              </a:rPr>
              <a:t>（</a:t>
            </a:r>
            <a:r>
              <a:rPr sz="2400" dirty="0">
                <a:cs typeface="Tahoma Negreta"/>
                <a:sym typeface="Tahoma Negreta"/>
              </a:rPr>
              <a:t>2</a:t>
            </a:r>
            <a:r>
              <a:rPr sz="2400" dirty="0">
                <a:cs typeface="宋体"/>
                <a:sym typeface="宋体"/>
              </a:rPr>
              <a:t>）智能性</a:t>
            </a:r>
          </a:p>
        </p:txBody>
      </p:sp>
      <p:sp>
        <p:nvSpPr>
          <p:cNvPr id="1292" name="Shape 1292"/>
          <p:cNvSpPr>
            <a:spLocks noGrp="1"/>
          </p:cNvSpPr>
          <p:nvPr>
            <p:ph type="sldNum" sz="quarter" idx="12"/>
          </p:nvPr>
        </p:nvSpPr>
        <p:spPr>
          <a:prstGeom prst="rect">
            <a:avLst/>
          </a:prstGeom>
          <a:extLst>
            <a:ext uri="{C572A759-6A51-4108-AA02-DFA0A04FC94B}">
              <ma14:wrappingTextBoxFlag xmlns="" xmlns:ma14="http://schemas.microsoft.com/office/mac/drawingml/2011/main" val="1"/>
            </a:ext>
          </a:extLst>
        </p:spPr>
        <p:txBody>
          <a:bodyPr>
            <a:normAutofit/>
          </a:bodyPr>
          <a:lstStyle>
            <a:lvl1pPr algn="r">
              <a:defRPr sz="1000">
                <a:latin typeface="Tahoma"/>
                <a:ea typeface="Tahoma"/>
                <a:cs typeface="Tahoma"/>
                <a:sym typeface="Tahoma"/>
              </a:defRPr>
            </a:lvl1pPr>
          </a:lstStyle>
          <a:p>
            <a:pPr lvl="0">
              <a:defRPr sz="1800"/>
            </a:pPr>
            <a:fld id="{86CB4B4D-7CA3-9044-876B-883B54F8677D}" type="slidenum">
              <a:rPr sz="1000"/>
              <a:t>117</a:t>
            </a:fld>
            <a:endParaRPr sz="1000"/>
          </a:p>
        </p:txBody>
      </p:sp>
      <p:pic>
        <p:nvPicPr>
          <p:cNvPr id="1295" name="asimo.png" descr="asimo"/>
          <p:cNvPicPr/>
          <p:nvPr/>
        </p:nvPicPr>
        <p:blipFill>
          <a:blip r:embed="rId4">
            <a:extLst/>
          </a:blip>
          <a:stretch>
            <a:fillRect/>
          </a:stretch>
        </p:blipFill>
        <p:spPr>
          <a:xfrm>
            <a:off x="5868144" y="1995686"/>
            <a:ext cx="1254920" cy="2400300"/>
          </a:xfrm>
          <a:prstGeom prst="rect">
            <a:avLst/>
          </a:prstGeom>
          <a:ln w="12700">
            <a:miter lim="400000"/>
          </a:ln>
        </p:spPr>
      </p:pic>
    </p:spTree>
    <p:extLst>
      <p:ext uri="{BB962C8B-B14F-4D97-AF65-F5344CB8AC3E}">
        <p14:creationId xmlns:p14="http://schemas.microsoft.com/office/powerpoint/2010/main" val="2319463271"/>
      </p:ext>
    </p:extLst>
  </p:cSld>
  <p:clrMapOvr>
    <a:overrideClrMapping bg1="lt1" tx1="dk1" bg2="lt2" tx2="dk2" accent1="accent1" accent2="accent2" accent3="accent3" accent4="accent4" accent5="accent5" accent6="accent6" hlink="hlink" folHlink="folHlink"/>
  </p:clrMapOvr>
  <p:transition spd="slow">
    <p:strips dir="rd"/>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8" name="Shape 1298"/>
          <p:cNvSpPr>
            <a:spLocks noGrp="1"/>
          </p:cNvSpPr>
          <p:nvPr>
            <p:ph type="title"/>
          </p:nvPr>
        </p:nvSpPr>
        <p:spPr>
          <a:prstGeom prst="rect">
            <a:avLst/>
          </a:prstGeom>
        </p:spPr>
        <p:txBody>
          <a:bodyPr vert="horz" lIns="91440" tIns="45720" rIns="91440" bIns="45720" rtlCol="0" anchor="ctr">
            <a:normAutofit/>
          </a:bodyPr>
          <a:lstStyle/>
          <a:p>
            <a:pPr algn="ctr"/>
            <a:r>
              <a:rPr sz="2400" dirty="0" err="1"/>
              <a:t>本章小结</a:t>
            </a:r>
            <a:endParaRPr sz="2400" dirty="0"/>
          </a:p>
        </p:txBody>
      </p:sp>
      <p:sp>
        <p:nvSpPr>
          <p:cNvPr id="2" name="内容占位符 1"/>
          <p:cNvSpPr>
            <a:spLocks noGrp="1"/>
          </p:cNvSpPr>
          <p:nvPr>
            <p:ph idx="1"/>
          </p:nvPr>
        </p:nvSpPr>
        <p:spPr/>
        <p:txBody>
          <a:bodyPr>
            <a:normAutofit lnSpcReduction="10000"/>
          </a:bodyPr>
          <a:lstStyle/>
          <a:p>
            <a:pPr marL="414900" indent="-342900">
              <a:buFont typeface="Wingdings" pitchFamily="2" charset="2"/>
              <a:buChar char="Ø"/>
            </a:pPr>
            <a:r>
              <a:rPr lang="zh-CN" altLang="en-US" dirty="0"/>
              <a:t>计算机软件的概念、层次结构、软硬件关系</a:t>
            </a:r>
          </a:p>
          <a:p>
            <a:pPr marL="414900" indent="-342900">
              <a:buFont typeface="Wingdings" pitchFamily="2" charset="2"/>
              <a:buChar char="Ø"/>
            </a:pPr>
            <a:r>
              <a:rPr lang="zh-CN" altLang="en-US" dirty="0"/>
              <a:t>操作系统的概念、功能、进程、</a:t>
            </a:r>
          </a:p>
          <a:p>
            <a:pPr marL="414900" indent="-342900">
              <a:buFont typeface="Wingdings" pitchFamily="2" charset="2"/>
              <a:buChar char="Ø"/>
            </a:pPr>
            <a:r>
              <a:rPr lang="zh-CN" altLang="en-US" dirty="0"/>
              <a:t>数据结构的相关知识</a:t>
            </a:r>
          </a:p>
          <a:p>
            <a:pPr marL="414900" indent="-342900">
              <a:buFont typeface="Wingdings" pitchFamily="2" charset="2"/>
              <a:buChar char="Ø"/>
            </a:pPr>
            <a:r>
              <a:rPr lang="zh-CN" altLang="en-US" dirty="0"/>
              <a:t>数据库定义、关系模型、数据挖掘概念</a:t>
            </a:r>
          </a:p>
          <a:p>
            <a:pPr marL="414900" indent="-342900">
              <a:buFont typeface="Wingdings" pitchFamily="2" charset="2"/>
              <a:buChar char="Ø"/>
            </a:pPr>
            <a:r>
              <a:rPr lang="zh-CN" altLang="en-US" dirty="0"/>
              <a:t>软件工程概念、软件生存周期、软件工程方法</a:t>
            </a:r>
          </a:p>
          <a:p>
            <a:pPr marL="414900" indent="-342900">
              <a:buFont typeface="Wingdings" pitchFamily="2" charset="2"/>
              <a:buChar char="Ø"/>
            </a:pPr>
            <a:r>
              <a:rPr lang="zh-CN" altLang="en-US" dirty="0"/>
              <a:t>人工智能与</a:t>
            </a:r>
            <a:r>
              <a:rPr lang="zh-CN" altLang="en-US" dirty="0" smtClean="0"/>
              <a:t>机器人学</a:t>
            </a:r>
            <a:endParaRPr lang="zh-CN" altLang="en-US" dirty="0"/>
          </a:p>
        </p:txBody>
      </p:sp>
      <p:sp>
        <p:nvSpPr>
          <p:cNvPr id="1297" name="Shape 1297"/>
          <p:cNvSpPr>
            <a:spLocks noGrp="1"/>
          </p:cNvSpPr>
          <p:nvPr>
            <p:ph type="sldNum" sz="quarter" idx="12"/>
          </p:nvPr>
        </p:nvSpPr>
        <p:spPr>
          <a:prstGeom prst="rect">
            <a:avLst/>
          </a:prstGeom>
          <a:extLst>
            <a:ext uri="{C572A759-6A51-4108-AA02-DFA0A04FC94B}">
              <ma14:wrappingTextBoxFlag xmlns="" xmlns:ma14="http://schemas.microsoft.com/office/mac/drawingml/2011/main" val="1"/>
            </a:ext>
          </a:extLst>
        </p:spPr>
        <p:txBody>
          <a:bodyPr>
            <a:normAutofit/>
          </a:bodyPr>
          <a:lstStyle>
            <a:lvl1pPr algn="r">
              <a:defRPr sz="1000">
                <a:latin typeface="Tahoma"/>
                <a:ea typeface="Tahoma"/>
                <a:cs typeface="Tahoma"/>
                <a:sym typeface="Tahoma"/>
              </a:defRPr>
            </a:lvl1pPr>
          </a:lstStyle>
          <a:p>
            <a:pPr lvl="0">
              <a:defRPr sz="1800"/>
            </a:pPr>
            <a:fld id="{86CB4B4D-7CA3-9044-876B-883B54F8677D}" type="slidenum">
              <a:rPr sz="1000"/>
              <a:t>118</a:t>
            </a:fld>
            <a:endParaRPr sz="1000"/>
          </a:p>
        </p:txBody>
      </p:sp>
    </p:spTree>
    <p:extLst>
      <p:ext uri="{BB962C8B-B14F-4D97-AF65-F5344CB8AC3E}">
        <p14:creationId xmlns:p14="http://schemas.microsoft.com/office/powerpoint/2010/main" val="35832600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479872"/>
            <a:ext cx="6984776" cy="651718"/>
          </a:xfrm>
        </p:spPr>
        <p:txBody>
          <a:bodyPr>
            <a:normAutofit/>
          </a:bodyPr>
          <a:lstStyle/>
          <a:p>
            <a:r>
              <a:rPr lang="zh-CN" altLang="en-US" dirty="0"/>
              <a:t>计算机系统的</a:t>
            </a:r>
            <a:r>
              <a:rPr lang="zh-CN" altLang="en-US" dirty="0" smtClean="0"/>
              <a:t>组成</a:t>
            </a:r>
            <a:endParaRPr lang="zh-CN" altLang="en-US" dirty="0"/>
          </a:p>
        </p:txBody>
      </p:sp>
      <p:sp>
        <p:nvSpPr>
          <p:cNvPr id="5" name="标题 1"/>
          <p:cNvSpPr txBox="1">
            <a:spLocks/>
          </p:cNvSpPr>
          <p:nvPr/>
        </p:nvSpPr>
        <p:spPr>
          <a:xfrm>
            <a:off x="1619672" y="2130888"/>
            <a:ext cx="1440160" cy="576064"/>
          </a:xfrm>
          <a:prstGeom prst="rect">
            <a:avLst/>
          </a:prstGeom>
        </p:spPr>
        <p:txBody>
          <a:bodyPr vert="horz" lIns="91440" tIns="45720" rIns="91440" bIns="45720" rtlCol="0" anchor="ctr">
            <a:normAutofit/>
          </a:bodyPr>
          <a:lstStyle>
            <a:lvl1pPr marL="180000" algn="l" defTabSz="914400" rtl="0" eaLnBrk="1" latinLnBrk="0" hangingPunct="1">
              <a:spcBef>
                <a:spcPct val="0"/>
              </a:spcBef>
              <a:buNone/>
              <a:defRPr sz="2200" b="1" kern="120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1pPr>
          </a:lstStyle>
          <a:p>
            <a:r>
              <a:rPr lang="zh-CN" altLang="en-US" sz="1400" b="0" dirty="0" smtClean="0">
                <a:solidFill>
                  <a:schemeClr val="bg1"/>
                </a:solidFill>
              </a:rPr>
              <a:t>计算机系统</a:t>
            </a:r>
            <a:endParaRPr lang="zh-CN" altLang="en-US" sz="1400" b="0" dirty="0">
              <a:solidFill>
                <a:schemeClr val="bg1"/>
              </a:solidFill>
            </a:endParaRPr>
          </a:p>
        </p:txBody>
      </p:sp>
      <p:sp>
        <p:nvSpPr>
          <p:cNvPr id="6" name="标题 1"/>
          <p:cNvSpPr txBox="1">
            <a:spLocks/>
          </p:cNvSpPr>
          <p:nvPr/>
        </p:nvSpPr>
        <p:spPr>
          <a:xfrm>
            <a:off x="3086012" y="1194784"/>
            <a:ext cx="837916" cy="576064"/>
          </a:xfrm>
          <a:prstGeom prst="rect">
            <a:avLst/>
          </a:prstGeom>
        </p:spPr>
        <p:txBody>
          <a:bodyPr vert="horz" lIns="91440" tIns="45720" rIns="91440" bIns="45720" rtlCol="0" anchor="ctr">
            <a:normAutofit/>
          </a:bodyPr>
          <a:lstStyle>
            <a:lvl1pPr marL="180000" algn="l" defTabSz="914400" rtl="0" eaLnBrk="1" latinLnBrk="0" hangingPunct="1">
              <a:spcBef>
                <a:spcPct val="0"/>
              </a:spcBef>
              <a:buNone/>
              <a:defRPr sz="2200" b="1" kern="120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1pPr>
          </a:lstStyle>
          <a:p>
            <a:r>
              <a:rPr lang="zh-CN" altLang="en-US" sz="1400" b="0" dirty="0" smtClean="0">
                <a:solidFill>
                  <a:schemeClr val="bg1"/>
                </a:solidFill>
              </a:rPr>
              <a:t>硬件</a:t>
            </a:r>
            <a:endParaRPr lang="zh-CN" altLang="en-US" sz="1400" b="0" dirty="0">
              <a:solidFill>
                <a:schemeClr val="bg1"/>
              </a:solidFill>
            </a:endParaRPr>
          </a:p>
        </p:txBody>
      </p:sp>
      <p:sp>
        <p:nvSpPr>
          <p:cNvPr id="7" name="标题 1"/>
          <p:cNvSpPr txBox="1">
            <a:spLocks/>
          </p:cNvSpPr>
          <p:nvPr/>
        </p:nvSpPr>
        <p:spPr>
          <a:xfrm>
            <a:off x="3086012" y="3139000"/>
            <a:ext cx="837916" cy="576064"/>
          </a:xfrm>
          <a:prstGeom prst="rect">
            <a:avLst/>
          </a:prstGeom>
        </p:spPr>
        <p:txBody>
          <a:bodyPr vert="horz" lIns="91440" tIns="45720" rIns="91440" bIns="45720" rtlCol="0" anchor="ctr">
            <a:normAutofit/>
          </a:bodyPr>
          <a:lstStyle>
            <a:lvl1pPr marL="180000" algn="l" defTabSz="914400" rtl="0" eaLnBrk="1" latinLnBrk="0" hangingPunct="1">
              <a:spcBef>
                <a:spcPct val="0"/>
              </a:spcBef>
              <a:buNone/>
              <a:defRPr sz="2200" b="1" kern="120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1pPr>
          </a:lstStyle>
          <a:p>
            <a:r>
              <a:rPr lang="zh-CN" altLang="en-US" sz="1400" b="0" dirty="0" smtClean="0">
                <a:solidFill>
                  <a:schemeClr val="bg1"/>
                </a:solidFill>
              </a:rPr>
              <a:t>软件</a:t>
            </a:r>
            <a:endParaRPr lang="zh-CN" altLang="en-US" sz="1400" b="0" dirty="0">
              <a:solidFill>
                <a:schemeClr val="bg1"/>
              </a:solidFill>
            </a:endParaRPr>
          </a:p>
        </p:txBody>
      </p:sp>
      <p:sp>
        <p:nvSpPr>
          <p:cNvPr id="8" name="标题 1"/>
          <p:cNvSpPr txBox="1">
            <a:spLocks/>
          </p:cNvSpPr>
          <p:nvPr/>
        </p:nvSpPr>
        <p:spPr>
          <a:xfrm>
            <a:off x="3891591" y="762736"/>
            <a:ext cx="837916" cy="576064"/>
          </a:xfrm>
          <a:prstGeom prst="rect">
            <a:avLst/>
          </a:prstGeom>
        </p:spPr>
        <p:txBody>
          <a:bodyPr vert="horz" lIns="91440" tIns="45720" rIns="91440" bIns="45720" rtlCol="0" anchor="ctr">
            <a:normAutofit/>
          </a:bodyPr>
          <a:lstStyle>
            <a:lvl1pPr marL="180000" algn="l" defTabSz="914400" rtl="0" eaLnBrk="1" latinLnBrk="0" hangingPunct="1">
              <a:spcBef>
                <a:spcPct val="0"/>
              </a:spcBef>
              <a:buNone/>
              <a:defRPr sz="2200" b="1" kern="120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1pPr>
          </a:lstStyle>
          <a:p>
            <a:r>
              <a:rPr lang="zh-CN" altLang="en-US" sz="1400" b="0" dirty="0" smtClean="0">
                <a:solidFill>
                  <a:schemeClr val="bg1"/>
                </a:solidFill>
              </a:rPr>
              <a:t>主机</a:t>
            </a:r>
            <a:endParaRPr lang="zh-CN" altLang="en-US" sz="1400" b="0" dirty="0">
              <a:solidFill>
                <a:schemeClr val="bg1"/>
              </a:solidFill>
            </a:endParaRPr>
          </a:p>
        </p:txBody>
      </p:sp>
      <p:sp>
        <p:nvSpPr>
          <p:cNvPr id="9" name="标题 1"/>
          <p:cNvSpPr txBox="1">
            <a:spLocks/>
          </p:cNvSpPr>
          <p:nvPr/>
        </p:nvSpPr>
        <p:spPr>
          <a:xfrm>
            <a:off x="3891590" y="1626832"/>
            <a:ext cx="1184466" cy="576064"/>
          </a:xfrm>
          <a:prstGeom prst="rect">
            <a:avLst/>
          </a:prstGeom>
        </p:spPr>
        <p:txBody>
          <a:bodyPr vert="horz" lIns="91440" tIns="45720" rIns="91440" bIns="45720" rtlCol="0" anchor="ctr">
            <a:normAutofit/>
          </a:bodyPr>
          <a:lstStyle>
            <a:lvl1pPr marL="180000" algn="l" defTabSz="914400" rtl="0" eaLnBrk="1" latinLnBrk="0" hangingPunct="1">
              <a:spcBef>
                <a:spcPct val="0"/>
              </a:spcBef>
              <a:buNone/>
              <a:defRPr sz="2200" b="1" kern="120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1pPr>
          </a:lstStyle>
          <a:p>
            <a:r>
              <a:rPr lang="zh-CN" altLang="en-US" sz="1400" b="0" dirty="0" smtClean="0">
                <a:solidFill>
                  <a:schemeClr val="bg1"/>
                </a:solidFill>
              </a:rPr>
              <a:t>外部设备</a:t>
            </a:r>
            <a:endParaRPr lang="zh-CN" altLang="en-US" sz="1400" b="0" dirty="0">
              <a:solidFill>
                <a:schemeClr val="bg1"/>
              </a:solidFill>
            </a:endParaRPr>
          </a:p>
        </p:txBody>
      </p:sp>
      <p:sp>
        <p:nvSpPr>
          <p:cNvPr id="10" name="标题 1"/>
          <p:cNvSpPr txBox="1">
            <a:spLocks/>
          </p:cNvSpPr>
          <p:nvPr/>
        </p:nvSpPr>
        <p:spPr>
          <a:xfrm>
            <a:off x="3891590" y="2427734"/>
            <a:ext cx="1184466" cy="576064"/>
          </a:xfrm>
          <a:prstGeom prst="rect">
            <a:avLst/>
          </a:prstGeom>
        </p:spPr>
        <p:txBody>
          <a:bodyPr vert="horz" lIns="91440" tIns="45720" rIns="91440" bIns="45720" rtlCol="0" anchor="ctr">
            <a:normAutofit/>
          </a:bodyPr>
          <a:lstStyle>
            <a:lvl1pPr marL="180000" algn="l" defTabSz="914400" rtl="0" eaLnBrk="1" latinLnBrk="0" hangingPunct="1">
              <a:spcBef>
                <a:spcPct val="0"/>
              </a:spcBef>
              <a:buNone/>
              <a:defRPr sz="2200" b="1" kern="120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1pPr>
          </a:lstStyle>
          <a:p>
            <a:r>
              <a:rPr lang="zh-CN" altLang="en-US" sz="1400" b="0" dirty="0" smtClean="0">
                <a:solidFill>
                  <a:schemeClr val="bg1"/>
                </a:solidFill>
              </a:rPr>
              <a:t>系统软件</a:t>
            </a:r>
            <a:endParaRPr lang="zh-CN" altLang="en-US" sz="1400" b="0" dirty="0">
              <a:solidFill>
                <a:schemeClr val="bg1"/>
              </a:solidFill>
            </a:endParaRPr>
          </a:p>
        </p:txBody>
      </p:sp>
      <p:sp>
        <p:nvSpPr>
          <p:cNvPr id="11" name="标题 1"/>
          <p:cNvSpPr txBox="1">
            <a:spLocks/>
          </p:cNvSpPr>
          <p:nvPr/>
        </p:nvSpPr>
        <p:spPr>
          <a:xfrm>
            <a:off x="3891590" y="3435846"/>
            <a:ext cx="1184466" cy="576064"/>
          </a:xfrm>
          <a:prstGeom prst="rect">
            <a:avLst/>
          </a:prstGeom>
        </p:spPr>
        <p:txBody>
          <a:bodyPr vert="horz" lIns="91440" tIns="45720" rIns="91440" bIns="45720" rtlCol="0" anchor="ctr">
            <a:normAutofit/>
          </a:bodyPr>
          <a:lstStyle>
            <a:lvl1pPr marL="180000" algn="l" defTabSz="914400" rtl="0" eaLnBrk="1" latinLnBrk="0" hangingPunct="1">
              <a:spcBef>
                <a:spcPct val="0"/>
              </a:spcBef>
              <a:buNone/>
              <a:defRPr sz="2200" b="1" kern="120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1pPr>
          </a:lstStyle>
          <a:p>
            <a:r>
              <a:rPr lang="zh-CN" altLang="en-US" sz="1400" b="0" dirty="0" smtClean="0">
                <a:solidFill>
                  <a:schemeClr val="bg1"/>
                </a:solidFill>
              </a:rPr>
              <a:t>支撑软件</a:t>
            </a:r>
            <a:endParaRPr lang="zh-CN" altLang="en-US" sz="1400" b="0" dirty="0">
              <a:solidFill>
                <a:schemeClr val="bg1"/>
              </a:solidFill>
            </a:endParaRPr>
          </a:p>
        </p:txBody>
      </p:sp>
      <p:sp>
        <p:nvSpPr>
          <p:cNvPr id="12" name="标题 1"/>
          <p:cNvSpPr txBox="1">
            <a:spLocks/>
          </p:cNvSpPr>
          <p:nvPr/>
        </p:nvSpPr>
        <p:spPr>
          <a:xfrm>
            <a:off x="3891590" y="3939902"/>
            <a:ext cx="1184466" cy="576064"/>
          </a:xfrm>
          <a:prstGeom prst="rect">
            <a:avLst/>
          </a:prstGeom>
        </p:spPr>
        <p:txBody>
          <a:bodyPr vert="horz" lIns="91440" tIns="45720" rIns="91440" bIns="45720" rtlCol="0" anchor="ctr">
            <a:normAutofit/>
          </a:bodyPr>
          <a:lstStyle>
            <a:lvl1pPr marL="180000" algn="l" defTabSz="914400" rtl="0" eaLnBrk="1" latinLnBrk="0" hangingPunct="1">
              <a:spcBef>
                <a:spcPct val="0"/>
              </a:spcBef>
              <a:buNone/>
              <a:defRPr sz="2200" b="1" kern="120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1pPr>
          </a:lstStyle>
          <a:p>
            <a:r>
              <a:rPr lang="zh-CN" altLang="en-US" sz="1400" b="0" dirty="0" smtClean="0">
                <a:solidFill>
                  <a:schemeClr val="bg1"/>
                </a:solidFill>
              </a:rPr>
              <a:t>应用软件</a:t>
            </a:r>
            <a:endParaRPr lang="zh-CN" altLang="en-US" sz="1400" b="0" dirty="0">
              <a:solidFill>
                <a:schemeClr val="bg1"/>
              </a:solidFill>
            </a:endParaRPr>
          </a:p>
        </p:txBody>
      </p:sp>
      <p:sp>
        <p:nvSpPr>
          <p:cNvPr id="13" name="标题 1"/>
          <p:cNvSpPr txBox="1">
            <a:spLocks/>
          </p:cNvSpPr>
          <p:nvPr/>
        </p:nvSpPr>
        <p:spPr>
          <a:xfrm>
            <a:off x="5076056" y="546712"/>
            <a:ext cx="1368152" cy="296846"/>
          </a:xfrm>
          <a:prstGeom prst="rect">
            <a:avLst/>
          </a:prstGeom>
        </p:spPr>
        <p:txBody>
          <a:bodyPr vert="horz" lIns="91440" tIns="45720" rIns="91440" bIns="45720" rtlCol="0" anchor="ctr">
            <a:normAutofit lnSpcReduction="10000"/>
          </a:bodyPr>
          <a:lstStyle>
            <a:lvl1pPr marL="180000" algn="l" defTabSz="914400" rtl="0" eaLnBrk="1" latinLnBrk="0" hangingPunct="1">
              <a:spcBef>
                <a:spcPct val="0"/>
              </a:spcBef>
              <a:buNone/>
              <a:defRPr sz="2200" b="1" kern="120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1pPr>
          </a:lstStyle>
          <a:p>
            <a:r>
              <a:rPr lang="zh-CN" altLang="en-US" sz="1400" b="0" dirty="0" smtClean="0">
                <a:solidFill>
                  <a:schemeClr val="bg1"/>
                </a:solidFill>
              </a:rPr>
              <a:t>中央处理器</a:t>
            </a:r>
            <a:endParaRPr lang="zh-CN" altLang="en-US" sz="1400" b="0" dirty="0">
              <a:solidFill>
                <a:schemeClr val="bg1"/>
              </a:solidFill>
            </a:endParaRPr>
          </a:p>
        </p:txBody>
      </p:sp>
      <p:sp>
        <p:nvSpPr>
          <p:cNvPr id="14" name="标题 1"/>
          <p:cNvSpPr txBox="1">
            <a:spLocks/>
          </p:cNvSpPr>
          <p:nvPr/>
        </p:nvSpPr>
        <p:spPr>
          <a:xfrm>
            <a:off x="5076056" y="758329"/>
            <a:ext cx="1368152" cy="296846"/>
          </a:xfrm>
          <a:prstGeom prst="rect">
            <a:avLst/>
          </a:prstGeom>
        </p:spPr>
        <p:txBody>
          <a:bodyPr vert="horz" lIns="91440" tIns="45720" rIns="91440" bIns="45720" rtlCol="0" anchor="ctr">
            <a:normAutofit lnSpcReduction="10000"/>
          </a:bodyPr>
          <a:lstStyle>
            <a:lvl1pPr marL="180000" algn="l" defTabSz="914400" rtl="0" eaLnBrk="1" latinLnBrk="0" hangingPunct="1">
              <a:spcBef>
                <a:spcPct val="0"/>
              </a:spcBef>
              <a:buNone/>
              <a:defRPr sz="2200" b="1" kern="120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1pPr>
          </a:lstStyle>
          <a:p>
            <a:r>
              <a:rPr lang="zh-CN" altLang="en-US" sz="1400" b="0" dirty="0" smtClean="0">
                <a:solidFill>
                  <a:schemeClr val="bg1"/>
                </a:solidFill>
              </a:rPr>
              <a:t>主存储器</a:t>
            </a:r>
            <a:endParaRPr lang="zh-CN" altLang="en-US" sz="1400" b="0" dirty="0">
              <a:solidFill>
                <a:schemeClr val="bg1"/>
              </a:solidFill>
            </a:endParaRPr>
          </a:p>
        </p:txBody>
      </p:sp>
      <p:sp>
        <p:nvSpPr>
          <p:cNvPr id="15" name="标题 1"/>
          <p:cNvSpPr txBox="1">
            <a:spLocks/>
          </p:cNvSpPr>
          <p:nvPr/>
        </p:nvSpPr>
        <p:spPr>
          <a:xfrm>
            <a:off x="5084032" y="978760"/>
            <a:ext cx="1656184" cy="296846"/>
          </a:xfrm>
          <a:prstGeom prst="rect">
            <a:avLst/>
          </a:prstGeom>
        </p:spPr>
        <p:txBody>
          <a:bodyPr vert="horz" lIns="91440" tIns="45720" rIns="91440" bIns="45720" rtlCol="0" anchor="ctr">
            <a:normAutofit lnSpcReduction="10000"/>
          </a:bodyPr>
          <a:lstStyle>
            <a:lvl1pPr marL="180000" algn="l" defTabSz="914400" rtl="0" eaLnBrk="1" latinLnBrk="0" hangingPunct="1">
              <a:spcBef>
                <a:spcPct val="0"/>
              </a:spcBef>
              <a:buNone/>
              <a:defRPr sz="2200" b="1" kern="120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1pPr>
          </a:lstStyle>
          <a:p>
            <a:r>
              <a:rPr lang="zh-CN" altLang="en-US" sz="1400" b="0" dirty="0" smtClean="0">
                <a:solidFill>
                  <a:schemeClr val="bg1"/>
                </a:solidFill>
              </a:rPr>
              <a:t>输入</a:t>
            </a:r>
            <a:r>
              <a:rPr lang="en-US" altLang="zh-CN" sz="1400" b="0" dirty="0" smtClean="0">
                <a:solidFill>
                  <a:schemeClr val="bg1"/>
                </a:solidFill>
              </a:rPr>
              <a:t>/</a:t>
            </a:r>
            <a:r>
              <a:rPr lang="zh-CN" altLang="en-US" sz="1400" b="0" dirty="0" smtClean="0">
                <a:solidFill>
                  <a:schemeClr val="bg1"/>
                </a:solidFill>
              </a:rPr>
              <a:t>输出接口</a:t>
            </a:r>
            <a:endParaRPr lang="zh-CN" altLang="en-US" sz="1400" b="0" dirty="0">
              <a:solidFill>
                <a:schemeClr val="bg1"/>
              </a:solidFill>
            </a:endParaRPr>
          </a:p>
        </p:txBody>
      </p:sp>
      <p:sp>
        <p:nvSpPr>
          <p:cNvPr id="16" name="标题 1"/>
          <p:cNvSpPr txBox="1">
            <a:spLocks/>
          </p:cNvSpPr>
          <p:nvPr/>
        </p:nvSpPr>
        <p:spPr>
          <a:xfrm>
            <a:off x="5076056" y="1209533"/>
            <a:ext cx="1368152" cy="296846"/>
          </a:xfrm>
          <a:prstGeom prst="rect">
            <a:avLst/>
          </a:prstGeom>
        </p:spPr>
        <p:txBody>
          <a:bodyPr vert="horz" lIns="91440" tIns="45720" rIns="91440" bIns="45720" rtlCol="0" anchor="ctr">
            <a:normAutofit lnSpcReduction="10000"/>
          </a:bodyPr>
          <a:lstStyle>
            <a:lvl1pPr marL="180000" algn="l" defTabSz="914400" rtl="0" eaLnBrk="1" latinLnBrk="0" hangingPunct="1">
              <a:spcBef>
                <a:spcPct val="0"/>
              </a:spcBef>
              <a:buNone/>
              <a:defRPr sz="2200" b="1" kern="120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1pPr>
          </a:lstStyle>
          <a:p>
            <a:r>
              <a:rPr lang="zh-CN" altLang="en-US" sz="1400" b="0" dirty="0" smtClean="0">
                <a:solidFill>
                  <a:schemeClr val="bg1"/>
                </a:solidFill>
              </a:rPr>
              <a:t>总线</a:t>
            </a:r>
            <a:endParaRPr lang="zh-CN" altLang="en-US" sz="1400" b="0" dirty="0">
              <a:solidFill>
                <a:schemeClr val="bg1"/>
              </a:solidFill>
            </a:endParaRPr>
          </a:p>
        </p:txBody>
      </p:sp>
      <p:sp>
        <p:nvSpPr>
          <p:cNvPr id="17" name="标题 1"/>
          <p:cNvSpPr txBox="1">
            <a:spLocks/>
          </p:cNvSpPr>
          <p:nvPr/>
        </p:nvSpPr>
        <p:spPr>
          <a:xfrm>
            <a:off x="5076056" y="1546010"/>
            <a:ext cx="1368152" cy="296846"/>
          </a:xfrm>
          <a:prstGeom prst="rect">
            <a:avLst/>
          </a:prstGeom>
        </p:spPr>
        <p:txBody>
          <a:bodyPr vert="horz" lIns="91440" tIns="45720" rIns="91440" bIns="45720" rtlCol="0" anchor="ctr">
            <a:normAutofit lnSpcReduction="10000"/>
          </a:bodyPr>
          <a:lstStyle>
            <a:lvl1pPr marL="180000" algn="l" defTabSz="914400" rtl="0" eaLnBrk="1" latinLnBrk="0" hangingPunct="1">
              <a:spcBef>
                <a:spcPct val="0"/>
              </a:spcBef>
              <a:buNone/>
              <a:defRPr sz="2200" b="1" kern="120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1pPr>
          </a:lstStyle>
          <a:p>
            <a:r>
              <a:rPr lang="zh-CN" altLang="en-US" sz="1400" b="0" dirty="0" smtClean="0">
                <a:solidFill>
                  <a:schemeClr val="bg1"/>
                </a:solidFill>
              </a:rPr>
              <a:t>辅助存储</a:t>
            </a:r>
            <a:r>
              <a:rPr lang="zh-CN" altLang="en-US" sz="1400" b="0" dirty="0">
                <a:solidFill>
                  <a:schemeClr val="bg1"/>
                </a:solidFill>
              </a:rPr>
              <a:t>器</a:t>
            </a:r>
          </a:p>
        </p:txBody>
      </p:sp>
      <p:sp>
        <p:nvSpPr>
          <p:cNvPr id="18" name="标题 1"/>
          <p:cNvSpPr txBox="1">
            <a:spLocks/>
          </p:cNvSpPr>
          <p:nvPr/>
        </p:nvSpPr>
        <p:spPr>
          <a:xfrm>
            <a:off x="5076056" y="1779662"/>
            <a:ext cx="1368152" cy="296846"/>
          </a:xfrm>
          <a:prstGeom prst="rect">
            <a:avLst/>
          </a:prstGeom>
        </p:spPr>
        <p:txBody>
          <a:bodyPr vert="horz" lIns="91440" tIns="45720" rIns="91440" bIns="45720" rtlCol="0" anchor="ctr">
            <a:normAutofit lnSpcReduction="10000"/>
          </a:bodyPr>
          <a:lstStyle>
            <a:lvl1pPr marL="180000" algn="l" defTabSz="914400" rtl="0" eaLnBrk="1" latinLnBrk="0" hangingPunct="1">
              <a:spcBef>
                <a:spcPct val="0"/>
              </a:spcBef>
              <a:buNone/>
              <a:defRPr sz="2200" b="1" kern="120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1pPr>
          </a:lstStyle>
          <a:p>
            <a:r>
              <a:rPr lang="zh-CN" altLang="en-US" sz="1400" b="0" dirty="0" smtClean="0">
                <a:solidFill>
                  <a:schemeClr val="bg1"/>
                </a:solidFill>
              </a:rPr>
              <a:t>输入设备</a:t>
            </a:r>
            <a:endParaRPr lang="zh-CN" altLang="en-US" sz="1400" b="0" dirty="0">
              <a:solidFill>
                <a:schemeClr val="bg1"/>
              </a:solidFill>
            </a:endParaRPr>
          </a:p>
        </p:txBody>
      </p:sp>
      <p:sp>
        <p:nvSpPr>
          <p:cNvPr id="19" name="标题 1"/>
          <p:cNvSpPr txBox="1">
            <a:spLocks/>
          </p:cNvSpPr>
          <p:nvPr/>
        </p:nvSpPr>
        <p:spPr>
          <a:xfrm>
            <a:off x="5076056" y="1986872"/>
            <a:ext cx="1368152" cy="296846"/>
          </a:xfrm>
          <a:prstGeom prst="rect">
            <a:avLst/>
          </a:prstGeom>
        </p:spPr>
        <p:txBody>
          <a:bodyPr vert="horz" lIns="91440" tIns="45720" rIns="91440" bIns="45720" rtlCol="0" anchor="ctr">
            <a:normAutofit lnSpcReduction="10000"/>
          </a:bodyPr>
          <a:lstStyle>
            <a:lvl1pPr marL="180000" algn="l" defTabSz="914400" rtl="0" eaLnBrk="1" latinLnBrk="0" hangingPunct="1">
              <a:spcBef>
                <a:spcPct val="0"/>
              </a:spcBef>
              <a:buNone/>
              <a:defRPr sz="2200" b="1" kern="120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1pPr>
          </a:lstStyle>
          <a:p>
            <a:r>
              <a:rPr lang="zh-CN" altLang="en-US" sz="1400" b="0" dirty="0" smtClean="0">
                <a:solidFill>
                  <a:schemeClr val="bg1"/>
                </a:solidFill>
              </a:rPr>
              <a:t>输出设备</a:t>
            </a:r>
            <a:endParaRPr lang="zh-CN" altLang="en-US" sz="1400" b="0" dirty="0">
              <a:solidFill>
                <a:schemeClr val="bg1"/>
              </a:solidFill>
            </a:endParaRPr>
          </a:p>
        </p:txBody>
      </p:sp>
      <p:sp>
        <p:nvSpPr>
          <p:cNvPr id="20" name="标题 1"/>
          <p:cNvSpPr txBox="1">
            <a:spLocks/>
          </p:cNvSpPr>
          <p:nvPr/>
        </p:nvSpPr>
        <p:spPr>
          <a:xfrm>
            <a:off x="5076056" y="2346912"/>
            <a:ext cx="1368152" cy="296846"/>
          </a:xfrm>
          <a:prstGeom prst="rect">
            <a:avLst/>
          </a:prstGeom>
        </p:spPr>
        <p:txBody>
          <a:bodyPr vert="horz" lIns="91440" tIns="45720" rIns="91440" bIns="45720" rtlCol="0" anchor="ctr">
            <a:normAutofit lnSpcReduction="10000"/>
          </a:bodyPr>
          <a:lstStyle>
            <a:lvl1pPr marL="180000" algn="l" defTabSz="914400" rtl="0" eaLnBrk="1" latinLnBrk="0" hangingPunct="1">
              <a:spcBef>
                <a:spcPct val="0"/>
              </a:spcBef>
              <a:buNone/>
              <a:defRPr sz="2200" b="1" kern="120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1pPr>
          </a:lstStyle>
          <a:p>
            <a:r>
              <a:rPr lang="zh-CN" altLang="en-US" sz="1400" b="0" dirty="0" smtClean="0">
                <a:solidFill>
                  <a:schemeClr val="bg1"/>
                </a:solidFill>
              </a:rPr>
              <a:t>编译程序</a:t>
            </a:r>
            <a:endParaRPr lang="zh-CN" altLang="en-US" sz="1400" b="0" dirty="0">
              <a:solidFill>
                <a:schemeClr val="bg1"/>
              </a:solidFill>
            </a:endParaRPr>
          </a:p>
        </p:txBody>
      </p:sp>
      <p:sp>
        <p:nvSpPr>
          <p:cNvPr id="21" name="标题 1"/>
          <p:cNvSpPr txBox="1">
            <a:spLocks/>
          </p:cNvSpPr>
          <p:nvPr/>
        </p:nvSpPr>
        <p:spPr>
          <a:xfrm>
            <a:off x="5076056" y="2581523"/>
            <a:ext cx="1368152" cy="296846"/>
          </a:xfrm>
          <a:prstGeom prst="rect">
            <a:avLst/>
          </a:prstGeom>
        </p:spPr>
        <p:txBody>
          <a:bodyPr vert="horz" lIns="91440" tIns="45720" rIns="91440" bIns="45720" rtlCol="0" anchor="ctr">
            <a:normAutofit lnSpcReduction="10000"/>
          </a:bodyPr>
          <a:lstStyle>
            <a:lvl1pPr marL="180000" algn="l" defTabSz="914400" rtl="0" eaLnBrk="1" latinLnBrk="0" hangingPunct="1">
              <a:spcBef>
                <a:spcPct val="0"/>
              </a:spcBef>
              <a:buNone/>
              <a:defRPr sz="2200" b="1" kern="120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1pPr>
          </a:lstStyle>
          <a:p>
            <a:r>
              <a:rPr lang="zh-CN" altLang="en-US" sz="1400" b="0" dirty="0" smtClean="0">
                <a:solidFill>
                  <a:schemeClr val="bg1"/>
                </a:solidFill>
              </a:rPr>
              <a:t>操作系统</a:t>
            </a:r>
            <a:endParaRPr lang="zh-CN" altLang="en-US" sz="1400" b="0" dirty="0">
              <a:solidFill>
                <a:schemeClr val="bg1"/>
              </a:solidFill>
            </a:endParaRPr>
          </a:p>
        </p:txBody>
      </p:sp>
      <p:sp>
        <p:nvSpPr>
          <p:cNvPr id="22" name="标题 1"/>
          <p:cNvSpPr txBox="1">
            <a:spLocks/>
          </p:cNvSpPr>
          <p:nvPr/>
        </p:nvSpPr>
        <p:spPr>
          <a:xfrm>
            <a:off x="5076056" y="2859782"/>
            <a:ext cx="1584176" cy="296846"/>
          </a:xfrm>
          <a:prstGeom prst="rect">
            <a:avLst/>
          </a:prstGeom>
        </p:spPr>
        <p:txBody>
          <a:bodyPr vert="horz" lIns="91440" tIns="45720" rIns="91440" bIns="45720" rtlCol="0" anchor="ctr">
            <a:normAutofit lnSpcReduction="10000"/>
          </a:bodyPr>
          <a:lstStyle>
            <a:lvl1pPr marL="180000" algn="l" defTabSz="914400" rtl="0" eaLnBrk="1" latinLnBrk="0" hangingPunct="1">
              <a:spcBef>
                <a:spcPct val="0"/>
              </a:spcBef>
              <a:buNone/>
              <a:defRPr sz="2200" b="1" kern="120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1pPr>
          </a:lstStyle>
          <a:p>
            <a:r>
              <a:rPr lang="zh-CN" altLang="en-US" sz="1400" b="0" dirty="0" smtClean="0">
                <a:solidFill>
                  <a:schemeClr val="bg1"/>
                </a:solidFill>
              </a:rPr>
              <a:t>系统工具软件</a:t>
            </a:r>
            <a:endParaRPr lang="zh-CN" altLang="en-US" sz="1400" b="0" dirty="0">
              <a:solidFill>
                <a:schemeClr val="bg1"/>
              </a:solidFill>
            </a:endParaRPr>
          </a:p>
        </p:txBody>
      </p:sp>
      <p:sp>
        <p:nvSpPr>
          <p:cNvPr id="23" name="标题 1"/>
          <p:cNvSpPr txBox="1">
            <a:spLocks/>
          </p:cNvSpPr>
          <p:nvPr/>
        </p:nvSpPr>
        <p:spPr>
          <a:xfrm>
            <a:off x="5076056" y="3219822"/>
            <a:ext cx="1728192" cy="296846"/>
          </a:xfrm>
          <a:prstGeom prst="rect">
            <a:avLst/>
          </a:prstGeom>
        </p:spPr>
        <p:txBody>
          <a:bodyPr vert="horz" lIns="91440" tIns="45720" rIns="91440" bIns="45720" rtlCol="0" anchor="ctr">
            <a:normAutofit lnSpcReduction="10000"/>
          </a:bodyPr>
          <a:lstStyle>
            <a:lvl1pPr marL="180000" algn="l" defTabSz="914400" rtl="0" eaLnBrk="1" latinLnBrk="0" hangingPunct="1">
              <a:spcBef>
                <a:spcPct val="0"/>
              </a:spcBef>
              <a:buNone/>
              <a:defRPr sz="2200" b="1" kern="120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1pPr>
          </a:lstStyle>
          <a:p>
            <a:r>
              <a:rPr lang="zh-CN" altLang="en-US" sz="1400" b="0" dirty="0" smtClean="0">
                <a:solidFill>
                  <a:schemeClr val="bg1"/>
                </a:solidFill>
              </a:rPr>
              <a:t>数据库管理系统</a:t>
            </a:r>
            <a:r>
              <a:rPr lang="en-US" altLang="zh-CN" sz="1400" b="0" dirty="0" smtClean="0">
                <a:solidFill>
                  <a:schemeClr val="bg1"/>
                </a:solidFill>
              </a:rPr>
              <a:t> </a:t>
            </a:r>
            <a:endParaRPr lang="zh-CN" altLang="en-US" sz="1400" b="0" dirty="0">
              <a:solidFill>
                <a:schemeClr val="bg1"/>
              </a:solidFill>
            </a:endParaRPr>
          </a:p>
        </p:txBody>
      </p:sp>
      <p:sp>
        <p:nvSpPr>
          <p:cNvPr id="24" name="标题 1"/>
          <p:cNvSpPr txBox="1">
            <a:spLocks/>
          </p:cNvSpPr>
          <p:nvPr/>
        </p:nvSpPr>
        <p:spPr>
          <a:xfrm>
            <a:off x="5076056" y="3435846"/>
            <a:ext cx="1368152" cy="296846"/>
          </a:xfrm>
          <a:prstGeom prst="rect">
            <a:avLst/>
          </a:prstGeom>
        </p:spPr>
        <p:txBody>
          <a:bodyPr vert="horz" lIns="91440" tIns="45720" rIns="91440" bIns="45720" rtlCol="0" anchor="ctr">
            <a:normAutofit lnSpcReduction="10000"/>
          </a:bodyPr>
          <a:lstStyle>
            <a:lvl1pPr marL="180000" algn="l" defTabSz="914400" rtl="0" eaLnBrk="1" latinLnBrk="0" hangingPunct="1">
              <a:spcBef>
                <a:spcPct val="0"/>
              </a:spcBef>
              <a:buNone/>
              <a:defRPr sz="2200" b="1" kern="120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1pPr>
          </a:lstStyle>
          <a:p>
            <a:r>
              <a:rPr lang="zh-CN" altLang="en-US" sz="1400" b="0" dirty="0" smtClean="0">
                <a:solidFill>
                  <a:schemeClr val="bg1"/>
                </a:solidFill>
              </a:rPr>
              <a:t>网络软件</a:t>
            </a:r>
            <a:endParaRPr lang="zh-CN" altLang="en-US" sz="1400" b="0" dirty="0">
              <a:solidFill>
                <a:schemeClr val="bg1"/>
              </a:solidFill>
            </a:endParaRPr>
          </a:p>
        </p:txBody>
      </p:sp>
      <p:sp>
        <p:nvSpPr>
          <p:cNvPr id="25" name="标题 1"/>
          <p:cNvSpPr txBox="1">
            <a:spLocks/>
          </p:cNvSpPr>
          <p:nvPr/>
        </p:nvSpPr>
        <p:spPr>
          <a:xfrm>
            <a:off x="5076056" y="3651870"/>
            <a:ext cx="1584176" cy="296846"/>
          </a:xfrm>
          <a:prstGeom prst="rect">
            <a:avLst/>
          </a:prstGeom>
        </p:spPr>
        <p:txBody>
          <a:bodyPr vert="horz" lIns="91440" tIns="45720" rIns="91440" bIns="45720" rtlCol="0" anchor="ctr">
            <a:normAutofit lnSpcReduction="10000"/>
          </a:bodyPr>
          <a:lstStyle>
            <a:lvl1pPr marL="180000" algn="l" defTabSz="914400" rtl="0" eaLnBrk="1" latinLnBrk="0" hangingPunct="1">
              <a:spcBef>
                <a:spcPct val="0"/>
              </a:spcBef>
              <a:buNone/>
              <a:defRPr sz="2200" b="1" kern="120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1pPr>
          </a:lstStyle>
          <a:p>
            <a:r>
              <a:rPr lang="zh-CN" altLang="en-US" sz="1400" b="0" dirty="0" smtClean="0">
                <a:solidFill>
                  <a:schemeClr val="bg1"/>
                </a:solidFill>
              </a:rPr>
              <a:t>软件开发环境</a:t>
            </a:r>
            <a:endParaRPr lang="zh-CN" altLang="en-US" sz="1400" b="0" dirty="0">
              <a:solidFill>
                <a:schemeClr val="bg1"/>
              </a:solidFill>
            </a:endParaRPr>
          </a:p>
        </p:txBody>
      </p:sp>
      <p:sp>
        <p:nvSpPr>
          <p:cNvPr id="27" name="标题 1"/>
          <p:cNvSpPr txBox="1">
            <a:spLocks/>
          </p:cNvSpPr>
          <p:nvPr/>
        </p:nvSpPr>
        <p:spPr>
          <a:xfrm>
            <a:off x="5076056" y="3867894"/>
            <a:ext cx="1584176" cy="296846"/>
          </a:xfrm>
          <a:prstGeom prst="rect">
            <a:avLst/>
          </a:prstGeom>
        </p:spPr>
        <p:txBody>
          <a:bodyPr vert="horz" lIns="91440" tIns="45720" rIns="91440" bIns="45720" rtlCol="0" anchor="ctr">
            <a:normAutofit lnSpcReduction="10000"/>
          </a:bodyPr>
          <a:lstStyle>
            <a:lvl1pPr marL="180000" algn="l" defTabSz="914400" rtl="0" eaLnBrk="1" latinLnBrk="0" hangingPunct="1">
              <a:spcBef>
                <a:spcPct val="0"/>
              </a:spcBef>
              <a:buNone/>
              <a:defRPr sz="2200" b="1" kern="1200">
                <a:solidFill>
                  <a:srgbClr val="FFC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1pPr>
          </a:lstStyle>
          <a:p>
            <a:r>
              <a:rPr lang="zh-CN" altLang="en-US" sz="1400" b="0" dirty="0" smtClean="0">
                <a:solidFill>
                  <a:schemeClr val="bg1"/>
                </a:solidFill>
              </a:rPr>
              <a:t>中间</a:t>
            </a:r>
            <a:r>
              <a:rPr lang="zh-CN" altLang="en-US" sz="1400" b="0" dirty="0">
                <a:solidFill>
                  <a:schemeClr val="bg1"/>
                </a:solidFill>
              </a:rPr>
              <a:t>件</a:t>
            </a:r>
          </a:p>
        </p:txBody>
      </p:sp>
      <p:sp>
        <p:nvSpPr>
          <p:cNvPr id="28" name="左大括号 27"/>
          <p:cNvSpPr/>
          <p:nvPr/>
        </p:nvSpPr>
        <p:spPr>
          <a:xfrm>
            <a:off x="2987824" y="1482816"/>
            <a:ext cx="261743" cy="1944216"/>
          </a:xfrm>
          <a:prstGeom prst="leftBrace">
            <a:avLst/>
          </a:prstGeom>
          <a:ln w="127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左大括号 28"/>
          <p:cNvSpPr/>
          <p:nvPr/>
        </p:nvSpPr>
        <p:spPr>
          <a:xfrm>
            <a:off x="3923928" y="1050768"/>
            <a:ext cx="144016" cy="864096"/>
          </a:xfrm>
          <a:prstGeom prst="leftBrace">
            <a:avLst/>
          </a:prstGeom>
          <a:ln w="127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左大括号 29"/>
          <p:cNvSpPr/>
          <p:nvPr/>
        </p:nvSpPr>
        <p:spPr>
          <a:xfrm>
            <a:off x="3923928" y="2715766"/>
            <a:ext cx="144016" cy="1512168"/>
          </a:xfrm>
          <a:prstGeom prst="leftBrace">
            <a:avLst/>
          </a:prstGeom>
          <a:ln w="127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左大括号 30"/>
          <p:cNvSpPr/>
          <p:nvPr/>
        </p:nvSpPr>
        <p:spPr>
          <a:xfrm>
            <a:off x="5148064" y="695135"/>
            <a:ext cx="144016" cy="662821"/>
          </a:xfrm>
          <a:prstGeom prst="leftBrace">
            <a:avLst/>
          </a:prstGeom>
          <a:ln w="127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左大括号 32"/>
          <p:cNvSpPr/>
          <p:nvPr/>
        </p:nvSpPr>
        <p:spPr>
          <a:xfrm>
            <a:off x="5148064" y="2454924"/>
            <a:ext cx="144016" cy="553281"/>
          </a:xfrm>
          <a:prstGeom prst="leftBrace">
            <a:avLst/>
          </a:prstGeom>
          <a:ln w="127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左大括号 33"/>
          <p:cNvSpPr/>
          <p:nvPr/>
        </p:nvSpPr>
        <p:spPr>
          <a:xfrm>
            <a:off x="5148064" y="1638223"/>
            <a:ext cx="144016" cy="553281"/>
          </a:xfrm>
          <a:prstGeom prst="leftBrace">
            <a:avLst/>
          </a:prstGeom>
          <a:ln w="127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左大括号 35"/>
          <p:cNvSpPr/>
          <p:nvPr/>
        </p:nvSpPr>
        <p:spPr>
          <a:xfrm>
            <a:off x="5156040" y="3368245"/>
            <a:ext cx="136040" cy="648072"/>
          </a:xfrm>
          <a:prstGeom prst="leftBrace">
            <a:avLst/>
          </a:prstGeom>
          <a:ln w="1270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1515662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计算机系统的</a:t>
            </a:r>
            <a:r>
              <a:rPr lang="zh-CN" altLang="en-US" dirty="0" smtClean="0"/>
              <a:t>层次结构</a:t>
            </a:r>
            <a:endParaRPr lang="zh-CN" altLang="en-US" dirty="0"/>
          </a:p>
        </p:txBody>
      </p:sp>
      <p:grpSp>
        <p:nvGrpSpPr>
          <p:cNvPr id="52" name="组合 51"/>
          <p:cNvGrpSpPr/>
          <p:nvPr/>
        </p:nvGrpSpPr>
        <p:grpSpPr>
          <a:xfrm>
            <a:off x="3555638" y="843558"/>
            <a:ext cx="4040698" cy="3462334"/>
            <a:chOff x="4203710" y="555526"/>
            <a:chExt cx="4040698" cy="3462334"/>
          </a:xfrm>
        </p:grpSpPr>
        <p:sp>
          <p:nvSpPr>
            <p:cNvPr id="3" name="矩形 2"/>
            <p:cNvSpPr/>
            <p:nvPr/>
          </p:nvSpPr>
          <p:spPr>
            <a:xfrm>
              <a:off x="5292080" y="555526"/>
              <a:ext cx="108012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itchFamily="34" charset="-122"/>
                  <a:ea typeface="微软雅黑" pitchFamily="34" charset="-122"/>
                </a:rPr>
                <a:t>各类用户</a:t>
              </a:r>
              <a:endParaRPr lang="zh-CN" altLang="en-US" sz="1400" dirty="0">
                <a:latin typeface="微软雅黑" pitchFamily="34" charset="-122"/>
                <a:ea typeface="微软雅黑" pitchFamily="34" charset="-122"/>
              </a:endParaRPr>
            </a:p>
          </p:txBody>
        </p:sp>
        <p:sp>
          <p:nvSpPr>
            <p:cNvPr id="5" name="矩形 4"/>
            <p:cNvSpPr/>
            <p:nvPr/>
          </p:nvSpPr>
          <p:spPr>
            <a:xfrm>
              <a:off x="5076056" y="1131589"/>
              <a:ext cx="1512168" cy="291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itchFamily="34" charset="-122"/>
                  <a:ea typeface="微软雅黑" pitchFamily="34" charset="-122"/>
                </a:rPr>
                <a:t>财务管理软件</a:t>
              </a:r>
            </a:p>
          </p:txBody>
        </p:sp>
        <p:sp>
          <p:nvSpPr>
            <p:cNvPr id="6" name="矩形 5"/>
            <p:cNvSpPr/>
            <p:nvPr/>
          </p:nvSpPr>
          <p:spPr>
            <a:xfrm>
              <a:off x="5076056" y="1419621"/>
              <a:ext cx="1512168" cy="291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dirty="0" smtClean="0"/>
                <a:t>…</a:t>
              </a:r>
              <a:endParaRPr lang="zh-CN" altLang="en-US" dirty="0"/>
            </a:p>
          </p:txBody>
        </p:sp>
        <p:sp>
          <p:nvSpPr>
            <p:cNvPr id="7" name="矩形 6"/>
            <p:cNvSpPr/>
            <p:nvPr/>
          </p:nvSpPr>
          <p:spPr>
            <a:xfrm>
              <a:off x="5076056" y="1707653"/>
              <a:ext cx="1512168" cy="291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itchFamily="34" charset="-122"/>
                  <a:ea typeface="微软雅黑" pitchFamily="34" charset="-122"/>
                </a:rPr>
                <a:t>办公集成软件</a:t>
              </a:r>
            </a:p>
          </p:txBody>
        </p:sp>
        <p:sp>
          <p:nvSpPr>
            <p:cNvPr id="8" name="矩形 7"/>
            <p:cNvSpPr/>
            <p:nvPr/>
          </p:nvSpPr>
          <p:spPr>
            <a:xfrm>
              <a:off x="5076056" y="1995685"/>
              <a:ext cx="1512168" cy="291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itchFamily="34" charset="-122"/>
                  <a:ea typeface="微软雅黑" pitchFamily="34" charset="-122"/>
                </a:rPr>
                <a:t>网络软件</a:t>
              </a:r>
            </a:p>
          </p:txBody>
        </p:sp>
        <p:sp>
          <p:nvSpPr>
            <p:cNvPr id="11" name="矩形 10"/>
            <p:cNvSpPr/>
            <p:nvPr/>
          </p:nvSpPr>
          <p:spPr>
            <a:xfrm>
              <a:off x="5076056" y="2575184"/>
              <a:ext cx="1512168" cy="291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itchFamily="34" charset="-122"/>
                  <a:ea typeface="微软雅黑" pitchFamily="34" charset="-122"/>
                </a:rPr>
                <a:t>数据库管理系统</a:t>
              </a:r>
            </a:p>
          </p:txBody>
        </p:sp>
        <p:sp>
          <p:nvSpPr>
            <p:cNvPr id="12" name="矩形 11"/>
            <p:cNvSpPr/>
            <p:nvPr/>
          </p:nvSpPr>
          <p:spPr>
            <a:xfrm>
              <a:off x="5076056" y="2858875"/>
              <a:ext cx="1512168" cy="291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itchFamily="34" charset="-122"/>
                  <a:ea typeface="微软雅黑" pitchFamily="34" charset="-122"/>
                </a:rPr>
                <a:t>编译系统</a:t>
              </a:r>
            </a:p>
          </p:txBody>
        </p:sp>
        <p:sp>
          <p:nvSpPr>
            <p:cNvPr id="15" name="矩形 14"/>
            <p:cNvSpPr/>
            <p:nvPr/>
          </p:nvSpPr>
          <p:spPr>
            <a:xfrm>
              <a:off x="5076056" y="3441795"/>
              <a:ext cx="1512168" cy="291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itchFamily="34" charset="-122"/>
                  <a:ea typeface="微软雅黑" pitchFamily="34" charset="-122"/>
                </a:rPr>
                <a:t>操作系统</a:t>
              </a:r>
            </a:p>
          </p:txBody>
        </p:sp>
        <p:sp>
          <p:nvSpPr>
            <p:cNvPr id="16" name="矩形 15"/>
            <p:cNvSpPr/>
            <p:nvPr/>
          </p:nvSpPr>
          <p:spPr>
            <a:xfrm>
              <a:off x="4211960" y="3729828"/>
              <a:ext cx="3240360"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latin typeface="微软雅黑" pitchFamily="34" charset="-122"/>
                  <a:ea typeface="微软雅黑" pitchFamily="34" charset="-122"/>
                </a:rPr>
                <a:t>计算机硬件系统</a:t>
              </a:r>
            </a:p>
          </p:txBody>
        </p:sp>
        <p:sp>
          <p:nvSpPr>
            <p:cNvPr id="17" name="矩形 16"/>
            <p:cNvSpPr/>
            <p:nvPr/>
          </p:nvSpPr>
          <p:spPr>
            <a:xfrm>
              <a:off x="5076056" y="2283046"/>
              <a:ext cx="1512168" cy="291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dirty="0" smtClean="0"/>
                <a:t>…</a:t>
              </a:r>
              <a:endParaRPr lang="zh-CN" altLang="en-US" dirty="0"/>
            </a:p>
          </p:txBody>
        </p:sp>
        <p:sp>
          <p:nvSpPr>
            <p:cNvPr id="18" name="矩形 17"/>
            <p:cNvSpPr/>
            <p:nvPr/>
          </p:nvSpPr>
          <p:spPr>
            <a:xfrm>
              <a:off x="5076056" y="3150342"/>
              <a:ext cx="1512168" cy="291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dirty="0" smtClean="0"/>
                <a:t>…</a:t>
              </a:r>
              <a:endParaRPr lang="zh-CN" altLang="en-US" dirty="0"/>
            </a:p>
          </p:txBody>
        </p:sp>
        <p:sp>
          <p:nvSpPr>
            <p:cNvPr id="19" name="矩形 18"/>
            <p:cNvSpPr/>
            <p:nvPr/>
          </p:nvSpPr>
          <p:spPr>
            <a:xfrm>
              <a:off x="4203710" y="843558"/>
              <a:ext cx="1080120"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itchFamily="34" charset="-122"/>
                  <a:ea typeface="微软雅黑" pitchFamily="34" charset="-122"/>
                </a:rPr>
                <a:t>程序级接口</a:t>
              </a:r>
              <a:endParaRPr lang="zh-CN" altLang="en-US" sz="1400" dirty="0">
                <a:latin typeface="微软雅黑" pitchFamily="34" charset="-122"/>
                <a:ea typeface="微软雅黑" pitchFamily="34" charset="-122"/>
              </a:endParaRPr>
            </a:p>
          </p:txBody>
        </p:sp>
        <p:sp>
          <p:nvSpPr>
            <p:cNvPr id="20" name="矩形 19"/>
            <p:cNvSpPr/>
            <p:nvPr/>
          </p:nvSpPr>
          <p:spPr>
            <a:xfrm>
              <a:off x="7164288" y="699542"/>
              <a:ext cx="1080120"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itchFamily="34" charset="-122"/>
                  <a:ea typeface="微软雅黑" pitchFamily="34" charset="-122"/>
                </a:rPr>
                <a:t>命令级接口</a:t>
              </a:r>
              <a:endParaRPr lang="zh-CN" altLang="en-US" sz="1400" dirty="0">
                <a:latin typeface="微软雅黑" pitchFamily="34" charset="-122"/>
                <a:ea typeface="微软雅黑" pitchFamily="34" charset="-122"/>
              </a:endParaRPr>
            </a:p>
          </p:txBody>
        </p:sp>
        <p:sp>
          <p:nvSpPr>
            <p:cNvPr id="21" name="矩形 20"/>
            <p:cNvSpPr/>
            <p:nvPr/>
          </p:nvSpPr>
          <p:spPr>
            <a:xfrm>
              <a:off x="4319972" y="1451192"/>
              <a:ext cx="540060"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itchFamily="34" charset="-122"/>
                  <a:ea typeface="微软雅黑" pitchFamily="34" charset="-122"/>
                </a:rPr>
                <a:t>应用软件</a:t>
              </a:r>
              <a:endParaRPr lang="zh-CN" altLang="en-US" sz="1400" dirty="0">
                <a:latin typeface="微软雅黑" pitchFamily="34" charset="-122"/>
                <a:ea typeface="微软雅黑" pitchFamily="34" charset="-122"/>
              </a:endParaRPr>
            </a:p>
          </p:txBody>
        </p:sp>
        <p:sp>
          <p:nvSpPr>
            <p:cNvPr id="22" name="矩形 21"/>
            <p:cNvSpPr/>
            <p:nvPr/>
          </p:nvSpPr>
          <p:spPr>
            <a:xfrm>
              <a:off x="4319972" y="2283046"/>
              <a:ext cx="540060"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itchFamily="34" charset="-122"/>
                  <a:ea typeface="微软雅黑" pitchFamily="34" charset="-122"/>
                </a:rPr>
                <a:t>支</a:t>
              </a:r>
              <a:r>
                <a:rPr lang="zh-CN" altLang="en-US" sz="1400" dirty="0">
                  <a:latin typeface="微软雅黑" pitchFamily="34" charset="-122"/>
                  <a:ea typeface="微软雅黑" pitchFamily="34" charset="-122"/>
                </a:rPr>
                <a:t>撑</a:t>
              </a:r>
              <a:r>
                <a:rPr lang="zh-CN" altLang="en-US" sz="1400" dirty="0" smtClean="0">
                  <a:latin typeface="微软雅黑" pitchFamily="34" charset="-122"/>
                  <a:ea typeface="微软雅黑" pitchFamily="34" charset="-122"/>
                </a:rPr>
                <a:t>软件</a:t>
              </a:r>
              <a:endParaRPr lang="zh-CN" altLang="en-US" sz="1400" dirty="0">
                <a:latin typeface="微软雅黑" pitchFamily="34" charset="-122"/>
                <a:ea typeface="微软雅黑" pitchFamily="34" charset="-122"/>
              </a:endParaRPr>
            </a:p>
          </p:txBody>
        </p:sp>
        <p:sp>
          <p:nvSpPr>
            <p:cNvPr id="23" name="矩形 22"/>
            <p:cNvSpPr/>
            <p:nvPr/>
          </p:nvSpPr>
          <p:spPr>
            <a:xfrm>
              <a:off x="4319972" y="3150342"/>
              <a:ext cx="540060" cy="2880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latin typeface="微软雅黑" pitchFamily="34" charset="-122"/>
                  <a:ea typeface="微软雅黑" pitchFamily="34" charset="-122"/>
                </a:rPr>
                <a:t>系统软件</a:t>
              </a:r>
              <a:endParaRPr lang="zh-CN" altLang="en-US" sz="1400" dirty="0">
                <a:latin typeface="微软雅黑" pitchFamily="34" charset="-122"/>
                <a:ea typeface="微软雅黑" pitchFamily="34" charset="-122"/>
              </a:endParaRPr>
            </a:p>
          </p:txBody>
        </p:sp>
        <p:cxnSp>
          <p:nvCxnSpPr>
            <p:cNvPr id="29" name="直接连接符 28"/>
            <p:cNvCxnSpPr/>
            <p:nvPr/>
          </p:nvCxnSpPr>
          <p:spPr>
            <a:xfrm flipH="1">
              <a:off x="4203710" y="2858875"/>
              <a:ext cx="872346" cy="0"/>
            </a:xfrm>
            <a:prstGeom prst="line">
              <a:avLst/>
            </a:prstGeom>
            <a:ln w="19050">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4203710" y="1152167"/>
              <a:ext cx="872346" cy="0"/>
            </a:xfrm>
            <a:prstGeom prst="line">
              <a:avLst/>
            </a:prstGeom>
            <a:ln w="19050">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H="1">
              <a:off x="4203710" y="1999120"/>
              <a:ext cx="872346" cy="0"/>
            </a:xfrm>
            <a:prstGeom prst="line">
              <a:avLst/>
            </a:prstGeom>
            <a:ln w="19050">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3" idx="3"/>
            </p:cNvCxnSpPr>
            <p:nvPr/>
          </p:nvCxnSpPr>
          <p:spPr>
            <a:xfrm>
              <a:off x="6372200" y="699542"/>
              <a:ext cx="720080" cy="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7092280" y="699542"/>
              <a:ext cx="0" cy="3030286"/>
            </a:xfrm>
            <a:prstGeom prst="line">
              <a:avLst/>
            </a:prstGeom>
            <a:ln w="19050">
              <a:solidFill>
                <a:schemeClr val="accent6">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796136" y="843558"/>
              <a:ext cx="0" cy="288031"/>
            </a:xfrm>
            <a:prstGeom prst="straightConnector1">
              <a:avLst/>
            </a:prstGeom>
            <a:ln w="19050">
              <a:solidFill>
                <a:schemeClr val="accent6">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flipV="1">
              <a:off x="4590002" y="1152167"/>
              <a:ext cx="0" cy="195447"/>
            </a:xfrm>
            <a:prstGeom prst="straightConnector1">
              <a:avLst/>
            </a:prstGeom>
            <a:ln w="19050">
              <a:solidFill>
                <a:schemeClr val="accent6">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a:off x="4590002" y="1853386"/>
              <a:ext cx="0" cy="142299"/>
            </a:xfrm>
            <a:prstGeom prst="straightConnector1">
              <a:avLst/>
            </a:prstGeom>
            <a:ln w="19050">
              <a:solidFill>
                <a:schemeClr val="accent6">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flipV="1">
              <a:off x="4586058" y="2015357"/>
              <a:ext cx="0" cy="195447"/>
            </a:xfrm>
            <a:prstGeom prst="straightConnector1">
              <a:avLst/>
            </a:prstGeom>
            <a:ln w="19050">
              <a:solidFill>
                <a:schemeClr val="accent6">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a:off x="4586058" y="2716576"/>
              <a:ext cx="0" cy="142299"/>
            </a:xfrm>
            <a:prstGeom prst="straightConnector1">
              <a:avLst/>
            </a:prstGeom>
            <a:ln w="19050">
              <a:solidFill>
                <a:schemeClr val="accent6">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flipV="1">
              <a:off x="4590002" y="2886309"/>
              <a:ext cx="0" cy="195447"/>
            </a:xfrm>
            <a:prstGeom prst="straightConnector1">
              <a:avLst/>
            </a:prstGeom>
            <a:ln w="19050">
              <a:solidFill>
                <a:schemeClr val="accent6">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a:off x="4590002" y="3587528"/>
              <a:ext cx="0" cy="142299"/>
            </a:xfrm>
            <a:prstGeom prst="straightConnector1">
              <a:avLst/>
            </a:prstGeom>
            <a:ln w="19050">
              <a:solidFill>
                <a:schemeClr val="accent6">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990561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 </a:t>
            </a:r>
            <a:r>
              <a:rPr lang="zh-CN" altLang="en-US" dirty="0"/>
              <a:t>操作系统</a:t>
            </a:r>
          </a:p>
        </p:txBody>
      </p:sp>
      <p:sp>
        <p:nvSpPr>
          <p:cNvPr id="3" name="内容占位符 2"/>
          <p:cNvSpPr>
            <a:spLocks noGrp="1"/>
          </p:cNvSpPr>
          <p:nvPr>
            <p:ph idx="1"/>
          </p:nvPr>
        </p:nvSpPr>
        <p:spPr>
          <a:xfrm>
            <a:off x="827584" y="1164269"/>
            <a:ext cx="6552728" cy="3207681"/>
          </a:xfrm>
        </p:spPr>
        <p:txBody>
          <a:bodyPr/>
          <a:lstStyle/>
          <a:p>
            <a:r>
              <a:rPr lang="zh-CN" altLang="en-US" dirty="0" smtClean="0">
                <a:latin typeface="楷体_GB2312" pitchFamily="49" charset="-122"/>
              </a:rPr>
              <a:t>操作系统</a:t>
            </a:r>
            <a:r>
              <a:rPr lang="zh-CN" altLang="en-US" dirty="0">
                <a:latin typeface="楷体_GB2312" pitchFamily="49" charset="-122"/>
              </a:rPr>
              <a:t>是所有从事计算机应用、开发和研究的人经常使用的系统软件。</a:t>
            </a:r>
            <a:endParaRPr lang="zh-CN" altLang="en-US" dirty="0"/>
          </a:p>
        </p:txBody>
      </p:sp>
    </p:spTree>
    <p:extLst>
      <p:ext uri="{BB962C8B-B14F-4D97-AF65-F5344CB8AC3E}">
        <p14:creationId xmlns:p14="http://schemas.microsoft.com/office/powerpoint/2010/main" val="32782175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一、操作系统的</a:t>
            </a:r>
            <a:r>
              <a:rPr lang="zh-CN" altLang="en-US" dirty="0" smtClean="0"/>
              <a:t>定义</a:t>
            </a:r>
            <a:endParaRPr lang="zh-CN" altLang="en-US" dirty="0"/>
          </a:p>
        </p:txBody>
      </p:sp>
      <p:sp>
        <p:nvSpPr>
          <p:cNvPr id="3" name="内容占位符 2"/>
          <p:cNvSpPr>
            <a:spLocks noGrp="1"/>
          </p:cNvSpPr>
          <p:nvPr>
            <p:ph idx="1"/>
          </p:nvPr>
        </p:nvSpPr>
        <p:spPr/>
        <p:txBody>
          <a:bodyPr/>
          <a:lstStyle/>
          <a:p>
            <a:r>
              <a:rPr lang="zh-CN" altLang="en-US" dirty="0"/>
              <a:t>管理硬件资源、控制程序运行、改善人机界面、为应用软件提供支持的系统软件。</a:t>
            </a:r>
          </a:p>
          <a:p>
            <a:endParaRPr lang="zh-CN" altLang="en-US" dirty="0"/>
          </a:p>
        </p:txBody>
      </p:sp>
    </p:spTree>
    <p:extLst>
      <p:ext uri="{BB962C8B-B14F-4D97-AF65-F5344CB8AC3E}">
        <p14:creationId xmlns:p14="http://schemas.microsoft.com/office/powerpoint/2010/main" val="33497619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注意</a:t>
            </a:r>
            <a:r>
              <a:rPr lang="zh-CN" altLang="en-US" dirty="0" smtClean="0"/>
              <a:t>：</a:t>
            </a:r>
            <a:endParaRPr lang="zh-CN" altLang="en-US" dirty="0"/>
          </a:p>
        </p:txBody>
      </p:sp>
      <p:sp>
        <p:nvSpPr>
          <p:cNvPr id="3" name="内容占位符 2"/>
          <p:cNvSpPr>
            <a:spLocks noGrp="1"/>
          </p:cNvSpPr>
          <p:nvPr>
            <p:ph idx="1"/>
          </p:nvPr>
        </p:nvSpPr>
        <p:spPr/>
        <p:txBody>
          <a:bodyPr/>
          <a:lstStyle/>
          <a:p>
            <a:pPr>
              <a:spcBef>
                <a:spcPts val="1200"/>
              </a:spcBef>
            </a:pPr>
            <a:r>
              <a:rPr lang="zh-CN" altLang="en-US" dirty="0" smtClean="0"/>
              <a:t>⑴ 操作系统</a:t>
            </a:r>
            <a:r>
              <a:rPr lang="zh-CN" altLang="en-US" dirty="0"/>
              <a:t>是软件，而且是系统软件。</a:t>
            </a:r>
          </a:p>
          <a:p>
            <a:pPr>
              <a:spcBef>
                <a:spcPts val="1200"/>
              </a:spcBef>
            </a:pPr>
            <a:r>
              <a:rPr lang="zh-CN" altLang="en-US" dirty="0" smtClean="0"/>
              <a:t>⑵ 操作系统</a:t>
            </a:r>
            <a:r>
              <a:rPr lang="zh-CN" altLang="en-US" dirty="0"/>
              <a:t>的基本职能是控制管理系统内各种资源，有效地组织多道程序的运行；</a:t>
            </a:r>
          </a:p>
          <a:p>
            <a:pPr>
              <a:spcBef>
                <a:spcPts val="1200"/>
              </a:spcBef>
            </a:pPr>
            <a:r>
              <a:rPr lang="zh-CN" altLang="en-US" dirty="0" smtClean="0"/>
              <a:t>⑶ 操作系统</a:t>
            </a:r>
            <a:r>
              <a:rPr lang="zh-CN" altLang="en-US" dirty="0"/>
              <a:t>用户与计算机之间的接口。</a:t>
            </a:r>
          </a:p>
          <a:p>
            <a:endParaRPr lang="zh-CN" altLang="en-US" dirty="0"/>
          </a:p>
        </p:txBody>
      </p:sp>
    </p:spTree>
    <p:extLst>
      <p:ext uri="{BB962C8B-B14F-4D97-AF65-F5344CB8AC3E}">
        <p14:creationId xmlns:p14="http://schemas.microsoft.com/office/powerpoint/2010/main" val="20434727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二、操作系统的</a:t>
            </a:r>
            <a:r>
              <a:rPr lang="zh-CN" altLang="en-US" dirty="0" smtClean="0"/>
              <a:t>功能</a:t>
            </a:r>
            <a:endParaRPr lang="zh-CN" altLang="en-US" dirty="0"/>
          </a:p>
        </p:txBody>
      </p:sp>
      <p:sp>
        <p:nvSpPr>
          <p:cNvPr id="3" name="内容占位符 2"/>
          <p:cNvSpPr>
            <a:spLocks noGrp="1"/>
          </p:cNvSpPr>
          <p:nvPr>
            <p:ph idx="1"/>
          </p:nvPr>
        </p:nvSpPr>
        <p:spPr/>
        <p:txBody>
          <a:bodyPr/>
          <a:lstStyle/>
          <a:p>
            <a:r>
              <a:rPr lang="en-US" altLang="zh-CN" b="1" dirty="0" smtClean="0">
                <a:solidFill>
                  <a:srgbClr val="FFC000"/>
                </a:solidFill>
              </a:rPr>
              <a:t>1</a:t>
            </a:r>
            <a:r>
              <a:rPr lang="zh-CN" altLang="en-US" b="1" dirty="0" smtClean="0">
                <a:solidFill>
                  <a:srgbClr val="FFC000"/>
                </a:solidFill>
              </a:rPr>
              <a:t>、主要</a:t>
            </a:r>
            <a:r>
              <a:rPr lang="zh-CN" altLang="en-US" b="1" dirty="0">
                <a:solidFill>
                  <a:srgbClr val="FFC000"/>
                </a:solidFill>
              </a:rPr>
              <a:t>作用</a:t>
            </a:r>
          </a:p>
          <a:p>
            <a:r>
              <a:rPr lang="zh-CN" altLang="en-US" dirty="0"/>
              <a:t>    </a:t>
            </a:r>
            <a:r>
              <a:rPr lang="zh-CN" altLang="en-US" dirty="0" smtClean="0"/>
              <a:t>① 各种</a:t>
            </a:r>
            <a:r>
              <a:rPr lang="zh-CN" altLang="en-US" dirty="0"/>
              <a:t>软硬件资源管理；</a:t>
            </a:r>
          </a:p>
          <a:p>
            <a:r>
              <a:rPr lang="zh-CN" altLang="en-US" dirty="0"/>
              <a:t>    </a:t>
            </a:r>
            <a:r>
              <a:rPr lang="zh-CN" altLang="en-US" dirty="0" smtClean="0"/>
              <a:t>② 提供</a:t>
            </a:r>
            <a:r>
              <a:rPr lang="zh-CN" altLang="en-US" dirty="0"/>
              <a:t>良好的用户界面。</a:t>
            </a:r>
          </a:p>
          <a:p>
            <a:endParaRPr lang="zh-CN" altLang="en-US" dirty="0"/>
          </a:p>
        </p:txBody>
      </p:sp>
    </p:spTree>
    <p:extLst>
      <p:ext uri="{BB962C8B-B14F-4D97-AF65-F5344CB8AC3E}">
        <p14:creationId xmlns:p14="http://schemas.microsoft.com/office/powerpoint/2010/main" val="20061970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二、操作系统的功能</a:t>
            </a:r>
          </a:p>
        </p:txBody>
      </p:sp>
      <p:sp>
        <p:nvSpPr>
          <p:cNvPr id="3" name="内容占位符 2"/>
          <p:cNvSpPr>
            <a:spLocks noGrp="1"/>
          </p:cNvSpPr>
          <p:nvPr>
            <p:ph idx="1"/>
          </p:nvPr>
        </p:nvSpPr>
        <p:spPr/>
        <p:txBody>
          <a:bodyPr/>
          <a:lstStyle/>
          <a:p>
            <a:r>
              <a:rPr lang="en-US" altLang="zh-CN" b="1" dirty="0" smtClean="0">
                <a:solidFill>
                  <a:srgbClr val="FFC000"/>
                </a:solidFill>
              </a:rPr>
              <a:t>2</a:t>
            </a:r>
            <a:r>
              <a:rPr lang="zh-CN" altLang="en-US" b="1" dirty="0" smtClean="0">
                <a:solidFill>
                  <a:srgbClr val="FFC000"/>
                </a:solidFill>
              </a:rPr>
              <a:t>、基本功</a:t>
            </a:r>
            <a:r>
              <a:rPr lang="zh-CN" altLang="en-US" b="1" dirty="0">
                <a:solidFill>
                  <a:srgbClr val="FFC000"/>
                </a:solidFill>
              </a:rPr>
              <a:t>能</a:t>
            </a:r>
          </a:p>
          <a:p>
            <a:r>
              <a:rPr lang="zh-CN" altLang="en-US" dirty="0"/>
              <a:t>    </a:t>
            </a:r>
            <a:r>
              <a:rPr lang="zh-CN" altLang="en-US" b="1" dirty="0">
                <a:solidFill>
                  <a:srgbClr val="FF9900"/>
                </a:solidFill>
              </a:rPr>
              <a:t>五大功能</a:t>
            </a:r>
            <a:r>
              <a:rPr lang="zh-CN" altLang="en-US" dirty="0"/>
              <a:t>：处理机管理、存储管理</a:t>
            </a:r>
          </a:p>
          <a:p>
            <a:r>
              <a:rPr lang="zh-CN" altLang="en-US" dirty="0"/>
              <a:t>              </a:t>
            </a:r>
            <a:r>
              <a:rPr lang="zh-CN" altLang="en-US" dirty="0" smtClean="0"/>
              <a:t>       设备管理</a:t>
            </a:r>
            <a:r>
              <a:rPr lang="zh-CN" altLang="en-US" dirty="0"/>
              <a:t>、文件管理</a:t>
            </a:r>
          </a:p>
          <a:p>
            <a:r>
              <a:rPr lang="zh-CN" altLang="en-US" dirty="0"/>
              <a:t>             </a:t>
            </a:r>
            <a:r>
              <a:rPr lang="zh-CN" altLang="en-US" dirty="0" smtClean="0"/>
              <a:t>        </a:t>
            </a:r>
            <a:r>
              <a:rPr lang="zh-CN" altLang="en-US" dirty="0"/>
              <a:t>用户接口</a:t>
            </a:r>
          </a:p>
          <a:p>
            <a:endParaRPr lang="zh-CN" altLang="en-US" dirty="0"/>
          </a:p>
        </p:txBody>
      </p:sp>
    </p:spTree>
    <p:extLst>
      <p:ext uri="{BB962C8B-B14F-4D97-AF65-F5344CB8AC3E}">
        <p14:creationId xmlns:p14="http://schemas.microsoft.com/office/powerpoint/2010/main" val="21396737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 </a:t>
            </a:r>
            <a:r>
              <a:rPr lang="zh-CN" altLang="en-US" dirty="0"/>
              <a:t>操作系统</a:t>
            </a:r>
          </a:p>
        </p:txBody>
      </p:sp>
      <p:sp>
        <p:nvSpPr>
          <p:cNvPr id="3" name="内容占位符 2"/>
          <p:cNvSpPr>
            <a:spLocks noGrp="1"/>
          </p:cNvSpPr>
          <p:nvPr>
            <p:ph idx="1"/>
          </p:nvPr>
        </p:nvSpPr>
        <p:spPr/>
        <p:txBody>
          <a:bodyPr/>
          <a:lstStyle/>
          <a:p>
            <a:r>
              <a:rPr lang="zh-CN" altLang="en-US" b="1" dirty="0" smtClean="0">
                <a:solidFill>
                  <a:srgbClr val="FF9933"/>
                </a:solidFill>
              </a:rPr>
              <a:t>处理机</a:t>
            </a:r>
            <a:r>
              <a:rPr lang="zh-CN" altLang="en-US" b="1" dirty="0">
                <a:solidFill>
                  <a:srgbClr val="FF9933"/>
                </a:solidFill>
              </a:rPr>
              <a:t>管理</a:t>
            </a:r>
            <a:r>
              <a:rPr lang="zh-CN" altLang="en-US" dirty="0"/>
              <a:t>：通过进程管理协调多道程序间的关系，解决对处理机实施分配调度策略、进行分配和回收等。</a:t>
            </a:r>
          </a:p>
          <a:p>
            <a:endParaRPr lang="zh-CN" altLang="en-US" dirty="0"/>
          </a:p>
        </p:txBody>
      </p:sp>
    </p:spTree>
    <p:extLst>
      <p:ext uri="{BB962C8B-B14F-4D97-AF65-F5344CB8AC3E}">
        <p14:creationId xmlns:p14="http://schemas.microsoft.com/office/powerpoint/2010/main" val="8004244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22"/>
          <p:cNvSpPr>
            <a:spLocks noGrp="1"/>
          </p:cNvSpPr>
          <p:nvPr>
            <p:ph type="title"/>
          </p:nvPr>
        </p:nvSpPr>
        <p:spPr>
          <a:xfrm>
            <a:off x="539551" y="267494"/>
            <a:ext cx="7128793" cy="651720"/>
          </a:xfrm>
          <a:prstGeom prst="rect">
            <a:avLst/>
          </a:prstGeom>
        </p:spPr>
        <p:txBody>
          <a:bodyPr/>
          <a:lstStyle/>
          <a:p>
            <a:pPr lvl="0">
              <a:defRPr sz="1800" b="0">
                <a:solidFill>
                  <a:srgbClr val="000000"/>
                </a:solidFill>
                <a:effectLst/>
              </a:defRPr>
            </a:pPr>
            <a:r>
              <a:rPr sz="2400" b="1" dirty="0" err="1">
                <a:solidFill>
                  <a:srgbClr val="FFC000"/>
                </a:solidFill>
                <a:effectLst>
                  <a:outerShdw blurRad="38100" dist="38100" dir="2700000" rotWithShape="0">
                    <a:srgbClr val="000000">
                      <a:alpha val="43137"/>
                    </a:srgbClr>
                  </a:outerShdw>
                </a:effectLst>
              </a:rPr>
              <a:t>目录</a:t>
            </a:r>
            <a:endParaRPr sz="2400" b="1" dirty="0">
              <a:solidFill>
                <a:srgbClr val="FFC000"/>
              </a:solidFill>
              <a:effectLst>
                <a:outerShdw blurRad="38100" dist="38100" dir="2700000" rotWithShape="0">
                  <a:srgbClr val="000000">
                    <a:alpha val="43137"/>
                  </a:srgbClr>
                </a:outerShdw>
              </a:effectLst>
            </a:endParaRPr>
          </a:p>
        </p:txBody>
      </p:sp>
      <p:grpSp>
        <p:nvGrpSpPr>
          <p:cNvPr id="9" name="Group 125"/>
          <p:cNvGrpSpPr/>
          <p:nvPr/>
        </p:nvGrpSpPr>
        <p:grpSpPr>
          <a:xfrm>
            <a:off x="2771800" y="911520"/>
            <a:ext cx="2916325" cy="454098"/>
            <a:chOff x="0" y="0"/>
            <a:chExt cx="2916323" cy="454096"/>
          </a:xfrm>
        </p:grpSpPr>
        <p:sp>
          <p:nvSpPr>
            <p:cNvPr id="10" name="Shape 123"/>
            <p:cNvSpPr/>
            <p:nvPr/>
          </p:nvSpPr>
          <p:spPr>
            <a:xfrm>
              <a:off x="0" y="0"/>
              <a:ext cx="2916324" cy="454097"/>
            </a:xfrm>
            <a:prstGeom prst="roundRect">
              <a:avLst>
                <a:gd name="adj" fmla="val 8176"/>
              </a:avLst>
            </a:prstGeom>
            <a:noFill/>
            <a:ln w="19050" cap="flat">
              <a:solidFill>
                <a:srgbClr val="A6A6A6"/>
              </a:solidFill>
              <a:prstDash val="solid"/>
              <a:bevel/>
            </a:ln>
            <a:effectLst/>
          </p:spPr>
          <p:txBody>
            <a:bodyPr wrap="square" lIns="0" tIns="0" rIns="0" bIns="0" numCol="1" anchor="ctr">
              <a:noAutofit/>
            </a:bodyPr>
            <a:lstStyle/>
            <a:p>
              <a:pPr lvl="0" algn="ctr">
                <a:defRPr b="1">
                  <a:solidFill>
                    <a:srgbClr val="FFFFFF"/>
                  </a:solidFill>
                  <a:effectLst>
                    <a:outerShdw blurRad="38100" dist="38100" dir="2700000" rotWithShape="0">
                      <a:srgbClr val="000000">
                        <a:alpha val="43137"/>
                      </a:srgbClr>
                    </a:outerShdw>
                  </a:effectLst>
                  <a:latin typeface="微软雅黑"/>
                  <a:ea typeface="微软雅黑"/>
                  <a:cs typeface="微软雅黑"/>
                  <a:sym typeface="微软雅黑"/>
                </a:defRPr>
              </a:pPr>
              <a:endParaRPr/>
            </a:p>
          </p:txBody>
        </p:sp>
        <p:sp>
          <p:nvSpPr>
            <p:cNvPr id="11" name="Shape 124"/>
            <p:cNvSpPr/>
            <p:nvPr/>
          </p:nvSpPr>
          <p:spPr>
            <a:xfrm>
              <a:off x="617421" y="75536"/>
              <a:ext cx="1681481" cy="30302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90" tIns="34290" rIns="34290" bIns="34290" numCol="1" anchor="ctr">
              <a:spAutoFit/>
            </a:bodyPr>
            <a:lstStyle>
              <a:lvl1pPr algn="ctr">
                <a:defRPr b="1">
                  <a:solidFill>
                    <a:srgbClr val="FFFFFF"/>
                  </a:solidFill>
                  <a:effectLst>
                    <a:outerShdw blurRad="38100" dist="38100" dir="2700000" rotWithShape="0">
                      <a:srgbClr val="000000">
                        <a:alpha val="43137"/>
                      </a:srgbClr>
                    </a:outerShdw>
                  </a:effectLst>
                  <a:latin typeface="微软雅黑"/>
                  <a:ea typeface="微软雅黑"/>
                  <a:cs typeface="微软雅黑"/>
                  <a:sym typeface="微软雅黑"/>
                </a:defRPr>
              </a:lvl1pPr>
            </a:lstStyle>
            <a:p>
              <a:pPr lvl="0">
                <a:defRPr b="0">
                  <a:solidFill>
                    <a:srgbClr val="000000"/>
                  </a:solidFill>
                  <a:effectLst/>
                </a:defRPr>
              </a:pPr>
              <a:r>
                <a:rPr b="1">
                  <a:solidFill>
                    <a:srgbClr val="FFFFFF"/>
                  </a:solidFill>
                  <a:effectLst>
                    <a:outerShdw blurRad="38100" dist="38100" dir="2700000" rotWithShape="0">
                      <a:srgbClr val="000000">
                        <a:alpha val="43137"/>
                      </a:srgbClr>
                    </a:outerShdw>
                  </a:effectLst>
                </a:rPr>
                <a:t>计算机软件概述</a:t>
              </a:r>
            </a:p>
          </p:txBody>
        </p:sp>
      </p:grpSp>
      <p:grpSp>
        <p:nvGrpSpPr>
          <p:cNvPr id="12" name="Group 128"/>
          <p:cNvGrpSpPr/>
          <p:nvPr/>
        </p:nvGrpSpPr>
        <p:grpSpPr>
          <a:xfrm>
            <a:off x="2555775" y="843558"/>
            <a:ext cx="432049" cy="378043"/>
            <a:chOff x="0" y="0"/>
            <a:chExt cx="432047" cy="378042"/>
          </a:xfrm>
        </p:grpSpPr>
        <p:sp>
          <p:nvSpPr>
            <p:cNvPr id="13" name="Shape 126"/>
            <p:cNvSpPr/>
            <p:nvPr/>
          </p:nvSpPr>
          <p:spPr>
            <a:xfrm>
              <a:off x="0" y="-1"/>
              <a:ext cx="432048" cy="378044"/>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725" y="0"/>
                  </a:lnTo>
                  <a:lnTo>
                    <a:pt x="16875" y="0"/>
                  </a:lnTo>
                  <a:lnTo>
                    <a:pt x="21600" y="10800"/>
                  </a:lnTo>
                  <a:lnTo>
                    <a:pt x="16875" y="21600"/>
                  </a:lnTo>
                  <a:lnTo>
                    <a:pt x="4725" y="21600"/>
                  </a:lnTo>
                  <a:close/>
                </a:path>
              </a:pathLst>
            </a:custGeom>
            <a:solidFill>
              <a:srgbClr val="88E70F"/>
            </a:solidFill>
            <a:ln w="25400" cap="flat">
              <a:solidFill>
                <a:srgbClr val="BFBFBF"/>
              </a:solidFill>
              <a:prstDash val="solid"/>
              <a:bevel/>
            </a:ln>
            <a:effectLst>
              <a:outerShdw blurRad="63500" rotWithShape="0">
                <a:srgbClr val="000000">
                  <a:alpha val="40000"/>
                </a:srgbClr>
              </a:outerShdw>
            </a:effectLst>
          </p:spPr>
          <p:txBody>
            <a:bodyPr wrap="square" lIns="0" tIns="0" rIns="0" bIns="0" numCol="1" anchor="ctr">
              <a:noAutofit/>
            </a:bodyPr>
            <a:lstStyle/>
            <a:p>
              <a:pPr lvl="0" algn="ctr">
                <a:defRPr sz="1500" b="1">
                  <a:solidFill>
                    <a:srgbClr val="FFFFFF"/>
                  </a:solidFill>
                  <a:effectLst>
                    <a:outerShdw blurRad="38100" dist="38100" dir="2700000" rotWithShape="0">
                      <a:srgbClr val="000000">
                        <a:alpha val="43137"/>
                      </a:srgbClr>
                    </a:outerShdw>
                  </a:effectLst>
                  <a:latin typeface="微软雅黑"/>
                  <a:ea typeface="微软雅黑"/>
                  <a:cs typeface="微软雅黑"/>
                  <a:sym typeface="微软雅黑"/>
                </a:defRPr>
              </a:pPr>
              <a:endParaRPr/>
            </a:p>
          </p:txBody>
        </p:sp>
        <p:sp>
          <p:nvSpPr>
            <p:cNvPr id="14" name="Shape 127"/>
            <p:cNvSpPr/>
            <p:nvPr/>
          </p:nvSpPr>
          <p:spPr>
            <a:xfrm>
              <a:off x="67507" y="62338"/>
              <a:ext cx="297035" cy="25336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4290" tIns="34290" rIns="34290" bIns="34290" numCol="1" anchor="ctr">
              <a:spAutoFit/>
            </a:bodyPr>
            <a:lstStyle>
              <a:lvl1pPr algn="ctr">
                <a:defRPr sz="1500" b="1">
                  <a:solidFill>
                    <a:srgbClr val="FFFFFF"/>
                  </a:solidFill>
                  <a:effectLst>
                    <a:outerShdw blurRad="38100" dist="38100" dir="2700000" rotWithShape="0">
                      <a:srgbClr val="000000">
                        <a:alpha val="43137"/>
                      </a:srgbClr>
                    </a:outerShdw>
                  </a:effectLst>
                  <a:latin typeface="微软雅黑"/>
                  <a:ea typeface="微软雅黑"/>
                  <a:cs typeface="微软雅黑"/>
                  <a:sym typeface="微软雅黑"/>
                </a:defRPr>
              </a:lvl1pPr>
            </a:lstStyle>
            <a:p>
              <a:pPr lvl="0">
                <a:defRPr sz="1800" b="0">
                  <a:solidFill>
                    <a:srgbClr val="000000"/>
                  </a:solidFill>
                  <a:effectLst/>
                </a:defRPr>
              </a:pPr>
              <a:r>
                <a:rPr sz="1500" b="1">
                  <a:solidFill>
                    <a:srgbClr val="FFFFFF"/>
                  </a:solidFill>
                  <a:effectLst>
                    <a:outerShdw blurRad="38100" dist="38100" dir="2700000" rotWithShape="0">
                      <a:srgbClr val="000000">
                        <a:alpha val="43137"/>
                      </a:srgbClr>
                    </a:outerShdw>
                  </a:effectLst>
                </a:rPr>
                <a:t>一</a:t>
              </a:r>
            </a:p>
          </p:txBody>
        </p:sp>
      </p:grpSp>
      <p:grpSp>
        <p:nvGrpSpPr>
          <p:cNvPr id="15" name="Group 131"/>
          <p:cNvGrpSpPr/>
          <p:nvPr/>
        </p:nvGrpSpPr>
        <p:grpSpPr>
          <a:xfrm>
            <a:off x="2771800" y="1501871"/>
            <a:ext cx="2916325" cy="454098"/>
            <a:chOff x="0" y="0"/>
            <a:chExt cx="2916323" cy="454096"/>
          </a:xfrm>
        </p:grpSpPr>
        <p:sp>
          <p:nvSpPr>
            <p:cNvPr id="16" name="Shape 129"/>
            <p:cNvSpPr/>
            <p:nvPr/>
          </p:nvSpPr>
          <p:spPr>
            <a:xfrm>
              <a:off x="0" y="0"/>
              <a:ext cx="2916324" cy="454097"/>
            </a:xfrm>
            <a:prstGeom prst="roundRect">
              <a:avLst>
                <a:gd name="adj" fmla="val 8176"/>
              </a:avLst>
            </a:prstGeom>
            <a:noFill/>
            <a:ln w="19050" cap="flat">
              <a:solidFill>
                <a:srgbClr val="A6A6A6"/>
              </a:solidFill>
              <a:prstDash val="solid"/>
              <a:bevel/>
            </a:ln>
            <a:effectLst/>
          </p:spPr>
          <p:txBody>
            <a:bodyPr wrap="square" lIns="0" tIns="0" rIns="0" bIns="0" numCol="1" anchor="ctr">
              <a:noAutofit/>
            </a:bodyPr>
            <a:lstStyle/>
            <a:p>
              <a:pPr lvl="0" algn="ctr"/>
              <a:endParaRPr/>
            </a:p>
          </p:txBody>
        </p:sp>
        <p:sp>
          <p:nvSpPr>
            <p:cNvPr id="17" name="Shape 130"/>
            <p:cNvSpPr/>
            <p:nvPr/>
          </p:nvSpPr>
          <p:spPr>
            <a:xfrm>
              <a:off x="960321" y="75536"/>
              <a:ext cx="995681" cy="30302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90" tIns="34290" rIns="34290" bIns="34290" numCol="1" anchor="ctr">
              <a:spAutoFit/>
            </a:bodyPr>
            <a:lstStyle>
              <a:lvl1pPr algn="ctr">
                <a:defRPr b="1">
                  <a:solidFill>
                    <a:srgbClr val="FFFFFF"/>
                  </a:solidFill>
                  <a:effectLst>
                    <a:outerShdw blurRad="38100" dist="38100" dir="2700000" rotWithShape="0">
                      <a:srgbClr val="000000">
                        <a:alpha val="43137"/>
                      </a:srgbClr>
                    </a:outerShdw>
                  </a:effectLst>
                  <a:latin typeface="微软雅黑"/>
                  <a:ea typeface="微软雅黑"/>
                  <a:cs typeface="微软雅黑"/>
                  <a:sym typeface="微软雅黑"/>
                </a:defRPr>
              </a:lvl1pPr>
            </a:lstStyle>
            <a:p>
              <a:pPr lvl="0">
                <a:defRPr b="0">
                  <a:solidFill>
                    <a:srgbClr val="000000"/>
                  </a:solidFill>
                  <a:effectLst/>
                </a:defRPr>
              </a:pPr>
              <a:r>
                <a:rPr b="1">
                  <a:solidFill>
                    <a:srgbClr val="FFFFFF"/>
                  </a:solidFill>
                  <a:effectLst>
                    <a:outerShdw blurRad="38100" dist="38100" dir="2700000" rotWithShape="0">
                      <a:srgbClr val="000000">
                        <a:alpha val="43137"/>
                      </a:srgbClr>
                    </a:outerShdw>
                  </a:effectLst>
                </a:rPr>
                <a:t>操作系统</a:t>
              </a:r>
            </a:p>
          </p:txBody>
        </p:sp>
      </p:grpSp>
      <p:grpSp>
        <p:nvGrpSpPr>
          <p:cNvPr id="18" name="Group 134"/>
          <p:cNvGrpSpPr/>
          <p:nvPr/>
        </p:nvGrpSpPr>
        <p:grpSpPr>
          <a:xfrm>
            <a:off x="2555775" y="1419622"/>
            <a:ext cx="432049" cy="378043"/>
            <a:chOff x="0" y="0"/>
            <a:chExt cx="432047" cy="378042"/>
          </a:xfrm>
        </p:grpSpPr>
        <p:sp>
          <p:nvSpPr>
            <p:cNvPr id="19" name="Shape 132"/>
            <p:cNvSpPr/>
            <p:nvPr/>
          </p:nvSpPr>
          <p:spPr>
            <a:xfrm>
              <a:off x="0" y="-1"/>
              <a:ext cx="432048" cy="378044"/>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725" y="0"/>
                  </a:lnTo>
                  <a:lnTo>
                    <a:pt x="16875" y="0"/>
                  </a:lnTo>
                  <a:lnTo>
                    <a:pt x="21600" y="10800"/>
                  </a:lnTo>
                  <a:lnTo>
                    <a:pt x="16875" y="21600"/>
                  </a:lnTo>
                  <a:lnTo>
                    <a:pt x="4725" y="21600"/>
                  </a:lnTo>
                  <a:close/>
                </a:path>
              </a:pathLst>
            </a:custGeom>
            <a:solidFill>
              <a:srgbClr val="88E70F"/>
            </a:solidFill>
            <a:ln w="25400" cap="flat">
              <a:solidFill>
                <a:srgbClr val="BFBFBF"/>
              </a:solidFill>
              <a:prstDash val="solid"/>
              <a:bevel/>
            </a:ln>
            <a:effectLst>
              <a:outerShdw blurRad="63500" rotWithShape="0">
                <a:srgbClr val="000000">
                  <a:alpha val="40000"/>
                </a:srgbClr>
              </a:outerShdw>
            </a:effectLst>
          </p:spPr>
          <p:txBody>
            <a:bodyPr wrap="square" lIns="0" tIns="0" rIns="0" bIns="0" numCol="1" anchor="ctr">
              <a:noAutofit/>
            </a:bodyPr>
            <a:lstStyle/>
            <a:p>
              <a:pPr lvl="0" algn="ctr">
                <a:defRPr sz="1500" b="1">
                  <a:solidFill>
                    <a:srgbClr val="FFFFFF"/>
                  </a:solidFill>
                  <a:effectLst>
                    <a:outerShdw blurRad="38100" dist="38100" dir="2700000" rotWithShape="0">
                      <a:srgbClr val="000000">
                        <a:alpha val="43137"/>
                      </a:srgbClr>
                    </a:outerShdw>
                  </a:effectLst>
                  <a:latin typeface="微软雅黑"/>
                  <a:ea typeface="微软雅黑"/>
                  <a:cs typeface="微软雅黑"/>
                  <a:sym typeface="微软雅黑"/>
                </a:defRPr>
              </a:pPr>
              <a:endParaRPr/>
            </a:p>
          </p:txBody>
        </p:sp>
        <p:sp>
          <p:nvSpPr>
            <p:cNvPr id="20" name="Shape 133"/>
            <p:cNvSpPr/>
            <p:nvPr/>
          </p:nvSpPr>
          <p:spPr>
            <a:xfrm>
              <a:off x="67507" y="62338"/>
              <a:ext cx="297035" cy="25336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4290" tIns="34290" rIns="34290" bIns="34290" numCol="1" anchor="ctr">
              <a:spAutoFit/>
            </a:bodyPr>
            <a:lstStyle>
              <a:lvl1pPr algn="ctr">
                <a:defRPr sz="1500" b="1">
                  <a:solidFill>
                    <a:srgbClr val="FFFFFF"/>
                  </a:solidFill>
                  <a:effectLst>
                    <a:outerShdw blurRad="38100" dist="38100" dir="2700000" rotWithShape="0">
                      <a:srgbClr val="000000">
                        <a:alpha val="43137"/>
                      </a:srgbClr>
                    </a:outerShdw>
                  </a:effectLst>
                  <a:latin typeface="微软雅黑"/>
                  <a:ea typeface="微软雅黑"/>
                  <a:cs typeface="微软雅黑"/>
                  <a:sym typeface="微软雅黑"/>
                </a:defRPr>
              </a:lvl1pPr>
            </a:lstStyle>
            <a:p>
              <a:pPr lvl="0">
                <a:defRPr sz="1800" b="0">
                  <a:solidFill>
                    <a:srgbClr val="000000"/>
                  </a:solidFill>
                  <a:effectLst/>
                </a:defRPr>
              </a:pPr>
              <a:r>
                <a:rPr sz="1500" b="1">
                  <a:solidFill>
                    <a:srgbClr val="FFFFFF"/>
                  </a:solidFill>
                  <a:effectLst>
                    <a:outerShdw blurRad="38100" dist="38100" dir="2700000" rotWithShape="0">
                      <a:srgbClr val="000000">
                        <a:alpha val="43137"/>
                      </a:srgbClr>
                    </a:outerShdw>
                  </a:effectLst>
                </a:rPr>
                <a:t>二</a:t>
              </a:r>
            </a:p>
          </p:txBody>
        </p:sp>
      </p:grpSp>
      <p:grpSp>
        <p:nvGrpSpPr>
          <p:cNvPr id="21" name="Group 137"/>
          <p:cNvGrpSpPr/>
          <p:nvPr/>
        </p:nvGrpSpPr>
        <p:grpSpPr>
          <a:xfrm>
            <a:off x="2771800" y="2077936"/>
            <a:ext cx="2916325" cy="454097"/>
            <a:chOff x="0" y="0"/>
            <a:chExt cx="2916323" cy="454096"/>
          </a:xfrm>
        </p:grpSpPr>
        <p:sp>
          <p:nvSpPr>
            <p:cNvPr id="22" name="Shape 135"/>
            <p:cNvSpPr/>
            <p:nvPr/>
          </p:nvSpPr>
          <p:spPr>
            <a:xfrm>
              <a:off x="0" y="0"/>
              <a:ext cx="2916324" cy="454097"/>
            </a:xfrm>
            <a:prstGeom prst="roundRect">
              <a:avLst>
                <a:gd name="adj" fmla="val 8176"/>
              </a:avLst>
            </a:prstGeom>
            <a:noFill/>
            <a:ln w="19050" cap="flat">
              <a:solidFill>
                <a:srgbClr val="A6A6A6"/>
              </a:solidFill>
              <a:prstDash val="solid"/>
              <a:bevel/>
            </a:ln>
            <a:effectLst/>
          </p:spPr>
          <p:txBody>
            <a:bodyPr wrap="square" lIns="0" tIns="0" rIns="0" bIns="0" numCol="1" anchor="ctr">
              <a:noAutofit/>
            </a:bodyPr>
            <a:lstStyle/>
            <a:p>
              <a:pPr lvl="0" algn="ctr">
                <a:defRPr b="1">
                  <a:solidFill>
                    <a:srgbClr val="FFFFFF"/>
                  </a:solidFill>
                  <a:effectLst>
                    <a:outerShdw blurRad="38100" dist="38100" dir="2700000" rotWithShape="0">
                      <a:srgbClr val="000000">
                        <a:alpha val="43137"/>
                      </a:srgbClr>
                    </a:outerShdw>
                  </a:effectLst>
                  <a:latin typeface="微软雅黑"/>
                  <a:ea typeface="微软雅黑"/>
                  <a:cs typeface="微软雅黑"/>
                  <a:sym typeface="微软雅黑"/>
                </a:defRPr>
              </a:pPr>
              <a:endParaRPr/>
            </a:p>
          </p:txBody>
        </p:sp>
        <p:sp>
          <p:nvSpPr>
            <p:cNvPr id="23" name="Shape 136"/>
            <p:cNvSpPr/>
            <p:nvPr/>
          </p:nvSpPr>
          <p:spPr>
            <a:xfrm>
              <a:off x="960321" y="75536"/>
              <a:ext cx="995681" cy="30302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90" tIns="34290" rIns="34290" bIns="34290" numCol="1" anchor="ctr">
              <a:spAutoFit/>
            </a:bodyPr>
            <a:lstStyle>
              <a:lvl1pPr algn="ctr">
                <a:defRPr b="1">
                  <a:solidFill>
                    <a:srgbClr val="FFFFFF"/>
                  </a:solidFill>
                  <a:effectLst>
                    <a:outerShdw blurRad="38100" dist="38100" dir="2700000" rotWithShape="0">
                      <a:srgbClr val="000000">
                        <a:alpha val="43137"/>
                      </a:srgbClr>
                    </a:outerShdw>
                  </a:effectLst>
                  <a:latin typeface="微软雅黑"/>
                  <a:ea typeface="微软雅黑"/>
                  <a:cs typeface="微软雅黑"/>
                  <a:sym typeface="微软雅黑"/>
                </a:defRPr>
              </a:lvl1pPr>
            </a:lstStyle>
            <a:p>
              <a:pPr lvl="0">
                <a:defRPr b="0">
                  <a:solidFill>
                    <a:srgbClr val="000000"/>
                  </a:solidFill>
                  <a:effectLst/>
                </a:defRPr>
              </a:pPr>
              <a:r>
                <a:rPr b="1">
                  <a:solidFill>
                    <a:srgbClr val="FFFFFF"/>
                  </a:solidFill>
                  <a:effectLst>
                    <a:outerShdw blurRad="38100" dist="38100" dir="2700000" rotWithShape="0">
                      <a:srgbClr val="000000">
                        <a:alpha val="43137"/>
                      </a:srgbClr>
                    </a:outerShdw>
                  </a:effectLst>
                </a:rPr>
                <a:t>数据结构</a:t>
              </a:r>
            </a:p>
          </p:txBody>
        </p:sp>
      </p:grpSp>
      <p:grpSp>
        <p:nvGrpSpPr>
          <p:cNvPr id="24" name="Group 140"/>
          <p:cNvGrpSpPr/>
          <p:nvPr/>
        </p:nvGrpSpPr>
        <p:grpSpPr>
          <a:xfrm>
            <a:off x="2555775" y="1995686"/>
            <a:ext cx="432049" cy="378044"/>
            <a:chOff x="0" y="0"/>
            <a:chExt cx="432047" cy="378042"/>
          </a:xfrm>
        </p:grpSpPr>
        <p:sp>
          <p:nvSpPr>
            <p:cNvPr id="25" name="Shape 138"/>
            <p:cNvSpPr/>
            <p:nvPr/>
          </p:nvSpPr>
          <p:spPr>
            <a:xfrm>
              <a:off x="0" y="-1"/>
              <a:ext cx="432048" cy="378044"/>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725" y="0"/>
                  </a:lnTo>
                  <a:lnTo>
                    <a:pt x="16875" y="0"/>
                  </a:lnTo>
                  <a:lnTo>
                    <a:pt x="21600" y="10800"/>
                  </a:lnTo>
                  <a:lnTo>
                    <a:pt x="16875" y="21600"/>
                  </a:lnTo>
                  <a:lnTo>
                    <a:pt x="4725" y="21600"/>
                  </a:lnTo>
                  <a:close/>
                </a:path>
              </a:pathLst>
            </a:custGeom>
            <a:solidFill>
              <a:srgbClr val="88E70F"/>
            </a:solidFill>
            <a:ln w="25400" cap="flat">
              <a:solidFill>
                <a:srgbClr val="BFBFBF"/>
              </a:solidFill>
              <a:prstDash val="solid"/>
              <a:bevel/>
            </a:ln>
            <a:effectLst>
              <a:outerShdw blurRad="63500" rotWithShape="0">
                <a:srgbClr val="000000">
                  <a:alpha val="40000"/>
                </a:srgbClr>
              </a:outerShdw>
            </a:effectLst>
          </p:spPr>
          <p:txBody>
            <a:bodyPr wrap="square" lIns="0" tIns="0" rIns="0" bIns="0" numCol="1" anchor="ctr">
              <a:noAutofit/>
            </a:bodyPr>
            <a:lstStyle/>
            <a:p>
              <a:pPr lvl="0" algn="ctr">
                <a:defRPr>
                  <a:solidFill>
                    <a:srgbClr val="FFFFFF"/>
                  </a:solidFill>
                </a:defRPr>
              </a:pPr>
              <a:endParaRPr/>
            </a:p>
          </p:txBody>
        </p:sp>
        <p:sp>
          <p:nvSpPr>
            <p:cNvPr id="26" name="Shape 139"/>
            <p:cNvSpPr/>
            <p:nvPr/>
          </p:nvSpPr>
          <p:spPr>
            <a:xfrm>
              <a:off x="67507" y="62338"/>
              <a:ext cx="297035" cy="25336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4290" tIns="34290" rIns="34290" bIns="34290" numCol="1" anchor="ctr">
              <a:spAutoFit/>
            </a:bodyPr>
            <a:lstStyle>
              <a:lvl1pPr algn="ctr">
                <a:defRPr sz="1500" b="1">
                  <a:solidFill>
                    <a:srgbClr val="FFFFFF"/>
                  </a:solidFill>
                  <a:effectLst>
                    <a:outerShdw blurRad="38100" dist="38100" dir="2700000" rotWithShape="0">
                      <a:srgbClr val="000000">
                        <a:alpha val="43137"/>
                      </a:srgbClr>
                    </a:outerShdw>
                  </a:effectLst>
                  <a:latin typeface="微软雅黑"/>
                  <a:ea typeface="微软雅黑"/>
                  <a:cs typeface="微软雅黑"/>
                  <a:sym typeface="微软雅黑"/>
                </a:defRPr>
              </a:lvl1pPr>
            </a:lstStyle>
            <a:p>
              <a:pPr lvl="0">
                <a:defRPr sz="1800" b="0">
                  <a:solidFill>
                    <a:srgbClr val="000000"/>
                  </a:solidFill>
                  <a:effectLst/>
                </a:defRPr>
              </a:pPr>
              <a:r>
                <a:rPr sz="1500" b="1" dirty="0">
                  <a:solidFill>
                    <a:srgbClr val="FFFFFF"/>
                  </a:solidFill>
                  <a:effectLst>
                    <a:outerShdw blurRad="38100" dist="38100" dir="2700000" rotWithShape="0">
                      <a:srgbClr val="000000">
                        <a:alpha val="43137"/>
                      </a:srgbClr>
                    </a:outerShdw>
                  </a:effectLst>
                </a:rPr>
                <a:t>三</a:t>
              </a:r>
            </a:p>
          </p:txBody>
        </p:sp>
      </p:grpSp>
      <p:grpSp>
        <p:nvGrpSpPr>
          <p:cNvPr id="27" name="Group 143"/>
          <p:cNvGrpSpPr/>
          <p:nvPr/>
        </p:nvGrpSpPr>
        <p:grpSpPr>
          <a:xfrm>
            <a:off x="2771800" y="2653998"/>
            <a:ext cx="2916325" cy="454097"/>
            <a:chOff x="0" y="0"/>
            <a:chExt cx="2916323" cy="454096"/>
          </a:xfrm>
        </p:grpSpPr>
        <p:sp>
          <p:nvSpPr>
            <p:cNvPr id="28" name="Shape 141"/>
            <p:cNvSpPr/>
            <p:nvPr/>
          </p:nvSpPr>
          <p:spPr>
            <a:xfrm>
              <a:off x="0" y="0"/>
              <a:ext cx="2916324" cy="454097"/>
            </a:xfrm>
            <a:prstGeom prst="roundRect">
              <a:avLst>
                <a:gd name="adj" fmla="val 8176"/>
              </a:avLst>
            </a:prstGeom>
            <a:noFill/>
            <a:ln w="19050" cap="flat">
              <a:solidFill>
                <a:srgbClr val="A6A6A6"/>
              </a:solidFill>
              <a:prstDash val="solid"/>
              <a:bevel/>
            </a:ln>
            <a:effectLst/>
          </p:spPr>
          <p:txBody>
            <a:bodyPr wrap="square" lIns="0" tIns="0" rIns="0" bIns="0" numCol="1" anchor="ctr">
              <a:noAutofit/>
            </a:bodyPr>
            <a:lstStyle/>
            <a:p>
              <a:pPr lvl="0" algn="ctr">
                <a:defRPr b="1">
                  <a:solidFill>
                    <a:srgbClr val="FFFFFF"/>
                  </a:solidFill>
                  <a:effectLst>
                    <a:outerShdw blurRad="38100" dist="38100" dir="2700000" rotWithShape="0">
                      <a:srgbClr val="000000">
                        <a:alpha val="43137"/>
                      </a:srgbClr>
                    </a:outerShdw>
                  </a:effectLst>
                  <a:latin typeface="微软雅黑"/>
                  <a:ea typeface="微软雅黑"/>
                  <a:cs typeface="微软雅黑"/>
                  <a:sym typeface="微软雅黑"/>
                </a:defRPr>
              </a:pPr>
              <a:endParaRPr/>
            </a:p>
          </p:txBody>
        </p:sp>
        <p:sp>
          <p:nvSpPr>
            <p:cNvPr id="29" name="Shape 142"/>
            <p:cNvSpPr/>
            <p:nvPr/>
          </p:nvSpPr>
          <p:spPr>
            <a:xfrm>
              <a:off x="846021" y="75536"/>
              <a:ext cx="1224281" cy="30302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90" tIns="34290" rIns="34290" bIns="34290" numCol="1" anchor="ctr">
              <a:spAutoFit/>
            </a:bodyPr>
            <a:lstStyle>
              <a:lvl1pPr algn="ctr">
                <a:defRPr b="1">
                  <a:solidFill>
                    <a:srgbClr val="FFFFFF"/>
                  </a:solidFill>
                  <a:effectLst>
                    <a:outerShdw blurRad="38100" dist="38100" dir="2700000" rotWithShape="0">
                      <a:srgbClr val="000000">
                        <a:alpha val="43137"/>
                      </a:srgbClr>
                    </a:outerShdw>
                  </a:effectLst>
                  <a:latin typeface="微软雅黑"/>
                  <a:ea typeface="微软雅黑"/>
                  <a:cs typeface="微软雅黑"/>
                  <a:sym typeface="微软雅黑"/>
                </a:defRPr>
              </a:lvl1pPr>
            </a:lstStyle>
            <a:p>
              <a:pPr lvl="0">
                <a:defRPr b="0">
                  <a:solidFill>
                    <a:srgbClr val="000000"/>
                  </a:solidFill>
                  <a:effectLst/>
                </a:defRPr>
              </a:pPr>
              <a:r>
                <a:rPr b="1">
                  <a:solidFill>
                    <a:srgbClr val="FFFFFF"/>
                  </a:solidFill>
                  <a:effectLst>
                    <a:outerShdw blurRad="38100" dist="38100" dir="2700000" rotWithShape="0">
                      <a:srgbClr val="000000">
                        <a:alpha val="43137"/>
                      </a:srgbClr>
                    </a:outerShdw>
                  </a:effectLst>
                </a:rPr>
                <a:t>数据库系统</a:t>
              </a:r>
            </a:p>
          </p:txBody>
        </p:sp>
      </p:grpSp>
      <p:grpSp>
        <p:nvGrpSpPr>
          <p:cNvPr id="30" name="Group 146"/>
          <p:cNvGrpSpPr/>
          <p:nvPr/>
        </p:nvGrpSpPr>
        <p:grpSpPr>
          <a:xfrm>
            <a:off x="2555775" y="2571750"/>
            <a:ext cx="432049" cy="378043"/>
            <a:chOff x="0" y="0"/>
            <a:chExt cx="432047" cy="378042"/>
          </a:xfrm>
        </p:grpSpPr>
        <p:sp>
          <p:nvSpPr>
            <p:cNvPr id="31" name="Shape 144"/>
            <p:cNvSpPr/>
            <p:nvPr/>
          </p:nvSpPr>
          <p:spPr>
            <a:xfrm>
              <a:off x="0" y="-1"/>
              <a:ext cx="432048" cy="378044"/>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725" y="0"/>
                  </a:lnTo>
                  <a:lnTo>
                    <a:pt x="16875" y="0"/>
                  </a:lnTo>
                  <a:lnTo>
                    <a:pt x="21600" y="10800"/>
                  </a:lnTo>
                  <a:lnTo>
                    <a:pt x="16875" y="21600"/>
                  </a:lnTo>
                  <a:lnTo>
                    <a:pt x="4725" y="21600"/>
                  </a:lnTo>
                  <a:close/>
                </a:path>
              </a:pathLst>
            </a:custGeom>
            <a:solidFill>
              <a:srgbClr val="88E70F"/>
            </a:solidFill>
            <a:ln w="25400" cap="flat">
              <a:solidFill>
                <a:srgbClr val="BFBFBF"/>
              </a:solidFill>
              <a:prstDash val="solid"/>
              <a:bevel/>
            </a:ln>
            <a:effectLst>
              <a:outerShdw blurRad="63500" rotWithShape="0">
                <a:srgbClr val="000000">
                  <a:alpha val="40000"/>
                </a:srgbClr>
              </a:outerShdw>
            </a:effectLst>
          </p:spPr>
          <p:txBody>
            <a:bodyPr wrap="square" lIns="0" tIns="0" rIns="0" bIns="0" numCol="1" anchor="ctr">
              <a:noAutofit/>
            </a:bodyPr>
            <a:lstStyle/>
            <a:p>
              <a:pPr lvl="0" algn="ctr">
                <a:defRPr sz="1500" b="1">
                  <a:solidFill>
                    <a:srgbClr val="FFFFFF"/>
                  </a:solidFill>
                  <a:effectLst>
                    <a:outerShdw blurRad="38100" dist="38100" dir="2700000" rotWithShape="0">
                      <a:srgbClr val="000000">
                        <a:alpha val="43137"/>
                      </a:srgbClr>
                    </a:outerShdw>
                  </a:effectLst>
                  <a:latin typeface="微软雅黑"/>
                  <a:ea typeface="微软雅黑"/>
                  <a:cs typeface="微软雅黑"/>
                  <a:sym typeface="微软雅黑"/>
                </a:defRPr>
              </a:pPr>
              <a:endParaRPr/>
            </a:p>
          </p:txBody>
        </p:sp>
        <p:sp>
          <p:nvSpPr>
            <p:cNvPr id="32" name="Shape 145"/>
            <p:cNvSpPr/>
            <p:nvPr/>
          </p:nvSpPr>
          <p:spPr>
            <a:xfrm>
              <a:off x="67507" y="62338"/>
              <a:ext cx="297035" cy="25336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4290" tIns="34290" rIns="34290" bIns="34290" numCol="1" anchor="ctr">
              <a:spAutoFit/>
            </a:bodyPr>
            <a:lstStyle>
              <a:lvl1pPr algn="ctr">
                <a:defRPr sz="1500" b="1">
                  <a:solidFill>
                    <a:srgbClr val="FFFFFF"/>
                  </a:solidFill>
                  <a:effectLst>
                    <a:outerShdw blurRad="38100" dist="38100" dir="2700000" rotWithShape="0">
                      <a:srgbClr val="000000">
                        <a:alpha val="43137"/>
                      </a:srgbClr>
                    </a:outerShdw>
                  </a:effectLst>
                  <a:latin typeface="微软雅黑"/>
                  <a:ea typeface="微软雅黑"/>
                  <a:cs typeface="微软雅黑"/>
                  <a:sym typeface="微软雅黑"/>
                </a:defRPr>
              </a:lvl1pPr>
            </a:lstStyle>
            <a:p>
              <a:pPr lvl="0">
                <a:defRPr sz="1800" b="0">
                  <a:solidFill>
                    <a:srgbClr val="000000"/>
                  </a:solidFill>
                  <a:effectLst/>
                </a:defRPr>
              </a:pPr>
              <a:r>
                <a:rPr sz="1500" b="1">
                  <a:solidFill>
                    <a:srgbClr val="FFFFFF"/>
                  </a:solidFill>
                  <a:effectLst>
                    <a:outerShdw blurRad="38100" dist="38100" dir="2700000" rotWithShape="0">
                      <a:srgbClr val="000000">
                        <a:alpha val="43137"/>
                      </a:srgbClr>
                    </a:outerShdw>
                  </a:effectLst>
                </a:rPr>
                <a:t>四</a:t>
              </a:r>
            </a:p>
          </p:txBody>
        </p:sp>
      </p:grpSp>
      <p:grpSp>
        <p:nvGrpSpPr>
          <p:cNvPr id="33" name="Group 149"/>
          <p:cNvGrpSpPr/>
          <p:nvPr/>
        </p:nvGrpSpPr>
        <p:grpSpPr>
          <a:xfrm>
            <a:off x="2771800" y="3219821"/>
            <a:ext cx="2916325" cy="454098"/>
            <a:chOff x="0" y="0"/>
            <a:chExt cx="2916323" cy="454096"/>
          </a:xfrm>
        </p:grpSpPr>
        <p:sp>
          <p:nvSpPr>
            <p:cNvPr id="34" name="Shape 147"/>
            <p:cNvSpPr/>
            <p:nvPr/>
          </p:nvSpPr>
          <p:spPr>
            <a:xfrm>
              <a:off x="0" y="0"/>
              <a:ext cx="2916324" cy="454097"/>
            </a:xfrm>
            <a:prstGeom prst="roundRect">
              <a:avLst>
                <a:gd name="adj" fmla="val 8176"/>
              </a:avLst>
            </a:prstGeom>
            <a:noFill/>
            <a:ln w="19050" cap="flat">
              <a:solidFill>
                <a:srgbClr val="A6A6A6"/>
              </a:solidFill>
              <a:prstDash val="solid"/>
              <a:bevel/>
            </a:ln>
            <a:effectLst/>
          </p:spPr>
          <p:txBody>
            <a:bodyPr wrap="square" lIns="0" tIns="0" rIns="0" bIns="0" numCol="1" anchor="ctr">
              <a:noAutofit/>
            </a:bodyPr>
            <a:lstStyle/>
            <a:p>
              <a:pPr lvl="0" algn="ctr">
                <a:defRPr b="1">
                  <a:solidFill>
                    <a:srgbClr val="FFFFFF"/>
                  </a:solidFill>
                  <a:effectLst>
                    <a:outerShdw blurRad="38100" dist="38100" dir="2700000" rotWithShape="0">
                      <a:srgbClr val="000000">
                        <a:alpha val="43137"/>
                      </a:srgbClr>
                    </a:outerShdw>
                  </a:effectLst>
                  <a:latin typeface="微软雅黑"/>
                  <a:ea typeface="微软雅黑"/>
                  <a:cs typeface="微软雅黑"/>
                  <a:sym typeface="微软雅黑"/>
                </a:defRPr>
              </a:pPr>
              <a:endParaRPr/>
            </a:p>
          </p:txBody>
        </p:sp>
        <p:sp>
          <p:nvSpPr>
            <p:cNvPr id="35" name="Shape 148"/>
            <p:cNvSpPr/>
            <p:nvPr/>
          </p:nvSpPr>
          <p:spPr>
            <a:xfrm>
              <a:off x="960321" y="75536"/>
              <a:ext cx="995681" cy="30302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90" tIns="34290" rIns="34290" bIns="34290" numCol="1" anchor="ctr">
              <a:spAutoFit/>
            </a:bodyPr>
            <a:lstStyle>
              <a:lvl1pPr algn="ctr">
                <a:defRPr b="1">
                  <a:solidFill>
                    <a:srgbClr val="FFFFFF"/>
                  </a:solidFill>
                  <a:effectLst>
                    <a:outerShdw blurRad="38100" dist="38100" dir="2700000" rotWithShape="0">
                      <a:srgbClr val="000000">
                        <a:alpha val="43137"/>
                      </a:srgbClr>
                    </a:outerShdw>
                  </a:effectLst>
                  <a:latin typeface="微软雅黑"/>
                  <a:ea typeface="微软雅黑"/>
                  <a:cs typeface="微软雅黑"/>
                  <a:sym typeface="微软雅黑"/>
                </a:defRPr>
              </a:lvl1pPr>
            </a:lstStyle>
            <a:p>
              <a:pPr lvl="0">
                <a:defRPr b="0">
                  <a:solidFill>
                    <a:srgbClr val="000000"/>
                  </a:solidFill>
                  <a:effectLst/>
                </a:defRPr>
              </a:pPr>
              <a:r>
                <a:rPr b="1" dirty="0" err="1">
                  <a:solidFill>
                    <a:srgbClr val="FFFFFF"/>
                  </a:solidFill>
                  <a:effectLst>
                    <a:outerShdw blurRad="38100" dist="38100" dir="2700000" rotWithShape="0">
                      <a:srgbClr val="000000">
                        <a:alpha val="43137"/>
                      </a:srgbClr>
                    </a:outerShdw>
                  </a:effectLst>
                </a:rPr>
                <a:t>软件工程</a:t>
              </a:r>
              <a:endParaRPr b="1" dirty="0">
                <a:solidFill>
                  <a:srgbClr val="FFFFFF"/>
                </a:solidFill>
                <a:effectLst>
                  <a:outerShdw blurRad="38100" dist="38100" dir="2700000" rotWithShape="0">
                    <a:srgbClr val="000000">
                      <a:alpha val="43137"/>
                    </a:srgbClr>
                  </a:outerShdw>
                </a:effectLst>
              </a:endParaRPr>
            </a:p>
          </p:txBody>
        </p:sp>
      </p:grpSp>
      <p:grpSp>
        <p:nvGrpSpPr>
          <p:cNvPr id="36" name="Group 152"/>
          <p:cNvGrpSpPr/>
          <p:nvPr/>
        </p:nvGrpSpPr>
        <p:grpSpPr>
          <a:xfrm>
            <a:off x="2555775" y="3147814"/>
            <a:ext cx="432049" cy="378043"/>
            <a:chOff x="0" y="0"/>
            <a:chExt cx="432047" cy="378042"/>
          </a:xfrm>
        </p:grpSpPr>
        <p:sp>
          <p:nvSpPr>
            <p:cNvPr id="37" name="Shape 150"/>
            <p:cNvSpPr/>
            <p:nvPr/>
          </p:nvSpPr>
          <p:spPr>
            <a:xfrm>
              <a:off x="0" y="-1"/>
              <a:ext cx="432048" cy="378044"/>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725" y="0"/>
                  </a:lnTo>
                  <a:lnTo>
                    <a:pt x="16875" y="0"/>
                  </a:lnTo>
                  <a:lnTo>
                    <a:pt x="21600" y="10800"/>
                  </a:lnTo>
                  <a:lnTo>
                    <a:pt x="16875" y="21600"/>
                  </a:lnTo>
                  <a:lnTo>
                    <a:pt x="4725" y="21600"/>
                  </a:lnTo>
                  <a:close/>
                </a:path>
              </a:pathLst>
            </a:custGeom>
            <a:solidFill>
              <a:srgbClr val="88E70F"/>
            </a:solidFill>
            <a:ln w="25400" cap="flat">
              <a:solidFill>
                <a:srgbClr val="BFBFBF"/>
              </a:solidFill>
              <a:prstDash val="solid"/>
              <a:bevel/>
            </a:ln>
            <a:effectLst>
              <a:outerShdw blurRad="63500" rotWithShape="0">
                <a:srgbClr val="000000">
                  <a:alpha val="40000"/>
                </a:srgbClr>
              </a:outerShdw>
            </a:effectLst>
          </p:spPr>
          <p:txBody>
            <a:bodyPr wrap="square" lIns="0" tIns="0" rIns="0" bIns="0" numCol="1" anchor="ctr">
              <a:noAutofit/>
            </a:bodyPr>
            <a:lstStyle/>
            <a:p>
              <a:pPr lvl="0" algn="ctr">
                <a:defRPr sz="1500" b="1">
                  <a:solidFill>
                    <a:srgbClr val="FFFFFF"/>
                  </a:solidFill>
                  <a:effectLst>
                    <a:outerShdw blurRad="38100" dist="38100" dir="2700000" rotWithShape="0">
                      <a:srgbClr val="000000">
                        <a:alpha val="43137"/>
                      </a:srgbClr>
                    </a:outerShdw>
                  </a:effectLst>
                  <a:latin typeface="微软雅黑"/>
                  <a:ea typeface="微软雅黑"/>
                  <a:cs typeface="微软雅黑"/>
                  <a:sym typeface="微软雅黑"/>
                </a:defRPr>
              </a:pPr>
              <a:endParaRPr/>
            </a:p>
          </p:txBody>
        </p:sp>
        <p:sp>
          <p:nvSpPr>
            <p:cNvPr id="38" name="Shape 151"/>
            <p:cNvSpPr/>
            <p:nvPr/>
          </p:nvSpPr>
          <p:spPr>
            <a:xfrm>
              <a:off x="67507" y="62338"/>
              <a:ext cx="297035" cy="25336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4290" tIns="34290" rIns="34290" bIns="34290" numCol="1" anchor="ctr">
              <a:spAutoFit/>
            </a:bodyPr>
            <a:lstStyle>
              <a:lvl1pPr algn="ctr">
                <a:defRPr sz="1500" b="1">
                  <a:solidFill>
                    <a:srgbClr val="FFFFFF"/>
                  </a:solidFill>
                  <a:effectLst>
                    <a:outerShdw blurRad="38100" dist="38100" dir="2700000" rotWithShape="0">
                      <a:srgbClr val="000000">
                        <a:alpha val="43137"/>
                      </a:srgbClr>
                    </a:outerShdw>
                  </a:effectLst>
                  <a:latin typeface="微软雅黑"/>
                  <a:ea typeface="微软雅黑"/>
                  <a:cs typeface="微软雅黑"/>
                  <a:sym typeface="微软雅黑"/>
                </a:defRPr>
              </a:lvl1pPr>
            </a:lstStyle>
            <a:p>
              <a:pPr lvl="0">
                <a:defRPr sz="1800" b="0">
                  <a:solidFill>
                    <a:srgbClr val="000000"/>
                  </a:solidFill>
                  <a:effectLst/>
                </a:defRPr>
              </a:pPr>
              <a:r>
                <a:rPr sz="1500" b="1" dirty="0">
                  <a:solidFill>
                    <a:srgbClr val="FFFFFF"/>
                  </a:solidFill>
                  <a:effectLst>
                    <a:outerShdw blurRad="38100" dist="38100" dir="2700000" rotWithShape="0">
                      <a:srgbClr val="000000">
                        <a:alpha val="43137"/>
                      </a:srgbClr>
                    </a:outerShdw>
                  </a:effectLst>
                </a:rPr>
                <a:t>五</a:t>
              </a:r>
            </a:p>
          </p:txBody>
        </p:sp>
      </p:grpSp>
      <p:grpSp>
        <p:nvGrpSpPr>
          <p:cNvPr id="45" name="Group 149"/>
          <p:cNvGrpSpPr/>
          <p:nvPr/>
        </p:nvGrpSpPr>
        <p:grpSpPr>
          <a:xfrm>
            <a:off x="2771801" y="3795885"/>
            <a:ext cx="2916326" cy="454099"/>
            <a:chOff x="0" y="0"/>
            <a:chExt cx="2916324" cy="454097"/>
          </a:xfrm>
        </p:grpSpPr>
        <p:sp>
          <p:nvSpPr>
            <p:cNvPr id="46" name="Shape 147"/>
            <p:cNvSpPr/>
            <p:nvPr/>
          </p:nvSpPr>
          <p:spPr>
            <a:xfrm>
              <a:off x="0" y="0"/>
              <a:ext cx="2916324" cy="454097"/>
            </a:xfrm>
            <a:prstGeom prst="roundRect">
              <a:avLst>
                <a:gd name="adj" fmla="val 8176"/>
              </a:avLst>
            </a:prstGeom>
            <a:noFill/>
            <a:ln w="19050" cap="flat">
              <a:solidFill>
                <a:srgbClr val="A6A6A6"/>
              </a:solidFill>
              <a:prstDash val="solid"/>
              <a:bevel/>
            </a:ln>
            <a:effectLst/>
          </p:spPr>
          <p:txBody>
            <a:bodyPr wrap="square" lIns="0" tIns="0" rIns="0" bIns="0" numCol="1" anchor="ctr">
              <a:noAutofit/>
            </a:bodyPr>
            <a:lstStyle/>
            <a:p>
              <a:pPr lvl="0" algn="ctr">
                <a:defRPr b="1">
                  <a:solidFill>
                    <a:srgbClr val="FFFFFF"/>
                  </a:solidFill>
                  <a:effectLst>
                    <a:outerShdw blurRad="38100" dist="38100" dir="2700000" rotWithShape="0">
                      <a:srgbClr val="000000">
                        <a:alpha val="43137"/>
                      </a:srgbClr>
                    </a:outerShdw>
                  </a:effectLst>
                  <a:latin typeface="微软雅黑"/>
                  <a:ea typeface="微软雅黑"/>
                  <a:cs typeface="微软雅黑"/>
                  <a:sym typeface="微软雅黑"/>
                </a:defRPr>
              </a:pPr>
              <a:endParaRPr/>
            </a:p>
          </p:txBody>
        </p:sp>
        <p:sp>
          <p:nvSpPr>
            <p:cNvPr id="47" name="Shape 148"/>
            <p:cNvSpPr/>
            <p:nvPr/>
          </p:nvSpPr>
          <p:spPr>
            <a:xfrm>
              <a:off x="961872" y="53924"/>
              <a:ext cx="992578" cy="34624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90" tIns="34290" rIns="34290" bIns="34290" numCol="1" anchor="ctr">
              <a:spAutoFit/>
            </a:bodyPr>
            <a:lstStyle/>
            <a:p>
              <a:pPr algn="ctr"/>
              <a:r>
                <a:rPr lang="zh-CN" altLang="en-US" b="1" dirty="0">
                  <a:solidFill>
                    <a:srgbClr val="FFFFFF"/>
                  </a:solidFill>
                  <a:effectLst>
                    <a:outerShdw blurRad="38100" dist="38100" dir="2700000" rotWithShape="0">
                      <a:srgbClr val="000000">
                        <a:alpha val="43137"/>
                      </a:srgbClr>
                    </a:outerShdw>
                  </a:effectLst>
                  <a:latin typeface="微软雅黑"/>
                  <a:ea typeface="微软雅黑"/>
                  <a:cs typeface="微软雅黑"/>
                </a:rPr>
                <a:t>人工智能</a:t>
              </a:r>
              <a:endParaRPr b="1" dirty="0">
                <a:solidFill>
                  <a:srgbClr val="FFFFFF"/>
                </a:solidFill>
                <a:effectLst>
                  <a:outerShdw blurRad="38100" dist="38100" dir="2700000" rotWithShape="0">
                    <a:srgbClr val="000000">
                      <a:alpha val="43137"/>
                    </a:srgbClr>
                  </a:outerShdw>
                </a:effectLst>
                <a:latin typeface="微软雅黑"/>
                <a:ea typeface="微软雅黑"/>
                <a:cs typeface="微软雅黑"/>
              </a:endParaRPr>
            </a:p>
          </p:txBody>
        </p:sp>
      </p:grpSp>
      <p:grpSp>
        <p:nvGrpSpPr>
          <p:cNvPr id="48" name="Group 152"/>
          <p:cNvGrpSpPr/>
          <p:nvPr/>
        </p:nvGrpSpPr>
        <p:grpSpPr>
          <a:xfrm>
            <a:off x="2555776" y="3723877"/>
            <a:ext cx="432050" cy="378045"/>
            <a:chOff x="0" y="-1"/>
            <a:chExt cx="432048" cy="378044"/>
          </a:xfrm>
        </p:grpSpPr>
        <p:sp>
          <p:nvSpPr>
            <p:cNvPr id="49" name="Shape 150"/>
            <p:cNvSpPr/>
            <p:nvPr/>
          </p:nvSpPr>
          <p:spPr>
            <a:xfrm>
              <a:off x="0" y="-1"/>
              <a:ext cx="432048" cy="378044"/>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725" y="0"/>
                  </a:lnTo>
                  <a:lnTo>
                    <a:pt x="16875" y="0"/>
                  </a:lnTo>
                  <a:lnTo>
                    <a:pt x="21600" y="10800"/>
                  </a:lnTo>
                  <a:lnTo>
                    <a:pt x="16875" y="21600"/>
                  </a:lnTo>
                  <a:lnTo>
                    <a:pt x="4725" y="21600"/>
                  </a:lnTo>
                  <a:close/>
                </a:path>
              </a:pathLst>
            </a:custGeom>
            <a:solidFill>
              <a:srgbClr val="88E70F"/>
            </a:solidFill>
            <a:ln w="25400" cap="flat">
              <a:solidFill>
                <a:srgbClr val="BFBFBF"/>
              </a:solidFill>
              <a:prstDash val="solid"/>
              <a:bevel/>
            </a:ln>
            <a:effectLst>
              <a:outerShdw blurRad="63500" rotWithShape="0">
                <a:srgbClr val="000000">
                  <a:alpha val="40000"/>
                </a:srgbClr>
              </a:outerShdw>
            </a:effectLst>
          </p:spPr>
          <p:txBody>
            <a:bodyPr wrap="square" lIns="0" tIns="0" rIns="0" bIns="0" numCol="1" anchor="ctr">
              <a:noAutofit/>
            </a:bodyPr>
            <a:lstStyle/>
            <a:p>
              <a:pPr lvl="0" algn="ctr">
                <a:defRPr sz="1500" b="1">
                  <a:solidFill>
                    <a:srgbClr val="FFFFFF"/>
                  </a:solidFill>
                  <a:effectLst>
                    <a:outerShdw blurRad="38100" dist="38100" dir="2700000" rotWithShape="0">
                      <a:srgbClr val="000000">
                        <a:alpha val="43137"/>
                      </a:srgbClr>
                    </a:outerShdw>
                  </a:effectLst>
                  <a:latin typeface="微软雅黑"/>
                  <a:ea typeface="微软雅黑"/>
                  <a:cs typeface="微软雅黑"/>
                  <a:sym typeface="微软雅黑"/>
                </a:defRPr>
              </a:pPr>
              <a:endParaRPr/>
            </a:p>
          </p:txBody>
        </p:sp>
        <p:sp>
          <p:nvSpPr>
            <p:cNvPr id="50" name="Shape 151"/>
            <p:cNvSpPr/>
            <p:nvPr/>
          </p:nvSpPr>
          <p:spPr>
            <a:xfrm>
              <a:off x="67507" y="38981"/>
              <a:ext cx="297035" cy="30008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4290" tIns="34290" rIns="34290" bIns="34290" numCol="1" anchor="ctr">
              <a:spAutoFit/>
            </a:bodyPr>
            <a:lstStyle>
              <a:lvl1pPr algn="ctr">
                <a:defRPr sz="1500" b="1">
                  <a:solidFill>
                    <a:srgbClr val="FFFFFF"/>
                  </a:solidFill>
                  <a:effectLst>
                    <a:outerShdw blurRad="38100" dist="38100" dir="2700000" rotWithShape="0">
                      <a:srgbClr val="000000">
                        <a:alpha val="43137"/>
                      </a:srgbClr>
                    </a:outerShdw>
                  </a:effectLst>
                  <a:latin typeface="微软雅黑"/>
                  <a:ea typeface="微软雅黑"/>
                  <a:cs typeface="微软雅黑"/>
                  <a:sym typeface="微软雅黑"/>
                </a:defRPr>
              </a:lvl1pPr>
            </a:lstStyle>
            <a:p>
              <a:pPr lvl="0">
                <a:defRPr sz="1800" b="0">
                  <a:solidFill>
                    <a:srgbClr val="000000"/>
                  </a:solidFill>
                  <a:effectLst/>
                </a:defRPr>
              </a:pPr>
              <a:r>
                <a:rPr lang="zh-CN" altLang="en-US" sz="1500" b="1" dirty="0" smtClean="0">
                  <a:solidFill>
                    <a:srgbClr val="FFFFFF"/>
                  </a:solidFill>
                  <a:effectLst>
                    <a:outerShdw blurRad="38100" dist="38100" dir="2700000" rotWithShape="0">
                      <a:srgbClr val="000000">
                        <a:alpha val="43137"/>
                      </a:srgbClr>
                    </a:outerShdw>
                  </a:effectLst>
                </a:rPr>
                <a:t>六</a:t>
              </a:r>
              <a:endParaRPr sz="1500" b="1" dirty="0">
                <a:solidFill>
                  <a:srgbClr val="FFFFFF"/>
                </a:solidFill>
                <a:effectLst>
                  <a:outerShdw blurRad="38100" dist="38100" dir="2700000" rotWithShape="0">
                    <a:srgbClr val="000000">
                      <a:alpha val="43137"/>
                    </a:srgbClr>
                  </a:outerShdw>
                </a:effectLst>
              </a:endParaRPr>
            </a:p>
          </p:txBody>
        </p:sp>
      </p:grpSp>
    </p:spTree>
    <p:extLst>
      <p:ext uri="{BB962C8B-B14F-4D97-AF65-F5344CB8AC3E}">
        <p14:creationId xmlns:p14="http://schemas.microsoft.com/office/powerpoint/2010/main" val="18390199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 </a:t>
            </a:r>
            <a:r>
              <a:rPr lang="zh-CN" altLang="en-US" dirty="0"/>
              <a:t>操作系统</a:t>
            </a:r>
          </a:p>
        </p:txBody>
      </p:sp>
      <p:sp>
        <p:nvSpPr>
          <p:cNvPr id="3" name="内容占位符 2"/>
          <p:cNvSpPr>
            <a:spLocks noGrp="1"/>
          </p:cNvSpPr>
          <p:nvPr>
            <p:ph idx="1"/>
          </p:nvPr>
        </p:nvSpPr>
        <p:spPr/>
        <p:txBody>
          <a:bodyPr/>
          <a:lstStyle/>
          <a:p>
            <a:pPr marL="0"/>
            <a:r>
              <a:rPr lang="zh-CN" altLang="en-US" b="1" dirty="0">
                <a:solidFill>
                  <a:srgbClr val="FF9933"/>
                </a:solidFill>
                <a:latin typeface="楷体_GB2312" pitchFamily="49" charset="-122"/>
              </a:rPr>
              <a:t>存储管理</a:t>
            </a:r>
            <a:r>
              <a:rPr lang="zh-CN" altLang="en-US" dirty="0">
                <a:latin typeface="楷体_GB2312" pitchFamily="49" charset="-122"/>
              </a:rPr>
              <a:t>：管理内存资源。</a:t>
            </a:r>
          </a:p>
          <a:p>
            <a:pPr marL="0"/>
            <a:r>
              <a:rPr lang="zh-CN" altLang="en-US" dirty="0" smtClean="0">
                <a:latin typeface="楷体_GB2312" pitchFamily="49" charset="-122"/>
              </a:rPr>
              <a:t>主要</a:t>
            </a:r>
            <a:r>
              <a:rPr lang="zh-CN" altLang="en-US" dirty="0">
                <a:latin typeface="楷体_GB2312" pitchFamily="49" charset="-122"/>
              </a:rPr>
              <a:t>包括内存分配、地址映射、内存保护和内存扩充。</a:t>
            </a:r>
          </a:p>
          <a:p>
            <a:endParaRPr lang="zh-CN" altLang="en-US" dirty="0"/>
          </a:p>
        </p:txBody>
      </p:sp>
    </p:spTree>
    <p:extLst>
      <p:ext uri="{BB962C8B-B14F-4D97-AF65-F5344CB8AC3E}">
        <p14:creationId xmlns:p14="http://schemas.microsoft.com/office/powerpoint/2010/main" val="32669495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 </a:t>
            </a:r>
            <a:r>
              <a:rPr lang="zh-CN" altLang="en-US" dirty="0"/>
              <a:t>操作系统</a:t>
            </a:r>
          </a:p>
        </p:txBody>
      </p:sp>
      <p:sp>
        <p:nvSpPr>
          <p:cNvPr id="3" name="内容占位符 2"/>
          <p:cNvSpPr>
            <a:spLocks noGrp="1"/>
          </p:cNvSpPr>
          <p:nvPr>
            <p:ph idx="1"/>
          </p:nvPr>
        </p:nvSpPr>
        <p:spPr>
          <a:xfrm>
            <a:off x="827584" y="1164269"/>
            <a:ext cx="3456384" cy="3207681"/>
          </a:xfrm>
        </p:spPr>
        <p:txBody>
          <a:bodyPr/>
          <a:lstStyle/>
          <a:p>
            <a:r>
              <a:rPr lang="zh-CN" altLang="en-US" dirty="0">
                <a:latin typeface="楷体_GB2312" pitchFamily="49" charset="-122"/>
              </a:rPr>
              <a:t>虚拟内存→系统属性</a:t>
            </a:r>
            <a:r>
              <a:rPr lang="en-US" altLang="zh-CN" dirty="0">
                <a:latin typeface="楷体_GB2312" pitchFamily="49" charset="-122"/>
              </a:rPr>
              <a:t>/</a:t>
            </a:r>
            <a:r>
              <a:rPr lang="zh-CN" altLang="en-US" dirty="0">
                <a:latin typeface="楷体_GB2312" pitchFamily="49" charset="-122"/>
              </a:rPr>
              <a:t>高级→性能设置</a:t>
            </a:r>
            <a:r>
              <a:rPr lang="en-US" altLang="zh-CN" dirty="0">
                <a:latin typeface="楷体_GB2312" pitchFamily="49" charset="-122"/>
              </a:rPr>
              <a:t>/</a:t>
            </a:r>
            <a:r>
              <a:rPr lang="zh-CN" altLang="en-US" dirty="0">
                <a:latin typeface="楷体_GB2312" pitchFamily="49" charset="-122"/>
              </a:rPr>
              <a:t>高级→虚拟内容</a:t>
            </a:r>
            <a:r>
              <a:rPr lang="en-US" altLang="zh-CN" dirty="0">
                <a:latin typeface="楷体_GB2312" pitchFamily="49" charset="-122"/>
              </a:rPr>
              <a:t>/</a:t>
            </a:r>
            <a:r>
              <a:rPr lang="zh-CN" altLang="en-US" dirty="0">
                <a:latin typeface="楷体_GB2312" pitchFamily="49" charset="-122"/>
              </a:rPr>
              <a:t>更改</a:t>
            </a:r>
          </a:p>
          <a:p>
            <a:endParaRPr lang="zh-CN" altLang="en-US" dirty="0"/>
          </a:p>
        </p:txBody>
      </p:sp>
      <p:pic>
        <p:nvPicPr>
          <p:cNvPr id="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448494"/>
            <a:ext cx="3096344" cy="3981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185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24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 </a:t>
            </a:r>
            <a:r>
              <a:rPr lang="zh-CN" altLang="en-US" dirty="0"/>
              <a:t>操作系统</a:t>
            </a:r>
          </a:p>
        </p:txBody>
      </p:sp>
      <p:sp>
        <p:nvSpPr>
          <p:cNvPr id="3" name="内容占位符 2"/>
          <p:cNvSpPr>
            <a:spLocks noGrp="1"/>
          </p:cNvSpPr>
          <p:nvPr>
            <p:ph idx="1"/>
          </p:nvPr>
        </p:nvSpPr>
        <p:spPr/>
        <p:txBody>
          <a:bodyPr/>
          <a:lstStyle/>
          <a:p>
            <a:pPr marL="0"/>
            <a:r>
              <a:rPr lang="zh-CN" altLang="en-US" b="1" dirty="0">
                <a:solidFill>
                  <a:srgbClr val="FF9933"/>
                </a:solidFill>
                <a:latin typeface="楷体_GB2312" pitchFamily="49" charset="-122"/>
              </a:rPr>
              <a:t>设备管理</a:t>
            </a:r>
            <a:r>
              <a:rPr lang="zh-CN" altLang="en-US" dirty="0">
                <a:latin typeface="楷体_GB2312" pitchFamily="49" charset="-122"/>
              </a:rPr>
              <a:t>：对硬件设备进行管理。</a:t>
            </a:r>
          </a:p>
          <a:p>
            <a:pPr marL="0"/>
            <a:r>
              <a:rPr lang="zh-CN" altLang="en-US" dirty="0" smtClean="0">
                <a:latin typeface="楷体_GB2312" pitchFamily="49" charset="-122"/>
              </a:rPr>
              <a:t>主要</a:t>
            </a:r>
            <a:r>
              <a:rPr lang="zh-CN" altLang="en-US" dirty="0">
                <a:latin typeface="楷体_GB2312" pitchFamily="49" charset="-122"/>
              </a:rPr>
              <a:t>包括缓冲区管理、设备分配、设备驱动和设备无关性。</a:t>
            </a:r>
          </a:p>
          <a:p>
            <a:endParaRPr lang="zh-CN" altLang="en-US" dirty="0"/>
          </a:p>
        </p:txBody>
      </p:sp>
    </p:spTree>
    <p:extLst>
      <p:ext uri="{BB962C8B-B14F-4D97-AF65-F5344CB8AC3E}">
        <p14:creationId xmlns:p14="http://schemas.microsoft.com/office/powerpoint/2010/main" val="21185698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 </a:t>
            </a:r>
            <a:r>
              <a:rPr lang="zh-CN" altLang="en-US" dirty="0"/>
              <a:t>操作系统</a:t>
            </a:r>
          </a:p>
        </p:txBody>
      </p:sp>
      <p:sp>
        <p:nvSpPr>
          <p:cNvPr id="3" name="内容占位符 2"/>
          <p:cNvSpPr>
            <a:spLocks noGrp="1"/>
          </p:cNvSpPr>
          <p:nvPr>
            <p:ph idx="1"/>
          </p:nvPr>
        </p:nvSpPr>
        <p:spPr/>
        <p:txBody>
          <a:bodyPr>
            <a:normAutofit/>
          </a:bodyPr>
          <a:lstStyle/>
          <a:p>
            <a:pPr marL="0"/>
            <a:r>
              <a:rPr lang="zh-CN" altLang="en-US" b="1" dirty="0">
                <a:solidFill>
                  <a:srgbClr val="FF9933"/>
                </a:solidFill>
                <a:latin typeface="楷体_GB2312" pitchFamily="49" charset="-122"/>
              </a:rPr>
              <a:t>文件管理</a:t>
            </a:r>
            <a:r>
              <a:rPr lang="zh-CN" altLang="en-US" dirty="0">
                <a:latin typeface="楷体_GB2312" pitchFamily="49" charset="-122"/>
              </a:rPr>
              <a:t>：对信息资源的管理，操作系统将这些资源以文件的形式存储在外存上。</a:t>
            </a:r>
            <a:endParaRPr lang="en-US" altLang="zh-CN" dirty="0">
              <a:latin typeface="楷体_GB2312" pitchFamily="49" charset="-122"/>
            </a:endParaRPr>
          </a:p>
          <a:p>
            <a:pPr marL="0"/>
            <a:r>
              <a:rPr lang="zh-CN" altLang="en-US" dirty="0" smtClean="0">
                <a:latin typeface="楷体_GB2312" pitchFamily="49" charset="-122"/>
              </a:rPr>
              <a:t>文件系统</a:t>
            </a:r>
            <a:r>
              <a:rPr lang="zh-CN" altLang="en-US" dirty="0">
                <a:latin typeface="楷体_GB2312" pitchFamily="49" charset="-122"/>
              </a:rPr>
              <a:t>的重要概念：</a:t>
            </a:r>
            <a:endParaRPr lang="en-US" altLang="zh-CN" dirty="0">
              <a:latin typeface="楷体_GB2312" pitchFamily="49" charset="-122"/>
            </a:endParaRPr>
          </a:p>
          <a:p>
            <a:pPr marL="1317625" lvl="1" indent="-457200">
              <a:buFont typeface="Wingdings" pitchFamily="2" charset="2"/>
              <a:buChar char="Ø"/>
            </a:pPr>
            <a:r>
              <a:rPr lang="zh-CN" altLang="en-US" sz="1900" dirty="0">
                <a:latin typeface="楷体_GB2312" pitchFamily="49" charset="-122"/>
              </a:rPr>
              <a:t>文件</a:t>
            </a:r>
            <a:endParaRPr lang="en-US" altLang="zh-CN" sz="1900" dirty="0">
              <a:latin typeface="楷体_GB2312" pitchFamily="49" charset="-122"/>
            </a:endParaRPr>
          </a:p>
          <a:p>
            <a:pPr marL="1317625" lvl="1" indent="-457200">
              <a:buFont typeface="Wingdings" pitchFamily="2" charset="2"/>
              <a:buChar char="Ø"/>
            </a:pPr>
            <a:r>
              <a:rPr lang="zh-CN" altLang="en-US" sz="1900" dirty="0">
                <a:latin typeface="楷体_GB2312" pitchFamily="49" charset="-122"/>
              </a:rPr>
              <a:t>磁盘分区</a:t>
            </a:r>
            <a:endParaRPr lang="en-US" altLang="zh-CN" sz="1900" dirty="0">
              <a:latin typeface="楷体_GB2312" pitchFamily="49" charset="-122"/>
            </a:endParaRPr>
          </a:p>
          <a:p>
            <a:pPr marL="1317625" lvl="1" indent="-457200">
              <a:buFont typeface="Wingdings" pitchFamily="2" charset="2"/>
              <a:buChar char="Ø"/>
            </a:pPr>
            <a:r>
              <a:rPr lang="zh-CN" altLang="en-US" sz="1900" dirty="0">
                <a:latin typeface="楷体_GB2312" pitchFamily="49" charset="-122"/>
              </a:rPr>
              <a:t>目录结构</a:t>
            </a:r>
          </a:p>
          <a:p>
            <a:endParaRPr lang="zh-CN" altLang="en-US" dirty="0"/>
          </a:p>
        </p:txBody>
      </p:sp>
    </p:spTree>
    <p:extLst>
      <p:ext uri="{BB962C8B-B14F-4D97-AF65-F5344CB8AC3E}">
        <p14:creationId xmlns:p14="http://schemas.microsoft.com/office/powerpoint/2010/main" val="29813068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 </a:t>
            </a:r>
            <a:r>
              <a:rPr lang="zh-CN" altLang="en-US" dirty="0"/>
              <a:t>操作系统</a:t>
            </a:r>
          </a:p>
        </p:txBody>
      </p:sp>
      <p:sp>
        <p:nvSpPr>
          <p:cNvPr id="3" name="内容占位符 2"/>
          <p:cNvSpPr>
            <a:spLocks noGrp="1"/>
          </p:cNvSpPr>
          <p:nvPr>
            <p:ph idx="1"/>
          </p:nvPr>
        </p:nvSpPr>
        <p:spPr/>
        <p:txBody>
          <a:bodyPr/>
          <a:lstStyle/>
          <a:p>
            <a:pPr marL="0"/>
            <a:r>
              <a:rPr lang="zh-CN" altLang="en-US" b="1" dirty="0">
                <a:solidFill>
                  <a:srgbClr val="FF9933"/>
                </a:solidFill>
                <a:latin typeface="楷体_GB2312" pitchFamily="49" charset="-122"/>
              </a:rPr>
              <a:t>文件</a:t>
            </a:r>
            <a:endParaRPr lang="en-US" altLang="zh-CN" b="1" dirty="0">
              <a:solidFill>
                <a:srgbClr val="FF9933"/>
              </a:solidFill>
              <a:latin typeface="楷体_GB2312" pitchFamily="49" charset="-122"/>
            </a:endParaRPr>
          </a:p>
          <a:p>
            <a:pPr marL="0"/>
            <a:r>
              <a:rPr lang="zh-CN" altLang="en-US" dirty="0" smtClean="0">
                <a:latin typeface="楷体_GB2312" pitchFamily="49" charset="-122"/>
              </a:rPr>
              <a:t>按</a:t>
            </a:r>
            <a:r>
              <a:rPr lang="zh-CN" altLang="en-US" dirty="0">
                <a:latin typeface="楷体_GB2312" pitchFamily="49" charset="-122"/>
              </a:rPr>
              <a:t>一定格式建立在存储设备上的一批相关信息的有序集合。</a:t>
            </a:r>
          </a:p>
          <a:p>
            <a:pPr marL="0"/>
            <a:endParaRPr lang="en-US" altLang="zh-CN" b="1" dirty="0" smtClean="0">
              <a:solidFill>
                <a:srgbClr val="FF9933"/>
              </a:solidFill>
              <a:latin typeface="楷体_GB2312" pitchFamily="49" charset="-122"/>
            </a:endParaRPr>
          </a:p>
          <a:p>
            <a:pPr marL="0"/>
            <a:r>
              <a:rPr lang="zh-CN" altLang="en-US" b="1" dirty="0" smtClean="0">
                <a:solidFill>
                  <a:srgbClr val="FF9933"/>
                </a:solidFill>
                <a:latin typeface="楷体_GB2312" pitchFamily="49" charset="-122"/>
              </a:rPr>
              <a:t>文件名</a:t>
            </a:r>
            <a:r>
              <a:rPr lang="zh-CN" altLang="en-US" dirty="0">
                <a:latin typeface="楷体_GB2312" pitchFamily="49" charset="-122"/>
              </a:rPr>
              <a:t>：每个文件必须起一个名字。</a:t>
            </a:r>
          </a:p>
          <a:p>
            <a:pPr marL="0"/>
            <a:r>
              <a:rPr lang="zh-CN" altLang="en-US" dirty="0">
                <a:latin typeface="楷体_GB2312" pitchFamily="49" charset="-122"/>
              </a:rPr>
              <a:t>        主文件名</a:t>
            </a:r>
            <a:r>
              <a:rPr lang="en-US" altLang="zh-CN" dirty="0">
                <a:latin typeface="楷体_GB2312" pitchFamily="49" charset="-122"/>
              </a:rPr>
              <a:t>.</a:t>
            </a:r>
            <a:r>
              <a:rPr lang="zh-CN" altLang="en-US" dirty="0">
                <a:latin typeface="楷体_GB2312" pitchFamily="49" charset="-122"/>
              </a:rPr>
              <a:t>扩展名</a:t>
            </a:r>
            <a:r>
              <a:rPr lang="en-US" altLang="zh-CN" dirty="0">
                <a:latin typeface="楷体_GB2312" pitchFamily="49" charset="-122"/>
              </a:rPr>
              <a:t>/</a:t>
            </a:r>
            <a:r>
              <a:rPr lang="zh-CN" altLang="en-US" dirty="0">
                <a:latin typeface="楷体_GB2312" pitchFamily="49" charset="-122"/>
              </a:rPr>
              <a:t>文件类型</a:t>
            </a:r>
          </a:p>
          <a:p>
            <a:endParaRPr lang="zh-CN" altLang="en-US" dirty="0"/>
          </a:p>
        </p:txBody>
      </p:sp>
    </p:spTree>
    <p:extLst>
      <p:ext uri="{BB962C8B-B14F-4D97-AF65-F5344CB8AC3E}">
        <p14:creationId xmlns:p14="http://schemas.microsoft.com/office/powerpoint/2010/main" val="4273123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600" y="195486"/>
            <a:ext cx="6984776" cy="651718"/>
          </a:xfrm>
        </p:spPr>
        <p:txBody>
          <a:bodyPr>
            <a:normAutofit/>
          </a:bodyPr>
          <a:lstStyle/>
          <a:p>
            <a:r>
              <a:rPr lang="zh-CN" altLang="en-US" sz="1800" dirty="0" smtClean="0"/>
              <a:t>                           文件</a:t>
            </a:r>
            <a:r>
              <a:rPr lang="zh-CN" altLang="en-US" sz="1800" dirty="0"/>
              <a:t>扩展名及其意义</a:t>
            </a:r>
          </a:p>
        </p:txBody>
      </p:sp>
      <p:graphicFrame>
        <p:nvGraphicFramePr>
          <p:cNvPr id="4" name="表格 3"/>
          <p:cNvGraphicFramePr>
            <a:graphicFrameLocks noGrp="1"/>
          </p:cNvGraphicFramePr>
          <p:nvPr>
            <p:extLst>
              <p:ext uri="{D42A27DB-BD31-4B8C-83A1-F6EECF244321}">
                <p14:modId xmlns:p14="http://schemas.microsoft.com/office/powerpoint/2010/main" val="334776067"/>
              </p:ext>
            </p:extLst>
          </p:nvPr>
        </p:nvGraphicFramePr>
        <p:xfrm>
          <a:off x="971601" y="771551"/>
          <a:ext cx="6336703" cy="3532833"/>
        </p:xfrm>
        <a:graphic>
          <a:graphicData uri="http://schemas.openxmlformats.org/drawingml/2006/table">
            <a:tbl>
              <a:tblPr firstRow="1" firstCol="1" lastRow="1" lastCol="1" bandRow="1" bandCol="1">
                <a:tableStyleId>{5C22544A-7EE6-4342-B048-85BDC9FD1C3A}</a:tableStyleId>
              </a:tblPr>
              <a:tblGrid>
                <a:gridCol w="1133936"/>
                <a:gridCol w="1267341"/>
                <a:gridCol w="3935426"/>
              </a:tblGrid>
              <a:tr h="333634">
                <a:tc>
                  <a:txBody>
                    <a:bodyPr/>
                    <a:lstStyle/>
                    <a:p>
                      <a:pPr indent="127000" algn="ctr">
                        <a:lnSpc>
                          <a:spcPts val="1560"/>
                        </a:lnSpc>
                        <a:spcAft>
                          <a:spcPts val="0"/>
                        </a:spcAft>
                      </a:pPr>
                      <a:r>
                        <a:rPr lang="zh-CN" sz="1200" kern="100" dirty="0" smtClean="0">
                          <a:effectLst/>
                        </a:rPr>
                        <a:t>文件类型</a:t>
                      </a:r>
                      <a:endParaRPr lang="zh-CN" sz="1200" kern="100" dirty="0">
                        <a:effectLst/>
                        <a:latin typeface="Times New Roman"/>
                        <a:ea typeface="SimSun"/>
                        <a:cs typeface="Courier New"/>
                      </a:endParaRPr>
                    </a:p>
                  </a:txBody>
                  <a:tcPr marL="68586" marR="68586" marT="0" marB="0" anchor="ctr"/>
                </a:tc>
                <a:tc>
                  <a:txBody>
                    <a:bodyPr/>
                    <a:lstStyle/>
                    <a:p>
                      <a:pPr indent="127000" algn="ctr">
                        <a:lnSpc>
                          <a:spcPts val="1560"/>
                        </a:lnSpc>
                        <a:spcAft>
                          <a:spcPts val="0"/>
                        </a:spcAft>
                      </a:pPr>
                      <a:r>
                        <a:rPr lang="zh-CN" sz="1200" kern="100" dirty="0">
                          <a:effectLst/>
                        </a:rPr>
                        <a:t>扩展名</a:t>
                      </a:r>
                      <a:endParaRPr lang="zh-CN" sz="1200" kern="100" dirty="0">
                        <a:effectLst/>
                        <a:latin typeface="Times New Roman"/>
                        <a:ea typeface="SimSun"/>
                        <a:cs typeface="Courier New"/>
                      </a:endParaRPr>
                    </a:p>
                  </a:txBody>
                  <a:tcPr marL="68586" marR="68586" marT="0" marB="0" anchor="ctr"/>
                </a:tc>
                <a:tc>
                  <a:txBody>
                    <a:bodyPr/>
                    <a:lstStyle/>
                    <a:p>
                      <a:pPr indent="127000" algn="ctr">
                        <a:lnSpc>
                          <a:spcPts val="1560"/>
                        </a:lnSpc>
                        <a:spcAft>
                          <a:spcPts val="0"/>
                        </a:spcAft>
                      </a:pPr>
                      <a:r>
                        <a:rPr lang="zh-CN" sz="1200" kern="100" dirty="0">
                          <a:effectLst/>
                        </a:rPr>
                        <a:t>说明</a:t>
                      </a:r>
                      <a:endParaRPr lang="zh-CN" sz="1200" kern="100" dirty="0">
                        <a:effectLst/>
                        <a:latin typeface="Times New Roman"/>
                        <a:ea typeface="SimSun"/>
                        <a:cs typeface="Courier New"/>
                      </a:endParaRPr>
                    </a:p>
                  </a:txBody>
                  <a:tcPr marL="68586" marR="68586" marT="0" marB="0" anchor="ctr"/>
                </a:tc>
              </a:tr>
              <a:tr h="474228">
                <a:tc>
                  <a:txBody>
                    <a:bodyPr/>
                    <a:lstStyle/>
                    <a:p>
                      <a:pPr indent="127000" algn="ctr">
                        <a:lnSpc>
                          <a:spcPts val="1560"/>
                        </a:lnSpc>
                        <a:spcAft>
                          <a:spcPts val="0"/>
                        </a:spcAft>
                      </a:pPr>
                      <a:r>
                        <a:rPr lang="zh-CN" sz="1200" kern="100" dirty="0">
                          <a:effectLst/>
                          <a:latin typeface="微软雅黑" pitchFamily="34" charset="-122"/>
                          <a:ea typeface="微软雅黑" pitchFamily="34" charset="-122"/>
                        </a:rPr>
                        <a:t>批处理文件</a:t>
                      </a:r>
                      <a:endParaRPr lang="zh-CN" sz="1200" kern="100" dirty="0">
                        <a:effectLst/>
                        <a:latin typeface="微软雅黑" pitchFamily="34" charset="-122"/>
                        <a:ea typeface="微软雅黑" pitchFamily="34" charset="-122"/>
                        <a:cs typeface="Courier New"/>
                      </a:endParaRPr>
                    </a:p>
                  </a:txBody>
                  <a:tcPr marL="68586" marR="68586" marT="0" marB="0" anchor="ctr"/>
                </a:tc>
                <a:tc>
                  <a:txBody>
                    <a:bodyPr/>
                    <a:lstStyle/>
                    <a:p>
                      <a:pPr marL="0" indent="127000" algn="ctr" defTabSz="914400" rtl="0" eaLnBrk="1" latinLnBrk="0" hangingPunct="1">
                        <a:lnSpc>
                          <a:spcPts val="1560"/>
                        </a:lnSpc>
                        <a:spcAft>
                          <a:spcPts val="0"/>
                        </a:spcAft>
                      </a:pPr>
                      <a:r>
                        <a:rPr lang="en-US" sz="1200" b="1" kern="100" dirty="0">
                          <a:solidFill>
                            <a:schemeClr val="lt1"/>
                          </a:solidFill>
                          <a:effectLst/>
                          <a:latin typeface="微软雅黑" pitchFamily="34" charset="-122"/>
                          <a:ea typeface="微软雅黑" pitchFamily="34" charset="-122"/>
                          <a:cs typeface="+mn-cs"/>
                        </a:rPr>
                        <a:t>bat</a:t>
                      </a:r>
                      <a:endParaRPr lang="zh-CN" sz="1200" b="1" kern="100" dirty="0">
                        <a:solidFill>
                          <a:schemeClr val="lt1"/>
                        </a:solidFill>
                        <a:effectLst/>
                        <a:latin typeface="微软雅黑" pitchFamily="34" charset="-122"/>
                        <a:ea typeface="微软雅黑" pitchFamily="34" charset="-122"/>
                        <a:cs typeface="+mn-cs"/>
                      </a:endParaRPr>
                    </a:p>
                  </a:txBody>
                  <a:tcPr marL="68586" marR="68586" marT="0" marB="0" anchor="ctr">
                    <a:solidFill>
                      <a:schemeClr val="accent1"/>
                    </a:solidFill>
                  </a:tcPr>
                </a:tc>
                <a:tc>
                  <a:txBody>
                    <a:bodyPr/>
                    <a:lstStyle/>
                    <a:p>
                      <a:pPr indent="127000" algn="ctr">
                        <a:lnSpc>
                          <a:spcPts val="1560"/>
                        </a:lnSpc>
                        <a:spcAft>
                          <a:spcPts val="0"/>
                        </a:spcAft>
                      </a:pPr>
                      <a:r>
                        <a:rPr lang="zh-CN" sz="1200" kern="100" dirty="0">
                          <a:effectLst/>
                          <a:latin typeface="微软雅黑" pitchFamily="34" charset="-122"/>
                          <a:ea typeface="微软雅黑" pitchFamily="34" charset="-122"/>
                        </a:rPr>
                        <a:t>将一批系统操作命令存储在一起，可供用户连续执行</a:t>
                      </a:r>
                      <a:endParaRPr lang="zh-CN" sz="1200" kern="100" dirty="0">
                        <a:effectLst/>
                        <a:latin typeface="微软雅黑" pitchFamily="34" charset="-122"/>
                        <a:ea typeface="微软雅黑" pitchFamily="34" charset="-122"/>
                        <a:cs typeface="Courier New"/>
                      </a:endParaRPr>
                    </a:p>
                  </a:txBody>
                  <a:tcPr marL="68586" marR="68586" marT="0" marB="0" anchor="ctr"/>
                </a:tc>
              </a:tr>
              <a:tr h="474228">
                <a:tc>
                  <a:txBody>
                    <a:bodyPr/>
                    <a:lstStyle/>
                    <a:p>
                      <a:pPr indent="127000" algn="ctr">
                        <a:lnSpc>
                          <a:spcPts val="1560"/>
                        </a:lnSpc>
                        <a:spcAft>
                          <a:spcPts val="0"/>
                        </a:spcAft>
                      </a:pPr>
                      <a:r>
                        <a:rPr lang="zh-CN" sz="1200" kern="100" dirty="0">
                          <a:effectLst/>
                          <a:latin typeface="微软雅黑" pitchFamily="34" charset="-122"/>
                          <a:ea typeface="微软雅黑" pitchFamily="34" charset="-122"/>
                        </a:rPr>
                        <a:t>可执行文件</a:t>
                      </a:r>
                      <a:endParaRPr lang="zh-CN" sz="1200" kern="100" dirty="0">
                        <a:effectLst/>
                        <a:latin typeface="微软雅黑" pitchFamily="34" charset="-122"/>
                        <a:ea typeface="微软雅黑" pitchFamily="34" charset="-122"/>
                        <a:cs typeface="Courier New"/>
                      </a:endParaRPr>
                    </a:p>
                  </a:txBody>
                  <a:tcPr marL="68586" marR="68586" marT="0" marB="0" anchor="ctr"/>
                </a:tc>
                <a:tc>
                  <a:txBody>
                    <a:bodyPr/>
                    <a:lstStyle/>
                    <a:p>
                      <a:pPr marL="0" indent="127000" algn="ctr" defTabSz="914400" rtl="0" eaLnBrk="1" latinLnBrk="0" hangingPunct="1">
                        <a:lnSpc>
                          <a:spcPts val="1560"/>
                        </a:lnSpc>
                        <a:spcAft>
                          <a:spcPts val="0"/>
                        </a:spcAft>
                      </a:pPr>
                      <a:r>
                        <a:rPr lang="en-US" sz="1200" b="1" kern="100" dirty="0">
                          <a:solidFill>
                            <a:schemeClr val="lt1"/>
                          </a:solidFill>
                          <a:effectLst/>
                          <a:latin typeface="微软雅黑" pitchFamily="34" charset="-122"/>
                          <a:ea typeface="微软雅黑" pitchFamily="34" charset="-122"/>
                          <a:cs typeface="+mn-cs"/>
                        </a:rPr>
                        <a:t>exe, com</a:t>
                      </a:r>
                      <a:endParaRPr lang="zh-CN" sz="1200" b="1" kern="100" dirty="0">
                        <a:solidFill>
                          <a:schemeClr val="lt1"/>
                        </a:solidFill>
                        <a:effectLst/>
                        <a:latin typeface="微软雅黑" pitchFamily="34" charset="-122"/>
                        <a:ea typeface="微软雅黑" pitchFamily="34" charset="-122"/>
                        <a:cs typeface="+mn-cs"/>
                      </a:endParaRPr>
                    </a:p>
                  </a:txBody>
                  <a:tcPr marL="68586" marR="68586" marT="0" marB="0" anchor="ctr">
                    <a:solidFill>
                      <a:schemeClr val="accent1"/>
                    </a:solidFill>
                  </a:tcPr>
                </a:tc>
                <a:tc>
                  <a:txBody>
                    <a:bodyPr/>
                    <a:lstStyle/>
                    <a:p>
                      <a:pPr indent="127000" algn="ctr">
                        <a:lnSpc>
                          <a:spcPts val="1560"/>
                        </a:lnSpc>
                        <a:spcAft>
                          <a:spcPts val="0"/>
                        </a:spcAft>
                      </a:pPr>
                      <a:r>
                        <a:rPr lang="zh-CN" sz="1200" kern="100" dirty="0">
                          <a:effectLst/>
                          <a:latin typeface="微软雅黑" pitchFamily="34" charset="-122"/>
                          <a:ea typeface="微软雅黑" pitchFamily="34" charset="-122"/>
                        </a:rPr>
                        <a:t>可执行程序文件</a:t>
                      </a:r>
                      <a:endParaRPr lang="zh-CN" sz="1200" kern="100" dirty="0">
                        <a:effectLst/>
                        <a:latin typeface="微软雅黑" pitchFamily="34" charset="-122"/>
                        <a:ea typeface="微软雅黑" pitchFamily="34" charset="-122"/>
                        <a:cs typeface="Courier New"/>
                      </a:endParaRPr>
                    </a:p>
                  </a:txBody>
                  <a:tcPr marL="68586" marR="68586" marT="0" marB="0" anchor="ctr"/>
                </a:tc>
              </a:tr>
              <a:tr h="475322">
                <a:tc>
                  <a:txBody>
                    <a:bodyPr/>
                    <a:lstStyle/>
                    <a:p>
                      <a:pPr indent="127000" algn="ctr">
                        <a:lnSpc>
                          <a:spcPts val="1560"/>
                        </a:lnSpc>
                        <a:spcAft>
                          <a:spcPts val="0"/>
                        </a:spcAft>
                      </a:pPr>
                      <a:r>
                        <a:rPr lang="zh-CN" sz="1200" kern="100" dirty="0">
                          <a:effectLst/>
                          <a:latin typeface="微软雅黑" pitchFamily="34" charset="-122"/>
                          <a:ea typeface="微软雅黑" pitchFamily="34" charset="-122"/>
                        </a:rPr>
                        <a:t>源程序文件</a:t>
                      </a:r>
                      <a:endParaRPr lang="zh-CN" sz="1200" kern="100" dirty="0">
                        <a:effectLst/>
                        <a:latin typeface="微软雅黑" pitchFamily="34" charset="-122"/>
                        <a:ea typeface="微软雅黑" pitchFamily="34" charset="-122"/>
                        <a:cs typeface="Courier New"/>
                      </a:endParaRPr>
                    </a:p>
                  </a:txBody>
                  <a:tcPr marL="68586" marR="68586" marT="0" marB="0" anchor="ctr"/>
                </a:tc>
                <a:tc>
                  <a:txBody>
                    <a:bodyPr/>
                    <a:lstStyle/>
                    <a:p>
                      <a:pPr marL="0" indent="127000" algn="ctr" defTabSz="914400" rtl="0" eaLnBrk="1" latinLnBrk="0" hangingPunct="1">
                        <a:lnSpc>
                          <a:spcPts val="1560"/>
                        </a:lnSpc>
                        <a:spcAft>
                          <a:spcPts val="0"/>
                        </a:spcAft>
                      </a:pPr>
                      <a:r>
                        <a:rPr lang="en-US" sz="1200" b="1" kern="100" dirty="0">
                          <a:solidFill>
                            <a:schemeClr val="lt1"/>
                          </a:solidFill>
                          <a:effectLst/>
                          <a:latin typeface="微软雅黑" pitchFamily="34" charset="-122"/>
                          <a:ea typeface="微软雅黑" pitchFamily="34" charset="-122"/>
                          <a:cs typeface="+mn-cs"/>
                        </a:rPr>
                        <a:t>c, </a:t>
                      </a:r>
                      <a:r>
                        <a:rPr lang="en-US" sz="1200" b="1" kern="100" dirty="0" err="1">
                          <a:solidFill>
                            <a:schemeClr val="lt1"/>
                          </a:solidFill>
                          <a:effectLst/>
                          <a:latin typeface="微软雅黑" pitchFamily="34" charset="-122"/>
                          <a:ea typeface="微软雅黑" pitchFamily="34" charset="-122"/>
                          <a:cs typeface="+mn-cs"/>
                        </a:rPr>
                        <a:t>cpp</a:t>
                      </a:r>
                      <a:r>
                        <a:rPr lang="en-US" sz="1200" b="1" kern="100" dirty="0">
                          <a:solidFill>
                            <a:schemeClr val="lt1"/>
                          </a:solidFill>
                          <a:effectLst/>
                          <a:latin typeface="微软雅黑" pitchFamily="34" charset="-122"/>
                          <a:ea typeface="微软雅黑" pitchFamily="34" charset="-122"/>
                          <a:cs typeface="+mn-cs"/>
                        </a:rPr>
                        <a:t>, bas, </a:t>
                      </a:r>
                      <a:r>
                        <a:rPr lang="en-US" sz="1200" b="1" kern="100" dirty="0" err="1">
                          <a:solidFill>
                            <a:schemeClr val="lt1"/>
                          </a:solidFill>
                          <a:effectLst/>
                          <a:latin typeface="微软雅黑" pitchFamily="34" charset="-122"/>
                          <a:ea typeface="微软雅黑" pitchFamily="34" charset="-122"/>
                          <a:cs typeface="+mn-cs"/>
                        </a:rPr>
                        <a:t>asm</a:t>
                      </a:r>
                      <a:endParaRPr lang="zh-CN" sz="1200" b="1" kern="100" dirty="0">
                        <a:solidFill>
                          <a:schemeClr val="lt1"/>
                        </a:solidFill>
                        <a:effectLst/>
                        <a:latin typeface="微软雅黑" pitchFamily="34" charset="-122"/>
                        <a:ea typeface="微软雅黑" pitchFamily="34" charset="-122"/>
                        <a:cs typeface="+mn-cs"/>
                      </a:endParaRPr>
                    </a:p>
                  </a:txBody>
                  <a:tcPr marL="68586" marR="68586" marT="0" marB="0" anchor="ctr">
                    <a:solidFill>
                      <a:schemeClr val="accent1"/>
                    </a:solidFill>
                  </a:tcPr>
                </a:tc>
                <a:tc>
                  <a:txBody>
                    <a:bodyPr/>
                    <a:lstStyle/>
                    <a:p>
                      <a:pPr indent="127000" algn="ctr">
                        <a:lnSpc>
                          <a:spcPts val="1560"/>
                        </a:lnSpc>
                        <a:spcAft>
                          <a:spcPts val="0"/>
                        </a:spcAft>
                      </a:pPr>
                      <a:r>
                        <a:rPr lang="zh-CN" sz="1200" kern="100" dirty="0" smtClean="0">
                          <a:effectLst/>
                          <a:latin typeface="微软雅黑" pitchFamily="34" charset="-122"/>
                          <a:ea typeface="微软雅黑" pitchFamily="34" charset="-122"/>
                        </a:rPr>
                        <a:t>程序设计语言的源程序文件</a:t>
                      </a:r>
                      <a:endParaRPr lang="zh-CN" sz="1200" kern="100" dirty="0">
                        <a:effectLst/>
                        <a:latin typeface="微软雅黑" pitchFamily="34" charset="-122"/>
                        <a:ea typeface="微软雅黑" pitchFamily="34" charset="-122"/>
                        <a:cs typeface="Courier New"/>
                      </a:endParaRPr>
                    </a:p>
                  </a:txBody>
                  <a:tcPr marL="68586" marR="68586" marT="0" marB="0" anchor="ctr"/>
                </a:tc>
              </a:tr>
              <a:tr h="474228">
                <a:tc>
                  <a:txBody>
                    <a:bodyPr/>
                    <a:lstStyle/>
                    <a:p>
                      <a:pPr indent="127000" algn="ctr">
                        <a:lnSpc>
                          <a:spcPts val="1560"/>
                        </a:lnSpc>
                        <a:spcAft>
                          <a:spcPts val="0"/>
                        </a:spcAft>
                      </a:pPr>
                      <a:r>
                        <a:rPr lang="en-US" sz="1200" kern="100" dirty="0">
                          <a:effectLst/>
                          <a:latin typeface="微软雅黑" pitchFamily="34" charset="-122"/>
                          <a:ea typeface="微软雅黑" pitchFamily="34" charset="-122"/>
                        </a:rPr>
                        <a:t>Office</a:t>
                      </a:r>
                      <a:r>
                        <a:rPr lang="zh-CN" sz="1200" kern="100" dirty="0">
                          <a:effectLst/>
                          <a:latin typeface="微软雅黑" pitchFamily="34" charset="-122"/>
                          <a:ea typeface="微软雅黑" pitchFamily="34" charset="-122"/>
                        </a:rPr>
                        <a:t>文件</a:t>
                      </a:r>
                      <a:endParaRPr lang="zh-CN" sz="1200" kern="100" dirty="0">
                        <a:effectLst/>
                        <a:latin typeface="微软雅黑" pitchFamily="34" charset="-122"/>
                        <a:ea typeface="微软雅黑" pitchFamily="34" charset="-122"/>
                        <a:cs typeface="Courier New"/>
                      </a:endParaRPr>
                    </a:p>
                  </a:txBody>
                  <a:tcPr marL="68586" marR="68586" marT="0" marB="0" anchor="ctr"/>
                </a:tc>
                <a:tc>
                  <a:txBody>
                    <a:bodyPr/>
                    <a:lstStyle/>
                    <a:p>
                      <a:pPr marL="0" indent="127000" algn="ctr" defTabSz="914400" rtl="0" eaLnBrk="1" latinLnBrk="0" hangingPunct="1">
                        <a:lnSpc>
                          <a:spcPts val="1560"/>
                        </a:lnSpc>
                        <a:spcAft>
                          <a:spcPts val="0"/>
                        </a:spcAft>
                      </a:pPr>
                      <a:r>
                        <a:rPr lang="en-US" sz="1200" b="1" kern="100" dirty="0">
                          <a:solidFill>
                            <a:schemeClr val="lt1"/>
                          </a:solidFill>
                          <a:effectLst/>
                          <a:latin typeface="微软雅黑" pitchFamily="34" charset="-122"/>
                          <a:ea typeface="微软雅黑" pitchFamily="34" charset="-122"/>
                          <a:cs typeface="+mn-cs"/>
                        </a:rPr>
                        <a:t>doc, </a:t>
                      </a:r>
                      <a:r>
                        <a:rPr lang="en-US" sz="1200" b="1" kern="100" dirty="0" err="1">
                          <a:solidFill>
                            <a:schemeClr val="lt1"/>
                          </a:solidFill>
                          <a:effectLst/>
                          <a:latin typeface="微软雅黑" pitchFamily="34" charset="-122"/>
                          <a:ea typeface="微软雅黑" pitchFamily="34" charset="-122"/>
                          <a:cs typeface="+mn-cs"/>
                        </a:rPr>
                        <a:t>xls</a:t>
                      </a:r>
                      <a:r>
                        <a:rPr lang="en-US" sz="1200" b="1" kern="100" dirty="0">
                          <a:solidFill>
                            <a:schemeClr val="lt1"/>
                          </a:solidFill>
                          <a:effectLst/>
                          <a:latin typeface="微软雅黑" pitchFamily="34" charset="-122"/>
                          <a:ea typeface="微软雅黑" pitchFamily="34" charset="-122"/>
                          <a:cs typeface="+mn-cs"/>
                        </a:rPr>
                        <a:t>, </a:t>
                      </a:r>
                      <a:r>
                        <a:rPr lang="en-US" sz="1200" b="1" kern="100" dirty="0" err="1">
                          <a:solidFill>
                            <a:schemeClr val="lt1"/>
                          </a:solidFill>
                          <a:effectLst/>
                          <a:latin typeface="微软雅黑" pitchFamily="34" charset="-122"/>
                          <a:ea typeface="微软雅黑" pitchFamily="34" charset="-122"/>
                          <a:cs typeface="+mn-cs"/>
                        </a:rPr>
                        <a:t>ppt</a:t>
                      </a:r>
                      <a:endParaRPr lang="zh-CN" sz="1200" b="1" kern="100" dirty="0">
                        <a:solidFill>
                          <a:schemeClr val="lt1"/>
                        </a:solidFill>
                        <a:effectLst/>
                        <a:latin typeface="微软雅黑" pitchFamily="34" charset="-122"/>
                        <a:ea typeface="微软雅黑" pitchFamily="34" charset="-122"/>
                        <a:cs typeface="+mn-cs"/>
                      </a:endParaRPr>
                    </a:p>
                  </a:txBody>
                  <a:tcPr marL="68586" marR="68586" marT="0" marB="0" anchor="ctr">
                    <a:solidFill>
                      <a:schemeClr val="accent1"/>
                    </a:solidFill>
                  </a:tcPr>
                </a:tc>
                <a:tc>
                  <a:txBody>
                    <a:bodyPr/>
                    <a:lstStyle/>
                    <a:p>
                      <a:pPr indent="127000" algn="ctr">
                        <a:lnSpc>
                          <a:spcPts val="1560"/>
                        </a:lnSpc>
                        <a:spcAft>
                          <a:spcPts val="0"/>
                        </a:spcAft>
                      </a:pPr>
                      <a:r>
                        <a:rPr lang="en-US" sz="1200" kern="100" dirty="0">
                          <a:effectLst/>
                          <a:latin typeface="微软雅黑" pitchFamily="34" charset="-122"/>
                          <a:ea typeface="微软雅黑" pitchFamily="34" charset="-122"/>
                        </a:rPr>
                        <a:t>Office</a:t>
                      </a:r>
                      <a:r>
                        <a:rPr lang="zh-CN" sz="1200" kern="100" dirty="0">
                          <a:effectLst/>
                          <a:latin typeface="微软雅黑" pitchFamily="34" charset="-122"/>
                          <a:ea typeface="微软雅黑" pitchFamily="34" charset="-122"/>
                        </a:rPr>
                        <a:t>中</a:t>
                      </a:r>
                      <a:r>
                        <a:rPr lang="en-US" sz="1200" kern="100" dirty="0">
                          <a:effectLst/>
                          <a:latin typeface="微软雅黑" pitchFamily="34" charset="-122"/>
                          <a:ea typeface="微软雅黑" pitchFamily="34" charset="-122"/>
                        </a:rPr>
                        <a:t>Word</a:t>
                      </a:r>
                      <a:r>
                        <a:rPr lang="zh-CN" sz="1200" kern="100" dirty="0">
                          <a:effectLst/>
                          <a:latin typeface="微软雅黑" pitchFamily="34" charset="-122"/>
                          <a:ea typeface="微软雅黑" pitchFamily="34" charset="-122"/>
                        </a:rPr>
                        <a:t>、</a:t>
                      </a:r>
                      <a:r>
                        <a:rPr lang="en-US" sz="1200" kern="100" dirty="0">
                          <a:effectLst/>
                          <a:latin typeface="微软雅黑" pitchFamily="34" charset="-122"/>
                          <a:ea typeface="微软雅黑" pitchFamily="34" charset="-122"/>
                        </a:rPr>
                        <a:t>Excel</a:t>
                      </a:r>
                      <a:r>
                        <a:rPr lang="zh-CN" sz="1200" kern="100" dirty="0">
                          <a:effectLst/>
                          <a:latin typeface="微软雅黑" pitchFamily="34" charset="-122"/>
                          <a:ea typeface="微软雅黑" pitchFamily="34" charset="-122"/>
                        </a:rPr>
                        <a:t>、</a:t>
                      </a:r>
                      <a:r>
                        <a:rPr lang="en-US" sz="1200" kern="100" dirty="0">
                          <a:effectLst/>
                          <a:latin typeface="微软雅黑" pitchFamily="34" charset="-122"/>
                          <a:ea typeface="微软雅黑" pitchFamily="34" charset="-122"/>
                        </a:rPr>
                        <a:t>PowerPoint</a:t>
                      </a:r>
                      <a:r>
                        <a:rPr lang="zh-CN" sz="1200" kern="100" dirty="0">
                          <a:effectLst/>
                          <a:latin typeface="微软雅黑" pitchFamily="34" charset="-122"/>
                          <a:ea typeface="微软雅黑" pitchFamily="34" charset="-122"/>
                        </a:rPr>
                        <a:t>创建的文档</a:t>
                      </a:r>
                      <a:endParaRPr lang="zh-CN" sz="1200" kern="100" dirty="0">
                        <a:effectLst/>
                        <a:latin typeface="微软雅黑" pitchFamily="34" charset="-122"/>
                        <a:ea typeface="微软雅黑" pitchFamily="34" charset="-122"/>
                        <a:cs typeface="Courier New"/>
                      </a:endParaRPr>
                    </a:p>
                  </a:txBody>
                  <a:tcPr marL="68586" marR="68586" marT="0" marB="0" anchor="ctr"/>
                </a:tc>
              </a:tr>
              <a:tr h="225154">
                <a:tc>
                  <a:txBody>
                    <a:bodyPr/>
                    <a:lstStyle/>
                    <a:p>
                      <a:pPr indent="127000" algn="ctr">
                        <a:lnSpc>
                          <a:spcPts val="1560"/>
                        </a:lnSpc>
                        <a:spcAft>
                          <a:spcPts val="0"/>
                        </a:spcAft>
                      </a:pPr>
                      <a:r>
                        <a:rPr lang="zh-CN" sz="1200" kern="100" dirty="0">
                          <a:effectLst/>
                          <a:latin typeface="微软雅黑" pitchFamily="34" charset="-122"/>
                          <a:ea typeface="微软雅黑" pitchFamily="34" charset="-122"/>
                        </a:rPr>
                        <a:t>网页文件</a:t>
                      </a:r>
                      <a:endParaRPr lang="zh-CN" sz="1200" kern="100" dirty="0">
                        <a:effectLst/>
                        <a:latin typeface="微软雅黑" pitchFamily="34" charset="-122"/>
                        <a:ea typeface="微软雅黑" pitchFamily="34" charset="-122"/>
                        <a:cs typeface="Courier New"/>
                      </a:endParaRPr>
                    </a:p>
                  </a:txBody>
                  <a:tcPr marL="68586" marR="68586" marT="0" marB="0" anchor="ctr"/>
                </a:tc>
                <a:tc>
                  <a:txBody>
                    <a:bodyPr/>
                    <a:lstStyle/>
                    <a:p>
                      <a:pPr marL="0" indent="127000" algn="ctr" defTabSz="914400" rtl="0" eaLnBrk="1" latinLnBrk="0" hangingPunct="1">
                        <a:lnSpc>
                          <a:spcPts val="1560"/>
                        </a:lnSpc>
                        <a:spcAft>
                          <a:spcPts val="0"/>
                        </a:spcAft>
                      </a:pPr>
                      <a:r>
                        <a:rPr lang="en-US" sz="1200" b="1" kern="100" dirty="0" err="1">
                          <a:solidFill>
                            <a:schemeClr val="lt1"/>
                          </a:solidFill>
                          <a:effectLst/>
                          <a:latin typeface="微软雅黑" pitchFamily="34" charset="-122"/>
                          <a:ea typeface="微软雅黑" pitchFamily="34" charset="-122"/>
                          <a:cs typeface="+mn-cs"/>
                        </a:rPr>
                        <a:t>htm</a:t>
                      </a:r>
                      <a:r>
                        <a:rPr lang="en-US" sz="1200" b="1" kern="100" dirty="0">
                          <a:solidFill>
                            <a:schemeClr val="lt1"/>
                          </a:solidFill>
                          <a:effectLst/>
                          <a:latin typeface="微软雅黑" pitchFamily="34" charset="-122"/>
                          <a:ea typeface="微软雅黑" pitchFamily="34" charset="-122"/>
                          <a:cs typeface="+mn-cs"/>
                        </a:rPr>
                        <a:t>, asp</a:t>
                      </a:r>
                      <a:endParaRPr lang="zh-CN" sz="1200" b="1" kern="100" dirty="0">
                        <a:solidFill>
                          <a:schemeClr val="lt1"/>
                        </a:solidFill>
                        <a:effectLst/>
                        <a:latin typeface="微软雅黑" pitchFamily="34" charset="-122"/>
                        <a:ea typeface="微软雅黑" pitchFamily="34" charset="-122"/>
                        <a:cs typeface="+mn-cs"/>
                      </a:endParaRPr>
                    </a:p>
                  </a:txBody>
                  <a:tcPr marL="68586" marR="68586" marT="0" marB="0" anchor="ctr">
                    <a:solidFill>
                      <a:schemeClr val="accent1"/>
                    </a:solidFill>
                  </a:tcPr>
                </a:tc>
                <a:tc>
                  <a:txBody>
                    <a:bodyPr/>
                    <a:lstStyle/>
                    <a:p>
                      <a:pPr indent="127000" algn="ctr">
                        <a:lnSpc>
                          <a:spcPts val="1560"/>
                        </a:lnSpc>
                        <a:spcAft>
                          <a:spcPts val="0"/>
                        </a:spcAft>
                      </a:pPr>
                      <a:r>
                        <a:rPr lang="zh-CN" sz="1200" kern="100" dirty="0">
                          <a:effectLst/>
                          <a:latin typeface="微软雅黑" pitchFamily="34" charset="-122"/>
                          <a:ea typeface="微软雅黑" pitchFamily="34" charset="-122"/>
                        </a:rPr>
                        <a:t>前者是静态的，后者是动态的</a:t>
                      </a:r>
                      <a:endParaRPr lang="zh-CN" sz="1200" kern="100" dirty="0">
                        <a:effectLst/>
                        <a:latin typeface="微软雅黑" pitchFamily="34" charset="-122"/>
                        <a:ea typeface="微软雅黑" pitchFamily="34" charset="-122"/>
                        <a:cs typeface="Courier New"/>
                      </a:endParaRPr>
                    </a:p>
                  </a:txBody>
                  <a:tcPr marL="68586" marR="68586" marT="0" marB="0" anchor="ctr"/>
                </a:tc>
              </a:tr>
              <a:tr h="475322">
                <a:tc>
                  <a:txBody>
                    <a:bodyPr/>
                    <a:lstStyle/>
                    <a:p>
                      <a:pPr indent="127000" algn="ctr">
                        <a:lnSpc>
                          <a:spcPts val="1560"/>
                        </a:lnSpc>
                        <a:spcAft>
                          <a:spcPts val="0"/>
                        </a:spcAft>
                      </a:pPr>
                      <a:r>
                        <a:rPr lang="zh-CN" sz="1200" kern="100" dirty="0">
                          <a:effectLst/>
                          <a:latin typeface="微软雅黑" pitchFamily="34" charset="-122"/>
                          <a:ea typeface="微软雅黑" pitchFamily="34" charset="-122"/>
                        </a:rPr>
                        <a:t>音频文件</a:t>
                      </a:r>
                      <a:endParaRPr lang="zh-CN" sz="1200" kern="100" dirty="0">
                        <a:effectLst/>
                        <a:latin typeface="微软雅黑" pitchFamily="34" charset="-122"/>
                        <a:ea typeface="微软雅黑" pitchFamily="34" charset="-122"/>
                        <a:cs typeface="Courier New"/>
                      </a:endParaRPr>
                    </a:p>
                  </a:txBody>
                  <a:tcPr marL="68586" marR="68586" marT="0" marB="0" anchor="ctr"/>
                </a:tc>
                <a:tc>
                  <a:txBody>
                    <a:bodyPr/>
                    <a:lstStyle/>
                    <a:p>
                      <a:pPr marL="0" indent="127000" algn="ctr" defTabSz="914400" rtl="0" eaLnBrk="1" latinLnBrk="0" hangingPunct="1">
                        <a:lnSpc>
                          <a:spcPts val="1560"/>
                        </a:lnSpc>
                        <a:spcAft>
                          <a:spcPts val="0"/>
                        </a:spcAft>
                      </a:pPr>
                      <a:r>
                        <a:rPr lang="en-US" sz="1200" b="1" kern="100" dirty="0">
                          <a:solidFill>
                            <a:schemeClr val="lt1"/>
                          </a:solidFill>
                          <a:effectLst/>
                          <a:latin typeface="微软雅黑" pitchFamily="34" charset="-122"/>
                          <a:ea typeface="微软雅黑" pitchFamily="34" charset="-122"/>
                          <a:cs typeface="+mn-cs"/>
                        </a:rPr>
                        <a:t>wav, mp3, mid</a:t>
                      </a:r>
                      <a:endParaRPr lang="zh-CN" sz="1200" b="1" kern="100" dirty="0">
                        <a:solidFill>
                          <a:schemeClr val="lt1"/>
                        </a:solidFill>
                        <a:effectLst/>
                        <a:latin typeface="微软雅黑" pitchFamily="34" charset="-122"/>
                        <a:ea typeface="微软雅黑" pitchFamily="34" charset="-122"/>
                        <a:cs typeface="+mn-cs"/>
                      </a:endParaRPr>
                    </a:p>
                  </a:txBody>
                  <a:tcPr marL="68586" marR="68586" marT="0" marB="0" anchor="ctr">
                    <a:solidFill>
                      <a:schemeClr val="accent1"/>
                    </a:solidFill>
                  </a:tcPr>
                </a:tc>
                <a:tc>
                  <a:txBody>
                    <a:bodyPr/>
                    <a:lstStyle/>
                    <a:p>
                      <a:pPr indent="127000" algn="ctr">
                        <a:lnSpc>
                          <a:spcPts val="1560"/>
                        </a:lnSpc>
                        <a:spcAft>
                          <a:spcPts val="0"/>
                        </a:spcAft>
                      </a:pPr>
                      <a:r>
                        <a:rPr lang="zh-CN" sz="1200" kern="100" dirty="0">
                          <a:effectLst/>
                          <a:latin typeface="微软雅黑" pitchFamily="34" charset="-122"/>
                          <a:ea typeface="微软雅黑" pitchFamily="34" charset="-122"/>
                        </a:rPr>
                        <a:t>声音文件，不同的扩展名表示不同格式的音频文件</a:t>
                      </a:r>
                      <a:endParaRPr lang="zh-CN" sz="1200" kern="100" dirty="0">
                        <a:effectLst/>
                        <a:latin typeface="微软雅黑" pitchFamily="34" charset="-122"/>
                        <a:ea typeface="微软雅黑" pitchFamily="34" charset="-122"/>
                        <a:cs typeface="Courier New"/>
                      </a:endParaRPr>
                    </a:p>
                  </a:txBody>
                  <a:tcPr marL="68586" marR="68586" marT="0" marB="0" anchor="ctr"/>
                </a:tc>
              </a:tr>
              <a:tr h="397517">
                <a:tc>
                  <a:txBody>
                    <a:bodyPr/>
                    <a:lstStyle/>
                    <a:p>
                      <a:pPr indent="127000" algn="ctr">
                        <a:lnSpc>
                          <a:spcPts val="1560"/>
                        </a:lnSpc>
                        <a:spcAft>
                          <a:spcPts val="0"/>
                        </a:spcAft>
                      </a:pPr>
                      <a:r>
                        <a:rPr lang="zh-CN" sz="1200" kern="100" dirty="0">
                          <a:effectLst/>
                          <a:latin typeface="微软雅黑" pitchFamily="34" charset="-122"/>
                          <a:ea typeface="微软雅黑" pitchFamily="34" charset="-122"/>
                        </a:rPr>
                        <a:t>图像文件</a:t>
                      </a:r>
                      <a:endParaRPr lang="zh-CN" sz="1200" kern="100" dirty="0">
                        <a:effectLst/>
                        <a:latin typeface="微软雅黑" pitchFamily="34" charset="-122"/>
                        <a:ea typeface="微软雅黑" pitchFamily="34" charset="-122"/>
                        <a:cs typeface="Courier New"/>
                      </a:endParaRPr>
                    </a:p>
                  </a:txBody>
                  <a:tcPr marL="68586" marR="68586" marT="0" marB="0" anchor="ctr"/>
                </a:tc>
                <a:tc>
                  <a:txBody>
                    <a:bodyPr/>
                    <a:lstStyle/>
                    <a:p>
                      <a:pPr marL="0" indent="127000" algn="ctr" defTabSz="914400" rtl="0" eaLnBrk="1" latinLnBrk="0" hangingPunct="1">
                        <a:lnSpc>
                          <a:spcPts val="1560"/>
                        </a:lnSpc>
                        <a:spcAft>
                          <a:spcPts val="0"/>
                        </a:spcAft>
                      </a:pPr>
                      <a:r>
                        <a:rPr lang="en-US" sz="1200" b="1" kern="100" dirty="0">
                          <a:solidFill>
                            <a:schemeClr val="lt1"/>
                          </a:solidFill>
                          <a:effectLst/>
                          <a:latin typeface="微软雅黑" pitchFamily="34" charset="-122"/>
                          <a:ea typeface="微软雅黑" pitchFamily="34" charset="-122"/>
                          <a:cs typeface="+mn-cs"/>
                        </a:rPr>
                        <a:t>bmp, jpg, gif</a:t>
                      </a:r>
                      <a:endParaRPr lang="zh-CN" sz="1200" b="1" kern="100" dirty="0">
                        <a:solidFill>
                          <a:schemeClr val="lt1"/>
                        </a:solidFill>
                        <a:effectLst/>
                        <a:latin typeface="微软雅黑" pitchFamily="34" charset="-122"/>
                        <a:ea typeface="微软雅黑" pitchFamily="34" charset="-122"/>
                        <a:cs typeface="+mn-cs"/>
                      </a:endParaRPr>
                    </a:p>
                  </a:txBody>
                  <a:tcPr marL="68586" marR="68586" marT="0" marB="0" anchor="ctr">
                    <a:solidFill>
                      <a:schemeClr val="accent1"/>
                    </a:solidFill>
                  </a:tcPr>
                </a:tc>
                <a:tc>
                  <a:txBody>
                    <a:bodyPr/>
                    <a:lstStyle/>
                    <a:p>
                      <a:pPr indent="127000" algn="ctr">
                        <a:lnSpc>
                          <a:spcPts val="1560"/>
                        </a:lnSpc>
                        <a:spcAft>
                          <a:spcPts val="0"/>
                        </a:spcAft>
                      </a:pPr>
                      <a:r>
                        <a:rPr lang="zh-CN" sz="1200" kern="100" dirty="0">
                          <a:effectLst/>
                          <a:latin typeface="微软雅黑" pitchFamily="34" charset="-122"/>
                          <a:ea typeface="微软雅黑" pitchFamily="34" charset="-122"/>
                        </a:rPr>
                        <a:t>图像文件，不同的扩展名表示不同格式的图像文件</a:t>
                      </a:r>
                      <a:endParaRPr lang="zh-CN" sz="1200" kern="100" dirty="0">
                        <a:effectLst/>
                        <a:latin typeface="微软雅黑" pitchFamily="34" charset="-122"/>
                        <a:ea typeface="微软雅黑" pitchFamily="34" charset="-122"/>
                        <a:cs typeface="Courier New"/>
                      </a:endParaRPr>
                    </a:p>
                  </a:txBody>
                  <a:tcPr marL="68586" marR="68586" marT="0" marB="0" anchor="ctr"/>
                </a:tc>
              </a:tr>
              <a:tr h="198759">
                <a:tc>
                  <a:txBody>
                    <a:bodyPr/>
                    <a:lstStyle/>
                    <a:p>
                      <a:pPr indent="127000" algn="ctr">
                        <a:lnSpc>
                          <a:spcPts val="1560"/>
                        </a:lnSpc>
                        <a:spcAft>
                          <a:spcPts val="0"/>
                        </a:spcAft>
                      </a:pPr>
                      <a:r>
                        <a:rPr lang="zh-CN" sz="1200" kern="100" dirty="0">
                          <a:effectLst/>
                          <a:latin typeface="微软雅黑" pitchFamily="34" charset="-122"/>
                          <a:ea typeface="微软雅黑" pitchFamily="34" charset="-122"/>
                        </a:rPr>
                        <a:t>压缩文件</a:t>
                      </a:r>
                      <a:endParaRPr lang="zh-CN" sz="1200" kern="100" dirty="0">
                        <a:effectLst/>
                        <a:latin typeface="微软雅黑" pitchFamily="34" charset="-122"/>
                        <a:ea typeface="微软雅黑" pitchFamily="34" charset="-122"/>
                        <a:cs typeface="Courier New"/>
                      </a:endParaRPr>
                    </a:p>
                  </a:txBody>
                  <a:tcPr marL="68586" marR="68586" marT="0" marB="0" anchor="ctr"/>
                </a:tc>
                <a:tc>
                  <a:txBody>
                    <a:bodyPr/>
                    <a:lstStyle/>
                    <a:p>
                      <a:pPr marL="0" indent="127000" algn="ctr" defTabSz="914400" rtl="0" eaLnBrk="1" latinLnBrk="0" hangingPunct="1">
                        <a:lnSpc>
                          <a:spcPts val="1560"/>
                        </a:lnSpc>
                        <a:spcAft>
                          <a:spcPts val="0"/>
                        </a:spcAft>
                      </a:pPr>
                      <a:r>
                        <a:rPr lang="en-US" sz="1200" b="1" kern="100" dirty="0">
                          <a:solidFill>
                            <a:schemeClr val="lt1"/>
                          </a:solidFill>
                          <a:effectLst/>
                          <a:latin typeface="微软雅黑" pitchFamily="34" charset="-122"/>
                          <a:ea typeface="微软雅黑" pitchFamily="34" charset="-122"/>
                          <a:cs typeface="+mn-cs"/>
                        </a:rPr>
                        <a:t>zip, </a:t>
                      </a:r>
                      <a:r>
                        <a:rPr lang="en-US" sz="1200" b="1" kern="100" dirty="0" err="1">
                          <a:solidFill>
                            <a:schemeClr val="lt1"/>
                          </a:solidFill>
                          <a:effectLst/>
                          <a:latin typeface="微软雅黑" pitchFamily="34" charset="-122"/>
                          <a:ea typeface="微软雅黑" pitchFamily="34" charset="-122"/>
                          <a:cs typeface="+mn-cs"/>
                        </a:rPr>
                        <a:t>rar</a:t>
                      </a:r>
                      <a:endParaRPr lang="zh-CN" sz="1200" b="1" kern="100" dirty="0">
                        <a:solidFill>
                          <a:schemeClr val="lt1"/>
                        </a:solidFill>
                        <a:effectLst/>
                        <a:latin typeface="微软雅黑" pitchFamily="34" charset="-122"/>
                        <a:ea typeface="微软雅黑" pitchFamily="34" charset="-122"/>
                        <a:cs typeface="+mn-cs"/>
                      </a:endParaRPr>
                    </a:p>
                  </a:txBody>
                  <a:tcPr marL="68586" marR="68586" marT="0" marB="0" anchor="ctr"/>
                </a:tc>
                <a:tc>
                  <a:txBody>
                    <a:bodyPr/>
                    <a:lstStyle/>
                    <a:p>
                      <a:pPr indent="127000" algn="ctr">
                        <a:lnSpc>
                          <a:spcPts val="1560"/>
                        </a:lnSpc>
                        <a:spcAft>
                          <a:spcPts val="0"/>
                        </a:spcAft>
                      </a:pPr>
                      <a:r>
                        <a:rPr lang="zh-CN" sz="1200" kern="100" dirty="0">
                          <a:effectLst/>
                          <a:latin typeface="微软雅黑" pitchFamily="34" charset="-122"/>
                          <a:ea typeface="微软雅黑" pitchFamily="34" charset="-122"/>
                        </a:rPr>
                        <a:t>压缩文件</a:t>
                      </a:r>
                      <a:endParaRPr lang="zh-CN" sz="1200" kern="100" dirty="0">
                        <a:effectLst/>
                        <a:latin typeface="微软雅黑" pitchFamily="34" charset="-122"/>
                        <a:ea typeface="微软雅黑" pitchFamily="34" charset="-122"/>
                        <a:cs typeface="Courier New"/>
                      </a:endParaRPr>
                    </a:p>
                  </a:txBody>
                  <a:tcPr marL="68586" marR="68586" marT="0" marB="0" anchor="ctr"/>
                </a:tc>
              </a:tr>
            </a:tbl>
          </a:graphicData>
        </a:graphic>
      </p:graphicFrame>
    </p:spTree>
    <p:extLst>
      <p:ext uri="{BB962C8B-B14F-4D97-AF65-F5344CB8AC3E}">
        <p14:creationId xmlns:p14="http://schemas.microsoft.com/office/powerpoint/2010/main" val="29526821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 </a:t>
            </a:r>
            <a:r>
              <a:rPr lang="zh-CN" altLang="en-US" dirty="0"/>
              <a:t>操作系统</a:t>
            </a:r>
          </a:p>
        </p:txBody>
      </p:sp>
      <p:sp>
        <p:nvSpPr>
          <p:cNvPr id="3" name="内容占位符 2"/>
          <p:cNvSpPr>
            <a:spLocks noGrp="1"/>
          </p:cNvSpPr>
          <p:nvPr>
            <p:ph idx="1"/>
          </p:nvPr>
        </p:nvSpPr>
        <p:spPr/>
        <p:txBody>
          <a:bodyPr/>
          <a:lstStyle/>
          <a:p>
            <a:r>
              <a:rPr lang="zh-CN" altLang="en-US" b="1" dirty="0">
                <a:solidFill>
                  <a:srgbClr val="FF9933"/>
                </a:solidFill>
              </a:rPr>
              <a:t>磁盘分区</a:t>
            </a:r>
          </a:p>
          <a:p>
            <a:r>
              <a:rPr lang="zh-CN" altLang="en-US" dirty="0" smtClean="0"/>
              <a:t>把</a:t>
            </a:r>
            <a:r>
              <a:rPr lang="zh-CN" altLang="en-US" dirty="0"/>
              <a:t>一个磁盘驱动器划分成几个逻辑上独立的驱动器，这些分区被称为卷。</a:t>
            </a:r>
          </a:p>
          <a:p>
            <a:r>
              <a:rPr lang="zh-CN" altLang="en-US" b="1" dirty="0">
                <a:solidFill>
                  <a:srgbClr val="FF9933"/>
                </a:solidFill>
              </a:rPr>
              <a:t>目的</a:t>
            </a:r>
            <a:r>
              <a:rPr lang="zh-CN" altLang="en-US" dirty="0"/>
              <a:t>：</a:t>
            </a:r>
          </a:p>
          <a:p>
            <a:pPr marL="414900" indent="-342900">
              <a:buFont typeface="Wingdings" pitchFamily="2" charset="2"/>
              <a:buChar char="Ø"/>
            </a:pPr>
            <a:r>
              <a:rPr lang="zh-CN" altLang="en-US" dirty="0"/>
              <a:t>磁盘容量很大，为便于管理；</a:t>
            </a:r>
          </a:p>
          <a:p>
            <a:pPr marL="414900" indent="-342900">
              <a:buFont typeface="Wingdings" pitchFamily="2" charset="2"/>
              <a:buChar char="Ø"/>
            </a:pPr>
            <a:r>
              <a:rPr lang="zh-CN" altLang="en-US" dirty="0"/>
              <a:t>安装不同的系统，如</a:t>
            </a:r>
            <a:r>
              <a:rPr lang="en-US" altLang="zh-CN" dirty="0"/>
              <a:t>Windows</a:t>
            </a:r>
            <a:r>
              <a:rPr lang="zh-CN" altLang="en-US" dirty="0"/>
              <a:t>和</a:t>
            </a:r>
            <a:r>
              <a:rPr lang="en-US" altLang="zh-CN" dirty="0"/>
              <a:t>Linux</a:t>
            </a:r>
            <a:r>
              <a:rPr lang="zh-CN" altLang="en-US" dirty="0"/>
              <a:t>等。</a:t>
            </a:r>
          </a:p>
          <a:p>
            <a:endParaRPr lang="zh-CN" altLang="en-US" dirty="0"/>
          </a:p>
        </p:txBody>
      </p:sp>
    </p:spTree>
    <p:extLst>
      <p:ext uri="{BB962C8B-B14F-4D97-AF65-F5344CB8AC3E}">
        <p14:creationId xmlns:p14="http://schemas.microsoft.com/office/powerpoint/2010/main" val="37973818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6.2 </a:t>
            </a:r>
            <a:r>
              <a:rPr lang="zh-CN" altLang="en-US" dirty="0"/>
              <a:t>操作系统</a:t>
            </a:r>
          </a:p>
        </p:txBody>
      </p:sp>
      <p:sp>
        <p:nvSpPr>
          <p:cNvPr id="3" name="内容占位符 2"/>
          <p:cNvSpPr>
            <a:spLocks noGrp="1"/>
          </p:cNvSpPr>
          <p:nvPr>
            <p:ph idx="1"/>
          </p:nvPr>
        </p:nvSpPr>
        <p:spPr/>
        <p:txBody>
          <a:bodyPr/>
          <a:lstStyle/>
          <a:p>
            <a:pPr marL="0"/>
            <a:r>
              <a:rPr lang="en-US" altLang="zh-CN" b="1" dirty="0"/>
              <a:t>Windows</a:t>
            </a:r>
            <a:r>
              <a:rPr lang="zh-CN" altLang="en-US" dirty="0"/>
              <a:t>操作系统的分区：</a:t>
            </a:r>
            <a:endParaRPr lang="en-US" altLang="zh-CN" dirty="0"/>
          </a:p>
          <a:p>
            <a:pPr marL="1317625" lvl="1" indent="-457200">
              <a:buFont typeface="Wingdings" pitchFamily="2" charset="2"/>
              <a:buChar char="Ø"/>
            </a:pPr>
            <a:r>
              <a:rPr lang="zh-CN" altLang="zh-CN" dirty="0"/>
              <a:t>一个硬盘可以分为磁盘主分区和磁盘扩展分区</a:t>
            </a:r>
            <a:endParaRPr lang="en-US" altLang="zh-CN" dirty="0"/>
          </a:p>
          <a:p>
            <a:pPr marL="1317625" lvl="1" indent="-457200">
              <a:buFont typeface="Wingdings" pitchFamily="2" charset="2"/>
              <a:buChar char="Ø"/>
            </a:pPr>
            <a:r>
              <a:rPr lang="zh-CN" altLang="zh-CN" dirty="0"/>
              <a:t>扩展分区还可以细分为几个逻辑分区。</a:t>
            </a:r>
            <a:endParaRPr lang="en-US" altLang="zh-CN" dirty="0"/>
          </a:p>
          <a:p>
            <a:pPr marL="1317625" lvl="1" indent="-457200">
              <a:buFont typeface="Wingdings" pitchFamily="2" charset="2"/>
              <a:buChar char="Ø"/>
            </a:pPr>
            <a:r>
              <a:rPr lang="zh-CN" altLang="zh-CN" dirty="0"/>
              <a:t>每一个主分区或逻辑分区就是一个逻辑驱动器，它们各有盘符。</a:t>
            </a:r>
            <a:endParaRPr lang="en-US" altLang="zh-CN" dirty="0"/>
          </a:p>
          <a:p>
            <a:endParaRPr lang="zh-CN" altLang="en-US" dirty="0"/>
          </a:p>
        </p:txBody>
      </p:sp>
    </p:spTree>
    <p:extLst>
      <p:ext uri="{BB962C8B-B14F-4D97-AF65-F5344CB8AC3E}">
        <p14:creationId xmlns:p14="http://schemas.microsoft.com/office/powerpoint/2010/main" val="1201205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411510"/>
            <a:ext cx="6768752" cy="3960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1300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多级目录结构</a:t>
            </a:r>
            <a:r>
              <a:rPr lang="zh-CN" altLang="en-US" dirty="0" smtClean="0"/>
              <a:t>：</a:t>
            </a:r>
            <a:endParaRPr lang="zh-CN" altLang="en-US" dirty="0"/>
          </a:p>
        </p:txBody>
      </p:sp>
      <p:sp>
        <p:nvSpPr>
          <p:cNvPr id="3" name="内容占位符 2"/>
          <p:cNvSpPr>
            <a:spLocks noGrp="1"/>
          </p:cNvSpPr>
          <p:nvPr>
            <p:ph idx="1"/>
          </p:nvPr>
        </p:nvSpPr>
        <p:spPr>
          <a:xfrm>
            <a:off x="827584" y="1059582"/>
            <a:ext cx="6624736" cy="3207681"/>
          </a:xfrm>
        </p:spPr>
        <p:txBody>
          <a:bodyPr/>
          <a:lstStyle/>
          <a:p>
            <a:r>
              <a:rPr lang="zh-CN" altLang="en-US" dirty="0" smtClean="0"/>
              <a:t>       为了</a:t>
            </a:r>
            <a:r>
              <a:rPr lang="zh-CN" altLang="en-US" dirty="0"/>
              <a:t>便于管理计算机中成千上万的文件，大多数的文件系统允许用户在根目录下建立子目录，在子目录下再建立子目录，也就是将目录结构建构成树状结构。</a:t>
            </a:r>
          </a:p>
          <a:p>
            <a:endParaRPr lang="zh-CN" altLang="en-US" dirty="0"/>
          </a:p>
        </p:txBody>
      </p:sp>
      <p:grpSp>
        <p:nvGrpSpPr>
          <p:cNvPr id="4" name="Group 357"/>
          <p:cNvGrpSpPr/>
          <p:nvPr/>
        </p:nvGrpSpPr>
        <p:grpSpPr>
          <a:xfrm>
            <a:off x="611560" y="2482190"/>
            <a:ext cx="7148087" cy="1889760"/>
            <a:chOff x="0" y="0"/>
            <a:chExt cx="7148086" cy="1889758"/>
          </a:xfrm>
        </p:grpSpPr>
        <p:grpSp>
          <p:nvGrpSpPr>
            <p:cNvPr id="5" name="Group 353"/>
            <p:cNvGrpSpPr/>
            <p:nvPr/>
          </p:nvGrpSpPr>
          <p:grpSpPr>
            <a:xfrm>
              <a:off x="0" y="-1"/>
              <a:ext cx="6320917" cy="1889760"/>
              <a:chOff x="0" y="0"/>
              <a:chExt cx="6320916" cy="1889758"/>
            </a:xfrm>
          </p:grpSpPr>
          <p:sp>
            <p:nvSpPr>
              <p:cNvPr id="9" name="Shape 321"/>
              <p:cNvSpPr/>
              <p:nvPr/>
            </p:nvSpPr>
            <p:spPr>
              <a:xfrm flipH="1">
                <a:off x="1819496" y="326060"/>
                <a:ext cx="1204840" cy="225026"/>
              </a:xfrm>
              <a:prstGeom prst="line">
                <a:avLst/>
              </a:prstGeom>
              <a:noFill/>
              <a:ln w="19050" cap="flat">
                <a:solidFill>
                  <a:srgbClr val="FAC090"/>
                </a:solidFill>
                <a:prstDash val="solid"/>
                <a:bevel/>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10" name="Shape 322"/>
              <p:cNvSpPr/>
              <p:nvPr/>
            </p:nvSpPr>
            <p:spPr>
              <a:xfrm>
                <a:off x="3170939" y="326060"/>
                <a:ext cx="1476164" cy="225026"/>
              </a:xfrm>
              <a:prstGeom prst="line">
                <a:avLst/>
              </a:prstGeom>
              <a:noFill/>
              <a:ln w="19050" cap="flat">
                <a:solidFill>
                  <a:srgbClr val="FAC090"/>
                </a:solidFill>
                <a:prstDash val="solid"/>
                <a:bevel/>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11" name="Shape 323"/>
              <p:cNvSpPr/>
              <p:nvPr/>
            </p:nvSpPr>
            <p:spPr>
              <a:xfrm flipH="1">
                <a:off x="1080120" y="832367"/>
                <a:ext cx="576064" cy="225026"/>
              </a:xfrm>
              <a:prstGeom prst="line">
                <a:avLst/>
              </a:prstGeom>
              <a:noFill/>
              <a:ln w="19050" cap="flat">
                <a:solidFill>
                  <a:srgbClr val="FAC090"/>
                </a:solidFill>
                <a:prstDash val="solid"/>
                <a:bevel/>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12" name="Shape 324"/>
              <p:cNvSpPr/>
              <p:nvPr/>
            </p:nvSpPr>
            <p:spPr>
              <a:xfrm>
                <a:off x="1819495" y="832367"/>
                <a:ext cx="936104" cy="225025"/>
              </a:xfrm>
              <a:prstGeom prst="line">
                <a:avLst/>
              </a:prstGeom>
              <a:noFill/>
              <a:ln w="19050" cap="flat">
                <a:solidFill>
                  <a:srgbClr val="FAC090"/>
                </a:solidFill>
                <a:prstDash val="solid"/>
                <a:bevel/>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13" name="Shape 325"/>
              <p:cNvSpPr/>
              <p:nvPr/>
            </p:nvSpPr>
            <p:spPr>
              <a:xfrm flipH="1">
                <a:off x="504056" y="1338673"/>
                <a:ext cx="432048" cy="225026"/>
              </a:xfrm>
              <a:prstGeom prst="line">
                <a:avLst/>
              </a:prstGeom>
              <a:noFill/>
              <a:ln w="19050" cap="flat">
                <a:solidFill>
                  <a:srgbClr val="FAC090"/>
                </a:solidFill>
                <a:prstDash val="solid"/>
                <a:bevel/>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14" name="Shape 326"/>
              <p:cNvSpPr/>
              <p:nvPr/>
            </p:nvSpPr>
            <p:spPr>
              <a:xfrm>
                <a:off x="1080119" y="1338673"/>
                <a:ext cx="1675480" cy="225026"/>
              </a:xfrm>
              <a:prstGeom prst="line">
                <a:avLst/>
              </a:prstGeom>
              <a:noFill/>
              <a:ln w="19050" cap="flat">
                <a:solidFill>
                  <a:srgbClr val="FAC090"/>
                </a:solidFill>
                <a:prstDash val="solid"/>
                <a:bevel/>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15" name="Shape 327"/>
              <p:cNvSpPr/>
              <p:nvPr/>
            </p:nvSpPr>
            <p:spPr>
              <a:xfrm>
                <a:off x="4320479" y="832367"/>
                <a:ext cx="1" cy="225026"/>
              </a:xfrm>
              <a:prstGeom prst="line">
                <a:avLst/>
              </a:prstGeom>
              <a:noFill/>
              <a:ln w="19050" cap="flat">
                <a:solidFill>
                  <a:srgbClr val="FAC090"/>
                </a:solidFill>
                <a:prstDash val="solid"/>
                <a:bevel/>
              </a:ln>
              <a:effectLst/>
            </p:spPr>
            <p:txBody>
              <a:bodyPr wrap="square" lIns="0" tIns="0" rIns="0" bIns="0" numCol="1" anchor="t">
                <a:noAutofit/>
              </a:bodyPr>
              <a:lstStyle/>
              <a:p>
                <a:pPr lvl="0" defTabSz="457200">
                  <a:defRPr sz="1200">
                    <a:latin typeface="+mj-lt"/>
                    <a:ea typeface="+mj-ea"/>
                    <a:cs typeface="+mj-cs"/>
                    <a:sym typeface="Helvetica"/>
                  </a:defRPr>
                </a:pPr>
                <a:endParaRPr/>
              </a:p>
            </p:txBody>
          </p:sp>
          <p:sp>
            <p:nvSpPr>
              <p:cNvPr id="16" name="Shape 328"/>
              <p:cNvSpPr/>
              <p:nvPr/>
            </p:nvSpPr>
            <p:spPr>
              <a:xfrm>
                <a:off x="4647103" y="832366"/>
                <a:ext cx="1673814" cy="225027"/>
              </a:xfrm>
              <a:prstGeom prst="line">
                <a:avLst/>
              </a:prstGeom>
              <a:noFill/>
              <a:ln w="19050" cap="flat">
                <a:solidFill>
                  <a:srgbClr val="FAC090"/>
                </a:solidFill>
                <a:prstDash val="solid"/>
                <a:bevel/>
              </a:ln>
              <a:effectLst/>
            </p:spPr>
            <p:txBody>
              <a:bodyPr wrap="square" lIns="0" tIns="0" rIns="0" bIns="0" numCol="1" anchor="t">
                <a:noAutofit/>
              </a:bodyPr>
              <a:lstStyle/>
              <a:p>
                <a:pPr lvl="0" defTabSz="457200">
                  <a:defRPr sz="1200">
                    <a:latin typeface="+mj-lt"/>
                    <a:ea typeface="+mj-ea"/>
                    <a:cs typeface="+mj-cs"/>
                    <a:sym typeface="Helvetica"/>
                  </a:defRPr>
                </a:pPr>
                <a:endParaRPr/>
              </a:p>
            </p:txBody>
          </p:sp>
          <p:grpSp>
            <p:nvGrpSpPr>
              <p:cNvPr id="17" name="Group 331"/>
              <p:cNvGrpSpPr/>
              <p:nvPr/>
            </p:nvGrpSpPr>
            <p:grpSpPr>
              <a:xfrm>
                <a:off x="2558871" y="-1"/>
                <a:ext cx="1224137" cy="370842"/>
                <a:chOff x="0" y="0"/>
                <a:chExt cx="1224135" cy="370840"/>
              </a:xfrm>
            </p:grpSpPr>
            <p:sp>
              <p:nvSpPr>
                <p:cNvPr id="39" name="Shape 329"/>
                <p:cNvSpPr/>
                <p:nvPr/>
              </p:nvSpPr>
              <p:spPr>
                <a:xfrm>
                  <a:off x="0" y="44779"/>
                  <a:ext cx="1224136" cy="281282"/>
                </a:xfrm>
                <a:prstGeom prst="rect">
                  <a:avLst/>
                </a:prstGeom>
                <a:solidFill>
                  <a:srgbClr val="4F81BD"/>
                </a:solidFill>
                <a:ln w="25400" cap="flat">
                  <a:solidFill>
                    <a:srgbClr val="3A5E8A"/>
                  </a:solidFill>
                  <a:prstDash val="solid"/>
                  <a:bevel/>
                </a:ln>
                <a:effectLst/>
              </p:spPr>
              <p:txBody>
                <a:bodyPr wrap="square" lIns="0" tIns="0" rIns="0" bIns="0" numCol="1" anchor="ctr">
                  <a:noAutofit/>
                </a:bodyPr>
                <a:lstStyle/>
                <a:p>
                  <a:pPr lvl="0" algn="ctr">
                    <a:defRPr>
                      <a:solidFill>
                        <a:srgbClr val="FFFFFF"/>
                      </a:solidFill>
                      <a:latin typeface="微软雅黑"/>
                      <a:ea typeface="微软雅黑"/>
                      <a:cs typeface="微软雅黑"/>
                      <a:sym typeface="微软雅黑"/>
                    </a:defRPr>
                  </a:pPr>
                  <a:endParaRPr/>
                </a:p>
              </p:txBody>
            </p:sp>
            <p:sp>
              <p:nvSpPr>
                <p:cNvPr id="40" name="Shape 330"/>
                <p:cNvSpPr/>
                <p:nvPr/>
              </p:nvSpPr>
              <p:spPr>
                <a:xfrm>
                  <a:off x="0" y="-1"/>
                  <a:ext cx="1224136" cy="3708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lvl="0" algn="ctr"/>
                  <a:r>
                    <a:rPr>
                      <a:solidFill>
                        <a:srgbClr val="FFFFFF"/>
                      </a:solidFill>
                      <a:latin typeface="微软雅黑"/>
                      <a:ea typeface="微软雅黑"/>
                      <a:cs typeface="微软雅黑"/>
                      <a:sym typeface="微软雅黑"/>
                    </a:rPr>
                    <a:t>\(根目录）</a:t>
                  </a:r>
                </a:p>
              </p:txBody>
            </p:sp>
          </p:grpSp>
          <p:grpSp>
            <p:nvGrpSpPr>
              <p:cNvPr id="18" name="Group 334"/>
              <p:cNvGrpSpPr/>
              <p:nvPr/>
            </p:nvGrpSpPr>
            <p:grpSpPr>
              <a:xfrm>
                <a:off x="1099415" y="506306"/>
                <a:ext cx="1440160" cy="370841"/>
                <a:chOff x="0" y="0"/>
                <a:chExt cx="1440158" cy="370840"/>
              </a:xfrm>
            </p:grpSpPr>
            <p:sp>
              <p:nvSpPr>
                <p:cNvPr id="37" name="Shape 332"/>
                <p:cNvSpPr/>
                <p:nvPr/>
              </p:nvSpPr>
              <p:spPr>
                <a:xfrm>
                  <a:off x="0" y="44779"/>
                  <a:ext cx="1440159" cy="281282"/>
                </a:xfrm>
                <a:prstGeom prst="rect">
                  <a:avLst/>
                </a:prstGeom>
                <a:solidFill>
                  <a:srgbClr val="4F81BD"/>
                </a:solidFill>
                <a:ln w="25400" cap="flat">
                  <a:solidFill>
                    <a:srgbClr val="3A5E8A"/>
                  </a:solidFill>
                  <a:prstDash val="solid"/>
                  <a:bevel/>
                </a:ln>
                <a:effectLst/>
              </p:spPr>
              <p:txBody>
                <a:bodyPr wrap="square" lIns="0" tIns="0" rIns="0" bIns="0" numCol="1" anchor="ctr">
                  <a:noAutofit/>
                </a:bodyPr>
                <a:lstStyle/>
                <a:p>
                  <a:pPr lvl="0" algn="ctr">
                    <a:defRPr>
                      <a:solidFill>
                        <a:srgbClr val="FFFFFF"/>
                      </a:solidFill>
                      <a:latin typeface="微软雅黑"/>
                      <a:ea typeface="微软雅黑"/>
                      <a:cs typeface="微软雅黑"/>
                      <a:sym typeface="微软雅黑"/>
                    </a:defRPr>
                  </a:pPr>
                  <a:endParaRPr/>
                </a:p>
              </p:txBody>
            </p:sp>
            <p:sp>
              <p:nvSpPr>
                <p:cNvPr id="38" name="Shape 333"/>
                <p:cNvSpPr/>
                <p:nvPr/>
              </p:nvSpPr>
              <p:spPr>
                <a:xfrm>
                  <a:off x="0" y="-1"/>
                  <a:ext cx="1440159" cy="3708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defRPr>
                      <a:solidFill>
                        <a:srgbClr val="FFFFFF"/>
                      </a:solidFill>
                      <a:latin typeface="微软雅黑"/>
                      <a:ea typeface="微软雅黑"/>
                      <a:cs typeface="微软雅黑"/>
                      <a:sym typeface="微软雅黑"/>
                    </a:defRPr>
                  </a:lvl1pPr>
                </a:lstStyle>
                <a:p>
                  <a:pPr lvl="0">
                    <a:defRPr>
                      <a:solidFill>
                        <a:srgbClr val="000000"/>
                      </a:solidFill>
                    </a:defRPr>
                  </a:pPr>
                  <a:r>
                    <a:rPr>
                      <a:solidFill>
                        <a:srgbClr val="FFFFFF"/>
                      </a:solidFill>
                    </a:rPr>
                    <a:t>Windows</a:t>
                  </a:r>
                </a:p>
              </p:txBody>
            </p:sp>
          </p:grpSp>
          <p:grpSp>
            <p:nvGrpSpPr>
              <p:cNvPr id="19" name="Group 337"/>
              <p:cNvGrpSpPr/>
              <p:nvPr/>
            </p:nvGrpSpPr>
            <p:grpSpPr>
              <a:xfrm>
                <a:off x="360039" y="1012612"/>
                <a:ext cx="1440160" cy="370841"/>
                <a:chOff x="0" y="0"/>
                <a:chExt cx="1440158" cy="370840"/>
              </a:xfrm>
            </p:grpSpPr>
            <p:sp>
              <p:nvSpPr>
                <p:cNvPr id="35" name="Shape 335"/>
                <p:cNvSpPr/>
                <p:nvPr/>
              </p:nvSpPr>
              <p:spPr>
                <a:xfrm>
                  <a:off x="0" y="44779"/>
                  <a:ext cx="1440159" cy="281282"/>
                </a:xfrm>
                <a:prstGeom prst="rect">
                  <a:avLst/>
                </a:prstGeom>
                <a:solidFill>
                  <a:srgbClr val="4F81BD"/>
                </a:solidFill>
                <a:ln w="25400" cap="flat">
                  <a:solidFill>
                    <a:srgbClr val="3A5E8A"/>
                  </a:solidFill>
                  <a:prstDash val="solid"/>
                  <a:bevel/>
                </a:ln>
                <a:effectLst/>
              </p:spPr>
              <p:txBody>
                <a:bodyPr wrap="square" lIns="0" tIns="0" rIns="0" bIns="0" numCol="1" anchor="ctr">
                  <a:noAutofit/>
                </a:bodyPr>
                <a:lstStyle/>
                <a:p>
                  <a:pPr lvl="0" algn="ctr">
                    <a:defRPr>
                      <a:solidFill>
                        <a:srgbClr val="FFFFFF"/>
                      </a:solidFill>
                      <a:latin typeface="微软雅黑"/>
                      <a:ea typeface="微软雅黑"/>
                      <a:cs typeface="微软雅黑"/>
                      <a:sym typeface="微软雅黑"/>
                    </a:defRPr>
                  </a:pPr>
                  <a:endParaRPr/>
                </a:p>
              </p:txBody>
            </p:sp>
            <p:sp>
              <p:nvSpPr>
                <p:cNvPr id="36" name="Shape 336"/>
                <p:cNvSpPr/>
                <p:nvPr/>
              </p:nvSpPr>
              <p:spPr>
                <a:xfrm>
                  <a:off x="0" y="-1"/>
                  <a:ext cx="1440159" cy="3708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defRPr>
                      <a:solidFill>
                        <a:srgbClr val="FFFFFF"/>
                      </a:solidFill>
                      <a:latin typeface="微软雅黑"/>
                      <a:ea typeface="微软雅黑"/>
                      <a:cs typeface="微软雅黑"/>
                      <a:sym typeface="微软雅黑"/>
                    </a:defRPr>
                  </a:lvl1pPr>
                </a:lstStyle>
                <a:p>
                  <a:pPr lvl="0">
                    <a:defRPr>
                      <a:solidFill>
                        <a:srgbClr val="000000"/>
                      </a:solidFill>
                    </a:defRPr>
                  </a:pPr>
                  <a:r>
                    <a:rPr>
                      <a:solidFill>
                        <a:srgbClr val="FFFFFF"/>
                      </a:solidFill>
                    </a:rPr>
                    <a:t>System32</a:t>
                  </a:r>
                </a:p>
              </p:txBody>
            </p:sp>
          </p:grpSp>
          <p:grpSp>
            <p:nvGrpSpPr>
              <p:cNvPr id="20" name="Group 340"/>
              <p:cNvGrpSpPr/>
              <p:nvPr/>
            </p:nvGrpSpPr>
            <p:grpSpPr>
              <a:xfrm>
                <a:off x="0" y="1518918"/>
                <a:ext cx="1656184" cy="370841"/>
                <a:chOff x="0" y="0"/>
                <a:chExt cx="1656183" cy="370840"/>
              </a:xfrm>
            </p:grpSpPr>
            <p:sp>
              <p:nvSpPr>
                <p:cNvPr id="33" name="Shape 338"/>
                <p:cNvSpPr/>
                <p:nvPr/>
              </p:nvSpPr>
              <p:spPr>
                <a:xfrm>
                  <a:off x="0" y="44779"/>
                  <a:ext cx="1656184" cy="281282"/>
                </a:xfrm>
                <a:prstGeom prst="rect">
                  <a:avLst/>
                </a:prstGeom>
                <a:solidFill>
                  <a:srgbClr val="4F81BD"/>
                </a:solidFill>
                <a:ln w="25400" cap="flat">
                  <a:solidFill>
                    <a:srgbClr val="3A5E8A"/>
                  </a:solidFill>
                  <a:prstDash val="solid"/>
                  <a:bevel/>
                </a:ln>
                <a:effectLst/>
              </p:spPr>
              <p:txBody>
                <a:bodyPr wrap="square" lIns="0" tIns="0" rIns="0" bIns="0" numCol="1" anchor="ctr">
                  <a:noAutofit/>
                </a:bodyPr>
                <a:lstStyle/>
                <a:p>
                  <a:pPr lvl="0" algn="ctr">
                    <a:defRPr>
                      <a:solidFill>
                        <a:srgbClr val="FFFFFF"/>
                      </a:solidFill>
                      <a:latin typeface="微软雅黑"/>
                      <a:ea typeface="微软雅黑"/>
                      <a:cs typeface="微软雅黑"/>
                      <a:sym typeface="微软雅黑"/>
                    </a:defRPr>
                  </a:pPr>
                  <a:endParaRPr/>
                </a:p>
              </p:txBody>
            </p:sp>
            <p:sp>
              <p:nvSpPr>
                <p:cNvPr id="34" name="Shape 339"/>
                <p:cNvSpPr/>
                <p:nvPr/>
              </p:nvSpPr>
              <p:spPr>
                <a:xfrm>
                  <a:off x="0" y="-1"/>
                  <a:ext cx="1656184" cy="3708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defRPr>
                      <a:solidFill>
                        <a:srgbClr val="FFFFFF"/>
                      </a:solidFill>
                      <a:latin typeface="微软雅黑"/>
                      <a:ea typeface="微软雅黑"/>
                      <a:cs typeface="微软雅黑"/>
                      <a:sym typeface="微软雅黑"/>
                    </a:defRPr>
                  </a:lvl1pPr>
                </a:lstStyle>
                <a:p>
                  <a:pPr lvl="0">
                    <a:defRPr>
                      <a:solidFill>
                        <a:srgbClr val="000000"/>
                      </a:solidFill>
                    </a:defRPr>
                  </a:pPr>
                  <a:r>
                    <a:rPr>
                      <a:solidFill>
                        <a:srgbClr val="FFFFFF"/>
                      </a:solidFill>
                    </a:rPr>
                    <a:t>Notepad.exe</a:t>
                  </a:r>
                </a:p>
              </p:txBody>
            </p:sp>
          </p:grpSp>
          <p:grpSp>
            <p:nvGrpSpPr>
              <p:cNvPr id="21" name="Group 343"/>
              <p:cNvGrpSpPr/>
              <p:nvPr/>
            </p:nvGrpSpPr>
            <p:grpSpPr>
              <a:xfrm>
                <a:off x="1927507" y="1518918"/>
                <a:ext cx="1656184" cy="370841"/>
                <a:chOff x="0" y="0"/>
                <a:chExt cx="1656183" cy="370840"/>
              </a:xfrm>
            </p:grpSpPr>
            <p:sp>
              <p:nvSpPr>
                <p:cNvPr id="31" name="Shape 341"/>
                <p:cNvSpPr/>
                <p:nvPr/>
              </p:nvSpPr>
              <p:spPr>
                <a:xfrm>
                  <a:off x="0" y="44779"/>
                  <a:ext cx="1656184" cy="281282"/>
                </a:xfrm>
                <a:prstGeom prst="rect">
                  <a:avLst/>
                </a:prstGeom>
                <a:solidFill>
                  <a:srgbClr val="4F81BD"/>
                </a:solidFill>
                <a:ln w="25400" cap="flat">
                  <a:solidFill>
                    <a:srgbClr val="3A5E8A"/>
                  </a:solidFill>
                  <a:prstDash val="solid"/>
                  <a:bevel/>
                </a:ln>
                <a:effectLst/>
              </p:spPr>
              <p:txBody>
                <a:bodyPr wrap="square" lIns="0" tIns="0" rIns="0" bIns="0" numCol="1" anchor="ctr">
                  <a:noAutofit/>
                </a:bodyPr>
                <a:lstStyle/>
                <a:p>
                  <a:pPr lvl="0" algn="ctr">
                    <a:defRPr>
                      <a:solidFill>
                        <a:srgbClr val="FFFFFF"/>
                      </a:solidFill>
                      <a:latin typeface="微软雅黑"/>
                      <a:ea typeface="微软雅黑"/>
                      <a:cs typeface="微软雅黑"/>
                      <a:sym typeface="微软雅黑"/>
                    </a:defRPr>
                  </a:pPr>
                  <a:endParaRPr/>
                </a:p>
              </p:txBody>
            </p:sp>
            <p:sp>
              <p:nvSpPr>
                <p:cNvPr id="32" name="Shape 342"/>
                <p:cNvSpPr/>
                <p:nvPr/>
              </p:nvSpPr>
              <p:spPr>
                <a:xfrm>
                  <a:off x="0" y="-1"/>
                  <a:ext cx="1656184" cy="3708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defRPr>
                      <a:solidFill>
                        <a:srgbClr val="FFFFFF"/>
                      </a:solidFill>
                      <a:latin typeface="微软雅黑"/>
                      <a:ea typeface="微软雅黑"/>
                      <a:cs typeface="微软雅黑"/>
                      <a:sym typeface="微软雅黑"/>
                    </a:defRPr>
                  </a:lvl1pPr>
                </a:lstStyle>
                <a:p>
                  <a:pPr lvl="0">
                    <a:defRPr>
                      <a:solidFill>
                        <a:srgbClr val="000000"/>
                      </a:solidFill>
                    </a:defRPr>
                  </a:pPr>
                  <a:r>
                    <a:rPr>
                      <a:solidFill>
                        <a:srgbClr val="FFFFFF"/>
                      </a:solidFill>
                    </a:rPr>
                    <a:t>Mspaint.exe</a:t>
                  </a:r>
                </a:p>
              </p:txBody>
            </p:sp>
          </p:grpSp>
          <p:grpSp>
            <p:nvGrpSpPr>
              <p:cNvPr id="22" name="Group 346"/>
              <p:cNvGrpSpPr/>
              <p:nvPr/>
            </p:nvGrpSpPr>
            <p:grpSpPr>
              <a:xfrm>
                <a:off x="2035519" y="1012612"/>
                <a:ext cx="1584176" cy="370841"/>
                <a:chOff x="0" y="0"/>
                <a:chExt cx="1584175" cy="370840"/>
              </a:xfrm>
            </p:grpSpPr>
            <p:sp>
              <p:nvSpPr>
                <p:cNvPr id="29" name="Shape 344"/>
                <p:cNvSpPr/>
                <p:nvPr/>
              </p:nvSpPr>
              <p:spPr>
                <a:xfrm>
                  <a:off x="0" y="44779"/>
                  <a:ext cx="1584176" cy="281282"/>
                </a:xfrm>
                <a:prstGeom prst="rect">
                  <a:avLst/>
                </a:prstGeom>
                <a:solidFill>
                  <a:srgbClr val="4F81BD"/>
                </a:solidFill>
                <a:ln w="25400" cap="flat">
                  <a:solidFill>
                    <a:srgbClr val="3A5E8A"/>
                  </a:solidFill>
                  <a:prstDash val="solid"/>
                  <a:bevel/>
                </a:ln>
                <a:effectLst/>
              </p:spPr>
              <p:txBody>
                <a:bodyPr wrap="square" lIns="0" tIns="0" rIns="0" bIns="0" numCol="1" anchor="ctr">
                  <a:noAutofit/>
                </a:bodyPr>
                <a:lstStyle/>
                <a:p>
                  <a:pPr lvl="0" algn="ctr">
                    <a:defRPr>
                      <a:solidFill>
                        <a:srgbClr val="FFFFFF"/>
                      </a:solidFill>
                      <a:latin typeface="微软雅黑"/>
                      <a:ea typeface="微软雅黑"/>
                      <a:cs typeface="微软雅黑"/>
                      <a:sym typeface="微软雅黑"/>
                    </a:defRPr>
                  </a:pPr>
                  <a:endParaRPr/>
                </a:p>
              </p:txBody>
            </p:sp>
            <p:sp>
              <p:nvSpPr>
                <p:cNvPr id="30" name="Shape 345"/>
                <p:cNvSpPr/>
                <p:nvPr/>
              </p:nvSpPr>
              <p:spPr>
                <a:xfrm>
                  <a:off x="0" y="-1"/>
                  <a:ext cx="1584176" cy="3708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defRPr>
                      <a:solidFill>
                        <a:srgbClr val="FFFFFF"/>
                      </a:solidFill>
                      <a:latin typeface="微软雅黑"/>
                      <a:ea typeface="微软雅黑"/>
                      <a:cs typeface="微软雅黑"/>
                      <a:sym typeface="微软雅黑"/>
                    </a:defRPr>
                  </a:lvl1pPr>
                </a:lstStyle>
                <a:p>
                  <a:pPr lvl="0">
                    <a:defRPr>
                      <a:solidFill>
                        <a:srgbClr val="000000"/>
                      </a:solidFill>
                    </a:defRPr>
                  </a:pPr>
                  <a:r>
                    <a:rPr dirty="0">
                      <a:solidFill>
                        <a:srgbClr val="FFFFFF"/>
                      </a:solidFill>
                    </a:rPr>
                    <a:t>Explorer.exe</a:t>
                  </a:r>
                </a:p>
              </p:txBody>
            </p:sp>
          </p:grpSp>
          <p:grpSp>
            <p:nvGrpSpPr>
              <p:cNvPr id="23" name="Group 349"/>
              <p:cNvGrpSpPr/>
              <p:nvPr/>
            </p:nvGrpSpPr>
            <p:grpSpPr>
              <a:xfrm>
                <a:off x="3927023" y="506306"/>
                <a:ext cx="1440160" cy="370841"/>
                <a:chOff x="0" y="0"/>
                <a:chExt cx="1440158" cy="370840"/>
              </a:xfrm>
            </p:grpSpPr>
            <p:sp>
              <p:nvSpPr>
                <p:cNvPr id="27" name="Shape 347"/>
                <p:cNvSpPr/>
                <p:nvPr/>
              </p:nvSpPr>
              <p:spPr>
                <a:xfrm>
                  <a:off x="0" y="44779"/>
                  <a:ext cx="1440159" cy="281282"/>
                </a:xfrm>
                <a:prstGeom prst="rect">
                  <a:avLst/>
                </a:prstGeom>
                <a:solidFill>
                  <a:srgbClr val="4F81BD"/>
                </a:solidFill>
                <a:ln w="25400" cap="flat">
                  <a:solidFill>
                    <a:srgbClr val="3A5E8A"/>
                  </a:solidFill>
                  <a:prstDash val="solid"/>
                  <a:bevel/>
                </a:ln>
                <a:effectLst/>
              </p:spPr>
              <p:txBody>
                <a:bodyPr wrap="square" lIns="0" tIns="0" rIns="0" bIns="0" numCol="1" anchor="ctr">
                  <a:noAutofit/>
                </a:bodyPr>
                <a:lstStyle/>
                <a:p>
                  <a:pPr lvl="0" algn="ctr">
                    <a:defRPr>
                      <a:solidFill>
                        <a:srgbClr val="FFFFFF"/>
                      </a:solidFill>
                      <a:latin typeface="微软雅黑"/>
                      <a:ea typeface="微软雅黑"/>
                      <a:cs typeface="微软雅黑"/>
                      <a:sym typeface="微软雅黑"/>
                    </a:defRPr>
                  </a:pPr>
                  <a:endParaRPr/>
                </a:p>
              </p:txBody>
            </p:sp>
            <p:sp>
              <p:nvSpPr>
                <p:cNvPr id="28" name="Shape 348"/>
                <p:cNvSpPr/>
                <p:nvPr/>
              </p:nvSpPr>
              <p:spPr>
                <a:xfrm>
                  <a:off x="0" y="-1"/>
                  <a:ext cx="1440159" cy="3708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defRPr>
                      <a:solidFill>
                        <a:srgbClr val="FFFFFF"/>
                      </a:solidFill>
                      <a:latin typeface="微软雅黑"/>
                      <a:ea typeface="微软雅黑"/>
                      <a:cs typeface="微软雅黑"/>
                      <a:sym typeface="微软雅黑"/>
                    </a:defRPr>
                  </a:lvl1pPr>
                </a:lstStyle>
                <a:p>
                  <a:pPr lvl="0">
                    <a:defRPr>
                      <a:solidFill>
                        <a:srgbClr val="000000"/>
                      </a:solidFill>
                    </a:defRPr>
                  </a:pPr>
                  <a:r>
                    <a:rPr>
                      <a:solidFill>
                        <a:srgbClr val="FFFFFF"/>
                      </a:solidFill>
                    </a:rPr>
                    <a:t>User1</a:t>
                  </a:r>
                </a:p>
              </p:txBody>
            </p:sp>
          </p:grpSp>
          <p:grpSp>
            <p:nvGrpSpPr>
              <p:cNvPr id="24" name="Group 352"/>
              <p:cNvGrpSpPr/>
              <p:nvPr/>
            </p:nvGrpSpPr>
            <p:grpSpPr>
              <a:xfrm>
                <a:off x="3927023" y="1012612"/>
                <a:ext cx="1440160" cy="370841"/>
                <a:chOff x="0" y="0"/>
                <a:chExt cx="1440158" cy="370840"/>
              </a:xfrm>
            </p:grpSpPr>
            <p:sp>
              <p:nvSpPr>
                <p:cNvPr id="25" name="Shape 350"/>
                <p:cNvSpPr/>
                <p:nvPr/>
              </p:nvSpPr>
              <p:spPr>
                <a:xfrm>
                  <a:off x="0" y="44779"/>
                  <a:ext cx="1440159" cy="281282"/>
                </a:xfrm>
                <a:prstGeom prst="rect">
                  <a:avLst/>
                </a:prstGeom>
                <a:solidFill>
                  <a:srgbClr val="4F81BD"/>
                </a:solidFill>
                <a:ln w="25400" cap="flat">
                  <a:solidFill>
                    <a:srgbClr val="3A5E8A"/>
                  </a:solidFill>
                  <a:prstDash val="solid"/>
                  <a:bevel/>
                </a:ln>
                <a:effectLst/>
              </p:spPr>
              <p:txBody>
                <a:bodyPr wrap="square" lIns="0" tIns="0" rIns="0" bIns="0" numCol="1" anchor="ctr">
                  <a:noAutofit/>
                </a:bodyPr>
                <a:lstStyle/>
                <a:p>
                  <a:pPr lvl="0" algn="ctr">
                    <a:defRPr>
                      <a:solidFill>
                        <a:srgbClr val="FFFFFF"/>
                      </a:solidFill>
                      <a:latin typeface="微软雅黑"/>
                      <a:ea typeface="微软雅黑"/>
                      <a:cs typeface="微软雅黑"/>
                      <a:sym typeface="微软雅黑"/>
                    </a:defRPr>
                  </a:pPr>
                  <a:endParaRPr/>
                </a:p>
              </p:txBody>
            </p:sp>
            <p:sp>
              <p:nvSpPr>
                <p:cNvPr id="26" name="Shape 351"/>
                <p:cNvSpPr/>
                <p:nvPr/>
              </p:nvSpPr>
              <p:spPr>
                <a:xfrm>
                  <a:off x="0" y="-1"/>
                  <a:ext cx="1440159" cy="3708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defRPr>
                      <a:solidFill>
                        <a:srgbClr val="FFFFFF"/>
                      </a:solidFill>
                      <a:latin typeface="微软雅黑"/>
                      <a:ea typeface="微软雅黑"/>
                      <a:cs typeface="微软雅黑"/>
                      <a:sym typeface="微软雅黑"/>
                    </a:defRPr>
                  </a:lvl1pPr>
                </a:lstStyle>
                <a:p>
                  <a:pPr lvl="0">
                    <a:defRPr>
                      <a:solidFill>
                        <a:srgbClr val="000000"/>
                      </a:solidFill>
                    </a:defRPr>
                  </a:pPr>
                  <a:r>
                    <a:rPr>
                      <a:solidFill>
                        <a:srgbClr val="FFFFFF"/>
                      </a:solidFill>
                    </a:rPr>
                    <a:t>Test.doc</a:t>
                  </a:r>
                </a:p>
              </p:txBody>
            </p:sp>
          </p:grpSp>
        </p:grpSp>
        <p:grpSp>
          <p:nvGrpSpPr>
            <p:cNvPr id="6" name="Group 356"/>
            <p:cNvGrpSpPr/>
            <p:nvPr/>
          </p:nvGrpSpPr>
          <p:grpSpPr>
            <a:xfrm>
              <a:off x="5493746" y="1012612"/>
              <a:ext cx="1654341" cy="370841"/>
              <a:chOff x="0" y="0"/>
              <a:chExt cx="1654340" cy="370840"/>
            </a:xfrm>
          </p:grpSpPr>
          <p:sp>
            <p:nvSpPr>
              <p:cNvPr id="7" name="Shape 354"/>
              <p:cNvSpPr/>
              <p:nvPr/>
            </p:nvSpPr>
            <p:spPr>
              <a:xfrm>
                <a:off x="0" y="44779"/>
                <a:ext cx="1654341" cy="281282"/>
              </a:xfrm>
              <a:prstGeom prst="rect">
                <a:avLst/>
              </a:prstGeom>
              <a:solidFill>
                <a:srgbClr val="4F81BD"/>
              </a:solidFill>
              <a:ln w="25400" cap="flat">
                <a:solidFill>
                  <a:srgbClr val="3A5E8A"/>
                </a:solidFill>
                <a:prstDash val="solid"/>
                <a:bevel/>
              </a:ln>
              <a:effectLst/>
            </p:spPr>
            <p:txBody>
              <a:bodyPr wrap="square" lIns="0" tIns="0" rIns="0" bIns="0" numCol="1" anchor="ctr">
                <a:noAutofit/>
              </a:bodyPr>
              <a:lstStyle/>
              <a:p>
                <a:pPr lvl="0" algn="ctr">
                  <a:defRPr>
                    <a:solidFill>
                      <a:srgbClr val="FFFFFF"/>
                    </a:solidFill>
                    <a:latin typeface="微软雅黑"/>
                    <a:ea typeface="微软雅黑"/>
                    <a:cs typeface="微软雅黑"/>
                    <a:sym typeface="微软雅黑"/>
                  </a:defRPr>
                </a:pPr>
                <a:endParaRPr/>
              </a:p>
            </p:txBody>
          </p:sp>
          <p:sp>
            <p:nvSpPr>
              <p:cNvPr id="8" name="Shape 355"/>
              <p:cNvSpPr/>
              <p:nvPr/>
            </p:nvSpPr>
            <p:spPr>
              <a:xfrm>
                <a:off x="0" y="-1"/>
                <a:ext cx="1654341" cy="37084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lgn="ctr">
                  <a:defRPr>
                    <a:solidFill>
                      <a:srgbClr val="FFFFFF"/>
                    </a:solidFill>
                    <a:latin typeface="微软雅黑"/>
                    <a:ea typeface="微软雅黑"/>
                    <a:cs typeface="微软雅黑"/>
                    <a:sym typeface="微软雅黑"/>
                  </a:defRPr>
                </a:lvl1pPr>
              </a:lstStyle>
              <a:p>
                <a:pPr lvl="0">
                  <a:defRPr>
                    <a:solidFill>
                      <a:srgbClr val="000000"/>
                    </a:solidFill>
                  </a:defRPr>
                </a:pPr>
                <a:r>
                  <a:rPr>
                    <a:solidFill>
                      <a:srgbClr val="FFFFFF"/>
                    </a:solidFill>
                  </a:rPr>
                  <a:t>Wangzq.jpg</a:t>
                </a:r>
              </a:p>
            </p:txBody>
          </p:sp>
        </p:grpSp>
      </p:grpSp>
    </p:spTree>
    <p:extLst>
      <p:ext uri="{BB962C8B-B14F-4D97-AF65-F5344CB8AC3E}">
        <p14:creationId xmlns:p14="http://schemas.microsoft.com/office/powerpoint/2010/main" val="22633934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4791" name="Rectangle 7"/>
          <p:cNvSpPr>
            <a:spLocks noGrp="1" noChangeArrowheads="1"/>
          </p:cNvSpPr>
          <p:nvPr>
            <p:ph type="title"/>
          </p:nvPr>
        </p:nvSpPr>
        <p:spPr>
          <a:extLst>
            <a:ext uri="{91240B29-F687-4F45-9708-019B960494DF}">
              <a14:hiddenLine xmlns:a14="http://schemas.microsoft.com/office/drawing/2010/main" w="12700">
                <a:solidFill>
                  <a:schemeClr val="tx1"/>
                </a:solidFill>
                <a:miter lim="800000"/>
                <a:headEnd/>
                <a:tailEnd/>
              </a14:hiddenLine>
            </a:ext>
          </a:extLst>
        </p:spPr>
        <p:txBody>
          <a:bodyPr anchor="ctr"/>
          <a:lstStyle/>
          <a:p>
            <a:pPr>
              <a:defRPr/>
            </a:pPr>
            <a:r>
              <a:rPr lang="en-US" altLang="zh-CN" dirty="0"/>
              <a:t>6.1 </a:t>
            </a:r>
            <a:r>
              <a:rPr lang="zh-CN" altLang="en-US" dirty="0"/>
              <a:t>计算机软件概述</a:t>
            </a:r>
            <a:endParaRPr lang="en-US" altLang="zh-CN" dirty="0"/>
          </a:p>
        </p:txBody>
      </p:sp>
      <p:sp>
        <p:nvSpPr>
          <p:cNvPr id="4099" name="Rectangle 5"/>
          <p:cNvSpPr>
            <a:spLocks noGrp="1" noChangeArrowheads="1"/>
          </p:cNvSpPr>
          <p:nvPr>
            <p:ph idx="1"/>
          </p:nvPr>
        </p:nvSpPr>
        <p:spPr>
          <a:xfrm>
            <a:off x="899592" y="1059582"/>
            <a:ext cx="6552728" cy="3456384"/>
          </a:xfrm>
        </p:spPr>
        <p:txBody>
          <a:bodyPr>
            <a:noAutofit/>
          </a:bodyPr>
          <a:lstStyle/>
          <a:p>
            <a:r>
              <a:rPr lang="zh-CN" altLang="en-US" b="1" dirty="0">
                <a:solidFill>
                  <a:srgbClr val="FFC000"/>
                </a:solidFill>
              </a:rPr>
              <a:t>一、计算机软件的概念</a:t>
            </a:r>
          </a:p>
          <a:p>
            <a:r>
              <a:rPr lang="zh-CN" altLang="en-US" b="1" dirty="0">
                <a:solidFill>
                  <a:srgbClr val="FFC000"/>
                </a:solidFill>
              </a:rPr>
              <a:t>软件</a:t>
            </a:r>
            <a:r>
              <a:rPr lang="zh-CN" altLang="en-US" dirty="0"/>
              <a:t>：指为运行、维护、管理及应用计算机所编制的所有程序及其文档资料总和。 </a:t>
            </a:r>
          </a:p>
        </p:txBody>
      </p:sp>
      <p:sp>
        <p:nvSpPr>
          <p:cNvPr id="5" name="圆角矩形 4"/>
          <p:cNvSpPr/>
          <p:nvPr/>
        </p:nvSpPr>
        <p:spPr>
          <a:xfrm>
            <a:off x="1115616" y="2674945"/>
            <a:ext cx="6048672" cy="504056"/>
          </a:xfrm>
          <a:prstGeom prst="roundRect">
            <a:avLst/>
          </a:prstGeom>
          <a:ln w="12700"/>
        </p:spPr>
        <p:style>
          <a:lnRef idx="3">
            <a:schemeClr val="lt1"/>
          </a:lnRef>
          <a:fillRef idx="1">
            <a:schemeClr val="accent5"/>
          </a:fillRef>
          <a:effectRef idx="1">
            <a:schemeClr val="accent5"/>
          </a:effectRef>
          <a:fontRef idx="minor">
            <a:schemeClr val="lt1"/>
          </a:fontRef>
        </p:style>
        <p:txBody>
          <a:bodyPr rtlCol="0" anchor="ctr"/>
          <a:lstStyle/>
          <a:p>
            <a:pPr>
              <a:lnSpc>
                <a:spcPct val="300000"/>
              </a:lnSpc>
            </a:pPr>
            <a:r>
              <a:rPr lang="zh-CN" altLang="en-US" sz="2000" b="1" dirty="0">
                <a:solidFill>
                  <a:schemeClr val="tx1"/>
                </a:solidFill>
                <a:latin typeface="微软雅黑" panose="020B0503020204020204" pitchFamily="34" charset="-122"/>
                <a:ea typeface="微软雅黑" panose="020B0503020204020204" pitchFamily="34" charset="-122"/>
              </a:rPr>
              <a:t>程序</a:t>
            </a:r>
            <a:r>
              <a:rPr lang="zh-CN" altLang="en-US"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：计算任务的处理对象和处理规则的</a:t>
            </a:r>
            <a:r>
              <a:rPr lang="zh-CN" altLang="en-US" sz="20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描述；</a:t>
            </a:r>
          </a:p>
          <a:p>
            <a:pPr algn="ctr"/>
            <a:endParaRPr lang="zh-CN" altLang="en-US" dirty="0"/>
          </a:p>
        </p:txBody>
      </p:sp>
      <p:sp>
        <p:nvSpPr>
          <p:cNvPr id="8" name="圆角矩形 7"/>
          <p:cNvSpPr/>
          <p:nvPr/>
        </p:nvSpPr>
        <p:spPr>
          <a:xfrm>
            <a:off x="1115616" y="3363838"/>
            <a:ext cx="6048672" cy="504056"/>
          </a:xfrm>
          <a:prstGeom prst="roundRect">
            <a:avLst/>
          </a:prstGeom>
          <a:ln w="12700"/>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b="1" dirty="0">
                <a:solidFill>
                  <a:schemeClr val="tx1"/>
                </a:solidFill>
                <a:latin typeface="微软雅黑" panose="020B0503020204020204" pitchFamily="34" charset="-122"/>
                <a:ea typeface="微软雅黑" panose="020B0503020204020204" pitchFamily="34" charset="-122"/>
              </a:rPr>
              <a:t>文档</a:t>
            </a:r>
            <a:r>
              <a:rPr lang="zh-CN" altLang="en-US" sz="20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：为了便于了解程序所需的阐明性资料。</a:t>
            </a:r>
          </a:p>
        </p:txBody>
      </p:sp>
    </p:spTree>
    <p:extLst>
      <p:ext uri="{BB962C8B-B14F-4D97-AF65-F5344CB8AC3E}">
        <p14:creationId xmlns:p14="http://schemas.microsoft.com/office/powerpoint/2010/main" val="540959680"/>
      </p:ext>
    </p:extLst>
  </p:cSld>
  <p:clrMapOvr>
    <a:masterClrMapping/>
  </p:clrMapOvr>
  <p:transition spd="slow">
    <p:zoom dir="in"/>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3219822"/>
            <a:ext cx="7488832" cy="1080120"/>
          </a:xfrm>
        </p:spPr>
        <p:txBody>
          <a:bodyPr/>
          <a:lstStyle/>
          <a:p>
            <a:pPr>
              <a:spcBef>
                <a:spcPct val="20000"/>
              </a:spcBef>
            </a:pPr>
            <a:r>
              <a:rPr lang="zh-CN" altLang="en-US" sz="1700" b="1" dirty="0"/>
              <a:t>盘符</a:t>
            </a:r>
            <a:r>
              <a:rPr lang="en-US" altLang="zh-CN" sz="1700" b="1" dirty="0"/>
              <a:t>:\</a:t>
            </a:r>
            <a:r>
              <a:rPr lang="zh-CN" altLang="en-US" sz="1700" b="1" dirty="0"/>
              <a:t>子目录</a:t>
            </a:r>
            <a:r>
              <a:rPr lang="en-US" altLang="zh-CN" sz="1700" b="1" dirty="0"/>
              <a:t>1\</a:t>
            </a:r>
            <a:r>
              <a:rPr lang="zh-CN" altLang="en-US" sz="1700" b="1" dirty="0"/>
              <a:t>子目录</a:t>
            </a:r>
            <a:r>
              <a:rPr lang="en-US" altLang="zh-CN" sz="1700" b="1" dirty="0"/>
              <a:t>2\…\</a:t>
            </a:r>
            <a:r>
              <a:rPr lang="zh-CN" altLang="en-US" sz="1700" b="1" dirty="0"/>
              <a:t>子目录</a:t>
            </a:r>
            <a:r>
              <a:rPr lang="en-US" altLang="zh-CN" sz="1700" b="1" dirty="0"/>
              <a:t>n\</a:t>
            </a:r>
            <a:r>
              <a:rPr lang="zh-CN" altLang="en-US" sz="1700" b="1" dirty="0"/>
              <a:t>文件名</a:t>
            </a:r>
          </a:p>
          <a:p>
            <a:pPr>
              <a:spcBef>
                <a:spcPct val="20000"/>
              </a:spcBef>
            </a:pPr>
            <a:r>
              <a:rPr lang="en-US" altLang="zh-CN" sz="1700" b="1" dirty="0"/>
              <a:t>C:\Program Files\Microsoft </a:t>
            </a:r>
            <a:r>
              <a:rPr lang="en-US" altLang="zh-CN" sz="1700" b="1" dirty="0" smtClean="0"/>
              <a:t>Office\OFFICE11\winword.exe</a:t>
            </a:r>
            <a:endParaRPr lang="en-US" altLang="zh-CN" sz="1700" b="1" dirty="0"/>
          </a:p>
          <a:p>
            <a:endParaRPr lang="zh-CN" altLang="en-US" dirty="0"/>
          </a:p>
        </p:txBody>
      </p:sp>
      <p:pic>
        <p:nvPicPr>
          <p:cNvPr id="4" name="Picture 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627534"/>
            <a:ext cx="6624637" cy="242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1632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目录路径</a:t>
            </a:r>
            <a:r>
              <a:rPr lang="zh-CN" altLang="en-US" dirty="0" smtClean="0"/>
              <a:t>：</a:t>
            </a:r>
            <a:endParaRPr lang="zh-CN" altLang="en-US" dirty="0"/>
          </a:p>
        </p:txBody>
      </p:sp>
      <p:sp>
        <p:nvSpPr>
          <p:cNvPr id="3" name="内容占位符 2"/>
          <p:cNvSpPr>
            <a:spLocks noGrp="1"/>
          </p:cNvSpPr>
          <p:nvPr>
            <p:ph idx="1"/>
          </p:nvPr>
        </p:nvSpPr>
        <p:spPr>
          <a:xfrm>
            <a:off x="467544" y="1164269"/>
            <a:ext cx="7056784" cy="3207681"/>
          </a:xfrm>
        </p:spPr>
        <p:txBody>
          <a:bodyPr/>
          <a:lstStyle/>
          <a:p>
            <a:pPr marL="800100" lvl="1" indent="-342900">
              <a:buFont typeface="Wingdings" pitchFamily="2" charset="2"/>
              <a:buChar char="Ø"/>
            </a:pPr>
            <a:r>
              <a:rPr lang="zh-CN" altLang="zh-CN" dirty="0"/>
              <a:t>绝对路径，从根目录开始，依序到该文件之前的名称。</a:t>
            </a:r>
          </a:p>
          <a:p>
            <a:pPr marL="800100" lvl="1" indent="-342900">
              <a:spcBef>
                <a:spcPts val="1200"/>
              </a:spcBef>
              <a:buFont typeface="Wingdings" pitchFamily="2" charset="2"/>
              <a:buChar char="Ø"/>
            </a:pPr>
            <a:r>
              <a:rPr lang="zh-CN" altLang="zh-CN" dirty="0"/>
              <a:t>相对路径，从当前目录开始到某个文件之前的名称。</a:t>
            </a:r>
          </a:p>
          <a:p>
            <a:endParaRPr lang="zh-CN" altLang="en-US" dirty="0"/>
          </a:p>
        </p:txBody>
      </p:sp>
    </p:spTree>
    <p:extLst>
      <p:ext uri="{BB962C8B-B14F-4D97-AF65-F5344CB8AC3E}">
        <p14:creationId xmlns:p14="http://schemas.microsoft.com/office/powerpoint/2010/main" val="30913342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p:cNvCxnSpPr>
            <a:endCxn id="7" idx="0"/>
          </p:cNvCxnSpPr>
          <p:nvPr/>
        </p:nvCxnSpPr>
        <p:spPr>
          <a:xfrm flipH="1">
            <a:off x="2431056" y="843558"/>
            <a:ext cx="1204840" cy="288032"/>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6" idx="2"/>
            <a:endCxn id="12" idx="0"/>
          </p:cNvCxnSpPr>
          <p:nvPr/>
        </p:nvCxnSpPr>
        <p:spPr>
          <a:xfrm>
            <a:off x="3782500" y="843558"/>
            <a:ext cx="1476164" cy="288032"/>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endCxn id="8" idx="0"/>
          </p:cNvCxnSpPr>
          <p:nvPr/>
        </p:nvCxnSpPr>
        <p:spPr>
          <a:xfrm flipH="1">
            <a:off x="1691680" y="1491630"/>
            <a:ext cx="576064" cy="288032"/>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7" idx="2"/>
          </p:cNvCxnSpPr>
          <p:nvPr/>
        </p:nvCxnSpPr>
        <p:spPr>
          <a:xfrm>
            <a:off x="2431056" y="1491630"/>
            <a:ext cx="936104" cy="288032"/>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1115616" y="2139702"/>
            <a:ext cx="432048" cy="288032"/>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8" idx="2"/>
            <a:endCxn id="10" idx="0"/>
          </p:cNvCxnSpPr>
          <p:nvPr/>
        </p:nvCxnSpPr>
        <p:spPr>
          <a:xfrm>
            <a:off x="1691680" y="2139702"/>
            <a:ext cx="1675480" cy="288032"/>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4932040" y="1491630"/>
            <a:ext cx="0" cy="288032"/>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12" idx="2"/>
            <a:endCxn id="14" idx="0"/>
          </p:cNvCxnSpPr>
          <p:nvPr/>
        </p:nvCxnSpPr>
        <p:spPr>
          <a:xfrm>
            <a:off x="5258664" y="1491630"/>
            <a:ext cx="1673814" cy="288032"/>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内容占位符 2"/>
          <p:cNvSpPr>
            <a:spLocks noGrp="1"/>
          </p:cNvSpPr>
          <p:nvPr>
            <p:ph idx="1"/>
          </p:nvPr>
        </p:nvSpPr>
        <p:spPr>
          <a:xfrm>
            <a:off x="827584" y="2859782"/>
            <a:ext cx="7416824" cy="3207681"/>
          </a:xfrm>
        </p:spPr>
        <p:txBody>
          <a:bodyPr>
            <a:normAutofit/>
          </a:bodyPr>
          <a:lstStyle/>
          <a:p>
            <a:pPr>
              <a:lnSpc>
                <a:spcPts val="2700"/>
              </a:lnSpc>
            </a:pPr>
            <a:r>
              <a:rPr lang="en-US" altLang="zh-CN" sz="1800" dirty="0"/>
              <a:t>Notepad.exe</a:t>
            </a:r>
            <a:r>
              <a:rPr lang="zh-CN" altLang="en-US" sz="1800" dirty="0"/>
              <a:t>文件的</a:t>
            </a:r>
            <a:r>
              <a:rPr lang="zh-CN" altLang="en-US" sz="1800" b="1" dirty="0">
                <a:solidFill>
                  <a:srgbClr val="FF9933"/>
                </a:solidFill>
              </a:rPr>
              <a:t>绝对路径</a:t>
            </a:r>
            <a:r>
              <a:rPr lang="zh-CN" altLang="en-US" sz="1800" dirty="0"/>
              <a:t>为</a:t>
            </a:r>
            <a:r>
              <a:rPr lang="en-US" altLang="zh-CN" sz="1800" dirty="0"/>
              <a:t>C:\Windows\System32\Notepad.exe</a:t>
            </a:r>
            <a:r>
              <a:rPr lang="zh-CN" altLang="en-US" sz="1800" dirty="0"/>
              <a:t>。</a:t>
            </a:r>
            <a:endParaRPr lang="en-US" altLang="zh-CN" sz="1800" dirty="0"/>
          </a:p>
          <a:p>
            <a:pPr>
              <a:lnSpc>
                <a:spcPts val="2400"/>
              </a:lnSpc>
            </a:pPr>
            <a:r>
              <a:rPr lang="zh-CN" altLang="en-US" sz="1800" dirty="0"/>
              <a:t>如果当前目录为</a:t>
            </a:r>
            <a:r>
              <a:rPr lang="en-US" altLang="zh-CN" sz="1800" dirty="0"/>
              <a:t>System32</a:t>
            </a:r>
            <a:r>
              <a:rPr lang="zh-CN" altLang="en-US" sz="1800" dirty="0"/>
              <a:t>，则</a:t>
            </a:r>
            <a:r>
              <a:rPr lang="en-US" altLang="zh-CN" sz="1800" dirty="0"/>
              <a:t>Test.doc</a:t>
            </a:r>
            <a:r>
              <a:rPr lang="zh-CN" altLang="en-US" sz="1800" dirty="0"/>
              <a:t>文件的</a:t>
            </a:r>
            <a:r>
              <a:rPr lang="zh-CN" altLang="en-US" sz="1800" b="1" dirty="0" smtClean="0">
                <a:solidFill>
                  <a:srgbClr val="FF9933"/>
                </a:solidFill>
              </a:rPr>
              <a:t>相对路径</a:t>
            </a:r>
            <a:r>
              <a:rPr lang="zh-CN" altLang="en-US" sz="1800" dirty="0" smtClean="0"/>
              <a:t>为</a:t>
            </a:r>
            <a:endParaRPr lang="en-US" altLang="zh-CN" sz="1800" dirty="0" smtClean="0"/>
          </a:p>
          <a:p>
            <a:pPr>
              <a:lnSpc>
                <a:spcPts val="2400"/>
              </a:lnSpc>
            </a:pPr>
            <a:r>
              <a:rPr lang="en-US" altLang="zh-CN" sz="1800" dirty="0"/>
              <a:t>..\..\User1\Test.doc</a:t>
            </a:r>
            <a:r>
              <a:rPr lang="zh-CN" altLang="en-US" sz="1800" dirty="0"/>
              <a:t>。</a:t>
            </a:r>
          </a:p>
        </p:txBody>
      </p:sp>
      <p:sp>
        <p:nvSpPr>
          <p:cNvPr id="6" name="矩形 5"/>
          <p:cNvSpPr/>
          <p:nvPr/>
        </p:nvSpPr>
        <p:spPr>
          <a:xfrm>
            <a:off x="3170432" y="483518"/>
            <a:ext cx="122413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根目录）</a:t>
            </a:r>
            <a:endParaRPr lang="zh-CN" altLang="en-US" dirty="0">
              <a:latin typeface="微软雅黑" pitchFamily="34" charset="-122"/>
              <a:ea typeface="微软雅黑" pitchFamily="34" charset="-122"/>
            </a:endParaRPr>
          </a:p>
        </p:txBody>
      </p:sp>
      <p:sp>
        <p:nvSpPr>
          <p:cNvPr id="7" name="矩形 6"/>
          <p:cNvSpPr/>
          <p:nvPr/>
        </p:nvSpPr>
        <p:spPr>
          <a:xfrm>
            <a:off x="1710976" y="1131590"/>
            <a:ext cx="144016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itchFamily="34" charset="-122"/>
                <a:ea typeface="微软雅黑" pitchFamily="34" charset="-122"/>
              </a:rPr>
              <a:t>Windows</a:t>
            </a:r>
            <a:endParaRPr lang="zh-CN" altLang="en-US" dirty="0">
              <a:latin typeface="微软雅黑" pitchFamily="34" charset="-122"/>
              <a:ea typeface="微软雅黑" pitchFamily="34" charset="-122"/>
            </a:endParaRPr>
          </a:p>
        </p:txBody>
      </p:sp>
      <p:sp>
        <p:nvSpPr>
          <p:cNvPr id="8" name="矩形 7"/>
          <p:cNvSpPr/>
          <p:nvPr/>
        </p:nvSpPr>
        <p:spPr>
          <a:xfrm>
            <a:off x="971600" y="1779662"/>
            <a:ext cx="144016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itchFamily="34" charset="-122"/>
                <a:ea typeface="微软雅黑" pitchFamily="34" charset="-122"/>
              </a:rPr>
              <a:t>System32</a:t>
            </a:r>
            <a:endParaRPr lang="zh-CN" altLang="en-US" dirty="0">
              <a:latin typeface="微软雅黑" pitchFamily="34" charset="-122"/>
              <a:ea typeface="微软雅黑" pitchFamily="34" charset="-122"/>
            </a:endParaRPr>
          </a:p>
        </p:txBody>
      </p:sp>
      <p:sp>
        <p:nvSpPr>
          <p:cNvPr id="9" name="矩形 8"/>
          <p:cNvSpPr/>
          <p:nvPr/>
        </p:nvSpPr>
        <p:spPr>
          <a:xfrm>
            <a:off x="611560" y="2427734"/>
            <a:ext cx="165618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itchFamily="34" charset="-122"/>
                <a:ea typeface="微软雅黑" pitchFamily="34" charset="-122"/>
              </a:rPr>
              <a:t>Notepad.exe</a:t>
            </a:r>
            <a:endParaRPr lang="zh-CN" altLang="en-US" dirty="0">
              <a:latin typeface="微软雅黑" pitchFamily="34" charset="-122"/>
              <a:ea typeface="微软雅黑" pitchFamily="34" charset="-122"/>
            </a:endParaRPr>
          </a:p>
        </p:txBody>
      </p:sp>
      <p:sp>
        <p:nvSpPr>
          <p:cNvPr id="10" name="矩形 9"/>
          <p:cNvSpPr/>
          <p:nvPr/>
        </p:nvSpPr>
        <p:spPr>
          <a:xfrm>
            <a:off x="2539068" y="2427734"/>
            <a:ext cx="165618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itchFamily="34" charset="-122"/>
                <a:ea typeface="微软雅黑" pitchFamily="34" charset="-122"/>
              </a:rPr>
              <a:t>Mspaint.exe</a:t>
            </a:r>
            <a:endParaRPr lang="zh-CN" altLang="en-US" dirty="0">
              <a:latin typeface="微软雅黑" pitchFamily="34" charset="-122"/>
              <a:ea typeface="微软雅黑" pitchFamily="34" charset="-122"/>
            </a:endParaRPr>
          </a:p>
        </p:txBody>
      </p:sp>
      <p:sp>
        <p:nvSpPr>
          <p:cNvPr id="11" name="矩形 10"/>
          <p:cNvSpPr/>
          <p:nvPr/>
        </p:nvSpPr>
        <p:spPr>
          <a:xfrm>
            <a:off x="2647080" y="1779662"/>
            <a:ext cx="1584176"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itchFamily="34" charset="-122"/>
                <a:ea typeface="微软雅黑" pitchFamily="34" charset="-122"/>
              </a:rPr>
              <a:t>Explorer.exe</a:t>
            </a:r>
            <a:endParaRPr lang="zh-CN" altLang="en-US" dirty="0">
              <a:latin typeface="微软雅黑" pitchFamily="34" charset="-122"/>
              <a:ea typeface="微软雅黑" pitchFamily="34" charset="-122"/>
            </a:endParaRPr>
          </a:p>
        </p:txBody>
      </p:sp>
      <p:sp>
        <p:nvSpPr>
          <p:cNvPr id="12" name="矩形 11"/>
          <p:cNvSpPr/>
          <p:nvPr/>
        </p:nvSpPr>
        <p:spPr>
          <a:xfrm>
            <a:off x="4538584" y="1131590"/>
            <a:ext cx="144016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itchFamily="34" charset="-122"/>
                <a:ea typeface="微软雅黑" pitchFamily="34" charset="-122"/>
              </a:rPr>
              <a:t>User1</a:t>
            </a:r>
            <a:endParaRPr lang="zh-CN" altLang="en-US" dirty="0">
              <a:latin typeface="微软雅黑" pitchFamily="34" charset="-122"/>
              <a:ea typeface="微软雅黑" pitchFamily="34" charset="-122"/>
            </a:endParaRPr>
          </a:p>
        </p:txBody>
      </p:sp>
      <p:sp>
        <p:nvSpPr>
          <p:cNvPr id="13" name="矩形 12"/>
          <p:cNvSpPr/>
          <p:nvPr/>
        </p:nvSpPr>
        <p:spPr>
          <a:xfrm>
            <a:off x="4538584" y="1779662"/>
            <a:ext cx="144016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itchFamily="34" charset="-122"/>
                <a:ea typeface="微软雅黑" pitchFamily="34" charset="-122"/>
              </a:rPr>
              <a:t>Test.doc</a:t>
            </a:r>
            <a:endParaRPr lang="zh-CN" altLang="en-US" dirty="0">
              <a:latin typeface="微软雅黑" pitchFamily="34" charset="-122"/>
              <a:ea typeface="微软雅黑" pitchFamily="34" charset="-122"/>
            </a:endParaRPr>
          </a:p>
        </p:txBody>
      </p:sp>
      <p:sp>
        <p:nvSpPr>
          <p:cNvPr id="14" name="矩形 13"/>
          <p:cNvSpPr/>
          <p:nvPr/>
        </p:nvSpPr>
        <p:spPr>
          <a:xfrm>
            <a:off x="6105307" y="1779662"/>
            <a:ext cx="1654341"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微软雅黑" pitchFamily="34" charset="-122"/>
                <a:ea typeface="微软雅黑" pitchFamily="34" charset="-122"/>
              </a:rPr>
              <a:t>Wangzq.jpg</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9437903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楷体_GB2312" pitchFamily="49" charset="-122"/>
              </a:rPr>
              <a:t>用户接口</a:t>
            </a:r>
            <a:r>
              <a:rPr lang="zh-CN" altLang="en-US" dirty="0" smtClean="0">
                <a:latin typeface="楷体_GB2312" pitchFamily="49" charset="-122"/>
              </a:rPr>
              <a:t>：</a:t>
            </a:r>
            <a:endParaRPr lang="zh-CN" altLang="en-US" dirty="0"/>
          </a:p>
        </p:txBody>
      </p:sp>
      <p:sp>
        <p:nvSpPr>
          <p:cNvPr id="3" name="内容占位符 2"/>
          <p:cNvSpPr>
            <a:spLocks noGrp="1"/>
          </p:cNvSpPr>
          <p:nvPr>
            <p:ph idx="1"/>
          </p:nvPr>
        </p:nvSpPr>
        <p:spPr>
          <a:xfrm>
            <a:off x="1403648" y="1131590"/>
            <a:ext cx="6696744" cy="3207681"/>
          </a:xfrm>
        </p:spPr>
        <p:txBody>
          <a:bodyPr/>
          <a:lstStyle/>
          <a:p>
            <a:pPr marL="0"/>
            <a:r>
              <a:rPr lang="zh-CN" altLang="en-US" dirty="0">
                <a:latin typeface="楷体_GB2312" pitchFamily="49" charset="-122"/>
              </a:rPr>
              <a:t>操作系统与用户之间的接口有：</a:t>
            </a:r>
          </a:p>
          <a:p>
            <a:pPr marL="0"/>
            <a:r>
              <a:rPr lang="zh-CN" altLang="en-US" dirty="0" smtClean="0">
                <a:latin typeface="楷体_GB2312" pitchFamily="49" charset="-122"/>
              </a:rPr>
              <a:t>① 程序</a:t>
            </a:r>
            <a:r>
              <a:rPr lang="zh-CN" altLang="en-US" dirty="0">
                <a:latin typeface="楷体_GB2312" pitchFamily="49" charset="-122"/>
              </a:rPr>
              <a:t>接口</a:t>
            </a:r>
          </a:p>
          <a:p>
            <a:pPr marL="0"/>
            <a:r>
              <a:rPr lang="zh-CN" altLang="en-US" dirty="0" smtClean="0">
                <a:latin typeface="楷体_GB2312" pitchFamily="49" charset="-122"/>
              </a:rPr>
              <a:t>通过</a:t>
            </a:r>
            <a:r>
              <a:rPr lang="en-US" altLang="zh-CN" dirty="0">
                <a:latin typeface="楷体_GB2312" pitchFamily="49" charset="-122"/>
              </a:rPr>
              <a:t>API</a:t>
            </a:r>
            <a:r>
              <a:rPr lang="zh-CN" altLang="en-US" dirty="0">
                <a:latin typeface="楷体_GB2312" pitchFamily="49" charset="-122"/>
              </a:rPr>
              <a:t>调用例行程序实现既定的操作</a:t>
            </a:r>
          </a:p>
          <a:p>
            <a:pPr marL="0"/>
            <a:r>
              <a:rPr lang="zh-CN" altLang="en-US" dirty="0" smtClean="0">
                <a:latin typeface="楷体_GB2312" pitchFamily="49" charset="-122"/>
              </a:rPr>
              <a:t>② 命令</a:t>
            </a:r>
            <a:r>
              <a:rPr lang="zh-CN" altLang="en-US" dirty="0">
                <a:latin typeface="楷体_GB2312" pitchFamily="49" charset="-122"/>
              </a:rPr>
              <a:t>接口</a:t>
            </a:r>
          </a:p>
          <a:p>
            <a:pPr marL="0"/>
            <a:r>
              <a:rPr lang="zh-CN" altLang="en-US" dirty="0" smtClean="0">
                <a:latin typeface="楷体_GB2312" pitchFamily="49" charset="-122"/>
              </a:rPr>
              <a:t>通过</a:t>
            </a:r>
            <a:r>
              <a:rPr lang="zh-CN" altLang="en-US" dirty="0">
                <a:latin typeface="楷体_GB2312" pitchFamily="49" charset="-122"/>
              </a:rPr>
              <a:t>交互命令方式</a:t>
            </a:r>
            <a:r>
              <a:rPr lang="en-US" altLang="zh-CN" dirty="0">
                <a:latin typeface="楷体_GB2312" pitchFamily="49" charset="-122"/>
              </a:rPr>
              <a:t>,</a:t>
            </a:r>
            <a:r>
              <a:rPr lang="zh-CN" altLang="en-US" dirty="0">
                <a:latin typeface="楷体_GB2312" pitchFamily="49" charset="-122"/>
              </a:rPr>
              <a:t>对计算机进行操作</a:t>
            </a:r>
          </a:p>
          <a:p>
            <a:endParaRPr lang="zh-CN" altLang="en-US" dirty="0"/>
          </a:p>
        </p:txBody>
      </p:sp>
    </p:spTree>
    <p:extLst>
      <p:ext uri="{BB962C8B-B14F-4D97-AF65-F5344CB8AC3E}">
        <p14:creationId xmlns:p14="http://schemas.microsoft.com/office/powerpoint/2010/main" val="3754996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楷体_GB2312" pitchFamily="49" charset="-122"/>
              </a:rPr>
              <a:t>三、协调机器的</a:t>
            </a:r>
            <a:r>
              <a:rPr lang="zh-CN" altLang="en-US" dirty="0" smtClean="0">
                <a:latin typeface="楷体_GB2312" pitchFamily="49" charset="-122"/>
              </a:rPr>
              <a:t>活动</a:t>
            </a:r>
            <a:endParaRPr lang="zh-CN" altLang="en-US" dirty="0"/>
          </a:p>
        </p:txBody>
      </p:sp>
      <p:sp>
        <p:nvSpPr>
          <p:cNvPr id="3" name="内容占位符 2"/>
          <p:cNvSpPr>
            <a:spLocks noGrp="1"/>
          </p:cNvSpPr>
          <p:nvPr>
            <p:ph idx="1"/>
          </p:nvPr>
        </p:nvSpPr>
        <p:spPr>
          <a:xfrm>
            <a:off x="899592" y="1164269"/>
            <a:ext cx="6480720" cy="3207681"/>
          </a:xfrm>
        </p:spPr>
        <p:txBody>
          <a:bodyPr/>
          <a:lstStyle/>
          <a:p>
            <a:pPr marL="0"/>
            <a:r>
              <a:rPr lang="en-US" altLang="zh-CN" b="1" dirty="0" smtClean="0">
                <a:solidFill>
                  <a:srgbClr val="FFC000"/>
                </a:solidFill>
              </a:rPr>
              <a:t>1</a:t>
            </a:r>
            <a:r>
              <a:rPr lang="zh-CN" altLang="en-US" b="1" dirty="0" smtClean="0">
                <a:solidFill>
                  <a:srgbClr val="FFC000"/>
                </a:solidFill>
              </a:rPr>
              <a:t>、进程</a:t>
            </a:r>
            <a:endParaRPr lang="en-US" altLang="zh-CN" b="1" dirty="0">
              <a:solidFill>
                <a:srgbClr val="FFC000"/>
              </a:solidFill>
            </a:endParaRPr>
          </a:p>
          <a:p>
            <a:pPr marL="0"/>
            <a:r>
              <a:rPr lang="en-US" altLang="zh-CN" dirty="0"/>
              <a:t>       </a:t>
            </a:r>
            <a:r>
              <a:rPr lang="zh-CN" altLang="zh-CN" dirty="0"/>
              <a:t>程序的一次执行</a:t>
            </a:r>
            <a:r>
              <a:rPr lang="zh-CN" altLang="en-US" dirty="0"/>
              <a:t>过程，</a:t>
            </a:r>
            <a:r>
              <a:rPr lang="zh-CN" altLang="zh-CN" dirty="0"/>
              <a:t>是</a:t>
            </a:r>
            <a:r>
              <a:rPr lang="zh-CN" altLang="en-US" dirty="0"/>
              <a:t>程序</a:t>
            </a:r>
            <a:r>
              <a:rPr lang="zh-CN" altLang="zh-CN" dirty="0"/>
              <a:t>实体的运行过程，是系统进行资源分配和调度的一个独立单位，其属性会随着时间的推进而改变。</a:t>
            </a:r>
            <a:endParaRPr lang="en-US" altLang="zh-CN" dirty="0"/>
          </a:p>
          <a:p>
            <a:endParaRPr lang="zh-CN" altLang="en-US" dirty="0"/>
          </a:p>
        </p:txBody>
      </p:sp>
    </p:spTree>
    <p:extLst>
      <p:ext uri="{BB962C8B-B14F-4D97-AF65-F5344CB8AC3E}">
        <p14:creationId xmlns:p14="http://schemas.microsoft.com/office/powerpoint/2010/main" val="38059587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_GB2312" pitchFamily="49" charset="-122"/>
              </a:rPr>
              <a:t>三、协调机器的活动</a:t>
            </a:r>
            <a:endParaRPr lang="zh-CN" altLang="en-US" dirty="0"/>
          </a:p>
        </p:txBody>
      </p:sp>
      <p:sp>
        <p:nvSpPr>
          <p:cNvPr id="3" name="内容占位符 2"/>
          <p:cNvSpPr>
            <a:spLocks noGrp="1"/>
          </p:cNvSpPr>
          <p:nvPr>
            <p:ph idx="1"/>
          </p:nvPr>
        </p:nvSpPr>
        <p:spPr>
          <a:xfrm>
            <a:off x="539552" y="1203598"/>
            <a:ext cx="6696744" cy="3207681"/>
          </a:xfrm>
        </p:spPr>
        <p:txBody>
          <a:bodyPr/>
          <a:lstStyle/>
          <a:p>
            <a:pPr marL="0"/>
            <a:r>
              <a:rPr lang="en-US" altLang="zh-CN" b="1" dirty="0" smtClean="0">
                <a:solidFill>
                  <a:srgbClr val="FFC000"/>
                </a:solidFill>
              </a:rPr>
              <a:t>     2</a:t>
            </a:r>
            <a:r>
              <a:rPr lang="zh-CN" altLang="en-US" b="1" dirty="0" smtClean="0">
                <a:solidFill>
                  <a:srgbClr val="FFC000"/>
                </a:solidFill>
              </a:rPr>
              <a:t>、程序</a:t>
            </a:r>
            <a:r>
              <a:rPr lang="zh-CN" altLang="en-US" b="1" dirty="0">
                <a:solidFill>
                  <a:srgbClr val="FFC000"/>
                </a:solidFill>
              </a:rPr>
              <a:t>与进程</a:t>
            </a:r>
            <a:endParaRPr lang="en-US" altLang="zh-CN" b="1" dirty="0">
              <a:solidFill>
                <a:srgbClr val="FFC000"/>
              </a:solidFill>
            </a:endParaRPr>
          </a:p>
          <a:p>
            <a:pPr marL="1317625" lvl="1" indent="-457200">
              <a:buFont typeface="Wingdings" pitchFamily="2" charset="2"/>
              <a:buChar char="Ø"/>
            </a:pPr>
            <a:r>
              <a:rPr lang="zh-CN" altLang="zh-CN" dirty="0"/>
              <a:t>一个程序可以包含多个进程；</a:t>
            </a:r>
            <a:endParaRPr lang="en-US" altLang="zh-CN" dirty="0"/>
          </a:p>
          <a:p>
            <a:pPr marL="1317625" lvl="1" indent="-457200">
              <a:buFont typeface="Wingdings" pitchFamily="2" charset="2"/>
              <a:buChar char="Ø"/>
            </a:pPr>
            <a:r>
              <a:rPr lang="zh-CN" altLang="zh-CN" dirty="0"/>
              <a:t>进程可以描述并发活动，程序则不明显；</a:t>
            </a:r>
            <a:endParaRPr lang="en-US" altLang="zh-CN" dirty="0"/>
          </a:p>
          <a:p>
            <a:pPr marL="1317625" lvl="1" indent="-457200">
              <a:buFont typeface="Wingdings" pitchFamily="2" charset="2"/>
              <a:buChar char="Ø"/>
            </a:pPr>
            <a:r>
              <a:rPr lang="zh-CN" altLang="zh-CN" dirty="0"/>
              <a:t>进程执行需要处理机，程序存储需要介质；</a:t>
            </a:r>
            <a:endParaRPr lang="en-US" altLang="zh-CN" dirty="0"/>
          </a:p>
          <a:p>
            <a:pPr marL="1317625" lvl="1" indent="-457200">
              <a:buFont typeface="Wingdings" pitchFamily="2" charset="2"/>
              <a:buChar char="Ø"/>
            </a:pPr>
            <a:r>
              <a:rPr lang="zh-CN" altLang="zh-CN" dirty="0"/>
              <a:t>进程有生命周期，程序是永存的。</a:t>
            </a:r>
            <a:endParaRPr lang="en-US" altLang="zh-CN" dirty="0">
              <a:solidFill>
                <a:srgbClr val="9900FF"/>
              </a:solidFill>
              <a:latin typeface="楷体_GB2312" pitchFamily="49" charset="-122"/>
            </a:endParaRPr>
          </a:p>
          <a:p>
            <a:pPr marL="414900" indent="-342900">
              <a:buFont typeface="Wingdings" pitchFamily="2" charset="2"/>
              <a:buChar char="Ø"/>
            </a:pPr>
            <a:endParaRPr lang="zh-CN" altLang="en-US" dirty="0"/>
          </a:p>
        </p:txBody>
      </p:sp>
    </p:spTree>
    <p:extLst>
      <p:ext uri="{BB962C8B-B14F-4D97-AF65-F5344CB8AC3E}">
        <p14:creationId xmlns:p14="http://schemas.microsoft.com/office/powerpoint/2010/main" val="35381814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_GB2312" pitchFamily="49" charset="-122"/>
              </a:rPr>
              <a:t>三、协调机器的活动</a:t>
            </a:r>
            <a:endParaRPr lang="zh-CN" altLang="en-US" dirty="0"/>
          </a:p>
        </p:txBody>
      </p:sp>
      <p:sp>
        <p:nvSpPr>
          <p:cNvPr id="4" name="内容占位符 2"/>
          <p:cNvSpPr>
            <a:spLocks noGrp="1"/>
          </p:cNvSpPr>
          <p:nvPr>
            <p:ph idx="1"/>
          </p:nvPr>
        </p:nvSpPr>
        <p:spPr>
          <a:xfrm>
            <a:off x="323528" y="1131590"/>
            <a:ext cx="7200800" cy="3207681"/>
          </a:xfrm>
        </p:spPr>
        <p:txBody>
          <a:bodyPr>
            <a:normAutofit fontScale="92500" lnSpcReduction="10000"/>
          </a:bodyPr>
          <a:lstStyle/>
          <a:p>
            <a:pPr marL="0"/>
            <a:r>
              <a:rPr lang="en-US" altLang="zh-CN" b="1" dirty="0" smtClean="0">
                <a:solidFill>
                  <a:srgbClr val="FFC000"/>
                </a:solidFill>
              </a:rPr>
              <a:t>        3</a:t>
            </a:r>
            <a:r>
              <a:rPr lang="zh-CN" altLang="en-US" b="1" dirty="0" smtClean="0">
                <a:solidFill>
                  <a:srgbClr val="FFC000"/>
                </a:solidFill>
              </a:rPr>
              <a:t>、进程</a:t>
            </a:r>
            <a:r>
              <a:rPr lang="zh-CN" altLang="en-US" b="1" dirty="0">
                <a:solidFill>
                  <a:srgbClr val="FFC000"/>
                </a:solidFill>
              </a:rPr>
              <a:t>的状态</a:t>
            </a:r>
          </a:p>
          <a:p>
            <a:pPr marL="1317625" lvl="1" indent="-457200">
              <a:buFont typeface="Wingdings" pitchFamily="2" charset="2"/>
              <a:buChar char="Ø"/>
            </a:pPr>
            <a:r>
              <a:rPr lang="zh-CN" altLang="zh-CN" sz="1900" b="1" dirty="0">
                <a:solidFill>
                  <a:srgbClr val="FF9900"/>
                </a:solidFill>
              </a:rPr>
              <a:t>挂起状态</a:t>
            </a:r>
            <a:r>
              <a:rPr lang="zh-CN" altLang="zh-CN" sz="1900" dirty="0"/>
              <a:t>是指进程正在等待系统为其分配所需资源而暂未运行；</a:t>
            </a:r>
            <a:endParaRPr lang="en-US" altLang="zh-CN" sz="1900" dirty="0"/>
          </a:p>
          <a:p>
            <a:pPr marL="1317625" lvl="1" indent="-457200">
              <a:buFont typeface="Wingdings" pitchFamily="2" charset="2"/>
              <a:buChar char="Ø"/>
            </a:pPr>
            <a:r>
              <a:rPr lang="zh-CN" altLang="zh-CN" sz="1900" b="1" dirty="0">
                <a:solidFill>
                  <a:srgbClr val="FF9900"/>
                </a:solidFill>
              </a:rPr>
              <a:t>就绪状态</a:t>
            </a:r>
            <a:r>
              <a:rPr lang="zh-CN" altLang="zh-CN" sz="1900" dirty="0"/>
              <a:t>是指进程已获得所需资源并被调入内存，它具备了执行的条件但仍在等待获得处理机资源，以便投入运行；</a:t>
            </a:r>
            <a:endParaRPr lang="en-US" altLang="zh-CN" sz="1900" dirty="0"/>
          </a:p>
          <a:p>
            <a:pPr marL="1317625" lvl="1" indent="-457200">
              <a:buFont typeface="Wingdings" pitchFamily="2" charset="2"/>
              <a:buChar char="Ø"/>
            </a:pPr>
            <a:r>
              <a:rPr lang="zh-CN" altLang="zh-CN" sz="1900" b="1" dirty="0">
                <a:solidFill>
                  <a:srgbClr val="FF9900"/>
                </a:solidFill>
              </a:rPr>
              <a:t>运行状态</a:t>
            </a:r>
            <a:r>
              <a:rPr lang="zh-CN" altLang="zh-CN" sz="1900" dirty="0"/>
              <a:t>是指进程占有处理机且正在运行的状态。</a:t>
            </a:r>
          </a:p>
          <a:p>
            <a:pPr marL="414900" indent="-342900">
              <a:buFont typeface="Wingdings" pitchFamily="2" charset="2"/>
              <a:buChar char="Ø"/>
            </a:pPr>
            <a:endParaRPr lang="zh-CN" altLang="en-US" dirty="0"/>
          </a:p>
        </p:txBody>
      </p:sp>
    </p:spTree>
    <p:extLst>
      <p:ext uri="{BB962C8B-B14F-4D97-AF65-F5344CB8AC3E}">
        <p14:creationId xmlns:p14="http://schemas.microsoft.com/office/powerpoint/2010/main" val="19891925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_GB2312" pitchFamily="49" charset="-122"/>
              </a:rPr>
              <a:t>三、协调机器的活动</a:t>
            </a:r>
            <a:endParaRPr lang="zh-CN" altLang="en-US" dirty="0"/>
          </a:p>
        </p:txBody>
      </p:sp>
      <p:sp>
        <p:nvSpPr>
          <p:cNvPr id="3" name="内容占位符 2"/>
          <p:cNvSpPr>
            <a:spLocks noGrp="1"/>
          </p:cNvSpPr>
          <p:nvPr>
            <p:ph idx="1"/>
          </p:nvPr>
        </p:nvSpPr>
        <p:spPr>
          <a:xfrm>
            <a:off x="899592" y="1203598"/>
            <a:ext cx="6696744" cy="3207681"/>
          </a:xfrm>
        </p:spPr>
        <p:txBody>
          <a:bodyPr/>
          <a:lstStyle/>
          <a:p>
            <a:r>
              <a:rPr lang="en-US" altLang="zh-CN" b="1" dirty="0" smtClean="0">
                <a:solidFill>
                  <a:srgbClr val="FFC000"/>
                </a:solidFill>
              </a:rPr>
              <a:t>4</a:t>
            </a:r>
            <a:r>
              <a:rPr lang="zh-CN" altLang="en-US" b="1" dirty="0" smtClean="0">
                <a:solidFill>
                  <a:srgbClr val="FFC000"/>
                </a:solidFill>
              </a:rPr>
              <a:t>、进程</a:t>
            </a:r>
            <a:r>
              <a:rPr lang="zh-CN" altLang="en-US" b="1" dirty="0">
                <a:solidFill>
                  <a:srgbClr val="FFC000"/>
                </a:solidFill>
              </a:rPr>
              <a:t>的状态转化</a:t>
            </a:r>
          </a:p>
        </p:txBody>
      </p:sp>
      <p:sp>
        <p:nvSpPr>
          <p:cNvPr id="5" name="矩形 4"/>
          <p:cNvSpPr/>
          <p:nvPr/>
        </p:nvSpPr>
        <p:spPr>
          <a:xfrm>
            <a:off x="3638897" y="1289661"/>
            <a:ext cx="1728192" cy="504056"/>
          </a:xfrm>
          <a:prstGeom prst="rect">
            <a:avLst/>
          </a:prstGeom>
          <a:ln w="127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itchFamily="34" charset="-122"/>
                <a:ea typeface="微软雅黑" pitchFamily="34" charset="-122"/>
              </a:rPr>
              <a:t>执行状态</a:t>
            </a:r>
            <a:endParaRPr lang="zh-CN" altLang="en-US" sz="2000" dirty="0">
              <a:latin typeface="微软雅黑" pitchFamily="34" charset="-122"/>
              <a:ea typeface="微软雅黑" pitchFamily="34" charset="-122"/>
            </a:endParaRPr>
          </a:p>
        </p:txBody>
      </p:sp>
      <p:sp>
        <p:nvSpPr>
          <p:cNvPr id="6" name="矩形 5"/>
          <p:cNvSpPr/>
          <p:nvPr/>
        </p:nvSpPr>
        <p:spPr>
          <a:xfrm>
            <a:off x="1694681" y="2283718"/>
            <a:ext cx="1728192" cy="50405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itchFamily="34" charset="-122"/>
                <a:ea typeface="微软雅黑" pitchFamily="34" charset="-122"/>
              </a:rPr>
              <a:t>进程被选中</a:t>
            </a:r>
            <a:endParaRPr lang="zh-CN" altLang="en-US" sz="2000" dirty="0">
              <a:latin typeface="微软雅黑" pitchFamily="34" charset="-122"/>
              <a:ea typeface="微软雅黑" pitchFamily="34" charset="-122"/>
            </a:endParaRPr>
          </a:p>
        </p:txBody>
      </p:sp>
      <p:sp>
        <p:nvSpPr>
          <p:cNvPr id="7" name="矩形 6"/>
          <p:cNvSpPr/>
          <p:nvPr/>
        </p:nvSpPr>
        <p:spPr>
          <a:xfrm>
            <a:off x="1475656" y="3363838"/>
            <a:ext cx="1728192" cy="504056"/>
          </a:xfrm>
          <a:prstGeom prst="rect">
            <a:avLst/>
          </a:prstGeom>
          <a:ln w="127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itchFamily="34" charset="-122"/>
                <a:ea typeface="微软雅黑" pitchFamily="34" charset="-122"/>
              </a:rPr>
              <a:t>就绪状态</a:t>
            </a:r>
            <a:endParaRPr lang="zh-CN" altLang="en-US" sz="2000" dirty="0">
              <a:latin typeface="微软雅黑" pitchFamily="34" charset="-122"/>
              <a:ea typeface="微软雅黑" pitchFamily="34" charset="-122"/>
            </a:endParaRPr>
          </a:p>
        </p:txBody>
      </p:sp>
      <p:sp>
        <p:nvSpPr>
          <p:cNvPr id="8" name="矩形 7"/>
          <p:cNvSpPr/>
          <p:nvPr/>
        </p:nvSpPr>
        <p:spPr>
          <a:xfrm>
            <a:off x="3422948" y="2535746"/>
            <a:ext cx="1728192" cy="50405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itchFamily="34" charset="-122"/>
                <a:ea typeface="微软雅黑" pitchFamily="34" charset="-122"/>
              </a:rPr>
              <a:t>时间片完</a:t>
            </a:r>
            <a:endParaRPr lang="zh-CN" altLang="en-US" sz="2000" dirty="0">
              <a:latin typeface="微软雅黑" pitchFamily="34" charset="-122"/>
              <a:ea typeface="微软雅黑" pitchFamily="34" charset="-122"/>
            </a:endParaRPr>
          </a:p>
        </p:txBody>
      </p:sp>
      <p:sp>
        <p:nvSpPr>
          <p:cNvPr id="9" name="矩形 8"/>
          <p:cNvSpPr/>
          <p:nvPr/>
        </p:nvSpPr>
        <p:spPr>
          <a:xfrm>
            <a:off x="3624302" y="3630448"/>
            <a:ext cx="1728192" cy="50405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itchFamily="34" charset="-122"/>
                <a:ea typeface="微软雅黑" pitchFamily="34" charset="-122"/>
              </a:rPr>
              <a:t>发生某个事件</a:t>
            </a:r>
            <a:endParaRPr lang="zh-CN" altLang="en-US" sz="2000" dirty="0">
              <a:latin typeface="微软雅黑" pitchFamily="34" charset="-122"/>
              <a:ea typeface="微软雅黑" pitchFamily="34" charset="-122"/>
            </a:endParaRPr>
          </a:p>
        </p:txBody>
      </p:sp>
      <p:sp>
        <p:nvSpPr>
          <p:cNvPr id="10" name="矩形 9"/>
          <p:cNvSpPr/>
          <p:nvPr/>
        </p:nvSpPr>
        <p:spPr>
          <a:xfrm>
            <a:off x="5729399" y="3378420"/>
            <a:ext cx="1728192" cy="504056"/>
          </a:xfrm>
          <a:prstGeom prst="rect">
            <a:avLst/>
          </a:prstGeom>
          <a:ln w="127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itchFamily="34" charset="-122"/>
                <a:ea typeface="微软雅黑" pitchFamily="34" charset="-122"/>
              </a:rPr>
              <a:t>挂起状态</a:t>
            </a:r>
            <a:endParaRPr lang="zh-CN" altLang="en-US" sz="2000" dirty="0">
              <a:latin typeface="微软雅黑" pitchFamily="34" charset="-122"/>
              <a:ea typeface="微软雅黑" pitchFamily="34" charset="-122"/>
            </a:endParaRPr>
          </a:p>
        </p:txBody>
      </p:sp>
      <p:sp>
        <p:nvSpPr>
          <p:cNvPr id="11" name="矩形 10"/>
          <p:cNvSpPr/>
          <p:nvPr/>
        </p:nvSpPr>
        <p:spPr>
          <a:xfrm>
            <a:off x="5717813" y="2355726"/>
            <a:ext cx="1728192" cy="504056"/>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latin typeface="微软雅黑" pitchFamily="34" charset="-122"/>
                <a:ea typeface="微软雅黑" pitchFamily="34" charset="-122"/>
              </a:rPr>
              <a:t>等待某个事件</a:t>
            </a:r>
            <a:endParaRPr lang="zh-CN" altLang="en-US" sz="2000" dirty="0">
              <a:latin typeface="微软雅黑" pitchFamily="34" charset="-122"/>
              <a:ea typeface="微软雅黑" pitchFamily="34" charset="-122"/>
            </a:endParaRPr>
          </a:p>
        </p:txBody>
      </p:sp>
      <p:cxnSp>
        <p:nvCxnSpPr>
          <p:cNvPr id="13" name="直接箭头连接符 12"/>
          <p:cNvCxnSpPr/>
          <p:nvPr/>
        </p:nvCxnSpPr>
        <p:spPr>
          <a:xfrm flipV="1">
            <a:off x="2303748" y="1793717"/>
            <a:ext cx="1800200" cy="1570121"/>
          </a:xfrm>
          <a:prstGeom prst="straightConnector1">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2522773" y="1793717"/>
            <a:ext cx="1800200" cy="1570121"/>
          </a:xfrm>
          <a:prstGeom prst="straightConnector1">
            <a:avLst/>
          </a:prstGeom>
          <a:ln w="28575">
            <a:solidFill>
              <a:schemeClr val="accent6">
                <a:lumMod val="60000"/>
                <a:lumOff val="40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10" idx="1"/>
          </p:cNvCxnSpPr>
          <p:nvPr/>
        </p:nvCxnSpPr>
        <p:spPr>
          <a:xfrm flipH="1" flipV="1">
            <a:off x="3203848" y="3615866"/>
            <a:ext cx="2525551" cy="14582"/>
          </a:xfrm>
          <a:prstGeom prst="straightConnector1">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5" idx="2"/>
          </p:cNvCxnSpPr>
          <p:nvPr/>
        </p:nvCxnSpPr>
        <p:spPr>
          <a:xfrm>
            <a:off x="4502993" y="1793717"/>
            <a:ext cx="1944216" cy="1570121"/>
          </a:xfrm>
          <a:prstGeom prst="straightConnector1">
            <a:avLst/>
          </a:prstGeom>
          <a:ln w="28575">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81146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楷体_GB2312" pitchFamily="49" charset="-122"/>
              </a:rPr>
              <a:t>四、竞争</a:t>
            </a:r>
            <a:r>
              <a:rPr lang="zh-CN" altLang="en-US" dirty="0" smtClean="0">
                <a:latin typeface="楷体_GB2312" pitchFamily="49" charset="-122"/>
              </a:rPr>
              <a:t>控制</a:t>
            </a:r>
            <a:endParaRPr lang="zh-CN" altLang="en-US" dirty="0"/>
          </a:p>
        </p:txBody>
      </p:sp>
      <p:sp>
        <p:nvSpPr>
          <p:cNvPr id="3" name="内容占位符 2"/>
          <p:cNvSpPr>
            <a:spLocks noGrp="1"/>
          </p:cNvSpPr>
          <p:nvPr>
            <p:ph idx="1"/>
          </p:nvPr>
        </p:nvSpPr>
        <p:spPr>
          <a:xfrm>
            <a:off x="899592" y="1164269"/>
            <a:ext cx="6480720" cy="3207681"/>
          </a:xfrm>
        </p:spPr>
        <p:txBody>
          <a:bodyPr/>
          <a:lstStyle/>
          <a:p>
            <a:pPr marL="0">
              <a:defRPr/>
            </a:pPr>
            <a:r>
              <a:rPr lang="zh-CN" altLang="zh-CN" dirty="0"/>
              <a:t>操作系统的一个重要任务是将机器的各种资源合理分配给系统中的各个进程。</a:t>
            </a:r>
            <a:endParaRPr lang="en-US" altLang="zh-CN" dirty="0"/>
          </a:p>
          <a:p>
            <a:pPr marL="457200" indent="-457200">
              <a:buFont typeface="Wingdings" pitchFamily="2" charset="2"/>
              <a:buChar char="Ø"/>
              <a:defRPr/>
            </a:pPr>
            <a:r>
              <a:rPr lang="zh-CN" altLang="zh-CN" b="1" dirty="0">
                <a:solidFill>
                  <a:srgbClr val="FF9933"/>
                </a:solidFill>
              </a:rPr>
              <a:t>临界资源</a:t>
            </a:r>
            <a:endParaRPr lang="en-US" altLang="zh-CN" b="1" dirty="0">
              <a:solidFill>
                <a:srgbClr val="FF9933"/>
              </a:solidFill>
            </a:endParaRPr>
          </a:p>
          <a:p>
            <a:pPr marL="457200" indent="-457200">
              <a:buFont typeface="Wingdings" pitchFamily="2" charset="2"/>
              <a:buChar char="Ø"/>
              <a:defRPr/>
            </a:pPr>
            <a:r>
              <a:rPr lang="zh-CN" altLang="zh-CN" b="1" dirty="0">
                <a:solidFill>
                  <a:srgbClr val="FF9933"/>
                </a:solidFill>
              </a:rPr>
              <a:t>信号量</a:t>
            </a:r>
          </a:p>
          <a:p>
            <a:pPr marL="457200" indent="-457200">
              <a:buFont typeface="Wingdings" pitchFamily="2" charset="2"/>
              <a:buChar char="Ø"/>
              <a:defRPr/>
            </a:pPr>
            <a:r>
              <a:rPr lang="zh-CN" altLang="zh-CN" b="1" dirty="0">
                <a:solidFill>
                  <a:srgbClr val="FF9933"/>
                </a:solidFill>
              </a:rPr>
              <a:t>死锁</a:t>
            </a:r>
          </a:p>
          <a:p>
            <a:endParaRPr lang="zh-CN" altLang="en-US" dirty="0"/>
          </a:p>
        </p:txBody>
      </p:sp>
    </p:spTree>
    <p:extLst>
      <p:ext uri="{BB962C8B-B14F-4D97-AF65-F5344CB8AC3E}">
        <p14:creationId xmlns:p14="http://schemas.microsoft.com/office/powerpoint/2010/main" val="23621430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楷体_GB2312" pitchFamily="49" charset="-122"/>
              </a:rPr>
              <a:t>四、竞争</a:t>
            </a:r>
            <a:r>
              <a:rPr lang="zh-CN" altLang="en-US" dirty="0" smtClean="0">
                <a:latin typeface="楷体_GB2312" pitchFamily="49" charset="-122"/>
              </a:rPr>
              <a:t>控制</a:t>
            </a:r>
            <a:endParaRPr lang="zh-CN" altLang="en-US" dirty="0"/>
          </a:p>
        </p:txBody>
      </p:sp>
      <p:sp>
        <p:nvSpPr>
          <p:cNvPr id="3" name="内容占位符 2"/>
          <p:cNvSpPr>
            <a:spLocks noGrp="1"/>
          </p:cNvSpPr>
          <p:nvPr>
            <p:ph idx="1"/>
          </p:nvPr>
        </p:nvSpPr>
        <p:spPr>
          <a:xfrm>
            <a:off x="971600" y="1131590"/>
            <a:ext cx="6336704" cy="3207681"/>
          </a:xfrm>
        </p:spPr>
        <p:txBody>
          <a:bodyPr>
            <a:normAutofit fontScale="92500" lnSpcReduction="10000"/>
          </a:bodyPr>
          <a:lstStyle/>
          <a:p>
            <a:pPr marL="0"/>
            <a:r>
              <a:rPr lang="zh-CN" altLang="zh-CN" sz="2200" b="1" dirty="0" smtClean="0">
                <a:solidFill>
                  <a:srgbClr val="FF9900"/>
                </a:solidFill>
              </a:rPr>
              <a:t>临界资源</a:t>
            </a:r>
            <a:endParaRPr lang="en-US" altLang="zh-CN" sz="2200" b="1" dirty="0" smtClean="0">
              <a:solidFill>
                <a:srgbClr val="FF9900"/>
              </a:solidFill>
            </a:endParaRPr>
          </a:p>
          <a:p>
            <a:pPr marL="342900" indent="-342900">
              <a:buFont typeface="Wingdings" pitchFamily="2" charset="2"/>
              <a:buChar char="Ø"/>
            </a:pPr>
            <a:r>
              <a:rPr lang="zh-CN" altLang="zh-CN" dirty="0" smtClean="0"/>
              <a:t>临界资源（</a:t>
            </a:r>
            <a:r>
              <a:rPr lang="en-US" altLang="zh-CN" dirty="0" smtClean="0"/>
              <a:t>Critical Resource</a:t>
            </a:r>
            <a:r>
              <a:rPr lang="zh-CN" altLang="zh-CN" dirty="0" smtClean="0"/>
              <a:t>）指计算机系统中在同一个时刻只能由一个进程使用的资源</a:t>
            </a:r>
            <a:r>
              <a:rPr lang="zh-CN" altLang="en-US" dirty="0" smtClean="0"/>
              <a:t>。</a:t>
            </a:r>
            <a:endParaRPr lang="en-US" altLang="zh-CN" dirty="0" smtClean="0"/>
          </a:p>
          <a:p>
            <a:pPr marL="342900" indent="-342900">
              <a:buFont typeface="Wingdings" pitchFamily="2" charset="2"/>
              <a:buChar char="Ø"/>
            </a:pPr>
            <a:r>
              <a:rPr lang="zh-CN" altLang="zh-CN" dirty="0" smtClean="0"/>
              <a:t>如</a:t>
            </a:r>
            <a:r>
              <a:rPr lang="zh-CN" altLang="zh-CN" dirty="0"/>
              <a:t>硬件资源中的打印机、磁带机等，软件资源中的变量、表格、队列等。</a:t>
            </a:r>
            <a:endParaRPr lang="en-US" altLang="zh-CN" dirty="0"/>
          </a:p>
          <a:p>
            <a:pPr marL="342900" indent="-342900">
              <a:buFont typeface="Wingdings" pitchFamily="2" charset="2"/>
              <a:buChar char="Ø"/>
            </a:pPr>
            <a:r>
              <a:rPr lang="zh-CN" altLang="zh-CN" dirty="0" smtClean="0"/>
              <a:t>对</a:t>
            </a:r>
            <a:r>
              <a:rPr lang="zh-CN" altLang="zh-CN" dirty="0"/>
              <a:t>临界资源的使用采用互斥方式即一个进程使用完之后，另一个进程才能使用</a:t>
            </a:r>
            <a:r>
              <a:rPr lang="zh-CN" altLang="en-US" dirty="0"/>
              <a:t>。</a:t>
            </a:r>
          </a:p>
          <a:p>
            <a:endParaRPr lang="zh-CN" altLang="en-US" dirty="0"/>
          </a:p>
        </p:txBody>
      </p:sp>
    </p:spTree>
    <p:extLst>
      <p:ext uri="{BB962C8B-B14F-4D97-AF65-F5344CB8AC3E}">
        <p14:creationId xmlns:p14="http://schemas.microsoft.com/office/powerpoint/2010/main" val="14490964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特性</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a:t>①软件是功能、性能相对完备的程序系统。程序是软件，软件不仅仅是程序；</a:t>
            </a:r>
          </a:p>
          <a:p>
            <a:r>
              <a:rPr lang="zh-CN" altLang="en-US" dirty="0"/>
              <a:t>②软件是具有使用性能的软设备；</a:t>
            </a:r>
          </a:p>
          <a:p>
            <a:r>
              <a:rPr lang="zh-CN" altLang="en-US" dirty="0"/>
              <a:t>③软件只有过时而无磨损的信息商品</a:t>
            </a:r>
            <a:r>
              <a:rPr lang="zh-CN" altLang="en-US" dirty="0" smtClean="0"/>
              <a:t>。</a:t>
            </a:r>
            <a:endParaRPr lang="zh-CN" altLang="en-US" dirty="0"/>
          </a:p>
        </p:txBody>
      </p:sp>
    </p:spTree>
    <p:extLst>
      <p:ext uri="{BB962C8B-B14F-4D97-AF65-F5344CB8AC3E}">
        <p14:creationId xmlns:p14="http://schemas.microsoft.com/office/powerpoint/2010/main" val="33437794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_GB2312" pitchFamily="49" charset="-122"/>
              </a:rPr>
              <a:t>四、竞争控制</a:t>
            </a:r>
            <a:endParaRPr lang="zh-CN" altLang="en-US" dirty="0"/>
          </a:p>
        </p:txBody>
      </p:sp>
      <p:sp>
        <p:nvSpPr>
          <p:cNvPr id="3" name="内容占位符 2"/>
          <p:cNvSpPr>
            <a:spLocks noGrp="1"/>
          </p:cNvSpPr>
          <p:nvPr>
            <p:ph idx="1"/>
          </p:nvPr>
        </p:nvSpPr>
        <p:spPr>
          <a:xfrm>
            <a:off x="827584" y="1164269"/>
            <a:ext cx="6912768" cy="3207681"/>
          </a:xfrm>
        </p:spPr>
        <p:txBody>
          <a:bodyPr>
            <a:normAutofit/>
          </a:bodyPr>
          <a:lstStyle/>
          <a:p>
            <a:pPr marL="0">
              <a:defRPr/>
            </a:pPr>
            <a:r>
              <a:rPr lang="zh-CN" altLang="en-US" b="1" dirty="0">
                <a:solidFill>
                  <a:srgbClr val="FF9900"/>
                </a:solidFill>
              </a:rPr>
              <a:t>信号量</a:t>
            </a:r>
            <a:endParaRPr lang="en-US" altLang="zh-CN" b="1" dirty="0">
              <a:solidFill>
                <a:srgbClr val="FF9900"/>
              </a:solidFill>
            </a:endParaRPr>
          </a:p>
          <a:p>
            <a:pPr marL="342900" indent="-342900">
              <a:buFont typeface="Wingdings" pitchFamily="2" charset="2"/>
              <a:buChar char="Ø"/>
              <a:defRPr/>
            </a:pPr>
            <a:r>
              <a:rPr lang="zh-CN" altLang="zh-CN" sz="1900" dirty="0" smtClean="0"/>
              <a:t>解决</a:t>
            </a:r>
            <a:r>
              <a:rPr lang="zh-CN" altLang="zh-CN" sz="1900" dirty="0"/>
              <a:t>临界资源访问的另一种方法是使用测试并置位指令，它在许多机器语言里可用。这条指令要求</a:t>
            </a:r>
            <a:r>
              <a:rPr lang="en-US" altLang="zh-CN" sz="1900" dirty="0"/>
              <a:t>CPU</a:t>
            </a:r>
            <a:r>
              <a:rPr lang="zh-CN" altLang="zh-CN" sz="1900" dirty="0"/>
              <a:t>检索一个标志的值，记住它，然后置位该标志，所有工作都在一条机器指令内完成。</a:t>
            </a:r>
            <a:endParaRPr lang="en-US" altLang="zh-CN" sz="1900" dirty="0"/>
          </a:p>
          <a:p>
            <a:pPr marL="342900" indent="-342900">
              <a:buFont typeface="Wingdings" pitchFamily="2" charset="2"/>
              <a:buChar char="Ø"/>
              <a:defRPr/>
            </a:pPr>
            <a:r>
              <a:rPr lang="zh-CN" altLang="zh-CN" sz="1900" dirty="0" smtClean="0"/>
              <a:t>刚才</a:t>
            </a:r>
            <a:r>
              <a:rPr lang="zh-CN" altLang="zh-CN" sz="1900" dirty="0"/>
              <a:t>描述的一个正确实现的标志称为信号量</a:t>
            </a:r>
            <a:r>
              <a:rPr lang="zh-CN" altLang="zh-CN" sz="1800" dirty="0"/>
              <a:t>（</a:t>
            </a:r>
            <a:r>
              <a:rPr lang="en-US" altLang="zh-CN" sz="1800" dirty="0"/>
              <a:t>Semaphores</a:t>
            </a:r>
            <a:r>
              <a:rPr lang="zh-CN" altLang="zh-CN" sz="1800" dirty="0" smtClean="0"/>
              <a:t>）</a:t>
            </a:r>
            <a:endParaRPr lang="zh-CN" altLang="en-US" sz="1800" dirty="0"/>
          </a:p>
        </p:txBody>
      </p:sp>
    </p:spTree>
    <p:extLst>
      <p:ext uri="{BB962C8B-B14F-4D97-AF65-F5344CB8AC3E}">
        <p14:creationId xmlns:p14="http://schemas.microsoft.com/office/powerpoint/2010/main" val="23767836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445"/>
          <p:cNvSpPr>
            <a:spLocks noGrp="1"/>
          </p:cNvSpPr>
          <p:nvPr>
            <p:ph type="title"/>
          </p:nvPr>
        </p:nvSpPr>
        <p:spPr>
          <a:xfrm>
            <a:off x="683568" y="479872"/>
            <a:ext cx="6984776" cy="651719"/>
          </a:xfrm>
          <a:prstGeom prst="rect">
            <a:avLst/>
          </a:prstGeom>
        </p:spPr>
        <p:txBody>
          <a:bodyPr/>
          <a:lstStyle/>
          <a:p>
            <a:pPr lvl="0">
              <a:defRPr sz="1800" b="0">
                <a:solidFill>
                  <a:srgbClr val="000000"/>
                </a:solidFill>
                <a:effectLst/>
              </a:defRPr>
            </a:pPr>
            <a:r>
              <a:rPr sz="2200" b="1" dirty="0" err="1">
                <a:solidFill>
                  <a:srgbClr val="FFC000"/>
                </a:solidFill>
                <a:effectLst>
                  <a:outerShdw blurRad="38100" dist="38100" dir="2700000" rotWithShape="0">
                    <a:srgbClr val="000000">
                      <a:alpha val="43137"/>
                    </a:srgbClr>
                  </a:outerShdw>
                </a:effectLst>
              </a:rPr>
              <a:t>四、竞争控制</a:t>
            </a:r>
            <a:endParaRPr sz="2200" b="1" dirty="0">
              <a:solidFill>
                <a:srgbClr val="FFC000"/>
              </a:solidFill>
              <a:effectLst>
                <a:outerShdw blurRad="38100" dist="38100" dir="2700000" rotWithShape="0">
                  <a:srgbClr val="000000">
                    <a:alpha val="43137"/>
                  </a:srgbClr>
                </a:outerShdw>
              </a:effectLst>
            </a:endParaRPr>
          </a:p>
        </p:txBody>
      </p:sp>
      <p:sp>
        <p:nvSpPr>
          <p:cNvPr id="5" name="Shape 446"/>
          <p:cNvSpPr txBox="1">
            <a:spLocks/>
          </p:cNvSpPr>
          <p:nvPr/>
        </p:nvSpPr>
        <p:spPr>
          <a:xfrm>
            <a:off x="827583" y="1164268"/>
            <a:ext cx="6696745" cy="3207682"/>
          </a:xfrm>
          <a:prstGeom prst="rect">
            <a:avLst/>
          </a:prstGeom>
        </p:spPr>
        <p:txBody>
          <a:bodyPr vert="horz" lIns="91440" tIns="45720" rIns="91440" bIns="45720" rtlCol="0">
            <a:normAutofit/>
          </a:bodyPr>
          <a:lstStyle>
            <a:lvl1pPr marL="72000" indent="0" algn="l" defTabSz="914400" rtl="0" eaLnBrk="1" latinLnBrk="0" hangingPunct="1">
              <a:lnSpc>
                <a:spcPct val="150000"/>
              </a:lnSpc>
              <a:spcBef>
                <a:spcPts val="600"/>
              </a:spcBef>
              <a:buFont typeface="Arial" pitchFamily="34" charset="0"/>
              <a:buNone/>
              <a:defRPr sz="2000" b="0" kern="12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defRPr>
            </a:lvl1pPr>
            <a:lvl2pPr marL="72000" indent="0" algn="l" defTabSz="914400" rtl="0" eaLnBrk="1" latinLnBrk="0" hangingPunct="1">
              <a:lnSpc>
                <a:spcPct val="150000"/>
              </a:lnSpc>
              <a:spcBef>
                <a:spcPts val="600"/>
              </a:spcBef>
              <a:buFont typeface="Arial" pitchFamily="34" charset="0"/>
              <a:buChar char="–"/>
              <a:defRPr sz="2000" b="0" kern="12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defRPr>
            </a:lvl2pPr>
            <a:lvl3pPr marL="72000" indent="0" algn="l" defTabSz="914400" rtl="0" eaLnBrk="1" latinLnBrk="0" hangingPunct="1">
              <a:lnSpc>
                <a:spcPct val="150000"/>
              </a:lnSpc>
              <a:spcBef>
                <a:spcPts val="600"/>
              </a:spcBef>
              <a:buFont typeface="Arial" pitchFamily="34" charset="0"/>
              <a:buChar char="•"/>
              <a:defRPr sz="2000" b="0" kern="12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defRPr>
            </a:lvl3pPr>
            <a:lvl4pPr marL="72000" indent="0" algn="l" defTabSz="914400" rtl="0" eaLnBrk="1" latinLnBrk="0" hangingPunct="1">
              <a:lnSpc>
                <a:spcPct val="150000"/>
              </a:lnSpc>
              <a:spcBef>
                <a:spcPts val="600"/>
              </a:spcBef>
              <a:buFont typeface="Arial" pitchFamily="34" charset="0"/>
              <a:buChar char="–"/>
              <a:defRPr sz="2000" b="0" kern="12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defRPr>
            </a:lvl4pPr>
            <a:lvl5pPr marL="72000" indent="0" algn="l" defTabSz="914400" rtl="0" eaLnBrk="1" latinLnBrk="0" hangingPunct="1">
              <a:lnSpc>
                <a:spcPct val="150000"/>
              </a:lnSpc>
              <a:spcBef>
                <a:spcPts val="600"/>
              </a:spcBef>
              <a:buFont typeface="Arial" pitchFamily="34" charset="0"/>
              <a:buChar char="»"/>
              <a:defRPr sz="2000" b="0" kern="12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35000"/>
              </a:lnSpc>
              <a:defRPr sz="1800">
                <a:solidFill>
                  <a:srgbClr val="000000"/>
                </a:solidFill>
                <a:effectLst/>
              </a:defRPr>
            </a:pPr>
            <a:r>
              <a:rPr lang="zh-CN" altLang="en-US" sz="1800" b="1" dirty="0" smtClean="0">
                <a:solidFill>
                  <a:srgbClr val="FF9900"/>
                </a:solidFill>
                <a:effectLst>
                  <a:outerShdw blurRad="38100" dist="38100" dir="2700000" rotWithShape="0">
                    <a:srgbClr val="000000">
                      <a:alpha val="43137"/>
                    </a:srgbClr>
                  </a:outerShdw>
                </a:effectLst>
              </a:rPr>
              <a:t>死锁</a:t>
            </a:r>
          </a:p>
          <a:p>
            <a:pPr>
              <a:lnSpc>
                <a:spcPct val="135000"/>
              </a:lnSpc>
              <a:defRPr sz="1800">
                <a:solidFill>
                  <a:srgbClr val="000000"/>
                </a:solidFill>
                <a:effectLst/>
              </a:defRPr>
            </a:pPr>
            <a:r>
              <a:rPr lang="zh-CN" altLang="en-US" sz="1800" dirty="0" smtClean="0">
                <a:solidFill>
                  <a:srgbClr val="FFFFFF"/>
                </a:solidFill>
                <a:effectLst>
                  <a:outerShdw blurRad="38100" dist="38100" dir="2700000" rotWithShape="0">
                    <a:srgbClr val="000000">
                      <a:alpha val="43137"/>
                    </a:srgbClr>
                  </a:outerShdw>
                </a:effectLst>
              </a:rPr>
              <a:t>指多个进程因竞争资源而造成的一种僵局，若无外力干预，这些进程都将永远不能继续运行。</a:t>
            </a:r>
          </a:p>
          <a:p>
            <a:pPr>
              <a:lnSpc>
                <a:spcPct val="135000"/>
              </a:lnSpc>
              <a:defRPr sz="1800">
                <a:solidFill>
                  <a:srgbClr val="000000"/>
                </a:solidFill>
                <a:effectLst/>
              </a:defRPr>
            </a:pPr>
            <a:r>
              <a:rPr lang="zh-CN" altLang="en-US" sz="1800" dirty="0" smtClean="0">
                <a:solidFill>
                  <a:srgbClr val="FFFFFF"/>
                </a:solidFill>
                <a:effectLst>
                  <a:outerShdw blurRad="38100" dist="38100" dir="2700000" rotWithShape="0">
                    <a:srgbClr val="000000">
                      <a:alpha val="43137"/>
                    </a:srgbClr>
                  </a:outerShdw>
                </a:effectLst>
              </a:rPr>
              <a:t>       例如，一个进程可能已有对打印机的访问权，同时它还在等待访问</a:t>
            </a:r>
            <a:r>
              <a:rPr lang="en-US" altLang="zh-CN" sz="1800" dirty="0" smtClean="0">
                <a:solidFill>
                  <a:srgbClr val="FFFFFF"/>
                </a:solidFill>
                <a:effectLst>
                  <a:outerShdw blurRad="38100" dist="38100" dir="2700000" rotWithShape="0">
                    <a:srgbClr val="000000">
                      <a:alpha val="43137"/>
                    </a:srgbClr>
                  </a:outerShdw>
                </a:effectLst>
              </a:rPr>
              <a:t>CD</a:t>
            </a:r>
            <a:r>
              <a:rPr lang="zh-CN" altLang="en-US" sz="1800" dirty="0" smtClean="0">
                <a:solidFill>
                  <a:srgbClr val="FFFFFF"/>
                </a:solidFill>
                <a:effectLst>
                  <a:outerShdw blurRad="38100" dist="38100" dir="2700000" rotWithShape="0">
                    <a:srgbClr val="000000">
                      <a:alpha val="43137"/>
                    </a:srgbClr>
                  </a:outerShdw>
                </a:effectLst>
              </a:rPr>
              <a:t>播放机，而另一个进程已经获得</a:t>
            </a:r>
            <a:r>
              <a:rPr lang="en-US" altLang="zh-CN" sz="1800" dirty="0" smtClean="0">
                <a:solidFill>
                  <a:srgbClr val="FFFFFF"/>
                </a:solidFill>
                <a:effectLst>
                  <a:outerShdw blurRad="38100" dist="38100" dir="2700000" rotWithShape="0">
                    <a:srgbClr val="000000">
                      <a:alpha val="43137"/>
                    </a:srgbClr>
                  </a:outerShdw>
                </a:effectLst>
              </a:rPr>
              <a:t>CD</a:t>
            </a:r>
            <a:r>
              <a:rPr lang="zh-CN" altLang="en-US" sz="1800" dirty="0" smtClean="0">
                <a:solidFill>
                  <a:srgbClr val="FFFFFF"/>
                </a:solidFill>
                <a:effectLst>
                  <a:outerShdw blurRad="38100" dist="38100" dir="2700000" rotWithShape="0">
                    <a:srgbClr val="000000">
                      <a:alpha val="43137"/>
                    </a:srgbClr>
                  </a:outerShdw>
                </a:effectLst>
              </a:rPr>
              <a:t>播放机的访问权，却在等待访问打印机，那么这两个进程就会陷入死锁，无限制等待对方手上的资源。</a:t>
            </a:r>
            <a:endParaRPr lang="zh-CN" altLang="en-US" sz="1800" dirty="0">
              <a:solidFill>
                <a:srgbClr val="FFFFFF"/>
              </a:solidFill>
              <a:effectLst>
                <a:outerShdw blurRad="38100" dist="38100" dir="2700000" rotWithShape="0">
                  <a:srgbClr val="000000">
                    <a:alpha val="43137"/>
                  </a:srgbClr>
                </a:outerShdw>
              </a:effectLst>
            </a:endParaRPr>
          </a:p>
        </p:txBody>
      </p:sp>
    </p:spTree>
    <p:extLst>
      <p:ext uri="{BB962C8B-B14F-4D97-AF65-F5344CB8AC3E}">
        <p14:creationId xmlns:p14="http://schemas.microsoft.com/office/powerpoint/2010/main" val="27351084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楷体_GB2312" pitchFamily="49" charset="-122"/>
              </a:rPr>
              <a:t>四、竞争控制</a:t>
            </a:r>
            <a:endParaRPr lang="zh-CN" altLang="en-US" dirty="0"/>
          </a:p>
        </p:txBody>
      </p:sp>
      <p:sp>
        <p:nvSpPr>
          <p:cNvPr id="3" name="内容占位符 2"/>
          <p:cNvSpPr>
            <a:spLocks noGrp="1"/>
          </p:cNvSpPr>
          <p:nvPr>
            <p:ph idx="1"/>
          </p:nvPr>
        </p:nvSpPr>
        <p:spPr/>
        <p:txBody>
          <a:bodyPr/>
          <a:lstStyle/>
          <a:p>
            <a:r>
              <a:rPr lang="zh-CN" altLang="en-US" b="1" dirty="0">
                <a:solidFill>
                  <a:srgbClr val="FF9900"/>
                </a:solidFill>
              </a:rPr>
              <a:t>死锁</a:t>
            </a:r>
            <a:endParaRPr lang="en-US" altLang="zh-CN" b="1" dirty="0">
              <a:solidFill>
                <a:srgbClr val="FF9900"/>
              </a:solidFill>
            </a:endParaRPr>
          </a:p>
          <a:p>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347614"/>
            <a:ext cx="5723483" cy="3027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8994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四、竞争</a:t>
            </a:r>
            <a:r>
              <a:rPr lang="zh-CN" altLang="en-US" dirty="0" smtClean="0"/>
              <a:t>控制</a:t>
            </a:r>
            <a:endParaRPr lang="zh-CN" altLang="en-US" dirty="0"/>
          </a:p>
        </p:txBody>
      </p:sp>
      <p:sp>
        <p:nvSpPr>
          <p:cNvPr id="3" name="内容占位符 2"/>
          <p:cNvSpPr>
            <a:spLocks noGrp="1"/>
          </p:cNvSpPr>
          <p:nvPr>
            <p:ph idx="1"/>
          </p:nvPr>
        </p:nvSpPr>
        <p:spPr>
          <a:xfrm>
            <a:off x="539552" y="1131590"/>
            <a:ext cx="6768752" cy="3168352"/>
          </a:xfrm>
        </p:spPr>
        <p:txBody>
          <a:bodyPr>
            <a:normAutofit fontScale="77500" lnSpcReduction="20000"/>
          </a:bodyPr>
          <a:lstStyle/>
          <a:p>
            <a:pPr marL="0">
              <a:defRPr/>
            </a:pPr>
            <a:r>
              <a:rPr lang="zh-CN" altLang="en-US" dirty="0" smtClean="0">
                <a:solidFill>
                  <a:srgbClr val="FF0000"/>
                </a:solidFill>
              </a:rPr>
              <a:t>　</a:t>
            </a:r>
            <a:r>
              <a:rPr lang="zh-CN" altLang="en-US" sz="2600" dirty="0" smtClean="0">
                <a:solidFill>
                  <a:srgbClr val="FF0000"/>
                </a:solidFill>
              </a:rPr>
              <a:t>　</a:t>
            </a:r>
            <a:r>
              <a:rPr lang="zh-CN" altLang="en-US" sz="2600" b="1" dirty="0" smtClean="0">
                <a:solidFill>
                  <a:srgbClr val="FF9900"/>
                </a:solidFill>
              </a:rPr>
              <a:t>死锁</a:t>
            </a:r>
            <a:r>
              <a:rPr lang="zh-CN" altLang="en-US" sz="2600" b="1" dirty="0">
                <a:solidFill>
                  <a:srgbClr val="FF9900"/>
                </a:solidFill>
              </a:rPr>
              <a:t>的必要条件</a:t>
            </a:r>
            <a:endParaRPr lang="en-US" altLang="zh-CN" sz="2600" b="1" dirty="0">
              <a:solidFill>
                <a:srgbClr val="FF9900"/>
              </a:solidFill>
            </a:endParaRPr>
          </a:p>
          <a:p>
            <a:pPr marL="974725" lvl="1" indent="-457200">
              <a:buFont typeface="Wingdings" pitchFamily="2" charset="2"/>
              <a:buChar char="Ø"/>
              <a:defRPr/>
            </a:pPr>
            <a:r>
              <a:rPr lang="zh-CN" altLang="zh-CN" sz="2200" dirty="0" smtClean="0"/>
              <a:t>互斥条件：存在对不可共享资源的竞争。</a:t>
            </a:r>
          </a:p>
          <a:p>
            <a:pPr marL="974725" lvl="1" indent="-457200">
              <a:buFont typeface="Wingdings" pitchFamily="2" charset="2"/>
              <a:buChar char="Ø"/>
              <a:defRPr/>
            </a:pPr>
            <a:r>
              <a:rPr lang="zh-CN" altLang="zh-CN" sz="2200" dirty="0" smtClean="0"/>
              <a:t>请求和保持条件：一个进程接受了某些资源后，稍后还将请求其他的资源。</a:t>
            </a:r>
          </a:p>
          <a:p>
            <a:pPr marL="974725" lvl="1" indent="-457200">
              <a:buFont typeface="Wingdings" pitchFamily="2" charset="2"/>
              <a:buChar char="Ø"/>
              <a:defRPr/>
            </a:pPr>
            <a:r>
              <a:rPr lang="zh-CN" altLang="zh-CN" sz="2200" dirty="0" smtClean="0"/>
              <a:t>不剥夺条件：进程已获得的资源，在使用完之前，不被外力剥夺。</a:t>
            </a:r>
          </a:p>
          <a:p>
            <a:pPr marL="974725" lvl="1" indent="-457200">
              <a:buFont typeface="Wingdings" pitchFamily="2" charset="2"/>
              <a:buChar char="Ø"/>
              <a:defRPr/>
            </a:pPr>
            <a:r>
              <a:rPr lang="zh-CN" altLang="zh-CN" sz="2200" dirty="0" smtClean="0"/>
              <a:t>环路等待条件：进程推进顺序不当，出现互相等待其他进程已获得资源。</a:t>
            </a:r>
            <a:endParaRPr lang="en-US" altLang="zh-CN" sz="2200" dirty="0" smtClean="0"/>
          </a:p>
          <a:p>
            <a:endParaRPr lang="zh-CN" altLang="en-US" dirty="0"/>
          </a:p>
        </p:txBody>
      </p:sp>
    </p:spTree>
    <p:extLst>
      <p:ext uri="{BB962C8B-B14F-4D97-AF65-F5344CB8AC3E}">
        <p14:creationId xmlns:p14="http://schemas.microsoft.com/office/powerpoint/2010/main" val="3168497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四、竞争控制</a:t>
            </a:r>
          </a:p>
        </p:txBody>
      </p:sp>
      <p:sp>
        <p:nvSpPr>
          <p:cNvPr id="3" name="内容占位符 2"/>
          <p:cNvSpPr>
            <a:spLocks noGrp="1"/>
          </p:cNvSpPr>
          <p:nvPr>
            <p:ph idx="1"/>
          </p:nvPr>
        </p:nvSpPr>
        <p:spPr>
          <a:xfrm>
            <a:off x="899592" y="1164269"/>
            <a:ext cx="6696744" cy="3207681"/>
          </a:xfrm>
        </p:spPr>
        <p:txBody>
          <a:bodyPr/>
          <a:lstStyle/>
          <a:p>
            <a:r>
              <a:rPr lang="zh-CN" altLang="en-US" b="1" dirty="0">
                <a:solidFill>
                  <a:srgbClr val="FF9900"/>
                </a:solidFill>
              </a:rPr>
              <a:t>解决锁的方法：</a:t>
            </a:r>
            <a:endParaRPr lang="en-US" altLang="zh-CN" b="1" dirty="0">
              <a:solidFill>
                <a:srgbClr val="FF9900"/>
              </a:solidFill>
            </a:endParaRPr>
          </a:p>
          <a:p>
            <a:r>
              <a:rPr lang="zh-CN" altLang="en-US" dirty="0" smtClean="0"/>
              <a:t>避免</a:t>
            </a:r>
            <a:r>
              <a:rPr lang="zh-CN" altLang="en-US" dirty="0"/>
              <a:t>任何一个必要条件</a:t>
            </a:r>
            <a:r>
              <a:rPr lang="zh-CN" altLang="en-US" dirty="0" smtClean="0"/>
              <a:t>成立。</a:t>
            </a:r>
            <a:endParaRPr lang="en-US" altLang="zh-CN" dirty="0"/>
          </a:p>
          <a:p>
            <a:endParaRPr lang="zh-CN" altLang="en-US" dirty="0"/>
          </a:p>
        </p:txBody>
      </p:sp>
    </p:spTree>
    <p:extLst>
      <p:ext uri="{BB962C8B-B14F-4D97-AF65-F5344CB8AC3E}">
        <p14:creationId xmlns:p14="http://schemas.microsoft.com/office/powerpoint/2010/main" val="10123364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458"/>
          <p:cNvSpPr>
            <a:spLocks noGrp="1"/>
          </p:cNvSpPr>
          <p:nvPr>
            <p:ph type="title"/>
          </p:nvPr>
        </p:nvSpPr>
        <p:spPr>
          <a:xfrm>
            <a:off x="683568" y="479872"/>
            <a:ext cx="6984776" cy="651719"/>
          </a:xfrm>
          <a:prstGeom prst="rect">
            <a:avLst/>
          </a:prstGeom>
        </p:spPr>
        <p:txBody>
          <a:bodyPr/>
          <a:lstStyle/>
          <a:p>
            <a:pPr lvl="0">
              <a:defRPr sz="1800" b="0">
                <a:solidFill>
                  <a:srgbClr val="000000"/>
                </a:solidFill>
                <a:effectLst/>
              </a:defRPr>
            </a:pPr>
            <a:r>
              <a:rPr sz="2200" b="1">
                <a:solidFill>
                  <a:srgbClr val="FFC000"/>
                </a:solidFill>
                <a:effectLst>
                  <a:outerShdw blurRad="38100" dist="38100" dir="2700000" rotWithShape="0">
                    <a:srgbClr val="000000">
                      <a:alpha val="43137"/>
                    </a:srgbClr>
                  </a:outerShdw>
                </a:effectLst>
              </a:rPr>
              <a:t>五、操作系统中的计算思维</a:t>
            </a:r>
          </a:p>
        </p:txBody>
      </p:sp>
      <p:sp>
        <p:nvSpPr>
          <p:cNvPr id="7" name="Shape 459"/>
          <p:cNvSpPr txBox="1">
            <a:spLocks/>
          </p:cNvSpPr>
          <p:nvPr/>
        </p:nvSpPr>
        <p:spPr>
          <a:xfrm>
            <a:off x="899591" y="1164268"/>
            <a:ext cx="6696745" cy="3207682"/>
          </a:xfrm>
          <a:prstGeom prst="rect">
            <a:avLst/>
          </a:prstGeom>
        </p:spPr>
        <p:txBody>
          <a:bodyPr vert="horz" lIns="91440" tIns="45720" rIns="91440" bIns="45720" rtlCol="0">
            <a:normAutofit/>
          </a:bodyPr>
          <a:lstStyle>
            <a:lvl1pPr marL="72000" indent="0" algn="l" defTabSz="914400" rtl="0" eaLnBrk="1" latinLnBrk="0" hangingPunct="1">
              <a:lnSpc>
                <a:spcPct val="150000"/>
              </a:lnSpc>
              <a:spcBef>
                <a:spcPts val="600"/>
              </a:spcBef>
              <a:buFont typeface="Arial" pitchFamily="34" charset="0"/>
              <a:buNone/>
              <a:defRPr sz="2000" b="0" kern="12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defRPr>
            </a:lvl1pPr>
            <a:lvl2pPr marL="72000" indent="0" algn="l" defTabSz="914400" rtl="0" eaLnBrk="1" latinLnBrk="0" hangingPunct="1">
              <a:lnSpc>
                <a:spcPct val="150000"/>
              </a:lnSpc>
              <a:spcBef>
                <a:spcPts val="600"/>
              </a:spcBef>
              <a:buFont typeface="Arial" pitchFamily="34" charset="0"/>
              <a:buChar char="–"/>
              <a:defRPr sz="2000" b="0" kern="12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defRPr>
            </a:lvl2pPr>
            <a:lvl3pPr marL="72000" indent="0" algn="l" defTabSz="914400" rtl="0" eaLnBrk="1" latinLnBrk="0" hangingPunct="1">
              <a:lnSpc>
                <a:spcPct val="150000"/>
              </a:lnSpc>
              <a:spcBef>
                <a:spcPts val="600"/>
              </a:spcBef>
              <a:buFont typeface="Arial" pitchFamily="34" charset="0"/>
              <a:buChar char="•"/>
              <a:defRPr sz="2000" b="0" kern="12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defRPr>
            </a:lvl3pPr>
            <a:lvl4pPr marL="72000" indent="0" algn="l" defTabSz="914400" rtl="0" eaLnBrk="1" latinLnBrk="0" hangingPunct="1">
              <a:lnSpc>
                <a:spcPct val="150000"/>
              </a:lnSpc>
              <a:spcBef>
                <a:spcPts val="600"/>
              </a:spcBef>
              <a:buFont typeface="Arial" pitchFamily="34" charset="0"/>
              <a:buChar char="–"/>
              <a:defRPr sz="2000" b="0" kern="12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defRPr>
            </a:lvl4pPr>
            <a:lvl5pPr marL="72000" indent="0" algn="l" defTabSz="914400" rtl="0" eaLnBrk="1" latinLnBrk="0" hangingPunct="1">
              <a:lnSpc>
                <a:spcPct val="150000"/>
              </a:lnSpc>
              <a:spcBef>
                <a:spcPts val="600"/>
              </a:spcBef>
              <a:buFont typeface="Arial" pitchFamily="34" charset="0"/>
              <a:buChar char="»"/>
              <a:defRPr sz="2000" b="0" kern="12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Clr>
                <a:srgbClr val="FF9900"/>
              </a:buClr>
              <a:buSzPct val="100000"/>
              <a:buFont typeface="Wingdings"/>
              <a:buChar char="➢"/>
              <a:defRPr sz="1800">
                <a:solidFill>
                  <a:srgbClr val="000000"/>
                </a:solidFill>
                <a:effectLst/>
              </a:defRPr>
            </a:pPr>
            <a:r>
              <a:rPr lang="zh-CN" altLang="en-US" b="1" smtClean="0">
                <a:solidFill>
                  <a:srgbClr val="FF9900"/>
                </a:solidFill>
                <a:effectLst>
                  <a:outerShdw blurRad="38100" dist="38100" dir="2700000" rotWithShape="0">
                    <a:srgbClr val="000000">
                      <a:alpha val="43137"/>
                    </a:srgbClr>
                  </a:outerShdw>
                </a:effectLst>
              </a:rPr>
              <a:t>时间管理</a:t>
            </a:r>
          </a:p>
          <a:p>
            <a:pPr marL="457200" indent="-457200">
              <a:buClr>
                <a:srgbClr val="FF9900"/>
              </a:buClr>
              <a:buSzPct val="100000"/>
              <a:buFont typeface="Wingdings"/>
              <a:buChar char="➢"/>
              <a:defRPr sz="1800">
                <a:solidFill>
                  <a:srgbClr val="000000"/>
                </a:solidFill>
                <a:effectLst/>
              </a:defRPr>
            </a:pPr>
            <a:r>
              <a:rPr lang="zh-CN" altLang="en-US" b="1" smtClean="0">
                <a:solidFill>
                  <a:srgbClr val="FF9900"/>
                </a:solidFill>
                <a:effectLst>
                  <a:outerShdw blurRad="38100" dist="38100" dir="2700000" rotWithShape="0">
                    <a:srgbClr val="000000">
                      <a:alpha val="43137"/>
                    </a:srgbClr>
                  </a:outerShdw>
                </a:effectLst>
              </a:rPr>
              <a:t>空间管理</a:t>
            </a:r>
          </a:p>
          <a:p>
            <a:pPr marL="457200" indent="-457200">
              <a:buClr>
                <a:srgbClr val="FF9900"/>
              </a:buClr>
              <a:buSzPct val="100000"/>
              <a:buFont typeface="Wingdings"/>
              <a:buChar char="➢"/>
              <a:defRPr sz="1800">
                <a:solidFill>
                  <a:srgbClr val="000000"/>
                </a:solidFill>
                <a:effectLst/>
              </a:defRPr>
            </a:pPr>
            <a:r>
              <a:rPr lang="zh-CN" altLang="en-US" b="1" smtClean="0">
                <a:solidFill>
                  <a:srgbClr val="FF9900"/>
                </a:solidFill>
                <a:effectLst>
                  <a:outerShdw blurRad="38100" dist="38100" dir="2700000" rotWithShape="0">
                    <a:srgbClr val="000000">
                      <a:alpha val="43137"/>
                    </a:srgbClr>
                  </a:outerShdw>
                </a:effectLst>
              </a:rPr>
              <a:t>设计哲学</a:t>
            </a:r>
            <a:endParaRPr lang="zh-CN" altLang="en-US" b="1">
              <a:solidFill>
                <a:srgbClr val="FF9900"/>
              </a:solidFill>
              <a:effectLst>
                <a:outerShdw blurRad="38100" dist="38100" dir="2700000" rotWithShape="0">
                  <a:srgbClr val="000000">
                    <a:alpha val="43137"/>
                  </a:srgbClr>
                </a:outerShdw>
              </a:effectLst>
            </a:endParaRPr>
          </a:p>
        </p:txBody>
      </p:sp>
    </p:spTree>
    <p:extLst>
      <p:ext uri="{BB962C8B-B14F-4D97-AF65-F5344CB8AC3E}">
        <p14:creationId xmlns:p14="http://schemas.microsoft.com/office/powerpoint/2010/main" val="35234267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839912"/>
            <a:ext cx="6984776" cy="651718"/>
          </a:xfrm>
        </p:spPr>
        <p:txBody>
          <a:bodyPr>
            <a:normAutofit/>
          </a:bodyPr>
          <a:lstStyle/>
          <a:p>
            <a:pPr marL="0" indent="0"/>
            <a:r>
              <a:rPr lang="zh-CN" altLang="en-US" sz="2000" dirty="0"/>
              <a:t>如何合理安排期末复习？</a:t>
            </a:r>
            <a:endParaRPr lang="en-US" altLang="zh-CN" sz="2000" dirty="0"/>
          </a:p>
        </p:txBody>
      </p:sp>
      <p:sp>
        <p:nvSpPr>
          <p:cNvPr id="3" name="内容占位符 2"/>
          <p:cNvSpPr>
            <a:spLocks noGrp="1"/>
          </p:cNvSpPr>
          <p:nvPr>
            <p:ph idx="1"/>
          </p:nvPr>
        </p:nvSpPr>
        <p:spPr>
          <a:xfrm>
            <a:off x="755576" y="1347614"/>
            <a:ext cx="6840760" cy="3384376"/>
          </a:xfrm>
        </p:spPr>
        <p:txBody>
          <a:bodyPr>
            <a:normAutofit fontScale="85000" lnSpcReduction="10000"/>
          </a:bodyPr>
          <a:lstStyle/>
          <a:p>
            <a:pPr marL="0"/>
            <a:r>
              <a:rPr lang="zh-CN" altLang="en-US" sz="2400" b="1" dirty="0"/>
              <a:t>解决方法：</a:t>
            </a:r>
            <a:endParaRPr lang="en-US" altLang="zh-CN" sz="2400" b="1" dirty="0"/>
          </a:p>
          <a:p>
            <a:pPr marL="0"/>
            <a:r>
              <a:rPr lang="zh-CN" altLang="zh-CN" sz="1900" dirty="0"/>
              <a:t>首先对这个问题进行抽象：</a:t>
            </a:r>
            <a:endParaRPr lang="en-US" altLang="zh-CN" sz="1900" dirty="0"/>
          </a:p>
          <a:p>
            <a:pPr marL="0"/>
            <a:r>
              <a:rPr lang="en-US" altLang="zh-CN" sz="1900" dirty="0"/>
              <a:t>1</a:t>
            </a:r>
            <a:r>
              <a:rPr lang="zh-CN" altLang="zh-CN" sz="1900" dirty="0"/>
              <a:t>）每个课程的复习可以定义为一个实时进程</a:t>
            </a:r>
            <a:r>
              <a:rPr lang="en-US" altLang="zh-CN" sz="1900" dirty="0"/>
              <a:t>P</a:t>
            </a:r>
            <a:r>
              <a:rPr lang="en-US" altLang="zh-CN" sz="1900" baseline="-25000" dirty="0"/>
              <a:t>i</a:t>
            </a:r>
            <a:r>
              <a:rPr lang="zh-CN" altLang="zh-CN" sz="1900" dirty="0"/>
              <a:t>；</a:t>
            </a:r>
            <a:endParaRPr lang="en-US" altLang="zh-CN" sz="1900" dirty="0"/>
          </a:p>
          <a:p>
            <a:pPr marL="0"/>
            <a:r>
              <a:rPr lang="en-US" altLang="zh-CN" sz="1900" dirty="0"/>
              <a:t>2</a:t>
            </a:r>
            <a:r>
              <a:rPr lang="zh-CN" altLang="zh-CN" sz="1900" dirty="0"/>
              <a:t>）课程所需复习时间为</a:t>
            </a:r>
            <a:r>
              <a:rPr lang="en-US" altLang="zh-CN" sz="1900" dirty="0"/>
              <a:t>T</a:t>
            </a:r>
            <a:r>
              <a:rPr lang="en-US" altLang="zh-CN" sz="1900" baseline="-25000" dirty="0"/>
              <a:t>i</a:t>
            </a:r>
            <a:r>
              <a:rPr lang="zh-CN" altLang="zh-CN" sz="1900" dirty="0"/>
              <a:t>；</a:t>
            </a:r>
            <a:endParaRPr lang="en-US" altLang="zh-CN" sz="1900" dirty="0"/>
          </a:p>
          <a:p>
            <a:pPr marL="0"/>
            <a:r>
              <a:rPr lang="en-US" altLang="zh-CN" sz="1900" dirty="0"/>
              <a:t>3</a:t>
            </a:r>
            <a:r>
              <a:rPr lang="zh-CN" altLang="zh-CN" sz="1900" dirty="0"/>
              <a:t>）课程复习必需在考试时间之前完成，考试时间既为进程截止完成时间</a:t>
            </a:r>
            <a:r>
              <a:rPr lang="en-US" altLang="zh-CN" sz="1900" dirty="0" err="1"/>
              <a:t>E</a:t>
            </a:r>
            <a:r>
              <a:rPr lang="en-US" altLang="zh-CN" sz="1900" baseline="-25000" dirty="0" err="1"/>
              <a:t>i</a:t>
            </a:r>
            <a:r>
              <a:rPr lang="zh-CN" altLang="zh-CN" sz="1900" dirty="0"/>
              <a:t>；</a:t>
            </a:r>
            <a:endParaRPr lang="en-US" altLang="zh-CN" sz="1900" dirty="0"/>
          </a:p>
          <a:p>
            <a:pPr marL="0"/>
            <a:r>
              <a:rPr lang="en-US" altLang="zh-CN" sz="1900" dirty="0"/>
              <a:t>4</a:t>
            </a:r>
            <a:r>
              <a:rPr lang="zh-CN" altLang="zh-CN" sz="1900" dirty="0"/>
              <a:t>）</a:t>
            </a:r>
            <a:r>
              <a:rPr lang="zh-CN" altLang="en-US" sz="1900" dirty="0"/>
              <a:t>将</a:t>
            </a:r>
            <a:r>
              <a:rPr lang="zh-CN" altLang="zh-CN" sz="1900" dirty="0"/>
              <a:t>复习时间可以切分为单位时间片，在每一个时间片里学生只复习一个科目。</a:t>
            </a:r>
            <a:endParaRPr lang="en-US" altLang="zh-CN" sz="1900" dirty="0"/>
          </a:p>
          <a:p>
            <a:endParaRPr lang="zh-CN" altLang="en-US" dirty="0"/>
          </a:p>
        </p:txBody>
      </p:sp>
      <p:sp>
        <p:nvSpPr>
          <p:cNvPr id="5" name="矩形 4"/>
          <p:cNvSpPr/>
          <p:nvPr/>
        </p:nvSpPr>
        <p:spPr>
          <a:xfrm>
            <a:off x="745537" y="515456"/>
            <a:ext cx="1882247" cy="400110"/>
          </a:xfrm>
          <a:prstGeom prst="rect">
            <a:avLst/>
          </a:prstGeom>
        </p:spPr>
        <p:txBody>
          <a:bodyPr wrap="none">
            <a:spAutoFit/>
          </a:bodyPr>
          <a:lstStyle/>
          <a:p>
            <a:r>
              <a:rPr lang="zh-CN" altLang="en-US" sz="2000" b="1" dirty="0">
                <a:solidFill>
                  <a:srgbClr val="FF99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时间管理举例</a:t>
            </a:r>
            <a:r>
              <a:rPr lang="en-US" altLang="zh-CN" sz="2000" b="1" dirty="0">
                <a:solidFill>
                  <a:srgbClr val="FF99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1</a:t>
            </a:r>
            <a:endParaRPr lang="zh-CN" altLang="en-US" sz="2000" b="1" dirty="0">
              <a:solidFill>
                <a:srgbClr val="FF99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endParaRPr>
          </a:p>
        </p:txBody>
      </p:sp>
    </p:spTree>
    <p:extLst>
      <p:ext uri="{BB962C8B-B14F-4D97-AF65-F5344CB8AC3E}">
        <p14:creationId xmlns:p14="http://schemas.microsoft.com/office/powerpoint/2010/main" val="33246234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83568" y="479872"/>
            <a:ext cx="6984776" cy="651718"/>
          </a:xfrm>
        </p:spPr>
        <p:txBody>
          <a:bodyPr>
            <a:normAutofit/>
          </a:bodyPr>
          <a:lstStyle/>
          <a:p>
            <a:pPr marL="0" indent="0"/>
            <a:r>
              <a:rPr lang="zh-CN" altLang="en-US" sz="2000" dirty="0"/>
              <a:t>如何合理安排期末复习？</a:t>
            </a:r>
            <a:endParaRPr lang="en-US" altLang="zh-CN" sz="2000" dirty="0"/>
          </a:p>
        </p:txBody>
      </p:sp>
      <p:sp>
        <p:nvSpPr>
          <p:cNvPr id="5" name="内容占位符 2"/>
          <p:cNvSpPr>
            <a:spLocks noGrp="1"/>
          </p:cNvSpPr>
          <p:nvPr>
            <p:ph idx="1"/>
          </p:nvPr>
        </p:nvSpPr>
        <p:spPr>
          <a:xfrm>
            <a:off x="755576" y="1131590"/>
            <a:ext cx="6696744" cy="3207681"/>
          </a:xfrm>
        </p:spPr>
        <p:txBody>
          <a:bodyPr>
            <a:normAutofit/>
          </a:bodyPr>
          <a:lstStyle/>
          <a:p>
            <a:pPr marL="0"/>
            <a:r>
              <a:rPr lang="zh-CN" altLang="en-US" b="1" dirty="0"/>
              <a:t>解决方法：</a:t>
            </a:r>
            <a:endParaRPr lang="en-US" altLang="zh-CN" b="1" dirty="0"/>
          </a:p>
          <a:p>
            <a:pPr marL="0"/>
            <a:r>
              <a:rPr lang="zh-CN" altLang="en-US" sz="1800" dirty="0"/>
              <a:t>其次</a:t>
            </a:r>
            <a:r>
              <a:rPr lang="zh-CN" altLang="zh-CN" sz="1800" dirty="0"/>
              <a:t>采用</a:t>
            </a:r>
            <a:r>
              <a:rPr lang="en-US" altLang="zh-CN" sz="1800" dirty="0"/>
              <a:t>CPU</a:t>
            </a:r>
            <a:r>
              <a:rPr lang="zh-CN" altLang="zh-CN" sz="1800" dirty="0"/>
              <a:t>调度中的实时调度策略采用最低松弛度（任务的紧急程度）优先算法来解决。</a:t>
            </a:r>
            <a:endParaRPr lang="en-US" altLang="zh-CN" sz="1800" dirty="0"/>
          </a:p>
          <a:p>
            <a:pPr marL="0"/>
            <a:r>
              <a:rPr lang="en-US" altLang="zh-CN" sz="1800" dirty="0"/>
              <a:t>1</a:t>
            </a:r>
            <a:r>
              <a:rPr lang="zh-CN" altLang="en-US" sz="1800" dirty="0"/>
              <a:t>）</a:t>
            </a:r>
            <a:r>
              <a:rPr lang="zh-CN" altLang="zh-CN" sz="1800" dirty="0"/>
              <a:t>在</a:t>
            </a:r>
            <a:r>
              <a:rPr lang="en-US" altLang="zh-CN" sz="1800" dirty="0"/>
              <a:t>t </a:t>
            </a:r>
            <a:r>
              <a:rPr lang="zh-CN" altLang="zh-CN" sz="1800" dirty="0"/>
              <a:t>时刻开始的时间片，计算出各个科目的松弛度</a:t>
            </a:r>
            <a:r>
              <a:rPr lang="en-US" altLang="zh-CN" sz="1800" dirty="0" err="1"/>
              <a:t>LF</a:t>
            </a:r>
            <a:r>
              <a:rPr lang="en-US" altLang="zh-CN" sz="1800" baseline="-25000" dirty="0" err="1"/>
              <a:t>i</a:t>
            </a:r>
            <a:r>
              <a:rPr lang="en-US" altLang="zh-CN" sz="1800" dirty="0"/>
              <a:t>=</a:t>
            </a:r>
            <a:r>
              <a:rPr lang="en-US" altLang="zh-CN" sz="1800" dirty="0" err="1"/>
              <a:t>E</a:t>
            </a:r>
            <a:r>
              <a:rPr lang="en-US" altLang="zh-CN" sz="1800" baseline="-25000" dirty="0" err="1"/>
              <a:t>i</a:t>
            </a:r>
            <a:r>
              <a:rPr lang="en-US" altLang="zh-CN" sz="1800" dirty="0"/>
              <a:t>-T</a:t>
            </a:r>
            <a:r>
              <a:rPr lang="en-US" altLang="zh-CN" sz="1800" baseline="-25000" dirty="0"/>
              <a:t>i</a:t>
            </a:r>
            <a:r>
              <a:rPr lang="en-US" altLang="zh-CN" sz="1800" dirty="0"/>
              <a:t>-t</a:t>
            </a:r>
            <a:r>
              <a:rPr lang="zh-CN" altLang="zh-CN" sz="1800" dirty="0"/>
              <a:t>，</a:t>
            </a:r>
            <a:endParaRPr lang="en-US" altLang="zh-CN" sz="1800" dirty="0"/>
          </a:p>
          <a:p>
            <a:pPr marL="0"/>
            <a:r>
              <a:rPr lang="en-US" altLang="zh-CN" sz="1800" dirty="0"/>
              <a:t>2</a:t>
            </a:r>
            <a:r>
              <a:rPr lang="zh-CN" altLang="en-US" sz="1800" dirty="0"/>
              <a:t>）</a:t>
            </a:r>
            <a:r>
              <a:rPr lang="zh-CN" altLang="zh-CN" sz="1800" dirty="0"/>
              <a:t>按照最低松弛度优先的原则自动选择复习科目即可得到了合理的复习时间表。</a:t>
            </a:r>
            <a:endParaRPr lang="en-US" altLang="zh-CN" sz="1800" dirty="0">
              <a:solidFill>
                <a:srgbClr val="008080"/>
              </a:solidFill>
              <a:latin typeface="楷体_GB2312" pitchFamily="49" charset="-122"/>
            </a:endParaRPr>
          </a:p>
          <a:p>
            <a:endParaRPr lang="zh-CN" altLang="en-US" dirty="0"/>
          </a:p>
        </p:txBody>
      </p:sp>
    </p:spTree>
    <p:extLst>
      <p:ext uri="{BB962C8B-B14F-4D97-AF65-F5344CB8AC3E}">
        <p14:creationId xmlns:p14="http://schemas.microsoft.com/office/powerpoint/2010/main" val="5110037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944599"/>
            <a:ext cx="6984776" cy="651718"/>
          </a:xfrm>
        </p:spPr>
        <p:txBody>
          <a:bodyPr>
            <a:normAutofit/>
          </a:bodyPr>
          <a:lstStyle/>
          <a:p>
            <a:r>
              <a:rPr lang="zh-CN" altLang="en-US" dirty="0"/>
              <a:t>如何用最短的时间把两个菜准备好</a:t>
            </a:r>
            <a:r>
              <a:rPr lang="zh-CN" altLang="en-US" dirty="0" smtClean="0"/>
              <a:t>？</a:t>
            </a:r>
            <a:endParaRPr lang="zh-CN" altLang="en-US" dirty="0"/>
          </a:p>
        </p:txBody>
      </p:sp>
      <p:sp>
        <p:nvSpPr>
          <p:cNvPr id="3" name="内容占位符 2"/>
          <p:cNvSpPr>
            <a:spLocks noGrp="1"/>
          </p:cNvSpPr>
          <p:nvPr>
            <p:ph idx="1"/>
          </p:nvPr>
        </p:nvSpPr>
        <p:spPr>
          <a:xfrm>
            <a:off x="899592" y="1524309"/>
            <a:ext cx="6696744" cy="3207681"/>
          </a:xfrm>
        </p:spPr>
        <p:txBody>
          <a:bodyPr/>
          <a:lstStyle/>
          <a:p>
            <a:pPr marL="0"/>
            <a:r>
              <a:rPr lang="zh-CN" altLang="en-US" b="1" dirty="0"/>
              <a:t>解决方法：</a:t>
            </a:r>
            <a:endParaRPr lang="en-US" altLang="zh-CN" b="1" dirty="0"/>
          </a:p>
          <a:p>
            <a:pPr marL="0"/>
            <a:r>
              <a:rPr lang="zh-CN" altLang="zh-CN" dirty="0"/>
              <a:t>首先对这个问题进行抽象：</a:t>
            </a:r>
            <a:endParaRPr lang="en-US" altLang="zh-CN" dirty="0"/>
          </a:p>
          <a:p>
            <a:pPr marL="0"/>
            <a:r>
              <a:rPr lang="en-US" altLang="zh-CN" dirty="0"/>
              <a:t>1</a:t>
            </a:r>
            <a:r>
              <a:rPr lang="zh-CN" altLang="zh-CN" dirty="0"/>
              <a:t>）假设两个菜分别需要三个步骤：泡洗、刀切、烹煮，</a:t>
            </a:r>
            <a:endParaRPr lang="en-US" altLang="zh-CN" dirty="0"/>
          </a:p>
          <a:p>
            <a:pPr marL="0"/>
            <a:r>
              <a:rPr lang="en-US" altLang="zh-CN" dirty="0"/>
              <a:t>2</a:t>
            </a:r>
            <a:r>
              <a:rPr lang="zh-CN" altLang="en-US" dirty="0"/>
              <a:t>）</a:t>
            </a:r>
            <a:r>
              <a:rPr lang="zh-CN" altLang="zh-CN" dirty="0"/>
              <a:t>白饭单独使用电饭煲煲制。</a:t>
            </a:r>
            <a:endParaRPr lang="en-US" altLang="zh-CN" dirty="0">
              <a:solidFill>
                <a:srgbClr val="008080"/>
              </a:solidFill>
              <a:latin typeface="楷体_GB2312" pitchFamily="49" charset="-122"/>
            </a:endParaRPr>
          </a:p>
          <a:p>
            <a:endParaRPr lang="zh-CN" altLang="en-US" dirty="0"/>
          </a:p>
        </p:txBody>
      </p:sp>
      <p:sp>
        <p:nvSpPr>
          <p:cNvPr id="5" name="矩形 4"/>
          <p:cNvSpPr/>
          <p:nvPr/>
        </p:nvSpPr>
        <p:spPr>
          <a:xfrm>
            <a:off x="827584" y="587464"/>
            <a:ext cx="1882247" cy="400110"/>
          </a:xfrm>
          <a:prstGeom prst="rect">
            <a:avLst/>
          </a:prstGeom>
        </p:spPr>
        <p:txBody>
          <a:bodyPr wrap="none">
            <a:spAutoFit/>
          </a:bodyPr>
          <a:lstStyle/>
          <a:p>
            <a:r>
              <a:rPr lang="zh-CN" altLang="en-US" sz="2000" b="1" dirty="0">
                <a:solidFill>
                  <a:srgbClr val="FF99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时间管理举例</a:t>
            </a:r>
            <a:r>
              <a:rPr lang="en-US" altLang="zh-CN" sz="2000" b="1" dirty="0">
                <a:solidFill>
                  <a:srgbClr val="FF99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1</a:t>
            </a:r>
            <a:endParaRPr lang="zh-CN" altLang="en-US" sz="2000" b="1" dirty="0">
              <a:solidFill>
                <a:srgbClr val="FF99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endParaRPr>
          </a:p>
        </p:txBody>
      </p:sp>
    </p:spTree>
    <p:extLst>
      <p:ext uri="{BB962C8B-B14F-4D97-AF65-F5344CB8AC3E}">
        <p14:creationId xmlns:p14="http://schemas.microsoft.com/office/powerpoint/2010/main" val="32941135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83568" y="411510"/>
            <a:ext cx="6984776" cy="651718"/>
          </a:xfrm>
        </p:spPr>
        <p:txBody>
          <a:bodyPr>
            <a:normAutofit/>
          </a:bodyPr>
          <a:lstStyle/>
          <a:p>
            <a:r>
              <a:rPr lang="zh-CN" altLang="en-US" dirty="0"/>
              <a:t>如何用最短的时间把两个菜准备好</a:t>
            </a:r>
            <a:r>
              <a:rPr lang="zh-CN" altLang="en-US" dirty="0" smtClean="0"/>
              <a:t>？</a:t>
            </a:r>
            <a:endParaRPr lang="zh-CN" altLang="en-US" dirty="0"/>
          </a:p>
        </p:txBody>
      </p:sp>
      <p:sp>
        <p:nvSpPr>
          <p:cNvPr id="5" name="内容占位符 2"/>
          <p:cNvSpPr>
            <a:spLocks noGrp="1"/>
          </p:cNvSpPr>
          <p:nvPr>
            <p:ph idx="1"/>
          </p:nvPr>
        </p:nvSpPr>
        <p:spPr>
          <a:xfrm>
            <a:off x="899592" y="991220"/>
            <a:ext cx="6696744" cy="3207681"/>
          </a:xfrm>
        </p:spPr>
        <p:txBody>
          <a:bodyPr/>
          <a:lstStyle/>
          <a:p>
            <a:pPr marL="0"/>
            <a:r>
              <a:rPr lang="zh-CN" altLang="en-US" b="1" dirty="0"/>
              <a:t>解决方法：</a:t>
            </a:r>
            <a:endParaRPr lang="en-US" altLang="zh-CN" b="1" dirty="0"/>
          </a:p>
          <a:p>
            <a:pPr marL="0">
              <a:lnSpc>
                <a:spcPts val="2100"/>
              </a:lnSpc>
            </a:pPr>
            <a:r>
              <a:rPr lang="zh-CN" altLang="en-US" dirty="0"/>
              <a:t>其次</a:t>
            </a:r>
            <a:r>
              <a:rPr lang="zh-CN" altLang="zh-CN" dirty="0"/>
              <a:t>按照计算机执行指令的流水线作业方法完成</a:t>
            </a:r>
            <a:endParaRPr lang="en-US" altLang="zh-CN" dirty="0"/>
          </a:p>
          <a:p>
            <a:endParaRPr lang="zh-CN" altLang="en-US" dirty="0"/>
          </a:p>
        </p:txBody>
      </p:sp>
      <p:sp>
        <p:nvSpPr>
          <p:cNvPr id="7" name="矩形 6"/>
          <p:cNvSpPr/>
          <p:nvPr/>
        </p:nvSpPr>
        <p:spPr>
          <a:xfrm>
            <a:off x="2483768" y="2287364"/>
            <a:ext cx="50405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itchFamily="34" charset="-122"/>
                <a:ea typeface="微软雅黑" pitchFamily="34" charset="-122"/>
              </a:rPr>
              <a:t>泡</a:t>
            </a:r>
            <a:endParaRPr lang="zh-CN" altLang="en-US" dirty="0">
              <a:latin typeface="微软雅黑" pitchFamily="34" charset="-122"/>
              <a:ea typeface="微软雅黑" pitchFamily="34" charset="-122"/>
            </a:endParaRPr>
          </a:p>
        </p:txBody>
      </p:sp>
      <p:sp>
        <p:nvSpPr>
          <p:cNvPr id="8" name="矩形 7"/>
          <p:cNvSpPr/>
          <p:nvPr/>
        </p:nvSpPr>
        <p:spPr>
          <a:xfrm>
            <a:off x="3419872" y="2287364"/>
            <a:ext cx="50405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itchFamily="34" charset="-122"/>
                <a:ea typeface="微软雅黑" pitchFamily="34" charset="-122"/>
              </a:rPr>
              <a:t>切</a:t>
            </a:r>
            <a:endParaRPr lang="zh-CN" altLang="en-US" dirty="0">
              <a:latin typeface="微软雅黑" pitchFamily="34" charset="-122"/>
              <a:ea typeface="微软雅黑" pitchFamily="34" charset="-122"/>
            </a:endParaRPr>
          </a:p>
        </p:txBody>
      </p:sp>
      <p:sp>
        <p:nvSpPr>
          <p:cNvPr id="9" name="矩形 8"/>
          <p:cNvSpPr/>
          <p:nvPr/>
        </p:nvSpPr>
        <p:spPr>
          <a:xfrm>
            <a:off x="4355976" y="2287364"/>
            <a:ext cx="50405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itchFamily="34" charset="-122"/>
                <a:ea typeface="微软雅黑" pitchFamily="34" charset="-122"/>
              </a:rPr>
              <a:t>煮</a:t>
            </a:r>
            <a:endParaRPr lang="zh-CN" altLang="en-US" dirty="0">
              <a:latin typeface="微软雅黑" pitchFamily="34" charset="-122"/>
              <a:ea typeface="微软雅黑" pitchFamily="34" charset="-122"/>
            </a:endParaRPr>
          </a:p>
        </p:txBody>
      </p:sp>
      <p:sp>
        <p:nvSpPr>
          <p:cNvPr id="11" name="矩形 10"/>
          <p:cNvSpPr/>
          <p:nvPr/>
        </p:nvSpPr>
        <p:spPr>
          <a:xfrm>
            <a:off x="3419872" y="3007444"/>
            <a:ext cx="50405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itchFamily="34" charset="-122"/>
                <a:ea typeface="微软雅黑" pitchFamily="34" charset="-122"/>
              </a:rPr>
              <a:t>泡</a:t>
            </a:r>
            <a:endParaRPr lang="zh-CN" altLang="en-US" dirty="0">
              <a:latin typeface="微软雅黑" pitchFamily="34" charset="-122"/>
              <a:ea typeface="微软雅黑" pitchFamily="34" charset="-122"/>
            </a:endParaRPr>
          </a:p>
        </p:txBody>
      </p:sp>
      <p:sp>
        <p:nvSpPr>
          <p:cNvPr id="12" name="矩形 11"/>
          <p:cNvSpPr/>
          <p:nvPr/>
        </p:nvSpPr>
        <p:spPr>
          <a:xfrm>
            <a:off x="4355976" y="3007444"/>
            <a:ext cx="50405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itchFamily="34" charset="-122"/>
                <a:ea typeface="微软雅黑" pitchFamily="34" charset="-122"/>
              </a:rPr>
              <a:t>切</a:t>
            </a:r>
            <a:endParaRPr lang="zh-CN" altLang="en-US" dirty="0">
              <a:latin typeface="微软雅黑" pitchFamily="34" charset="-122"/>
              <a:ea typeface="微软雅黑" pitchFamily="34" charset="-122"/>
            </a:endParaRPr>
          </a:p>
        </p:txBody>
      </p:sp>
      <p:sp>
        <p:nvSpPr>
          <p:cNvPr id="13" name="矩形 12"/>
          <p:cNvSpPr/>
          <p:nvPr/>
        </p:nvSpPr>
        <p:spPr>
          <a:xfrm>
            <a:off x="5292080" y="3007444"/>
            <a:ext cx="50405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itchFamily="34" charset="-122"/>
                <a:ea typeface="微软雅黑" pitchFamily="34" charset="-122"/>
              </a:rPr>
              <a:t>煮</a:t>
            </a:r>
            <a:endParaRPr lang="zh-CN" altLang="en-US" dirty="0">
              <a:latin typeface="微软雅黑" pitchFamily="34" charset="-122"/>
              <a:ea typeface="微软雅黑" pitchFamily="34" charset="-122"/>
            </a:endParaRPr>
          </a:p>
        </p:txBody>
      </p:sp>
      <p:sp>
        <p:nvSpPr>
          <p:cNvPr id="14" name="矩形 13"/>
          <p:cNvSpPr/>
          <p:nvPr/>
        </p:nvSpPr>
        <p:spPr>
          <a:xfrm>
            <a:off x="2483768" y="3655516"/>
            <a:ext cx="331236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itchFamily="34" charset="-122"/>
                <a:ea typeface="微软雅黑" pitchFamily="34" charset="-122"/>
              </a:rPr>
              <a:t>煲</a:t>
            </a:r>
            <a:endParaRPr lang="zh-CN" altLang="en-US" dirty="0">
              <a:latin typeface="微软雅黑" pitchFamily="34" charset="-122"/>
              <a:ea typeface="微软雅黑" pitchFamily="34" charset="-122"/>
            </a:endParaRPr>
          </a:p>
        </p:txBody>
      </p:sp>
      <p:sp>
        <p:nvSpPr>
          <p:cNvPr id="15" name="矩形 14"/>
          <p:cNvSpPr/>
          <p:nvPr/>
        </p:nvSpPr>
        <p:spPr>
          <a:xfrm>
            <a:off x="1547664" y="2287364"/>
            <a:ext cx="720080"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itchFamily="34" charset="-122"/>
                <a:ea typeface="微软雅黑" pitchFamily="34" charset="-122"/>
              </a:rPr>
              <a:t>菜１</a:t>
            </a:r>
            <a:endParaRPr lang="zh-CN" altLang="en-US" dirty="0">
              <a:latin typeface="微软雅黑" pitchFamily="34" charset="-122"/>
              <a:ea typeface="微软雅黑" pitchFamily="34" charset="-122"/>
            </a:endParaRPr>
          </a:p>
        </p:txBody>
      </p:sp>
      <p:sp>
        <p:nvSpPr>
          <p:cNvPr id="16" name="矩形 15"/>
          <p:cNvSpPr/>
          <p:nvPr/>
        </p:nvSpPr>
        <p:spPr>
          <a:xfrm>
            <a:off x="1547664" y="2963585"/>
            <a:ext cx="720080"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itchFamily="34" charset="-122"/>
                <a:ea typeface="微软雅黑" pitchFamily="34" charset="-122"/>
              </a:rPr>
              <a:t>菜２</a:t>
            </a:r>
            <a:endParaRPr lang="zh-CN" altLang="en-US" dirty="0">
              <a:latin typeface="微软雅黑" pitchFamily="34" charset="-122"/>
              <a:ea typeface="微软雅黑" pitchFamily="34" charset="-122"/>
            </a:endParaRPr>
          </a:p>
        </p:txBody>
      </p:sp>
      <p:sp>
        <p:nvSpPr>
          <p:cNvPr id="17" name="矩形 16"/>
          <p:cNvSpPr/>
          <p:nvPr/>
        </p:nvSpPr>
        <p:spPr>
          <a:xfrm>
            <a:off x="1547664" y="3655516"/>
            <a:ext cx="720080" cy="504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itchFamily="34" charset="-122"/>
                <a:ea typeface="微软雅黑" pitchFamily="34" charset="-122"/>
              </a:rPr>
              <a:t>饭</a:t>
            </a:r>
            <a:endParaRPr lang="zh-CN" altLang="en-US" dirty="0">
              <a:latin typeface="微软雅黑" pitchFamily="34" charset="-122"/>
              <a:ea typeface="微软雅黑" pitchFamily="34" charset="-122"/>
            </a:endParaRPr>
          </a:p>
        </p:txBody>
      </p:sp>
      <p:cxnSp>
        <p:nvCxnSpPr>
          <p:cNvPr id="21" name="直接箭头连接符 20"/>
          <p:cNvCxnSpPr/>
          <p:nvPr/>
        </p:nvCxnSpPr>
        <p:spPr>
          <a:xfrm>
            <a:off x="2123728" y="4303588"/>
            <a:ext cx="4248472" cy="0"/>
          </a:xfrm>
          <a:prstGeom prst="straightConnector1">
            <a:avLst/>
          </a:prstGeom>
          <a:ln w="19050">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2267744" y="2143348"/>
            <a:ext cx="0" cy="2160240"/>
          </a:xfrm>
          <a:prstGeom prst="straightConnector1">
            <a:avLst/>
          </a:prstGeom>
          <a:ln w="19050">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2267744" y="2539392"/>
            <a:ext cx="144016" cy="0"/>
          </a:xfrm>
          <a:prstGeom prst="straightConnector1">
            <a:avLst/>
          </a:prstGeom>
          <a:ln w="19050">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endCxn id="8" idx="1"/>
          </p:cNvCxnSpPr>
          <p:nvPr/>
        </p:nvCxnSpPr>
        <p:spPr>
          <a:xfrm>
            <a:off x="2987824" y="2539392"/>
            <a:ext cx="432048" cy="0"/>
          </a:xfrm>
          <a:prstGeom prst="straightConnector1">
            <a:avLst/>
          </a:prstGeom>
          <a:ln w="19050">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endCxn id="9" idx="1"/>
          </p:cNvCxnSpPr>
          <p:nvPr/>
        </p:nvCxnSpPr>
        <p:spPr>
          <a:xfrm>
            <a:off x="3923928" y="2539392"/>
            <a:ext cx="432048" cy="0"/>
          </a:xfrm>
          <a:prstGeom prst="straightConnector1">
            <a:avLst/>
          </a:prstGeom>
          <a:ln w="19050">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4860032" y="2539392"/>
            <a:ext cx="360040" cy="0"/>
          </a:xfrm>
          <a:prstGeom prst="straightConnector1">
            <a:avLst/>
          </a:prstGeom>
          <a:ln w="19050">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2987824" y="3262249"/>
            <a:ext cx="432048" cy="0"/>
          </a:xfrm>
          <a:prstGeom prst="straightConnector1">
            <a:avLst/>
          </a:prstGeom>
          <a:ln w="19050">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11" idx="3"/>
          </p:cNvCxnSpPr>
          <p:nvPr/>
        </p:nvCxnSpPr>
        <p:spPr>
          <a:xfrm>
            <a:off x="3923928" y="3259472"/>
            <a:ext cx="432048" cy="2777"/>
          </a:xfrm>
          <a:prstGeom prst="straightConnector1">
            <a:avLst/>
          </a:prstGeom>
          <a:ln w="19050">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2" idx="3"/>
          </p:cNvCxnSpPr>
          <p:nvPr/>
        </p:nvCxnSpPr>
        <p:spPr>
          <a:xfrm>
            <a:off x="4860032" y="3259472"/>
            <a:ext cx="432048" cy="2777"/>
          </a:xfrm>
          <a:prstGeom prst="straightConnector1">
            <a:avLst/>
          </a:prstGeom>
          <a:ln w="19050">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5796136" y="3262249"/>
            <a:ext cx="360040" cy="0"/>
          </a:xfrm>
          <a:prstGeom prst="straightConnector1">
            <a:avLst/>
          </a:prstGeom>
          <a:ln w="19050">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a:off x="5796136" y="3871540"/>
            <a:ext cx="432048" cy="2777"/>
          </a:xfrm>
          <a:prstGeom prst="straightConnector1">
            <a:avLst/>
          </a:prstGeom>
          <a:ln w="19050">
            <a:solidFill>
              <a:schemeClr val="accent6">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3203848" y="1999332"/>
            <a:ext cx="0" cy="2304256"/>
          </a:xfrm>
          <a:prstGeom prst="line">
            <a:avLst/>
          </a:prstGeom>
          <a:ln w="19050">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4139952" y="1999332"/>
            <a:ext cx="0" cy="2304256"/>
          </a:xfrm>
          <a:prstGeom prst="line">
            <a:avLst/>
          </a:prstGeom>
          <a:ln w="19050">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040052" y="1999332"/>
            <a:ext cx="0" cy="2304256"/>
          </a:xfrm>
          <a:prstGeom prst="line">
            <a:avLst/>
          </a:prstGeom>
          <a:ln w="19050">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5976156" y="1999332"/>
            <a:ext cx="0" cy="2304256"/>
          </a:xfrm>
          <a:prstGeom prst="line">
            <a:avLst/>
          </a:prstGeom>
          <a:ln w="19050">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27914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IEEE</a:t>
            </a:r>
            <a:r>
              <a:rPr lang="zh-CN" altLang="en-US" dirty="0"/>
              <a:t>对软件的定义</a:t>
            </a:r>
            <a:r>
              <a:rPr lang="en-US" altLang="zh-CN" dirty="0"/>
              <a:t>(1983)</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b="1" dirty="0" smtClean="0"/>
              <a:t>      软件</a:t>
            </a:r>
            <a:r>
              <a:rPr lang="zh-CN" altLang="en-US" b="1" dirty="0"/>
              <a:t>是计算机程序、方法、规则、相关的文档资料以及在计算机上运行的程序时所必需的数据的集合。</a:t>
            </a:r>
          </a:p>
          <a:p>
            <a:endParaRPr lang="zh-CN" altLang="en-US" dirty="0"/>
          </a:p>
        </p:txBody>
      </p:sp>
    </p:spTree>
    <p:extLst>
      <p:ext uri="{BB962C8B-B14F-4D97-AF65-F5344CB8AC3E}">
        <p14:creationId xmlns:p14="http://schemas.microsoft.com/office/powerpoint/2010/main" val="144501751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7817" y="1419622"/>
            <a:ext cx="5060213" cy="144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755576" y="2480920"/>
            <a:ext cx="6912768" cy="1891030"/>
          </a:xfrm>
          <a:prstGeom prst="rect">
            <a:avLst/>
          </a:prstGeom>
        </p:spPr>
        <p:txBody>
          <a:bodyPr wrap="square">
            <a:spAutoFit/>
          </a:bodyPr>
          <a:lstStyle/>
          <a:p>
            <a:pPr>
              <a:lnSpc>
                <a:spcPts val="2600"/>
              </a:lnSpc>
              <a:spcBef>
                <a:spcPts val="600"/>
              </a:spcBef>
            </a:pPr>
            <a:r>
              <a:rPr lang="zh-CN" altLang="en-US" dirty="0">
                <a:solidFill>
                  <a:schemeClr val="bg1"/>
                </a:solidFill>
                <a:latin typeface="微软雅黑" pitchFamily="34" charset="-122"/>
                <a:ea typeface="微软雅黑" pitchFamily="34" charset="-122"/>
              </a:rPr>
              <a:t>解决方法：</a:t>
            </a:r>
            <a:endParaRPr lang="en-US" altLang="zh-CN" dirty="0">
              <a:solidFill>
                <a:schemeClr val="bg1"/>
              </a:solidFill>
              <a:latin typeface="微软雅黑" pitchFamily="34" charset="-122"/>
              <a:ea typeface="微软雅黑" pitchFamily="34" charset="-122"/>
            </a:endParaRPr>
          </a:p>
          <a:p>
            <a:pPr>
              <a:lnSpc>
                <a:spcPts val="2600"/>
              </a:lnSpc>
              <a:spcBef>
                <a:spcPts val="600"/>
              </a:spcBef>
            </a:pPr>
            <a:r>
              <a:rPr lang="en-US" altLang="zh-CN" dirty="0">
                <a:solidFill>
                  <a:schemeClr val="bg1"/>
                </a:solidFill>
                <a:latin typeface="微软雅黑" pitchFamily="34" charset="-122"/>
                <a:ea typeface="微软雅黑" pitchFamily="34" charset="-122"/>
              </a:rPr>
              <a:t>1</a:t>
            </a:r>
            <a:r>
              <a:rPr lang="zh-CN" altLang="en-US" dirty="0">
                <a:solidFill>
                  <a:schemeClr val="bg1"/>
                </a:solidFill>
                <a:latin typeface="微软雅黑" pitchFamily="34" charset="-122"/>
                <a:ea typeface="微软雅黑" pitchFamily="34" charset="-122"/>
              </a:rPr>
              <a:t>）</a:t>
            </a:r>
            <a:r>
              <a:rPr lang="zh-CN" altLang="zh-CN" dirty="0">
                <a:solidFill>
                  <a:schemeClr val="bg1"/>
                </a:solidFill>
                <a:latin typeface="微软雅黑" pitchFamily="34" charset="-122"/>
                <a:ea typeface="微软雅黑" pitchFamily="34" charset="-122"/>
              </a:rPr>
              <a:t>人们最重要的信息比如家庭地址、银行账号密码、报警电话等好比操作系统内核必需常驻“内存”，</a:t>
            </a:r>
            <a:endParaRPr lang="en-US" altLang="zh-CN" dirty="0">
              <a:solidFill>
                <a:schemeClr val="bg1"/>
              </a:solidFill>
              <a:latin typeface="微软雅黑" pitchFamily="34" charset="-122"/>
              <a:ea typeface="微软雅黑" pitchFamily="34" charset="-122"/>
            </a:endParaRPr>
          </a:p>
          <a:p>
            <a:pPr>
              <a:lnSpc>
                <a:spcPts val="2600"/>
              </a:lnSpc>
              <a:spcBef>
                <a:spcPts val="600"/>
              </a:spcBef>
            </a:pPr>
            <a:r>
              <a:rPr lang="en-US" altLang="zh-CN" dirty="0">
                <a:solidFill>
                  <a:schemeClr val="bg1"/>
                </a:solidFill>
                <a:latin typeface="微软雅黑" pitchFamily="34" charset="-122"/>
                <a:ea typeface="微软雅黑" pitchFamily="34" charset="-122"/>
              </a:rPr>
              <a:t>2</a:t>
            </a:r>
            <a:r>
              <a:rPr lang="zh-CN" altLang="en-US" dirty="0">
                <a:solidFill>
                  <a:schemeClr val="bg1"/>
                </a:solidFill>
                <a:latin typeface="微软雅黑" pitchFamily="34" charset="-122"/>
                <a:ea typeface="微软雅黑" pitchFamily="34" charset="-122"/>
              </a:rPr>
              <a:t>）</a:t>
            </a:r>
            <a:r>
              <a:rPr lang="zh-CN" altLang="zh-CN" dirty="0">
                <a:solidFill>
                  <a:schemeClr val="bg1"/>
                </a:solidFill>
                <a:latin typeface="微软雅黑" pitchFamily="34" charset="-122"/>
                <a:ea typeface="微软雅黑" pitchFamily="34" charset="-122"/>
              </a:rPr>
              <a:t>其它并不重要或者暂时不用的信息可以采用“虚存”比如笔记本、手机、电脑、甚至网络等外部工具进行</a:t>
            </a:r>
            <a:r>
              <a:rPr lang="zh-CN" altLang="zh-CN" dirty="0" smtClean="0">
                <a:solidFill>
                  <a:schemeClr val="bg1"/>
                </a:solidFill>
                <a:latin typeface="微软雅黑" pitchFamily="34" charset="-122"/>
                <a:ea typeface="微软雅黑" pitchFamily="34" charset="-122"/>
              </a:rPr>
              <a:t>存储</a:t>
            </a:r>
            <a:r>
              <a:rPr lang="zh-CN" altLang="en-US" dirty="0" smtClean="0">
                <a:solidFill>
                  <a:schemeClr val="bg1"/>
                </a:solidFill>
                <a:latin typeface="微软雅黑" pitchFamily="34" charset="-122"/>
                <a:ea typeface="微软雅黑" pitchFamily="34" charset="-122"/>
              </a:rPr>
              <a:t>。</a:t>
            </a:r>
            <a:endParaRPr lang="en-US" altLang="zh-CN" dirty="0">
              <a:solidFill>
                <a:schemeClr val="bg1"/>
              </a:solidFill>
              <a:latin typeface="微软雅黑" pitchFamily="34" charset="-122"/>
              <a:ea typeface="微软雅黑" pitchFamily="34" charset="-122"/>
            </a:endParaRPr>
          </a:p>
        </p:txBody>
      </p:sp>
      <p:sp>
        <p:nvSpPr>
          <p:cNvPr id="6" name="Shape 513"/>
          <p:cNvSpPr>
            <a:spLocks noGrp="1"/>
          </p:cNvSpPr>
          <p:nvPr>
            <p:ph type="title"/>
          </p:nvPr>
        </p:nvSpPr>
        <p:spPr>
          <a:xfrm>
            <a:off x="395536" y="555526"/>
            <a:ext cx="6984776" cy="651719"/>
          </a:xfrm>
          <a:prstGeom prst="rect">
            <a:avLst/>
          </a:prstGeom>
        </p:spPr>
        <p:txBody>
          <a:bodyPr>
            <a:normAutofit fontScale="90000"/>
          </a:bodyPr>
          <a:lstStyle/>
          <a:p>
            <a:pPr lvl="0" indent="169200" defTabSz="859536">
              <a:lnSpc>
                <a:spcPct val="150000"/>
              </a:lnSpc>
              <a:defRPr sz="1800" b="0">
                <a:solidFill>
                  <a:srgbClr val="000000"/>
                </a:solidFill>
                <a:effectLst/>
              </a:defRPr>
            </a:pPr>
            <a:r>
              <a:rPr sz="1974" b="1" dirty="0">
                <a:solidFill>
                  <a:srgbClr val="FF9900"/>
                </a:solidFill>
                <a:effectLst>
                  <a:outerShdw blurRad="35814" dist="35814" dir="2700000" rotWithShape="0">
                    <a:srgbClr val="000000">
                      <a:alpha val="43137"/>
                    </a:srgbClr>
                  </a:outerShdw>
                </a:effectLst>
              </a:rPr>
              <a:t>空间管理举例2</a:t>
            </a:r>
            <a:br>
              <a:rPr sz="1974" b="1" dirty="0">
                <a:solidFill>
                  <a:srgbClr val="FF9900"/>
                </a:solidFill>
                <a:effectLst>
                  <a:outerShdw blurRad="35814" dist="35814" dir="2700000" rotWithShape="0">
                    <a:srgbClr val="000000">
                      <a:alpha val="43137"/>
                    </a:srgbClr>
                  </a:outerShdw>
                </a:effectLst>
              </a:rPr>
            </a:br>
            <a:r>
              <a:rPr lang="en-US" sz="2000" b="1" dirty="0" smtClean="0">
                <a:solidFill>
                  <a:srgbClr val="FF9900"/>
                </a:solidFill>
                <a:effectLst>
                  <a:outerShdw blurRad="35814" dist="35814" dir="2700000" rotWithShape="0">
                    <a:srgbClr val="000000">
                      <a:alpha val="43137"/>
                    </a:srgbClr>
                  </a:outerShdw>
                </a:effectLst>
              </a:rPr>
              <a:t>   </a:t>
            </a:r>
            <a:r>
              <a:rPr sz="2000" b="1" dirty="0" err="1" smtClean="0">
                <a:solidFill>
                  <a:srgbClr val="FFC000"/>
                </a:solidFill>
                <a:effectLst>
                  <a:outerShdw blurRad="35814" dist="35814" dir="2700000" rotWithShape="0">
                    <a:srgbClr val="000000">
                      <a:alpha val="43137"/>
                    </a:srgbClr>
                  </a:outerShdw>
                </a:effectLst>
              </a:rPr>
              <a:t>如何存储复杂而又大量的信息</a:t>
            </a:r>
            <a:r>
              <a:rPr sz="2000" b="1" dirty="0">
                <a:solidFill>
                  <a:srgbClr val="FFC000"/>
                </a:solidFill>
                <a:effectLst>
                  <a:outerShdw blurRad="35814" dist="35814" dir="2700000" rotWithShape="0">
                    <a:srgbClr val="000000">
                      <a:alpha val="43137"/>
                    </a:srgbClr>
                  </a:outerShdw>
                </a:effectLst>
              </a:rPr>
              <a:t>？</a:t>
            </a:r>
          </a:p>
        </p:txBody>
      </p:sp>
    </p:spTree>
    <p:extLst>
      <p:ext uri="{BB962C8B-B14F-4D97-AF65-F5344CB8AC3E}">
        <p14:creationId xmlns:p14="http://schemas.microsoft.com/office/powerpoint/2010/main" val="2202029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581" y="492710"/>
            <a:ext cx="6804755" cy="194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755576" y="2652950"/>
            <a:ext cx="6912768" cy="1502976"/>
          </a:xfrm>
          <a:prstGeom prst="rect">
            <a:avLst/>
          </a:prstGeom>
        </p:spPr>
        <p:txBody>
          <a:bodyPr wrap="square">
            <a:spAutoFit/>
          </a:bodyPr>
          <a:lstStyle/>
          <a:p>
            <a:pPr>
              <a:lnSpc>
                <a:spcPts val="2600"/>
              </a:lnSpc>
              <a:spcBef>
                <a:spcPts val="600"/>
              </a:spcBef>
            </a:pPr>
            <a:r>
              <a:rPr lang="zh-CN" altLang="en-US" dirty="0">
                <a:solidFill>
                  <a:schemeClr val="bg1"/>
                </a:solidFill>
                <a:latin typeface="微软雅黑" pitchFamily="34" charset="-122"/>
                <a:ea typeface="微软雅黑" pitchFamily="34" charset="-122"/>
              </a:rPr>
              <a:t>解决方法：</a:t>
            </a:r>
            <a:endParaRPr lang="en-US" altLang="zh-CN" dirty="0">
              <a:solidFill>
                <a:schemeClr val="bg1"/>
              </a:solidFill>
              <a:latin typeface="微软雅黑" pitchFamily="34" charset="-122"/>
              <a:ea typeface="微软雅黑" pitchFamily="34" charset="-122"/>
            </a:endParaRPr>
          </a:p>
          <a:p>
            <a:pPr>
              <a:lnSpc>
                <a:spcPts val="2600"/>
              </a:lnSpc>
              <a:spcBef>
                <a:spcPts val="600"/>
              </a:spcBef>
            </a:pPr>
            <a:r>
              <a:rPr lang="en-US" altLang="zh-CN" dirty="0">
                <a:solidFill>
                  <a:schemeClr val="bg1"/>
                </a:solidFill>
                <a:latin typeface="微软雅黑" pitchFamily="34" charset="-122"/>
                <a:ea typeface="微软雅黑" pitchFamily="34" charset="-122"/>
              </a:rPr>
              <a:t>3</a:t>
            </a:r>
            <a:r>
              <a:rPr lang="zh-CN" altLang="en-US" dirty="0">
                <a:solidFill>
                  <a:schemeClr val="bg1"/>
                </a:solidFill>
                <a:latin typeface="微软雅黑" pitchFamily="34" charset="-122"/>
                <a:ea typeface="微软雅黑" pitchFamily="34" charset="-122"/>
              </a:rPr>
              <a:t>）在“内存”即大脑中保存一个“页表”记录这些信息的存储位置或者检索方法，当发生“缺页”即信息缺失时就可以随时根据“页表”把缺失信息从虚存调入实存。</a:t>
            </a:r>
          </a:p>
        </p:txBody>
      </p:sp>
    </p:spTree>
    <p:extLst>
      <p:ext uri="{BB962C8B-B14F-4D97-AF65-F5344CB8AC3E}">
        <p14:creationId xmlns:p14="http://schemas.microsoft.com/office/powerpoint/2010/main" val="146171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95896"/>
            <a:ext cx="6768752" cy="1659830"/>
          </a:xfrm>
        </p:spPr>
        <p:txBody>
          <a:bodyPr>
            <a:normAutofit fontScale="90000"/>
          </a:bodyPr>
          <a:lstStyle/>
          <a:p>
            <a:pPr marL="0" indent="0">
              <a:lnSpc>
                <a:spcPct val="150000"/>
              </a:lnSpc>
              <a:spcBef>
                <a:spcPts val="600"/>
              </a:spcBef>
              <a:defRPr/>
            </a:pPr>
            <a:r>
              <a:rPr lang="zh-CN" altLang="en-US" dirty="0">
                <a:solidFill>
                  <a:schemeClr val="bg1"/>
                </a:solidFill>
              </a:rPr>
              <a:t>设计哲学举例</a:t>
            </a:r>
            <a:r>
              <a:rPr lang="en-US" altLang="zh-CN" dirty="0"/>
              <a:t/>
            </a:r>
            <a:br>
              <a:rPr lang="en-US" altLang="zh-CN" dirty="0"/>
            </a:br>
            <a:r>
              <a:rPr lang="zh-CN" altLang="en-US" dirty="0"/>
              <a:t>如何确保</a:t>
            </a:r>
            <a:r>
              <a:rPr lang="zh-CN" altLang="zh-CN" dirty="0"/>
              <a:t>住房作为人类生存的必需品，其分配</a:t>
            </a:r>
            <a:r>
              <a:rPr lang="zh-CN" altLang="en-US" dirty="0"/>
              <a:t>过程能够兼顾</a:t>
            </a:r>
            <a:r>
              <a:rPr lang="zh-CN" altLang="zh-CN" dirty="0"/>
              <a:t>效率和公平</a:t>
            </a:r>
            <a:r>
              <a:rPr lang="zh-CN" altLang="en-US" dirty="0"/>
              <a:t>？</a:t>
            </a:r>
            <a:r>
              <a:rPr lang="en-US" altLang="zh-CN" sz="2400" dirty="0">
                <a:solidFill>
                  <a:srgbClr val="FF0000"/>
                </a:solidFill>
              </a:rPr>
              <a:t/>
            </a:r>
            <a:br>
              <a:rPr lang="en-US" altLang="zh-CN" sz="2400" dirty="0">
                <a:solidFill>
                  <a:srgbClr val="FF0000"/>
                </a:solidFill>
              </a:rPr>
            </a:br>
            <a:endParaRPr lang="zh-CN" altLang="en-US" dirty="0"/>
          </a:p>
        </p:txBody>
      </p:sp>
      <p:sp>
        <p:nvSpPr>
          <p:cNvPr id="5" name="矩形 4"/>
          <p:cNvSpPr/>
          <p:nvPr/>
        </p:nvSpPr>
        <p:spPr>
          <a:xfrm>
            <a:off x="899593" y="2017752"/>
            <a:ext cx="6696743" cy="1292662"/>
          </a:xfrm>
          <a:prstGeom prst="rect">
            <a:avLst/>
          </a:prstGeom>
        </p:spPr>
        <p:txBody>
          <a:bodyPr wrap="square">
            <a:spAutoFit/>
          </a:bodyPr>
          <a:lstStyle/>
          <a:p>
            <a:pPr>
              <a:lnSpc>
                <a:spcPts val="2400"/>
              </a:lnSpc>
            </a:pPr>
            <a:r>
              <a:rPr lang="zh-CN" altLang="en-US" dirty="0">
                <a:solidFill>
                  <a:schemeClr val="bg1"/>
                </a:solidFill>
                <a:latin typeface="微软雅黑" pitchFamily="34" charset="-122"/>
                <a:ea typeface="微软雅黑" pitchFamily="34" charset="-122"/>
              </a:rPr>
              <a:t>解决方法</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pPr>
              <a:lnSpc>
                <a:spcPts val="2400"/>
              </a:lnSpc>
              <a:defRPr/>
            </a:pPr>
            <a:r>
              <a:rPr lang="en-US" altLang="zh-CN" dirty="0">
                <a:solidFill>
                  <a:schemeClr val="bg1"/>
                </a:solidFill>
                <a:latin typeface="微软雅黑" pitchFamily="34" charset="-122"/>
                <a:ea typeface="微软雅黑" pitchFamily="34" charset="-122"/>
              </a:rPr>
              <a:t>1</a:t>
            </a:r>
            <a:r>
              <a:rPr lang="zh-CN" altLang="zh-CN" dirty="0">
                <a:solidFill>
                  <a:schemeClr val="bg1"/>
                </a:solidFill>
                <a:latin typeface="微软雅黑" pitchFamily="34" charset="-122"/>
                <a:ea typeface="微软雅黑" pitchFamily="34" charset="-122"/>
              </a:rPr>
              <a:t>）房地产市场中个人按照经济能力和自身条件选购相应住房，实现资源合理分配；</a:t>
            </a:r>
          </a:p>
          <a:p>
            <a:endParaRPr lang="zh-CN" altLang="en-US" dirty="0">
              <a:solidFill>
                <a:schemeClr val="bg1"/>
              </a:solidFill>
              <a:latin typeface="微软雅黑" pitchFamily="34" charset="-122"/>
              <a:ea typeface="微软雅黑" pitchFamily="34" charset="-122"/>
            </a:endParaRPr>
          </a:p>
        </p:txBody>
      </p:sp>
      <p:sp>
        <p:nvSpPr>
          <p:cNvPr id="4" name="圆角矩形 3"/>
          <p:cNvSpPr/>
          <p:nvPr/>
        </p:nvSpPr>
        <p:spPr>
          <a:xfrm>
            <a:off x="971600" y="3334492"/>
            <a:ext cx="6552728" cy="408620"/>
          </a:xfrm>
          <a:prstGeom prst="roundRect">
            <a:avLst/>
          </a:prstGeom>
          <a:ln w="19050"/>
        </p:spPr>
        <p:style>
          <a:lnRef idx="3">
            <a:schemeClr val="lt1"/>
          </a:lnRef>
          <a:fillRef idx="1">
            <a:schemeClr val="accent1"/>
          </a:fillRef>
          <a:effectRef idx="1">
            <a:schemeClr val="accent1"/>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lvl="0" algn="l" rtl="0" latinLnBrk="1" hangingPunct="0"/>
            <a:r>
              <a:rPr lang="zh-CN" altLang="en-US" dirty="0">
                <a:solidFill>
                  <a:srgbClr val="FFFFFF"/>
                </a:solidFill>
                <a:latin typeface="微软雅黑"/>
                <a:ea typeface="微软雅黑"/>
                <a:cs typeface="微软雅黑"/>
                <a:sym typeface="微软雅黑"/>
              </a:rPr>
              <a:t>多级反馈调度算法中，进程按照优先级进行排队分时使用</a:t>
            </a:r>
            <a:r>
              <a:rPr lang="en-US" altLang="zh-CN" dirty="0" smtClean="0">
                <a:solidFill>
                  <a:srgbClr val="FFFFFF"/>
                </a:solidFill>
                <a:latin typeface="微软雅黑"/>
                <a:ea typeface="微软雅黑"/>
                <a:cs typeface="微软雅黑"/>
                <a:sym typeface="微软雅黑"/>
              </a:rPr>
              <a:t>CPU</a:t>
            </a:r>
            <a:endParaRPr lang="zh-CN" altLang="en-US" dirty="0">
              <a:solidFill>
                <a:srgbClr val="FFFFFF"/>
              </a:solidFill>
              <a:latin typeface="微软雅黑"/>
              <a:ea typeface="微软雅黑"/>
              <a:cs typeface="微软雅黑"/>
              <a:sym typeface="微软雅黑"/>
            </a:endParaRPr>
          </a:p>
        </p:txBody>
      </p:sp>
    </p:spTree>
    <p:extLst>
      <p:ext uri="{BB962C8B-B14F-4D97-AF65-F5344CB8AC3E}">
        <p14:creationId xmlns:p14="http://schemas.microsoft.com/office/powerpoint/2010/main" val="48117707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95896"/>
            <a:ext cx="6768752" cy="1659830"/>
          </a:xfrm>
        </p:spPr>
        <p:txBody>
          <a:bodyPr>
            <a:normAutofit fontScale="90000"/>
          </a:bodyPr>
          <a:lstStyle/>
          <a:p>
            <a:pPr marL="0" indent="0">
              <a:lnSpc>
                <a:spcPct val="150000"/>
              </a:lnSpc>
              <a:spcBef>
                <a:spcPts val="600"/>
              </a:spcBef>
              <a:defRPr/>
            </a:pPr>
            <a:r>
              <a:rPr lang="zh-CN" altLang="en-US" dirty="0">
                <a:solidFill>
                  <a:schemeClr val="bg1"/>
                </a:solidFill>
              </a:rPr>
              <a:t>设计哲学举例</a:t>
            </a:r>
            <a:r>
              <a:rPr lang="en-US" altLang="zh-CN" dirty="0"/>
              <a:t/>
            </a:r>
            <a:br>
              <a:rPr lang="en-US" altLang="zh-CN" dirty="0"/>
            </a:br>
            <a:r>
              <a:rPr lang="zh-CN" altLang="en-US" dirty="0"/>
              <a:t>如何确保</a:t>
            </a:r>
            <a:r>
              <a:rPr lang="zh-CN" altLang="zh-CN" dirty="0"/>
              <a:t>住房作为人类生存的必需品，其分配</a:t>
            </a:r>
            <a:r>
              <a:rPr lang="zh-CN" altLang="en-US" dirty="0"/>
              <a:t>过程能够兼顾</a:t>
            </a:r>
            <a:r>
              <a:rPr lang="zh-CN" altLang="zh-CN" dirty="0"/>
              <a:t>效率和公平</a:t>
            </a:r>
            <a:r>
              <a:rPr lang="zh-CN" altLang="en-US" dirty="0"/>
              <a:t>？</a:t>
            </a:r>
            <a:r>
              <a:rPr lang="en-US" altLang="zh-CN" sz="2400" dirty="0">
                <a:solidFill>
                  <a:srgbClr val="FF0000"/>
                </a:solidFill>
              </a:rPr>
              <a:t/>
            </a:r>
            <a:br>
              <a:rPr lang="en-US" altLang="zh-CN" sz="2400" dirty="0">
                <a:solidFill>
                  <a:srgbClr val="FF0000"/>
                </a:solidFill>
              </a:rPr>
            </a:br>
            <a:endParaRPr lang="zh-CN" altLang="en-US" dirty="0"/>
          </a:p>
        </p:txBody>
      </p:sp>
      <p:sp>
        <p:nvSpPr>
          <p:cNvPr id="5" name="矩形 4"/>
          <p:cNvSpPr/>
          <p:nvPr/>
        </p:nvSpPr>
        <p:spPr>
          <a:xfrm>
            <a:off x="899593" y="2017752"/>
            <a:ext cx="6696743" cy="1015663"/>
          </a:xfrm>
          <a:prstGeom prst="rect">
            <a:avLst/>
          </a:prstGeom>
        </p:spPr>
        <p:txBody>
          <a:bodyPr wrap="square">
            <a:spAutoFit/>
          </a:bodyPr>
          <a:lstStyle/>
          <a:p>
            <a:pPr>
              <a:lnSpc>
                <a:spcPts val="2400"/>
              </a:lnSpc>
            </a:pPr>
            <a:r>
              <a:rPr lang="zh-CN" altLang="en-US" dirty="0">
                <a:solidFill>
                  <a:schemeClr val="bg1"/>
                </a:solidFill>
                <a:latin typeface="微软雅黑" pitchFamily="34" charset="-122"/>
                <a:ea typeface="微软雅黑" pitchFamily="34" charset="-122"/>
              </a:rPr>
              <a:t>解决方法</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pPr>
              <a:lnSpc>
                <a:spcPts val="2400"/>
              </a:lnSpc>
              <a:defRPr/>
            </a:pPr>
            <a:r>
              <a:rPr lang="en-US" altLang="zh-CN" dirty="0" smtClean="0">
                <a:solidFill>
                  <a:schemeClr val="bg1"/>
                </a:solidFill>
                <a:latin typeface="微软雅黑" pitchFamily="34" charset="-122"/>
                <a:ea typeface="微软雅黑" pitchFamily="34" charset="-122"/>
              </a:rPr>
              <a:t>2</a:t>
            </a:r>
            <a:r>
              <a:rPr lang="zh-CN" altLang="zh-CN" dirty="0">
                <a:solidFill>
                  <a:schemeClr val="bg1"/>
                </a:solidFill>
                <a:latin typeface="微软雅黑" pitchFamily="34" charset="-122"/>
                <a:ea typeface="微软雅黑" pitchFamily="34" charset="-122"/>
              </a:rPr>
              <a:t>）银行对首次购房者提供相对优惠的贷款政策，帮助无房者满足基本住房要求</a:t>
            </a:r>
            <a:r>
              <a:rPr lang="zh-CN" altLang="zh-CN" dirty="0" smtClean="0">
                <a:solidFill>
                  <a:schemeClr val="bg1"/>
                </a:solidFill>
                <a:latin typeface="微软雅黑" pitchFamily="34" charset="-122"/>
                <a:ea typeface="微软雅黑" pitchFamily="34" charset="-122"/>
              </a:rPr>
              <a:t>；</a:t>
            </a:r>
            <a:endParaRPr lang="zh-CN" altLang="zh-CN" dirty="0">
              <a:solidFill>
                <a:schemeClr val="bg1"/>
              </a:solidFill>
              <a:latin typeface="微软雅黑" pitchFamily="34" charset="-122"/>
              <a:ea typeface="微软雅黑" pitchFamily="34" charset="-122"/>
            </a:endParaRPr>
          </a:p>
        </p:txBody>
      </p:sp>
      <p:sp>
        <p:nvSpPr>
          <p:cNvPr id="4" name="圆角矩形 3"/>
          <p:cNvSpPr/>
          <p:nvPr/>
        </p:nvSpPr>
        <p:spPr>
          <a:xfrm>
            <a:off x="971600" y="3147207"/>
            <a:ext cx="6552728" cy="783191"/>
          </a:xfrm>
          <a:prstGeom prst="roundRect">
            <a:avLst/>
          </a:prstGeom>
          <a:ln w="19050"/>
        </p:spPr>
        <p:style>
          <a:lnRef idx="3">
            <a:schemeClr val="lt1"/>
          </a:lnRef>
          <a:fillRef idx="1">
            <a:schemeClr val="accent1"/>
          </a:fillRef>
          <a:effectRef idx="1">
            <a:schemeClr val="accent1"/>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lvl="0" latinLnBrk="1" hangingPunct="0">
              <a:lnSpc>
                <a:spcPts val="2400"/>
              </a:lnSpc>
            </a:pPr>
            <a:r>
              <a:rPr lang="zh-CN" altLang="en-US" dirty="0">
                <a:solidFill>
                  <a:srgbClr val="FFFFFF"/>
                </a:solidFill>
                <a:latin typeface="微软雅黑"/>
                <a:ea typeface="微软雅黑"/>
                <a:cs typeface="微软雅黑"/>
                <a:sym typeface="微软雅黑"/>
              </a:rPr>
              <a:t>新提交进程排在最高优先级的队列中，保证所有进程能够得到快速</a:t>
            </a:r>
            <a:r>
              <a:rPr lang="zh-CN" altLang="en-US" dirty="0" smtClean="0">
                <a:solidFill>
                  <a:srgbClr val="FFFFFF"/>
                </a:solidFill>
                <a:latin typeface="微软雅黑"/>
                <a:ea typeface="微软雅黑"/>
                <a:cs typeface="微软雅黑"/>
                <a:sym typeface="微软雅黑"/>
              </a:rPr>
              <a:t>响应</a:t>
            </a:r>
            <a:r>
              <a:rPr lang="zh-CN" altLang="en-US" dirty="0">
                <a:solidFill>
                  <a:srgbClr val="FFFFFF"/>
                </a:solidFill>
                <a:latin typeface="微软雅黑"/>
                <a:ea typeface="微软雅黑"/>
                <a:cs typeface="微软雅黑"/>
                <a:sym typeface="微软雅黑"/>
              </a:rPr>
              <a:t>。</a:t>
            </a:r>
          </a:p>
        </p:txBody>
      </p:sp>
    </p:spTree>
    <p:extLst>
      <p:ext uri="{BB962C8B-B14F-4D97-AF65-F5344CB8AC3E}">
        <p14:creationId xmlns:p14="http://schemas.microsoft.com/office/powerpoint/2010/main" val="119307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695896"/>
            <a:ext cx="6768752" cy="1659830"/>
          </a:xfrm>
        </p:spPr>
        <p:txBody>
          <a:bodyPr>
            <a:normAutofit fontScale="90000"/>
          </a:bodyPr>
          <a:lstStyle/>
          <a:p>
            <a:pPr marL="0" indent="0">
              <a:lnSpc>
                <a:spcPct val="150000"/>
              </a:lnSpc>
              <a:spcBef>
                <a:spcPts val="600"/>
              </a:spcBef>
              <a:defRPr/>
            </a:pPr>
            <a:r>
              <a:rPr lang="zh-CN" altLang="en-US" dirty="0">
                <a:solidFill>
                  <a:schemeClr val="bg1"/>
                </a:solidFill>
              </a:rPr>
              <a:t>设计哲学举例</a:t>
            </a:r>
            <a:r>
              <a:rPr lang="en-US" altLang="zh-CN" dirty="0"/>
              <a:t/>
            </a:r>
            <a:br>
              <a:rPr lang="en-US" altLang="zh-CN" dirty="0"/>
            </a:br>
            <a:r>
              <a:rPr lang="zh-CN" altLang="en-US" dirty="0"/>
              <a:t>如何确保</a:t>
            </a:r>
            <a:r>
              <a:rPr lang="zh-CN" altLang="zh-CN" dirty="0"/>
              <a:t>住房作为人类生存的必需品，其分配</a:t>
            </a:r>
            <a:r>
              <a:rPr lang="zh-CN" altLang="en-US" dirty="0"/>
              <a:t>过程能够兼顾</a:t>
            </a:r>
            <a:r>
              <a:rPr lang="zh-CN" altLang="zh-CN" dirty="0"/>
              <a:t>效率和公平</a:t>
            </a:r>
            <a:r>
              <a:rPr lang="zh-CN" altLang="en-US" dirty="0"/>
              <a:t>？</a:t>
            </a:r>
            <a:r>
              <a:rPr lang="en-US" altLang="zh-CN" sz="2400" dirty="0">
                <a:solidFill>
                  <a:srgbClr val="FF0000"/>
                </a:solidFill>
              </a:rPr>
              <a:t/>
            </a:r>
            <a:br>
              <a:rPr lang="en-US" altLang="zh-CN" sz="2400" dirty="0">
                <a:solidFill>
                  <a:srgbClr val="FF0000"/>
                </a:solidFill>
              </a:rPr>
            </a:br>
            <a:endParaRPr lang="zh-CN" altLang="en-US" dirty="0"/>
          </a:p>
        </p:txBody>
      </p:sp>
      <p:sp>
        <p:nvSpPr>
          <p:cNvPr id="5" name="矩形 4"/>
          <p:cNvSpPr/>
          <p:nvPr/>
        </p:nvSpPr>
        <p:spPr>
          <a:xfrm>
            <a:off x="899593" y="2017752"/>
            <a:ext cx="6696743" cy="1292662"/>
          </a:xfrm>
          <a:prstGeom prst="rect">
            <a:avLst/>
          </a:prstGeom>
        </p:spPr>
        <p:txBody>
          <a:bodyPr wrap="square">
            <a:spAutoFit/>
          </a:bodyPr>
          <a:lstStyle/>
          <a:p>
            <a:pPr>
              <a:lnSpc>
                <a:spcPts val="2400"/>
              </a:lnSpc>
            </a:pPr>
            <a:r>
              <a:rPr lang="zh-CN" altLang="en-US" dirty="0">
                <a:solidFill>
                  <a:schemeClr val="bg1"/>
                </a:solidFill>
                <a:latin typeface="微软雅黑" pitchFamily="34" charset="-122"/>
                <a:ea typeface="微软雅黑" pitchFamily="34" charset="-122"/>
              </a:rPr>
              <a:t>解决方法</a:t>
            </a:r>
            <a:r>
              <a:rPr lang="zh-CN" altLang="en-US" dirty="0" smtClean="0">
                <a:solidFill>
                  <a:schemeClr val="bg1"/>
                </a:solidFill>
                <a:latin typeface="微软雅黑" pitchFamily="34" charset="-122"/>
                <a:ea typeface="微软雅黑" pitchFamily="34" charset="-122"/>
              </a:rPr>
              <a:t>：</a:t>
            </a:r>
            <a:endParaRPr lang="en-US" altLang="zh-CN" dirty="0" smtClean="0">
              <a:solidFill>
                <a:schemeClr val="bg1"/>
              </a:solidFill>
              <a:latin typeface="微软雅黑" pitchFamily="34" charset="-122"/>
              <a:ea typeface="微软雅黑" pitchFamily="34" charset="-122"/>
            </a:endParaRPr>
          </a:p>
          <a:p>
            <a:pPr>
              <a:lnSpc>
                <a:spcPts val="2400"/>
              </a:lnSpc>
              <a:defRPr/>
            </a:pPr>
            <a:r>
              <a:rPr lang="en-US" altLang="zh-CN" dirty="0" smtClean="0">
                <a:solidFill>
                  <a:schemeClr val="bg1"/>
                </a:solidFill>
                <a:latin typeface="微软雅黑" pitchFamily="34" charset="-122"/>
                <a:ea typeface="微软雅黑" pitchFamily="34" charset="-122"/>
              </a:rPr>
              <a:t>3</a:t>
            </a:r>
            <a:r>
              <a:rPr lang="zh-CN" altLang="zh-CN" dirty="0">
                <a:solidFill>
                  <a:schemeClr val="bg1"/>
                </a:solidFill>
                <a:latin typeface="微软雅黑" pitchFamily="34" charset="-122"/>
                <a:ea typeface="微软雅黑" pitchFamily="34" charset="-122"/>
              </a:rPr>
              <a:t>）政府调控中对购置多套房产的限购措施，可以让更多人有机会购房，防止恶意炒作，提高住房资源分配的公平性。</a:t>
            </a:r>
          </a:p>
          <a:p>
            <a:endParaRPr lang="zh-CN" altLang="en-US" dirty="0">
              <a:solidFill>
                <a:schemeClr val="bg1"/>
              </a:solidFill>
              <a:latin typeface="微软雅黑" pitchFamily="34" charset="-122"/>
              <a:ea typeface="微软雅黑" pitchFamily="34" charset="-122"/>
            </a:endParaRPr>
          </a:p>
        </p:txBody>
      </p:sp>
      <p:sp>
        <p:nvSpPr>
          <p:cNvPr id="4" name="圆角矩形 3"/>
          <p:cNvSpPr/>
          <p:nvPr/>
        </p:nvSpPr>
        <p:spPr>
          <a:xfrm>
            <a:off x="971600" y="3134372"/>
            <a:ext cx="6552728" cy="1021554"/>
          </a:xfrm>
          <a:prstGeom prst="roundRect">
            <a:avLst/>
          </a:prstGeom>
          <a:ln w="19050"/>
        </p:spPr>
        <p:style>
          <a:lnRef idx="3">
            <a:schemeClr val="lt1"/>
          </a:lnRef>
          <a:fillRef idx="1">
            <a:schemeClr val="accent1"/>
          </a:fillRef>
          <a:effectRef idx="1">
            <a:schemeClr val="accent1"/>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lvl="0"/>
            <a:r>
              <a:rPr lang="zh-CN" altLang="en-US" dirty="0">
                <a:solidFill>
                  <a:srgbClr val="FFFFFF"/>
                </a:solidFill>
                <a:latin typeface="微软雅黑"/>
                <a:ea typeface="微软雅黑"/>
                <a:cs typeface="微软雅黑"/>
                <a:sym typeface="微软雅黑"/>
              </a:rPr>
              <a:t>当进程用完</a:t>
            </a:r>
            <a:r>
              <a:rPr lang="en-US" altLang="zh-CN" dirty="0">
                <a:solidFill>
                  <a:srgbClr val="FFFFFF"/>
                </a:solidFill>
                <a:latin typeface="微软雅黑"/>
                <a:ea typeface="微软雅黑"/>
                <a:cs typeface="微软雅黑"/>
                <a:sym typeface="微软雅黑"/>
              </a:rPr>
              <a:t>CPU</a:t>
            </a:r>
            <a:r>
              <a:rPr lang="zh-CN" altLang="en-US" dirty="0">
                <a:solidFill>
                  <a:srgbClr val="FFFFFF"/>
                </a:solidFill>
                <a:latin typeface="微软雅黑"/>
                <a:ea typeface="微软雅黑"/>
                <a:cs typeface="微软雅黑"/>
                <a:sym typeface="微软雅黑"/>
              </a:rPr>
              <a:t>一个单位计算资源后，会被降级到更低优先级队列，避免少数程序长期霸占</a:t>
            </a:r>
            <a:r>
              <a:rPr lang="en-US" altLang="zh-CN" dirty="0">
                <a:solidFill>
                  <a:srgbClr val="FFFFFF"/>
                </a:solidFill>
                <a:latin typeface="微软雅黑"/>
                <a:ea typeface="微软雅黑"/>
                <a:cs typeface="微软雅黑"/>
                <a:sym typeface="微软雅黑"/>
              </a:rPr>
              <a:t>CPU</a:t>
            </a:r>
            <a:r>
              <a:rPr lang="zh-CN" altLang="en-US" dirty="0">
                <a:solidFill>
                  <a:srgbClr val="FFFFFF"/>
                </a:solidFill>
                <a:latin typeface="微软雅黑"/>
                <a:ea typeface="微软雅黑"/>
                <a:cs typeface="微软雅黑"/>
                <a:sym typeface="微软雅黑"/>
              </a:rPr>
              <a:t>，让更多的进程有机会参与使用</a:t>
            </a:r>
            <a:r>
              <a:rPr lang="en-US" altLang="zh-CN" dirty="0" smtClean="0">
                <a:solidFill>
                  <a:srgbClr val="FFFFFF"/>
                </a:solidFill>
                <a:latin typeface="微软雅黑"/>
                <a:ea typeface="微软雅黑"/>
                <a:cs typeface="微软雅黑"/>
                <a:sym typeface="微软雅黑"/>
              </a:rPr>
              <a:t>CPU</a:t>
            </a:r>
            <a:r>
              <a:rPr lang="zh-CN" altLang="en-US" dirty="0" smtClean="0">
                <a:solidFill>
                  <a:srgbClr val="FFFFFF"/>
                </a:solidFill>
                <a:latin typeface="微软雅黑"/>
                <a:ea typeface="微软雅黑"/>
                <a:cs typeface="微软雅黑"/>
                <a:sym typeface="微软雅黑"/>
              </a:rPr>
              <a:t>。</a:t>
            </a:r>
            <a:endParaRPr lang="zh-CN" altLang="en-US" dirty="0">
              <a:solidFill>
                <a:srgbClr val="FFFFFF"/>
              </a:solidFill>
              <a:latin typeface="微软雅黑"/>
              <a:ea typeface="微软雅黑"/>
              <a:cs typeface="微软雅黑"/>
              <a:sym typeface="微软雅黑"/>
            </a:endParaRPr>
          </a:p>
        </p:txBody>
      </p:sp>
    </p:spTree>
    <p:extLst>
      <p:ext uri="{BB962C8B-B14F-4D97-AF65-F5344CB8AC3E}">
        <p14:creationId xmlns:p14="http://schemas.microsoft.com/office/powerpoint/2010/main" val="259997679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195736" y="1328894"/>
            <a:ext cx="3312368" cy="648072"/>
          </a:xfrm>
          <a:prstGeom prst="rect">
            <a:avLst/>
          </a:prstGeom>
          <a:ln w="12700">
            <a:solidFill>
              <a:schemeClr val="tx2">
                <a:lumMod val="20000"/>
                <a:lumOff val="8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smtClean="0">
                <a:latin typeface="微软雅黑" pitchFamily="34" charset="-122"/>
                <a:ea typeface="微软雅黑" pitchFamily="34" charset="-122"/>
              </a:rPr>
              <a:t>队列１（优先级高）</a:t>
            </a:r>
            <a:endParaRPr lang="en-US" altLang="zh-CN" dirty="0" smtClean="0">
              <a:latin typeface="微软雅黑" pitchFamily="34" charset="-122"/>
              <a:ea typeface="微软雅黑" pitchFamily="34" charset="-122"/>
            </a:endParaRPr>
          </a:p>
          <a:p>
            <a:pPr algn="ctr"/>
            <a:r>
              <a:rPr lang="zh-CN" altLang="en-US" dirty="0" smtClean="0">
                <a:latin typeface="微软雅黑" pitchFamily="34" charset="-122"/>
                <a:ea typeface="微软雅黑" pitchFamily="34" charset="-122"/>
              </a:rPr>
              <a:t>第一套房购买进</a:t>
            </a:r>
            <a:r>
              <a:rPr lang="zh-CN" altLang="en-US" dirty="0">
                <a:latin typeface="微软雅黑" pitchFamily="34" charset="-122"/>
                <a:ea typeface="微软雅黑" pitchFamily="34" charset="-122"/>
              </a:rPr>
              <a:t>程</a:t>
            </a:r>
          </a:p>
        </p:txBody>
      </p:sp>
      <p:sp>
        <p:nvSpPr>
          <p:cNvPr id="6" name="矩形 5"/>
          <p:cNvSpPr/>
          <p:nvPr/>
        </p:nvSpPr>
        <p:spPr>
          <a:xfrm>
            <a:off x="2195736" y="2355726"/>
            <a:ext cx="3312368" cy="648072"/>
          </a:xfrm>
          <a:prstGeom prst="rect">
            <a:avLst/>
          </a:prstGeom>
          <a:ln w="12700">
            <a:solidFill>
              <a:schemeClr val="tx2">
                <a:lumMod val="20000"/>
                <a:lumOff val="8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smtClean="0">
                <a:latin typeface="微软雅黑" pitchFamily="34" charset="-122"/>
                <a:ea typeface="微软雅黑" pitchFamily="34" charset="-122"/>
              </a:rPr>
              <a:t>队列２（优先级中）</a:t>
            </a:r>
            <a:endParaRPr lang="en-US" altLang="zh-CN" dirty="0" smtClean="0">
              <a:latin typeface="微软雅黑" pitchFamily="34" charset="-122"/>
              <a:ea typeface="微软雅黑" pitchFamily="34" charset="-122"/>
            </a:endParaRPr>
          </a:p>
          <a:p>
            <a:pPr algn="ctr"/>
            <a:r>
              <a:rPr lang="zh-CN" altLang="en-US" dirty="0" smtClean="0">
                <a:latin typeface="微软雅黑" pitchFamily="34" charset="-122"/>
                <a:ea typeface="微软雅黑" pitchFamily="34" charset="-122"/>
              </a:rPr>
              <a:t>第二套房购买进</a:t>
            </a:r>
            <a:r>
              <a:rPr lang="zh-CN" altLang="en-US" dirty="0">
                <a:latin typeface="微软雅黑" pitchFamily="34" charset="-122"/>
                <a:ea typeface="微软雅黑" pitchFamily="34" charset="-122"/>
              </a:rPr>
              <a:t>程</a:t>
            </a:r>
          </a:p>
        </p:txBody>
      </p:sp>
      <p:sp>
        <p:nvSpPr>
          <p:cNvPr id="7" name="矩形 6"/>
          <p:cNvSpPr/>
          <p:nvPr/>
        </p:nvSpPr>
        <p:spPr>
          <a:xfrm>
            <a:off x="2195736" y="3363838"/>
            <a:ext cx="3312368" cy="648072"/>
          </a:xfrm>
          <a:prstGeom prst="rect">
            <a:avLst/>
          </a:prstGeom>
          <a:ln w="12700">
            <a:solidFill>
              <a:schemeClr val="tx2">
                <a:lumMod val="20000"/>
                <a:lumOff val="8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smtClean="0">
                <a:latin typeface="微软雅黑" pitchFamily="34" charset="-122"/>
                <a:ea typeface="微软雅黑" pitchFamily="34" charset="-122"/>
              </a:rPr>
              <a:t>队列３（优先级低）</a:t>
            </a:r>
            <a:endParaRPr lang="en-US" altLang="zh-CN" dirty="0" smtClean="0">
              <a:latin typeface="微软雅黑" pitchFamily="34" charset="-122"/>
              <a:ea typeface="微软雅黑" pitchFamily="34" charset="-122"/>
            </a:endParaRPr>
          </a:p>
          <a:p>
            <a:pPr algn="ctr"/>
            <a:r>
              <a:rPr lang="zh-CN" altLang="en-US" dirty="0" smtClean="0">
                <a:latin typeface="微软雅黑" pitchFamily="34" charset="-122"/>
                <a:ea typeface="微软雅黑" pitchFamily="34" charset="-122"/>
              </a:rPr>
              <a:t>第三套房购买进</a:t>
            </a:r>
            <a:r>
              <a:rPr lang="zh-CN" altLang="en-US" dirty="0">
                <a:latin typeface="微软雅黑" pitchFamily="34" charset="-122"/>
                <a:ea typeface="微软雅黑" pitchFamily="34" charset="-122"/>
              </a:rPr>
              <a:t>程</a:t>
            </a:r>
          </a:p>
        </p:txBody>
      </p:sp>
      <p:cxnSp>
        <p:nvCxnSpPr>
          <p:cNvPr id="9" name="直接箭头连接符 8"/>
          <p:cNvCxnSpPr/>
          <p:nvPr/>
        </p:nvCxnSpPr>
        <p:spPr>
          <a:xfrm>
            <a:off x="755576" y="1652930"/>
            <a:ext cx="1440160" cy="0"/>
          </a:xfrm>
          <a:prstGeom prst="straightConnector1">
            <a:avLst/>
          </a:prstGeom>
          <a:ln w="19050">
            <a:solidFill>
              <a:schemeClr val="accent6">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内容占位符 2"/>
          <p:cNvSpPr>
            <a:spLocks noGrp="1"/>
          </p:cNvSpPr>
          <p:nvPr>
            <p:ph idx="1"/>
          </p:nvPr>
        </p:nvSpPr>
        <p:spPr>
          <a:xfrm>
            <a:off x="797057" y="1184878"/>
            <a:ext cx="1614703" cy="549479"/>
          </a:xfrm>
        </p:spPr>
        <p:txBody>
          <a:bodyPr/>
          <a:lstStyle/>
          <a:p>
            <a:r>
              <a:rPr lang="zh-CN" altLang="en-US" dirty="0" smtClean="0"/>
              <a:t>初购申请</a:t>
            </a:r>
            <a:endParaRPr lang="zh-CN" altLang="en-US" dirty="0"/>
          </a:p>
        </p:txBody>
      </p:sp>
      <p:sp>
        <p:nvSpPr>
          <p:cNvPr id="13" name="内容占位符 2"/>
          <p:cNvSpPr txBox="1">
            <a:spLocks/>
          </p:cNvSpPr>
          <p:nvPr/>
        </p:nvSpPr>
        <p:spPr>
          <a:xfrm>
            <a:off x="6264188" y="626787"/>
            <a:ext cx="936104" cy="549479"/>
          </a:xfrm>
          <a:prstGeom prst="rect">
            <a:avLst/>
          </a:prstGeom>
        </p:spPr>
        <p:txBody>
          <a:bodyPr vert="horz" lIns="91440" tIns="45720" rIns="91440" bIns="45720" rtlCol="0">
            <a:normAutofit/>
          </a:bodyPr>
          <a:lstStyle>
            <a:lvl1pPr marL="72000" indent="0" algn="l" defTabSz="914400" rtl="0" eaLnBrk="1" latinLnBrk="0" hangingPunct="1">
              <a:lnSpc>
                <a:spcPct val="150000"/>
              </a:lnSpc>
              <a:spcBef>
                <a:spcPts val="600"/>
              </a:spcBef>
              <a:buFont typeface="Arial" pitchFamily="34" charset="0"/>
              <a:buNone/>
              <a:defRPr sz="2000" b="0" kern="12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defRPr>
            </a:lvl1pPr>
            <a:lvl2pPr marL="72000" indent="0" algn="l" defTabSz="914400" rtl="0" eaLnBrk="1" latinLnBrk="0" hangingPunct="1">
              <a:lnSpc>
                <a:spcPct val="150000"/>
              </a:lnSpc>
              <a:spcBef>
                <a:spcPts val="600"/>
              </a:spcBef>
              <a:buFont typeface="Arial" pitchFamily="34" charset="0"/>
              <a:buChar char="–"/>
              <a:defRPr sz="2000" b="0" kern="12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defRPr>
            </a:lvl2pPr>
            <a:lvl3pPr marL="72000" indent="0" algn="l" defTabSz="914400" rtl="0" eaLnBrk="1" latinLnBrk="0" hangingPunct="1">
              <a:lnSpc>
                <a:spcPct val="150000"/>
              </a:lnSpc>
              <a:spcBef>
                <a:spcPts val="600"/>
              </a:spcBef>
              <a:buFont typeface="Arial" pitchFamily="34" charset="0"/>
              <a:buChar char="•"/>
              <a:defRPr sz="2000" b="0" kern="12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defRPr>
            </a:lvl3pPr>
            <a:lvl4pPr marL="72000" indent="0" algn="l" defTabSz="914400" rtl="0" eaLnBrk="1" latinLnBrk="0" hangingPunct="1">
              <a:lnSpc>
                <a:spcPct val="150000"/>
              </a:lnSpc>
              <a:spcBef>
                <a:spcPts val="600"/>
              </a:spcBef>
              <a:buFont typeface="Arial" pitchFamily="34" charset="0"/>
              <a:buChar char="–"/>
              <a:defRPr sz="2000" b="0" kern="12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defRPr>
            </a:lvl4pPr>
            <a:lvl5pPr marL="72000" indent="0" algn="l" defTabSz="914400" rtl="0" eaLnBrk="1" latinLnBrk="0" hangingPunct="1">
              <a:lnSpc>
                <a:spcPct val="150000"/>
              </a:lnSpc>
              <a:spcBef>
                <a:spcPts val="600"/>
              </a:spcBef>
              <a:buFont typeface="Arial" pitchFamily="34" charset="0"/>
              <a:buChar char="»"/>
              <a:defRPr sz="2000" b="0" kern="12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smtClean="0"/>
              <a:t>购房</a:t>
            </a:r>
            <a:endParaRPr lang="zh-CN" altLang="en-US" dirty="0"/>
          </a:p>
        </p:txBody>
      </p:sp>
      <p:sp>
        <p:nvSpPr>
          <p:cNvPr id="15" name="椭圆 14"/>
          <p:cNvSpPr/>
          <p:nvPr/>
        </p:nvSpPr>
        <p:spPr>
          <a:xfrm>
            <a:off x="6300192" y="1166158"/>
            <a:ext cx="864096" cy="864096"/>
          </a:xfrm>
          <a:prstGeom prst="ellipse">
            <a:avLst/>
          </a:prstGeom>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CPU</a:t>
            </a:r>
            <a:endParaRPr lang="zh-CN" altLang="en-US" dirty="0"/>
          </a:p>
        </p:txBody>
      </p:sp>
      <p:cxnSp>
        <p:nvCxnSpPr>
          <p:cNvPr id="16" name="直接箭头连接符 15"/>
          <p:cNvCxnSpPr/>
          <p:nvPr/>
        </p:nvCxnSpPr>
        <p:spPr>
          <a:xfrm>
            <a:off x="5544108" y="1652930"/>
            <a:ext cx="720080" cy="0"/>
          </a:xfrm>
          <a:prstGeom prst="straightConnector1">
            <a:avLst/>
          </a:prstGeom>
          <a:ln w="19050">
            <a:solidFill>
              <a:schemeClr val="accent6">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7164288" y="1652930"/>
            <a:ext cx="371797" cy="0"/>
          </a:xfrm>
          <a:prstGeom prst="straightConnector1">
            <a:avLst/>
          </a:prstGeom>
          <a:ln w="19050">
            <a:solidFill>
              <a:schemeClr val="accent6">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5904148" y="1652930"/>
            <a:ext cx="0" cy="2034944"/>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6" idx="3"/>
          </p:cNvCxnSpPr>
          <p:nvPr/>
        </p:nvCxnSpPr>
        <p:spPr>
          <a:xfrm>
            <a:off x="5508104" y="2679762"/>
            <a:ext cx="396044" cy="0"/>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7" idx="3"/>
          </p:cNvCxnSpPr>
          <p:nvPr/>
        </p:nvCxnSpPr>
        <p:spPr>
          <a:xfrm>
            <a:off x="5508104" y="3687874"/>
            <a:ext cx="396044" cy="0"/>
          </a:xfrm>
          <a:prstGeom prst="lin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15" idx="4"/>
          </p:cNvCxnSpPr>
          <p:nvPr/>
        </p:nvCxnSpPr>
        <p:spPr>
          <a:xfrm>
            <a:off x="6732240" y="2030254"/>
            <a:ext cx="0" cy="1152128"/>
          </a:xfrm>
          <a:prstGeom prst="line">
            <a:avLst/>
          </a:prstGeom>
          <a:ln w="19050">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1619672" y="3182382"/>
            <a:ext cx="5112568" cy="0"/>
          </a:xfrm>
          <a:prstGeom prst="line">
            <a:avLst/>
          </a:prstGeom>
          <a:ln w="19050">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1619672" y="3182382"/>
            <a:ext cx="0" cy="505492"/>
          </a:xfrm>
          <a:prstGeom prst="line">
            <a:avLst/>
          </a:prstGeom>
          <a:ln w="19050">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1619672" y="3687874"/>
            <a:ext cx="432048" cy="0"/>
          </a:xfrm>
          <a:prstGeom prst="line">
            <a:avLst/>
          </a:prstGeom>
          <a:ln w="19050">
            <a:solidFill>
              <a:schemeClr val="tx2">
                <a:lumMod val="40000"/>
                <a:lumOff val="6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1619672" y="2174270"/>
            <a:ext cx="5112568" cy="0"/>
          </a:xfrm>
          <a:prstGeom prst="line">
            <a:avLst/>
          </a:prstGeom>
          <a:ln w="19050">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1619672" y="2174270"/>
            <a:ext cx="0" cy="505492"/>
          </a:xfrm>
          <a:prstGeom prst="line">
            <a:avLst/>
          </a:prstGeom>
          <a:ln w="19050">
            <a:solidFill>
              <a:schemeClr val="accent6">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619672" y="2679762"/>
            <a:ext cx="432048" cy="0"/>
          </a:xfrm>
          <a:prstGeom prst="line">
            <a:avLst/>
          </a:prstGeom>
          <a:ln w="19050">
            <a:solidFill>
              <a:schemeClr val="accent6">
                <a:lumMod val="60000"/>
                <a:lumOff val="40000"/>
              </a:schemeClr>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339363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outerShdw blurRad="38100" dist="38100" dir="2700000" rotWithShape="0">
                    <a:srgbClr val="000000">
                      <a:alpha val="43137"/>
                    </a:srgbClr>
                  </a:outerShdw>
                </a:effectLst>
              </a:rPr>
              <a:t>6.3 </a:t>
            </a:r>
            <a:r>
              <a:rPr lang="zh-CN" altLang="en-US" dirty="0">
                <a:effectLst>
                  <a:outerShdw blurRad="38100" dist="38100" dir="2700000" rotWithShape="0">
                    <a:srgbClr val="000000">
                      <a:alpha val="43137"/>
                    </a:srgbClr>
                  </a:outerShdw>
                </a:effectLst>
              </a:rPr>
              <a:t>数据结构</a:t>
            </a:r>
            <a:endParaRPr lang="zh-CN" altLang="en-US" dirty="0"/>
          </a:p>
        </p:txBody>
      </p:sp>
      <p:sp>
        <p:nvSpPr>
          <p:cNvPr id="3" name="内容占位符 2"/>
          <p:cNvSpPr>
            <a:spLocks noGrp="1"/>
          </p:cNvSpPr>
          <p:nvPr>
            <p:ph idx="1"/>
          </p:nvPr>
        </p:nvSpPr>
        <p:spPr>
          <a:xfrm>
            <a:off x="899592" y="1164269"/>
            <a:ext cx="6696744" cy="615393"/>
          </a:xfrm>
        </p:spPr>
        <p:txBody>
          <a:bodyPr/>
          <a:lstStyle/>
          <a:p>
            <a:pPr lvl="0"/>
            <a:r>
              <a:rPr lang="zh-CN" altLang="en-US" dirty="0">
                <a:solidFill>
                  <a:srgbClr val="FFFFFF"/>
                </a:solidFill>
                <a:effectLst>
                  <a:outerShdw blurRad="38100" dist="38100" dir="2700000" rotWithShape="0">
                    <a:srgbClr val="000000">
                      <a:alpha val="43137"/>
                    </a:srgbClr>
                  </a:outerShdw>
                </a:effectLst>
              </a:rPr>
              <a:t>问题的引入</a:t>
            </a:r>
            <a:r>
              <a:rPr lang="zh-CN" altLang="en-US" dirty="0" smtClean="0">
                <a:solidFill>
                  <a:srgbClr val="FFFFFF"/>
                </a:solidFill>
                <a:effectLst>
                  <a:outerShdw blurRad="38100" dist="38100" dir="2700000" rotWithShape="0">
                    <a:srgbClr val="000000">
                      <a:alpha val="43137"/>
                    </a:srgbClr>
                  </a:outerShdw>
                </a:effectLst>
              </a:rPr>
              <a:t>：</a:t>
            </a:r>
            <a:endParaRPr lang="zh-CN" altLang="en-US" dirty="0">
              <a:solidFill>
                <a:srgbClr val="FFFFFF"/>
              </a:solidFill>
              <a:effectLst>
                <a:outerShdw blurRad="38100" dist="38100" dir="2700000" rotWithShape="0">
                  <a:srgbClr val="000000">
                    <a:alpha val="43137"/>
                  </a:srgbClr>
                </a:outerShdw>
              </a:effectLst>
            </a:endParaRPr>
          </a:p>
        </p:txBody>
      </p:sp>
      <p:pic>
        <p:nvPicPr>
          <p:cNvPr id="4" name="image7.png"/>
          <p:cNvPicPr/>
          <p:nvPr/>
        </p:nvPicPr>
        <p:blipFill>
          <a:blip r:embed="rId2">
            <a:extLst/>
          </a:blip>
          <a:stretch>
            <a:fillRect/>
          </a:stretch>
        </p:blipFill>
        <p:spPr>
          <a:xfrm>
            <a:off x="1115616" y="2338065"/>
            <a:ext cx="1013074" cy="846996"/>
          </a:xfrm>
          <a:prstGeom prst="rect">
            <a:avLst/>
          </a:prstGeom>
          <a:ln w="12700">
            <a:miter lim="400000"/>
          </a:ln>
        </p:spPr>
      </p:pic>
      <p:pic>
        <p:nvPicPr>
          <p:cNvPr id="5" name="image8.png" descr="http://www.englishfree.com/schoolfree/cn/computer/text/c/img/012-8/01.gif"/>
          <p:cNvPicPr/>
          <p:nvPr/>
        </p:nvPicPr>
        <p:blipFill>
          <a:blip r:embed="rId3">
            <a:extLst/>
          </a:blip>
          <a:stretch>
            <a:fillRect/>
          </a:stretch>
        </p:blipFill>
        <p:spPr>
          <a:xfrm>
            <a:off x="3131840" y="1203598"/>
            <a:ext cx="4061048" cy="2060607"/>
          </a:xfrm>
          <a:prstGeom prst="rect">
            <a:avLst/>
          </a:prstGeom>
          <a:ln w="12700">
            <a:miter lim="400000"/>
          </a:ln>
        </p:spPr>
      </p:pic>
      <p:sp>
        <p:nvSpPr>
          <p:cNvPr id="6" name="内容占位符 2"/>
          <p:cNvSpPr txBox="1">
            <a:spLocks/>
          </p:cNvSpPr>
          <p:nvPr/>
        </p:nvSpPr>
        <p:spPr>
          <a:xfrm>
            <a:off x="899592" y="3435846"/>
            <a:ext cx="6480720" cy="1152128"/>
          </a:xfrm>
          <a:prstGeom prst="rect">
            <a:avLst/>
          </a:prstGeom>
        </p:spPr>
        <p:txBody>
          <a:bodyPr vert="horz" lIns="91440" tIns="45720" rIns="91440" bIns="45720" rtlCol="0">
            <a:normAutofit/>
          </a:bodyPr>
          <a:lstStyle>
            <a:lvl1pPr marL="72000" indent="0" algn="l" defTabSz="914400" rtl="0" eaLnBrk="1" latinLnBrk="0" hangingPunct="1">
              <a:lnSpc>
                <a:spcPct val="150000"/>
              </a:lnSpc>
              <a:spcBef>
                <a:spcPts val="600"/>
              </a:spcBef>
              <a:buFont typeface="Arial" pitchFamily="34" charset="0"/>
              <a:buNone/>
              <a:defRPr sz="2000" b="0" kern="12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defRPr>
            </a:lvl1pPr>
            <a:lvl2pPr marL="72000" indent="0" algn="l" defTabSz="914400" rtl="0" eaLnBrk="1" latinLnBrk="0" hangingPunct="1">
              <a:lnSpc>
                <a:spcPct val="150000"/>
              </a:lnSpc>
              <a:spcBef>
                <a:spcPts val="600"/>
              </a:spcBef>
              <a:buFont typeface="Arial" pitchFamily="34" charset="0"/>
              <a:buChar char="–"/>
              <a:defRPr sz="2000" b="0" kern="12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defRPr>
            </a:lvl2pPr>
            <a:lvl3pPr marL="72000" indent="0" algn="l" defTabSz="914400" rtl="0" eaLnBrk="1" latinLnBrk="0" hangingPunct="1">
              <a:lnSpc>
                <a:spcPct val="150000"/>
              </a:lnSpc>
              <a:spcBef>
                <a:spcPts val="600"/>
              </a:spcBef>
              <a:buFont typeface="Arial" pitchFamily="34" charset="0"/>
              <a:buChar char="•"/>
              <a:defRPr sz="2000" b="0" kern="12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defRPr>
            </a:lvl3pPr>
            <a:lvl4pPr marL="72000" indent="0" algn="l" defTabSz="914400" rtl="0" eaLnBrk="1" latinLnBrk="0" hangingPunct="1">
              <a:lnSpc>
                <a:spcPct val="150000"/>
              </a:lnSpc>
              <a:spcBef>
                <a:spcPts val="600"/>
              </a:spcBef>
              <a:buFont typeface="Arial" pitchFamily="34" charset="0"/>
              <a:buChar char="–"/>
              <a:defRPr sz="2000" b="0" kern="12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defRPr>
            </a:lvl4pPr>
            <a:lvl5pPr marL="72000" indent="0" algn="l" defTabSz="914400" rtl="0" eaLnBrk="1" latinLnBrk="0" hangingPunct="1">
              <a:lnSpc>
                <a:spcPct val="150000"/>
              </a:lnSpc>
              <a:spcBef>
                <a:spcPts val="600"/>
              </a:spcBef>
              <a:buFont typeface="Arial" pitchFamily="34" charset="0"/>
              <a:buChar char="»"/>
              <a:defRPr sz="2000" b="0" kern="12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120000"/>
              </a:lnSpc>
              <a:defRPr sz="1800">
                <a:solidFill>
                  <a:srgbClr val="000000"/>
                </a:solidFill>
                <a:effectLst/>
              </a:defRPr>
            </a:pPr>
            <a:r>
              <a:rPr lang="zh-CN" altLang="en-US" dirty="0">
                <a:solidFill>
                  <a:srgbClr val="FFFFFF"/>
                </a:solidFill>
                <a:effectLst>
                  <a:outerShdw blurRad="38100" dist="38100" dir="2700000" rotWithShape="0">
                    <a:srgbClr val="000000">
                      <a:alpha val="43137"/>
                    </a:srgbClr>
                  </a:outerShdw>
                </a:effectLst>
              </a:rPr>
              <a:t>数据结构是一门研究非数值计算的程序设计问题中计算机的操作对象以及他们之间的关系和操作等的</a:t>
            </a:r>
            <a:r>
              <a:rPr lang="zh-CN" altLang="en-US" dirty="0" smtClean="0">
                <a:solidFill>
                  <a:srgbClr val="FFFFFF"/>
                </a:solidFill>
                <a:effectLst>
                  <a:outerShdw blurRad="38100" dist="38100" dir="2700000" rotWithShape="0">
                    <a:srgbClr val="000000">
                      <a:alpha val="43137"/>
                    </a:srgbClr>
                  </a:outerShdw>
                </a:effectLst>
              </a:rPr>
              <a:t>科学。</a:t>
            </a:r>
            <a:endParaRPr lang="en-US" altLang="zh-CN" dirty="0">
              <a:solidFill>
                <a:srgbClr val="FFFFFF"/>
              </a:solidFill>
              <a:effectLst>
                <a:outerShdw blurRad="38100" dist="38100" dir="2700000" rotWithShape="0">
                  <a:srgbClr val="000000">
                    <a:alpha val="43137"/>
                  </a:srgbClr>
                </a:outerShdw>
              </a:effectLst>
            </a:endParaRPr>
          </a:p>
        </p:txBody>
      </p:sp>
    </p:spTree>
    <p:extLst>
      <p:ext uri="{BB962C8B-B14F-4D97-AF65-F5344CB8AC3E}">
        <p14:creationId xmlns:p14="http://schemas.microsoft.com/office/powerpoint/2010/main" val="1389614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dvAuto="0"/>
      <p:bldP spid="5" grpId="0" animBg="1" advAuto="0"/>
      <p:bldP spid="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en-US" dirty="0">
                <a:effectLst>
                  <a:outerShdw blurRad="38100" dist="38100" dir="2700000" rotWithShape="0">
                    <a:srgbClr val="000000">
                      <a:alpha val="43137"/>
                    </a:srgbClr>
                  </a:outerShdw>
                </a:effectLst>
              </a:rPr>
              <a:t>一、数据结构的</a:t>
            </a:r>
            <a:r>
              <a:rPr lang="zh-CN" altLang="en-US" dirty="0" smtClean="0">
                <a:effectLst>
                  <a:outerShdw blurRad="38100" dist="38100" dir="2700000" rotWithShape="0">
                    <a:srgbClr val="000000">
                      <a:alpha val="43137"/>
                    </a:srgbClr>
                  </a:outerShdw>
                </a:effectLst>
              </a:rPr>
              <a:t>概念</a:t>
            </a:r>
            <a:endParaRPr lang="zh-CN" altLang="en-US" dirty="0"/>
          </a:p>
        </p:txBody>
      </p:sp>
      <p:sp>
        <p:nvSpPr>
          <p:cNvPr id="3" name="内容占位符 2"/>
          <p:cNvSpPr>
            <a:spLocks noGrp="1"/>
          </p:cNvSpPr>
          <p:nvPr>
            <p:ph idx="1"/>
          </p:nvPr>
        </p:nvSpPr>
        <p:spPr>
          <a:xfrm>
            <a:off x="899592" y="1203598"/>
            <a:ext cx="6696744" cy="3207681"/>
          </a:xfrm>
        </p:spPr>
        <p:txBody>
          <a:bodyPr/>
          <a:lstStyle/>
          <a:p>
            <a:r>
              <a:rPr lang="en-US" altLang="zh-CN" b="1" dirty="0" smtClean="0">
                <a:solidFill>
                  <a:srgbClr val="FFC000"/>
                </a:solidFill>
                <a:effectLst>
                  <a:outerShdw blurRad="38100" dist="38100" dir="2700000" rotWithShape="0">
                    <a:srgbClr val="000000">
                      <a:alpha val="43137"/>
                    </a:srgbClr>
                  </a:outerShdw>
                </a:effectLst>
              </a:rPr>
              <a:t>1</a:t>
            </a:r>
            <a:r>
              <a:rPr lang="zh-CN" altLang="en-US" b="1" dirty="0" smtClean="0">
                <a:solidFill>
                  <a:srgbClr val="FFC000"/>
                </a:solidFill>
                <a:effectLst>
                  <a:outerShdw blurRad="38100" dist="38100" dir="2700000" rotWithShape="0">
                    <a:srgbClr val="000000">
                      <a:alpha val="43137"/>
                    </a:srgbClr>
                  </a:outerShdw>
                </a:effectLst>
              </a:rPr>
              <a:t>、</a:t>
            </a:r>
            <a:r>
              <a:rPr lang="zh-CN" altLang="en-US" b="1" dirty="0">
                <a:solidFill>
                  <a:srgbClr val="FFC000"/>
                </a:solidFill>
                <a:effectLst>
                  <a:outerShdw blurRad="38100" dist="38100" dir="2700000" rotWithShape="0">
                    <a:srgbClr val="000000">
                      <a:alpha val="43137"/>
                    </a:srgbClr>
                  </a:outerShdw>
                </a:effectLst>
              </a:rPr>
              <a:t>数据（</a:t>
            </a:r>
            <a:r>
              <a:rPr lang="en-US" altLang="zh-CN" b="1" dirty="0">
                <a:solidFill>
                  <a:srgbClr val="FFC000"/>
                </a:solidFill>
                <a:effectLst>
                  <a:outerShdw blurRad="38100" dist="38100" dir="2700000" rotWithShape="0">
                    <a:srgbClr val="000000">
                      <a:alpha val="43137"/>
                    </a:srgbClr>
                  </a:outerShdw>
                </a:effectLst>
              </a:rPr>
              <a:t>Data</a:t>
            </a:r>
            <a:r>
              <a:rPr lang="zh-CN" altLang="en-US" b="1" dirty="0" smtClean="0">
                <a:solidFill>
                  <a:srgbClr val="FFC000"/>
                </a:solidFill>
                <a:effectLst>
                  <a:outerShdw blurRad="38100" dist="38100" dir="2700000" rotWithShape="0">
                    <a:srgbClr val="000000">
                      <a:alpha val="43137"/>
                    </a:srgbClr>
                  </a:outerShdw>
                </a:effectLst>
              </a:rPr>
              <a:t>）</a:t>
            </a:r>
            <a:endParaRPr lang="en-US" altLang="zh-CN" b="1" dirty="0" smtClean="0">
              <a:solidFill>
                <a:srgbClr val="FFC000"/>
              </a:solidFill>
              <a:effectLst>
                <a:outerShdw blurRad="38100" dist="38100" dir="2700000" rotWithShape="0">
                  <a:srgbClr val="000000">
                    <a:alpha val="43137"/>
                  </a:srgbClr>
                </a:outerShdw>
              </a:effectLst>
            </a:endParaRPr>
          </a:p>
          <a:p>
            <a:endParaRPr lang="zh-CN" altLang="en-US" dirty="0"/>
          </a:p>
        </p:txBody>
      </p:sp>
      <p:sp>
        <p:nvSpPr>
          <p:cNvPr id="4" name="Shape 565"/>
          <p:cNvSpPr txBox="1">
            <a:spLocks/>
          </p:cNvSpPr>
          <p:nvPr/>
        </p:nvSpPr>
        <p:spPr>
          <a:xfrm>
            <a:off x="899592" y="1779661"/>
            <a:ext cx="6552728" cy="3249539"/>
          </a:xfrm>
          <a:prstGeom prst="rect">
            <a:avLst/>
          </a:prstGeom>
        </p:spPr>
        <p:txBody>
          <a:bodyPr vert="horz" lIns="91440" tIns="45720" rIns="91440" bIns="45720" rtlCol="0">
            <a:normAutofit/>
          </a:bodyPr>
          <a:lstStyle>
            <a:lvl1pPr marL="72000" indent="0" algn="l" defTabSz="914400" rtl="0" eaLnBrk="1" latinLnBrk="0" hangingPunct="1">
              <a:lnSpc>
                <a:spcPct val="150000"/>
              </a:lnSpc>
              <a:spcBef>
                <a:spcPts val="600"/>
              </a:spcBef>
              <a:buFont typeface="Arial" pitchFamily="34" charset="0"/>
              <a:buNone/>
              <a:defRPr sz="2000" b="0" kern="12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defRPr>
            </a:lvl1pPr>
            <a:lvl2pPr marL="72000" indent="0" algn="l" defTabSz="914400" rtl="0" eaLnBrk="1" latinLnBrk="0" hangingPunct="1">
              <a:lnSpc>
                <a:spcPct val="150000"/>
              </a:lnSpc>
              <a:spcBef>
                <a:spcPts val="600"/>
              </a:spcBef>
              <a:buFont typeface="Arial" pitchFamily="34" charset="0"/>
              <a:buChar char="–"/>
              <a:defRPr sz="2000" b="0" kern="12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defRPr>
            </a:lvl2pPr>
            <a:lvl3pPr marL="72000" indent="0" algn="l" defTabSz="914400" rtl="0" eaLnBrk="1" latinLnBrk="0" hangingPunct="1">
              <a:lnSpc>
                <a:spcPct val="150000"/>
              </a:lnSpc>
              <a:spcBef>
                <a:spcPts val="600"/>
              </a:spcBef>
              <a:buFont typeface="Arial" pitchFamily="34" charset="0"/>
              <a:buChar char="•"/>
              <a:defRPr sz="2000" b="0" kern="12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defRPr>
            </a:lvl3pPr>
            <a:lvl4pPr marL="72000" indent="0" algn="l" defTabSz="914400" rtl="0" eaLnBrk="1" latinLnBrk="0" hangingPunct="1">
              <a:lnSpc>
                <a:spcPct val="150000"/>
              </a:lnSpc>
              <a:spcBef>
                <a:spcPts val="600"/>
              </a:spcBef>
              <a:buFont typeface="Arial" pitchFamily="34" charset="0"/>
              <a:buChar char="–"/>
              <a:defRPr sz="2000" b="0" kern="12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defRPr>
            </a:lvl4pPr>
            <a:lvl5pPr marL="72000" indent="0" algn="l" defTabSz="914400" rtl="0" eaLnBrk="1" latinLnBrk="0" hangingPunct="1">
              <a:lnSpc>
                <a:spcPct val="150000"/>
              </a:lnSpc>
              <a:spcBef>
                <a:spcPts val="600"/>
              </a:spcBef>
              <a:buFont typeface="Arial" pitchFamily="34" charset="0"/>
              <a:buChar char="»"/>
              <a:defRPr sz="2000" b="0" kern="12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2900"/>
              </a:lnSpc>
              <a:spcBef>
                <a:spcPts val="1600"/>
              </a:spcBef>
              <a:defRPr sz="1800">
                <a:solidFill>
                  <a:srgbClr val="000000"/>
                </a:solidFill>
                <a:effectLst/>
              </a:defRPr>
            </a:pPr>
            <a:r>
              <a:rPr lang="zh-CN" altLang="en-US" dirty="0" smtClean="0">
                <a:solidFill>
                  <a:srgbClr val="FFFFFF"/>
                </a:solidFill>
                <a:effectLst>
                  <a:outerShdw blurRad="38100" dist="38100" dir="2700000" rotWithShape="0">
                    <a:srgbClr val="000000">
                      <a:alpha val="43137"/>
                    </a:srgbClr>
                  </a:outerShdw>
                </a:effectLst>
              </a:rPr>
              <a:t>是信息的载体，是描述客观事物的数、字符、以及所有能输入到计算机中，被计算机程序识别和处理的</a:t>
            </a:r>
            <a:r>
              <a:rPr lang="zh-CN" altLang="en-US" b="1" dirty="0" smtClean="0">
                <a:solidFill>
                  <a:srgbClr val="FF9933"/>
                </a:solidFill>
                <a:effectLst>
                  <a:outerShdw blurRad="38100" dist="38100" dir="2700000" rotWithShape="0">
                    <a:srgbClr val="000000">
                      <a:alpha val="43137"/>
                    </a:srgbClr>
                  </a:outerShdw>
                </a:effectLst>
              </a:rPr>
              <a:t>符号的集合</a:t>
            </a:r>
            <a:r>
              <a:rPr lang="zh-CN" altLang="en-US" sz="1800" dirty="0">
                <a:solidFill>
                  <a:srgbClr val="FFFFFF"/>
                </a:solidFill>
                <a:effectLst>
                  <a:outerShdw blurRad="38100" dist="38100" dir="2700000" rotWithShape="0">
                    <a:srgbClr val="000000">
                      <a:alpha val="43137"/>
                    </a:srgbClr>
                  </a:outerShdw>
                </a:effectLst>
              </a:rPr>
              <a:t>。</a:t>
            </a:r>
          </a:p>
          <a:p>
            <a:pPr marL="414900" lvl="1" indent="-342900">
              <a:lnSpc>
                <a:spcPct val="110000"/>
              </a:lnSpc>
              <a:spcBef>
                <a:spcPts val="1600"/>
              </a:spcBef>
              <a:buFont typeface="Wingdings"/>
              <a:buChar char="➢"/>
              <a:defRPr sz="1800">
                <a:solidFill>
                  <a:srgbClr val="000000"/>
                </a:solidFill>
                <a:effectLst/>
              </a:defRPr>
            </a:pPr>
            <a:r>
              <a:rPr lang="zh-CN" altLang="en-US" dirty="0" smtClean="0">
                <a:solidFill>
                  <a:srgbClr val="FFFFFF"/>
                </a:solidFill>
                <a:effectLst>
                  <a:outerShdw blurRad="38100" dist="38100" dir="2700000" rotWithShape="0">
                    <a:srgbClr val="000000">
                      <a:alpha val="43137"/>
                    </a:srgbClr>
                  </a:outerShdw>
                </a:effectLst>
              </a:rPr>
              <a:t>数值性数据，如</a:t>
            </a:r>
            <a:r>
              <a:rPr lang="zh-CN" altLang="en-US" dirty="0" smtClean="0">
                <a:solidFill>
                  <a:srgbClr val="FFFFFF"/>
                </a:solidFill>
                <a:effectLst/>
              </a:rPr>
              <a:t>整型、实型等</a:t>
            </a:r>
          </a:p>
          <a:p>
            <a:pPr marL="414900" lvl="1" indent="-342900">
              <a:lnSpc>
                <a:spcPct val="110000"/>
              </a:lnSpc>
              <a:spcBef>
                <a:spcPts val="1600"/>
              </a:spcBef>
              <a:buFont typeface="Wingdings"/>
              <a:buChar char="➢"/>
              <a:defRPr sz="1800">
                <a:solidFill>
                  <a:srgbClr val="000000"/>
                </a:solidFill>
                <a:effectLst/>
              </a:defRPr>
            </a:pPr>
            <a:r>
              <a:rPr lang="zh-CN" altLang="en-US" dirty="0" smtClean="0">
                <a:solidFill>
                  <a:srgbClr val="FFFFFF"/>
                </a:solidFill>
                <a:effectLst>
                  <a:outerShdw blurRad="38100" dist="38100" dir="2700000" rotWithShape="0">
                    <a:srgbClr val="000000">
                      <a:alpha val="43137"/>
                    </a:srgbClr>
                  </a:outerShdw>
                </a:effectLst>
              </a:rPr>
              <a:t>非数值性数据，如</a:t>
            </a:r>
            <a:r>
              <a:rPr lang="zh-CN" altLang="en-US" dirty="0" smtClean="0">
                <a:solidFill>
                  <a:srgbClr val="FFFFFF"/>
                </a:solidFill>
                <a:effectLst/>
              </a:rPr>
              <a:t>字符及声音、图像、视频等</a:t>
            </a:r>
            <a:endParaRPr lang="zh-CN" altLang="en-US" dirty="0">
              <a:solidFill>
                <a:srgbClr val="FFFFFF"/>
              </a:solidFill>
              <a:effectLst/>
            </a:endParaRPr>
          </a:p>
        </p:txBody>
      </p:sp>
    </p:spTree>
    <p:extLst>
      <p:ext uri="{BB962C8B-B14F-4D97-AF65-F5344CB8AC3E}">
        <p14:creationId xmlns:p14="http://schemas.microsoft.com/office/powerpoint/2010/main" val="185129339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83568" y="479872"/>
            <a:ext cx="6984776" cy="651718"/>
          </a:xfrm>
        </p:spPr>
        <p:txBody>
          <a:bodyPr>
            <a:normAutofit/>
          </a:bodyPr>
          <a:lstStyle/>
          <a:p>
            <a:pPr lvl="0"/>
            <a:r>
              <a:rPr lang="zh-CN" altLang="en-US" dirty="0">
                <a:effectLst>
                  <a:outerShdw blurRad="38100" dist="38100" dir="2700000" rotWithShape="0">
                    <a:srgbClr val="000000">
                      <a:alpha val="43137"/>
                    </a:srgbClr>
                  </a:outerShdw>
                </a:effectLst>
              </a:rPr>
              <a:t>一、数据结构的</a:t>
            </a:r>
            <a:r>
              <a:rPr lang="zh-CN" altLang="en-US" dirty="0" smtClean="0">
                <a:effectLst>
                  <a:outerShdw blurRad="38100" dist="38100" dir="2700000" rotWithShape="0">
                    <a:srgbClr val="000000">
                      <a:alpha val="43137"/>
                    </a:srgbClr>
                  </a:outerShdw>
                </a:effectLst>
              </a:rPr>
              <a:t>概念</a:t>
            </a:r>
            <a:endParaRPr lang="zh-CN" altLang="en-US" dirty="0"/>
          </a:p>
        </p:txBody>
      </p:sp>
      <p:sp>
        <p:nvSpPr>
          <p:cNvPr id="5" name="内容占位符 2"/>
          <p:cNvSpPr>
            <a:spLocks noGrp="1"/>
          </p:cNvSpPr>
          <p:nvPr>
            <p:ph idx="1"/>
          </p:nvPr>
        </p:nvSpPr>
        <p:spPr>
          <a:xfrm>
            <a:off x="899592" y="1203598"/>
            <a:ext cx="6696744" cy="3207681"/>
          </a:xfrm>
        </p:spPr>
        <p:txBody>
          <a:bodyPr/>
          <a:lstStyle/>
          <a:p>
            <a:pPr lvl="0" indent="179999"/>
            <a:r>
              <a:rPr lang="en-US" altLang="zh-CN" b="1" dirty="0" smtClean="0">
                <a:solidFill>
                  <a:srgbClr val="FFC000"/>
                </a:solidFill>
                <a:effectLst>
                  <a:outerShdw blurRad="38100" dist="38100" dir="2700000" rotWithShape="0">
                    <a:srgbClr val="000000">
                      <a:alpha val="43137"/>
                    </a:srgbClr>
                  </a:outerShdw>
                </a:effectLst>
              </a:rPr>
              <a:t>2</a:t>
            </a:r>
            <a:r>
              <a:rPr lang="zh-CN" altLang="en-US" b="1" dirty="0" smtClean="0">
                <a:solidFill>
                  <a:srgbClr val="FFC000"/>
                </a:solidFill>
                <a:effectLst>
                  <a:outerShdw blurRad="38100" dist="38100" dir="2700000" rotWithShape="0">
                    <a:srgbClr val="000000">
                      <a:alpha val="43137"/>
                    </a:srgbClr>
                  </a:outerShdw>
                </a:effectLst>
              </a:rPr>
              <a:t>、</a:t>
            </a:r>
            <a:r>
              <a:rPr lang="zh-CN" altLang="en-US" b="1" dirty="0">
                <a:solidFill>
                  <a:srgbClr val="FFC000"/>
                </a:solidFill>
                <a:effectLst>
                  <a:outerShdw blurRad="38100" dist="38100" dir="2700000" rotWithShape="0">
                    <a:srgbClr val="000000">
                      <a:alpha val="43137"/>
                    </a:srgbClr>
                  </a:outerShdw>
                </a:effectLst>
                <a:latin typeface="微软雅黑"/>
                <a:ea typeface="微软雅黑"/>
                <a:cs typeface="微软雅黑"/>
                <a:sym typeface="微软雅黑"/>
              </a:rPr>
              <a:t>数据元素（</a:t>
            </a:r>
            <a:r>
              <a:rPr lang="en-US" altLang="zh-CN" b="1" dirty="0">
                <a:solidFill>
                  <a:srgbClr val="FFC000"/>
                </a:solidFill>
                <a:effectLst>
                  <a:outerShdw blurRad="38100" dist="38100" dir="2700000" rotWithShape="0">
                    <a:srgbClr val="000000">
                      <a:alpha val="43137"/>
                    </a:srgbClr>
                  </a:outerShdw>
                </a:effectLst>
                <a:latin typeface="微软雅黑"/>
                <a:ea typeface="微软雅黑"/>
                <a:cs typeface="微软雅黑"/>
                <a:sym typeface="微软雅黑"/>
              </a:rPr>
              <a:t>Data Element</a:t>
            </a:r>
            <a:r>
              <a:rPr lang="zh-CN" altLang="en-US" b="1" dirty="0">
                <a:solidFill>
                  <a:srgbClr val="FFC000"/>
                </a:solidFill>
                <a:effectLst>
                  <a:outerShdw blurRad="38100" dist="38100" dir="2700000" rotWithShape="0">
                    <a:srgbClr val="000000">
                      <a:alpha val="43137"/>
                    </a:srgbClr>
                  </a:outerShdw>
                </a:effectLst>
                <a:latin typeface="微软雅黑"/>
                <a:ea typeface="微软雅黑"/>
                <a:cs typeface="微软雅黑"/>
                <a:sym typeface="微软雅黑"/>
              </a:rPr>
              <a:t>）</a:t>
            </a:r>
          </a:p>
          <a:p>
            <a:endParaRPr lang="zh-CN" altLang="en-US" dirty="0"/>
          </a:p>
        </p:txBody>
      </p:sp>
      <p:sp>
        <p:nvSpPr>
          <p:cNvPr id="6" name="Shape 565"/>
          <p:cNvSpPr txBox="1">
            <a:spLocks/>
          </p:cNvSpPr>
          <p:nvPr/>
        </p:nvSpPr>
        <p:spPr>
          <a:xfrm>
            <a:off x="899592" y="1779661"/>
            <a:ext cx="6552728" cy="3249539"/>
          </a:xfrm>
          <a:prstGeom prst="rect">
            <a:avLst/>
          </a:prstGeom>
        </p:spPr>
        <p:txBody>
          <a:bodyPr vert="horz" lIns="91440" tIns="45720" rIns="91440" bIns="45720" rtlCol="0">
            <a:normAutofit/>
          </a:bodyPr>
          <a:lstStyle>
            <a:lvl1pPr marL="72000" indent="0" algn="l" defTabSz="914400" rtl="0" eaLnBrk="1" latinLnBrk="0" hangingPunct="1">
              <a:lnSpc>
                <a:spcPct val="150000"/>
              </a:lnSpc>
              <a:spcBef>
                <a:spcPts val="600"/>
              </a:spcBef>
              <a:buFont typeface="Arial" pitchFamily="34" charset="0"/>
              <a:buNone/>
              <a:defRPr sz="2000" b="0" kern="12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defRPr>
            </a:lvl1pPr>
            <a:lvl2pPr marL="72000" indent="0" algn="l" defTabSz="914400" rtl="0" eaLnBrk="1" latinLnBrk="0" hangingPunct="1">
              <a:lnSpc>
                <a:spcPct val="150000"/>
              </a:lnSpc>
              <a:spcBef>
                <a:spcPts val="600"/>
              </a:spcBef>
              <a:buFont typeface="Arial" pitchFamily="34" charset="0"/>
              <a:buChar char="–"/>
              <a:defRPr sz="2000" b="0" kern="12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defRPr>
            </a:lvl2pPr>
            <a:lvl3pPr marL="72000" indent="0" algn="l" defTabSz="914400" rtl="0" eaLnBrk="1" latinLnBrk="0" hangingPunct="1">
              <a:lnSpc>
                <a:spcPct val="150000"/>
              </a:lnSpc>
              <a:spcBef>
                <a:spcPts val="600"/>
              </a:spcBef>
              <a:buFont typeface="Arial" pitchFamily="34" charset="0"/>
              <a:buChar char="•"/>
              <a:defRPr sz="2000" b="0" kern="12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defRPr>
            </a:lvl3pPr>
            <a:lvl4pPr marL="72000" indent="0" algn="l" defTabSz="914400" rtl="0" eaLnBrk="1" latinLnBrk="0" hangingPunct="1">
              <a:lnSpc>
                <a:spcPct val="150000"/>
              </a:lnSpc>
              <a:spcBef>
                <a:spcPts val="600"/>
              </a:spcBef>
              <a:buFont typeface="Arial" pitchFamily="34" charset="0"/>
              <a:buChar char="–"/>
              <a:defRPr sz="2000" b="0" kern="12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defRPr>
            </a:lvl4pPr>
            <a:lvl5pPr marL="72000" indent="0" algn="l" defTabSz="914400" rtl="0" eaLnBrk="1" latinLnBrk="0" hangingPunct="1">
              <a:lnSpc>
                <a:spcPct val="150000"/>
              </a:lnSpc>
              <a:spcBef>
                <a:spcPts val="600"/>
              </a:spcBef>
              <a:buFont typeface="Arial" pitchFamily="34" charset="0"/>
              <a:buChar char="»"/>
              <a:defRPr sz="2000" b="0" kern="12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spcBef>
                <a:spcPts val="1200"/>
              </a:spcBef>
              <a:defRPr sz="1800">
                <a:solidFill>
                  <a:srgbClr val="000000"/>
                </a:solidFill>
                <a:effectLst/>
              </a:defRPr>
            </a:pPr>
            <a:r>
              <a:rPr lang="zh-CN" altLang="en-US" sz="1800" b="1" dirty="0">
                <a:solidFill>
                  <a:srgbClr val="FFFFFF"/>
                </a:solidFill>
                <a:effectLst>
                  <a:outerShdw blurRad="38100" dist="38100" dir="2700000" rotWithShape="0">
                    <a:srgbClr val="000000">
                      <a:alpha val="43137"/>
                    </a:srgbClr>
                  </a:outerShdw>
                </a:effectLst>
              </a:rPr>
              <a:t>数据的基本单位。</a:t>
            </a:r>
            <a:r>
              <a:rPr lang="zh-CN" altLang="en-US" sz="1800" dirty="0">
                <a:solidFill>
                  <a:srgbClr val="FFFFFF"/>
                </a:solidFill>
                <a:effectLst>
                  <a:outerShdw blurRad="38100" dist="38100" dir="2700000" rotWithShape="0">
                    <a:srgbClr val="000000">
                      <a:alpha val="43137"/>
                    </a:srgbClr>
                  </a:outerShdw>
                </a:effectLst>
              </a:rPr>
              <a:t>在计算机程序中常作为一个整体进行考虑和处理。</a:t>
            </a:r>
          </a:p>
          <a:p>
            <a:pPr lvl="0">
              <a:spcBef>
                <a:spcPts val="1200"/>
              </a:spcBef>
              <a:defRPr sz="1800">
                <a:solidFill>
                  <a:srgbClr val="000000"/>
                </a:solidFill>
                <a:effectLst/>
              </a:defRPr>
            </a:pPr>
            <a:r>
              <a:rPr lang="zh-CN" altLang="en-US" sz="1800" dirty="0">
                <a:solidFill>
                  <a:srgbClr val="FFFFFF"/>
                </a:solidFill>
                <a:effectLst>
                  <a:outerShdw blurRad="38100" dist="38100" dir="2700000" rotWithShape="0">
                    <a:srgbClr val="000000">
                      <a:alpha val="43137"/>
                    </a:srgbClr>
                  </a:outerShdw>
                </a:effectLst>
              </a:rPr>
              <a:t>有时一个数据元素可以</a:t>
            </a:r>
            <a:r>
              <a:rPr lang="zh-CN" altLang="en-US" sz="1800" b="1" dirty="0">
                <a:solidFill>
                  <a:srgbClr val="FFFFFF"/>
                </a:solidFill>
                <a:effectLst>
                  <a:outerShdw blurRad="38100" dist="38100" dir="2700000" rotWithShape="0">
                    <a:srgbClr val="000000">
                      <a:alpha val="43137"/>
                    </a:srgbClr>
                  </a:outerShdw>
                </a:effectLst>
              </a:rPr>
              <a:t>由若干数据项</a:t>
            </a:r>
            <a:r>
              <a:rPr lang="en-US" altLang="zh-CN" sz="1800" b="1" dirty="0">
                <a:solidFill>
                  <a:srgbClr val="FFFFFF"/>
                </a:solidFill>
                <a:effectLst>
                  <a:outerShdw blurRad="38100" dist="38100" dir="2700000" rotWithShape="0">
                    <a:srgbClr val="000000">
                      <a:alpha val="43137"/>
                    </a:srgbClr>
                  </a:outerShdw>
                </a:effectLst>
              </a:rPr>
              <a:t>(Data Item)</a:t>
            </a:r>
            <a:r>
              <a:rPr lang="zh-CN" altLang="en-US" sz="1800" b="1" dirty="0">
                <a:solidFill>
                  <a:srgbClr val="FFFFFF"/>
                </a:solidFill>
                <a:effectLst>
                  <a:outerShdw blurRad="38100" dist="38100" dir="2700000" rotWithShape="0">
                    <a:srgbClr val="000000">
                      <a:alpha val="43137"/>
                    </a:srgbClr>
                  </a:outerShdw>
                </a:effectLst>
              </a:rPr>
              <a:t>组成</a:t>
            </a:r>
            <a:r>
              <a:rPr lang="zh-CN" altLang="en-US" sz="1800" dirty="0">
                <a:solidFill>
                  <a:srgbClr val="FFFFFF"/>
                </a:solidFill>
                <a:effectLst>
                  <a:outerShdw blurRad="38100" dist="38100" dir="2700000" rotWithShape="0">
                    <a:srgbClr val="000000">
                      <a:alpha val="43137"/>
                    </a:srgbClr>
                  </a:outerShdw>
                </a:effectLst>
              </a:rPr>
              <a:t>（此时数据元素被称为记录）</a:t>
            </a:r>
          </a:p>
          <a:p>
            <a:pPr lvl="0">
              <a:spcBef>
                <a:spcPts val="1200"/>
              </a:spcBef>
              <a:defRPr sz="1800">
                <a:solidFill>
                  <a:srgbClr val="000000"/>
                </a:solidFill>
                <a:effectLst/>
              </a:defRPr>
            </a:pPr>
            <a:r>
              <a:rPr lang="zh-CN" altLang="en-US" sz="1800" b="1" dirty="0">
                <a:solidFill>
                  <a:srgbClr val="FFFFFF"/>
                </a:solidFill>
                <a:effectLst>
                  <a:outerShdw blurRad="38100" dist="38100" dir="2700000" rotWithShape="0">
                    <a:srgbClr val="000000">
                      <a:alpha val="43137"/>
                    </a:srgbClr>
                  </a:outerShdw>
                </a:effectLst>
              </a:rPr>
              <a:t>数据元素又称为元素、结点、记录</a:t>
            </a:r>
          </a:p>
        </p:txBody>
      </p:sp>
    </p:spTree>
    <p:extLst>
      <p:ext uri="{BB962C8B-B14F-4D97-AF65-F5344CB8AC3E}">
        <p14:creationId xmlns:p14="http://schemas.microsoft.com/office/powerpoint/2010/main" val="236853794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479872"/>
            <a:ext cx="6984776" cy="651718"/>
          </a:xfrm>
        </p:spPr>
        <p:txBody>
          <a:bodyPr/>
          <a:lstStyle/>
          <a:p>
            <a:r>
              <a:rPr lang="zh-CN" altLang="en-US" dirty="0"/>
              <a:t>数据元素举例</a:t>
            </a:r>
          </a:p>
        </p:txBody>
      </p:sp>
      <p:sp>
        <p:nvSpPr>
          <p:cNvPr id="3" name="内容占位符 2"/>
          <p:cNvSpPr>
            <a:spLocks noGrp="1"/>
          </p:cNvSpPr>
          <p:nvPr>
            <p:ph idx="1"/>
          </p:nvPr>
        </p:nvSpPr>
        <p:spPr>
          <a:xfrm>
            <a:off x="827584" y="1164269"/>
            <a:ext cx="6696744" cy="615393"/>
          </a:xfrm>
        </p:spPr>
        <p:txBody>
          <a:bodyPr/>
          <a:lstStyle/>
          <a:p>
            <a:r>
              <a:rPr lang="zh-CN" altLang="en-US" b="1" dirty="0">
                <a:solidFill>
                  <a:srgbClr val="FF9933"/>
                </a:solidFill>
              </a:rPr>
              <a:t>例如</a:t>
            </a:r>
            <a:r>
              <a:rPr lang="zh-CN" altLang="en-US" b="1" dirty="0" smtClean="0">
                <a:solidFill>
                  <a:srgbClr val="FF9933"/>
                </a:solidFill>
              </a:rPr>
              <a:t>：</a:t>
            </a:r>
            <a:r>
              <a:rPr lang="zh-CN" altLang="en-US" dirty="0">
                <a:solidFill>
                  <a:srgbClr val="FFFFFF"/>
                </a:solidFill>
              </a:rPr>
              <a:t>描述一个运动员的数据元素可以是</a:t>
            </a:r>
          </a:p>
          <a:p>
            <a:pPr lvl="0"/>
            <a:endParaRPr lang="zh-CN" altLang="en-US" dirty="0">
              <a:solidFill>
                <a:srgbClr val="FF0000"/>
              </a:solidFill>
            </a:endParaRPr>
          </a:p>
          <a:p>
            <a:endParaRPr lang="zh-CN" altLang="en-US" dirty="0"/>
          </a:p>
        </p:txBody>
      </p:sp>
      <p:pic>
        <p:nvPicPr>
          <p:cNvPr id="4" name="image9.pdf"/>
          <p:cNvPicPr/>
          <p:nvPr/>
        </p:nvPicPr>
        <p:blipFill>
          <a:blip r:embed="rId2">
            <a:extLst/>
          </a:blip>
          <a:stretch>
            <a:fillRect/>
          </a:stretch>
        </p:blipFill>
        <p:spPr>
          <a:xfrm>
            <a:off x="822325" y="2031839"/>
            <a:ext cx="7477125" cy="1446213"/>
          </a:xfrm>
          <a:prstGeom prst="rect">
            <a:avLst/>
          </a:prstGeom>
          <a:ln w="12700">
            <a:miter lim="400000"/>
          </a:ln>
        </p:spPr>
      </p:pic>
      <p:sp>
        <p:nvSpPr>
          <p:cNvPr id="7" name="Shape 576"/>
          <p:cNvSpPr/>
          <p:nvPr/>
        </p:nvSpPr>
        <p:spPr>
          <a:xfrm>
            <a:off x="2915816" y="3248260"/>
            <a:ext cx="2246767" cy="523220"/>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3600">
                <a:solidFill>
                  <a:srgbClr val="FFFFFF"/>
                </a:solidFill>
                <a:latin typeface="微软雅黑"/>
                <a:ea typeface="微软雅黑"/>
                <a:cs typeface="微软雅黑"/>
                <a:sym typeface="微软雅黑"/>
              </a:defRPr>
            </a:lvl1pPr>
          </a:lstStyle>
          <a:p>
            <a:pPr lvl="0">
              <a:defRPr sz="1800">
                <a:solidFill>
                  <a:srgbClr val="000000"/>
                </a:solidFill>
              </a:defRPr>
            </a:pPr>
            <a:r>
              <a:rPr sz="2800" dirty="0" err="1">
                <a:solidFill>
                  <a:srgbClr val="FFFFFF"/>
                </a:solidFill>
              </a:rPr>
              <a:t>称之为组合项</a:t>
            </a:r>
            <a:endParaRPr sz="2800" dirty="0">
              <a:solidFill>
                <a:srgbClr val="FFFFFF"/>
              </a:solidFill>
            </a:endParaRPr>
          </a:p>
        </p:txBody>
      </p:sp>
      <p:grpSp>
        <p:nvGrpSpPr>
          <p:cNvPr id="8" name="Group 579"/>
          <p:cNvGrpSpPr/>
          <p:nvPr/>
        </p:nvGrpSpPr>
        <p:grpSpPr>
          <a:xfrm>
            <a:off x="3449216" y="3019660"/>
            <a:ext cx="1075184" cy="171451"/>
            <a:chOff x="0" y="0"/>
            <a:chExt cx="1075183" cy="171450"/>
          </a:xfrm>
        </p:grpSpPr>
        <p:sp>
          <p:nvSpPr>
            <p:cNvPr id="9" name="Shape 577"/>
            <p:cNvSpPr/>
            <p:nvPr/>
          </p:nvSpPr>
          <p:spPr>
            <a:xfrm rot="16200000">
              <a:off x="451866" y="-451867"/>
              <a:ext cx="171451" cy="107518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20615"/>
                    <a:pt x="10800" y="19399"/>
                  </a:cubicBezTo>
                  <a:lnTo>
                    <a:pt x="10800" y="13001"/>
                  </a:lnTo>
                  <a:cubicBezTo>
                    <a:pt x="10800" y="11785"/>
                    <a:pt x="5965" y="10800"/>
                    <a:pt x="0" y="10800"/>
                  </a:cubicBezTo>
                  <a:cubicBezTo>
                    <a:pt x="5965" y="10800"/>
                    <a:pt x="10800" y="9815"/>
                    <a:pt x="10800" y="8599"/>
                  </a:cubicBezTo>
                  <a:lnTo>
                    <a:pt x="10800" y="2201"/>
                  </a:lnTo>
                  <a:cubicBezTo>
                    <a:pt x="10800" y="985"/>
                    <a:pt x="15635" y="0"/>
                    <a:pt x="21600" y="0"/>
                  </a:cubicBezTo>
                  <a:close/>
                </a:path>
              </a:pathLst>
            </a:custGeom>
            <a:solidFill>
              <a:srgbClr val="FFFFFF"/>
            </a:solidFill>
            <a:ln w="12700" cap="flat">
              <a:noFill/>
              <a:miter lim="400000"/>
            </a:ln>
            <a:effectLst/>
          </p:spPr>
          <p:txBody>
            <a:bodyPr wrap="square" lIns="0" tIns="0" rIns="0" bIns="0" numCol="1" anchor="ctr">
              <a:noAutofit/>
            </a:bodyPr>
            <a:lstStyle/>
            <a:p>
              <a:pPr lvl="0">
                <a:defRPr>
                  <a:solidFill>
                    <a:srgbClr val="FFFFFF"/>
                  </a:solidFill>
                  <a:latin typeface="微软雅黑"/>
                  <a:ea typeface="微软雅黑"/>
                  <a:cs typeface="微软雅黑"/>
                  <a:sym typeface="微软雅黑"/>
                </a:defRPr>
              </a:pPr>
              <a:endParaRPr/>
            </a:p>
          </p:txBody>
        </p:sp>
        <p:sp>
          <p:nvSpPr>
            <p:cNvPr id="10" name="Shape 578"/>
            <p:cNvSpPr/>
            <p:nvPr/>
          </p:nvSpPr>
          <p:spPr>
            <a:xfrm rot="16200000">
              <a:off x="451866" y="-451867"/>
              <a:ext cx="171451" cy="107518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20615"/>
                    <a:pt x="10800" y="19399"/>
                  </a:cubicBezTo>
                  <a:lnTo>
                    <a:pt x="10800" y="13001"/>
                  </a:lnTo>
                  <a:cubicBezTo>
                    <a:pt x="10800" y="11785"/>
                    <a:pt x="5965" y="10800"/>
                    <a:pt x="0" y="10800"/>
                  </a:cubicBezTo>
                  <a:cubicBezTo>
                    <a:pt x="5965" y="10800"/>
                    <a:pt x="10800" y="9815"/>
                    <a:pt x="10800" y="8599"/>
                  </a:cubicBezTo>
                  <a:lnTo>
                    <a:pt x="10800" y="2201"/>
                  </a:lnTo>
                  <a:cubicBezTo>
                    <a:pt x="10800" y="985"/>
                    <a:pt x="15635" y="0"/>
                    <a:pt x="21600" y="0"/>
                  </a:cubicBezTo>
                </a:path>
              </a:pathLst>
            </a:custGeom>
            <a:noFill/>
            <a:ln w="38100" cap="flat">
              <a:solidFill>
                <a:srgbClr val="1F497D"/>
              </a:solidFill>
              <a:prstDash val="solid"/>
              <a:round/>
            </a:ln>
            <a:effectLst/>
          </p:spPr>
          <p:txBody>
            <a:bodyPr wrap="square" lIns="0" tIns="0" rIns="0" bIns="0" numCol="1" anchor="ctr">
              <a:noAutofit/>
            </a:bodyPr>
            <a:lstStyle/>
            <a:p>
              <a:pPr lvl="0">
                <a:defRPr>
                  <a:solidFill>
                    <a:srgbClr val="FFFFFF"/>
                  </a:solidFill>
                  <a:latin typeface="微软雅黑"/>
                  <a:ea typeface="微软雅黑"/>
                  <a:cs typeface="微软雅黑"/>
                  <a:sym typeface="微软雅黑"/>
                </a:defRPr>
              </a:pPr>
              <a:endParaRPr/>
            </a:p>
          </p:txBody>
        </p:sp>
      </p:grpSp>
      <p:pic>
        <p:nvPicPr>
          <p:cNvPr id="11" name="image10.pdf"/>
          <p:cNvPicPr/>
          <p:nvPr/>
        </p:nvPicPr>
        <p:blipFill>
          <a:blip r:embed="rId3">
            <a:extLst/>
          </a:blip>
          <a:stretch>
            <a:fillRect/>
          </a:stretch>
        </p:blipFill>
        <p:spPr>
          <a:xfrm>
            <a:off x="3371428" y="2587464"/>
            <a:ext cx="2038351" cy="995363"/>
          </a:xfrm>
          <a:prstGeom prst="rect">
            <a:avLst/>
          </a:prstGeom>
          <a:ln w="12700">
            <a:miter lim="400000"/>
          </a:ln>
        </p:spPr>
      </p:pic>
    </p:spTree>
    <p:extLst>
      <p:ext uri="{BB962C8B-B14F-4D97-AF65-F5344CB8AC3E}">
        <p14:creationId xmlns:p14="http://schemas.microsoft.com/office/powerpoint/2010/main" val="1502182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iterate>
                                    <p:tmAbs val="0"/>
                                  </p:iterate>
                                  <p:childTnLst>
                                    <p:set>
                                      <p:cBhvr>
                                        <p:cTn id="6" fill="hold"/>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iterate>
                                    <p:tmAbs val="0"/>
                                  </p:iterate>
                                  <p:childTnLst>
                                    <p:set>
                                      <p:cBhvr>
                                        <p:cTn id="10" fill="hold"/>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par>
                          <p:cTn id="12" fill="hold">
                            <p:stCondLst>
                              <p:cond delay="1000"/>
                            </p:stCondLst>
                            <p:childTnLst>
                              <p:par>
                                <p:cTn id="13" presetID="22" presetClass="entr" presetSubtype="8" fill="hold" grpId="0" nodeType="afterEffect">
                                  <p:stCondLst>
                                    <p:cond delay="0"/>
                                  </p:stCondLst>
                                  <p:iterate>
                                    <p:tmAbs val="0"/>
                                  </p:iterate>
                                  <p:childTnLst>
                                    <p:set>
                                      <p:cBhvr>
                                        <p:cTn id="14" fill="hold"/>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6" fill="hold" grpId="0" nodeType="clickEffect">
                                  <p:stCondLst>
                                    <p:cond delay="0"/>
                                  </p:stCondLst>
                                  <p:iterate>
                                    <p:tmAbs val="0"/>
                                  </p:iterate>
                                  <p:childTnLst>
                                    <p:set>
                                      <p:cBhvr>
                                        <p:cTn id="19" fill="hold"/>
                                        <p:tgtEl>
                                          <p:spTgt spid="11"/>
                                        </p:tgtEl>
                                        <p:attrNameLst>
                                          <p:attrName>style.visibility</p:attrName>
                                        </p:attrNameLst>
                                      </p:cBhvr>
                                      <p:to>
                                        <p:strVal val="visible"/>
                                      </p:to>
                                    </p:set>
                                    <p:animEffect transition="in" filter="strips(downRight)">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dvAuto="0"/>
      <p:bldP spid="7" grpId="0" animBg="1" advAuto="0"/>
      <p:bldP spid="8" grpId="0" animBg="1" advAuto="0"/>
      <p:bldP spid="11"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771550"/>
            <a:ext cx="6696744" cy="3207681"/>
          </a:xfrm>
        </p:spPr>
        <p:txBody>
          <a:bodyPr>
            <a:normAutofit lnSpcReduction="10000"/>
          </a:bodyPr>
          <a:lstStyle/>
          <a:p>
            <a:pPr>
              <a:spcBef>
                <a:spcPts val="1200"/>
              </a:spcBef>
            </a:pPr>
            <a:r>
              <a:rPr lang="zh-CN" altLang="en-US" b="1" dirty="0">
                <a:solidFill>
                  <a:srgbClr val="FF9900"/>
                </a:solidFill>
                <a:latin typeface="宋体" pitchFamily="2" charset="-122"/>
              </a:rPr>
              <a:t>计算机程序</a:t>
            </a:r>
            <a:r>
              <a:rPr lang="zh-CN" altLang="en-US" b="1" dirty="0">
                <a:latin typeface="宋体" pitchFamily="2" charset="-122"/>
              </a:rPr>
              <a:t>：计算机需要遵照执行的一系列指令，它作为一种具有逻辑结构的信息，精确而完整地描述计算任务中的处理对象和处理规则。</a:t>
            </a:r>
          </a:p>
          <a:p>
            <a:pPr>
              <a:spcBef>
                <a:spcPts val="1200"/>
              </a:spcBef>
            </a:pPr>
            <a:r>
              <a:rPr lang="zh-CN" altLang="en-US" b="1" dirty="0">
                <a:solidFill>
                  <a:srgbClr val="FF9900"/>
                </a:solidFill>
                <a:latin typeface="宋体" pitchFamily="2" charset="-122"/>
              </a:rPr>
              <a:t>方法、规则</a:t>
            </a:r>
            <a:r>
              <a:rPr lang="zh-CN" altLang="en-US" b="1" dirty="0">
                <a:latin typeface="宋体" pitchFamily="2" charset="-122"/>
              </a:rPr>
              <a:t>：通常是在文档中说明并在程序中实现的。</a:t>
            </a:r>
          </a:p>
          <a:p>
            <a:pPr>
              <a:spcBef>
                <a:spcPts val="1200"/>
              </a:spcBef>
            </a:pPr>
            <a:r>
              <a:rPr lang="zh-CN" altLang="en-US" b="1" dirty="0">
                <a:solidFill>
                  <a:srgbClr val="FF9900"/>
                </a:solidFill>
                <a:latin typeface="宋体" pitchFamily="2" charset="-122"/>
              </a:rPr>
              <a:t>文档</a:t>
            </a:r>
            <a:r>
              <a:rPr lang="zh-CN" altLang="en-US" b="1" dirty="0">
                <a:latin typeface="宋体" pitchFamily="2" charset="-122"/>
              </a:rPr>
              <a:t>：开发、使用和维护程序所需要的图文资料。</a:t>
            </a:r>
          </a:p>
          <a:p>
            <a:pPr>
              <a:spcBef>
                <a:spcPts val="1200"/>
              </a:spcBef>
            </a:pPr>
            <a:r>
              <a:rPr lang="zh-CN" altLang="en-US" b="1" dirty="0">
                <a:solidFill>
                  <a:srgbClr val="FF9900"/>
                </a:solidFill>
                <a:latin typeface="宋体" pitchFamily="2" charset="-122"/>
              </a:rPr>
              <a:t>数据</a:t>
            </a:r>
            <a:r>
              <a:rPr lang="zh-CN" altLang="en-US" b="1" dirty="0">
                <a:latin typeface="宋体" pitchFamily="2" charset="-122"/>
              </a:rPr>
              <a:t>：向一个程序提供的输入。</a:t>
            </a:r>
          </a:p>
          <a:p>
            <a:endParaRPr lang="zh-CN" altLang="en-US" dirty="0"/>
          </a:p>
        </p:txBody>
      </p:sp>
    </p:spTree>
    <p:extLst>
      <p:ext uri="{BB962C8B-B14F-4D97-AF65-F5344CB8AC3E}">
        <p14:creationId xmlns:p14="http://schemas.microsoft.com/office/powerpoint/2010/main" val="359266154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83568" y="479872"/>
            <a:ext cx="6984776" cy="651718"/>
          </a:xfrm>
        </p:spPr>
        <p:txBody>
          <a:bodyPr>
            <a:normAutofit/>
          </a:bodyPr>
          <a:lstStyle/>
          <a:p>
            <a:pPr lvl="0"/>
            <a:r>
              <a:rPr lang="zh-CN" altLang="en-US" dirty="0">
                <a:effectLst>
                  <a:outerShdw blurRad="38100" dist="38100" dir="2700000" rotWithShape="0">
                    <a:srgbClr val="000000">
                      <a:alpha val="43137"/>
                    </a:srgbClr>
                  </a:outerShdw>
                </a:effectLst>
              </a:rPr>
              <a:t>一、数据结构的</a:t>
            </a:r>
            <a:r>
              <a:rPr lang="zh-CN" altLang="en-US" dirty="0" smtClean="0">
                <a:effectLst>
                  <a:outerShdw blurRad="38100" dist="38100" dir="2700000" rotWithShape="0">
                    <a:srgbClr val="000000">
                      <a:alpha val="43137"/>
                    </a:srgbClr>
                  </a:outerShdw>
                </a:effectLst>
              </a:rPr>
              <a:t>概念</a:t>
            </a:r>
            <a:endParaRPr lang="zh-CN" altLang="en-US" dirty="0"/>
          </a:p>
        </p:txBody>
      </p:sp>
      <p:sp>
        <p:nvSpPr>
          <p:cNvPr id="5" name="内容占位符 2"/>
          <p:cNvSpPr>
            <a:spLocks noGrp="1"/>
          </p:cNvSpPr>
          <p:nvPr>
            <p:ph idx="1"/>
          </p:nvPr>
        </p:nvSpPr>
        <p:spPr>
          <a:xfrm>
            <a:off x="899592" y="1203598"/>
            <a:ext cx="6696744" cy="3207681"/>
          </a:xfrm>
        </p:spPr>
        <p:txBody>
          <a:bodyPr/>
          <a:lstStyle/>
          <a:p>
            <a:pPr lvl="0" indent="179999"/>
            <a:r>
              <a:rPr lang="en-US" altLang="zh-CN" b="1" dirty="0" smtClean="0">
                <a:solidFill>
                  <a:srgbClr val="FFC000"/>
                </a:solidFill>
                <a:effectLst>
                  <a:outerShdw blurRad="38100" dist="38100" dir="2700000" rotWithShape="0">
                    <a:srgbClr val="000000">
                      <a:alpha val="43137"/>
                    </a:srgbClr>
                  </a:outerShdw>
                </a:effectLst>
              </a:rPr>
              <a:t>3</a:t>
            </a:r>
            <a:r>
              <a:rPr lang="zh-CN" altLang="en-US" b="1" dirty="0" smtClean="0">
                <a:solidFill>
                  <a:srgbClr val="FFC000"/>
                </a:solidFill>
                <a:effectLst>
                  <a:outerShdw blurRad="38100" dist="38100" dir="2700000" rotWithShape="0">
                    <a:srgbClr val="000000">
                      <a:alpha val="43137"/>
                    </a:srgbClr>
                  </a:outerShdw>
                </a:effectLst>
              </a:rPr>
              <a:t>、</a:t>
            </a:r>
            <a:r>
              <a:rPr lang="zh-CN" altLang="en-US" b="1" dirty="0">
                <a:solidFill>
                  <a:srgbClr val="FFC000"/>
                </a:solidFill>
                <a:effectLst>
                  <a:outerShdw blurRad="38100" dist="38100" dir="2700000" rotWithShape="0">
                    <a:srgbClr val="000000">
                      <a:alpha val="43137"/>
                    </a:srgbClr>
                  </a:outerShdw>
                </a:effectLst>
                <a:latin typeface="微软雅黑"/>
                <a:ea typeface="微软雅黑"/>
                <a:cs typeface="微软雅黑"/>
                <a:sym typeface="微软雅黑"/>
              </a:rPr>
              <a:t>数据对象（</a:t>
            </a:r>
            <a:r>
              <a:rPr lang="en-US" altLang="zh-CN" b="1" dirty="0">
                <a:solidFill>
                  <a:srgbClr val="FFC000"/>
                </a:solidFill>
                <a:effectLst>
                  <a:outerShdw blurRad="38100" dist="38100" dir="2700000" rotWithShape="0">
                    <a:srgbClr val="000000">
                      <a:alpha val="43137"/>
                    </a:srgbClr>
                  </a:outerShdw>
                </a:effectLst>
                <a:latin typeface="微软雅黑"/>
                <a:ea typeface="微软雅黑"/>
                <a:cs typeface="微软雅黑"/>
                <a:sym typeface="微软雅黑"/>
              </a:rPr>
              <a:t>Data  Object</a:t>
            </a:r>
            <a:r>
              <a:rPr lang="zh-CN" altLang="en-US" b="1" dirty="0" smtClean="0">
                <a:solidFill>
                  <a:srgbClr val="FFC000"/>
                </a:solidFill>
                <a:effectLst>
                  <a:outerShdw blurRad="38100" dist="38100" dir="2700000" rotWithShape="0">
                    <a:srgbClr val="000000">
                      <a:alpha val="43137"/>
                    </a:srgbClr>
                  </a:outerShdw>
                </a:effectLst>
                <a:latin typeface="微软雅黑"/>
                <a:ea typeface="微软雅黑"/>
                <a:cs typeface="微软雅黑"/>
                <a:sym typeface="微软雅黑"/>
              </a:rPr>
              <a:t>）</a:t>
            </a:r>
            <a:endParaRPr lang="en-US" altLang="zh-CN" b="1" dirty="0" smtClean="0">
              <a:solidFill>
                <a:srgbClr val="FFC000"/>
              </a:solidFill>
              <a:effectLst>
                <a:outerShdw blurRad="38100" dist="38100" dir="2700000" rotWithShape="0">
                  <a:srgbClr val="000000">
                    <a:alpha val="43137"/>
                  </a:srgbClr>
                </a:outerShdw>
              </a:effectLst>
              <a:latin typeface="微软雅黑"/>
              <a:ea typeface="微软雅黑"/>
              <a:cs typeface="微软雅黑"/>
              <a:sym typeface="微软雅黑"/>
            </a:endParaRPr>
          </a:p>
          <a:p>
            <a:pPr lvl="0">
              <a:lnSpc>
                <a:spcPct val="135000"/>
              </a:lnSpc>
              <a:spcBef>
                <a:spcPts val="1000"/>
              </a:spcBef>
              <a:defRPr sz="1800">
                <a:solidFill>
                  <a:srgbClr val="000000"/>
                </a:solidFill>
                <a:effectLst/>
              </a:defRPr>
            </a:pPr>
            <a:r>
              <a:rPr lang="zh-CN" altLang="en-US" dirty="0">
                <a:solidFill>
                  <a:srgbClr val="FFFFFF"/>
                </a:solidFill>
                <a:effectLst>
                  <a:outerShdw blurRad="38100" dist="38100" dir="2700000" rotWithShape="0">
                    <a:srgbClr val="000000">
                      <a:alpha val="43137"/>
                    </a:srgbClr>
                  </a:outerShdw>
                </a:effectLst>
              </a:rPr>
              <a:t>具有相同性质的数据元素的集合，是数据的一个子集。</a:t>
            </a:r>
          </a:p>
          <a:p>
            <a:pPr marL="414900" lvl="1" indent="-342900">
              <a:lnSpc>
                <a:spcPct val="99000"/>
              </a:lnSpc>
              <a:spcBef>
                <a:spcPts val="1500"/>
              </a:spcBef>
              <a:buFont typeface="Wingdings"/>
              <a:buChar char="➢"/>
              <a:defRPr sz="1800">
                <a:solidFill>
                  <a:srgbClr val="000000"/>
                </a:solidFill>
                <a:effectLst/>
              </a:defRPr>
            </a:pPr>
            <a:r>
              <a:rPr lang="zh-CN" altLang="en-US" dirty="0">
                <a:solidFill>
                  <a:srgbClr val="FFFFFF"/>
                </a:solidFill>
                <a:effectLst>
                  <a:outerShdw blurRad="38100" dist="38100" dir="2700000" rotWithShape="0">
                    <a:srgbClr val="000000">
                      <a:alpha val="43137"/>
                    </a:srgbClr>
                  </a:outerShdw>
                </a:effectLst>
              </a:rPr>
              <a:t>整数数据对象 </a:t>
            </a:r>
          </a:p>
          <a:p>
            <a:pPr lvl="0">
              <a:lnSpc>
                <a:spcPct val="135000"/>
              </a:lnSpc>
              <a:defRPr sz="1800">
                <a:solidFill>
                  <a:srgbClr val="000000"/>
                </a:solidFill>
                <a:effectLst/>
              </a:defRPr>
            </a:pPr>
            <a:r>
              <a:rPr lang="zh-CN" altLang="en-US" dirty="0">
                <a:solidFill>
                  <a:srgbClr val="FFFFFF"/>
                </a:solidFill>
                <a:effectLst>
                  <a:outerShdw blurRad="38100" dist="38100" dir="2700000" rotWithShape="0">
                    <a:srgbClr val="000000">
                      <a:alpha val="43137"/>
                    </a:srgbClr>
                  </a:outerShdw>
                </a:effectLst>
              </a:rPr>
              <a:t>    </a:t>
            </a:r>
            <a:r>
              <a:rPr lang="en-US" altLang="zh-CN" dirty="0">
                <a:solidFill>
                  <a:srgbClr val="FFFFFF"/>
                </a:solidFill>
                <a:effectLst>
                  <a:outerShdw blurRad="38100" dist="38100" dir="2700000" rotWithShape="0">
                    <a:srgbClr val="000000">
                      <a:alpha val="43137"/>
                    </a:srgbClr>
                  </a:outerShdw>
                </a:effectLst>
              </a:rPr>
              <a:t>N = {0, </a:t>
            </a:r>
            <a:r>
              <a:rPr lang="en-US" altLang="zh-CN" dirty="0">
                <a:solidFill>
                  <a:srgbClr val="FFFFFF"/>
                </a:solidFill>
                <a:effectLst>
                  <a:outerShdw blurRad="38100" dist="38100" dir="2700000" rotWithShape="0">
                    <a:srgbClr val="000000">
                      <a:alpha val="43137"/>
                    </a:srgbClr>
                  </a:outerShdw>
                </a:effectLst>
                <a:latin typeface="Symbol"/>
                <a:ea typeface="Symbol"/>
                <a:cs typeface="Symbol"/>
                <a:sym typeface="Symbol"/>
              </a:rPr>
              <a:t>±</a:t>
            </a:r>
            <a:r>
              <a:rPr lang="en-US" altLang="zh-CN" dirty="0">
                <a:solidFill>
                  <a:srgbClr val="FFFFFF"/>
                </a:solidFill>
                <a:effectLst>
                  <a:outerShdw blurRad="38100" dist="38100" dir="2700000" rotWithShape="0">
                    <a:srgbClr val="000000">
                      <a:alpha val="43137"/>
                    </a:srgbClr>
                  </a:outerShdw>
                </a:effectLst>
              </a:rPr>
              <a:t>1, </a:t>
            </a:r>
            <a:r>
              <a:rPr lang="en-US" altLang="zh-CN" dirty="0">
                <a:solidFill>
                  <a:srgbClr val="FFFFFF"/>
                </a:solidFill>
                <a:effectLst>
                  <a:outerShdw blurRad="38100" dist="38100" dir="2700000" rotWithShape="0">
                    <a:srgbClr val="000000">
                      <a:alpha val="43137"/>
                    </a:srgbClr>
                  </a:outerShdw>
                </a:effectLst>
                <a:latin typeface="Symbol"/>
                <a:ea typeface="Symbol"/>
                <a:cs typeface="Symbol"/>
                <a:sym typeface="Symbol"/>
              </a:rPr>
              <a:t>±</a:t>
            </a:r>
            <a:r>
              <a:rPr lang="en-US" altLang="zh-CN" dirty="0">
                <a:solidFill>
                  <a:srgbClr val="FFFFFF"/>
                </a:solidFill>
                <a:effectLst>
                  <a:outerShdw blurRad="38100" dist="38100" dir="2700000" rotWithShape="0">
                    <a:srgbClr val="000000">
                      <a:alpha val="43137"/>
                    </a:srgbClr>
                  </a:outerShdw>
                </a:effectLst>
              </a:rPr>
              <a:t>2, … }</a:t>
            </a:r>
            <a:endParaRPr lang="zh-CN" altLang="en-US" dirty="0">
              <a:solidFill>
                <a:srgbClr val="FFFFFF"/>
              </a:solidFill>
              <a:effectLst>
                <a:outerShdw blurRad="38100" dist="38100" dir="2700000" rotWithShape="0">
                  <a:srgbClr val="000000">
                    <a:alpha val="43137"/>
                  </a:srgbClr>
                </a:outerShdw>
              </a:effectLst>
            </a:endParaRPr>
          </a:p>
          <a:p>
            <a:pPr marL="414900" lvl="1" indent="-342900">
              <a:lnSpc>
                <a:spcPct val="99000"/>
              </a:lnSpc>
              <a:spcBef>
                <a:spcPts val="1500"/>
              </a:spcBef>
              <a:buFont typeface="Wingdings"/>
              <a:buChar char="➢"/>
              <a:defRPr sz="1800">
                <a:solidFill>
                  <a:srgbClr val="000000"/>
                </a:solidFill>
                <a:effectLst/>
              </a:defRPr>
            </a:pPr>
            <a:r>
              <a:rPr lang="zh-CN" altLang="en-US" dirty="0">
                <a:solidFill>
                  <a:srgbClr val="FFFFFF"/>
                </a:solidFill>
                <a:effectLst>
                  <a:outerShdw blurRad="38100" dist="38100" dir="2700000" rotWithShape="0">
                    <a:srgbClr val="000000">
                      <a:alpha val="43137"/>
                    </a:srgbClr>
                  </a:outerShdw>
                </a:effectLst>
              </a:rPr>
              <a:t>字母字符数据对象</a:t>
            </a:r>
          </a:p>
          <a:p>
            <a:pPr lvl="0">
              <a:lnSpc>
                <a:spcPct val="135000"/>
              </a:lnSpc>
              <a:defRPr sz="1800">
                <a:solidFill>
                  <a:srgbClr val="000000"/>
                </a:solidFill>
                <a:effectLst/>
              </a:defRPr>
            </a:pPr>
            <a:r>
              <a:rPr lang="zh-CN" altLang="en-US" dirty="0">
                <a:solidFill>
                  <a:srgbClr val="FFFFFF"/>
                </a:solidFill>
                <a:effectLst>
                  <a:outerShdw blurRad="38100" dist="38100" dir="2700000" rotWithShape="0">
                    <a:srgbClr val="000000">
                      <a:alpha val="43137"/>
                    </a:srgbClr>
                  </a:outerShdw>
                </a:effectLst>
              </a:rPr>
              <a:t>    </a:t>
            </a:r>
            <a:r>
              <a:rPr lang="en-US" altLang="zh-CN" dirty="0">
                <a:solidFill>
                  <a:srgbClr val="FFFFFF"/>
                </a:solidFill>
                <a:effectLst>
                  <a:outerShdw blurRad="38100" dist="38100" dir="2700000" rotWithShape="0">
                    <a:srgbClr val="000000">
                      <a:alpha val="43137"/>
                    </a:srgbClr>
                  </a:outerShdw>
                </a:effectLst>
              </a:rPr>
              <a:t>C={ ‘A’, ‘B’, ‘C’, … ‘F’ }</a:t>
            </a:r>
          </a:p>
          <a:p>
            <a:pPr lvl="0" indent="179999"/>
            <a:endParaRPr lang="zh-CN" altLang="en-US" b="1" dirty="0">
              <a:solidFill>
                <a:srgbClr val="FFC000"/>
              </a:solidFill>
              <a:effectLst>
                <a:outerShdw blurRad="38100" dist="38100" dir="2700000" rotWithShape="0">
                  <a:srgbClr val="000000">
                    <a:alpha val="43137"/>
                  </a:srgbClr>
                </a:outerShdw>
              </a:effectLst>
              <a:latin typeface="微软雅黑"/>
              <a:ea typeface="微软雅黑"/>
              <a:cs typeface="微软雅黑"/>
              <a:sym typeface="微软雅黑"/>
            </a:endParaRPr>
          </a:p>
        </p:txBody>
      </p:sp>
    </p:spTree>
    <p:extLst>
      <p:ext uri="{BB962C8B-B14F-4D97-AF65-F5344CB8AC3E}">
        <p14:creationId xmlns:p14="http://schemas.microsoft.com/office/powerpoint/2010/main" val="13887230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83568" y="479872"/>
            <a:ext cx="6984776" cy="651718"/>
          </a:xfrm>
        </p:spPr>
        <p:txBody>
          <a:bodyPr>
            <a:normAutofit/>
          </a:bodyPr>
          <a:lstStyle/>
          <a:p>
            <a:pPr lvl="0"/>
            <a:r>
              <a:rPr lang="zh-CN" altLang="en-US" dirty="0">
                <a:effectLst>
                  <a:outerShdw blurRad="38100" dist="38100" dir="2700000" rotWithShape="0">
                    <a:srgbClr val="000000">
                      <a:alpha val="43137"/>
                    </a:srgbClr>
                  </a:outerShdw>
                </a:effectLst>
              </a:rPr>
              <a:t>一、数据结构的</a:t>
            </a:r>
            <a:r>
              <a:rPr lang="zh-CN" altLang="en-US" dirty="0" smtClean="0">
                <a:effectLst>
                  <a:outerShdw blurRad="38100" dist="38100" dir="2700000" rotWithShape="0">
                    <a:srgbClr val="000000">
                      <a:alpha val="43137"/>
                    </a:srgbClr>
                  </a:outerShdw>
                </a:effectLst>
              </a:rPr>
              <a:t>概念</a:t>
            </a:r>
            <a:endParaRPr lang="zh-CN" altLang="en-US" dirty="0"/>
          </a:p>
        </p:txBody>
      </p:sp>
      <p:sp>
        <p:nvSpPr>
          <p:cNvPr id="5" name="内容占位符 2"/>
          <p:cNvSpPr>
            <a:spLocks noGrp="1"/>
          </p:cNvSpPr>
          <p:nvPr>
            <p:ph idx="1"/>
          </p:nvPr>
        </p:nvSpPr>
        <p:spPr>
          <a:xfrm>
            <a:off x="899592" y="1203598"/>
            <a:ext cx="6480720" cy="3207681"/>
          </a:xfrm>
        </p:spPr>
        <p:txBody>
          <a:bodyPr>
            <a:normAutofit lnSpcReduction="10000"/>
          </a:bodyPr>
          <a:lstStyle/>
          <a:p>
            <a:pPr lvl="0" indent="179999"/>
            <a:r>
              <a:rPr lang="en-US" altLang="zh-CN" b="1" dirty="0" smtClean="0">
                <a:solidFill>
                  <a:srgbClr val="FFC000"/>
                </a:solidFill>
                <a:effectLst>
                  <a:outerShdw blurRad="38100" dist="38100" dir="2700000" rotWithShape="0">
                    <a:srgbClr val="000000">
                      <a:alpha val="43137"/>
                    </a:srgbClr>
                  </a:outerShdw>
                </a:effectLst>
              </a:rPr>
              <a:t>4</a:t>
            </a:r>
            <a:r>
              <a:rPr lang="zh-CN" altLang="en-US" b="1" dirty="0" smtClean="0">
                <a:solidFill>
                  <a:srgbClr val="FFC000"/>
                </a:solidFill>
                <a:effectLst>
                  <a:outerShdw blurRad="38100" dist="38100" dir="2700000" rotWithShape="0">
                    <a:srgbClr val="000000">
                      <a:alpha val="43137"/>
                    </a:srgbClr>
                  </a:outerShdw>
                </a:effectLst>
              </a:rPr>
              <a:t>、</a:t>
            </a:r>
            <a:r>
              <a:rPr lang="zh-CN" altLang="en-US" b="1" dirty="0">
                <a:solidFill>
                  <a:srgbClr val="FFC000"/>
                </a:solidFill>
                <a:effectLst>
                  <a:outerShdw blurRad="38100" dist="38100" dir="2700000" rotWithShape="0">
                    <a:srgbClr val="000000">
                      <a:alpha val="43137"/>
                    </a:srgbClr>
                  </a:outerShdw>
                </a:effectLst>
                <a:latin typeface="微软雅黑"/>
                <a:ea typeface="微软雅黑"/>
                <a:cs typeface="微软雅黑"/>
                <a:sym typeface="微软雅黑"/>
              </a:rPr>
              <a:t>结构（</a:t>
            </a:r>
            <a:r>
              <a:rPr lang="en-US" altLang="zh-CN" b="1" dirty="0" err="1">
                <a:solidFill>
                  <a:srgbClr val="FFC000"/>
                </a:solidFill>
                <a:effectLst>
                  <a:outerShdw blurRad="38100" dist="38100" dir="2700000" rotWithShape="0">
                    <a:srgbClr val="000000">
                      <a:alpha val="43137"/>
                    </a:srgbClr>
                  </a:outerShdw>
                </a:effectLst>
                <a:latin typeface="微软雅黑"/>
                <a:ea typeface="微软雅黑"/>
                <a:cs typeface="微软雅黑"/>
                <a:sym typeface="微软雅黑"/>
              </a:rPr>
              <a:t>Sturcture</a:t>
            </a:r>
            <a:r>
              <a:rPr lang="zh-CN" altLang="en-US" b="1" dirty="0">
                <a:solidFill>
                  <a:srgbClr val="FFC000"/>
                </a:solidFill>
                <a:effectLst>
                  <a:outerShdw blurRad="38100" dist="38100" dir="2700000" rotWithShape="0">
                    <a:srgbClr val="000000">
                      <a:alpha val="43137"/>
                    </a:srgbClr>
                  </a:outerShdw>
                </a:effectLst>
                <a:latin typeface="微软雅黑"/>
                <a:ea typeface="微软雅黑"/>
                <a:cs typeface="微软雅黑"/>
                <a:sym typeface="微软雅黑"/>
              </a:rPr>
              <a:t>）</a:t>
            </a:r>
          </a:p>
          <a:p>
            <a:pPr lvl="0">
              <a:spcBef>
                <a:spcPts val="1200"/>
              </a:spcBef>
              <a:defRPr sz="1800">
                <a:solidFill>
                  <a:srgbClr val="000000"/>
                </a:solidFill>
                <a:effectLst/>
              </a:defRPr>
            </a:pPr>
            <a:r>
              <a:rPr lang="zh-CN" altLang="en-US" sz="1800" dirty="0">
                <a:solidFill>
                  <a:srgbClr val="FFFFFF"/>
                </a:solidFill>
                <a:effectLst>
                  <a:outerShdw blurRad="38100" dist="38100" dir="2700000" rotWithShape="0">
                    <a:srgbClr val="000000">
                      <a:alpha val="43137"/>
                    </a:srgbClr>
                  </a:outerShdw>
                </a:effectLst>
              </a:rPr>
              <a:t>结构是元素之间的</a:t>
            </a:r>
            <a:r>
              <a:rPr lang="zh-CN" altLang="en-US" sz="1800" b="1" dirty="0">
                <a:solidFill>
                  <a:srgbClr val="FFFFFF"/>
                </a:solidFill>
                <a:effectLst>
                  <a:outerShdw blurRad="38100" dist="38100" dir="2700000" rotWithShape="0">
                    <a:srgbClr val="000000">
                      <a:alpha val="43137"/>
                    </a:srgbClr>
                  </a:outerShdw>
                </a:effectLst>
              </a:rPr>
              <a:t>关系</a:t>
            </a:r>
          </a:p>
          <a:p>
            <a:pPr lvl="0">
              <a:spcBef>
                <a:spcPts val="1200"/>
              </a:spcBef>
              <a:defRPr sz="1800">
                <a:solidFill>
                  <a:srgbClr val="000000"/>
                </a:solidFill>
                <a:effectLst/>
              </a:defRPr>
            </a:pPr>
            <a:r>
              <a:rPr lang="zh-CN" altLang="en-US" sz="1800" b="1" dirty="0">
                <a:solidFill>
                  <a:srgbClr val="FFC000"/>
                </a:solidFill>
              </a:rPr>
              <a:t>数据结构</a:t>
            </a:r>
            <a:r>
              <a:rPr lang="zh-CN" altLang="en-US" sz="1800" dirty="0">
                <a:solidFill>
                  <a:srgbClr val="FFFFFF"/>
                </a:solidFill>
              </a:rPr>
              <a:t>就是相互之间存在一种或多种特定关系的数据元素的集合。</a:t>
            </a:r>
          </a:p>
          <a:p>
            <a:pPr marL="414900" lvl="0" indent="-342900">
              <a:spcBef>
                <a:spcPts val="1200"/>
              </a:spcBef>
              <a:buSzPct val="100000"/>
              <a:buFont typeface="Wingdings"/>
              <a:buChar char="➢"/>
              <a:defRPr sz="1800">
                <a:solidFill>
                  <a:srgbClr val="000000"/>
                </a:solidFill>
                <a:effectLst/>
              </a:defRPr>
            </a:pPr>
            <a:r>
              <a:rPr lang="zh-CN" altLang="en-US" sz="1800" dirty="0">
                <a:solidFill>
                  <a:srgbClr val="FFFFFF"/>
                </a:solidFill>
              </a:rPr>
              <a:t> 逻辑结构</a:t>
            </a:r>
          </a:p>
          <a:p>
            <a:pPr marL="414900" lvl="0" indent="-342900">
              <a:spcBef>
                <a:spcPts val="1200"/>
              </a:spcBef>
              <a:buSzPct val="100000"/>
              <a:buFont typeface="Wingdings"/>
              <a:buChar char="➢"/>
              <a:defRPr sz="1800">
                <a:solidFill>
                  <a:srgbClr val="000000"/>
                </a:solidFill>
                <a:effectLst/>
              </a:defRPr>
            </a:pPr>
            <a:r>
              <a:rPr lang="zh-CN" altLang="en-US" sz="1800" dirty="0">
                <a:solidFill>
                  <a:srgbClr val="FFFFFF"/>
                </a:solidFill>
              </a:rPr>
              <a:t> 存储</a:t>
            </a:r>
            <a:r>
              <a:rPr lang="zh-CN" altLang="en-US" sz="1800" dirty="0" smtClean="0">
                <a:solidFill>
                  <a:srgbClr val="FFFFFF"/>
                </a:solidFill>
              </a:rPr>
              <a:t>结构</a:t>
            </a:r>
            <a:endParaRPr lang="zh-CN" altLang="en-US" sz="1800" dirty="0">
              <a:solidFill>
                <a:srgbClr val="FFFFFF"/>
              </a:solidFill>
            </a:endParaRPr>
          </a:p>
        </p:txBody>
      </p:sp>
    </p:spTree>
    <p:extLst>
      <p:ext uri="{BB962C8B-B14F-4D97-AF65-F5344CB8AC3E}">
        <p14:creationId xmlns:p14="http://schemas.microsoft.com/office/powerpoint/2010/main" val="396454282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83568" y="479872"/>
            <a:ext cx="6984776" cy="651718"/>
          </a:xfrm>
        </p:spPr>
        <p:txBody>
          <a:bodyPr>
            <a:normAutofit/>
          </a:bodyPr>
          <a:lstStyle/>
          <a:p>
            <a:pPr lvl="0"/>
            <a:r>
              <a:rPr lang="zh-CN" altLang="en-US" dirty="0">
                <a:effectLst>
                  <a:outerShdw blurRad="38100" dist="38100" dir="2700000" rotWithShape="0">
                    <a:srgbClr val="000000">
                      <a:alpha val="43137"/>
                    </a:srgbClr>
                  </a:outerShdw>
                </a:effectLst>
              </a:rPr>
              <a:t>一、数据结构的</a:t>
            </a:r>
            <a:r>
              <a:rPr lang="zh-CN" altLang="en-US" dirty="0" smtClean="0">
                <a:effectLst>
                  <a:outerShdw blurRad="38100" dist="38100" dir="2700000" rotWithShape="0">
                    <a:srgbClr val="000000">
                      <a:alpha val="43137"/>
                    </a:srgbClr>
                  </a:outerShdw>
                </a:effectLst>
              </a:rPr>
              <a:t>概念</a:t>
            </a:r>
            <a:endParaRPr lang="zh-CN" altLang="en-US" dirty="0"/>
          </a:p>
        </p:txBody>
      </p:sp>
      <p:sp>
        <p:nvSpPr>
          <p:cNvPr id="5" name="内容占位符 2"/>
          <p:cNvSpPr>
            <a:spLocks noGrp="1"/>
          </p:cNvSpPr>
          <p:nvPr>
            <p:ph idx="1"/>
          </p:nvPr>
        </p:nvSpPr>
        <p:spPr>
          <a:xfrm>
            <a:off x="827584" y="1203598"/>
            <a:ext cx="6696744" cy="3207681"/>
          </a:xfrm>
        </p:spPr>
        <p:txBody>
          <a:bodyPr>
            <a:normAutofit lnSpcReduction="10000"/>
          </a:bodyPr>
          <a:lstStyle/>
          <a:p>
            <a:pPr lvl="0">
              <a:defRPr sz="1800" b="0">
                <a:solidFill>
                  <a:srgbClr val="000000"/>
                </a:solidFill>
                <a:effectLst/>
              </a:defRPr>
            </a:pPr>
            <a:r>
              <a:rPr lang="zh-CN" altLang="en-US" b="1" dirty="0">
                <a:solidFill>
                  <a:srgbClr val="FFC000"/>
                </a:solidFill>
                <a:effectLst>
                  <a:outerShdw blurRad="38100" dist="38100" dir="2700000" rotWithShape="0">
                    <a:srgbClr val="000000">
                      <a:alpha val="43137"/>
                    </a:srgbClr>
                  </a:outerShdw>
                </a:effectLst>
              </a:rPr>
              <a:t>逻辑结构</a:t>
            </a:r>
          </a:p>
          <a:p>
            <a:pPr lvl="0">
              <a:spcBef>
                <a:spcPts val="1200"/>
              </a:spcBef>
              <a:defRPr sz="1800">
                <a:solidFill>
                  <a:srgbClr val="000000"/>
                </a:solidFill>
                <a:effectLst/>
              </a:defRPr>
            </a:pPr>
            <a:r>
              <a:rPr lang="zh-CN" altLang="en-US" sz="1800" dirty="0">
                <a:solidFill>
                  <a:srgbClr val="FFFFFF"/>
                </a:solidFill>
              </a:rPr>
              <a:t>数据对象中数据元素之间的相互关系</a:t>
            </a:r>
            <a:endParaRPr lang="zh-CN" altLang="en-US" sz="1800" dirty="0">
              <a:solidFill>
                <a:srgbClr val="FFFFFF"/>
              </a:solidFill>
              <a:effectLst>
                <a:outerShdw blurRad="38100" dist="38100" dir="2700000" rotWithShape="0">
                  <a:srgbClr val="000000">
                    <a:alpha val="43137"/>
                  </a:srgbClr>
                </a:outerShdw>
              </a:effectLst>
              <a:latin typeface="黑体"/>
              <a:ea typeface="黑体"/>
              <a:cs typeface="黑体"/>
              <a:sym typeface="黑体"/>
            </a:endParaRPr>
          </a:p>
          <a:p>
            <a:pPr marL="414900" lvl="0" indent="-342900">
              <a:spcBef>
                <a:spcPts val="1200"/>
              </a:spcBef>
              <a:buSzPct val="100000"/>
              <a:buFont typeface="Wingdings"/>
              <a:buChar char="➢"/>
              <a:defRPr sz="1800">
                <a:solidFill>
                  <a:srgbClr val="000000"/>
                </a:solidFill>
                <a:effectLst/>
              </a:defRPr>
            </a:pPr>
            <a:r>
              <a:rPr lang="zh-CN" altLang="en-US" sz="1800" dirty="0">
                <a:solidFill>
                  <a:srgbClr val="FFFFFF"/>
                </a:solidFill>
              </a:rPr>
              <a:t>集合结构</a:t>
            </a:r>
          </a:p>
          <a:p>
            <a:pPr marL="414900" lvl="0" indent="-342900">
              <a:spcBef>
                <a:spcPts val="1200"/>
              </a:spcBef>
              <a:buSzPct val="100000"/>
              <a:buFont typeface="Wingdings"/>
              <a:buChar char="➢"/>
              <a:defRPr sz="1800">
                <a:solidFill>
                  <a:srgbClr val="000000"/>
                </a:solidFill>
                <a:effectLst/>
              </a:defRPr>
            </a:pPr>
            <a:r>
              <a:rPr lang="zh-CN" altLang="en-US" sz="1800" dirty="0">
                <a:solidFill>
                  <a:srgbClr val="FFFFFF"/>
                </a:solidFill>
              </a:rPr>
              <a:t>线性结构</a:t>
            </a:r>
          </a:p>
          <a:p>
            <a:pPr marL="414900" lvl="0" indent="-342900">
              <a:spcBef>
                <a:spcPts val="1200"/>
              </a:spcBef>
              <a:buSzPct val="100000"/>
              <a:buFont typeface="Wingdings"/>
              <a:buChar char="➢"/>
              <a:defRPr sz="1800">
                <a:solidFill>
                  <a:srgbClr val="000000"/>
                </a:solidFill>
                <a:effectLst/>
              </a:defRPr>
            </a:pPr>
            <a:r>
              <a:rPr lang="zh-CN" altLang="en-US" sz="1800" dirty="0">
                <a:solidFill>
                  <a:srgbClr val="FFFFFF"/>
                </a:solidFill>
              </a:rPr>
              <a:t>树形结构</a:t>
            </a:r>
          </a:p>
          <a:p>
            <a:pPr marL="414900" lvl="0" indent="-342900">
              <a:spcBef>
                <a:spcPts val="1200"/>
              </a:spcBef>
              <a:buSzPct val="100000"/>
              <a:buFont typeface="Wingdings"/>
              <a:buChar char="➢"/>
              <a:defRPr sz="1800">
                <a:solidFill>
                  <a:srgbClr val="000000"/>
                </a:solidFill>
                <a:effectLst/>
              </a:defRPr>
            </a:pPr>
            <a:r>
              <a:rPr lang="zh-CN" altLang="en-US" sz="1800" dirty="0">
                <a:solidFill>
                  <a:srgbClr val="FFFFFF"/>
                </a:solidFill>
              </a:rPr>
              <a:t>图形结构</a:t>
            </a:r>
          </a:p>
        </p:txBody>
      </p:sp>
      <p:grpSp>
        <p:nvGrpSpPr>
          <p:cNvPr id="2" name="组合 1"/>
          <p:cNvGrpSpPr/>
          <p:nvPr/>
        </p:nvGrpSpPr>
        <p:grpSpPr>
          <a:xfrm>
            <a:off x="3347864" y="1491630"/>
            <a:ext cx="4402136" cy="2774568"/>
            <a:chOff x="3328987" y="1543049"/>
            <a:chExt cx="5510214" cy="3460373"/>
          </a:xfrm>
        </p:grpSpPr>
        <p:grpSp>
          <p:nvGrpSpPr>
            <p:cNvPr id="6" name="Group 608"/>
            <p:cNvGrpSpPr/>
            <p:nvPr/>
          </p:nvGrpSpPr>
          <p:grpSpPr>
            <a:xfrm>
              <a:off x="3328987" y="3371849"/>
              <a:ext cx="2538413" cy="1363269"/>
              <a:chOff x="0" y="0"/>
              <a:chExt cx="2538412" cy="1363267"/>
            </a:xfrm>
          </p:grpSpPr>
          <p:sp>
            <p:nvSpPr>
              <p:cNvPr id="7" name="Shape 591"/>
              <p:cNvSpPr/>
              <p:nvPr/>
            </p:nvSpPr>
            <p:spPr>
              <a:xfrm>
                <a:off x="1596007" y="226218"/>
                <a:ext cx="651915" cy="341710"/>
              </a:xfrm>
              <a:prstGeom prst="line">
                <a:avLst/>
              </a:prstGeom>
              <a:noFill/>
              <a:ln w="28575" cap="flat">
                <a:solidFill>
                  <a:srgbClr val="FF0000"/>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endParaRPr sz="1600"/>
              </a:p>
            </p:txBody>
          </p:sp>
          <p:sp>
            <p:nvSpPr>
              <p:cNvPr id="8" name="Shape 592"/>
              <p:cNvSpPr/>
              <p:nvPr/>
            </p:nvSpPr>
            <p:spPr>
              <a:xfrm flipH="1">
                <a:off x="651914" y="226218"/>
                <a:ext cx="726226" cy="398860"/>
              </a:xfrm>
              <a:prstGeom prst="line">
                <a:avLst/>
              </a:prstGeom>
              <a:noFill/>
              <a:ln w="28575" cap="flat">
                <a:solidFill>
                  <a:srgbClr val="FF0000"/>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endParaRPr sz="1600"/>
              </a:p>
            </p:txBody>
          </p:sp>
          <p:sp>
            <p:nvSpPr>
              <p:cNvPr id="9" name="Shape 593"/>
              <p:cNvSpPr/>
              <p:nvPr/>
            </p:nvSpPr>
            <p:spPr>
              <a:xfrm>
                <a:off x="651914" y="681037"/>
                <a:ext cx="363113" cy="456010"/>
              </a:xfrm>
              <a:prstGeom prst="line">
                <a:avLst/>
              </a:prstGeom>
              <a:noFill/>
              <a:ln w="28575" cap="flat">
                <a:solidFill>
                  <a:srgbClr val="FF0000"/>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endParaRPr sz="1600"/>
              </a:p>
            </p:txBody>
          </p:sp>
          <p:sp>
            <p:nvSpPr>
              <p:cNvPr id="10" name="Shape 594"/>
              <p:cNvSpPr/>
              <p:nvPr/>
            </p:nvSpPr>
            <p:spPr>
              <a:xfrm flipH="1">
                <a:off x="1957432" y="681037"/>
                <a:ext cx="363113" cy="456010"/>
              </a:xfrm>
              <a:prstGeom prst="line">
                <a:avLst/>
              </a:prstGeom>
              <a:noFill/>
              <a:ln w="28575" cap="flat">
                <a:solidFill>
                  <a:srgbClr val="FF0000"/>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endParaRPr sz="1600"/>
              </a:p>
            </p:txBody>
          </p:sp>
          <p:sp>
            <p:nvSpPr>
              <p:cNvPr id="11" name="Shape 595"/>
              <p:cNvSpPr/>
              <p:nvPr/>
            </p:nvSpPr>
            <p:spPr>
              <a:xfrm flipH="1">
                <a:off x="217868" y="681037"/>
                <a:ext cx="361424" cy="456010"/>
              </a:xfrm>
              <a:prstGeom prst="line">
                <a:avLst/>
              </a:prstGeom>
              <a:noFill/>
              <a:ln w="28575" cap="flat">
                <a:solidFill>
                  <a:srgbClr val="FF0000"/>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endParaRPr sz="1600"/>
              </a:p>
            </p:txBody>
          </p:sp>
          <p:sp>
            <p:nvSpPr>
              <p:cNvPr id="12" name="Shape 596"/>
              <p:cNvSpPr/>
              <p:nvPr/>
            </p:nvSpPr>
            <p:spPr>
              <a:xfrm>
                <a:off x="435735" y="510778"/>
                <a:ext cx="361425" cy="28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F81BD"/>
              </a:solidFill>
              <a:ln w="28575" cap="flat">
                <a:solidFill>
                  <a:srgbClr val="FF0000"/>
                </a:solidFill>
                <a:prstDash val="solid"/>
                <a:round/>
              </a:ln>
              <a:effectLst/>
            </p:spPr>
            <p:txBody>
              <a:bodyPr wrap="square" lIns="0" tIns="0" rIns="0" bIns="0" numCol="1" anchor="ctr">
                <a:noAutofit/>
              </a:bodyPr>
              <a:lstStyle/>
              <a:p>
                <a:pPr lvl="0"/>
                <a:endParaRPr sz="1600"/>
              </a:p>
            </p:txBody>
          </p:sp>
          <p:sp>
            <p:nvSpPr>
              <p:cNvPr id="13" name="Shape 597"/>
              <p:cNvSpPr/>
              <p:nvPr/>
            </p:nvSpPr>
            <p:spPr>
              <a:xfrm>
                <a:off x="0" y="1078706"/>
                <a:ext cx="363113" cy="28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F81BD"/>
              </a:solidFill>
              <a:ln w="28575" cap="flat">
                <a:solidFill>
                  <a:srgbClr val="FF0000"/>
                </a:solidFill>
                <a:prstDash val="solid"/>
                <a:round/>
              </a:ln>
              <a:effectLst/>
            </p:spPr>
            <p:txBody>
              <a:bodyPr wrap="square" lIns="0" tIns="0" rIns="0" bIns="0" numCol="1" anchor="ctr">
                <a:noAutofit/>
              </a:bodyPr>
              <a:lstStyle/>
              <a:p>
                <a:pPr lvl="0"/>
                <a:endParaRPr sz="1600"/>
              </a:p>
            </p:txBody>
          </p:sp>
          <p:sp>
            <p:nvSpPr>
              <p:cNvPr id="14" name="Shape 598"/>
              <p:cNvSpPr/>
              <p:nvPr/>
            </p:nvSpPr>
            <p:spPr>
              <a:xfrm>
                <a:off x="869781" y="1078706"/>
                <a:ext cx="363113" cy="28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F81BD"/>
              </a:solidFill>
              <a:ln w="28575" cap="flat">
                <a:solidFill>
                  <a:srgbClr val="FF0000"/>
                </a:solidFill>
                <a:prstDash val="solid"/>
                <a:round/>
              </a:ln>
              <a:effectLst/>
            </p:spPr>
            <p:txBody>
              <a:bodyPr wrap="square" lIns="0" tIns="0" rIns="0" bIns="0" numCol="1" anchor="ctr">
                <a:noAutofit/>
              </a:bodyPr>
              <a:lstStyle/>
              <a:p>
                <a:pPr lvl="0"/>
                <a:endParaRPr sz="1600"/>
              </a:p>
            </p:txBody>
          </p:sp>
          <p:sp>
            <p:nvSpPr>
              <p:cNvPr id="15" name="Shape 599"/>
              <p:cNvSpPr/>
              <p:nvPr/>
            </p:nvSpPr>
            <p:spPr>
              <a:xfrm>
                <a:off x="1305517" y="0"/>
                <a:ext cx="363113" cy="28456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F81BD"/>
              </a:solidFill>
              <a:ln w="28575" cap="flat">
                <a:solidFill>
                  <a:srgbClr val="FF0000"/>
                </a:solidFill>
                <a:prstDash val="solid"/>
                <a:round/>
              </a:ln>
              <a:effectLst/>
            </p:spPr>
            <p:txBody>
              <a:bodyPr wrap="square" lIns="0" tIns="0" rIns="0" bIns="0" numCol="1" anchor="ctr">
                <a:noAutofit/>
              </a:bodyPr>
              <a:lstStyle/>
              <a:p>
                <a:pPr lvl="0"/>
                <a:endParaRPr sz="1600"/>
              </a:p>
            </p:txBody>
          </p:sp>
          <p:sp>
            <p:nvSpPr>
              <p:cNvPr id="16" name="Shape 600"/>
              <p:cNvSpPr/>
              <p:nvPr/>
            </p:nvSpPr>
            <p:spPr>
              <a:xfrm>
                <a:off x="2175299" y="510778"/>
                <a:ext cx="363113" cy="28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F81BD"/>
              </a:solidFill>
              <a:ln w="28575" cap="flat">
                <a:solidFill>
                  <a:srgbClr val="FF0000"/>
                </a:solidFill>
                <a:prstDash val="solid"/>
                <a:round/>
              </a:ln>
              <a:effectLst/>
            </p:spPr>
            <p:txBody>
              <a:bodyPr wrap="square" lIns="0" tIns="0" rIns="0" bIns="0" numCol="1" anchor="ctr">
                <a:noAutofit/>
              </a:bodyPr>
              <a:lstStyle/>
              <a:p>
                <a:pPr lvl="0"/>
                <a:endParaRPr sz="1600"/>
              </a:p>
            </p:txBody>
          </p:sp>
          <p:sp>
            <p:nvSpPr>
              <p:cNvPr id="17" name="Shape 601"/>
              <p:cNvSpPr/>
              <p:nvPr/>
            </p:nvSpPr>
            <p:spPr>
              <a:xfrm>
                <a:off x="1741252" y="1078706"/>
                <a:ext cx="361425" cy="2845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F81BD"/>
              </a:solidFill>
              <a:ln w="28575" cap="flat">
                <a:solidFill>
                  <a:srgbClr val="FF0000"/>
                </a:solidFill>
                <a:prstDash val="solid"/>
                <a:round/>
              </a:ln>
              <a:effectLst/>
            </p:spPr>
            <p:txBody>
              <a:bodyPr wrap="square" lIns="0" tIns="0" rIns="0" bIns="0" numCol="1" anchor="ctr">
                <a:noAutofit/>
              </a:bodyPr>
              <a:lstStyle/>
              <a:p>
                <a:pPr lvl="0"/>
                <a:endParaRPr sz="1600"/>
              </a:p>
            </p:txBody>
          </p:sp>
          <p:sp>
            <p:nvSpPr>
              <p:cNvPr id="18" name="Shape 602"/>
              <p:cNvSpPr/>
              <p:nvPr/>
            </p:nvSpPr>
            <p:spPr>
              <a:xfrm>
                <a:off x="23644" y="1103709"/>
                <a:ext cx="435736" cy="24622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defRPr sz="2000">
                    <a:solidFill>
                      <a:srgbClr val="EEECE1"/>
                    </a:solidFill>
                    <a:latin typeface="Arial Bold"/>
                    <a:ea typeface="Arial Bold"/>
                    <a:cs typeface="Arial Bold"/>
                    <a:sym typeface="Arial Bold"/>
                  </a:defRPr>
                </a:lvl1pPr>
              </a:lstStyle>
              <a:p>
                <a:pPr lvl="0">
                  <a:defRPr sz="1800">
                    <a:solidFill>
                      <a:srgbClr val="000000"/>
                    </a:solidFill>
                  </a:defRPr>
                </a:pPr>
                <a:r>
                  <a:rPr sz="1600">
                    <a:solidFill>
                      <a:srgbClr val="EEECE1"/>
                    </a:solidFill>
                  </a:rPr>
                  <a:t>4</a:t>
                </a:r>
              </a:p>
            </p:txBody>
          </p:sp>
          <p:sp>
            <p:nvSpPr>
              <p:cNvPr id="19" name="Shape 603"/>
              <p:cNvSpPr/>
              <p:nvPr/>
            </p:nvSpPr>
            <p:spPr>
              <a:xfrm>
                <a:off x="910315" y="1112044"/>
                <a:ext cx="113814" cy="24622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000">
                    <a:solidFill>
                      <a:srgbClr val="EEECE1"/>
                    </a:solidFill>
                    <a:latin typeface="Arial Bold"/>
                    <a:ea typeface="Arial Bold"/>
                    <a:cs typeface="Arial Bold"/>
                    <a:sym typeface="Arial Bold"/>
                  </a:defRPr>
                </a:lvl1pPr>
              </a:lstStyle>
              <a:p>
                <a:pPr lvl="0">
                  <a:defRPr sz="1800">
                    <a:solidFill>
                      <a:srgbClr val="000000"/>
                    </a:solidFill>
                  </a:defRPr>
                </a:pPr>
                <a:r>
                  <a:rPr sz="1600">
                    <a:solidFill>
                      <a:srgbClr val="EEECE1"/>
                    </a:solidFill>
                  </a:rPr>
                  <a:t>5</a:t>
                </a:r>
              </a:p>
            </p:txBody>
          </p:sp>
          <p:sp>
            <p:nvSpPr>
              <p:cNvPr id="20" name="Shape 604"/>
              <p:cNvSpPr/>
              <p:nvPr/>
            </p:nvSpPr>
            <p:spPr>
              <a:xfrm>
                <a:off x="1769963" y="1107281"/>
                <a:ext cx="336091" cy="24622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defRPr sz="2000">
                    <a:solidFill>
                      <a:srgbClr val="EEECE1"/>
                    </a:solidFill>
                    <a:latin typeface="Arial Bold"/>
                    <a:ea typeface="Arial Bold"/>
                    <a:cs typeface="Arial Bold"/>
                    <a:sym typeface="Arial Bold"/>
                  </a:defRPr>
                </a:lvl1pPr>
              </a:lstStyle>
              <a:p>
                <a:pPr lvl="0">
                  <a:defRPr sz="1800">
                    <a:solidFill>
                      <a:srgbClr val="000000"/>
                    </a:solidFill>
                  </a:defRPr>
                </a:pPr>
                <a:r>
                  <a:rPr sz="1600">
                    <a:solidFill>
                      <a:srgbClr val="EEECE1"/>
                    </a:solidFill>
                  </a:rPr>
                  <a:t>6</a:t>
                </a:r>
              </a:p>
            </p:txBody>
          </p:sp>
          <p:sp>
            <p:nvSpPr>
              <p:cNvPr id="21" name="Shape 605"/>
              <p:cNvSpPr/>
              <p:nvPr/>
            </p:nvSpPr>
            <p:spPr>
              <a:xfrm>
                <a:off x="456002" y="531018"/>
                <a:ext cx="113814" cy="24622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000">
                    <a:solidFill>
                      <a:srgbClr val="EEECE1"/>
                    </a:solidFill>
                    <a:latin typeface="Arial Bold"/>
                    <a:ea typeface="Arial Bold"/>
                    <a:cs typeface="Arial Bold"/>
                    <a:sym typeface="Arial Bold"/>
                  </a:defRPr>
                </a:lvl1pPr>
              </a:lstStyle>
              <a:p>
                <a:pPr lvl="0">
                  <a:defRPr sz="1800">
                    <a:solidFill>
                      <a:srgbClr val="000000"/>
                    </a:solidFill>
                  </a:defRPr>
                </a:pPr>
                <a:r>
                  <a:rPr sz="1600">
                    <a:solidFill>
                      <a:srgbClr val="EEECE1"/>
                    </a:solidFill>
                  </a:rPr>
                  <a:t>2</a:t>
                </a:r>
              </a:p>
            </p:txBody>
          </p:sp>
          <p:sp>
            <p:nvSpPr>
              <p:cNvPr id="22" name="Shape 606"/>
              <p:cNvSpPr/>
              <p:nvPr/>
            </p:nvSpPr>
            <p:spPr>
              <a:xfrm>
                <a:off x="2192188" y="536972"/>
                <a:ext cx="113814" cy="24622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000">
                    <a:solidFill>
                      <a:srgbClr val="EEECE1"/>
                    </a:solidFill>
                    <a:latin typeface="Arial Bold"/>
                    <a:ea typeface="Arial Bold"/>
                    <a:cs typeface="Arial Bold"/>
                    <a:sym typeface="Arial Bold"/>
                  </a:defRPr>
                </a:lvl1pPr>
              </a:lstStyle>
              <a:p>
                <a:pPr lvl="0">
                  <a:defRPr sz="1800">
                    <a:solidFill>
                      <a:srgbClr val="000000"/>
                    </a:solidFill>
                  </a:defRPr>
                </a:pPr>
                <a:r>
                  <a:rPr sz="1600">
                    <a:solidFill>
                      <a:srgbClr val="EEECE1"/>
                    </a:solidFill>
                  </a:rPr>
                  <a:t>3</a:t>
                </a:r>
              </a:p>
            </p:txBody>
          </p:sp>
          <p:sp>
            <p:nvSpPr>
              <p:cNvPr id="23" name="Shape 607"/>
              <p:cNvSpPr/>
              <p:nvPr/>
            </p:nvSpPr>
            <p:spPr>
              <a:xfrm>
                <a:off x="1340984" y="21431"/>
                <a:ext cx="113814" cy="24622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defRPr sz="2000">
                    <a:solidFill>
                      <a:srgbClr val="EEECE1"/>
                    </a:solidFill>
                    <a:latin typeface="Arial Bold"/>
                    <a:ea typeface="Arial Bold"/>
                    <a:cs typeface="Arial Bold"/>
                    <a:sym typeface="Arial Bold"/>
                  </a:defRPr>
                </a:lvl1pPr>
              </a:lstStyle>
              <a:p>
                <a:pPr lvl="0">
                  <a:defRPr sz="1800">
                    <a:solidFill>
                      <a:srgbClr val="000000"/>
                    </a:solidFill>
                  </a:defRPr>
                </a:pPr>
                <a:r>
                  <a:rPr sz="1600">
                    <a:solidFill>
                      <a:srgbClr val="EEECE1"/>
                    </a:solidFill>
                  </a:rPr>
                  <a:t>1</a:t>
                </a:r>
              </a:p>
            </p:txBody>
          </p:sp>
        </p:grpSp>
        <p:sp>
          <p:nvSpPr>
            <p:cNvPr id="24" name="Shape 609"/>
            <p:cNvSpPr/>
            <p:nvPr/>
          </p:nvSpPr>
          <p:spPr>
            <a:xfrm>
              <a:off x="5257800" y="1829991"/>
              <a:ext cx="457200" cy="3429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a:gsLst>
                <a:gs pos="0">
                  <a:srgbClr val="00CC00"/>
                </a:gs>
                <a:gs pos="100000">
                  <a:srgbClr val="005E00"/>
                </a:gs>
              </a:gsLst>
              <a:path path="circle">
                <a:fillToRect l="37721" t="-19636" r="62278" b="119636"/>
              </a:path>
            </a:gradFill>
            <a:ln>
              <a:solidFill>
                <a:srgbClr val="FFFFFF"/>
              </a:solidFill>
              <a:round/>
            </a:ln>
          </p:spPr>
          <p:txBody>
            <a:bodyPr lIns="0" tIns="0" rIns="0" bIns="0" anchor="ctr"/>
            <a:lstStyle/>
            <a:p>
              <a:pPr lvl="0"/>
              <a:endParaRPr sz="1600"/>
            </a:p>
          </p:txBody>
        </p:sp>
        <p:sp>
          <p:nvSpPr>
            <p:cNvPr id="25" name="Shape 610"/>
            <p:cNvSpPr/>
            <p:nvPr/>
          </p:nvSpPr>
          <p:spPr>
            <a:xfrm>
              <a:off x="5334000" y="1864518"/>
              <a:ext cx="206145" cy="338554"/>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000">
                  <a:solidFill>
                    <a:srgbClr val="FFFF99"/>
                  </a:solidFill>
                  <a:latin typeface="Arial Bold"/>
                  <a:ea typeface="Arial Bold"/>
                  <a:cs typeface="Arial Bold"/>
                  <a:sym typeface="Arial Bold"/>
                </a:defRPr>
              </a:lvl1pPr>
            </a:lstStyle>
            <a:p>
              <a:pPr lvl="0">
                <a:defRPr sz="1800">
                  <a:solidFill>
                    <a:srgbClr val="000000"/>
                  </a:solidFill>
                </a:defRPr>
              </a:pPr>
              <a:r>
                <a:rPr sz="1600">
                  <a:solidFill>
                    <a:srgbClr val="FFFF99"/>
                  </a:solidFill>
                </a:rPr>
                <a:t>1</a:t>
              </a:r>
            </a:p>
          </p:txBody>
        </p:sp>
        <p:grpSp>
          <p:nvGrpSpPr>
            <p:cNvPr id="26" name="Group 613"/>
            <p:cNvGrpSpPr/>
            <p:nvPr/>
          </p:nvGrpSpPr>
          <p:grpSpPr>
            <a:xfrm>
              <a:off x="6934199" y="1829989"/>
              <a:ext cx="457201" cy="373081"/>
              <a:chOff x="0" y="-1"/>
              <a:chExt cx="457200" cy="373080"/>
            </a:xfrm>
          </p:grpSpPr>
          <p:sp>
            <p:nvSpPr>
              <p:cNvPr id="27" name="Shape 611"/>
              <p:cNvSpPr/>
              <p:nvPr/>
            </p:nvSpPr>
            <p:spPr>
              <a:xfrm>
                <a:off x="0" y="-1"/>
                <a:ext cx="457200" cy="3429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00CC00"/>
                  </a:gs>
                  <a:gs pos="100000">
                    <a:srgbClr val="005E00"/>
                  </a:gs>
                </a:gsLst>
                <a:path path="circle">
                  <a:fillToRect l="37721" t="-19636" r="62278" b="119636"/>
                </a:path>
              </a:gradFill>
              <a:ln w="9525" cap="flat">
                <a:solidFill>
                  <a:srgbClr val="FFFFFF"/>
                </a:solidFill>
                <a:prstDash val="solid"/>
                <a:round/>
              </a:ln>
              <a:effectLst/>
            </p:spPr>
            <p:txBody>
              <a:bodyPr wrap="square" lIns="0" tIns="0" rIns="0" bIns="0" numCol="1" anchor="ctr">
                <a:noAutofit/>
              </a:bodyPr>
              <a:lstStyle/>
              <a:p>
                <a:pPr lvl="0"/>
                <a:endParaRPr sz="1600"/>
              </a:p>
            </p:txBody>
          </p:sp>
          <p:sp>
            <p:nvSpPr>
              <p:cNvPr id="28" name="Shape 612"/>
              <p:cNvSpPr/>
              <p:nvPr/>
            </p:nvSpPr>
            <p:spPr>
              <a:xfrm>
                <a:off x="76200" y="34528"/>
                <a:ext cx="206145" cy="33855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sz="2000">
                    <a:solidFill>
                      <a:srgbClr val="FFFF99"/>
                    </a:solidFill>
                    <a:latin typeface="Arial Bold"/>
                    <a:ea typeface="Arial Bold"/>
                    <a:cs typeface="Arial Bold"/>
                    <a:sym typeface="Arial Bold"/>
                  </a:defRPr>
                </a:lvl1pPr>
              </a:lstStyle>
              <a:p>
                <a:pPr lvl="0">
                  <a:defRPr sz="1800">
                    <a:solidFill>
                      <a:srgbClr val="000000"/>
                    </a:solidFill>
                  </a:defRPr>
                </a:pPr>
                <a:r>
                  <a:rPr sz="1600">
                    <a:solidFill>
                      <a:srgbClr val="FFFF99"/>
                    </a:solidFill>
                  </a:rPr>
                  <a:t>2</a:t>
                </a:r>
              </a:p>
            </p:txBody>
          </p:sp>
        </p:grpSp>
        <p:grpSp>
          <p:nvGrpSpPr>
            <p:cNvPr id="29" name="Group 616"/>
            <p:cNvGrpSpPr/>
            <p:nvPr/>
          </p:nvGrpSpPr>
          <p:grpSpPr>
            <a:xfrm>
              <a:off x="7543800" y="1943098"/>
              <a:ext cx="485776" cy="359984"/>
              <a:chOff x="0" y="-1"/>
              <a:chExt cx="485775" cy="359983"/>
            </a:xfrm>
          </p:grpSpPr>
          <p:sp>
            <p:nvSpPr>
              <p:cNvPr id="30" name="Shape 614"/>
              <p:cNvSpPr/>
              <p:nvPr/>
            </p:nvSpPr>
            <p:spPr>
              <a:xfrm>
                <a:off x="0" y="-1"/>
                <a:ext cx="457200" cy="3429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00CC00"/>
                  </a:gs>
                  <a:gs pos="100000">
                    <a:srgbClr val="005E00"/>
                  </a:gs>
                </a:gsLst>
                <a:path path="circle">
                  <a:fillToRect l="37721" t="-19636" r="62278" b="119636"/>
                </a:path>
              </a:gradFill>
              <a:ln w="9525" cap="flat">
                <a:solidFill>
                  <a:srgbClr val="FFFFFF"/>
                </a:solidFill>
                <a:prstDash val="solid"/>
                <a:round/>
              </a:ln>
              <a:effectLst/>
            </p:spPr>
            <p:txBody>
              <a:bodyPr wrap="square" lIns="0" tIns="0" rIns="0" bIns="0" numCol="1" anchor="ctr">
                <a:noAutofit/>
              </a:bodyPr>
              <a:lstStyle/>
              <a:p>
                <a:pPr lvl="0"/>
                <a:endParaRPr sz="1600"/>
              </a:p>
            </p:txBody>
          </p:sp>
          <p:sp>
            <p:nvSpPr>
              <p:cNvPr id="31" name="Shape 615"/>
              <p:cNvSpPr/>
              <p:nvPr/>
            </p:nvSpPr>
            <p:spPr>
              <a:xfrm>
                <a:off x="104775" y="21431"/>
                <a:ext cx="381000" cy="33855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defRPr sz="2000">
                    <a:solidFill>
                      <a:srgbClr val="FFFF99"/>
                    </a:solidFill>
                    <a:latin typeface="Arial Bold"/>
                    <a:ea typeface="Arial Bold"/>
                    <a:cs typeface="Arial Bold"/>
                    <a:sym typeface="Arial Bold"/>
                  </a:defRPr>
                </a:lvl1pPr>
              </a:lstStyle>
              <a:p>
                <a:pPr lvl="0">
                  <a:defRPr sz="1800">
                    <a:solidFill>
                      <a:srgbClr val="000000"/>
                    </a:solidFill>
                  </a:defRPr>
                </a:pPr>
                <a:r>
                  <a:rPr sz="1600">
                    <a:solidFill>
                      <a:srgbClr val="FFFF99"/>
                    </a:solidFill>
                  </a:rPr>
                  <a:t>5</a:t>
                </a:r>
              </a:p>
            </p:txBody>
          </p:sp>
        </p:grpSp>
        <p:grpSp>
          <p:nvGrpSpPr>
            <p:cNvPr id="32" name="Group 619"/>
            <p:cNvGrpSpPr/>
            <p:nvPr/>
          </p:nvGrpSpPr>
          <p:grpSpPr>
            <a:xfrm>
              <a:off x="5791199" y="1943099"/>
              <a:ext cx="457201" cy="374271"/>
              <a:chOff x="0" y="-1"/>
              <a:chExt cx="457200" cy="374269"/>
            </a:xfrm>
          </p:grpSpPr>
          <p:sp>
            <p:nvSpPr>
              <p:cNvPr id="33" name="Shape 617"/>
              <p:cNvSpPr/>
              <p:nvPr/>
            </p:nvSpPr>
            <p:spPr>
              <a:xfrm>
                <a:off x="0" y="-1"/>
                <a:ext cx="457200" cy="3429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00CC00"/>
                  </a:gs>
                  <a:gs pos="100000">
                    <a:srgbClr val="005E00"/>
                  </a:gs>
                </a:gsLst>
                <a:path path="circle">
                  <a:fillToRect l="37721" t="-19636" r="62278" b="119636"/>
                </a:path>
              </a:gradFill>
              <a:ln w="9525" cap="flat">
                <a:solidFill>
                  <a:srgbClr val="FFFFFF"/>
                </a:solidFill>
                <a:prstDash val="solid"/>
                <a:round/>
              </a:ln>
              <a:effectLst/>
            </p:spPr>
            <p:txBody>
              <a:bodyPr wrap="square" lIns="0" tIns="0" rIns="0" bIns="0" numCol="1" anchor="ctr">
                <a:noAutofit/>
              </a:bodyPr>
              <a:lstStyle/>
              <a:p>
                <a:pPr lvl="0"/>
                <a:endParaRPr sz="1600"/>
              </a:p>
            </p:txBody>
          </p:sp>
          <p:sp>
            <p:nvSpPr>
              <p:cNvPr id="34" name="Shape 618"/>
              <p:cNvSpPr/>
              <p:nvPr/>
            </p:nvSpPr>
            <p:spPr>
              <a:xfrm>
                <a:off x="76200" y="35718"/>
                <a:ext cx="206145" cy="33855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sz="2000">
                    <a:solidFill>
                      <a:srgbClr val="FFFF99"/>
                    </a:solidFill>
                    <a:latin typeface="Arial Bold"/>
                    <a:ea typeface="Arial Bold"/>
                    <a:cs typeface="Arial Bold"/>
                    <a:sym typeface="Arial Bold"/>
                  </a:defRPr>
                </a:lvl1pPr>
              </a:lstStyle>
              <a:p>
                <a:pPr lvl="0">
                  <a:defRPr sz="1800">
                    <a:solidFill>
                      <a:srgbClr val="000000"/>
                    </a:solidFill>
                  </a:defRPr>
                </a:pPr>
                <a:r>
                  <a:rPr sz="1600">
                    <a:solidFill>
                      <a:srgbClr val="FFFF99"/>
                    </a:solidFill>
                  </a:rPr>
                  <a:t>4</a:t>
                </a:r>
              </a:p>
            </p:txBody>
          </p:sp>
        </p:grpSp>
        <p:grpSp>
          <p:nvGrpSpPr>
            <p:cNvPr id="35" name="Group 622"/>
            <p:cNvGrpSpPr/>
            <p:nvPr/>
          </p:nvGrpSpPr>
          <p:grpSpPr>
            <a:xfrm>
              <a:off x="6324599" y="1714499"/>
              <a:ext cx="457201" cy="374271"/>
              <a:chOff x="0" y="-1"/>
              <a:chExt cx="457200" cy="374269"/>
            </a:xfrm>
          </p:grpSpPr>
          <p:sp>
            <p:nvSpPr>
              <p:cNvPr id="36" name="Shape 620"/>
              <p:cNvSpPr/>
              <p:nvPr/>
            </p:nvSpPr>
            <p:spPr>
              <a:xfrm>
                <a:off x="0" y="-1"/>
                <a:ext cx="457200" cy="3429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00CC00"/>
                  </a:gs>
                  <a:gs pos="100000">
                    <a:srgbClr val="005E00"/>
                  </a:gs>
                </a:gsLst>
                <a:path path="circle">
                  <a:fillToRect l="37721" t="-19636" r="62278" b="119636"/>
                </a:path>
              </a:gradFill>
              <a:ln w="9525" cap="flat">
                <a:solidFill>
                  <a:srgbClr val="FFFFFF"/>
                </a:solidFill>
                <a:prstDash val="solid"/>
                <a:round/>
              </a:ln>
              <a:effectLst/>
            </p:spPr>
            <p:txBody>
              <a:bodyPr wrap="square" lIns="0" tIns="0" rIns="0" bIns="0" numCol="1" anchor="ctr">
                <a:noAutofit/>
              </a:bodyPr>
              <a:lstStyle/>
              <a:p>
                <a:pPr lvl="0"/>
                <a:endParaRPr sz="1600"/>
              </a:p>
            </p:txBody>
          </p:sp>
          <p:sp>
            <p:nvSpPr>
              <p:cNvPr id="37" name="Shape 621"/>
              <p:cNvSpPr/>
              <p:nvPr/>
            </p:nvSpPr>
            <p:spPr>
              <a:xfrm>
                <a:off x="76200" y="35718"/>
                <a:ext cx="206145" cy="33855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sz="2000">
                    <a:solidFill>
                      <a:srgbClr val="FFFF99"/>
                    </a:solidFill>
                    <a:latin typeface="Arial Bold"/>
                    <a:ea typeface="Arial Bold"/>
                    <a:cs typeface="Arial Bold"/>
                    <a:sym typeface="Arial Bold"/>
                  </a:defRPr>
                </a:lvl1pPr>
              </a:lstStyle>
              <a:p>
                <a:pPr lvl="0">
                  <a:defRPr sz="1800">
                    <a:solidFill>
                      <a:srgbClr val="000000"/>
                    </a:solidFill>
                  </a:defRPr>
                </a:pPr>
                <a:r>
                  <a:rPr sz="1600">
                    <a:solidFill>
                      <a:srgbClr val="FFFF99"/>
                    </a:solidFill>
                  </a:rPr>
                  <a:t>3</a:t>
                </a:r>
              </a:p>
            </p:txBody>
          </p:sp>
        </p:grpSp>
        <p:grpSp>
          <p:nvGrpSpPr>
            <p:cNvPr id="38" name="Group 625"/>
            <p:cNvGrpSpPr/>
            <p:nvPr/>
          </p:nvGrpSpPr>
          <p:grpSpPr>
            <a:xfrm>
              <a:off x="5714999" y="1543049"/>
              <a:ext cx="457201" cy="374271"/>
              <a:chOff x="0" y="-1"/>
              <a:chExt cx="457200" cy="374269"/>
            </a:xfrm>
          </p:grpSpPr>
          <p:sp>
            <p:nvSpPr>
              <p:cNvPr id="39" name="Shape 623"/>
              <p:cNvSpPr/>
              <p:nvPr/>
            </p:nvSpPr>
            <p:spPr>
              <a:xfrm>
                <a:off x="0" y="-1"/>
                <a:ext cx="457200" cy="3429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00CC00"/>
                  </a:gs>
                  <a:gs pos="100000">
                    <a:srgbClr val="005E00"/>
                  </a:gs>
                </a:gsLst>
                <a:path path="circle">
                  <a:fillToRect l="37721" t="-19636" r="62278" b="119636"/>
                </a:path>
              </a:gradFill>
              <a:ln w="9525" cap="flat">
                <a:solidFill>
                  <a:srgbClr val="FFFFFF"/>
                </a:solidFill>
                <a:prstDash val="solid"/>
                <a:round/>
              </a:ln>
              <a:effectLst/>
            </p:spPr>
            <p:txBody>
              <a:bodyPr wrap="square" lIns="0" tIns="0" rIns="0" bIns="0" numCol="1" anchor="ctr">
                <a:noAutofit/>
              </a:bodyPr>
              <a:lstStyle/>
              <a:p>
                <a:pPr lvl="0"/>
                <a:endParaRPr sz="1600"/>
              </a:p>
            </p:txBody>
          </p:sp>
          <p:sp>
            <p:nvSpPr>
              <p:cNvPr id="40" name="Shape 624"/>
              <p:cNvSpPr/>
              <p:nvPr/>
            </p:nvSpPr>
            <p:spPr>
              <a:xfrm>
                <a:off x="76200" y="35718"/>
                <a:ext cx="206145" cy="33855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sz="2000">
                    <a:solidFill>
                      <a:srgbClr val="FFFF99"/>
                    </a:solidFill>
                    <a:latin typeface="Arial Bold"/>
                    <a:ea typeface="Arial Bold"/>
                    <a:cs typeface="Arial Bold"/>
                    <a:sym typeface="Arial Bold"/>
                  </a:defRPr>
                </a:lvl1pPr>
              </a:lstStyle>
              <a:p>
                <a:pPr lvl="0">
                  <a:defRPr sz="1800">
                    <a:solidFill>
                      <a:srgbClr val="000000"/>
                    </a:solidFill>
                  </a:defRPr>
                </a:pPr>
                <a:r>
                  <a:rPr sz="1600">
                    <a:solidFill>
                      <a:srgbClr val="FFFF99"/>
                    </a:solidFill>
                  </a:rPr>
                  <a:t>6</a:t>
                </a:r>
              </a:p>
            </p:txBody>
          </p:sp>
        </p:grpSp>
        <p:grpSp>
          <p:nvGrpSpPr>
            <p:cNvPr id="41" name="Group 643"/>
            <p:cNvGrpSpPr/>
            <p:nvPr/>
          </p:nvGrpSpPr>
          <p:grpSpPr>
            <a:xfrm>
              <a:off x="3962400" y="2628900"/>
              <a:ext cx="4738690" cy="375844"/>
              <a:chOff x="0" y="-1"/>
              <a:chExt cx="4738689" cy="375842"/>
            </a:xfrm>
          </p:grpSpPr>
          <p:sp>
            <p:nvSpPr>
              <p:cNvPr id="42" name="Shape 626"/>
              <p:cNvSpPr/>
              <p:nvPr/>
            </p:nvSpPr>
            <p:spPr>
              <a:xfrm>
                <a:off x="0" y="23812"/>
                <a:ext cx="436161" cy="32027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F81BD"/>
              </a:solidFill>
              <a:ln w="28575" cap="flat">
                <a:solidFill>
                  <a:srgbClr val="0000CC"/>
                </a:solidFill>
                <a:prstDash val="solid"/>
                <a:round/>
              </a:ln>
              <a:effectLst/>
            </p:spPr>
            <p:txBody>
              <a:bodyPr wrap="square" lIns="0" tIns="0" rIns="0" bIns="0" numCol="1" anchor="ctr">
                <a:noAutofit/>
              </a:bodyPr>
              <a:lstStyle/>
              <a:p>
                <a:pPr lvl="0"/>
                <a:endParaRPr sz="1600"/>
              </a:p>
            </p:txBody>
          </p:sp>
          <p:sp>
            <p:nvSpPr>
              <p:cNvPr id="43" name="Shape 627"/>
              <p:cNvSpPr/>
              <p:nvPr/>
            </p:nvSpPr>
            <p:spPr>
              <a:xfrm>
                <a:off x="869289" y="16668"/>
                <a:ext cx="434645" cy="32027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F81BD"/>
              </a:solidFill>
              <a:ln w="28575" cap="flat">
                <a:solidFill>
                  <a:srgbClr val="0000CC"/>
                </a:solidFill>
                <a:prstDash val="solid"/>
                <a:round/>
              </a:ln>
              <a:effectLst/>
            </p:spPr>
            <p:txBody>
              <a:bodyPr wrap="square" lIns="0" tIns="0" rIns="0" bIns="0" numCol="1" anchor="ctr">
                <a:noAutofit/>
              </a:bodyPr>
              <a:lstStyle/>
              <a:p>
                <a:pPr lvl="0"/>
                <a:endParaRPr sz="1600"/>
              </a:p>
            </p:txBody>
          </p:sp>
          <p:sp>
            <p:nvSpPr>
              <p:cNvPr id="44" name="Shape 628"/>
              <p:cNvSpPr/>
              <p:nvPr/>
            </p:nvSpPr>
            <p:spPr>
              <a:xfrm>
                <a:off x="439188" y="180975"/>
                <a:ext cx="430102" cy="1"/>
              </a:xfrm>
              <a:prstGeom prst="line">
                <a:avLst/>
              </a:prstGeom>
              <a:noFill/>
              <a:ln w="28575" cap="flat">
                <a:solidFill>
                  <a:srgbClr val="0000CC"/>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endParaRPr sz="1600"/>
              </a:p>
            </p:txBody>
          </p:sp>
          <p:sp>
            <p:nvSpPr>
              <p:cNvPr id="45" name="Shape 629"/>
              <p:cNvSpPr/>
              <p:nvPr/>
            </p:nvSpPr>
            <p:spPr>
              <a:xfrm>
                <a:off x="1303934" y="180975"/>
                <a:ext cx="428587" cy="1"/>
              </a:xfrm>
              <a:prstGeom prst="line">
                <a:avLst/>
              </a:prstGeom>
              <a:noFill/>
              <a:ln w="28575" cap="flat">
                <a:solidFill>
                  <a:srgbClr val="0000CC"/>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endParaRPr sz="1600"/>
              </a:p>
            </p:txBody>
          </p:sp>
          <p:sp>
            <p:nvSpPr>
              <p:cNvPr id="46" name="Shape 630"/>
              <p:cNvSpPr/>
              <p:nvPr/>
            </p:nvSpPr>
            <p:spPr>
              <a:xfrm>
                <a:off x="1732521" y="16668"/>
                <a:ext cx="436161" cy="32027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F81BD"/>
              </a:solidFill>
              <a:ln w="28575" cap="flat">
                <a:solidFill>
                  <a:srgbClr val="0000CC"/>
                </a:solidFill>
                <a:prstDash val="solid"/>
                <a:round/>
              </a:ln>
              <a:effectLst/>
            </p:spPr>
            <p:txBody>
              <a:bodyPr wrap="square" lIns="0" tIns="0" rIns="0" bIns="0" numCol="1" anchor="ctr">
                <a:noAutofit/>
              </a:bodyPr>
              <a:lstStyle/>
              <a:p>
                <a:pPr lvl="0"/>
                <a:endParaRPr sz="1600"/>
              </a:p>
            </p:txBody>
          </p:sp>
          <p:sp>
            <p:nvSpPr>
              <p:cNvPr id="47" name="Shape 631"/>
              <p:cNvSpPr/>
              <p:nvPr/>
            </p:nvSpPr>
            <p:spPr>
              <a:xfrm>
                <a:off x="2168680" y="180975"/>
                <a:ext cx="427073" cy="1"/>
              </a:xfrm>
              <a:prstGeom prst="line">
                <a:avLst/>
              </a:prstGeom>
              <a:noFill/>
              <a:ln w="28575" cap="flat">
                <a:solidFill>
                  <a:srgbClr val="0000CC"/>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endParaRPr sz="1600"/>
              </a:p>
            </p:txBody>
          </p:sp>
          <p:sp>
            <p:nvSpPr>
              <p:cNvPr id="48" name="Shape 632"/>
              <p:cNvSpPr/>
              <p:nvPr/>
            </p:nvSpPr>
            <p:spPr>
              <a:xfrm>
                <a:off x="2580608" y="16668"/>
                <a:ext cx="436161" cy="32027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F81BD"/>
              </a:solidFill>
              <a:ln w="28575" cap="flat">
                <a:solidFill>
                  <a:srgbClr val="0000CC"/>
                </a:solidFill>
                <a:prstDash val="solid"/>
                <a:round/>
              </a:ln>
              <a:effectLst/>
            </p:spPr>
            <p:txBody>
              <a:bodyPr wrap="square" lIns="0" tIns="0" rIns="0" bIns="0" numCol="1" anchor="ctr">
                <a:noAutofit/>
              </a:bodyPr>
              <a:lstStyle/>
              <a:p>
                <a:pPr lvl="0"/>
                <a:endParaRPr sz="1600"/>
              </a:p>
            </p:txBody>
          </p:sp>
          <p:sp>
            <p:nvSpPr>
              <p:cNvPr id="49" name="Shape 633"/>
              <p:cNvSpPr/>
              <p:nvPr/>
            </p:nvSpPr>
            <p:spPr>
              <a:xfrm>
                <a:off x="3016767" y="173831"/>
                <a:ext cx="427073" cy="1"/>
              </a:xfrm>
              <a:prstGeom prst="line">
                <a:avLst/>
              </a:prstGeom>
              <a:noFill/>
              <a:ln w="28575" cap="flat">
                <a:solidFill>
                  <a:srgbClr val="0000CC"/>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endParaRPr sz="1600"/>
              </a:p>
            </p:txBody>
          </p:sp>
          <p:sp>
            <p:nvSpPr>
              <p:cNvPr id="50" name="Shape 634"/>
              <p:cNvSpPr/>
              <p:nvPr/>
            </p:nvSpPr>
            <p:spPr>
              <a:xfrm>
                <a:off x="3443840" y="1190"/>
                <a:ext cx="436161" cy="32027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F81BD"/>
              </a:solidFill>
              <a:ln w="28575" cap="flat">
                <a:solidFill>
                  <a:srgbClr val="0000CC"/>
                </a:solidFill>
                <a:prstDash val="solid"/>
                <a:round/>
              </a:ln>
              <a:effectLst/>
            </p:spPr>
            <p:txBody>
              <a:bodyPr wrap="square" lIns="0" tIns="0" rIns="0" bIns="0" numCol="1" anchor="ctr">
                <a:noAutofit/>
              </a:bodyPr>
              <a:lstStyle/>
              <a:p>
                <a:pPr lvl="0"/>
                <a:endParaRPr sz="1600"/>
              </a:p>
            </p:txBody>
          </p:sp>
          <p:sp>
            <p:nvSpPr>
              <p:cNvPr id="51" name="Shape 635"/>
              <p:cNvSpPr/>
              <p:nvPr/>
            </p:nvSpPr>
            <p:spPr>
              <a:xfrm>
                <a:off x="127433" y="61912"/>
                <a:ext cx="194923" cy="31392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lgn="ctr">
                  <a:lnSpc>
                    <a:spcPct val="90000"/>
                  </a:lnSpc>
                  <a:defRPr sz="2000">
                    <a:solidFill>
                      <a:srgbClr val="CC0000"/>
                    </a:solidFill>
                    <a:latin typeface="Times New Roman Bold"/>
                    <a:ea typeface="Times New Roman Bold"/>
                    <a:cs typeface="Times New Roman Bold"/>
                    <a:sym typeface="Times New Roman Bold"/>
                  </a:defRPr>
                </a:lvl1pPr>
              </a:lstStyle>
              <a:p>
                <a:pPr lvl="0">
                  <a:defRPr sz="1800">
                    <a:solidFill>
                      <a:srgbClr val="000000"/>
                    </a:solidFill>
                  </a:defRPr>
                </a:pPr>
                <a:r>
                  <a:rPr sz="1600">
                    <a:solidFill>
                      <a:srgbClr val="CC0000"/>
                    </a:solidFill>
                  </a:rPr>
                  <a:t>1</a:t>
                </a:r>
              </a:p>
            </p:txBody>
          </p:sp>
          <p:sp>
            <p:nvSpPr>
              <p:cNvPr id="52" name="Shape 636"/>
              <p:cNvSpPr/>
              <p:nvPr/>
            </p:nvSpPr>
            <p:spPr>
              <a:xfrm>
                <a:off x="1045405" y="54768"/>
                <a:ext cx="194923" cy="31392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lgn="r">
                  <a:lnSpc>
                    <a:spcPct val="90000"/>
                  </a:lnSpc>
                  <a:defRPr sz="2000">
                    <a:solidFill>
                      <a:srgbClr val="CC0000"/>
                    </a:solidFill>
                    <a:latin typeface="Times New Roman Bold"/>
                    <a:ea typeface="Times New Roman Bold"/>
                    <a:cs typeface="Times New Roman Bold"/>
                    <a:sym typeface="Times New Roman Bold"/>
                  </a:defRPr>
                </a:lvl1pPr>
              </a:lstStyle>
              <a:p>
                <a:pPr lvl="0">
                  <a:defRPr sz="1800">
                    <a:solidFill>
                      <a:srgbClr val="000000"/>
                    </a:solidFill>
                  </a:defRPr>
                </a:pPr>
                <a:r>
                  <a:rPr sz="1600">
                    <a:solidFill>
                      <a:srgbClr val="CC0000"/>
                    </a:solidFill>
                  </a:rPr>
                  <a:t>2</a:t>
                </a:r>
              </a:p>
            </p:txBody>
          </p:sp>
          <p:sp>
            <p:nvSpPr>
              <p:cNvPr id="53" name="Shape 637"/>
              <p:cNvSpPr/>
              <p:nvPr/>
            </p:nvSpPr>
            <p:spPr>
              <a:xfrm>
                <a:off x="1913180" y="58340"/>
                <a:ext cx="194923" cy="31392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lgn="r">
                  <a:lnSpc>
                    <a:spcPct val="90000"/>
                  </a:lnSpc>
                  <a:defRPr sz="2000">
                    <a:solidFill>
                      <a:srgbClr val="CC0000"/>
                    </a:solidFill>
                    <a:latin typeface="Times New Roman Bold"/>
                    <a:ea typeface="Times New Roman Bold"/>
                    <a:cs typeface="Times New Roman Bold"/>
                    <a:sym typeface="Times New Roman Bold"/>
                  </a:defRPr>
                </a:lvl1pPr>
              </a:lstStyle>
              <a:p>
                <a:pPr lvl="0">
                  <a:defRPr sz="1800">
                    <a:solidFill>
                      <a:srgbClr val="000000"/>
                    </a:solidFill>
                  </a:defRPr>
                </a:pPr>
                <a:r>
                  <a:rPr sz="1600">
                    <a:solidFill>
                      <a:srgbClr val="CC0000"/>
                    </a:solidFill>
                  </a:rPr>
                  <a:t>3</a:t>
                </a:r>
              </a:p>
            </p:txBody>
          </p:sp>
          <p:sp>
            <p:nvSpPr>
              <p:cNvPr id="54" name="Shape 638"/>
              <p:cNvSpPr/>
              <p:nvPr/>
            </p:nvSpPr>
            <p:spPr>
              <a:xfrm>
                <a:off x="2734007" y="61912"/>
                <a:ext cx="194923" cy="31392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lgn="r">
                  <a:lnSpc>
                    <a:spcPct val="90000"/>
                  </a:lnSpc>
                  <a:defRPr sz="2000">
                    <a:solidFill>
                      <a:srgbClr val="CC0000"/>
                    </a:solidFill>
                    <a:latin typeface="Times New Roman Bold"/>
                    <a:ea typeface="Times New Roman Bold"/>
                    <a:cs typeface="Times New Roman Bold"/>
                    <a:sym typeface="Times New Roman Bold"/>
                  </a:defRPr>
                </a:lvl1pPr>
              </a:lstStyle>
              <a:p>
                <a:pPr lvl="0">
                  <a:defRPr sz="1800">
                    <a:solidFill>
                      <a:srgbClr val="000000"/>
                    </a:solidFill>
                  </a:defRPr>
                </a:pPr>
                <a:r>
                  <a:rPr sz="1600">
                    <a:solidFill>
                      <a:srgbClr val="CC0000"/>
                    </a:solidFill>
                  </a:rPr>
                  <a:t>4</a:t>
                </a:r>
              </a:p>
            </p:txBody>
          </p:sp>
          <p:sp>
            <p:nvSpPr>
              <p:cNvPr id="55" name="Shape 639"/>
              <p:cNvSpPr/>
              <p:nvPr/>
            </p:nvSpPr>
            <p:spPr>
              <a:xfrm>
                <a:off x="3616927" y="50006"/>
                <a:ext cx="194923" cy="31392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lgn="r">
                  <a:lnSpc>
                    <a:spcPct val="90000"/>
                  </a:lnSpc>
                  <a:defRPr sz="2000">
                    <a:solidFill>
                      <a:srgbClr val="CC0000"/>
                    </a:solidFill>
                    <a:latin typeface="Times New Roman Bold"/>
                    <a:ea typeface="Times New Roman Bold"/>
                    <a:cs typeface="Times New Roman Bold"/>
                    <a:sym typeface="Times New Roman Bold"/>
                  </a:defRPr>
                </a:lvl1pPr>
              </a:lstStyle>
              <a:p>
                <a:pPr lvl="0">
                  <a:defRPr sz="1800">
                    <a:solidFill>
                      <a:srgbClr val="000000"/>
                    </a:solidFill>
                  </a:defRPr>
                </a:pPr>
                <a:r>
                  <a:rPr sz="1600">
                    <a:solidFill>
                      <a:srgbClr val="CC0000"/>
                    </a:solidFill>
                  </a:rPr>
                  <a:t>5</a:t>
                </a:r>
              </a:p>
            </p:txBody>
          </p:sp>
          <p:sp>
            <p:nvSpPr>
              <p:cNvPr id="56" name="Shape 640"/>
              <p:cNvSpPr/>
              <p:nvPr/>
            </p:nvSpPr>
            <p:spPr>
              <a:xfrm>
                <a:off x="3875456" y="172640"/>
                <a:ext cx="427073" cy="1"/>
              </a:xfrm>
              <a:prstGeom prst="line">
                <a:avLst/>
              </a:prstGeom>
              <a:noFill/>
              <a:ln w="28575" cap="flat">
                <a:solidFill>
                  <a:srgbClr val="0000CC"/>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endParaRPr sz="1600"/>
              </a:p>
            </p:txBody>
          </p:sp>
          <p:sp>
            <p:nvSpPr>
              <p:cNvPr id="57" name="Shape 641"/>
              <p:cNvSpPr/>
              <p:nvPr/>
            </p:nvSpPr>
            <p:spPr>
              <a:xfrm>
                <a:off x="4302528" y="-1"/>
                <a:ext cx="436161" cy="32027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F81BD"/>
              </a:solidFill>
              <a:ln w="28575" cap="flat">
                <a:solidFill>
                  <a:srgbClr val="0000CC"/>
                </a:solidFill>
                <a:prstDash val="solid"/>
                <a:round/>
              </a:ln>
              <a:effectLst/>
            </p:spPr>
            <p:txBody>
              <a:bodyPr wrap="square" lIns="0" tIns="0" rIns="0" bIns="0" numCol="1" anchor="ctr">
                <a:noAutofit/>
              </a:bodyPr>
              <a:lstStyle/>
              <a:p>
                <a:pPr lvl="0"/>
                <a:endParaRPr sz="1600"/>
              </a:p>
            </p:txBody>
          </p:sp>
          <p:sp>
            <p:nvSpPr>
              <p:cNvPr id="58" name="Shape 642"/>
              <p:cNvSpPr/>
              <p:nvPr/>
            </p:nvSpPr>
            <p:spPr>
              <a:xfrm>
                <a:off x="4475615" y="48815"/>
                <a:ext cx="194923" cy="31392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lgn="r">
                  <a:lnSpc>
                    <a:spcPct val="90000"/>
                  </a:lnSpc>
                  <a:defRPr sz="2000">
                    <a:solidFill>
                      <a:srgbClr val="CC0000"/>
                    </a:solidFill>
                    <a:latin typeface="Times New Roman Bold"/>
                    <a:ea typeface="Times New Roman Bold"/>
                    <a:cs typeface="Times New Roman Bold"/>
                    <a:sym typeface="Times New Roman Bold"/>
                  </a:defRPr>
                </a:lvl1pPr>
              </a:lstStyle>
              <a:p>
                <a:pPr lvl="0">
                  <a:defRPr sz="1800">
                    <a:solidFill>
                      <a:srgbClr val="000000"/>
                    </a:solidFill>
                  </a:defRPr>
                </a:pPr>
                <a:r>
                  <a:rPr sz="1600">
                    <a:solidFill>
                      <a:srgbClr val="CC0000"/>
                    </a:solidFill>
                  </a:rPr>
                  <a:t>6</a:t>
                </a:r>
              </a:p>
            </p:txBody>
          </p:sp>
        </p:grpSp>
        <p:grpSp>
          <p:nvGrpSpPr>
            <p:cNvPr id="59" name="Group 671"/>
            <p:cNvGrpSpPr/>
            <p:nvPr/>
          </p:nvGrpSpPr>
          <p:grpSpPr>
            <a:xfrm>
              <a:off x="6324598" y="3429000"/>
              <a:ext cx="2514603" cy="1574422"/>
              <a:chOff x="-1" y="-1"/>
              <a:chExt cx="2514601" cy="1574421"/>
            </a:xfrm>
          </p:grpSpPr>
          <p:sp>
            <p:nvSpPr>
              <p:cNvPr id="60" name="Shape 644"/>
              <p:cNvSpPr/>
              <p:nvPr/>
            </p:nvSpPr>
            <p:spPr>
              <a:xfrm flipH="1">
                <a:off x="1033462" y="211931"/>
                <a:ext cx="419101" cy="410766"/>
              </a:xfrm>
              <a:prstGeom prst="line">
                <a:avLst/>
              </a:prstGeom>
              <a:noFill/>
              <a:ln w="38100" cap="flat">
                <a:solidFill>
                  <a:srgbClr val="00CC00"/>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endParaRPr sz="1600"/>
              </a:p>
            </p:txBody>
          </p:sp>
          <p:sp>
            <p:nvSpPr>
              <p:cNvPr id="61" name="Shape 645"/>
              <p:cNvSpPr/>
              <p:nvPr/>
            </p:nvSpPr>
            <p:spPr>
              <a:xfrm flipH="1">
                <a:off x="1690687" y="827484"/>
                <a:ext cx="539751" cy="492919"/>
              </a:xfrm>
              <a:prstGeom prst="line">
                <a:avLst/>
              </a:prstGeom>
              <a:noFill/>
              <a:ln w="38100" cap="flat">
                <a:solidFill>
                  <a:srgbClr val="00CC00"/>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endParaRPr sz="1600"/>
              </a:p>
            </p:txBody>
          </p:sp>
          <p:sp>
            <p:nvSpPr>
              <p:cNvPr id="62" name="Shape 646"/>
              <p:cNvSpPr/>
              <p:nvPr/>
            </p:nvSpPr>
            <p:spPr>
              <a:xfrm flipH="1">
                <a:off x="374649" y="787003"/>
                <a:ext cx="479427" cy="533401"/>
              </a:xfrm>
              <a:prstGeom prst="line">
                <a:avLst/>
              </a:prstGeom>
              <a:noFill/>
              <a:ln w="38100" cap="flat">
                <a:solidFill>
                  <a:srgbClr val="00CC00"/>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endParaRPr sz="1600"/>
              </a:p>
            </p:txBody>
          </p:sp>
          <p:sp>
            <p:nvSpPr>
              <p:cNvPr id="63" name="Shape 647"/>
              <p:cNvSpPr/>
              <p:nvPr/>
            </p:nvSpPr>
            <p:spPr>
              <a:xfrm>
                <a:off x="973137" y="787003"/>
                <a:ext cx="538163" cy="533401"/>
              </a:xfrm>
              <a:prstGeom prst="line">
                <a:avLst/>
              </a:prstGeom>
              <a:noFill/>
              <a:ln w="38100" cap="flat">
                <a:solidFill>
                  <a:srgbClr val="00CC00"/>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endParaRPr sz="1600"/>
              </a:p>
            </p:txBody>
          </p:sp>
          <p:sp>
            <p:nvSpPr>
              <p:cNvPr id="64" name="Shape 648"/>
              <p:cNvSpPr/>
              <p:nvPr/>
            </p:nvSpPr>
            <p:spPr>
              <a:xfrm flipH="1">
                <a:off x="255587" y="252412"/>
                <a:ext cx="1" cy="1026319"/>
              </a:xfrm>
              <a:prstGeom prst="line">
                <a:avLst/>
              </a:prstGeom>
              <a:noFill/>
              <a:ln w="28575" cap="flat">
                <a:solidFill>
                  <a:srgbClr val="00CC00"/>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endParaRPr sz="1600"/>
              </a:p>
            </p:txBody>
          </p:sp>
          <p:sp>
            <p:nvSpPr>
              <p:cNvPr id="65" name="Shape 649"/>
              <p:cNvSpPr/>
              <p:nvPr/>
            </p:nvSpPr>
            <p:spPr>
              <a:xfrm>
                <a:off x="434975" y="1401365"/>
                <a:ext cx="957263" cy="1"/>
              </a:xfrm>
              <a:prstGeom prst="line">
                <a:avLst/>
              </a:prstGeom>
              <a:noFill/>
              <a:ln w="38100" cap="flat">
                <a:solidFill>
                  <a:srgbClr val="00CC00"/>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endParaRPr sz="1600"/>
              </a:p>
            </p:txBody>
          </p:sp>
          <p:sp>
            <p:nvSpPr>
              <p:cNvPr id="66" name="Shape 650"/>
              <p:cNvSpPr/>
              <p:nvPr/>
            </p:nvSpPr>
            <p:spPr>
              <a:xfrm>
                <a:off x="434975" y="129778"/>
                <a:ext cx="957263" cy="1"/>
              </a:xfrm>
              <a:prstGeom prst="line">
                <a:avLst/>
              </a:prstGeom>
              <a:noFill/>
              <a:ln w="38100" cap="flat">
                <a:solidFill>
                  <a:srgbClr val="00CC00"/>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endParaRPr sz="1600"/>
              </a:p>
            </p:txBody>
          </p:sp>
          <p:sp>
            <p:nvSpPr>
              <p:cNvPr id="67" name="Shape 651"/>
              <p:cNvSpPr/>
              <p:nvPr/>
            </p:nvSpPr>
            <p:spPr>
              <a:xfrm>
                <a:off x="1690687" y="211931"/>
                <a:ext cx="477838" cy="451247"/>
              </a:xfrm>
              <a:prstGeom prst="line">
                <a:avLst/>
              </a:prstGeom>
              <a:noFill/>
              <a:ln w="38100" cap="flat">
                <a:solidFill>
                  <a:srgbClr val="00CC00"/>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endParaRPr sz="1600"/>
              </a:p>
            </p:txBody>
          </p:sp>
          <p:sp>
            <p:nvSpPr>
              <p:cNvPr id="68" name="Shape 652"/>
              <p:cNvSpPr/>
              <p:nvPr/>
            </p:nvSpPr>
            <p:spPr>
              <a:xfrm>
                <a:off x="374650" y="211931"/>
                <a:ext cx="419100" cy="410766"/>
              </a:xfrm>
              <a:prstGeom prst="line">
                <a:avLst/>
              </a:prstGeom>
              <a:noFill/>
              <a:ln w="38100" cap="flat">
                <a:solidFill>
                  <a:srgbClr val="00CC00"/>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endParaRPr sz="1600"/>
              </a:p>
            </p:txBody>
          </p:sp>
          <p:sp>
            <p:nvSpPr>
              <p:cNvPr id="69" name="Shape 653"/>
              <p:cNvSpPr/>
              <p:nvPr/>
            </p:nvSpPr>
            <p:spPr>
              <a:xfrm flipH="1">
                <a:off x="1571625" y="252412"/>
                <a:ext cx="1" cy="1026319"/>
              </a:xfrm>
              <a:prstGeom prst="line">
                <a:avLst/>
              </a:prstGeom>
              <a:noFill/>
              <a:ln w="28575" cap="flat">
                <a:solidFill>
                  <a:srgbClr val="00CC00"/>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endParaRPr sz="1600"/>
              </a:p>
            </p:txBody>
          </p:sp>
          <p:sp>
            <p:nvSpPr>
              <p:cNvPr id="70" name="Shape 654"/>
              <p:cNvSpPr/>
              <p:nvPr/>
            </p:nvSpPr>
            <p:spPr>
              <a:xfrm>
                <a:off x="76200" y="1190"/>
                <a:ext cx="457200" cy="34290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00CC00"/>
                  </a:gs>
                  <a:gs pos="100000">
                    <a:srgbClr val="005E00"/>
                  </a:gs>
                </a:gsLst>
                <a:path path="circle">
                  <a:fillToRect l="37721" t="-19636" r="62278" b="119636"/>
                </a:path>
              </a:gradFill>
              <a:ln w="9525" cap="flat">
                <a:solidFill>
                  <a:srgbClr val="FFFFFF"/>
                </a:solidFill>
                <a:prstDash val="solid"/>
                <a:round/>
              </a:ln>
              <a:effectLst/>
            </p:spPr>
            <p:txBody>
              <a:bodyPr wrap="square" lIns="0" tIns="0" rIns="0" bIns="0" numCol="1" anchor="ctr">
                <a:noAutofit/>
              </a:bodyPr>
              <a:lstStyle/>
              <a:p>
                <a:pPr lvl="0"/>
                <a:endParaRPr sz="1600"/>
              </a:p>
            </p:txBody>
          </p:sp>
          <p:sp>
            <p:nvSpPr>
              <p:cNvPr id="71" name="Shape 655"/>
              <p:cNvSpPr/>
              <p:nvPr/>
            </p:nvSpPr>
            <p:spPr>
              <a:xfrm>
                <a:off x="152400" y="35718"/>
                <a:ext cx="206145" cy="33855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sz="2000">
                    <a:solidFill>
                      <a:srgbClr val="FFFF99"/>
                    </a:solidFill>
                    <a:latin typeface="Arial Bold"/>
                    <a:ea typeface="Arial Bold"/>
                    <a:cs typeface="Arial Bold"/>
                    <a:sym typeface="Arial Bold"/>
                  </a:defRPr>
                </a:lvl1pPr>
              </a:lstStyle>
              <a:p>
                <a:pPr lvl="0">
                  <a:defRPr sz="1800">
                    <a:solidFill>
                      <a:srgbClr val="000000"/>
                    </a:solidFill>
                  </a:defRPr>
                </a:pPr>
                <a:r>
                  <a:rPr sz="1600">
                    <a:solidFill>
                      <a:srgbClr val="FFFF99"/>
                    </a:solidFill>
                  </a:rPr>
                  <a:t>1</a:t>
                </a:r>
              </a:p>
            </p:txBody>
          </p:sp>
          <p:grpSp>
            <p:nvGrpSpPr>
              <p:cNvPr id="72" name="Group 658"/>
              <p:cNvGrpSpPr/>
              <p:nvPr/>
            </p:nvGrpSpPr>
            <p:grpSpPr>
              <a:xfrm>
                <a:off x="1295399" y="-1"/>
                <a:ext cx="457201" cy="373081"/>
                <a:chOff x="0" y="-1"/>
                <a:chExt cx="457200" cy="373080"/>
              </a:xfrm>
            </p:grpSpPr>
            <p:sp>
              <p:nvSpPr>
                <p:cNvPr id="85" name="Shape 656"/>
                <p:cNvSpPr/>
                <p:nvPr/>
              </p:nvSpPr>
              <p:spPr>
                <a:xfrm>
                  <a:off x="0" y="-1"/>
                  <a:ext cx="457200" cy="3429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00CC00"/>
                    </a:gs>
                    <a:gs pos="100000">
                      <a:srgbClr val="005E00"/>
                    </a:gs>
                  </a:gsLst>
                  <a:path path="circle">
                    <a:fillToRect l="37721" t="-19636" r="62278" b="119636"/>
                  </a:path>
                </a:gradFill>
                <a:ln w="9525" cap="flat">
                  <a:solidFill>
                    <a:srgbClr val="FFFFFF"/>
                  </a:solidFill>
                  <a:prstDash val="solid"/>
                  <a:round/>
                </a:ln>
                <a:effectLst/>
              </p:spPr>
              <p:txBody>
                <a:bodyPr wrap="square" lIns="0" tIns="0" rIns="0" bIns="0" numCol="1" anchor="ctr">
                  <a:noAutofit/>
                </a:bodyPr>
                <a:lstStyle/>
                <a:p>
                  <a:pPr lvl="0"/>
                  <a:endParaRPr sz="1600"/>
                </a:p>
              </p:txBody>
            </p:sp>
            <p:sp>
              <p:nvSpPr>
                <p:cNvPr id="86" name="Shape 657"/>
                <p:cNvSpPr/>
                <p:nvPr/>
              </p:nvSpPr>
              <p:spPr>
                <a:xfrm>
                  <a:off x="76200" y="34528"/>
                  <a:ext cx="206145" cy="33855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sz="2000">
                      <a:solidFill>
                        <a:srgbClr val="FFFF99"/>
                      </a:solidFill>
                      <a:latin typeface="Arial Bold"/>
                      <a:ea typeface="Arial Bold"/>
                      <a:cs typeface="Arial Bold"/>
                      <a:sym typeface="Arial Bold"/>
                    </a:defRPr>
                  </a:lvl1pPr>
                </a:lstStyle>
                <a:p>
                  <a:pPr lvl="0">
                    <a:defRPr sz="1800">
                      <a:solidFill>
                        <a:srgbClr val="000000"/>
                      </a:solidFill>
                    </a:defRPr>
                  </a:pPr>
                  <a:r>
                    <a:rPr sz="1600">
                      <a:solidFill>
                        <a:srgbClr val="FFFF99"/>
                      </a:solidFill>
                    </a:rPr>
                    <a:t>2</a:t>
                  </a:r>
                </a:p>
              </p:txBody>
            </p:sp>
          </p:grpSp>
          <p:grpSp>
            <p:nvGrpSpPr>
              <p:cNvPr id="73" name="Group 661"/>
              <p:cNvGrpSpPr/>
              <p:nvPr/>
            </p:nvGrpSpPr>
            <p:grpSpPr>
              <a:xfrm>
                <a:off x="2057399" y="571499"/>
                <a:ext cx="457201" cy="374271"/>
                <a:chOff x="0" y="-1"/>
                <a:chExt cx="457200" cy="374270"/>
              </a:xfrm>
            </p:grpSpPr>
            <p:sp>
              <p:nvSpPr>
                <p:cNvPr id="83" name="Shape 659"/>
                <p:cNvSpPr/>
                <p:nvPr/>
              </p:nvSpPr>
              <p:spPr>
                <a:xfrm>
                  <a:off x="0" y="-1"/>
                  <a:ext cx="457200" cy="3429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00CC00"/>
                    </a:gs>
                    <a:gs pos="100000">
                      <a:srgbClr val="005E00"/>
                    </a:gs>
                  </a:gsLst>
                  <a:path path="circle">
                    <a:fillToRect l="37721" t="-19636" r="62278" b="119636"/>
                  </a:path>
                </a:gradFill>
                <a:ln w="9525" cap="flat">
                  <a:solidFill>
                    <a:srgbClr val="FFFFFF"/>
                  </a:solidFill>
                  <a:prstDash val="solid"/>
                  <a:round/>
                </a:ln>
                <a:effectLst/>
              </p:spPr>
              <p:txBody>
                <a:bodyPr wrap="square" lIns="0" tIns="0" rIns="0" bIns="0" numCol="1" anchor="ctr">
                  <a:noAutofit/>
                </a:bodyPr>
                <a:lstStyle/>
                <a:p>
                  <a:pPr lvl="0"/>
                  <a:endParaRPr sz="1600"/>
                </a:p>
              </p:txBody>
            </p:sp>
            <p:sp>
              <p:nvSpPr>
                <p:cNvPr id="84" name="Shape 660"/>
                <p:cNvSpPr/>
                <p:nvPr/>
              </p:nvSpPr>
              <p:spPr>
                <a:xfrm>
                  <a:off x="76200" y="35718"/>
                  <a:ext cx="206145" cy="33855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sz="2000">
                      <a:solidFill>
                        <a:srgbClr val="FFFF99"/>
                      </a:solidFill>
                      <a:latin typeface="Arial Bold"/>
                      <a:ea typeface="Arial Bold"/>
                      <a:cs typeface="Arial Bold"/>
                      <a:sym typeface="Arial Bold"/>
                    </a:defRPr>
                  </a:lvl1pPr>
                </a:lstStyle>
                <a:p>
                  <a:pPr lvl="0">
                    <a:defRPr sz="1800">
                      <a:solidFill>
                        <a:srgbClr val="000000"/>
                      </a:solidFill>
                    </a:defRPr>
                  </a:pPr>
                  <a:r>
                    <a:rPr sz="1600">
                      <a:solidFill>
                        <a:srgbClr val="FFFF99"/>
                      </a:solidFill>
                    </a:rPr>
                    <a:t>3</a:t>
                  </a:r>
                </a:p>
              </p:txBody>
            </p:sp>
          </p:grpSp>
          <p:grpSp>
            <p:nvGrpSpPr>
              <p:cNvPr id="74" name="Group 664"/>
              <p:cNvGrpSpPr/>
              <p:nvPr/>
            </p:nvGrpSpPr>
            <p:grpSpPr>
              <a:xfrm>
                <a:off x="1371599" y="1200149"/>
                <a:ext cx="457201" cy="374271"/>
                <a:chOff x="0" y="-1"/>
                <a:chExt cx="457200" cy="374270"/>
              </a:xfrm>
            </p:grpSpPr>
            <p:sp>
              <p:nvSpPr>
                <p:cNvPr id="81" name="Shape 662"/>
                <p:cNvSpPr/>
                <p:nvPr/>
              </p:nvSpPr>
              <p:spPr>
                <a:xfrm>
                  <a:off x="0" y="-1"/>
                  <a:ext cx="457200" cy="3429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00CC00"/>
                    </a:gs>
                    <a:gs pos="100000">
                      <a:srgbClr val="005E00"/>
                    </a:gs>
                  </a:gsLst>
                  <a:path path="circle">
                    <a:fillToRect l="37721" t="-19636" r="62278" b="119636"/>
                  </a:path>
                </a:gradFill>
                <a:ln w="9525" cap="flat">
                  <a:solidFill>
                    <a:srgbClr val="FFFFFF"/>
                  </a:solidFill>
                  <a:prstDash val="solid"/>
                  <a:round/>
                </a:ln>
                <a:effectLst/>
              </p:spPr>
              <p:txBody>
                <a:bodyPr wrap="square" lIns="0" tIns="0" rIns="0" bIns="0" numCol="1" anchor="ctr">
                  <a:noAutofit/>
                </a:bodyPr>
                <a:lstStyle/>
                <a:p>
                  <a:pPr lvl="0"/>
                  <a:endParaRPr sz="1600"/>
                </a:p>
              </p:txBody>
            </p:sp>
            <p:sp>
              <p:nvSpPr>
                <p:cNvPr id="82" name="Shape 663"/>
                <p:cNvSpPr/>
                <p:nvPr/>
              </p:nvSpPr>
              <p:spPr>
                <a:xfrm>
                  <a:off x="76200" y="35718"/>
                  <a:ext cx="206145" cy="33855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sz="2000">
                      <a:solidFill>
                        <a:srgbClr val="FFFF99"/>
                      </a:solidFill>
                      <a:latin typeface="Arial Bold"/>
                      <a:ea typeface="Arial Bold"/>
                      <a:cs typeface="Arial Bold"/>
                      <a:sym typeface="Arial Bold"/>
                    </a:defRPr>
                  </a:lvl1pPr>
                </a:lstStyle>
                <a:p>
                  <a:pPr lvl="0">
                    <a:defRPr sz="1800">
                      <a:solidFill>
                        <a:srgbClr val="000000"/>
                      </a:solidFill>
                    </a:defRPr>
                  </a:pPr>
                  <a:r>
                    <a:rPr sz="1600">
                      <a:solidFill>
                        <a:srgbClr val="FFFF99"/>
                      </a:solidFill>
                    </a:rPr>
                    <a:t>4</a:t>
                  </a:r>
                </a:p>
              </p:txBody>
            </p:sp>
          </p:grpSp>
          <p:grpSp>
            <p:nvGrpSpPr>
              <p:cNvPr id="75" name="Group 667"/>
              <p:cNvGrpSpPr/>
              <p:nvPr/>
            </p:nvGrpSpPr>
            <p:grpSpPr>
              <a:xfrm>
                <a:off x="-1" y="1200149"/>
                <a:ext cx="485776" cy="359984"/>
                <a:chOff x="0" y="-1"/>
                <a:chExt cx="485775" cy="359983"/>
              </a:xfrm>
            </p:grpSpPr>
            <p:sp>
              <p:nvSpPr>
                <p:cNvPr id="79" name="Shape 665"/>
                <p:cNvSpPr/>
                <p:nvPr/>
              </p:nvSpPr>
              <p:spPr>
                <a:xfrm>
                  <a:off x="0" y="-1"/>
                  <a:ext cx="457200" cy="3429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00CC00"/>
                    </a:gs>
                    <a:gs pos="100000">
                      <a:srgbClr val="005E00"/>
                    </a:gs>
                  </a:gsLst>
                  <a:path path="circle">
                    <a:fillToRect l="37721" t="-19636" r="62278" b="119636"/>
                  </a:path>
                </a:gradFill>
                <a:ln w="9525" cap="flat">
                  <a:solidFill>
                    <a:srgbClr val="FFFFFF"/>
                  </a:solidFill>
                  <a:prstDash val="solid"/>
                  <a:round/>
                </a:ln>
                <a:effectLst/>
              </p:spPr>
              <p:txBody>
                <a:bodyPr wrap="square" lIns="0" tIns="0" rIns="0" bIns="0" numCol="1" anchor="ctr">
                  <a:noAutofit/>
                </a:bodyPr>
                <a:lstStyle/>
                <a:p>
                  <a:pPr lvl="0"/>
                  <a:endParaRPr sz="1600"/>
                </a:p>
              </p:txBody>
            </p:sp>
            <p:sp>
              <p:nvSpPr>
                <p:cNvPr id="80" name="Shape 666"/>
                <p:cNvSpPr/>
                <p:nvPr/>
              </p:nvSpPr>
              <p:spPr>
                <a:xfrm>
                  <a:off x="104775" y="21431"/>
                  <a:ext cx="381000" cy="33855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9" tIns="45719" rIns="45719" bIns="45719" numCol="1" anchor="t">
                  <a:spAutoFit/>
                </a:bodyPr>
                <a:lstStyle>
                  <a:lvl1pPr>
                    <a:defRPr sz="2000">
                      <a:solidFill>
                        <a:srgbClr val="FFFF99"/>
                      </a:solidFill>
                      <a:latin typeface="Arial Bold"/>
                      <a:ea typeface="Arial Bold"/>
                      <a:cs typeface="Arial Bold"/>
                      <a:sym typeface="Arial Bold"/>
                    </a:defRPr>
                  </a:lvl1pPr>
                </a:lstStyle>
                <a:p>
                  <a:pPr lvl="0">
                    <a:defRPr sz="1800">
                      <a:solidFill>
                        <a:srgbClr val="000000"/>
                      </a:solidFill>
                    </a:defRPr>
                  </a:pPr>
                  <a:r>
                    <a:rPr sz="1600">
                      <a:solidFill>
                        <a:srgbClr val="FFFF99"/>
                      </a:solidFill>
                    </a:rPr>
                    <a:t>5</a:t>
                  </a:r>
                </a:p>
              </p:txBody>
            </p:sp>
          </p:grpSp>
          <p:grpSp>
            <p:nvGrpSpPr>
              <p:cNvPr id="76" name="Group 670"/>
              <p:cNvGrpSpPr/>
              <p:nvPr/>
            </p:nvGrpSpPr>
            <p:grpSpPr>
              <a:xfrm>
                <a:off x="685799" y="514349"/>
                <a:ext cx="457201" cy="373081"/>
                <a:chOff x="0" y="-1"/>
                <a:chExt cx="457200" cy="373080"/>
              </a:xfrm>
            </p:grpSpPr>
            <p:sp>
              <p:nvSpPr>
                <p:cNvPr id="77" name="Shape 668"/>
                <p:cNvSpPr/>
                <p:nvPr/>
              </p:nvSpPr>
              <p:spPr>
                <a:xfrm>
                  <a:off x="0" y="-1"/>
                  <a:ext cx="457200" cy="3429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00CC00"/>
                    </a:gs>
                    <a:gs pos="100000">
                      <a:srgbClr val="005E00"/>
                    </a:gs>
                  </a:gsLst>
                  <a:path path="circle">
                    <a:fillToRect l="37721" t="-19636" r="62278" b="119636"/>
                  </a:path>
                </a:gradFill>
                <a:ln w="9525" cap="flat">
                  <a:solidFill>
                    <a:srgbClr val="FFFFFF"/>
                  </a:solidFill>
                  <a:prstDash val="solid"/>
                  <a:round/>
                </a:ln>
                <a:effectLst/>
              </p:spPr>
              <p:txBody>
                <a:bodyPr wrap="square" lIns="0" tIns="0" rIns="0" bIns="0" numCol="1" anchor="ctr">
                  <a:noAutofit/>
                </a:bodyPr>
                <a:lstStyle/>
                <a:p>
                  <a:pPr lvl="0"/>
                  <a:endParaRPr sz="1600"/>
                </a:p>
              </p:txBody>
            </p:sp>
            <p:sp>
              <p:nvSpPr>
                <p:cNvPr id="78" name="Shape 669"/>
                <p:cNvSpPr/>
                <p:nvPr/>
              </p:nvSpPr>
              <p:spPr>
                <a:xfrm>
                  <a:off x="76200" y="34528"/>
                  <a:ext cx="206145" cy="33855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9" tIns="45719" rIns="45719" bIns="45719" numCol="1" anchor="t">
                  <a:spAutoFit/>
                </a:bodyPr>
                <a:lstStyle>
                  <a:lvl1pPr>
                    <a:defRPr sz="2000">
                      <a:solidFill>
                        <a:srgbClr val="FFFF99"/>
                      </a:solidFill>
                      <a:latin typeface="Arial Bold"/>
                      <a:ea typeface="Arial Bold"/>
                      <a:cs typeface="Arial Bold"/>
                      <a:sym typeface="Arial Bold"/>
                    </a:defRPr>
                  </a:lvl1pPr>
                </a:lstStyle>
                <a:p>
                  <a:pPr lvl="0">
                    <a:defRPr sz="1800">
                      <a:solidFill>
                        <a:srgbClr val="000000"/>
                      </a:solidFill>
                    </a:defRPr>
                  </a:pPr>
                  <a:r>
                    <a:rPr sz="1600">
                      <a:solidFill>
                        <a:srgbClr val="FFFF99"/>
                      </a:solidFill>
                    </a:rPr>
                    <a:t>6</a:t>
                  </a:r>
                </a:p>
              </p:txBody>
            </p:sp>
          </p:grpSp>
        </p:grpSp>
      </p:grpSp>
    </p:spTree>
    <p:extLst>
      <p:ext uri="{BB962C8B-B14F-4D97-AF65-F5344CB8AC3E}">
        <p14:creationId xmlns:p14="http://schemas.microsoft.com/office/powerpoint/2010/main" val="211397627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outerShdw blurRad="38100" dist="38100" dir="2700000" rotWithShape="0">
                    <a:srgbClr val="000000">
                      <a:alpha val="43137"/>
                    </a:srgbClr>
                  </a:outerShdw>
                </a:effectLst>
              </a:rPr>
              <a:t>一、数据结构的概念</a:t>
            </a:r>
            <a:endParaRPr lang="zh-CN" altLang="en-US" dirty="0"/>
          </a:p>
        </p:txBody>
      </p:sp>
      <p:sp>
        <p:nvSpPr>
          <p:cNvPr id="3" name="内容占位符 2"/>
          <p:cNvSpPr>
            <a:spLocks noGrp="1"/>
          </p:cNvSpPr>
          <p:nvPr>
            <p:ph idx="1"/>
          </p:nvPr>
        </p:nvSpPr>
        <p:spPr/>
        <p:txBody>
          <a:bodyPr/>
          <a:lstStyle/>
          <a:p>
            <a:pPr lvl="0"/>
            <a:r>
              <a:rPr lang="zh-CN" altLang="en-US" b="1" dirty="0">
                <a:solidFill>
                  <a:srgbClr val="FFC000"/>
                </a:solidFill>
                <a:effectLst>
                  <a:outerShdw blurRad="38100" dist="38100" dir="2700000" rotWithShape="0">
                    <a:srgbClr val="000000">
                      <a:alpha val="43137"/>
                    </a:srgbClr>
                  </a:outerShdw>
                </a:effectLst>
              </a:rPr>
              <a:t>物理结构</a:t>
            </a:r>
          </a:p>
          <a:p>
            <a:pPr lvl="0">
              <a:defRPr sz="1800">
                <a:solidFill>
                  <a:srgbClr val="000000"/>
                </a:solidFill>
                <a:effectLst/>
              </a:defRPr>
            </a:pPr>
            <a:r>
              <a:rPr lang="zh-CN" altLang="en-US" dirty="0">
                <a:solidFill>
                  <a:srgbClr val="FFFFFF"/>
                </a:solidFill>
              </a:rPr>
              <a:t>数据结构在物理中的表示称为</a:t>
            </a:r>
            <a:r>
              <a:rPr lang="zh-CN" altLang="en-US" b="1" dirty="0">
                <a:solidFill>
                  <a:srgbClr val="FFFFFF"/>
                </a:solidFill>
              </a:rPr>
              <a:t>物理结构</a:t>
            </a:r>
            <a:r>
              <a:rPr lang="zh-CN" altLang="en-US" dirty="0">
                <a:solidFill>
                  <a:srgbClr val="FFFFFF"/>
                </a:solidFill>
              </a:rPr>
              <a:t>（</a:t>
            </a:r>
            <a:r>
              <a:rPr lang="en-US" altLang="zh-CN" dirty="0">
                <a:solidFill>
                  <a:srgbClr val="FFFFFF"/>
                </a:solidFill>
              </a:rPr>
              <a:t>Physical</a:t>
            </a:r>
            <a:r>
              <a:rPr lang="zh-CN" altLang="en-US" dirty="0">
                <a:solidFill>
                  <a:srgbClr val="FFFFFF"/>
                </a:solidFill>
              </a:rPr>
              <a:t> </a:t>
            </a:r>
            <a:r>
              <a:rPr lang="en-US" altLang="zh-CN" dirty="0">
                <a:solidFill>
                  <a:srgbClr val="FFFFFF"/>
                </a:solidFill>
              </a:rPr>
              <a:t>Structure</a:t>
            </a:r>
            <a:r>
              <a:rPr lang="zh-CN" altLang="en-US" dirty="0">
                <a:solidFill>
                  <a:srgbClr val="FFFFFF"/>
                </a:solidFill>
              </a:rPr>
              <a:t>），又称为</a:t>
            </a:r>
            <a:r>
              <a:rPr lang="zh-CN" altLang="en-US" b="1" dirty="0">
                <a:solidFill>
                  <a:srgbClr val="FFFFFF"/>
                </a:solidFill>
              </a:rPr>
              <a:t>存储结构</a:t>
            </a:r>
            <a:r>
              <a:rPr lang="zh-CN" altLang="en-US" dirty="0">
                <a:solidFill>
                  <a:srgbClr val="FFFFFF"/>
                </a:solidFill>
              </a:rPr>
              <a:t>（</a:t>
            </a:r>
            <a:r>
              <a:rPr lang="en-US" altLang="zh-CN" dirty="0">
                <a:solidFill>
                  <a:srgbClr val="FFFFFF"/>
                </a:solidFill>
              </a:rPr>
              <a:t>Storage</a:t>
            </a:r>
            <a:r>
              <a:rPr lang="zh-CN" altLang="en-US" dirty="0">
                <a:solidFill>
                  <a:srgbClr val="FFFFFF"/>
                </a:solidFill>
              </a:rPr>
              <a:t> </a:t>
            </a:r>
            <a:r>
              <a:rPr lang="en-US" altLang="zh-CN" dirty="0">
                <a:solidFill>
                  <a:srgbClr val="FFFFFF"/>
                </a:solidFill>
              </a:rPr>
              <a:t>Structure</a:t>
            </a:r>
            <a:r>
              <a:rPr lang="zh-CN" altLang="en-US" dirty="0">
                <a:solidFill>
                  <a:srgbClr val="FFFFFF"/>
                </a:solidFill>
              </a:rPr>
              <a:t>）。</a:t>
            </a:r>
          </a:p>
          <a:p>
            <a:pPr marL="414900" lvl="0" indent="-342900">
              <a:buSzPct val="100000"/>
              <a:buFont typeface="Wingdings"/>
              <a:buChar char="➢"/>
              <a:defRPr sz="1800">
                <a:solidFill>
                  <a:srgbClr val="000000"/>
                </a:solidFill>
                <a:effectLst/>
              </a:defRPr>
            </a:pPr>
            <a:r>
              <a:rPr lang="zh-CN" altLang="en-US" dirty="0">
                <a:solidFill>
                  <a:srgbClr val="FFFFFF"/>
                </a:solidFill>
              </a:rPr>
              <a:t>顺序存储：数据元素存放在地址连续的存储单元里</a:t>
            </a:r>
          </a:p>
          <a:p>
            <a:pPr marL="414900" lvl="0" indent="-342900">
              <a:buSzPct val="100000"/>
              <a:buFont typeface="Wingdings"/>
              <a:buChar char="➢"/>
              <a:defRPr sz="1800">
                <a:solidFill>
                  <a:srgbClr val="000000"/>
                </a:solidFill>
                <a:effectLst/>
              </a:defRPr>
            </a:pPr>
            <a:r>
              <a:rPr lang="zh-CN" altLang="en-US" dirty="0">
                <a:solidFill>
                  <a:srgbClr val="FFFFFF"/>
                </a:solidFill>
              </a:rPr>
              <a:t>链式存储：把数据元素存放在任意的存储单元里，这组存储单元可以是连续的，也可以是不连续的</a:t>
            </a:r>
          </a:p>
          <a:p>
            <a:endParaRPr lang="zh-CN" altLang="en-US" dirty="0"/>
          </a:p>
        </p:txBody>
      </p:sp>
    </p:spTree>
    <p:extLst>
      <p:ext uri="{BB962C8B-B14F-4D97-AF65-F5344CB8AC3E}">
        <p14:creationId xmlns:p14="http://schemas.microsoft.com/office/powerpoint/2010/main" val="366963853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2.png"/>
          <p:cNvPicPr/>
          <p:nvPr/>
        </p:nvPicPr>
        <p:blipFill>
          <a:blip r:embed="rId2">
            <a:extLst/>
          </a:blip>
          <a:stretch>
            <a:fillRect/>
          </a:stretch>
        </p:blipFill>
        <p:spPr>
          <a:xfrm>
            <a:off x="2478929" y="1203598"/>
            <a:ext cx="3433937" cy="3191800"/>
          </a:xfrm>
          <a:prstGeom prst="rect">
            <a:avLst/>
          </a:prstGeom>
          <a:ln w="12700">
            <a:miter lim="400000"/>
          </a:ln>
        </p:spPr>
      </p:pic>
      <p:pic>
        <p:nvPicPr>
          <p:cNvPr id="5" name="image11.png"/>
          <p:cNvPicPr/>
          <p:nvPr/>
        </p:nvPicPr>
        <p:blipFill>
          <a:blip r:embed="rId3">
            <a:extLst/>
          </a:blip>
          <a:stretch>
            <a:fillRect/>
          </a:stretch>
        </p:blipFill>
        <p:spPr>
          <a:xfrm>
            <a:off x="2051720" y="470911"/>
            <a:ext cx="4288356" cy="664394"/>
          </a:xfrm>
          <a:prstGeom prst="rect">
            <a:avLst/>
          </a:prstGeom>
          <a:ln w="12700">
            <a:miter lim="400000"/>
          </a:ln>
        </p:spPr>
      </p:pic>
    </p:spTree>
    <p:extLst>
      <p:ext uri="{BB962C8B-B14F-4D97-AF65-F5344CB8AC3E}">
        <p14:creationId xmlns:p14="http://schemas.microsoft.com/office/powerpoint/2010/main" val="1610183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dvAuto="0"/>
      <p:bldP spid="5" grpId="0" animBg="1" advAuto="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二、常用的</a:t>
            </a:r>
            <a:r>
              <a:rPr lang="zh-CN" altLang="en-US" dirty="0" smtClean="0"/>
              <a:t>数据结构</a:t>
            </a:r>
            <a:endParaRPr lang="zh-CN" altLang="en-US" dirty="0"/>
          </a:p>
        </p:txBody>
      </p:sp>
      <p:sp>
        <p:nvSpPr>
          <p:cNvPr id="3" name="内容占位符 2"/>
          <p:cNvSpPr>
            <a:spLocks noGrp="1"/>
          </p:cNvSpPr>
          <p:nvPr>
            <p:ph idx="1"/>
          </p:nvPr>
        </p:nvSpPr>
        <p:spPr/>
        <p:txBody>
          <a:bodyPr/>
          <a:lstStyle/>
          <a:p>
            <a:pPr lvl="0">
              <a:spcBef>
                <a:spcPts val="1200"/>
              </a:spcBef>
              <a:defRPr sz="1800">
                <a:solidFill>
                  <a:srgbClr val="000000"/>
                </a:solidFill>
                <a:effectLst/>
              </a:defRPr>
            </a:pPr>
            <a:r>
              <a:rPr lang="zh-CN" altLang="en-US" sz="2200" dirty="0">
                <a:solidFill>
                  <a:srgbClr val="FFFFFF"/>
                </a:solidFill>
              </a:rPr>
              <a:t>常用的数据结构</a:t>
            </a:r>
          </a:p>
          <a:p>
            <a:pPr marL="397755" lvl="0" indent="-325754">
              <a:lnSpc>
                <a:spcPct val="110000"/>
              </a:lnSpc>
              <a:spcBef>
                <a:spcPts val="1100"/>
              </a:spcBef>
              <a:buSzPct val="100000"/>
              <a:buFont typeface="Wingdings" pitchFamily="2" charset="2"/>
              <a:buChar char="Ø"/>
              <a:defRPr sz="1800">
                <a:solidFill>
                  <a:srgbClr val="000000"/>
                </a:solidFill>
                <a:effectLst/>
              </a:defRPr>
            </a:pPr>
            <a:r>
              <a:rPr lang="zh-CN" altLang="en-US" dirty="0">
                <a:solidFill>
                  <a:srgbClr val="FFFFFF"/>
                </a:solidFill>
              </a:rPr>
              <a:t>线性表</a:t>
            </a:r>
          </a:p>
          <a:p>
            <a:pPr marL="397755" lvl="0" indent="-325754">
              <a:lnSpc>
                <a:spcPct val="110000"/>
              </a:lnSpc>
              <a:spcBef>
                <a:spcPts val="1100"/>
              </a:spcBef>
              <a:buSzPct val="100000"/>
              <a:buFont typeface="Wingdings" pitchFamily="2" charset="2"/>
              <a:buChar char="Ø"/>
              <a:defRPr sz="1800">
                <a:solidFill>
                  <a:srgbClr val="000000"/>
                </a:solidFill>
                <a:effectLst/>
              </a:defRPr>
            </a:pPr>
            <a:r>
              <a:rPr lang="zh-CN" altLang="en-US" dirty="0">
                <a:solidFill>
                  <a:srgbClr val="FFFFFF"/>
                </a:solidFill>
              </a:rPr>
              <a:t>栈和队列</a:t>
            </a:r>
          </a:p>
          <a:p>
            <a:pPr marL="397755" lvl="0" indent="-325754">
              <a:lnSpc>
                <a:spcPct val="110000"/>
              </a:lnSpc>
              <a:spcBef>
                <a:spcPts val="1100"/>
              </a:spcBef>
              <a:buSzPct val="100000"/>
              <a:buFont typeface="Wingdings" pitchFamily="2" charset="2"/>
              <a:buChar char="Ø"/>
              <a:defRPr sz="1800">
                <a:solidFill>
                  <a:srgbClr val="000000"/>
                </a:solidFill>
                <a:effectLst/>
              </a:defRPr>
            </a:pPr>
            <a:r>
              <a:rPr lang="zh-CN" altLang="en-US" dirty="0">
                <a:solidFill>
                  <a:srgbClr val="FFFFFF"/>
                </a:solidFill>
              </a:rPr>
              <a:t>数组</a:t>
            </a:r>
          </a:p>
          <a:p>
            <a:pPr marL="397755" lvl="0" indent="-325754">
              <a:lnSpc>
                <a:spcPct val="110000"/>
              </a:lnSpc>
              <a:spcBef>
                <a:spcPts val="1100"/>
              </a:spcBef>
              <a:buSzPct val="100000"/>
              <a:buFont typeface="Wingdings" pitchFamily="2" charset="2"/>
              <a:buChar char="Ø"/>
              <a:defRPr sz="1800">
                <a:solidFill>
                  <a:srgbClr val="000000"/>
                </a:solidFill>
                <a:effectLst/>
              </a:defRPr>
            </a:pPr>
            <a:r>
              <a:rPr lang="zh-CN" altLang="en-US" dirty="0">
                <a:solidFill>
                  <a:srgbClr val="FFFFFF"/>
                </a:solidFill>
              </a:rPr>
              <a:t>树</a:t>
            </a:r>
          </a:p>
          <a:p>
            <a:pPr marL="397755" lvl="0" indent="-325754">
              <a:lnSpc>
                <a:spcPct val="110000"/>
              </a:lnSpc>
              <a:spcBef>
                <a:spcPts val="1100"/>
              </a:spcBef>
              <a:buSzPct val="100000"/>
              <a:buFont typeface="Wingdings" pitchFamily="2" charset="2"/>
              <a:buChar char="Ø"/>
              <a:defRPr sz="1800">
                <a:solidFill>
                  <a:srgbClr val="000000"/>
                </a:solidFill>
                <a:effectLst/>
              </a:defRPr>
            </a:pPr>
            <a:r>
              <a:rPr lang="zh-CN" altLang="en-US" dirty="0">
                <a:solidFill>
                  <a:srgbClr val="FFFFFF"/>
                </a:solidFill>
              </a:rPr>
              <a:t>图</a:t>
            </a:r>
          </a:p>
          <a:p>
            <a:endParaRPr lang="zh-CN" altLang="en-US" dirty="0"/>
          </a:p>
        </p:txBody>
      </p:sp>
    </p:spTree>
    <p:extLst>
      <p:ext uri="{BB962C8B-B14F-4D97-AF65-F5344CB8AC3E}">
        <p14:creationId xmlns:p14="http://schemas.microsoft.com/office/powerpoint/2010/main" val="58208620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en-US" dirty="0">
                <a:effectLst>
                  <a:outerShdw blurRad="38100" dist="38100" dir="2700000" rotWithShape="0">
                    <a:srgbClr val="000000">
                      <a:alpha val="43137"/>
                    </a:srgbClr>
                  </a:outerShdw>
                </a:effectLst>
              </a:rPr>
              <a:t>二、常用的</a:t>
            </a:r>
            <a:r>
              <a:rPr lang="zh-CN" altLang="en-US" dirty="0" smtClean="0">
                <a:effectLst>
                  <a:outerShdw blurRad="38100" dist="38100" dir="2700000" rotWithShape="0">
                    <a:srgbClr val="000000">
                      <a:alpha val="43137"/>
                    </a:srgbClr>
                  </a:outerShdw>
                </a:effectLst>
              </a:rPr>
              <a:t>数据结构</a:t>
            </a:r>
            <a:endParaRPr lang="zh-CN" altLang="en-US" dirty="0"/>
          </a:p>
        </p:txBody>
      </p:sp>
      <p:sp>
        <p:nvSpPr>
          <p:cNvPr id="3" name="内容占位符 2"/>
          <p:cNvSpPr>
            <a:spLocks noGrp="1"/>
          </p:cNvSpPr>
          <p:nvPr>
            <p:ph idx="1"/>
          </p:nvPr>
        </p:nvSpPr>
        <p:spPr/>
        <p:txBody>
          <a:bodyPr>
            <a:normAutofit lnSpcReduction="10000"/>
          </a:bodyPr>
          <a:lstStyle/>
          <a:p>
            <a:pPr lvl="0">
              <a:lnSpc>
                <a:spcPct val="110000"/>
              </a:lnSpc>
              <a:spcBef>
                <a:spcPts val="1200"/>
              </a:spcBef>
              <a:defRPr sz="1800">
                <a:solidFill>
                  <a:srgbClr val="000000"/>
                </a:solidFill>
                <a:effectLst/>
              </a:defRPr>
            </a:pPr>
            <a:r>
              <a:rPr lang="zh-CN" altLang="en-US" b="1" dirty="0">
                <a:solidFill>
                  <a:srgbClr val="FFC000"/>
                </a:solidFill>
              </a:rPr>
              <a:t>线性表</a:t>
            </a:r>
          </a:p>
          <a:p>
            <a:pPr lvl="0">
              <a:defRPr sz="1800">
                <a:solidFill>
                  <a:srgbClr val="000000"/>
                </a:solidFill>
                <a:effectLst/>
              </a:defRPr>
            </a:pPr>
            <a:r>
              <a:rPr lang="zh-CN" altLang="en-US" dirty="0">
                <a:solidFill>
                  <a:srgbClr val="FFFFFF"/>
                </a:solidFill>
                <a:effectLst>
                  <a:outerShdw blurRad="38100" dist="38100" dir="2700000" rotWithShape="0">
                    <a:srgbClr val="000000">
                      <a:alpha val="43137"/>
                    </a:srgbClr>
                  </a:outerShdw>
                </a:effectLst>
              </a:rPr>
              <a:t>在数据元素的非空有限集中</a:t>
            </a:r>
          </a:p>
          <a:p>
            <a:pPr lvl="0">
              <a:defRPr sz="1800">
                <a:solidFill>
                  <a:srgbClr val="000000"/>
                </a:solidFill>
                <a:effectLst/>
              </a:defRPr>
            </a:pPr>
            <a:r>
              <a:rPr lang="zh-CN" altLang="en-US" dirty="0">
                <a:solidFill>
                  <a:srgbClr val="FFFFFF"/>
                </a:solidFill>
                <a:effectLst>
                  <a:outerShdw blurRad="38100" dist="38100" dir="2700000" rotWithShape="0">
                    <a:srgbClr val="000000">
                      <a:alpha val="43137"/>
                    </a:srgbClr>
                  </a:outerShdw>
                </a:effectLst>
              </a:rPr>
              <a:t>１、存在惟一的一个被称作“第一个”的数据元素</a:t>
            </a:r>
            <a:r>
              <a:rPr lang="en-US" altLang="zh-CN" dirty="0">
                <a:solidFill>
                  <a:srgbClr val="FFFFFF"/>
                </a:solidFill>
                <a:effectLst>
                  <a:outerShdw blurRad="38100" dist="38100" dir="2700000" rotWithShape="0">
                    <a:srgbClr val="000000">
                      <a:alpha val="43137"/>
                    </a:srgbClr>
                  </a:outerShdw>
                </a:effectLst>
              </a:rPr>
              <a:t>(</a:t>
            </a:r>
            <a:r>
              <a:rPr lang="zh-CN" altLang="en-US" dirty="0">
                <a:solidFill>
                  <a:srgbClr val="FFFFFF"/>
                </a:solidFill>
                <a:effectLst>
                  <a:outerShdw blurRad="38100" dist="38100" dir="2700000" rotWithShape="0">
                    <a:srgbClr val="000000">
                      <a:alpha val="43137"/>
                    </a:srgbClr>
                  </a:outerShdw>
                </a:effectLst>
              </a:rPr>
              <a:t>如“１”</a:t>
            </a:r>
            <a:r>
              <a:rPr lang="en-US" altLang="zh-CN" dirty="0">
                <a:solidFill>
                  <a:srgbClr val="FFFFFF"/>
                </a:solidFill>
                <a:effectLst>
                  <a:outerShdw blurRad="38100" dist="38100" dir="2700000" rotWithShape="0">
                    <a:srgbClr val="000000">
                      <a:alpha val="43137"/>
                    </a:srgbClr>
                  </a:outerShdw>
                </a:effectLst>
              </a:rPr>
              <a:t>)</a:t>
            </a:r>
          </a:p>
          <a:p>
            <a:pPr lvl="0">
              <a:defRPr sz="1800">
                <a:solidFill>
                  <a:srgbClr val="000000"/>
                </a:solidFill>
                <a:effectLst/>
              </a:defRPr>
            </a:pPr>
            <a:r>
              <a:rPr lang="zh-CN" altLang="en-US" dirty="0">
                <a:solidFill>
                  <a:srgbClr val="FFFFFF"/>
                </a:solidFill>
                <a:effectLst>
                  <a:outerShdw blurRad="38100" dist="38100" dir="2700000" rotWithShape="0">
                    <a:srgbClr val="000000">
                      <a:alpha val="43137"/>
                    </a:srgbClr>
                  </a:outerShdw>
                </a:effectLst>
              </a:rPr>
              <a:t>２、存在惟一的一个被称作“最后一个”的数据元素</a:t>
            </a:r>
            <a:r>
              <a:rPr lang="en-US" altLang="zh-CN" dirty="0">
                <a:solidFill>
                  <a:srgbClr val="FFFFFF"/>
                </a:solidFill>
                <a:effectLst>
                  <a:outerShdw blurRad="38100" dist="38100" dir="2700000" rotWithShape="0">
                    <a:srgbClr val="000000">
                      <a:alpha val="43137"/>
                    </a:srgbClr>
                  </a:outerShdw>
                </a:effectLst>
              </a:rPr>
              <a:t>(</a:t>
            </a:r>
            <a:r>
              <a:rPr lang="zh-CN" altLang="en-US" dirty="0">
                <a:solidFill>
                  <a:srgbClr val="FFFFFF"/>
                </a:solidFill>
                <a:effectLst>
                  <a:outerShdw blurRad="38100" dist="38100" dir="2700000" rotWithShape="0">
                    <a:srgbClr val="000000">
                      <a:alpha val="43137"/>
                    </a:srgbClr>
                  </a:outerShdw>
                </a:effectLst>
              </a:rPr>
              <a:t>如“６”</a:t>
            </a:r>
            <a:r>
              <a:rPr lang="en-US" altLang="zh-CN" dirty="0">
                <a:solidFill>
                  <a:srgbClr val="FFFFFF"/>
                </a:solidFill>
                <a:effectLst>
                  <a:outerShdw blurRad="38100" dist="38100" dir="2700000" rotWithShape="0">
                    <a:srgbClr val="000000">
                      <a:alpha val="43137"/>
                    </a:srgbClr>
                  </a:outerShdw>
                </a:effectLst>
              </a:rPr>
              <a:t>)</a:t>
            </a:r>
          </a:p>
          <a:p>
            <a:pPr lvl="0">
              <a:defRPr sz="1800">
                <a:solidFill>
                  <a:srgbClr val="000000"/>
                </a:solidFill>
                <a:effectLst/>
              </a:defRPr>
            </a:pPr>
            <a:r>
              <a:rPr lang="zh-CN" altLang="en-US" dirty="0">
                <a:solidFill>
                  <a:srgbClr val="FFFFFF"/>
                </a:solidFill>
                <a:effectLst>
                  <a:outerShdw blurRad="38100" dist="38100" dir="2700000" rotWithShape="0">
                    <a:srgbClr val="000000">
                      <a:alpha val="43137"/>
                    </a:srgbClr>
                  </a:outerShdw>
                </a:effectLst>
              </a:rPr>
              <a:t>３、除第一个元素外，每个数据元素均只有一个前驱</a:t>
            </a:r>
          </a:p>
          <a:p>
            <a:pPr lvl="0">
              <a:defRPr sz="1800">
                <a:solidFill>
                  <a:srgbClr val="000000"/>
                </a:solidFill>
                <a:effectLst/>
              </a:defRPr>
            </a:pPr>
            <a:r>
              <a:rPr lang="zh-CN" altLang="en-US" dirty="0">
                <a:solidFill>
                  <a:srgbClr val="FFFFFF"/>
                </a:solidFill>
                <a:effectLst>
                  <a:outerShdw blurRad="38100" dist="38100" dir="2700000" rotWithShape="0">
                    <a:srgbClr val="000000">
                      <a:alpha val="43137"/>
                    </a:srgbClr>
                  </a:outerShdw>
                </a:effectLst>
              </a:rPr>
              <a:t>４、除最后一个元素外，每个数据元素均只有一个后继</a:t>
            </a:r>
            <a:r>
              <a:rPr lang="en-US" altLang="zh-CN" dirty="0">
                <a:solidFill>
                  <a:srgbClr val="FFFFFF"/>
                </a:solidFill>
                <a:effectLst>
                  <a:outerShdw blurRad="38100" dist="38100" dir="2700000" rotWithShape="0">
                    <a:srgbClr val="000000">
                      <a:alpha val="43137"/>
                    </a:srgbClr>
                  </a:outerShdw>
                </a:effectLst>
              </a:rPr>
              <a:t>(next)</a:t>
            </a:r>
            <a:r>
              <a:rPr lang="zh-CN" altLang="en-US" dirty="0">
                <a:solidFill>
                  <a:srgbClr val="FFFFFF"/>
                </a:solidFill>
                <a:effectLst>
                  <a:outerShdw blurRad="38100" dist="38100" dir="2700000" rotWithShape="0">
                    <a:srgbClr val="000000">
                      <a:alpha val="43137"/>
                    </a:srgbClr>
                  </a:outerShdw>
                </a:effectLst>
              </a:rPr>
              <a:t>，如“</a:t>
            </a:r>
            <a:r>
              <a:rPr lang="en-US" altLang="zh-CN" dirty="0">
                <a:solidFill>
                  <a:srgbClr val="FFFFFF"/>
                </a:solidFill>
                <a:effectLst>
                  <a:outerShdw blurRad="38100" dist="38100" dir="2700000" rotWithShape="0">
                    <a:srgbClr val="000000">
                      <a:alpha val="43137"/>
                    </a:srgbClr>
                  </a:outerShdw>
                </a:effectLst>
              </a:rPr>
              <a:t>1”</a:t>
            </a:r>
            <a:r>
              <a:rPr lang="zh-CN" altLang="en-US" dirty="0">
                <a:solidFill>
                  <a:srgbClr val="FFFFFF"/>
                </a:solidFill>
                <a:effectLst>
                  <a:outerShdw blurRad="38100" dist="38100" dir="2700000" rotWithShape="0">
                    <a:srgbClr val="000000">
                      <a:alpha val="43137"/>
                    </a:srgbClr>
                  </a:outerShdw>
                </a:effectLst>
              </a:rPr>
              <a:t>的</a:t>
            </a:r>
            <a:r>
              <a:rPr lang="en-US" altLang="zh-CN" dirty="0">
                <a:solidFill>
                  <a:srgbClr val="FFFFFF"/>
                </a:solidFill>
                <a:effectLst>
                  <a:outerShdw blurRad="38100" dist="38100" dir="2700000" rotWithShape="0">
                    <a:srgbClr val="000000">
                      <a:alpha val="43137"/>
                    </a:srgbClr>
                  </a:outerShdw>
                </a:effectLst>
              </a:rPr>
              <a:t>next</a:t>
            </a:r>
            <a:r>
              <a:rPr lang="zh-CN" altLang="en-US" dirty="0">
                <a:solidFill>
                  <a:srgbClr val="FFFFFF"/>
                </a:solidFill>
                <a:effectLst>
                  <a:outerShdw blurRad="38100" dist="38100" dir="2700000" rotWithShape="0">
                    <a:srgbClr val="000000">
                      <a:alpha val="43137"/>
                    </a:srgbClr>
                  </a:outerShdw>
                </a:effectLst>
              </a:rPr>
              <a:t>是“</a:t>
            </a:r>
            <a:r>
              <a:rPr lang="en-US" altLang="zh-CN" dirty="0">
                <a:solidFill>
                  <a:srgbClr val="FFFFFF"/>
                </a:solidFill>
                <a:effectLst>
                  <a:outerShdw blurRad="38100" dist="38100" dir="2700000" rotWithShape="0">
                    <a:srgbClr val="000000">
                      <a:alpha val="43137"/>
                    </a:srgbClr>
                  </a:outerShdw>
                </a:effectLst>
              </a:rPr>
              <a:t>2”, “2”</a:t>
            </a:r>
            <a:r>
              <a:rPr lang="zh-CN" altLang="en-US" dirty="0">
                <a:solidFill>
                  <a:srgbClr val="FFFFFF"/>
                </a:solidFill>
                <a:effectLst>
                  <a:outerShdw blurRad="38100" dist="38100" dir="2700000" rotWithShape="0">
                    <a:srgbClr val="000000">
                      <a:alpha val="43137"/>
                    </a:srgbClr>
                  </a:outerShdw>
                </a:effectLst>
              </a:rPr>
              <a:t>的</a:t>
            </a:r>
            <a:r>
              <a:rPr lang="en-US" altLang="zh-CN" dirty="0">
                <a:solidFill>
                  <a:srgbClr val="FFFFFF"/>
                </a:solidFill>
                <a:effectLst>
                  <a:outerShdw blurRad="38100" dist="38100" dir="2700000" rotWithShape="0">
                    <a:srgbClr val="000000">
                      <a:alpha val="43137"/>
                    </a:srgbClr>
                  </a:outerShdw>
                </a:effectLst>
              </a:rPr>
              <a:t>next</a:t>
            </a:r>
            <a:r>
              <a:rPr lang="zh-CN" altLang="en-US" dirty="0">
                <a:solidFill>
                  <a:srgbClr val="FFFFFF"/>
                </a:solidFill>
                <a:effectLst>
                  <a:outerShdw blurRad="38100" dist="38100" dir="2700000" rotWithShape="0">
                    <a:srgbClr val="000000">
                      <a:alpha val="43137"/>
                    </a:srgbClr>
                  </a:outerShdw>
                </a:effectLst>
              </a:rPr>
              <a:t>是“</a:t>
            </a:r>
            <a:r>
              <a:rPr lang="en-US" altLang="zh-CN" dirty="0">
                <a:solidFill>
                  <a:srgbClr val="FFFFFF"/>
                </a:solidFill>
                <a:effectLst>
                  <a:outerShdw blurRad="38100" dist="38100" dir="2700000" rotWithShape="0">
                    <a:srgbClr val="000000">
                      <a:alpha val="43137"/>
                    </a:srgbClr>
                  </a:outerShdw>
                </a:effectLst>
              </a:rPr>
              <a:t>3”)</a:t>
            </a:r>
          </a:p>
          <a:p>
            <a:endParaRPr lang="zh-CN" altLang="en-US" dirty="0"/>
          </a:p>
        </p:txBody>
      </p:sp>
      <p:grpSp>
        <p:nvGrpSpPr>
          <p:cNvPr id="4" name="Group 703"/>
          <p:cNvGrpSpPr/>
          <p:nvPr/>
        </p:nvGrpSpPr>
        <p:grpSpPr>
          <a:xfrm>
            <a:off x="3839240" y="1006612"/>
            <a:ext cx="3492391" cy="362373"/>
            <a:chOff x="0" y="-1"/>
            <a:chExt cx="3492389" cy="362371"/>
          </a:xfrm>
        </p:grpSpPr>
        <p:sp>
          <p:nvSpPr>
            <p:cNvPr id="5" name="Shape 686"/>
            <p:cNvSpPr/>
            <p:nvPr/>
          </p:nvSpPr>
          <p:spPr>
            <a:xfrm>
              <a:off x="0" y="25077"/>
              <a:ext cx="321449" cy="33729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F81BD"/>
            </a:solidFill>
            <a:ln w="28575" cap="flat">
              <a:solidFill>
                <a:srgbClr val="0000CC"/>
              </a:solidFill>
              <a:prstDash val="solid"/>
              <a:round/>
            </a:ln>
            <a:effectLst/>
          </p:spPr>
          <p:txBody>
            <a:bodyPr wrap="square" lIns="0" tIns="0" rIns="0" bIns="0" numCol="1" anchor="ctr">
              <a:noAutofit/>
            </a:bodyPr>
            <a:lstStyle/>
            <a:p>
              <a:pPr lvl="0">
                <a:defRPr>
                  <a:latin typeface="微软雅黑"/>
                  <a:ea typeface="微软雅黑"/>
                  <a:cs typeface="微软雅黑"/>
                  <a:sym typeface="微软雅黑"/>
                </a:defRPr>
              </a:pPr>
              <a:endParaRPr>
                <a:solidFill>
                  <a:schemeClr val="bg1"/>
                </a:solidFill>
              </a:endParaRPr>
            </a:p>
          </p:txBody>
        </p:sp>
        <p:sp>
          <p:nvSpPr>
            <p:cNvPr id="6" name="Shape 687"/>
            <p:cNvSpPr/>
            <p:nvPr/>
          </p:nvSpPr>
          <p:spPr>
            <a:xfrm>
              <a:off x="640661" y="17554"/>
              <a:ext cx="320331" cy="33729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F81BD"/>
            </a:solidFill>
            <a:ln w="28575" cap="flat">
              <a:solidFill>
                <a:srgbClr val="0000CC"/>
              </a:solidFill>
              <a:prstDash val="solid"/>
              <a:round/>
            </a:ln>
            <a:effectLst/>
          </p:spPr>
          <p:txBody>
            <a:bodyPr wrap="square" lIns="0" tIns="0" rIns="0" bIns="0" numCol="1" anchor="ctr">
              <a:noAutofit/>
            </a:bodyPr>
            <a:lstStyle/>
            <a:p>
              <a:pPr lvl="0">
                <a:defRPr>
                  <a:latin typeface="微软雅黑"/>
                  <a:ea typeface="微软雅黑"/>
                  <a:cs typeface="微软雅黑"/>
                  <a:sym typeface="微软雅黑"/>
                </a:defRPr>
              </a:pPr>
              <a:endParaRPr>
                <a:solidFill>
                  <a:schemeClr val="bg1"/>
                </a:solidFill>
              </a:endParaRPr>
            </a:p>
          </p:txBody>
        </p:sp>
        <p:sp>
          <p:nvSpPr>
            <p:cNvPr id="7" name="Shape 688"/>
            <p:cNvSpPr/>
            <p:nvPr/>
          </p:nvSpPr>
          <p:spPr>
            <a:xfrm>
              <a:off x="323679" y="190588"/>
              <a:ext cx="316983" cy="1"/>
            </a:xfrm>
            <a:prstGeom prst="line">
              <a:avLst/>
            </a:prstGeom>
            <a:noFill/>
            <a:ln w="28575" cap="flat">
              <a:solidFill>
                <a:srgbClr val="0000CC"/>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endParaRPr>
                <a:solidFill>
                  <a:schemeClr val="bg1"/>
                </a:solidFill>
              </a:endParaRPr>
            </a:p>
          </p:txBody>
        </p:sp>
        <p:sp>
          <p:nvSpPr>
            <p:cNvPr id="8" name="Shape 689"/>
            <p:cNvSpPr/>
            <p:nvPr/>
          </p:nvSpPr>
          <p:spPr>
            <a:xfrm>
              <a:off x="960992" y="190588"/>
              <a:ext cx="315867" cy="1"/>
            </a:xfrm>
            <a:prstGeom prst="line">
              <a:avLst/>
            </a:prstGeom>
            <a:noFill/>
            <a:ln w="28575" cap="flat">
              <a:solidFill>
                <a:srgbClr val="0000CC"/>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endParaRPr>
                <a:solidFill>
                  <a:schemeClr val="bg1"/>
                </a:solidFill>
              </a:endParaRPr>
            </a:p>
          </p:txBody>
        </p:sp>
        <p:sp>
          <p:nvSpPr>
            <p:cNvPr id="9" name="Shape 690"/>
            <p:cNvSpPr/>
            <p:nvPr/>
          </p:nvSpPr>
          <p:spPr>
            <a:xfrm>
              <a:off x="1276859" y="17554"/>
              <a:ext cx="321449" cy="33729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F81BD"/>
            </a:solidFill>
            <a:ln w="28575" cap="flat">
              <a:solidFill>
                <a:srgbClr val="0000CC"/>
              </a:solidFill>
              <a:prstDash val="solid"/>
              <a:round/>
            </a:ln>
            <a:effectLst/>
          </p:spPr>
          <p:txBody>
            <a:bodyPr wrap="square" lIns="0" tIns="0" rIns="0" bIns="0" numCol="1" anchor="ctr">
              <a:noAutofit/>
            </a:bodyPr>
            <a:lstStyle/>
            <a:p>
              <a:pPr lvl="0">
                <a:defRPr>
                  <a:latin typeface="微软雅黑"/>
                  <a:ea typeface="微软雅黑"/>
                  <a:cs typeface="微软雅黑"/>
                  <a:sym typeface="微软雅黑"/>
                </a:defRPr>
              </a:pPr>
              <a:endParaRPr>
                <a:solidFill>
                  <a:schemeClr val="bg1"/>
                </a:solidFill>
              </a:endParaRPr>
            </a:p>
          </p:txBody>
        </p:sp>
        <p:sp>
          <p:nvSpPr>
            <p:cNvPr id="10" name="Shape 691"/>
            <p:cNvSpPr/>
            <p:nvPr/>
          </p:nvSpPr>
          <p:spPr>
            <a:xfrm>
              <a:off x="1598306" y="190588"/>
              <a:ext cx="314751" cy="1"/>
            </a:xfrm>
            <a:prstGeom prst="line">
              <a:avLst/>
            </a:prstGeom>
            <a:noFill/>
            <a:ln w="28575" cap="flat">
              <a:solidFill>
                <a:srgbClr val="0000CC"/>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endParaRPr>
                <a:solidFill>
                  <a:schemeClr val="bg1"/>
                </a:solidFill>
              </a:endParaRPr>
            </a:p>
          </p:txBody>
        </p:sp>
        <p:sp>
          <p:nvSpPr>
            <p:cNvPr id="11" name="Shape 692"/>
            <p:cNvSpPr/>
            <p:nvPr/>
          </p:nvSpPr>
          <p:spPr>
            <a:xfrm>
              <a:off x="1901894" y="17554"/>
              <a:ext cx="321449" cy="33729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F81BD"/>
            </a:solidFill>
            <a:ln w="28575" cap="flat">
              <a:solidFill>
                <a:srgbClr val="0000CC"/>
              </a:solidFill>
              <a:prstDash val="solid"/>
              <a:round/>
            </a:ln>
            <a:effectLst/>
          </p:spPr>
          <p:txBody>
            <a:bodyPr wrap="square" lIns="0" tIns="0" rIns="0" bIns="0" numCol="1" anchor="ctr">
              <a:noAutofit/>
            </a:bodyPr>
            <a:lstStyle/>
            <a:p>
              <a:pPr lvl="0">
                <a:defRPr>
                  <a:latin typeface="微软雅黑"/>
                  <a:ea typeface="微软雅黑"/>
                  <a:cs typeface="微软雅黑"/>
                  <a:sym typeface="微软雅黑"/>
                </a:defRPr>
              </a:pPr>
              <a:endParaRPr>
                <a:solidFill>
                  <a:schemeClr val="bg1"/>
                </a:solidFill>
              </a:endParaRPr>
            </a:p>
          </p:txBody>
        </p:sp>
        <p:sp>
          <p:nvSpPr>
            <p:cNvPr id="12" name="Shape 693"/>
            <p:cNvSpPr/>
            <p:nvPr/>
          </p:nvSpPr>
          <p:spPr>
            <a:xfrm>
              <a:off x="2223342" y="183065"/>
              <a:ext cx="314751" cy="1"/>
            </a:xfrm>
            <a:prstGeom prst="line">
              <a:avLst/>
            </a:prstGeom>
            <a:noFill/>
            <a:ln w="28575" cap="flat">
              <a:solidFill>
                <a:srgbClr val="0000CC"/>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endParaRPr>
                <a:solidFill>
                  <a:schemeClr val="bg1"/>
                </a:solidFill>
              </a:endParaRPr>
            </a:p>
          </p:txBody>
        </p:sp>
        <p:sp>
          <p:nvSpPr>
            <p:cNvPr id="13" name="Shape 694"/>
            <p:cNvSpPr/>
            <p:nvPr/>
          </p:nvSpPr>
          <p:spPr>
            <a:xfrm>
              <a:off x="2538092" y="1253"/>
              <a:ext cx="321449" cy="33729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F81BD"/>
            </a:solidFill>
            <a:ln w="28575" cap="flat">
              <a:solidFill>
                <a:srgbClr val="0000CC"/>
              </a:solidFill>
              <a:prstDash val="solid"/>
              <a:round/>
            </a:ln>
            <a:effectLst/>
          </p:spPr>
          <p:txBody>
            <a:bodyPr wrap="square" lIns="0" tIns="0" rIns="0" bIns="0" numCol="1" anchor="ctr">
              <a:noAutofit/>
            </a:bodyPr>
            <a:lstStyle/>
            <a:p>
              <a:pPr lvl="0">
                <a:defRPr>
                  <a:latin typeface="微软雅黑"/>
                  <a:ea typeface="微软雅黑"/>
                  <a:cs typeface="微软雅黑"/>
                  <a:sym typeface="微软雅黑"/>
                </a:defRPr>
              </a:pPr>
              <a:endParaRPr>
                <a:solidFill>
                  <a:schemeClr val="bg1"/>
                </a:solidFill>
              </a:endParaRPr>
            </a:p>
          </p:txBody>
        </p:sp>
        <p:sp>
          <p:nvSpPr>
            <p:cNvPr id="14" name="Shape 695"/>
            <p:cNvSpPr/>
            <p:nvPr/>
          </p:nvSpPr>
          <p:spPr>
            <a:xfrm>
              <a:off x="79245" y="63947"/>
              <a:ext cx="150682" cy="27699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nSpc>
                  <a:spcPct val="90000"/>
                </a:lnSpc>
                <a:defRPr sz="2000">
                  <a:solidFill>
                    <a:srgbClr val="CC0000"/>
                  </a:solidFill>
                  <a:latin typeface="微软雅黑"/>
                  <a:ea typeface="微软雅黑"/>
                  <a:cs typeface="微软雅黑"/>
                  <a:sym typeface="微软雅黑"/>
                </a:defRPr>
              </a:lvl1pPr>
            </a:lstStyle>
            <a:p>
              <a:pPr lvl="0">
                <a:defRPr sz="1800">
                  <a:solidFill>
                    <a:srgbClr val="000000"/>
                  </a:solidFill>
                </a:defRPr>
              </a:pPr>
              <a:r>
                <a:rPr sz="2000" dirty="0">
                  <a:solidFill>
                    <a:schemeClr val="bg1"/>
                  </a:solidFill>
                </a:rPr>
                <a:t>1</a:t>
              </a:r>
            </a:p>
          </p:txBody>
        </p:sp>
        <p:sp>
          <p:nvSpPr>
            <p:cNvPr id="15" name="Shape 696"/>
            <p:cNvSpPr/>
            <p:nvPr/>
          </p:nvSpPr>
          <p:spPr>
            <a:xfrm>
              <a:off x="755623" y="58931"/>
              <a:ext cx="150682" cy="27699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nSpc>
                  <a:spcPct val="90000"/>
                </a:lnSpc>
                <a:defRPr sz="2000">
                  <a:solidFill>
                    <a:srgbClr val="CC0000"/>
                  </a:solidFill>
                  <a:latin typeface="微软雅黑"/>
                  <a:ea typeface="微软雅黑"/>
                  <a:cs typeface="微软雅黑"/>
                  <a:sym typeface="微软雅黑"/>
                </a:defRPr>
              </a:lvl1pPr>
            </a:lstStyle>
            <a:p>
              <a:pPr lvl="0">
                <a:defRPr sz="1800">
                  <a:solidFill>
                    <a:srgbClr val="000000"/>
                  </a:solidFill>
                </a:defRPr>
              </a:pPr>
              <a:r>
                <a:rPr sz="2000" dirty="0">
                  <a:solidFill>
                    <a:schemeClr val="bg1"/>
                  </a:solidFill>
                </a:rPr>
                <a:t>2</a:t>
              </a:r>
            </a:p>
          </p:txBody>
        </p:sp>
        <p:sp>
          <p:nvSpPr>
            <p:cNvPr id="16" name="Shape 697"/>
            <p:cNvSpPr/>
            <p:nvPr/>
          </p:nvSpPr>
          <p:spPr>
            <a:xfrm>
              <a:off x="1394053" y="60185"/>
              <a:ext cx="150682" cy="27699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nSpc>
                  <a:spcPct val="90000"/>
                </a:lnSpc>
                <a:defRPr sz="2000">
                  <a:solidFill>
                    <a:srgbClr val="CC0000"/>
                  </a:solidFill>
                  <a:latin typeface="微软雅黑"/>
                  <a:ea typeface="微软雅黑"/>
                  <a:cs typeface="微软雅黑"/>
                  <a:sym typeface="微软雅黑"/>
                </a:defRPr>
              </a:lvl1pPr>
            </a:lstStyle>
            <a:p>
              <a:pPr lvl="0">
                <a:defRPr sz="1800">
                  <a:solidFill>
                    <a:srgbClr val="000000"/>
                  </a:solidFill>
                </a:defRPr>
              </a:pPr>
              <a:r>
                <a:rPr sz="2000">
                  <a:solidFill>
                    <a:schemeClr val="bg1"/>
                  </a:solidFill>
                </a:rPr>
                <a:t>3</a:t>
              </a:r>
            </a:p>
          </p:txBody>
        </p:sp>
        <p:sp>
          <p:nvSpPr>
            <p:cNvPr id="17" name="Shape 698"/>
            <p:cNvSpPr/>
            <p:nvPr/>
          </p:nvSpPr>
          <p:spPr>
            <a:xfrm>
              <a:off x="2000114" y="63947"/>
              <a:ext cx="150682" cy="27699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nSpc>
                  <a:spcPct val="90000"/>
                </a:lnSpc>
                <a:defRPr sz="2000">
                  <a:solidFill>
                    <a:srgbClr val="CC0000"/>
                  </a:solidFill>
                  <a:latin typeface="微软雅黑"/>
                  <a:ea typeface="微软雅黑"/>
                  <a:cs typeface="微软雅黑"/>
                  <a:sym typeface="微软雅黑"/>
                </a:defRPr>
              </a:lvl1pPr>
            </a:lstStyle>
            <a:p>
              <a:pPr lvl="0">
                <a:defRPr sz="1800">
                  <a:solidFill>
                    <a:srgbClr val="000000"/>
                  </a:solidFill>
                </a:defRPr>
              </a:pPr>
              <a:r>
                <a:rPr sz="2000">
                  <a:solidFill>
                    <a:schemeClr val="bg1"/>
                  </a:solidFill>
                </a:rPr>
                <a:t>4</a:t>
              </a:r>
            </a:p>
          </p:txBody>
        </p:sp>
        <p:sp>
          <p:nvSpPr>
            <p:cNvPr id="18" name="Shape 699"/>
            <p:cNvSpPr/>
            <p:nvPr/>
          </p:nvSpPr>
          <p:spPr>
            <a:xfrm>
              <a:off x="2651937" y="51408"/>
              <a:ext cx="150682" cy="27699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nSpc>
                  <a:spcPct val="90000"/>
                </a:lnSpc>
                <a:defRPr sz="2000">
                  <a:solidFill>
                    <a:srgbClr val="CC0000"/>
                  </a:solidFill>
                  <a:latin typeface="微软雅黑"/>
                  <a:ea typeface="微软雅黑"/>
                  <a:cs typeface="微软雅黑"/>
                  <a:sym typeface="微软雅黑"/>
                </a:defRPr>
              </a:lvl1pPr>
            </a:lstStyle>
            <a:p>
              <a:pPr lvl="0">
                <a:defRPr sz="1800">
                  <a:solidFill>
                    <a:srgbClr val="000000"/>
                  </a:solidFill>
                </a:defRPr>
              </a:pPr>
              <a:r>
                <a:rPr sz="2000">
                  <a:solidFill>
                    <a:schemeClr val="bg1"/>
                  </a:solidFill>
                </a:rPr>
                <a:t>5</a:t>
              </a:r>
            </a:p>
          </p:txBody>
        </p:sp>
        <p:sp>
          <p:nvSpPr>
            <p:cNvPr id="19" name="Shape 700"/>
            <p:cNvSpPr/>
            <p:nvPr/>
          </p:nvSpPr>
          <p:spPr>
            <a:xfrm>
              <a:off x="2856190" y="181811"/>
              <a:ext cx="314751" cy="1"/>
            </a:xfrm>
            <a:prstGeom prst="line">
              <a:avLst/>
            </a:prstGeom>
            <a:noFill/>
            <a:ln w="28575" cap="flat">
              <a:solidFill>
                <a:srgbClr val="0000CC"/>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endParaRPr>
                <a:solidFill>
                  <a:schemeClr val="bg1"/>
                </a:solidFill>
              </a:endParaRPr>
            </a:p>
          </p:txBody>
        </p:sp>
        <p:sp>
          <p:nvSpPr>
            <p:cNvPr id="20" name="Shape 701"/>
            <p:cNvSpPr/>
            <p:nvPr/>
          </p:nvSpPr>
          <p:spPr>
            <a:xfrm>
              <a:off x="3170940" y="-1"/>
              <a:ext cx="321449" cy="3372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4F81BD"/>
            </a:solidFill>
            <a:ln w="28575" cap="flat">
              <a:solidFill>
                <a:srgbClr val="0000CC"/>
              </a:solidFill>
              <a:prstDash val="solid"/>
              <a:round/>
            </a:ln>
            <a:effectLst/>
          </p:spPr>
          <p:txBody>
            <a:bodyPr wrap="square" lIns="0" tIns="0" rIns="0" bIns="0" numCol="1" anchor="ctr">
              <a:noAutofit/>
            </a:bodyPr>
            <a:lstStyle/>
            <a:p>
              <a:pPr lvl="0">
                <a:defRPr>
                  <a:latin typeface="微软雅黑"/>
                  <a:ea typeface="微软雅黑"/>
                  <a:cs typeface="微软雅黑"/>
                  <a:sym typeface="微软雅黑"/>
                </a:defRPr>
              </a:pPr>
              <a:endParaRPr>
                <a:solidFill>
                  <a:schemeClr val="bg1"/>
                </a:solidFill>
              </a:endParaRPr>
            </a:p>
          </p:txBody>
        </p:sp>
        <p:sp>
          <p:nvSpPr>
            <p:cNvPr id="21" name="Shape 702"/>
            <p:cNvSpPr/>
            <p:nvPr/>
          </p:nvSpPr>
          <p:spPr>
            <a:xfrm>
              <a:off x="3283670" y="48900"/>
              <a:ext cx="150682" cy="27699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nSpc>
                  <a:spcPct val="90000"/>
                </a:lnSpc>
                <a:defRPr sz="2000">
                  <a:solidFill>
                    <a:srgbClr val="CC0000"/>
                  </a:solidFill>
                  <a:latin typeface="微软雅黑"/>
                  <a:ea typeface="微软雅黑"/>
                  <a:cs typeface="微软雅黑"/>
                  <a:sym typeface="微软雅黑"/>
                </a:defRPr>
              </a:lvl1pPr>
            </a:lstStyle>
            <a:p>
              <a:pPr lvl="0">
                <a:defRPr sz="1800">
                  <a:solidFill>
                    <a:srgbClr val="000000"/>
                  </a:solidFill>
                </a:defRPr>
              </a:pPr>
              <a:r>
                <a:rPr sz="2000">
                  <a:solidFill>
                    <a:schemeClr val="bg1"/>
                  </a:solidFill>
                </a:rPr>
                <a:t>6</a:t>
              </a:r>
            </a:p>
          </p:txBody>
        </p:sp>
      </p:grpSp>
    </p:spTree>
    <p:extLst>
      <p:ext uri="{BB962C8B-B14F-4D97-AF65-F5344CB8AC3E}">
        <p14:creationId xmlns:p14="http://schemas.microsoft.com/office/powerpoint/2010/main" val="227814037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83568" y="479872"/>
            <a:ext cx="6984776" cy="651718"/>
          </a:xfrm>
        </p:spPr>
        <p:txBody>
          <a:bodyPr>
            <a:normAutofit/>
          </a:bodyPr>
          <a:lstStyle/>
          <a:p>
            <a:pPr lvl="0"/>
            <a:r>
              <a:rPr lang="zh-CN" altLang="en-US" dirty="0">
                <a:effectLst>
                  <a:outerShdw blurRad="38100" dist="38100" dir="2700000" rotWithShape="0">
                    <a:srgbClr val="000000">
                      <a:alpha val="43137"/>
                    </a:srgbClr>
                  </a:outerShdw>
                </a:effectLst>
              </a:rPr>
              <a:t>二、常用的</a:t>
            </a:r>
            <a:r>
              <a:rPr lang="zh-CN" altLang="en-US" dirty="0" smtClean="0">
                <a:effectLst>
                  <a:outerShdw blurRad="38100" dist="38100" dir="2700000" rotWithShape="0">
                    <a:srgbClr val="000000">
                      <a:alpha val="43137"/>
                    </a:srgbClr>
                  </a:outerShdw>
                </a:effectLst>
              </a:rPr>
              <a:t>数据结构</a:t>
            </a:r>
            <a:endParaRPr lang="zh-CN" altLang="en-US" dirty="0"/>
          </a:p>
        </p:txBody>
      </p:sp>
      <p:sp>
        <p:nvSpPr>
          <p:cNvPr id="5" name="内容占位符 2"/>
          <p:cNvSpPr>
            <a:spLocks noGrp="1"/>
          </p:cNvSpPr>
          <p:nvPr>
            <p:ph idx="1"/>
          </p:nvPr>
        </p:nvSpPr>
        <p:spPr>
          <a:xfrm>
            <a:off x="827584" y="1164269"/>
            <a:ext cx="6696744" cy="1479489"/>
          </a:xfrm>
        </p:spPr>
        <p:txBody>
          <a:bodyPr>
            <a:normAutofit/>
          </a:bodyPr>
          <a:lstStyle/>
          <a:p>
            <a:pPr lvl="0">
              <a:lnSpc>
                <a:spcPts val="2160"/>
              </a:lnSpc>
              <a:defRPr sz="1800">
                <a:solidFill>
                  <a:srgbClr val="000000"/>
                </a:solidFill>
                <a:effectLst/>
              </a:defRPr>
            </a:pPr>
            <a:r>
              <a:rPr lang="zh-CN" altLang="en-US" sz="1800" b="1" dirty="0">
                <a:solidFill>
                  <a:srgbClr val="FFC000"/>
                </a:solidFill>
              </a:rPr>
              <a:t>线性表举例</a:t>
            </a:r>
          </a:p>
          <a:p>
            <a:pPr lvl="0">
              <a:lnSpc>
                <a:spcPts val="2160"/>
              </a:lnSpc>
              <a:defRPr sz="1800">
                <a:solidFill>
                  <a:srgbClr val="000000"/>
                </a:solidFill>
                <a:effectLst/>
              </a:defRPr>
            </a:pPr>
            <a:r>
              <a:rPr lang="en-US" altLang="zh-CN" sz="1800" dirty="0">
                <a:solidFill>
                  <a:srgbClr val="FFFFFF"/>
                </a:solidFill>
              </a:rPr>
              <a:t>1</a:t>
            </a:r>
            <a:r>
              <a:rPr lang="zh-CN" altLang="en-US" sz="1800" dirty="0">
                <a:solidFill>
                  <a:srgbClr val="FFFFFF"/>
                </a:solidFill>
              </a:rPr>
              <a:t>、</a:t>
            </a:r>
            <a:r>
              <a:rPr lang="en-US" altLang="zh-CN" sz="1800" dirty="0">
                <a:solidFill>
                  <a:srgbClr val="FFFFFF"/>
                </a:solidFill>
                <a:effectLst>
                  <a:outerShdw blurRad="38100" dist="38100" dir="2700000" rotWithShape="0">
                    <a:srgbClr val="000000">
                      <a:alpha val="43137"/>
                    </a:srgbClr>
                  </a:outerShdw>
                </a:effectLst>
              </a:rPr>
              <a:t>26</a:t>
            </a:r>
            <a:r>
              <a:rPr lang="zh-CN" altLang="en-US" sz="1800" dirty="0">
                <a:solidFill>
                  <a:srgbClr val="FFFFFF"/>
                </a:solidFill>
                <a:effectLst>
                  <a:outerShdw blurRad="38100" dist="38100" dir="2700000" rotWithShape="0">
                    <a:srgbClr val="000000">
                      <a:alpha val="43137"/>
                    </a:srgbClr>
                  </a:outerShdw>
                </a:effectLst>
              </a:rPr>
              <a:t>个字母的字母表</a:t>
            </a:r>
            <a:r>
              <a:rPr lang="en-US" altLang="zh-CN" sz="1800" dirty="0">
                <a:solidFill>
                  <a:srgbClr val="FFFFFF"/>
                </a:solidFill>
                <a:effectLst>
                  <a:outerShdw blurRad="38100" dist="38100" dir="2700000" rotWithShape="0">
                    <a:srgbClr val="000000">
                      <a:alpha val="43137"/>
                    </a:srgbClr>
                  </a:outerShdw>
                </a:effectLst>
              </a:rPr>
              <a:t>: (A,B,C,D,…,Z)</a:t>
            </a:r>
          </a:p>
          <a:p>
            <a:pPr lvl="0">
              <a:lnSpc>
                <a:spcPts val="2160"/>
              </a:lnSpc>
              <a:defRPr sz="1800">
                <a:solidFill>
                  <a:srgbClr val="000000"/>
                </a:solidFill>
                <a:effectLst/>
              </a:defRPr>
            </a:pPr>
            <a:r>
              <a:rPr lang="en-US" altLang="zh-CN" sz="1800" b="1" dirty="0">
                <a:solidFill>
                  <a:srgbClr val="FFFFFF"/>
                </a:solidFill>
                <a:effectLst>
                  <a:outerShdw blurRad="38100" dist="38100" dir="2700000" rotWithShape="0">
                    <a:srgbClr val="000000">
                      <a:alpha val="43137"/>
                    </a:srgbClr>
                  </a:outerShdw>
                </a:effectLst>
              </a:rPr>
              <a:t>2</a:t>
            </a:r>
            <a:r>
              <a:rPr lang="zh-CN" altLang="en-US" sz="1800" b="1" dirty="0">
                <a:solidFill>
                  <a:srgbClr val="FFFFFF"/>
                </a:solidFill>
                <a:effectLst>
                  <a:outerShdw blurRad="38100" dist="38100" dir="2700000" rotWithShape="0">
                    <a:srgbClr val="000000">
                      <a:alpha val="43137"/>
                    </a:srgbClr>
                  </a:outerShdw>
                </a:effectLst>
              </a:rPr>
              <a:t>、</a:t>
            </a:r>
            <a:r>
              <a:rPr lang="zh-CN" altLang="en-US" sz="1800" dirty="0">
                <a:solidFill>
                  <a:srgbClr val="FFFFFF"/>
                </a:solidFill>
              </a:rPr>
              <a:t>一个学校的学生健康情况登记表：</a:t>
            </a:r>
          </a:p>
          <a:p>
            <a:endParaRPr lang="zh-CN" altLang="en-US" dirty="0"/>
          </a:p>
        </p:txBody>
      </p:sp>
      <p:pic>
        <p:nvPicPr>
          <p:cNvPr id="6" name="image13.png"/>
          <p:cNvPicPr/>
          <p:nvPr/>
        </p:nvPicPr>
        <p:blipFill>
          <a:blip r:embed="rId2">
            <a:extLst/>
          </a:blip>
          <a:stretch>
            <a:fillRect/>
          </a:stretch>
        </p:blipFill>
        <p:spPr>
          <a:xfrm>
            <a:off x="1331640" y="2283718"/>
            <a:ext cx="5745070" cy="2093006"/>
          </a:xfrm>
          <a:prstGeom prst="rect">
            <a:avLst/>
          </a:prstGeom>
          <a:ln w="12700">
            <a:miter lim="400000"/>
          </a:ln>
        </p:spPr>
      </p:pic>
    </p:spTree>
    <p:extLst>
      <p:ext uri="{BB962C8B-B14F-4D97-AF65-F5344CB8AC3E}">
        <p14:creationId xmlns:p14="http://schemas.microsoft.com/office/powerpoint/2010/main" val="140382921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outerShdw blurRad="38100" dist="38100" dir="2700000" rotWithShape="0">
                    <a:srgbClr val="000000">
                      <a:alpha val="43137"/>
                    </a:srgbClr>
                  </a:outerShdw>
                </a:effectLst>
              </a:rPr>
              <a:t>二、常用的数据结构</a:t>
            </a:r>
            <a:endParaRPr lang="zh-CN" altLang="en-US" dirty="0"/>
          </a:p>
        </p:txBody>
      </p:sp>
      <p:sp>
        <p:nvSpPr>
          <p:cNvPr id="3" name="内容占位符 2"/>
          <p:cNvSpPr>
            <a:spLocks noGrp="1"/>
          </p:cNvSpPr>
          <p:nvPr>
            <p:ph idx="1"/>
          </p:nvPr>
        </p:nvSpPr>
        <p:spPr/>
        <p:txBody>
          <a:bodyPr/>
          <a:lstStyle/>
          <a:p>
            <a:pPr lvl="0"/>
            <a:r>
              <a:rPr lang="zh-CN" altLang="en-US" b="1" dirty="0">
                <a:solidFill>
                  <a:srgbClr val="FFC000"/>
                </a:solidFill>
              </a:rPr>
              <a:t>线性表的主要操作</a:t>
            </a:r>
          </a:p>
          <a:p>
            <a:pPr marL="414900" lvl="0" indent="-342900">
              <a:lnSpc>
                <a:spcPct val="110000"/>
              </a:lnSpc>
              <a:spcBef>
                <a:spcPts val="1200"/>
              </a:spcBef>
              <a:buSzPct val="100000"/>
              <a:buFont typeface="Wingdings"/>
              <a:buChar char="➢"/>
              <a:defRPr sz="1800">
                <a:solidFill>
                  <a:srgbClr val="000000"/>
                </a:solidFill>
                <a:effectLst/>
              </a:defRPr>
            </a:pPr>
            <a:r>
              <a:rPr lang="zh-CN" altLang="en-US" b="1" dirty="0">
                <a:solidFill>
                  <a:srgbClr val="FFFFFF"/>
                </a:solidFill>
              </a:rPr>
              <a:t> 插入一个元素：可以在任意位置插入元素</a:t>
            </a:r>
          </a:p>
          <a:p>
            <a:pPr marL="414900" lvl="0" indent="-342900">
              <a:lnSpc>
                <a:spcPct val="110000"/>
              </a:lnSpc>
              <a:spcBef>
                <a:spcPts val="1200"/>
              </a:spcBef>
              <a:buSzPct val="100000"/>
              <a:buFont typeface="Wingdings"/>
              <a:buChar char="➢"/>
              <a:defRPr sz="1800">
                <a:solidFill>
                  <a:srgbClr val="000000"/>
                </a:solidFill>
                <a:effectLst/>
              </a:defRPr>
            </a:pPr>
            <a:r>
              <a:rPr lang="zh-CN" altLang="en-US" b="1" dirty="0">
                <a:solidFill>
                  <a:srgbClr val="FFFFFF"/>
                </a:solidFill>
              </a:rPr>
              <a:t> 删除一个元素：可以在任意位置删除元素</a:t>
            </a:r>
          </a:p>
          <a:p>
            <a:endParaRPr lang="zh-CN" altLang="en-US" dirty="0"/>
          </a:p>
        </p:txBody>
      </p:sp>
    </p:spTree>
    <p:extLst>
      <p:ext uri="{BB962C8B-B14F-4D97-AF65-F5344CB8AC3E}">
        <p14:creationId xmlns:p14="http://schemas.microsoft.com/office/powerpoint/2010/main" val="22220644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outerShdw blurRad="38100" dist="38100" dir="2700000" rotWithShape="0">
                    <a:srgbClr val="000000">
                      <a:alpha val="43137"/>
                    </a:srgbClr>
                  </a:outerShdw>
                </a:effectLst>
              </a:rPr>
              <a:t>二、常用的数据结构</a:t>
            </a:r>
            <a:endParaRPr lang="zh-CN" altLang="en-US" dirty="0"/>
          </a:p>
        </p:txBody>
      </p:sp>
      <p:sp>
        <p:nvSpPr>
          <p:cNvPr id="3" name="内容占位符 2"/>
          <p:cNvSpPr>
            <a:spLocks noGrp="1"/>
          </p:cNvSpPr>
          <p:nvPr>
            <p:ph idx="1"/>
          </p:nvPr>
        </p:nvSpPr>
        <p:spPr/>
        <p:txBody>
          <a:bodyPr/>
          <a:lstStyle/>
          <a:p>
            <a:pPr lvl="0">
              <a:spcBef>
                <a:spcPts val="700"/>
              </a:spcBef>
              <a:defRPr sz="1800">
                <a:solidFill>
                  <a:srgbClr val="000000"/>
                </a:solidFill>
                <a:effectLst/>
              </a:defRPr>
            </a:pPr>
            <a:r>
              <a:rPr lang="zh-CN" altLang="en-US" b="1" dirty="0">
                <a:solidFill>
                  <a:srgbClr val="FFC000"/>
                </a:solidFill>
                <a:effectLst>
                  <a:outerShdw blurRad="38100" dist="38100" dir="2700000" rotWithShape="0">
                    <a:srgbClr val="000000">
                      <a:alpha val="43137"/>
                    </a:srgbClr>
                  </a:outerShdw>
                </a:effectLst>
              </a:rPr>
              <a:t>栈和队列</a:t>
            </a:r>
          </a:p>
          <a:p>
            <a:pPr lvl="0">
              <a:spcBef>
                <a:spcPts val="700"/>
              </a:spcBef>
              <a:defRPr sz="1800">
                <a:solidFill>
                  <a:srgbClr val="000000"/>
                </a:solidFill>
                <a:effectLst/>
              </a:defRPr>
            </a:pPr>
            <a:r>
              <a:rPr lang="zh-CN" altLang="en-US" dirty="0">
                <a:solidFill>
                  <a:srgbClr val="FFFFFF"/>
                </a:solidFill>
              </a:rPr>
              <a:t>栈和队列的逻辑结构均为线性结构，是两种特殊的线性表</a:t>
            </a:r>
          </a:p>
          <a:p>
            <a:pPr lvl="0">
              <a:spcBef>
                <a:spcPts val="1200"/>
              </a:spcBef>
              <a:defRPr sz="1800">
                <a:solidFill>
                  <a:srgbClr val="000000"/>
                </a:solidFill>
                <a:effectLst/>
              </a:defRPr>
            </a:pPr>
            <a:r>
              <a:rPr lang="zh-CN" altLang="en-US" dirty="0">
                <a:solidFill>
                  <a:srgbClr val="FFFFFF"/>
                </a:solidFill>
              </a:rPr>
              <a:t>限定仅在表的两端进行插入或删除操作的线性表。</a:t>
            </a:r>
          </a:p>
          <a:p>
            <a:endParaRPr lang="zh-CN" altLang="en-US" dirty="0"/>
          </a:p>
        </p:txBody>
      </p:sp>
    </p:spTree>
    <p:extLst>
      <p:ext uri="{BB962C8B-B14F-4D97-AF65-F5344CB8AC3E}">
        <p14:creationId xmlns:p14="http://schemas.microsoft.com/office/powerpoint/2010/main" val="36659481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计算机软件的发展</a:t>
            </a:r>
            <a:r>
              <a:rPr lang="zh-CN" altLang="en-US" dirty="0" smtClean="0"/>
              <a:t>历史</a:t>
            </a:r>
            <a:endParaRPr lang="zh-CN" altLang="en-US" dirty="0"/>
          </a:p>
        </p:txBody>
      </p:sp>
      <p:graphicFrame>
        <p:nvGraphicFramePr>
          <p:cNvPr id="4" name="Group 62"/>
          <p:cNvGraphicFramePr>
            <a:graphicFrameLocks noGrp="1"/>
          </p:cNvGraphicFramePr>
          <p:nvPr>
            <p:ph idx="4294967295"/>
            <p:extLst>
              <p:ext uri="{D42A27DB-BD31-4B8C-83A1-F6EECF244321}">
                <p14:modId xmlns:p14="http://schemas.microsoft.com/office/powerpoint/2010/main" val="63398853"/>
              </p:ext>
            </p:extLst>
          </p:nvPr>
        </p:nvGraphicFramePr>
        <p:xfrm>
          <a:off x="755576" y="1203598"/>
          <a:ext cx="6840759" cy="3096344"/>
        </p:xfrm>
        <a:graphic>
          <a:graphicData uri="http://schemas.openxmlformats.org/drawingml/2006/table">
            <a:tbl>
              <a:tblPr/>
              <a:tblGrid>
                <a:gridCol w="1584175"/>
                <a:gridCol w="5256584"/>
              </a:tblGrid>
              <a:tr h="100811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dirty="0" smtClean="0">
                          <a:ln>
                            <a:noFill/>
                          </a:ln>
                          <a:solidFill>
                            <a:schemeClr val="bg1"/>
                          </a:solidFill>
                          <a:effectLst/>
                          <a:latin typeface="微软雅黑" pitchFamily="34" charset="-122"/>
                          <a:ea typeface="微软雅黑" pitchFamily="34" charset="-122"/>
                        </a:rPr>
                        <a:t>第</a:t>
                      </a:r>
                      <a:r>
                        <a:rPr kumimoji="1" lang="en-US" altLang="zh-CN" sz="1800" b="0" i="0" u="none" strike="noStrike" cap="none" normalizeH="0" baseline="0" dirty="0" smtClean="0">
                          <a:ln>
                            <a:noFill/>
                          </a:ln>
                          <a:solidFill>
                            <a:schemeClr val="bg1"/>
                          </a:solidFill>
                          <a:effectLst/>
                          <a:latin typeface="微软雅黑" pitchFamily="34" charset="-122"/>
                          <a:ea typeface="微软雅黑" pitchFamily="34" charset="-122"/>
                        </a:rPr>
                        <a:t>1</a:t>
                      </a:r>
                      <a:r>
                        <a:rPr kumimoji="1" lang="zh-CN" altLang="en-US" sz="1800" b="0" i="0" u="none" strike="noStrike" cap="none" normalizeH="0" baseline="0" dirty="0" smtClean="0">
                          <a:ln>
                            <a:noFill/>
                          </a:ln>
                          <a:solidFill>
                            <a:schemeClr val="bg1"/>
                          </a:solidFill>
                          <a:effectLst/>
                          <a:latin typeface="微软雅黑" pitchFamily="34" charset="-122"/>
                          <a:ea typeface="微软雅黑" pitchFamily="34" charset="-122"/>
                        </a:rPr>
                        <a:t>阶段</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dirty="0" smtClean="0">
                          <a:ln>
                            <a:noFill/>
                          </a:ln>
                          <a:solidFill>
                            <a:schemeClr val="bg1"/>
                          </a:solidFill>
                          <a:effectLst/>
                          <a:latin typeface="微软雅黑" pitchFamily="34" charset="-122"/>
                          <a:ea typeface="微软雅黑" pitchFamily="34" charset="-122"/>
                        </a:rPr>
                        <a:t>1946-1956</a:t>
                      </a:r>
                    </a:p>
                  </a:txBody>
                  <a:tcPr marL="90000" marR="90000" marT="46794" marB="46794" anchor="ctr" horzOverflow="overflow">
                    <a:lnL cap="flat">
                      <a:noFill/>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dirty="0" smtClean="0">
                          <a:ln>
                            <a:noFill/>
                          </a:ln>
                          <a:solidFill>
                            <a:schemeClr val="bg1"/>
                          </a:solidFill>
                          <a:effectLst/>
                          <a:latin typeface="微软雅黑" pitchFamily="34" charset="-122"/>
                          <a:ea typeface="微软雅黑" pitchFamily="34" charset="-122"/>
                        </a:rPr>
                        <a:t>从第一台计算机上程序的出现到实用的高级程序设计语言出现以前。设计和编制程序采用个体工作方式，强调编程技巧，尚未出现软件一词。</a:t>
                      </a:r>
                      <a:endParaRPr kumimoji="1" lang="en-US" altLang="zh-CN"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T="45714" marB="45714" horzOverflow="overflow">
                    <a:lnL w="12700" cap="flat" cmpd="sng" algn="ctr">
                      <a:solidFill>
                        <a:schemeClr val="tx1"/>
                      </a:solidFill>
                      <a:prstDash val="solid"/>
                      <a:miter lim="800000"/>
                      <a:headEnd type="none" w="med" len="med"/>
                      <a:tailEnd type="none" w="med" len="med"/>
                    </a:lnL>
                    <a:lnR cap="flat">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lumMod val="75000"/>
                      </a:schemeClr>
                    </a:solidFill>
                  </a:tcPr>
                </a:tc>
              </a:tr>
              <a:tr h="115212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dirty="0" smtClean="0">
                          <a:ln>
                            <a:noFill/>
                          </a:ln>
                          <a:solidFill>
                            <a:schemeClr val="bg1"/>
                          </a:solidFill>
                          <a:effectLst/>
                          <a:latin typeface="微软雅黑" pitchFamily="34" charset="-122"/>
                          <a:ea typeface="微软雅黑" pitchFamily="34" charset="-122"/>
                        </a:rPr>
                        <a:t>第</a:t>
                      </a:r>
                      <a:r>
                        <a:rPr kumimoji="1" lang="en-US" altLang="zh-CN" sz="1800" b="0" i="0" u="none" strike="noStrike" cap="none" normalizeH="0" baseline="0" dirty="0" smtClean="0">
                          <a:ln>
                            <a:noFill/>
                          </a:ln>
                          <a:solidFill>
                            <a:schemeClr val="bg1"/>
                          </a:solidFill>
                          <a:effectLst/>
                          <a:latin typeface="微软雅黑" pitchFamily="34" charset="-122"/>
                          <a:ea typeface="微软雅黑" pitchFamily="34" charset="-122"/>
                        </a:rPr>
                        <a:t>2</a:t>
                      </a:r>
                      <a:r>
                        <a:rPr kumimoji="1" lang="zh-CN" altLang="en-US" sz="1800" b="0" i="0" u="none" strike="noStrike" cap="none" normalizeH="0" baseline="0" dirty="0" smtClean="0">
                          <a:ln>
                            <a:noFill/>
                          </a:ln>
                          <a:solidFill>
                            <a:schemeClr val="bg1"/>
                          </a:solidFill>
                          <a:effectLst/>
                          <a:latin typeface="微软雅黑" pitchFamily="34" charset="-122"/>
                          <a:ea typeface="微软雅黑" pitchFamily="34" charset="-122"/>
                        </a:rPr>
                        <a:t>阶段</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dirty="0" smtClean="0">
                          <a:ln>
                            <a:noFill/>
                          </a:ln>
                          <a:solidFill>
                            <a:schemeClr val="bg1"/>
                          </a:solidFill>
                          <a:effectLst/>
                          <a:latin typeface="微软雅黑" pitchFamily="34" charset="-122"/>
                          <a:ea typeface="微软雅黑" pitchFamily="34" charset="-122"/>
                        </a:rPr>
                        <a:t>1956-1968</a:t>
                      </a:r>
                      <a:endParaRPr kumimoji="1" lang="zh-CN" altLang="en-US"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L="90000" marR="90000" marT="46794" marB="46794" anchor="ct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4">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dirty="0" smtClean="0">
                          <a:ln>
                            <a:noFill/>
                          </a:ln>
                          <a:solidFill>
                            <a:schemeClr val="bg1"/>
                          </a:solidFill>
                          <a:effectLst/>
                          <a:latin typeface="微软雅黑" pitchFamily="34" charset="-122"/>
                          <a:ea typeface="微软雅黑" pitchFamily="34" charset="-122"/>
                        </a:rPr>
                        <a:t>从实用的高级程序设计语言出现到软件工程出现以前。出现软件一词，出现软件危机，设计和编制程序的工作方式逐渐转向合作方式。</a:t>
                      </a:r>
                      <a:endParaRPr kumimoji="1" lang="en-US" altLang="zh-CN" sz="1800" b="0" i="0" u="none" strike="noStrike" cap="none" normalizeH="0" baseline="0" dirty="0" smtClean="0">
                        <a:ln>
                          <a:noFill/>
                        </a:ln>
                        <a:solidFill>
                          <a:schemeClr val="bg1"/>
                        </a:solidFill>
                        <a:effectLst/>
                        <a:latin typeface="微软雅黑" pitchFamily="34" charset="-122"/>
                        <a:ea typeface="微软雅黑" pitchFamily="34" charset="-122"/>
                      </a:endParaRPr>
                    </a:p>
                  </a:txBody>
                  <a:tcPr marT="45714" marB="45714"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4">
                        <a:lumMod val="75000"/>
                      </a:schemeClr>
                    </a:solidFill>
                  </a:tcPr>
                </a:tc>
              </a:tr>
              <a:tr h="93610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dirty="0" smtClean="0">
                          <a:ln>
                            <a:noFill/>
                          </a:ln>
                          <a:solidFill>
                            <a:schemeClr val="bg1"/>
                          </a:solidFill>
                          <a:effectLst/>
                          <a:latin typeface="微软雅黑" pitchFamily="34" charset="-122"/>
                          <a:ea typeface="微软雅黑" pitchFamily="34" charset="-122"/>
                        </a:rPr>
                        <a:t>第</a:t>
                      </a:r>
                      <a:r>
                        <a:rPr kumimoji="1" lang="en-US" altLang="zh-CN" sz="1800" b="0" i="0" u="none" strike="noStrike" cap="none" normalizeH="0" baseline="0" dirty="0" smtClean="0">
                          <a:ln>
                            <a:noFill/>
                          </a:ln>
                          <a:solidFill>
                            <a:schemeClr val="bg1"/>
                          </a:solidFill>
                          <a:effectLst/>
                          <a:latin typeface="微软雅黑" pitchFamily="34" charset="-122"/>
                          <a:ea typeface="微软雅黑" pitchFamily="34" charset="-122"/>
                        </a:rPr>
                        <a:t>3</a:t>
                      </a:r>
                      <a:r>
                        <a:rPr kumimoji="1" lang="zh-CN" altLang="en-US" sz="1800" b="0" i="0" u="none" strike="noStrike" cap="none" normalizeH="0" baseline="0" dirty="0" smtClean="0">
                          <a:ln>
                            <a:noFill/>
                          </a:ln>
                          <a:solidFill>
                            <a:schemeClr val="bg1"/>
                          </a:solidFill>
                          <a:effectLst/>
                          <a:latin typeface="微软雅黑" pitchFamily="34" charset="-122"/>
                          <a:ea typeface="微软雅黑" pitchFamily="34" charset="-122"/>
                        </a:rPr>
                        <a:t>阶段</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800" b="0" i="0" u="none" strike="noStrike" cap="none" normalizeH="0" baseline="0" dirty="0" smtClean="0">
                          <a:ln>
                            <a:noFill/>
                          </a:ln>
                          <a:solidFill>
                            <a:schemeClr val="bg1"/>
                          </a:solidFill>
                          <a:effectLst/>
                          <a:latin typeface="微软雅黑" pitchFamily="34" charset="-122"/>
                          <a:ea typeface="微软雅黑" pitchFamily="34" charset="-122"/>
                        </a:rPr>
                        <a:t>1968</a:t>
                      </a:r>
                      <a:r>
                        <a:rPr kumimoji="1" lang="zh-CN" altLang="en-US" sz="1800" b="0" i="0" u="none" strike="noStrike" cap="none" normalizeH="0" baseline="0" dirty="0" smtClean="0">
                          <a:ln>
                            <a:noFill/>
                          </a:ln>
                          <a:solidFill>
                            <a:schemeClr val="bg1"/>
                          </a:solidFill>
                          <a:effectLst/>
                          <a:latin typeface="微软雅黑" pitchFamily="34" charset="-122"/>
                          <a:ea typeface="微软雅黑" pitchFamily="34" charset="-122"/>
                        </a:rPr>
                        <a:t>年以后</a:t>
                      </a:r>
                    </a:p>
                  </a:txBody>
                  <a:tcPr marL="90000" marR="90000" marT="46794" marB="46794" anchor="ctr"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lumMod val="2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zh-CN" altLang="en-US" sz="1800" b="0" i="0" u="none" strike="noStrike" cap="none" normalizeH="0" baseline="0" dirty="0" smtClean="0">
                          <a:ln>
                            <a:noFill/>
                          </a:ln>
                          <a:solidFill>
                            <a:schemeClr val="bg1"/>
                          </a:solidFill>
                          <a:effectLst/>
                          <a:latin typeface="微软雅黑" pitchFamily="34" charset="-122"/>
                          <a:ea typeface="微软雅黑" pitchFamily="34" charset="-122"/>
                        </a:rPr>
                        <a:t>软件工程出现以后迄今。对于大型软件的开发，只有采用工程方法才能适应。</a:t>
                      </a:r>
                      <a:r>
                        <a:rPr kumimoji="1" lang="en-US" altLang="zh-CN" sz="1800" b="0" i="0" u="none" strike="noStrike" cap="none" normalizeH="0" baseline="0" dirty="0" smtClean="0">
                          <a:ln>
                            <a:noFill/>
                          </a:ln>
                          <a:solidFill>
                            <a:schemeClr val="bg1"/>
                          </a:solidFill>
                          <a:effectLst/>
                          <a:latin typeface="微软雅黑" pitchFamily="34" charset="-122"/>
                          <a:ea typeface="微软雅黑" pitchFamily="34" charset="-122"/>
                        </a:rPr>
                        <a:t>1968</a:t>
                      </a:r>
                      <a:r>
                        <a:rPr kumimoji="1" lang="zh-CN" altLang="en-US" sz="1800" b="0" i="0" u="none" strike="noStrike" cap="none" normalizeH="0" baseline="0" dirty="0" smtClean="0">
                          <a:ln>
                            <a:noFill/>
                          </a:ln>
                          <a:solidFill>
                            <a:schemeClr val="bg1"/>
                          </a:solidFill>
                          <a:effectLst/>
                          <a:latin typeface="微软雅黑" pitchFamily="34" charset="-122"/>
                          <a:ea typeface="微软雅黑" pitchFamily="34" charset="-122"/>
                        </a:rPr>
                        <a:t>年提出软件工程。</a:t>
                      </a:r>
                    </a:p>
                  </a:txBody>
                  <a:tcPr marT="45714" marB="45714"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lumMod val="25000"/>
                      </a:schemeClr>
                    </a:solidFill>
                  </a:tcPr>
                </a:tc>
              </a:tr>
            </a:tbl>
          </a:graphicData>
        </a:graphic>
      </p:graphicFrame>
    </p:spTree>
    <p:extLst>
      <p:ext uri="{BB962C8B-B14F-4D97-AF65-F5344CB8AC3E}">
        <p14:creationId xmlns:p14="http://schemas.microsoft.com/office/powerpoint/2010/main" val="394126295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outerShdw blurRad="38100" dist="38100" dir="2700000" rotWithShape="0">
                    <a:srgbClr val="000000">
                      <a:alpha val="43137"/>
                    </a:srgbClr>
                  </a:outerShdw>
                </a:effectLst>
              </a:rPr>
              <a:t>二、常用的数据结构</a:t>
            </a:r>
            <a:endParaRPr lang="zh-CN" altLang="en-US" dirty="0"/>
          </a:p>
        </p:txBody>
      </p:sp>
      <p:sp>
        <p:nvSpPr>
          <p:cNvPr id="3" name="内容占位符 2"/>
          <p:cNvSpPr>
            <a:spLocks noGrp="1"/>
          </p:cNvSpPr>
          <p:nvPr>
            <p:ph idx="1"/>
          </p:nvPr>
        </p:nvSpPr>
        <p:spPr>
          <a:xfrm>
            <a:off x="827584" y="1164269"/>
            <a:ext cx="4104456" cy="3207681"/>
          </a:xfrm>
        </p:spPr>
        <p:txBody>
          <a:bodyPr>
            <a:normAutofit lnSpcReduction="10000"/>
          </a:bodyPr>
          <a:lstStyle/>
          <a:p>
            <a:pPr lvl="0">
              <a:spcBef>
                <a:spcPts val="700"/>
              </a:spcBef>
              <a:defRPr sz="1800">
                <a:solidFill>
                  <a:srgbClr val="000000"/>
                </a:solidFill>
                <a:effectLst/>
              </a:defRPr>
            </a:pPr>
            <a:r>
              <a:rPr lang="zh-CN" altLang="en-US" b="1" dirty="0">
                <a:solidFill>
                  <a:srgbClr val="FFC000"/>
                </a:solidFill>
                <a:effectLst>
                  <a:outerShdw blurRad="38100" dist="38100" dir="2700000" rotWithShape="0">
                    <a:srgbClr val="000000">
                      <a:alpha val="43137"/>
                    </a:srgbClr>
                  </a:outerShdw>
                </a:effectLst>
              </a:rPr>
              <a:t>栈</a:t>
            </a:r>
            <a:endParaRPr lang="zh-CN" altLang="en-US" dirty="0">
              <a:solidFill>
                <a:srgbClr val="FFFFFF"/>
              </a:solidFill>
            </a:endParaRPr>
          </a:p>
          <a:p>
            <a:pPr marL="200526" lvl="0" indent="-200526">
              <a:buSzPct val="60000"/>
              <a:buBlip>
                <a:blip r:embed="rId2"/>
              </a:buBlip>
              <a:defRPr sz="1800">
                <a:solidFill>
                  <a:srgbClr val="000000"/>
                </a:solidFill>
                <a:effectLst/>
              </a:defRPr>
            </a:pPr>
            <a:r>
              <a:rPr lang="zh-CN" altLang="en-US" dirty="0">
                <a:solidFill>
                  <a:srgbClr val="FFFFFF"/>
                </a:solidFill>
                <a:effectLst>
                  <a:outerShdw blurRad="38100" dist="38100" dir="2700000" rotWithShape="0">
                    <a:srgbClr val="000000">
                      <a:alpha val="43137"/>
                    </a:srgbClr>
                  </a:outerShdw>
                </a:effectLst>
                <a:cs typeface="宋体"/>
                <a:sym typeface="宋体"/>
              </a:rPr>
              <a:t>限定仅在表尾进行插入或删除操作的线性表。</a:t>
            </a:r>
            <a:endParaRPr lang="zh-CN" altLang="en-US" dirty="0">
              <a:solidFill>
                <a:srgbClr val="FFFFFF"/>
              </a:solidFill>
            </a:endParaRPr>
          </a:p>
          <a:p>
            <a:pPr marL="200526" lvl="0" indent="-200526">
              <a:spcBef>
                <a:spcPts val="700"/>
              </a:spcBef>
              <a:buSzPct val="60000"/>
              <a:buBlip>
                <a:blip r:embed="rId2"/>
              </a:buBlip>
              <a:defRPr sz="1800">
                <a:solidFill>
                  <a:srgbClr val="000000"/>
                </a:solidFill>
                <a:effectLst/>
              </a:defRPr>
            </a:pPr>
            <a:r>
              <a:rPr lang="zh-CN" altLang="en-US" dirty="0">
                <a:solidFill>
                  <a:srgbClr val="FFFFFF"/>
                </a:solidFill>
              </a:rPr>
              <a:t>通常称表尾为栈顶，称表头为栈底。</a:t>
            </a:r>
          </a:p>
          <a:p>
            <a:pPr marL="200526" lvl="0" indent="-200526">
              <a:spcBef>
                <a:spcPts val="700"/>
              </a:spcBef>
              <a:buSzPct val="60000"/>
              <a:buBlip>
                <a:blip r:embed="rId2"/>
              </a:buBlip>
              <a:defRPr sz="1800">
                <a:solidFill>
                  <a:srgbClr val="000000"/>
                </a:solidFill>
                <a:effectLst/>
              </a:defRPr>
            </a:pPr>
            <a:r>
              <a:rPr lang="zh-CN" altLang="en-US" dirty="0">
                <a:solidFill>
                  <a:srgbClr val="FFFFFF"/>
                </a:solidFill>
              </a:rPr>
              <a:t>不含元素的空表称为空栈。</a:t>
            </a:r>
          </a:p>
          <a:p>
            <a:pPr marL="200526" lvl="0" indent="-200526">
              <a:buSzPct val="60000"/>
              <a:buBlip>
                <a:blip r:embed="rId2"/>
              </a:buBlip>
              <a:defRPr sz="1800">
                <a:solidFill>
                  <a:srgbClr val="000000"/>
                </a:solidFill>
                <a:effectLst/>
              </a:defRPr>
            </a:pPr>
            <a:r>
              <a:rPr lang="zh-CN" altLang="en-US" dirty="0">
                <a:solidFill>
                  <a:srgbClr val="FFFFFF"/>
                </a:solidFill>
                <a:effectLst>
                  <a:outerShdw blurRad="38100" dist="38100" dir="2700000" rotWithShape="0">
                    <a:srgbClr val="000000">
                      <a:alpha val="43137"/>
                    </a:srgbClr>
                  </a:outerShdw>
                </a:effectLst>
              </a:rPr>
              <a:t>栈也被称为后进先出表或</a:t>
            </a:r>
            <a:r>
              <a:rPr lang="en-US" altLang="zh-CN" dirty="0">
                <a:solidFill>
                  <a:srgbClr val="FFFFFF"/>
                </a:solidFill>
                <a:effectLst>
                  <a:outerShdw blurRad="38100" dist="38100" dir="2700000" rotWithShape="0">
                    <a:srgbClr val="000000">
                      <a:alpha val="43137"/>
                    </a:srgbClr>
                  </a:outerShdw>
                </a:effectLst>
              </a:rPr>
              <a:t>LIFO</a:t>
            </a:r>
            <a:r>
              <a:rPr lang="zh-CN" altLang="en-US" dirty="0">
                <a:solidFill>
                  <a:srgbClr val="FFFFFF"/>
                </a:solidFill>
                <a:effectLst>
                  <a:outerShdw blurRad="38100" dist="38100" dir="2700000" rotWithShape="0">
                    <a:srgbClr val="000000">
                      <a:alpha val="43137"/>
                    </a:srgbClr>
                  </a:outerShdw>
                </a:effectLst>
              </a:rPr>
              <a:t>（</a:t>
            </a:r>
            <a:r>
              <a:rPr lang="en-US" altLang="zh-CN" dirty="0">
                <a:solidFill>
                  <a:srgbClr val="FFFFFF"/>
                </a:solidFill>
                <a:effectLst>
                  <a:outerShdw blurRad="38100" dist="38100" dir="2700000" rotWithShape="0">
                    <a:srgbClr val="000000">
                      <a:alpha val="43137"/>
                    </a:srgbClr>
                  </a:outerShdw>
                </a:effectLst>
              </a:rPr>
              <a:t>Last-In, First-Out</a:t>
            </a:r>
            <a:r>
              <a:rPr lang="zh-CN" altLang="en-US" dirty="0">
                <a:solidFill>
                  <a:srgbClr val="FFFFFF"/>
                </a:solidFill>
                <a:effectLst>
                  <a:outerShdw blurRad="38100" dist="38100" dir="2700000" rotWithShape="0">
                    <a:srgbClr val="000000">
                      <a:alpha val="43137"/>
                    </a:srgbClr>
                  </a:outerShdw>
                </a:effectLst>
              </a:rPr>
              <a:t>）表</a:t>
            </a:r>
          </a:p>
          <a:p>
            <a:endParaRPr lang="zh-CN" altLang="en-US" dirty="0"/>
          </a:p>
        </p:txBody>
      </p:sp>
      <p:pic>
        <p:nvPicPr>
          <p:cNvPr id="4" name="image.png"/>
          <p:cNvPicPr/>
          <p:nvPr/>
        </p:nvPicPr>
        <p:blipFill>
          <a:blip r:embed="rId3">
            <a:extLst/>
          </a:blip>
          <a:srcRect l="41828"/>
          <a:stretch>
            <a:fillRect/>
          </a:stretch>
        </p:blipFill>
        <p:spPr>
          <a:xfrm>
            <a:off x="4932040" y="1491630"/>
            <a:ext cx="2736304" cy="2664296"/>
          </a:xfrm>
          <a:prstGeom prst="rect">
            <a:avLst/>
          </a:prstGeom>
          <a:ln w="12700">
            <a:miter lim="400000"/>
          </a:ln>
        </p:spPr>
      </p:pic>
    </p:spTree>
    <p:extLst>
      <p:ext uri="{BB962C8B-B14F-4D97-AF65-F5344CB8AC3E}">
        <p14:creationId xmlns:p14="http://schemas.microsoft.com/office/powerpoint/2010/main" val="573751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iterate>
                                    <p:tmAbs val="0"/>
                                  </p:iterate>
                                  <p:childTnLst>
                                    <p:set>
                                      <p:cBhvr>
                                        <p:cTn id="10"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dvAuto="0"/>
      <p:bldP spid="4" grpId="1" animBg="1" advAuto="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outerShdw blurRad="38100" dist="38100" dir="2700000" rotWithShape="0">
                    <a:srgbClr val="000000">
                      <a:alpha val="43137"/>
                    </a:srgbClr>
                  </a:outerShdw>
                </a:effectLst>
              </a:rPr>
              <a:t>二、常用的数据结构</a:t>
            </a:r>
            <a:endParaRPr lang="zh-CN" altLang="en-US" dirty="0"/>
          </a:p>
        </p:txBody>
      </p:sp>
      <p:sp>
        <p:nvSpPr>
          <p:cNvPr id="3" name="内容占位符 2"/>
          <p:cNvSpPr>
            <a:spLocks noGrp="1"/>
          </p:cNvSpPr>
          <p:nvPr>
            <p:ph idx="1"/>
          </p:nvPr>
        </p:nvSpPr>
        <p:spPr>
          <a:xfrm>
            <a:off x="827584" y="1164269"/>
            <a:ext cx="4248472" cy="3207681"/>
          </a:xfrm>
        </p:spPr>
        <p:txBody>
          <a:bodyPr/>
          <a:lstStyle/>
          <a:p>
            <a:pPr lvl="0"/>
            <a:r>
              <a:rPr lang="zh-CN" altLang="en-US" dirty="0">
                <a:solidFill>
                  <a:srgbClr val="FFFFFF"/>
                </a:solidFill>
              </a:rPr>
              <a:t>例如，设栈</a:t>
            </a:r>
            <a:r>
              <a:rPr lang="en-US" altLang="zh-CN" dirty="0">
                <a:solidFill>
                  <a:srgbClr val="FFFFFF"/>
                </a:solidFill>
              </a:rPr>
              <a:t>S=a</a:t>
            </a:r>
            <a:r>
              <a:rPr lang="en-US" altLang="zh-CN" baseline="-25000" dirty="0">
                <a:solidFill>
                  <a:srgbClr val="FFFFFF"/>
                </a:solidFill>
              </a:rPr>
              <a:t>1</a:t>
            </a:r>
            <a:r>
              <a:rPr lang="en-US" altLang="zh-CN" dirty="0">
                <a:solidFill>
                  <a:srgbClr val="FFFFFF"/>
                </a:solidFill>
              </a:rPr>
              <a:t>,a</a:t>
            </a:r>
            <a:r>
              <a:rPr lang="en-US" altLang="zh-CN" baseline="-25000" dirty="0">
                <a:solidFill>
                  <a:srgbClr val="FFFFFF"/>
                </a:solidFill>
              </a:rPr>
              <a:t>2</a:t>
            </a:r>
            <a:r>
              <a:rPr lang="en-US" altLang="zh-CN" dirty="0">
                <a:solidFill>
                  <a:srgbClr val="FFFFFF"/>
                </a:solidFill>
              </a:rPr>
              <a:t>,…,a</a:t>
            </a:r>
            <a:r>
              <a:rPr lang="en-US" altLang="zh-CN" baseline="-25000" dirty="0">
                <a:solidFill>
                  <a:srgbClr val="FFFFFF"/>
                </a:solidFill>
              </a:rPr>
              <a:t>n</a:t>
            </a:r>
            <a:r>
              <a:rPr lang="zh-CN" altLang="en-US" dirty="0">
                <a:solidFill>
                  <a:srgbClr val="FFFFFF"/>
                </a:solidFill>
              </a:rPr>
              <a:t> </a:t>
            </a:r>
            <a:r>
              <a:rPr lang="en-US" altLang="zh-CN" dirty="0">
                <a:solidFill>
                  <a:srgbClr val="FFFFFF"/>
                </a:solidFill>
              </a:rPr>
              <a:t>(n≥0)</a:t>
            </a:r>
            <a:r>
              <a:rPr lang="zh-CN" altLang="en-US" dirty="0">
                <a:solidFill>
                  <a:srgbClr val="FFFFFF"/>
                </a:solidFill>
              </a:rPr>
              <a:t>，则称</a:t>
            </a:r>
            <a:r>
              <a:rPr lang="en-US" altLang="zh-CN" dirty="0">
                <a:solidFill>
                  <a:srgbClr val="FFFFFF"/>
                </a:solidFill>
              </a:rPr>
              <a:t>a</a:t>
            </a:r>
            <a:r>
              <a:rPr lang="en-US" altLang="zh-CN" baseline="-25000" dirty="0">
                <a:solidFill>
                  <a:srgbClr val="FFFFFF"/>
                </a:solidFill>
              </a:rPr>
              <a:t>1</a:t>
            </a:r>
            <a:r>
              <a:rPr lang="zh-CN" altLang="en-US" dirty="0">
                <a:solidFill>
                  <a:srgbClr val="FFFFFF"/>
                </a:solidFill>
              </a:rPr>
              <a:t>为栈底元素，</a:t>
            </a:r>
            <a:r>
              <a:rPr lang="en-US" altLang="zh-CN" dirty="0">
                <a:solidFill>
                  <a:srgbClr val="FFFFFF"/>
                </a:solidFill>
              </a:rPr>
              <a:t>a</a:t>
            </a:r>
            <a:r>
              <a:rPr lang="en-US" altLang="zh-CN" baseline="-25000" dirty="0">
                <a:solidFill>
                  <a:srgbClr val="FFFFFF"/>
                </a:solidFill>
              </a:rPr>
              <a:t>n</a:t>
            </a:r>
            <a:r>
              <a:rPr lang="zh-CN" altLang="en-US" dirty="0">
                <a:solidFill>
                  <a:srgbClr val="FFFFFF"/>
                </a:solidFill>
              </a:rPr>
              <a:t>为栈顶元素。 </a:t>
            </a:r>
          </a:p>
          <a:p>
            <a:endParaRPr lang="zh-CN" altLang="en-US" dirty="0"/>
          </a:p>
        </p:txBody>
      </p:sp>
      <p:pic>
        <p:nvPicPr>
          <p:cNvPr id="4" name="image14.png"/>
          <p:cNvPicPr/>
          <p:nvPr/>
        </p:nvPicPr>
        <p:blipFill>
          <a:blip r:embed="rId2">
            <a:extLst/>
          </a:blip>
          <a:stretch>
            <a:fillRect/>
          </a:stretch>
        </p:blipFill>
        <p:spPr>
          <a:xfrm>
            <a:off x="5220072" y="1203598"/>
            <a:ext cx="2376264" cy="3096344"/>
          </a:xfrm>
          <a:prstGeom prst="rect">
            <a:avLst/>
          </a:prstGeom>
          <a:ln w="12700">
            <a:miter lim="400000"/>
          </a:ln>
        </p:spPr>
      </p:pic>
    </p:spTree>
    <p:extLst>
      <p:ext uri="{BB962C8B-B14F-4D97-AF65-F5344CB8AC3E}">
        <p14:creationId xmlns:p14="http://schemas.microsoft.com/office/powerpoint/2010/main" val="688274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iterate>
                                    <p:tmAbs val="0"/>
                                  </p:iterate>
                                  <p:childTnLst>
                                    <p:set>
                                      <p:cBhvr>
                                        <p:cTn id="10"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dvAuto="0"/>
      <p:bldP spid="4" grpId="1" animBg="1" advAuto="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outerShdw blurRad="38100" dist="38100" dir="2700000" rotWithShape="0">
                    <a:srgbClr val="000000">
                      <a:alpha val="43137"/>
                    </a:srgbClr>
                  </a:outerShdw>
                </a:effectLst>
              </a:rPr>
              <a:t>二、常用的数据结构</a:t>
            </a:r>
            <a:endParaRPr lang="zh-CN" altLang="en-US" dirty="0"/>
          </a:p>
        </p:txBody>
      </p:sp>
      <p:sp>
        <p:nvSpPr>
          <p:cNvPr id="3" name="内容占位符 2"/>
          <p:cNvSpPr>
            <a:spLocks noGrp="1"/>
          </p:cNvSpPr>
          <p:nvPr>
            <p:ph idx="1"/>
          </p:nvPr>
        </p:nvSpPr>
        <p:spPr/>
        <p:txBody>
          <a:bodyPr/>
          <a:lstStyle/>
          <a:p>
            <a:pPr lvl="0"/>
            <a:r>
              <a:rPr lang="zh-CN" altLang="en-US" b="1" dirty="0">
                <a:solidFill>
                  <a:srgbClr val="FFC000"/>
                </a:solidFill>
                <a:effectLst>
                  <a:outerShdw blurRad="34671" dist="34671" dir="2700000" rotWithShape="0">
                    <a:srgbClr val="000000">
                      <a:alpha val="43137"/>
                    </a:srgbClr>
                  </a:outerShdw>
                </a:effectLst>
              </a:rPr>
              <a:t>队列</a:t>
            </a:r>
            <a:endParaRPr lang="zh-CN" altLang="en-US" b="1" dirty="0">
              <a:solidFill>
                <a:srgbClr val="FFC000"/>
              </a:solidFill>
            </a:endParaRPr>
          </a:p>
          <a:p>
            <a:pPr marL="182478" lvl="0" indent="-182478" defTabSz="832104">
              <a:spcBef>
                <a:spcPts val="500"/>
              </a:spcBef>
              <a:buSzPct val="60000"/>
              <a:buBlip>
                <a:blip r:embed="rId2"/>
              </a:buBlip>
              <a:defRPr sz="1800">
                <a:solidFill>
                  <a:srgbClr val="000000"/>
                </a:solidFill>
                <a:effectLst/>
              </a:defRPr>
            </a:pPr>
            <a:r>
              <a:rPr lang="zh-CN" altLang="en-US" sz="1800" dirty="0">
                <a:solidFill>
                  <a:srgbClr val="FFFFFF"/>
                </a:solidFill>
                <a:effectLst>
                  <a:outerShdw blurRad="34671" dist="34671" dir="2700000" rotWithShape="0">
                    <a:srgbClr val="000000">
                      <a:alpha val="43137"/>
                    </a:srgbClr>
                  </a:outerShdw>
                </a:effectLst>
                <a:sym typeface="宋体"/>
              </a:rPr>
              <a:t>插入限定在表的某一端进行，删除限定在表的另一端进行。</a:t>
            </a:r>
          </a:p>
          <a:p>
            <a:pPr marL="182478" lvl="0" indent="-182478" defTabSz="832104">
              <a:spcBef>
                <a:spcPts val="500"/>
              </a:spcBef>
              <a:buSzPct val="60000"/>
              <a:buBlip>
                <a:blip r:embed="rId2"/>
              </a:buBlip>
              <a:defRPr sz="1800">
                <a:solidFill>
                  <a:srgbClr val="000000"/>
                </a:solidFill>
                <a:effectLst/>
              </a:defRPr>
            </a:pPr>
            <a:r>
              <a:rPr lang="zh-CN" altLang="en-US" dirty="0">
                <a:solidFill>
                  <a:srgbClr val="FFFFFF"/>
                </a:solidFill>
                <a:effectLst>
                  <a:outerShdw blurRad="34671" dist="34671" dir="2700000" rotWithShape="0">
                    <a:srgbClr val="000000">
                      <a:alpha val="43137"/>
                    </a:srgbClr>
                  </a:outerShdw>
                </a:effectLst>
              </a:rPr>
              <a:t>允许插入的一端为队尾，允许删除的一端为队头。</a:t>
            </a:r>
          </a:p>
          <a:p>
            <a:pPr marL="182478" lvl="0" indent="-182478" defTabSz="832104">
              <a:spcBef>
                <a:spcPts val="500"/>
              </a:spcBef>
              <a:buSzPct val="60000"/>
              <a:buBlip>
                <a:blip r:embed="rId2"/>
              </a:buBlip>
              <a:defRPr sz="1800">
                <a:solidFill>
                  <a:srgbClr val="000000"/>
                </a:solidFill>
                <a:effectLst/>
              </a:defRPr>
            </a:pPr>
            <a:r>
              <a:rPr lang="zh-CN" altLang="en-US" dirty="0">
                <a:solidFill>
                  <a:srgbClr val="FFFFFF"/>
                </a:solidFill>
              </a:rPr>
              <a:t>不含元素的空表称为空队列。</a:t>
            </a:r>
          </a:p>
          <a:p>
            <a:pPr marL="182478" lvl="0" indent="-182478" defTabSz="832104">
              <a:spcBef>
                <a:spcPts val="500"/>
              </a:spcBef>
              <a:buSzPct val="60000"/>
              <a:buBlip>
                <a:blip r:embed="rId2"/>
              </a:buBlip>
              <a:defRPr sz="1800">
                <a:solidFill>
                  <a:srgbClr val="000000"/>
                </a:solidFill>
                <a:effectLst/>
              </a:defRPr>
            </a:pPr>
            <a:r>
              <a:rPr lang="zh-CN" altLang="en-US" dirty="0">
                <a:solidFill>
                  <a:srgbClr val="FFFFFF"/>
                </a:solidFill>
                <a:effectLst>
                  <a:outerShdw blurRad="34671" dist="34671" dir="2700000" rotWithShape="0">
                    <a:srgbClr val="000000">
                      <a:alpha val="43137"/>
                    </a:srgbClr>
                  </a:outerShdw>
                </a:effectLst>
              </a:rPr>
              <a:t>通常称队列为先进先出（</a:t>
            </a:r>
            <a:r>
              <a:rPr lang="en-US" altLang="zh-CN" dirty="0">
                <a:solidFill>
                  <a:srgbClr val="FFFFFF"/>
                </a:solidFill>
                <a:effectLst>
                  <a:outerShdw blurRad="34671" dist="34671" dir="2700000" rotWithShape="0">
                    <a:srgbClr val="000000">
                      <a:alpha val="43137"/>
                    </a:srgbClr>
                  </a:outerShdw>
                </a:effectLst>
              </a:rPr>
              <a:t>First</a:t>
            </a:r>
            <a:r>
              <a:rPr lang="zh-CN" altLang="en-US" dirty="0">
                <a:solidFill>
                  <a:srgbClr val="FFFFFF"/>
                </a:solidFill>
                <a:effectLst>
                  <a:outerShdw blurRad="34671" dist="34671" dir="2700000" rotWithShape="0">
                    <a:srgbClr val="000000">
                      <a:alpha val="43137"/>
                    </a:srgbClr>
                  </a:outerShdw>
                </a:effectLst>
              </a:rPr>
              <a:t> </a:t>
            </a:r>
            <a:r>
              <a:rPr lang="en-US" altLang="zh-CN" dirty="0">
                <a:solidFill>
                  <a:srgbClr val="FFFFFF"/>
                </a:solidFill>
                <a:effectLst>
                  <a:outerShdw blurRad="34671" dist="34671" dir="2700000" rotWithShape="0">
                    <a:srgbClr val="000000">
                      <a:alpha val="43137"/>
                    </a:srgbClr>
                  </a:outerShdw>
                </a:effectLst>
              </a:rPr>
              <a:t>In First Out</a:t>
            </a:r>
            <a:r>
              <a:rPr lang="zh-CN" altLang="en-US" dirty="0">
                <a:solidFill>
                  <a:srgbClr val="FFFFFF"/>
                </a:solidFill>
                <a:effectLst>
                  <a:outerShdw blurRad="34671" dist="34671" dir="2700000" rotWithShape="0">
                    <a:srgbClr val="000000">
                      <a:alpha val="43137"/>
                    </a:srgbClr>
                  </a:outerShdw>
                </a:effectLst>
              </a:rPr>
              <a:t>，</a:t>
            </a:r>
            <a:r>
              <a:rPr lang="en-US" altLang="zh-CN" dirty="0">
                <a:solidFill>
                  <a:srgbClr val="FFFFFF"/>
                </a:solidFill>
                <a:effectLst>
                  <a:outerShdw blurRad="34671" dist="34671" dir="2700000" rotWithShape="0">
                    <a:srgbClr val="000000">
                      <a:alpha val="43137"/>
                    </a:srgbClr>
                  </a:outerShdw>
                </a:effectLst>
              </a:rPr>
              <a:t>FIFO</a:t>
            </a:r>
            <a:r>
              <a:rPr lang="zh-CN" altLang="en-US" dirty="0">
                <a:solidFill>
                  <a:srgbClr val="FFFFFF"/>
                </a:solidFill>
                <a:effectLst>
                  <a:outerShdw blurRad="34671" dist="34671" dir="2700000" rotWithShape="0">
                    <a:srgbClr val="000000">
                      <a:alpha val="43137"/>
                    </a:srgbClr>
                  </a:outerShdw>
                </a:effectLst>
              </a:rPr>
              <a:t>）的线性表。</a:t>
            </a:r>
          </a:p>
          <a:p>
            <a:endParaRPr lang="zh-CN" altLang="en-US" dirty="0"/>
          </a:p>
        </p:txBody>
      </p:sp>
    </p:spTree>
    <p:extLst>
      <p:ext uri="{BB962C8B-B14F-4D97-AF65-F5344CB8AC3E}">
        <p14:creationId xmlns:p14="http://schemas.microsoft.com/office/powerpoint/2010/main" val="83233723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outerShdw blurRad="38100" dist="38100" dir="2700000" rotWithShape="0">
                    <a:srgbClr val="000000">
                      <a:alpha val="43137"/>
                    </a:srgbClr>
                  </a:outerShdw>
                </a:effectLst>
              </a:rPr>
              <a:t>二、常用的数据结构</a:t>
            </a:r>
            <a:endParaRPr lang="zh-CN" altLang="en-US" dirty="0"/>
          </a:p>
        </p:txBody>
      </p:sp>
      <p:sp>
        <p:nvSpPr>
          <p:cNvPr id="3" name="内容占位符 2"/>
          <p:cNvSpPr>
            <a:spLocks noGrp="1"/>
          </p:cNvSpPr>
          <p:nvPr>
            <p:ph idx="1"/>
          </p:nvPr>
        </p:nvSpPr>
        <p:spPr>
          <a:xfrm>
            <a:off x="827584" y="1164269"/>
            <a:ext cx="6408712" cy="3207681"/>
          </a:xfrm>
        </p:spPr>
        <p:txBody>
          <a:bodyPr/>
          <a:lstStyle/>
          <a:p>
            <a:pPr lvl="0" indent="65520" defTabSz="832104">
              <a:defRPr sz="1800">
                <a:solidFill>
                  <a:srgbClr val="000000"/>
                </a:solidFill>
                <a:effectLst/>
              </a:defRPr>
            </a:pPr>
            <a:r>
              <a:rPr lang="zh-CN" altLang="en-US" dirty="0">
                <a:solidFill>
                  <a:srgbClr val="FFFFFF"/>
                </a:solidFill>
              </a:rPr>
              <a:t>例如，设</a:t>
            </a:r>
            <a:r>
              <a:rPr lang="en-US" altLang="zh-CN" dirty="0">
                <a:solidFill>
                  <a:srgbClr val="FFFFFF"/>
                </a:solidFill>
              </a:rPr>
              <a:t>Q= a1,a2,…,an (n≥0)</a:t>
            </a:r>
            <a:r>
              <a:rPr lang="zh-CN" altLang="en-US" dirty="0">
                <a:solidFill>
                  <a:srgbClr val="FFFFFF"/>
                </a:solidFill>
              </a:rPr>
              <a:t>，那么</a:t>
            </a:r>
            <a:r>
              <a:rPr lang="en-US" altLang="zh-CN" dirty="0">
                <a:solidFill>
                  <a:srgbClr val="FFFFFF"/>
                </a:solidFill>
              </a:rPr>
              <a:t>a1</a:t>
            </a:r>
            <a:r>
              <a:rPr lang="zh-CN" altLang="en-US" dirty="0">
                <a:solidFill>
                  <a:srgbClr val="FFFFFF"/>
                </a:solidFill>
              </a:rPr>
              <a:t>为队头元素，</a:t>
            </a:r>
            <a:r>
              <a:rPr lang="en-US" altLang="zh-CN" dirty="0">
                <a:solidFill>
                  <a:srgbClr val="FFFFFF"/>
                </a:solidFill>
              </a:rPr>
              <a:t>an</a:t>
            </a:r>
            <a:r>
              <a:rPr lang="zh-CN" altLang="en-US" dirty="0">
                <a:solidFill>
                  <a:srgbClr val="FFFFFF"/>
                </a:solidFill>
              </a:rPr>
              <a:t>为队尾元素。</a:t>
            </a:r>
          </a:p>
          <a:p>
            <a:pPr lvl="0" defTabSz="832104">
              <a:lnSpc>
                <a:spcPct val="100000"/>
              </a:lnSpc>
              <a:spcBef>
                <a:spcPts val="0"/>
              </a:spcBef>
              <a:defRPr sz="1800">
                <a:solidFill>
                  <a:srgbClr val="000000"/>
                </a:solidFill>
                <a:effectLst/>
              </a:defRPr>
            </a:pPr>
            <a:r>
              <a:rPr lang="zh-CN" altLang="en-US" b="1" cap="all" dirty="0">
                <a:solidFill>
                  <a:srgbClr val="FFC000"/>
                </a:solidFill>
                <a:effectLst>
                  <a:outerShdw blurRad="34671" dist="34671" dir="2700000" rotWithShape="0">
                    <a:srgbClr val="000000">
                      <a:alpha val="43137"/>
                    </a:srgbClr>
                  </a:outerShdw>
                </a:effectLst>
              </a:rPr>
              <a:t>在程序设计中，一般采用循环队列，以便重复使用存储空间</a:t>
            </a:r>
          </a:p>
          <a:p>
            <a:endParaRPr lang="zh-CN" altLang="en-US" dirty="0"/>
          </a:p>
        </p:txBody>
      </p:sp>
      <p:pic>
        <p:nvPicPr>
          <p:cNvPr id="4" name="image.png"/>
          <p:cNvPicPr/>
          <p:nvPr/>
        </p:nvPicPr>
        <p:blipFill>
          <a:blip r:embed="rId2">
            <a:extLst/>
          </a:blip>
          <a:stretch>
            <a:fillRect/>
          </a:stretch>
        </p:blipFill>
        <p:spPr>
          <a:xfrm>
            <a:off x="1043608" y="2571750"/>
            <a:ext cx="6048672" cy="1440160"/>
          </a:xfrm>
          <a:prstGeom prst="rect">
            <a:avLst/>
          </a:prstGeom>
          <a:ln w="12700">
            <a:miter lim="400000"/>
          </a:ln>
        </p:spPr>
      </p:pic>
    </p:spTree>
    <p:extLst>
      <p:ext uri="{BB962C8B-B14F-4D97-AF65-F5344CB8AC3E}">
        <p14:creationId xmlns:p14="http://schemas.microsoft.com/office/powerpoint/2010/main" val="3559967082"/>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outerShdw blurRad="38100" dist="38100" dir="2700000" rotWithShape="0">
                    <a:srgbClr val="000000">
                      <a:alpha val="43137"/>
                    </a:srgbClr>
                  </a:outerShdw>
                </a:effectLst>
              </a:rPr>
              <a:t>二、常用的数据结构</a:t>
            </a:r>
            <a:endParaRPr lang="zh-CN" altLang="en-US" dirty="0"/>
          </a:p>
        </p:txBody>
      </p:sp>
      <p:sp>
        <p:nvSpPr>
          <p:cNvPr id="3" name="内容占位符 2"/>
          <p:cNvSpPr>
            <a:spLocks noGrp="1"/>
          </p:cNvSpPr>
          <p:nvPr>
            <p:ph idx="1"/>
          </p:nvPr>
        </p:nvSpPr>
        <p:spPr/>
        <p:txBody>
          <a:bodyPr/>
          <a:lstStyle/>
          <a:p>
            <a:pPr lvl="0" indent="69119" defTabSz="877823">
              <a:lnSpc>
                <a:spcPct val="100000"/>
              </a:lnSpc>
              <a:spcBef>
                <a:spcPts val="0"/>
              </a:spcBef>
              <a:defRPr sz="1800">
                <a:solidFill>
                  <a:srgbClr val="000000"/>
                </a:solidFill>
                <a:effectLst/>
              </a:defRPr>
            </a:pPr>
            <a:r>
              <a:rPr lang="zh-CN" altLang="en-US" b="1" dirty="0">
                <a:solidFill>
                  <a:srgbClr val="FFC000"/>
                </a:solidFill>
                <a:effectLst>
                  <a:outerShdw blurRad="36576" dist="36576" dir="2700000" rotWithShape="0">
                    <a:srgbClr val="000000">
                      <a:alpha val="43137"/>
                    </a:srgbClr>
                  </a:outerShdw>
                </a:effectLst>
              </a:rPr>
              <a:t>数组 </a:t>
            </a:r>
            <a:r>
              <a:rPr lang="zh-CN" altLang="en-US" sz="2400" b="1" dirty="0">
                <a:solidFill>
                  <a:srgbClr val="FFC000"/>
                </a:solidFill>
                <a:effectLst>
                  <a:outerShdw blurRad="36576" dist="36576" dir="2700000" rotWithShape="0">
                    <a:srgbClr val="000000">
                      <a:alpha val="43137"/>
                    </a:srgbClr>
                  </a:outerShdw>
                </a:effectLst>
              </a:rPr>
              <a:t>  </a:t>
            </a:r>
          </a:p>
          <a:p>
            <a:pPr lvl="0" indent="69119" defTabSz="877823">
              <a:defRPr sz="1800">
                <a:solidFill>
                  <a:srgbClr val="000000"/>
                </a:solidFill>
                <a:effectLst/>
              </a:defRPr>
            </a:pPr>
            <a:r>
              <a:rPr lang="zh-CN" altLang="en-US" dirty="0" smtClean="0">
                <a:solidFill>
                  <a:srgbClr val="FFFFFF"/>
                </a:solidFill>
                <a:effectLst>
                  <a:outerShdw blurRad="36576" dist="36576" dir="2700000" rotWithShape="0">
                    <a:srgbClr val="000000">
                      <a:alpha val="43137"/>
                    </a:srgbClr>
                  </a:outerShdw>
                </a:effectLst>
                <a:cs typeface="宋体"/>
                <a:sym typeface="宋体"/>
              </a:rPr>
              <a:t>      从</a:t>
            </a:r>
            <a:r>
              <a:rPr lang="zh-CN" altLang="en-US" dirty="0">
                <a:solidFill>
                  <a:srgbClr val="FFFFFF"/>
                </a:solidFill>
                <a:effectLst>
                  <a:outerShdw blurRad="36576" dist="36576" dir="2700000" rotWithShape="0">
                    <a:srgbClr val="000000">
                      <a:alpha val="43137"/>
                    </a:srgbClr>
                  </a:outerShdw>
                </a:effectLst>
                <a:cs typeface="宋体"/>
                <a:sym typeface="宋体"/>
              </a:rPr>
              <a:t>逻辑结构上，数组可以看成是一般线性表的扩充。一维数组即为线性表。二维数组也可以看作为线性表，只不过线性表的数据元素亦是线性表。</a:t>
            </a:r>
          </a:p>
          <a:p>
            <a:pPr lvl="0" indent="69119" defTabSz="877823">
              <a:defRPr sz="1800">
                <a:solidFill>
                  <a:srgbClr val="000000"/>
                </a:solidFill>
                <a:effectLst/>
              </a:defRPr>
            </a:pPr>
            <a:r>
              <a:rPr lang="zh-CN" altLang="en-US" dirty="0" smtClean="0">
                <a:solidFill>
                  <a:srgbClr val="FFFFFF"/>
                </a:solidFill>
                <a:effectLst>
                  <a:outerShdw blurRad="36576" dist="36576" dir="2700000" rotWithShape="0">
                    <a:srgbClr val="000000">
                      <a:alpha val="43137"/>
                    </a:srgbClr>
                  </a:outerShdw>
                </a:effectLst>
                <a:cs typeface="宋体"/>
                <a:sym typeface="宋体"/>
              </a:rPr>
              <a:t>      使用</a:t>
            </a:r>
            <a:r>
              <a:rPr lang="zh-CN" altLang="en-US" dirty="0">
                <a:solidFill>
                  <a:srgbClr val="FFFFFF"/>
                </a:solidFill>
                <a:effectLst>
                  <a:outerShdw blurRad="36576" dist="36576" dir="2700000" rotWithShape="0">
                    <a:srgbClr val="000000">
                      <a:alpha val="43137"/>
                    </a:srgbClr>
                  </a:outerShdw>
                </a:effectLst>
                <a:cs typeface="宋体"/>
                <a:sym typeface="宋体"/>
              </a:rPr>
              <a:t>数组便于处理成批的数据。例如矩阵运算、对信息进行排序等处理</a:t>
            </a:r>
            <a:r>
              <a:rPr lang="zh-CN" altLang="en-US" dirty="0" smtClean="0">
                <a:solidFill>
                  <a:srgbClr val="FFFFFF"/>
                </a:solidFill>
                <a:effectLst>
                  <a:outerShdw blurRad="36576" dist="36576" dir="2700000" rotWithShape="0">
                    <a:srgbClr val="000000">
                      <a:alpha val="43137"/>
                    </a:srgbClr>
                  </a:outerShdw>
                </a:effectLst>
                <a:cs typeface="宋体"/>
                <a:sym typeface="宋体"/>
              </a:rPr>
              <a:t>过程</a:t>
            </a:r>
            <a:r>
              <a:rPr lang="zh-CN" altLang="en-US" dirty="0">
                <a:solidFill>
                  <a:srgbClr val="FFFFFF"/>
                </a:solidFill>
                <a:effectLst>
                  <a:outerShdw blurRad="36576" dist="36576" dir="2700000" rotWithShape="0">
                    <a:srgbClr val="000000">
                      <a:alpha val="43137"/>
                    </a:srgbClr>
                  </a:outerShdw>
                </a:effectLst>
                <a:cs typeface="宋体"/>
                <a:sym typeface="宋体"/>
              </a:rPr>
              <a:t>。</a:t>
            </a:r>
          </a:p>
          <a:p>
            <a:endParaRPr lang="zh-CN" altLang="en-US" dirty="0"/>
          </a:p>
        </p:txBody>
      </p:sp>
    </p:spTree>
    <p:extLst>
      <p:ext uri="{BB962C8B-B14F-4D97-AF65-F5344CB8AC3E}">
        <p14:creationId xmlns:p14="http://schemas.microsoft.com/office/powerpoint/2010/main" val="400907535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outerShdw blurRad="38100" dist="38100" dir="2700000" rotWithShape="0">
                    <a:srgbClr val="000000">
                      <a:alpha val="43137"/>
                    </a:srgbClr>
                  </a:outerShdw>
                </a:effectLst>
              </a:rPr>
              <a:t>二、常用的数据结构</a:t>
            </a:r>
            <a:endParaRPr lang="zh-CN" altLang="en-US" dirty="0"/>
          </a:p>
        </p:txBody>
      </p:sp>
      <p:sp>
        <p:nvSpPr>
          <p:cNvPr id="4" name="Shape 727"/>
          <p:cNvSpPr txBox="1">
            <a:spLocks/>
          </p:cNvSpPr>
          <p:nvPr/>
        </p:nvSpPr>
        <p:spPr>
          <a:xfrm>
            <a:off x="797259" y="1131589"/>
            <a:ext cx="6727069" cy="3897612"/>
          </a:xfrm>
          <a:prstGeom prst="rect">
            <a:avLst/>
          </a:prstGeom>
        </p:spPr>
        <p:txBody>
          <a:bodyPr vert="horz" lIns="0" tIns="0" rIns="0" bIns="0" rtlCol="0">
            <a:normAutofit/>
          </a:bodyPr>
          <a:lstStyle>
            <a:lvl1pPr marL="72000" indent="0" algn="l" defTabSz="914400" rtl="0" eaLnBrk="1" latinLnBrk="0" hangingPunct="1">
              <a:lnSpc>
                <a:spcPct val="150000"/>
              </a:lnSpc>
              <a:spcBef>
                <a:spcPts val="600"/>
              </a:spcBef>
              <a:buFont typeface="Arial" pitchFamily="34" charset="0"/>
              <a:buNone/>
              <a:defRPr sz="2000" b="0" kern="12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defRPr>
            </a:lvl1pPr>
            <a:lvl2pPr marL="72000" indent="0" algn="l" defTabSz="914400" rtl="0" eaLnBrk="1" latinLnBrk="0" hangingPunct="1">
              <a:lnSpc>
                <a:spcPct val="150000"/>
              </a:lnSpc>
              <a:spcBef>
                <a:spcPts val="600"/>
              </a:spcBef>
              <a:buFont typeface="Arial" pitchFamily="34" charset="0"/>
              <a:buChar char="–"/>
              <a:defRPr sz="2000" b="0" kern="12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defRPr>
            </a:lvl2pPr>
            <a:lvl3pPr marL="72000" indent="0" algn="l" defTabSz="914400" rtl="0" eaLnBrk="1" latinLnBrk="0" hangingPunct="1">
              <a:lnSpc>
                <a:spcPct val="150000"/>
              </a:lnSpc>
              <a:spcBef>
                <a:spcPts val="600"/>
              </a:spcBef>
              <a:buFont typeface="Arial" pitchFamily="34" charset="0"/>
              <a:buChar char="•"/>
              <a:defRPr sz="2000" b="0" kern="12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defRPr>
            </a:lvl3pPr>
            <a:lvl4pPr marL="72000" indent="0" algn="l" defTabSz="914400" rtl="0" eaLnBrk="1" latinLnBrk="0" hangingPunct="1">
              <a:lnSpc>
                <a:spcPct val="150000"/>
              </a:lnSpc>
              <a:spcBef>
                <a:spcPts val="600"/>
              </a:spcBef>
              <a:buFont typeface="Arial" pitchFamily="34" charset="0"/>
              <a:buChar char="–"/>
              <a:defRPr sz="2000" b="0" kern="12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defRPr>
            </a:lvl4pPr>
            <a:lvl5pPr marL="72000" indent="0" algn="l" defTabSz="914400" rtl="0" eaLnBrk="1" latinLnBrk="0" hangingPunct="1">
              <a:lnSpc>
                <a:spcPct val="150000"/>
              </a:lnSpc>
              <a:spcBef>
                <a:spcPts val="600"/>
              </a:spcBef>
              <a:buFont typeface="Arial" pitchFamily="34" charset="0"/>
              <a:buChar char="»"/>
              <a:defRPr sz="2000" b="0" kern="12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59040" defTabSz="749808">
              <a:lnSpc>
                <a:spcPct val="100000"/>
              </a:lnSpc>
              <a:spcBef>
                <a:spcPts val="0"/>
              </a:spcBef>
              <a:defRPr sz="1800">
                <a:solidFill>
                  <a:srgbClr val="000000"/>
                </a:solidFill>
                <a:effectLst/>
              </a:defRPr>
            </a:pPr>
            <a:r>
              <a:rPr lang="zh-CN" altLang="en-US" sz="1803" b="1" dirty="0" smtClean="0">
                <a:solidFill>
                  <a:srgbClr val="FFC000"/>
                </a:solidFill>
                <a:effectLst>
                  <a:outerShdw blurRad="31242" dist="31242" dir="2700000" rotWithShape="0">
                    <a:srgbClr val="000000">
                      <a:alpha val="43137"/>
                    </a:srgbClr>
                  </a:outerShdw>
                </a:effectLst>
              </a:rPr>
              <a:t>数组   </a:t>
            </a:r>
          </a:p>
          <a:p>
            <a:pPr indent="59040" defTabSz="749808">
              <a:spcBef>
                <a:spcPts val="500"/>
              </a:spcBef>
              <a:defRPr sz="1800">
                <a:solidFill>
                  <a:srgbClr val="000000"/>
                </a:solidFill>
                <a:effectLst/>
              </a:defRPr>
            </a:pPr>
            <a:r>
              <a:rPr lang="zh-CN" altLang="en-US" sz="1640" dirty="0" smtClean="0">
                <a:solidFill>
                  <a:srgbClr val="FFFFFF"/>
                </a:solidFill>
                <a:effectLst>
                  <a:outerShdw blurRad="31242" dist="31242" dir="2700000" rotWithShape="0">
                    <a:srgbClr val="000000">
                      <a:alpha val="43137"/>
                    </a:srgbClr>
                  </a:outerShdw>
                </a:effectLst>
                <a:cs typeface="宋体"/>
                <a:sym typeface="宋体"/>
              </a:rPr>
              <a:t>例</a:t>
            </a:r>
            <a:r>
              <a:rPr lang="en-US" altLang="zh-CN" sz="1640" dirty="0" smtClean="0">
                <a:solidFill>
                  <a:srgbClr val="FFFFFF"/>
                </a:solidFill>
                <a:effectLst>
                  <a:outerShdw blurRad="31242" dist="31242" dir="2700000" rotWithShape="0">
                    <a:srgbClr val="000000">
                      <a:alpha val="43137"/>
                    </a:srgbClr>
                  </a:outerShdw>
                </a:effectLst>
                <a:cs typeface="宋体"/>
                <a:sym typeface="宋体"/>
              </a:rPr>
              <a:t>1</a:t>
            </a:r>
            <a:r>
              <a:rPr lang="zh-CN" altLang="en-US" sz="1640" dirty="0" smtClean="0">
                <a:solidFill>
                  <a:srgbClr val="FFFFFF"/>
                </a:solidFill>
                <a:effectLst>
                  <a:outerShdw blurRad="31242" dist="31242" dir="2700000" rotWithShape="0">
                    <a:srgbClr val="000000">
                      <a:alpha val="43137"/>
                    </a:srgbClr>
                  </a:outerShdw>
                </a:effectLst>
                <a:cs typeface="宋体"/>
                <a:sym typeface="宋体"/>
              </a:rPr>
              <a:t>，</a:t>
            </a:r>
            <a:r>
              <a:rPr lang="en-US" altLang="zh-CN" sz="1640" dirty="0" smtClean="0">
                <a:solidFill>
                  <a:srgbClr val="FFFFFF"/>
                </a:solidFill>
                <a:effectLst>
                  <a:outerShdw blurRad="31242" dist="31242" dir="2700000" rotWithShape="0">
                    <a:srgbClr val="000000">
                      <a:alpha val="43137"/>
                    </a:srgbClr>
                  </a:outerShdw>
                </a:effectLst>
              </a:rPr>
              <a:t>A=[1, 2, 3, 4, 5]</a:t>
            </a:r>
            <a:r>
              <a:rPr lang="zh-CN" altLang="en-US" sz="1640" dirty="0" smtClean="0">
                <a:solidFill>
                  <a:srgbClr val="FFFFFF"/>
                </a:solidFill>
                <a:effectLst>
                  <a:outerShdw blurRad="31242" dist="31242" dir="2700000" rotWithShape="0">
                    <a:srgbClr val="000000">
                      <a:alpha val="43137"/>
                    </a:srgbClr>
                  </a:outerShdw>
                </a:effectLst>
                <a:cs typeface="宋体"/>
                <a:sym typeface="宋体"/>
              </a:rPr>
              <a:t>是一个有</a:t>
            </a:r>
            <a:r>
              <a:rPr lang="en-US" altLang="zh-CN" sz="1640" dirty="0" smtClean="0">
                <a:solidFill>
                  <a:srgbClr val="FFFFFF"/>
                </a:solidFill>
                <a:effectLst>
                  <a:outerShdw blurRad="31242" dist="31242" dir="2700000" rotWithShape="0">
                    <a:srgbClr val="000000">
                      <a:alpha val="43137"/>
                    </a:srgbClr>
                  </a:outerShdw>
                </a:effectLst>
              </a:rPr>
              <a:t>5</a:t>
            </a:r>
            <a:r>
              <a:rPr lang="zh-CN" altLang="en-US" sz="1640" dirty="0" smtClean="0">
                <a:solidFill>
                  <a:srgbClr val="FFFFFF"/>
                </a:solidFill>
                <a:effectLst>
                  <a:outerShdw blurRad="31242" dist="31242" dir="2700000" rotWithShape="0">
                    <a:srgbClr val="000000">
                      <a:alpha val="43137"/>
                    </a:srgbClr>
                  </a:outerShdw>
                </a:effectLst>
                <a:cs typeface="宋体"/>
                <a:sym typeface="宋体"/>
              </a:rPr>
              <a:t>个元素的一维数组</a:t>
            </a:r>
            <a:r>
              <a:rPr lang="en-US" altLang="zh-CN" sz="1640" dirty="0" smtClean="0">
                <a:solidFill>
                  <a:srgbClr val="FFFFFF"/>
                </a:solidFill>
                <a:effectLst>
                  <a:outerShdw blurRad="31242" dist="31242" dir="2700000" rotWithShape="0">
                    <a:srgbClr val="000000">
                      <a:alpha val="43137"/>
                    </a:srgbClr>
                  </a:outerShdw>
                </a:effectLst>
                <a:cs typeface="宋体"/>
                <a:sym typeface="宋体"/>
              </a:rPr>
              <a:t>.</a:t>
            </a:r>
          </a:p>
          <a:p>
            <a:pPr indent="59040" defTabSz="749808">
              <a:spcBef>
                <a:spcPts val="500"/>
              </a:spcBef>
              <a:defRPr sz="1800">
                <a:solidFill>
                  <a:srgbClr val="000000"/>
                </a:solidFill>
                <a:effectLst/>
              </a:defRPr>
            </a:pPr>
            <a:r>
              <a:rPr lang="zh-CN" altLang="en-US" sz="1640" dirty="0" smtClean="0">
                <a:solidFill>
                  <a:srgbClr val="FFFFFF"/>
                </a:solidFill>
                <a:effectLst>
                  <a:outerShdw blurRad="31242" dist="31242" dir="2700000" rotWithShape="0">
                    <a:srgbClr val="000000">
                      <a:alpha val="43137"/>
                    </a:srgbClr>
                  </a:outerShdw>
                </a:effectLst>
                <a:cs typeface="宋体"/>
                <a:sym typeface="宋体"/>
              </a:rPr>
              <a:t>例</a:t>
            </a:r>
            <a:r>
              <a:rPr lang="en-US" altLang="zh-CN" sz="1640" dirty="0" smtClean="0">
                <a:solidFill>
                  <a:srgbClr val="FFFFFF"/>
                </a:solidFill>
                <a:effectLst>
                  <a:outerShdw blurRad="31242" dist="31242" dir="2700000" rotWithShape="0">
                    <a:srgbClr val="000000">
                      <a:alpha val="43137"/>
                    </a:srgbClr>
                  </a:outerShdw>
                </a:effectLst>
                <a:cs typeface="宋体"/>
                <a:sym typeface="宋体"/>
              </a:rPr>
              <a:t>2</a:t>
            </a:r>
            <a:r>
              <a:rPr lang="zh-CN" altLang="en-US" sz="1640" dirty="0" smtClean="0">
                <a:solidFill>
                  <a:srgbClr val="FFFFFF"/>
                </a:solidFill>
                <a:effectLst>
                  <a:outerShdw blurRad="31242" dist="31242" dir="2700000" rotWithShape="0">
                    <a:srgbClr val="000000">
                      <a:alpha val="43137"/>
                    </a:srgbClr>
                  </a:outerShdw>
                </a:effectLst>
                <a:cs typeface="宋体"/>
                <a:sym typeface="宋体"/>
              </a:rPr>
              <a:t>，若数组</a:t>
            </a:r>
            <a:r>
              <a:rPr lang="en-US" altLang="zh-CN" sz="1640" dirty="0" smtClean="0">
                <a:solidFill>
                  <a:srgbClr val="FFFFFF"/>
                </a:solidFill>
                <a:effectLst>
                  <a:outerShdw blurRad="31242" dist="31242" dir="2700000" rotWithShape="0">
                    <a:srgbClr val="000000">
                      <a:alpha val="43137"/>
                    </a:srgbClr>
                  </a:outerShdw>
                </a:effectLst>
              </a:rPr>
              <a:t>B</a:t>
            </a:r>
            <a:r>
              <a:rPr lang="zh-CN" altLang="en-US" sz="1640" dirty="0" smtClean="0">
                <a:solidFill>
                  <a:srgbClr val="FFFFFF"/>
                </a:solidFill>
                <a:effectLst>
                  <a:outerShdw blurRad="31242" dist="31242" dir="2700000" rotWithShape="0">
                    <a:srgbClr val="000000">
                      <a:alpha val="43137"/>
                    </a:srgbClr>
                  </a:outerShdw>
                </a:effectLst>
                <a:cs typeface="宋体"/>
                <a:sym typeface="宋体"/>
              </a:rPr>
              <a:t>表示如下：</a:t>
            </a:r>
          </a:p>
          <a:p>
            <a:pPr defTabSz="749808">
              <a:spcBef>
                <a:spcPts val="400"/>
              </a:spcBef>
              <a:defRPr sz="1800">
                <a:solidFill>
                  <a:srgbClr val="000000"/>
                </a:solidFill>
                <a:effectLst/>
              </a:defRPr>
            </a:pPr>
            <a:r>
              <a:rPr lang="en-US" altLang="zh-CN" sz="1640" dirty="0" smtClean="0">
                <a:solidFill>
                  <a:srgbClr val="FFFFFF"/>
                </a:solidFill>
                <a:effectLst>
                  <a:outerShdw blurRad="31242" dist="31242" dir="2700000" rotWithShape="0">
                    <a:srgbClr val="000000">
                      <a:alpha val="43137"/>
                    </a:srgbClr>
                  </a:outerShdw>
                </a:effectLst>
              </a:rPr>
              <a:t> B= </a:t>
            </a:r>
          </a:p>
          <a:p>
            <a:pPr defTabSz="749808">
              <a:spcBef>
                <a:spcPts val="400"/>
              </a:spcBef>
              <a:defRPr sz="1800">
                <a:solidFill>
                  <a:srgbClr val="000000"/>
                </a:solidFill>
                <a:effectLst/>
              </a:defRPr>
            </a:pPr>
            <a:endParaRPr lang="en-US" altLang="zh-CN" sz="1640" dirty="0" smtClean="0">
              <a:solidFill>
                <a:srgbClr val="FFFFFF"/>
              </a:solidFill>
              <a:effectLst>
                <a:outerShdw blurRad="31242" dist="31242" dir="2700000" rotWithShape="0">
                  <a:srgbClr val="000000">
                    <a:alpha val="43137"/>
                  </a:srgbClr>
                </a:outerShdw>
              </a:effectLst>
            </a:endParaRPr>
          </a:p>
          <a:p>
            <a:pPr defTabSz="749808">
              <a:spcBef>
                <a:spcPts val="400"/>
              </a:spcBef>
              <a:defRPr sz="1800">
                <a:solidFill>
                  <a:srgbClr val="000000"/>
                </a:solidFill>
                <a:effectLst/>
              </a:defRPr>
            </a:pPr>
            <a:r>
              <a:rPr lang="zh-CN" altLang="en-US" sz="1640" dirty="0" smtClean="0">
                <a:solidFill>
                  <a:srgbClr val="FFFFFF"/>
                </a:solidFill>
                <a:effectLst>
                  <a:outerShdw blurRad="31242" dist="31242" dir="2700000" rotWithShape="0">
                    <a:srgbClr val="000000">
                      <a:alpha val="43137"/>
                    </a:srgbClr>
                  </a:outerShdw>
                </a:effectLst>
                <a:cs typeface="宋体"/>
                <a:sym typeface="宋体"/>
              </a:rPr>
              <a:t>则</a:t>
            </a:r>
            <a:r>
              <a:rPr lang="en-US" altLang="zh-CN" sz="1640" dirty="0" smtClean="0">
                <a:solidFill>
                  <a:srgbClr val="FFFFFF"/>
                </a:solidFill>
                <a:effectLst>
                  <a:outerShdw blurRad="31242" dist="31242" dir="2700000" rotWithShape="0">
                    <a:srgbClr val="000000">
                      <a:alpha val="43137"/>
                    </a:srgbClr>
                  </a:outerShdw>
                </a:effectLst>
              </a:rPr>
              <a:t>B</a:t>
            </a:r>
            <a:r>
              <a:rPr lang="zh-CN" altLang="en-US" sz="1640" dirty="0" smtClean="0">
                <a:solidFill>
                  <a:srgbClr val="FFFFFF"/>
                </a:solidFill>
                <a:effectLst>
                  <a:outerShdw blurRad="31242" dist="31242" dir="2700000" rotWithShape="0">
                    <a:srgbClr val="000000">
                      <a:alpha val="43137"/>
                    </a:srgbClr>
                  </a:outerShdw>
                </a:effectLst>
                <a:cs typeface="宋体"/>
                <a:sym typeface="宋体"/>
              </a:rPr>
              <a:t>是一个三行三列具有</a:t>
            </a:r>
            <a:r>
              <a:rPr lang="en-US" altLang="zh-CN" sz="1640" dirty="0" smtClean="0">
                <a:solidFill>
                  <a:srgbClr val="FFFFFF"/>
                </a:solidFill>
                <a:effectLst>
                  <a:outerShdw blurRad="31242" dist="31242" dir="2700000" rotWithShape="0">
                    <a:srgbClr val="000000">
                      <a:alpha val="43137"/>
                    </a:srgbClr>
                  </a:outerShdw>
                </a:effectLst>
              </a:rPr>
              <a:t>9</a:t>
            </a:r>
            <a:r>
              <a:rPr lang="zh-CN" altLang="en-US" sz="1640" dirty="0" smtClean="0">
                <a:solidFill>
                  <a:srgbClr val="FFFFFF"/>
                </a:solidFill>
                <a:effectLst>
                  <a:outerShdw blurRad="31242" dist="31242" dir="2700000" rotWithShape="0">
                    <a:srgbClr val="000000">
                      <a:alpha val="43137"/>
                    </a:srgbClr>
                  </a:outerShdw>
                </a:effectLst>
                <a:cs typeface="宋体"/>
                <a:sym typeface="宋体"/>
              </a:rPr>
              <a:t>个元素的二维数组，也可以把</a:t>
            </a:r>
            <a:r>
              <a:rPr lang="en-US" altLang="zh-CN" sz="1640" dirty="0" smtClean="0">
                <a:solidFill>
                  <a:srgbClr val="FFFFFF"/>
                </a:solidFill>
                <a:effectLst>
                  <a:outerShdw blurRad="31242" dist="31242" dir="2700000" rotWithShape="0">
                    <a:srgbClr val="000000">
                      <a:alpha val="43137"/>
                    </a:srgbClr>
                  </a:outerShdw>
                </a:effectLst>
              </a:rPr>
              <a:t>B</a:t>
            </a:r>
            <a:r>
              <a:rPr lang="zh-CN" altLang="en-US" sz="1640" dirty="0" smtClean="0">
                <a:solidFill>
                  <a:srgbClr val="FFFFFF"/>
                </a:solidFill>
                <a:effectLst>
                  <a:outerShdw blurRad="31242" dist="31242" dir="2700000" rotWithShape="0">
                    <a:srgbClr val="000000">
                      <a:alpha val="43137"/>
                    </a:srgbClr>
                  </a:outerShdw>
                </a:effectLst>
                <a:cs typeface="宋体"/>
                <a:sym typeface="宋体"/>
              </a:rPr>
              <a:t>看成是一个线性表；</a:t>
            </a:r>
            <a:r>
              <a:rPr lang="en-US" altLang="zh-CN" sz="1640" dirty="0" smtClean="0">
                <a:solidFill>
                  <a:srgbClr val="FFFFFF"/>
                </a:solidFill>
                <a:effectLst>
                  <a:outerShdw blurRad="31242" dist="31242" dir="2700000" rotWithShape="0">
                    <a:srgbClr val="000000">
                      <a:alpha val="43137"/>
                    </a:srgbClr>
                  </a:outerShdw>
                </a:effectLst>
              </a:rPr>
              <a:t>B=[</a:t>
            </a:r>
            <a:r>
              <a:rPr lang="zh-CN" altLang="en-US" sz="1640" dirty="0" smtClean="0">
                <a:solidFill>
                  <a:srgbClr val="FFFFFF"/>
                </a:solidFill>
                <a:effectLst>
                  <a:outerShdw blurRad="31242" dist="31242" dir="2700000" rotWithShape="0">
                    <a:srgbClr val="000000">
                      <a:alpha val="43137"/>
                    </a:srgbClr>
                  </a:outerShdw>
                </a:effectLst>
                <a:cs typeface="宋体"/>
                <a:sym typeface="宋体"/>
              </a:rPr>
              <a:t> </a:t>
            </a:r>
            <a:r>
              <a:rPr lang="en-US" altLang="zh-CN" sz="1640" dirty="0" smtClean="0">
                <a:solidFill>
                  <a:srgbClr val="FFFFFF"/>
                </a:solidFill>
                <a:effectLst>
                  <a:outerShdw blurRad="31242" dist="31242" dir="2700000" rotWithShape="0">
                    <a:srgbClr val="000000">
                      <a:alpha val="43137"/>
                    </a:srgbClr>
                  </a:outerShdw>
                </a:effectLst>
                <a:cs typeface="宋体"/>
                <a:sym typeface="宋体"/>
              </a:rPr>
              <a:t>b</a:t>
            </a:r>
            <a:r>
              <a:rPr lang="en-US" altLang="zh-CN" sz="1640" baseline="-5999" dirty="0" smtClean="0">
                <a:solidFill>
                  <a:srgbClr val="FFFFFF"/>
                </a:solidFill>
                <a:effectLst>
                  <a:outerShdw blurRad="31242" dist="31242" dir="2700000" rotWithShape="0">
                    <a:srgbClr val="000000">
                      <a:alpha val="43137"/>
                    </a:srgbClr>
                  </a:outerShdw>
                </a:effectLst>
                <a:cs typeface="宋体"/>
                <a:sym typeface="宋体"/>
              </a:rPr>
              <a:t>1</a:t>
            </a:r>
            <a:r>
              <a:rPr lang="en-US" altLang="zh-CN" sz="1640" dirty="0" smtClean="0">
                <a:solidFill>
                  <a:srgbClr val="FFFFFF"/>
                </a:solidFill>
                <a:effectLst>
                  <a:outerShdw blurRad="31242" dist="31242" dir="2700000" rotWithShape="0">
                    <a:srgbClr val="000000">
                      <a:alpha val="43137"/>
                    </a:srgbClr>
                  </a:outerShdw>
                </a:effectLst>
                <a:cs typeface="宋体"/>
                <a:sym typeface="宋体"/>
              </a:rPr>
              <a:t>,b</a:t>
            </a:r>
            <a:r>
              <a:rPr lang="en-US" altLang="zh-CN" sz="1640" baseline="-5999" dirty="0" smtClean="0">
                <a:solidFill>
                  <a:srgbClr val="FFFFFF"/>
                </a:solidFill>
                <a:effectLst>
                  <a:outerShdw blurRad="31242" dist="31242" dir="2700000" rotWithShape="0">
                    <a:srgbClr val="000000">
                      <a:alpha val="43137"/>
                    </a:srgbClr>
                  </a:outerShdw>
                </a:effectLst>
                <a:cs typeface="宋体"/>
                <a:sym typeface="宋体"/>
              </a:rPr>
              <a:t>2</a:t>
            </a:r>
            <a:r>
              <a:rPr lang="en-US" altLang="zh-CN" sz="1640" dirty="0" smtClean="0">
                <a:solidFill>
                  <a:srgbClr val="FFFFFF"/>
                </a:solidFill>
                <a:effectLst>
                  <a:outerShdw blurRad="31242" dist="31242" dir="2700000" rotWithShape="0">
                    <a:srgbClr val="000000">
                      <a:alpha val="43137"/>
                    </a:srgbClr>
                  </a:outerShdw>
                </a:effectLst>
                <a:cs typeface="宋体"/>
                <a:sym typeface="宋体"/>
              </a:rPr>
              <a:t>,b</a:t>
            </a:r>
            <a:r>
              <a:rPr lang="en-US" altLang="zh-CN" sz="1640" baseline="-5999" dirty="0" smtClean="0">
                <a:solidFill>
                  <a:srgbClr val="FFFFFF"/>
                </a:solidFill>
                <a:effectLst>
                  <a:outerShdw blurRad="31242" dist="31242" dir="2700000" rotWithShape="0">
                    <a:srgbClr val="000000">
                      <a:alpha val="43137"/>
                    </a:srgbClr>
                  </a:outerShdw>
                </a:effectLst>
                <a:cs typeface="宋体"/>
                <a:sym typeface="宋体"/>
              </a:rPr>
              <a:t>3</a:t>
            </a:r>
            <a:r>
              <a:rPr lang="en-US" altLang="zh-CN" sz="1640" dirty="0" smtClean="0">
                <a:solidFill>
                  <a:srgbClr val="FFFFFF"/>
                </a:solidFill>
                <a:effectLst>
                  <a:outerShdw blurRad="31242" dist="31242" dir="2700000" rotWithShape="0">
                    <a:srgbClr val="000000">
                      <a:alpha val="43137"/>
                    </a:srgbClr>
                  </a:outerShdw>
                </a:effectLst>
              </a:rPr>
              <a:t>]</a:t>
            </a:r>
            <a:r>
              <a:rPr lang="zh-CN" altLang="en-US" sz="1640" dirty="0" smtClean="0">
                <a:solidFill>
                  <a:srgbClr val="FFFFFF"/>
                </a:solidFill>
                <a:effectLst>
                  <a:outerShdw blurRad="31242" dist="31242" dir="2700000" rotWithShape="0">
                    <a:srgbClr val="000000">
                      <a:alpha val="43137"/>
                    </a:srgbClr>
                  </a:outerShdw>
                </a:effectLst>
                <a:cs typeface="宋体"/>
                <a:sym typeface="宋体"/>
              </a:rPr>
              <a:t>，其中</a:t>
            </a:r>
            <a:r>
              <a:rPr lang="en-US" altLang="zh-CN" sz="1640" dirty="0" smtClean="0">
                <a:solidFill>
                  <a:srgbClr val="FFFFFF"/>
                </a:solidFill>
                <a:effectLst>
                  <a:outerShdw blurRad="31242" dist="31242" dir="2700000" rotWithShape="0">
                    <a:srgbClr val="000000">
                      <a:alpha val="43137"/>
                    </a:srgbClr>
                  </a:outerShdw>
                </a:effectLst>
                <a:cs typeface="宋体"/>
                <a:sym typeface="宋体"/>
              </a:rPr>
              <a:t>b</a:t>
            </a:r>
            <a:r>
              <a:rPr lang="en-US" altLang="zh-CN" sz="1640" baseline="-5999" dirty="0" smtClean="0">
                <a:solidFill>
                  <a:srgbClr val="FFFFFF"/>
                </a:solidFill>
                <a:effectLst>
                  <a:outerShdw blurRad="31242" dist="31242" dir="2700000" rotWithShape="0">
                    <a:srgbClr val="000000">
                      <a:alpha val="43137"/>
                    </a:srgbClr>
                  </a:outerShdw>
                </a:effectLst>
                <a:cs typeface="宋体"/>
                <a:sym typeface="宋体"/>
              </a:rPr>
              <a:t>i</a:t>
            </a:r>
            <a:r>
              <a:rPr lang="zh-CN" altLang="en-US" sz="1640" dirty="0" smtClean="0">
                <a:solidFill>
                  <a:srgbClr val="FFFFFF"/>
                </a:solidFill>
                <a:effectLst>
                  <a:outerShdw blurRad="31242" dist="31242" dir="2700000" rotWithShape="0">
                    <a:srgbClr val="000000">
                      <a:alpha val="43137"/>
                    </a:srgbClr>
                  </a:outerShdw>
                </a:effectLst>
                <a:cs typeface="宋体"/>
                <a:sym typeface="宋体"/>
              </a:rPr>
              <a:t>本身也是一个线性表，属于一维列向量，</a:t>
            </a:r>
            <a:r>
              <a:rPr lang="en-US" altLang="zh-CN" sz="1640" dirty="0" smtClean="0">
                <a:solidFill>
                  <a:srgbClr val="FFFFFF"/>
                </a:solidFill>
                <a:effectLst>
                  <a:outerShdw blurRad="31242" dist="31242" dir="2700000" rotWithShape="0">
                    <a:srgbClr val="000000">
                      <a:alpha val="43137"/>
                    </a:srgbClr>
                  </a:outerShdw>
                </a:effectLst>
                <a:cs typeface="宋体"/>
                <a:sym typeface="宋体"/>
              </a:rPr>
              <a:t>b</a:t>
            </a:r>
            <a:r>
              <a:rPr lang="en-US" altLang="zh-CN" sz="1640" baseline="-5999" dirty="0" smtClean="0">
                <a:solidFill>
                  <a:srgbClr val="FFFFFF"/>
                </a:solidFill>
                <a:effectLst>
                  <a:outerShdw blurRad="31242" dist="31242" dir="2700000" rotWithShape="0">
                    <a:srgbClr val="000000">
                      <a:alpha val="43137"/>
                    </a:srgbClr>
                  </a:outerShdw>
                </a:effectLst>
                <a:cs typeface="宋体"/>
                <a:sym typeface="宋体"/>
              </a:rPr>
              <a:t>1</a:t>
            </a:r>
            <a:r>
              <a:rPr lang="en-US" altLang="zh-CN" sz="1640" dirty="0" smtClean="0">
                <a:solidFill>
                  <a:srgbClr val="FFFFFF"/>
                </a:solidFill>
                <a:effectLst>
                  <a:outerShdw blurRad="31242" dist="31242" dir="2700000" rotWithShape="0">
                    <a:srgbClr val="000000">
                      <a:alpha val="43137"/>
                    </a:srgbClr>
                  </a:outerShdw>
                </a:effectLst>
                <a:cs typeface="宋体"/>
                <a:sym typeface="宋体"/>
              </a:rPr>
              <a:t>=[1,2,3], b</a:t>
            </a:r>
            <a:r>
              <a:rPr lang="en-US" altLang="zh-CN" sz="1640" baseline="-5999" dirty="0" smtClean="0">
                <a:solidFill>
                  <a:srgbClr val="FFFFFF"/>
                </a:solidFill>
                <a:effectLst>
                  <a:outerShdw blurRad="31242" dist="31242" dir="2700000" rotWithShape="0">
                    <a:srgbClr val="000000">
                      <a:alpha val="43137"/>
                    </a:srgbClr>
                  </a:outerShdw>
                </a:effectLst>
                <a:cs typeface="宋体"/>
                <a:sym typeface="宋体"/>
              </a:rPr>
              <a:t>1</a:t>
            </a:r>
            <a:r>
              <a:rPr lang="en-US" altLang="zh-CN" sz="1640" dirty="0" smtClean="0">
                <a:solidFill>
                  <a:srgbClr val="FFFFFF"/>
                </a:solidFill>
                <a:effectLst>
                  <a:outerShdw blurRad="31242" dist="31242" dir="2700000" rotWithShape="0">
                    <a:srgbClr val="000000">
                      <a:alpha val="43137"/>
                    </a:srgbClr>
                  </a:outerShdw>
                </a:effectLst>
                <a:cs typeface="宋体"/>
                <a:sym typeface="宋体"/>
              </a:rPr>
              <a:t>=[4,5,6], b</a:t>
            </a:r>
            <a:r>
              <a:rPr lang="en-US" altLang="zh-CN" sz="1640" baseline="-5999" dirty="0" smtClean="0">
                <a:solidFill>
                  <a:srgbClr val="FFFFFF"/>
                </a:solidFill>
                <a:effectLst>
                  <a:outerShdw blurRad="31242" dist="31242" dir="2700000" rotWithShape="0">
                    <a:srgbClr val="000000">
                      <a:alpha val="43137"/>
                    </a:srgbClr>
                  </a:outerShdw>
                </a:effectLst>
                <a:cs typeface="宋体"/>
                <a:sym typeface="宋体"/>
              </a:rPr>
              <a:t>1</a:t>
            </a:r>
            <a:r>
              <a:rPr lang="en-US" altLang="zh-CN" sz="1640" dirty="0" smtClean="0">
                <a:solidFill>
                  <a:srgbClr val="FFFFFF"/>
                </a:solidFill>
                <a:effectLst>
                  <a:outerShdw blurRad="31242" dist="31242" dir="2700000" rotWithShape="0">
                    <a:srgbClr val="000000">
                      <a:alpha val="43137"/>
                    </a:srgbClr>
                  </a:outerShdw>
                </a:effectLst>
                <a:cs typeface="宋体"/>
                <a:sym typeface="宋体"/>
              </a:rPr>
              <a:t>=[7,8,9]</a:t>
            </a:r>
            <a:r>
              <a:rPr lang="zh-CN" altLang="en-US" sz="1640" dirty="0" smtClean="0">
                <a:solidFill>
                  <a:srgbClr val="FFFFFF"/>
                </a:solidFill>
                <a:effectLst>
                  <a:outerShdw blurRad="31242" dist="31242" dir="2700000" rotWithShape="0">
                    <a:srgbClr val="000000">
                      <a:alpha val="43137"/>
                    </a:srgbClr>
                  </a:outerShdw>
                </a:effectLst>
                <a:cs typeface="宋体"/>
                <a:sym typeface="宋体"/>
              </a:rPr>
              <a:t>。</a:t>
            </a:r>
            <a:endParaRPr lang="zh-CN" altLang="en-US" sz="1640" dirty="0">
              <a:solidFill>
                <a:srgbClr val="FFFFFF"/>
              </a:solidFill>
              <a:effectLst>
                <a:outerShdw blurRad="31242" dist="31242" dir="2700000" rotWithShape="0">
                  <a:srgbClr val="000000">
                    <a:alpha val="43137"/>
                  </a:srgbClr>
                </a:outerShdw>
              </a:effectLst>
              <a:cs typeface="宋体"/>
              <a:sym typeface="宋体"/>
            </a:endParaRPr>
          </a:p>
        </p:txBody>
      </p:sp>
      <p:pic>
        <p:nvPicPr>
          <p:cNvPr id="5" name="image.pdf"/>
          <p:cNvPicPr/>
          <p:nvPr/>
        </p:nvPicPr>
        <p:blipFill>
          <a:blip r:embed="rId2">
            <a:extLst/>
          </a:blip>
          <a:stretch>
            <a:fillRect/>
          </a:stretch>
        </p:blipFill>
        <p:spPr>
          <a:xfrm>
            <a:off x="1478321" y="2299344"/>
            <a:ext cx="899469" cy="899469"/>
          </a:xfrm>
          <a:prstGeom prst="rect">
            <a:avLst/>
          </a:prstGeom>
          <a:solidFill>
            <a:schemeClr val="bg1"/>
          </a:solidFill>
          <a:ln w="12700">
            <a:miter lim="400000"/>
          </a:ln>
        </p:spPr>
      </p:pic>
    </p:spTree>
    <p:extLst>
      <p:ext uri="{BB962C8B-B14F-4D97-AF65-F5344CB8AC3E}">
        <p14:creationId xmlns:p14="http://schemas.microsoft.com/office/powerpoint/2010/main" val="343429919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outerShdw blurRad="38100" dist="38100" dir="2700000" rotWithShape="0">
                    <a:srgbClr val="000000">
                      <a:alpha val="43137"/>
                    </a:srgbClr>
                  </a:outerShdw>
                </a:effectLst>
              </a:rPr>
              <a:t>二、常用的数据结构</a:t>
            </a:r>
            <a:endParaRPr lang="zh-CN" altLang="en-US" dirty="0"/>
          </a:p>
        </p:txBody>
      </p:sp>
      <p:sp>
        <p:nvSpPr>
          <p:cNvPr id="3" name="内容占位符 2"/>
          <p:cNvSpPr>
            <a:spLocks noGrp="1"/>
          </p:cNvSpPr>
          <p:nvPr>
            <p:ph idx="1"/>
          </p:nvPr>
        </p:nvSpPr>
        <p:spPr/>
        <p:txBody>
          <a:bodyPr/>
          <a:lstStyle/>
          <a:p>
            <a:r>
              <a:rPr lang="zh-CN" altLang="en-US" b="1" dirty="0" smtClean="0">
                <a:solidFill>
                  <a:srgbClr val="FFC000"/>
                </a:solidFill>
              </a:rPr>
              <a:t>树</a:t>
            </a:r>
            <a:endParaRPr lang="zh-CN" altLang="en-US" b="1" dirty="0">
              <a:solidFill>
                <a:srgbClr val="FFC000"/>
              </a:solidFill>
            </a:endParaRPr>
          </a:p>
        </p:txBody>
      </p:sp>
      <p:sp>
        <p:nvSpPr>
          <p:cNvPr id="4" name="Shape 737"/>
          <p:cNvSpPr/>
          <p:nvPr/>
        </p:nvSpPr>
        <p:spPr>
          <a:xfrm>
            <a:off x="827584" y="1707356"/>
            <a:ext cx="6696744" cy="3436144"/>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normAutofit/>
          </a:bodyPr>
          <a:lstStyle/>
          <a:p>
            <a:pPr marL="186451" lvl="0" indent="-186451" defTabSz="795527">
              <a:lnSpc>
                <a:spcPct val="150000"/>
              </a:lnSpc>
              <a:spcBef>
                <a:spcPts val="500"/>
              </a:spcBef>
              <a:buClr>
                <a:srgbClr val="3333CC"/>
              </a:buClr>
              <a:buSzPct val="60000"/>
              <a:buFont typeface="Wingdings"/>
              <a:buChar char="■"/>
            </a:pPr>
            <a:r>
              <a:rPr dirty="0" err="1">
                <a:solidFill>
                  <a:srgbClr val="FFFFFF"/>
                </a:solidFill>
                <a:effectLst>
                  <a:outerShdw blurRad="33147" dist="33147" dir="2700000" rotWithShape="0">
                    <a:srgbClr val="000000">
                      <a:alpha val="43137"/>
                    </a:srgbClr>
                  </a:outerShdw>
                </a:effectLst>
                <a:latin typeface="黑体"/>
                <a:ea typeface="黑体"/>
                <a:cs typeface="黑体"/>
                <a:sym typeface="黑体"/>
              </a:rPr>
              <a:t>树是有n</a:t>
            </a:r>
            <a:r>
              <a:rPr dirty="0">
                <a:solidFill>
                  <a:srgbClr val="FFFFFF"/>
                </a:solidFill>
                <a:effectLst>
                  <a:outerShdw blurRad="33147" dist="33147" dir="2700000" rotWithShape="0">
                    <a:srgbClr val="000000">
                      <a:alpha val="43137"/>
                    </a:srgbClr>
                  </a:outerShdw>
                </a:effectLst>
                <a:latin typeface="黑体"/>
                <a:ea typeface="黑体"/>
                <a:cs typeface="黑体"/>
                <a:sym typeface="黑体"/>
              </a:rPr>
              <a:t>(n≥0)</a:t>
            </a:r>
            <a:r>
              <a:rPr dirty="0" err="1">
                <a:solidFill>
                  <a:srgbClr val="FFFFFF"/>
                </a:solidFill>
                <a:effectLst>
                  <a:outerShdw blurRad="33147" dist="33147" dir="2700000" rotWithShape="0">
                    <a:srgbClr val="000000">
                      <a:alpha val="43137"/>
                    </a:srgbClr>
                  </a:outerShdw>
                </a:effectLst>
                <a:latin typeface="黑体"/>
                <a:ea typeface="黑体"/>
                <a:cs typeface="黑体"/>
                <a:sym typeface="黑体"/>
              </a:rPr>
              <a:t>个结点的有限集合</a:t>
            </a:r>
            <a:r>
              <a:rPr dirty="0">
                <a:solidFill>
                  <a:srgbClr val="FFFFFF"/>
                </a:solidFill>
                <a:effectLst>
                  <a:outerShdw blurRad="33147" dist="33147" dir="2700000" rotWithShape="0">
                    <a:srgbClr val="000000">
                      <a:alpha val="43137"/>
                    </a:srgbClr>
                  </a:outerShdw>
                </a:effectLst>
                <a:latin typeface="黑体"/>
                <a:ea typeface="黑体"/>
                <a:cs typeface="黑体"/>
                <a:sym typeface="黑体"/>
              </a:rPr>
              <a:t>。</a:t>
            </a:r>
          </a:p>
          <a:p>
            <a:pPr marL="186451" lvl="0" indent="-186451" defTabSz="795527">
              <a:lnSpc>
                <a:spcPct val="150000"/>
              </a:lnSpc>
              <a:spcBef>
                <a:spcPts val="500"/>
              </a:spcBef>
              <a:buClr>
                <a:srgbClr val="3333CC"/>
              </a:buClr>
              <a:buSzPct val="60000"/>
              <a:buFont typeface="Wingdings"/>
              <a:buChar char="■"/>
            </a:pPr>
            <a:r>
              <a:rPr dirty="0" err="1">
                <a:solidFill>
                  <a:srgbClr val="FFFFFF"/>
                </a:solidFill>
                <a:effectLst>
                  <a:outerShdw blurRad="33147" dist="33147" dir="2700000" rotWithShape="0">
                    <a:srgbClr val="000000">
                      <a:alpha val="43137"/>
                    </a:srgbClr>
                  </a:outerShdw>
                </a:effectLst>
                <a:latin typeface="黑体"/>
                <a:ea typeface="黑体"/>
                <a:cs typeface="黑体"/>
                <a:sym typeface="黑体"/>
              </a:rPr>
              <a:t>如果</a:t>
            </a:r>
            <a:r>
              <a:rPr dirty="0">
                <a:solidFill>
                  <a:srgbClr val="FFFFFF"/>
                </a:solidFill>
                <a:effectLst>
                  <a:outerShdw blurRad="33147" dist="33147" dir="2700000" rotWithShape="0">
                    <a:srgbClr val="000000">
                      <a:alpha val="43137"/>
                    </a:srgbClr>
                  </a:outerShdw>
                </a:effectLst>
                <a:latin typeface="黑体"/>
                <a:ea typeface="黑体"/>
                <a:cs typeface="黑体"/>
                <a:sym typeface="黑体"/>
              </a:rPr>
              <a:t> n=0，称为空树；</a:t>
            </a:r>
          </a:p>
          <a:p>
            <a:pPr marL="186451" lvl="0" indent="-186451" defTabSz="795527">
              <a:lnSpc>
                <a:spcPct val="150000"/>
              </a:lnSpc>
              <a:spcBef>
                <a:spcPts val="500"/>
              </a:spcBef>
              <a:buClr>
                <a:srgbClr val="3333CC"/>
              </a:buClr>
              <a:buSzPct val="60000"/>
              <a:buFont typeface="Wingdings"/>
              <a:buChar char="■"/>
            </a:pPr>
            <a:r>
              <a:rPr dirty="0" err="1">
                <a:solidFill>
                  <a:srgbClr val="FFFFFF"/>
                </a:solidFill>
                <a:effectLst>
                  <a:outerShdw blurRad="33147" dist="33147" dir="2700000" rotWithShape="0">
                    <a:srgbClr val="000000">
                      <a:alpha val="43137"/>
                    </a:srgbClr>
                  </a:outerShdw>
                </a:effectLst>
                <a:latin typeface="黑体"/>
                <a:ea typeface="黑体"/>
                <a:cs typeface="黑体"/>
                <a:sym typeface="黑体"/>
              </a:rPr>
              <a:t>如果</a:t>
            </a:r>
            <a:r>
              <a:rPr dirty="0">
                <a:solidFill>
                  <a:srgbClr val="FFFFFF"/>
                </a:solidFill>
                <a:effectLst>
                  <a:outerShdw blurRad="33147" dist="33147" dir="2700000" rotWithShape="0">
                    <a:srgbClr val="000000">
                      <a:alpha val="43137"/>
                    </a:srgbClr>
                  </a:outerShdw>
                </a:effectLst>
                <a:latin typeface="黑体"/>
                <a:ea typeface="黑体"/>
                <a:cs typeface="黑体"/>
                <a:sym typeface="黑体"/>
              </a:rPr>
              <a:t> n&gt;0,称为非空树,对于非空树,有且仅有一个特定的称为根(Root)</a:t>
            </a:r>
            <a:r>
              <a:rPr dirty="0" err="1">
                <a:solidFill>
                  <a:srgbClr val="FFFFFF"/>
                </a:solidFill>
                <a:effectLst>
                  <a:outerShdw blurRad="33147" dist="33147" dir="2700000" rotWithShape="0">
                    <a:srgbClr val="000000">
                      <a:alpha val="43137"/>
                    </a:srgbClr>
                  </a:outerShdw>
                </a:effectLst>
                <a:latin typeface="黑体"/>
                <a:ea typeface="黑体"/>
                <a:cs typeface="黑体"/>
                <a:sym typeface="黑体"/>
              </a:rPr>
              <a:t>的节点</a:t>
            </a:r>
            <a:r>
              <a:rPr dirty="0">
                <a:solidFill>
                  <a:srgbClr val="FFFFFF"/>
                </a:solidFill>
                <a:effectLst>
                  <a:outerShdw blurRad="33147" dist="33147" dir="2700000" rotWithShape="0">
                    <a:srgbClr val="000000">
                      <a:alpha val="43137"/>
                    </a:srgbClr>
                  </a:outerShdw>
                </a:effectLst>
                <a:latin typeface="黑体"/>
                <a:ea typeface="黑体"/>
                <a:cs typeface="黑体"/>
                <a:sym typeface="黑体"/>
              </a:rPr>
              <a:t>(</a:t>
            </a:r>
            <a:r>
              <a:rPr dirty="0" err="1">
                <a:solidFill>
                  <a:srgbClr val="FFFFFF"/>
                </a:solidFill>
                <a:effectLst>
                  <a:outerShdw blurRad="33147" dist="33147" dir="2700000" rotWithShape="0">
                    <a:srgbClr val="000000">
                      <a:alpha val="43137"/>
                    </a:srgbClr>
                  </a:outerShdw>
                </a:effectLst>
                <a:latin typeface="黑体"/>
                <a:ea typeface="黑体"/>
                <a:cs typeface="黑体"/>
                <a:sym typeface="黑体"/>
              </a:rPr>
              <a:t>无直接前驱</a:t>
            </a:r>
            <a:r>
              <a:rPr dirty="0" smtClean="0">
                <a:solidFill>
                  <a:srgbClr val="FFFFFF"/>
                </a:solidFill>
                <a:effectLst>
                  <a:outerShdw blurRad="33147" dist="33147" dir="2700000" rotWithShape="0">
                    <a:srgbClr val="000000">
                      <a:alpha val="43137"/>
                    </a:srgbClr>
                  </a:outerShdw>
                </a:effectLst>
                <a:latin typeface="黑体"/>
                <a:ea typeface="黑体"/>
                <a:cs typeface="黑体"/>
                <a:sym typeface="黑体"/>
              </a:rPr>
              <a:t>)</a:t>
            </a:r>
          </a:p>
        </p:txBody>
      </p:sp>
    </p:spTree>
    <p:extLst>
      <p:ext uri="{BB962C8B-B14F-4D97-AF65-F5344CB8AC3E}">
        <p14:creationId xmlns:p14="http://schemas.microsoft.com/office/powerpoint/2010/main" val="148624273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outerShdw blurRad="38100" dist="38100" dir="2700000" rotWithShape="0">
                    <a:srgbClr val="000000">
                      <a:alpha val="43137"/>
                    </a:srgbClr>
                  </a:outerShdw>
                </a:effectLst>
              </a:rPr>
              <a:t>二、常用的数据结构</a:t>
            </a:r>
            <a:endParaRPr lang="zh-CN" altLang="en-US" dirty="0"/>
          </a:p>
        </p:txBody>
      </p:sp>
      <p:sp>
        <p:nvSpPr>
          <p:cNvPr id="4" name="内容占位符 2"/>
          <p:cNvSpPr>
            <a:spLocks noGrp="1"/>
          </p:cNvSpPr>
          <p:nvPr>
            <p:ph idx="1"/>
          </p:nvPr>
        </p:nvSpPr>
        <p:spPr>
          <a:xfrm>
            <a:off x="827584" y="1164269"/>
            <a:ext cx="6696744" cy="3207681"/>
          </a:xfrm>
        </p:spPr>
        <p:txBody>
          <a:bodyPr/>
          <a:lstStyle/>
          <a:p>
            <a:r>
              <a:rPr lang="zh-CN" altLang="en-US" b="1" dirty="0" smtClean="0">
                <a:solidFill>
                  <a:srgbClr val="FFC000"/>
                </a:solidFill>
              </a:rPr>
              <a:t>树</a:t>
            </a:r>
            <a:endParaRPr lang="zh-CN" altLang="en-US" b="1" dirty="0">
              <a:solidFill>
                <a:srgbClr val="FFC000"/>
              </a:solidFill>
            </a:endParaRPr>
          </a:p>
        </p:txBody>
      </p:sp>
      <p:sp>
        <p:nvSpPr>
          <p:cNvPr id="5" name="Shape 737"/>
          <p:cNvSpPr/>
          <p:nvPr/>
        </p:nvSpPr>
        <p:spPr>
          <a:xfrm>
            <a:off x="827584" y="1727894"/>
            <a:ext cx="6696744" cy="3436144"/>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normAutofit/>
          </a:bodyPr>
          <a:lstStyle/>
          <a:p>
            <a:pPr marL="186451" lvl="0" indent="-186451" defTabSz="795527">
              <a:lnSpc>
                <a:spcPct val="150000"/>
              </a:lnSpc>
              <a:spcBef>
                <a:spcPts val="500"/>
              </a:spcBef>
              <a:buClr>
                <a:srgbClr val="3333CC"/>
              </a:buClr>
              <a:buSzPct val="60000"/>
              <a:buFont typeface="Wingdings"/>
              <a:buChar char="■"/>
            </a:pPr>
            <a:r>
              <a:rPr dirty="0" err="1" smtClean="0">
                <a:solidFill>
                  <a:srgbClr val="FFFFFF"/>
                </a:solidFill>
                <a:effectLst>
                  <a:outerShdw blurRad="33147" dist="33147" dir="2700000" rotWithShape="0">
                    <a:srgbClr val="000000">
                      <a:alpha val="43137"/>
                    </a:srgbClr>
                  </a:outerShdw>
                </a:effectLst>
                <a:latin typeface="黑体"/>
                <a:ea typeface="黑体"/>
                <a:cs typeface="黑体"/>
                <a:sym typeface="黑体"/>
              </a:rPr>
              <a:t>如果</a:t>
            </a:r>
            <a:r>
              <a:rPr dirty="0" smtClean="0">
                <a:solidFill>
                  <a:srgbClr val="FFFFFF"/>
                </a:solidFill>
                <a:effectLst>
                  <a:outerShdw blurRad="33147" dist="33147" dir="2700000" rotWithShape="0">
                    <a:srgbClr val="000000">
                      <a:alpha val="43137"/>
                    </a:srgbClr>
                  </a:outerShdw>
                </a:effectLst>
                <a:latin typeface="黑体"/>
                <a:ea typeface="黑体"/>
                <a:cs typeface="黑体"/>
                <a:sym typeface="黑体"/>
              </a:rPr>
              <a:t> n&gt;1，则除根以外的其它结点划分为 m (m&gt;0)</a:t>
            </a:r>
            <a:r>
              <a:rPr dirty="0" err="1" smtClean="0">
                <a:solidFill>
                  <a:srgbClr val="FFFFFF"/>
                </a:solidFill>
                <a:effectLst>
                  <a:outerShdw blurRad="33147" dist="33147" dir="2700000" rotWithShape="0">
                    <a:srgbClr val="000000">
                      <a:alpha val="43137"/>
                    </a:srgbClr>
                  </a:outerShdw>
                </a:effectLst>
                <a:latin typeface="黑体"/>
                <a:ea typeface="黑体"/>
                <a:cs typeface="黑体"/>
                <a:sym typeface="黑体"/>
              </a:rPr>
              <a:t>个互不相交的有限集</a:t>
            </a:r>
            <a:r>
              <a:rPr dirty="0" smtClean="0">
                <a:solidFill>
                  <a:srgbClr val="FFFFFF"/>
                </a:solidFill>
                <a:effectLst>
                  <a:outerShdw blurRad="33147" dist="33147" dir="2700000" rotWithShape="0">
                    <a:srgbClr val="000000">
                      <a:alpha val="43137"/>
                    </a:srgbClr>
                  </a:outerShdw>
                </a:effectLst>
                <a:latin typeface="黑体"/>
                <a:ea typeface="黑体"/>
                <a:cs typeface="黑体"/>
                <a:sym typeface="黑体"/>
              </a:rPr>
              <a:t> T1, T2 ,</a:t>
            </a:r>
            <a:r>
              <a:rPr b="1" dirty="0" smtClean="0">
                <a:solidFill>
                  <a:srgbClr val="FFFFFF"/>
                </a:solidFill>
                <a:effectLst>
                  <a:outerShdw blurRad="33147" dist="33147" dir="2700000" rotWithShape="0">
                    <a:srgbClr val="000000">
                      <a:alpha val="43137"/>
                    </a:srgbClr>
                  </a:outerShdw>
                </a:effectLst>
                <a:latin typeface="微软雅黑"/>
                <a:ea typeface="微软雅黑"/>
                <a:cs typeface="微软雅黑"/>
                <a:sym typeface="微软雅黑"/>
              </a:rPr>
              <a:t>…</a:t>
            </a:r>
            <a:r>
              <a:rPr dirty="0" smtClean="0">
                <a:solidFill>
                  <a:srgbClr val="FFFFFF"/>
                </a:solidFill>
                <a:effectLst>
                  <a:outerShdw blurRad="33147" dist="33147" dir="2700000" rotWithShape="0">
                    <a:srgbClr val="000000">
                      <a:alpha val="43137"/>
                    </a:srgbClr>
                  </a:outerShdw>
                </a:effectLst>
                <a:latin typeface="黑体"/>
                <a:ea typeface="黑体"/>
                <a:cs typeface="黑体"/>
                <a:sym typeface="黑体"/>
              </a:rPr>
              <a:t>, </a:t>
            </a:r>
            <a:r>
              <a:rPr dirty="0" err="1" smtClean="0">
                <a:solidFill>
                  <a:srgbClr val="FFFFFF"/>
                </a:solidFill>
                <a:effectLst>
                  <a:outerShdw blurRad="33147" dist="33147" dir="2700000" rotWithShape="0">
                    <a:srgbClr val="000000">
                      <a:alpha val="43137"/>
                    </a:srgbClr>
                  </a:outerShdw>
                </a:effectLst>
                <a:latin typeface="黑体"/>
                <a:ea typeface="黑体"/>
                <a:cs typeface="黑体"/>
                <a:sym typeface="黑体"/>
              </a:rPr>
              <a:t>Tm，其中每个集合本身又是一棵树，并且称为根的子树</a:t>
            </a:r>
            <a:r>
              <a:rPr dirty="0" smtClean="0">
                <a:solidFill>
                  <a:srgbClr val="FFFFFF"/>
                </a:solidFill>
                <a:effectLst>
                  <a:outerShdw blurRad="33147" dist="33147" dir="2700000" rotWithShape="0">
                    <a:srgbClr val="000000">
                      <a:alpha val="43137"/>
                    </a:srgbClr>
                  </a:outerShdw>
                </a:effectLst>
                <a:latin typeface="黑体"/>
                <a:ea typeface="黑体"/>
                <a:cs typeface="黑体"/>
                <a:sym typeface="黑体"/>
              </a:rPr>
              <a:t>(</a:t>
            </a:r>
            <a:r>
              <a:rPr dirty="0" err="1" smtClean="0">
                <a:solidFill>
                  <a:srgbClr val="FFFFFF"/>
                </a:solidFill>
                <a:effectLst>
                  <a:outerShdw blurRad="33147" dist="33147" dir="2700000" rotWithShape="0">
                    <a:srgbClr val="000000">
                      <a:alpha val="43137"/>
                    </a:srgbClr>
                  </a:outerShdw>
                </a:effectLst>
                <a:latin typeface="黑体"/>
                <a:ea typeface="黑体"/>
                <a:cs typeface="黑体"/>
                <a:sym typeface="黑体"/>
              </a:rPr>
              <a:t>SubTree</a:t>
            </a:r>
            <a:r>
              <a:rPr b="1" dirty="0" smtClean="0">
                <a:solidFill>
                  <a:srgbClr val="FFC000"/>
                </a:solidFill>
                <a:effectLst>
                  <a:outerShdw blurRad="33147" dist="33147" dir="2700000" rotWithShape="0">
                    <a:srgbClr val="000000">
                      <a:alpha val="43137"/>
                    </a:srgbClr>
                  </a:outerShdw>
                </a:effectLst>
                <a:latin typeface="黑体"/>
                <a:ea typeface="黑体"/>
                <a:cs typeface="黑体"/>
                <a:sym typeface="黑体"/>
              </a:rPr>
              <a:t>)。(</a:t>
            </a:r>
            <a:r>
              <a:rPr b="1" dirty="0" err="1" smtClean="0">
                <a:solidFill>
                  <a:srgbClr val="FFC000"/>
                </a:solidFill>
                <a:effectLst>
                  <a:outerShdw blurRad="33147" dist="33147" dir="2700000" rotWithShape="0">
                    <a:srgbClr val="000000">
                      <a:alpha val="43137"/>
                    </a:srgbClr>
                  </a:outerShdw>
                </a:effectLst>
                <a:latin typeface="黑体"/>
                <a:ea typeface="黑体"/>
                <a:cs typeface="黑体"/>
                <a:sym typeface="黑体"/>
              </a:rPr>
              <a:t>此为递归定义</a:t>
            </a:r>
            <a:r>
              <a:rPr b="1" dirty="0" smtClean="0">
                <a:solidFill>
                  <a:srgbClr val="FFC000"/>
                </a:solidFill>
                <a:effectLst>
                  <a:outerShdw blurRad="33147" dist="33147" dir="2700000" rotWithShape="0">
                    <a:srgbClr val="000000">
                      <a:alpha val="43137"/>
                    </a:srgbClr>
                  </a:outerShdw>
                </a:effectLst>
                <a:latin typeface="黑体"/>
                <a:ea typeface="黑体"/>
                <a:cs typeface="黑体"/>
                <a:sym typeface="黑体"/>
              </a:rPr>
              <a:t>)</a:t>
            </a:r>
          </a:p>
          <a:p>
            <a:pPr marL="186451" lvl="0" indent="-186451" defTabSz="795527">
              <a:lnSpc>
                <a:spcPct val="150000"/>
              </a:lnSpc>
              <a:spcBef>
                <a:spcPts val="500"/>
              </a:spcBef>
              <a:buClr>
                <a:srgbClr val="3333CC"/>
              </a:buClr>
              <a:buSzPct val="60000"/>
              <a:buFont typeface="Wingdings"/>
              <a:buChar char="■"/>
            </a:pPr>
            <a:r>
              <a:rPr dirty="0" err="1" smtClean="0">
                <a:solidFill>
                  <a:srgbClr val="FFFFFF"/>
                </a:solidFill>
                <a:effectLst>
                  <a:outerShdw blurRad="33147" dist="33147" dir="2700000" rotWithShape="0">
                    <a:srgbClr val="000000">
                      <a:alpha val="43137"/>
                    </a:srgbClr>
                  </a:outerShdw>
                </a:effectLst>
                <a:latin typeface="黑体"/>
                <a:ea typeface="黑体"/>
                <a:cs typeface="黑体"/>
                <a:sym typeface="黑体"/>
              </a:rPr>
              <a:t>每个结点都有唯一的直接前驱，但可能有多个后继</a:t>
            </a:r>
            <a:endParaRPr dirty="0">
              <a:solidFill>
                <a:srgbClr val="FFFFFF"/>
              </a:solidFill>
              <a:effectLst>
                <a:outerShdw blurRad="33147" dist="33147" dir="2700000" rotWithShape="0">
                  <a:srgbClr val="000000">
                    <a:alpha val="43137"/>
                  </a:srgbClr>
                </a:outerShdw>
              </a:effectLst>
              <a:latin typeface="黑体"/>
              <a:ea typeface="黑体"/>
              <a:cs typeface="黑体"/>
              <a:sym typeface="黑体"/>
            </a:endParaRPr>
          </a:p>
        </p:txBody>
      </p:sp>
    </p:spTree>
    <p:extLst>
      <p:ext uri="{BB962C8B-B14F-4D97-AF65-F5344CB8AC3E}">
        <p14:creationId xmlns:p14="http://schemas.microsoft.com/office/powerpoint/2010/main" val="6809206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outerShdw blurRad="38100" dist="38100" dir="2700000" rotWithShape="0">
                    <a:srgbClr val="000000">
                      <a:alpha val="43137"/>
                    </a:srgbClr>
                  </a:outerShdw>
                </a:effectLst>
              </a:rPr>
              <a:t>二、常用的数据结构</a:t>
            </a:r>
            <a:endParaRPr lang="zh-CN" altLang="en-US" dirty="0"/>
          </a:p>
        </p:txBody>
      </p:sp>
      <p:sp>
        <p:nvSpPr>
          <p:cNvPr id="4" name="内容占位符 2"/>
          <p:cNvSpPr>
            <a:spLocks noGrp="1"/>
          </p:cNvSpPr>
          <p:nvPr>
            <p:ph idx="1"/>
          </p:nvPr>
        </p:nvSpPr>
        <p:spPr>
          <a:xfrm>
            <a:off x="1043608" y="1164269"/>
            <a:ext cx="6696744" cy="3207681"/>
          </a:xfrm>
        </p:spPr>
        <p:txBody>
          <a:bodyPr/>
          <a:lstStyle/>
          <a:p>
            <a:r>
              <a:rPr lang="zh-CN" altLang="en-US" b="1" dirty="0">
                <a:solidFill>
                  <a:srgbClr val="FFC000"/>
                </a:solidFill>
              </a:rPr>
              <a:t>树的定义</a:t>
            </a:r>
            <a:r>
              <a:rPr lang="en-US" altLang="zh-CN" b="1" dirty="0">
                <a:solidFill>
                  <a:srgbClr val="FFC000"/>
                </a:solidFill>
              </a:rPr>
              <a:t>(</a:t>
            </a:r>
            <a:r>
              <a:rPr lang="zh-CN" altLang="en-US" b="1" dirty="0">
                <a:solidFill>
                  <a:srgbClr val="FFC000"/>
                </a:solidFill>
              </a:rPr>
              <a:t>举例</a:t>
            </a:r>
            <a:r>
              <a:rPr lang="en-US" altLang="zh-CN" b="1" dirty="0">
                <a:solidFill>
                  <a:srgbClr val="FFC000"/>
                </a:solidFill>
              </a:rPr>
              <a:t>)</a:t>
            </a:r>
            <a:endParaRPr lang="zh-CN" altLang="en-US" b="1" dirty="0">
              <a:solidFill>
                <a:srgbClr val="FFC000"/>
              </a:solidFill>
            </a:endParaRPr>
          </a:p>
        </p:txBody>
      </p:sp>
      <p:sp>
        <p:nvSpPr>
          <p:cNvPr id="5" name="Shape 737"/>
          <p:cNvSpPr/>
          <p:nvPr/>
        </p:nvSpPr>
        <p:spPr>
          <a:xfrm>
            <a:off x="1115616" y="3075806"/>
            <a:ext cx="6696744" cy="1512168"/>
          </a:xfrm>
          <a:prstGeom prst="rect">
            <a:avLst/>
          </a:prstGeom>
          <a:ln w="12700">
            <a:miter lim="400000"/>
          </a:ln>
          <a:extLst>
            <a:ext uri="{C572A759-6A51-4108-AA02-DFA0A04FC94B}">
              <ma14:wrappingTextBoxFlag xmlns="" xmlns:ma14="http://schemas.microsoft.com/office/mac/drawingml/2011/main" val="1"/>
            </a:ext>
          </a:extLst>
        </p:spPr>
        <p:txBody>
          <a:bodyPr lIns="34289" tIns="34289" rIns="34289" bIns="34289">
            <a:normAutofit/>
          </a:bodyPr>
          <a:lstStyle/>
          <a:p>
            <a:pPr lvl="0" defTabSz="795527">
              <a:lnSpc>
                <a:spcPts val="2700"/>
              </a:lnSpc>
              <a:spcBef>
                <a:spcPts val="500"/>
              </a:spcBef>
              <a:buClr>
                <a:srgbClr val="3333CC"/>
              </a:buClr>
              <a:buSzPct val="60000"/>
            </a:pPr>
            <a:r>
              <a:rPr lang="zh-CN" altLang="en-US" dirty="0">
                <a:solidFill>
                  <a:srgbClr val="FFFFFF"/>
                </a:solidFill>
                <a:effectLst>
                  <a:outerShdw blurRad="33147" dist="33147" dir="2700000" rotWithShape="0">
                    <a:srgbClr val="000000">
                      <a:alpha val="43137"/>
                    </a:srgbClr>
                  </a:outerShdw>
                </a:effectLst>
                <a:latin typeface="黑体"/>
                <a:ea typeface="黑体"/>
                <a:cs typeface="黑体"/>
                <a:sym typeface="黑体"/>
              </a:rPr>
              <a:t>其中：</a:t>
            </a:r>
            <a:r>
              <a:rPr lang="en-US" dirty="0">
                <a:solidFill>
                  <a:srgbClr val="FFFFFF"/>
                </a:solidFill>
                <a:effectLst>
                  <a:outerShdw blurRad="33147" dist="33147" dir="2700000" rotWithShape="0">
                    <a:srgbClr val="000000">
                      <a:alpha val="43137"/>
                    </a:srgbClr>
                  </a:outerShdw>
                </a:effectLst>
                <a:latin typeface="黑体"/>
                <a:ea typeface="黑体"/>
                <a:cs typeface="黑体"/>
                <a:sym typeface="黑体"/>
              </a:rPr>
              <a:t>A</a:t>
            </a:r>
            <a:r>
              <a:rPr lang="zh-CN" altLang="en-US" dirty="0">
                <a:solidFill>
                  <a:srgbClr val="FFFFFF"/>
                </a:solidFill>
                <a:effectLst>
                  <a:outerShdw blurRad="33147" dist="33147" dir="2700000" rotWithShape="0">
                    <a:srgbClr val="000000">
                      <a:alpha val="43137"/>
                    </a:srgbClr>
                  </a:outerShdw>
                </a:effectLst>
                <a:latin typeface="黑体"/>
                <a:ea typeface="黑体"/>
                <a:cs typeface="黑体"/>
                <a:sym typeface="黑体"/>
              </a:rPr>
              <a:t>是根；其余结点分成三个互不相交的子集，</a:t>
            </a:r>
          </a:p>
          <a:p>
            <a:pPr lvl="0" defTabSz="795527">
              <a:lnSpc>
                <a:spcPts val="2700"/>
              </a:lnSpc>
              <a:spcBef>
                <a:spcPts val="500"/>
              </a:spcBef>
              <a:buClr>
                <a:srgbClr val="3333CC"/>
              </a:buClr>
              <a:buSzPct val="60000"/>
            </a:pPr>
            <a:r>
              <a:rPr lang="en-US" dirty="0">
                <a:solidFill>
                  <a:srgbClr val="FFFFFF"/>
                </a:solidFill>
                <a:effectLst>
                  <a:outerShdw blurRad="33147" dist="33147" dir="2700000" rotWithShape="0">
                    <a:srgbClr val="000000">
                      <a:alpha val="43137"/>
                    </a:srgbClr>
                  </a:outerShdw>
                </a:effectLst>
                <a:latin typeface="黑体"/>
                <a:ea typeface="黑体"/>
                <a:cs typeface="黑体"/>
                <a:sym typeface="黑体"/>
              </a:rPr>
              <a:t>T1={B,E,F,K,L}； T2={C,G}； T3={D,H,I,J,M},</a:t>
            </a:r>
          </a:p>
          <a:p>
            <a:pPr lvl="0" defTabSz="795527">
              <a:lnSpc>
                <a:spcPts val="2700"/>
              </a:lnSpc>
              <a:spcBef>
                <a:spcPts val="500"/>
              </a:spcBef>
              <a:buClr>
                <a:srgbClr val="3333CC"/>
              </a:buClr>
              <a:buSzPct val="60000"/>
            </a:pPr>
            <a:r>
              <a:rPr lang="en-US" dirty="0">
                <a:solidFill>
                  <a:srgbClr val="FFFFFF"/>
                </a:solidFill>
                <a:effectLst>
                  <a:outerShdw blurRad="33147" dist="33147" dir="2700000" rotWithShape="0">
                    <a:srgbClr val="000000">
                      <a:alpha val="43137"/>
                    </a:srgbClr>
                  </a:outerShdw>
                </a:effectLst>
                <a:latin typeface="黑体"/>
                <a:ea typeface="黑体"/>
                <a:cs typeface="黑体"/>
                <a:sym typeface="黑体"/>
              </a:rPr>
              <a:t>T1,T2,T3</a:t>
            </a:r>
            <a:r>
              <a:rPr lang="zh-CN" altLang="en-US" dirty="0">
                <a:solidFill>
                  <a:srgbClr val="FFFFFF"/>
                </a:solidFill>
                <a:effectLst>
                  <a:outerShdw blurRad="33147" dist="33147" dir="2700000" rotWithShape="0">
                    <a:srgbClr val="000000">
                      <a:alpha val="43137"/>
                    </a:srgbClr>
                  </a:outerShdw>
                </a:effectLst>
                <a:latin typeface="黑体"/>
                <a:ea typeface="黑体"/>
                <a:cs typeface="黑体"/>
                <a:sym typeface="黑体"/>
              </a:rPr>
              <a:t>都是根</a:t>
            </a:r>
            <a:r>
              <a:rPr lang="en-US" dirty="0">
                <a:solidFill>
                  <a:srgbClr val="FFFFFF"/>
                </a:solidFill>
                <a:effectLst>
                  <a:outerShdw blurRad="33147" dist="33147" dir="2700000" rotWithShape="0">
                    <a:srgbClr val="000000">
                      <a:alpha val="43137"/>
                    </a:srgbClr>
                  </a:outerShdw>
                </a:effectLst>
                <a:latin typeface="黑体"/>
                <a:ea typeface="黑体"/>
                <a:cs typeface="黑体"/>
                <a:sym typeface="黑体"/>
              </a:rPr>
              <a:t>A</a:t>
            </a:r>
            <a:r>
              <a:rPr lang="zh-CN" altLang="en-US" dirty="0">
                <a:solidFill>
                  <a:srgbClr val="FFFFFF"/>
                </a:solidFill>
                <a:effectLst>
                  <a:outerShdw blurRad="33147" dist="33147" dir="2700000" rotWithShape="0">
                    <a:srgbClr val="000000">
                      <a:alpha val="43137"/>
                    </a:srgbClr>
                  </a:outerShdw>
                </a:effectLst>
                <a:latin typeface="黑体"/>
                <a:ea typeface="黑体"/>
                <a:cs typeface="黑体"/>
                <a:sym typeface="黑体"/>
              </a:rPr>
              <a:t>的子树，且本身也是一棵树</a:t>
            </a:r>
          </a:p>
        </p:txBody>
      </p:sp>
      <p:grpSp>
        <p:nvGrpSpPr>
          <p:cNvPr id="6" name="Group 744"/>
          <p:cNvGrpSpPr/>
          <p:nvPr/>
        </p:nvGrpSpPr>
        <p:grpSpPr>
          <a:xfrm>
            <a:off x="1935035" y="1923678"/>
            <a:ext cx="400051" cy="400051"/>
            <a:chOff x="0" y="0"/>
            <a:chExt cx="400050" cy="400050"/>
          </a:xfrm>
        </p:grpSpPr>
        <p:sp>
          <p:nvSpPr>
            <p:cNvPr id="7" name="Shape 742"/>
            <p:cNvSpPr/>
            <p:nvPr/>
          </p:nvSpPr>
          <p:spPr>
            <a:xfrm>
              <a:off x="0" y="0"/>
              <a:ext cx="400050" cy="40005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7C80"/>
                </a:gs>
                <a:gs pos="100000">
                  <a:srgbClr val="76393B"/>
                </a:gs>
              </a:gsLst>
              <a:path path="circle">
                <a:fillToRect l="37721" t="-19636" r="62278" b="119636"/>
              </a:path>
            </a:gradFill>
            <a:ln w="12700" cap="flat">
              <a:noFill/>
              <a:miter lim="400000"/>
            </a:ln>
            <a:effectLst/>
          </p:spPr>
          <p:txBody>
            <a:bodyPr wrap="square" lIns="34289" tIns="34289" rIns="34289" bIns="34289" numCol="1" anchor="ctr">
              <a:noAutofit/>
            </a:bodyPr>
            <a:lstStyle/>
            <a:p>
              <a:pPr lvl="0" algn="ctr">
                <a:defRPr sz="1200">
                  <a:solidFill>
                    <a:srgbClr val="FFFFFF"/>
                  </a:solidFill>
                  <a:latin typeface="Times New Roman Bold"/>
                  <a:ea typeface="Times New Roman Bold"/>
                  <a:cs typeface="Times New Roman Bold"/>
                  <a:sym typeface="Times New Roman Bold"/>
                </a:defRPr>
              </a:pPr>
              <a:endParaRPr/>
            </a:p>
          </p:txBody>
        </p:sp>
        <p:sp>
          <p:nvSpPr>
            <p:cNvPr id="8" name="Shape 743"/>
            <p:cNvSpPr/>
            <p:nvPr/>
          </p:nvSpPr>
          <p:spPr>
            <a:xfrm>
              <a:off x="72427" y="11514"/>
              <a:ext cx="255195" cy="37702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ctr">
              <a:spAutoFit/>
            </a:bodyPr>
            <a:lstStyle>
              <a:lvl1pPr algn="ctr">
                <a:defRPr sz="1200">
                  <a:solidFill>
                    <a:srgbClr val="FFFFFF"/>
                  </a:solidFill>
                  <a:latin typeface="Times New Roman Bold"/>
                  <a:ea typeface="Times New Roman Bold"/>
                  <a:cs typeface="Times New Roman Bold"/>
                  <a:sym typeface="Times New Roman Bold"/>
                </a:defRPr>
              </a:lvl1pPr>
            </a:lstStyle>
            <a:p>
              <a:pPr>
                <a:defRPr sz="1800">
                  <a:solidFill>
                    <a:srgbClr val="000000"/>
                  </a:solidFill>
                </a:defRPr>
              </a:pPr>
              <a:r>
                <a:rPr sz="2000" dirty="0">
                  <a:solidFill>
                    <a:srgbClr val="FFFFCC"/>
                  </a:solidFill>
                  <a:latin typeface="Arial Bold"/>
                  <a:ea typeface="Arial Bold"/>
                  <a:cs typeface="Arial Bold"/>
                  <a:sym typeface="Arial Bold"/>
                </a:rPr>
                <a:t>A</a:t>
              </a:r>
            </a:p>
          </p:txBody>
        </p:sp>
      </p:grpSp>
      <p:sp>
        <p:nvSpPr>
          <p:cNvPr id="9" name="Shape 745"/>
          <p:cNvSpPr/>
          <p:nvPr/>
        </p:nvSpPr>
        <p:spPr>
          <a:xfrm>
            <a:off x="1291528" y="2495179"/>
            <a:ext cx="1696296" cy="346247"/>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lvl1pPr>
              <a:defRPr sz="1200" b="1">
                <a:solidFill>
                  <a:srgbClr val="002C84"/>
                </a:solidFill>
                <a:latin typeface="楷体_GB2312"/>
                <a:ea typeface="楷体_GB2312"/>
                <a:cs typeface="楷体_GB2312"/>
                <a:sym typeface="楷体_GB2312"/>
              </a:defRPr>
            </a:lvl1pPr>
          </a:lstStyle>
          <a:p>
            <a:pPr lvl="0">
              <a:defRPr sz="1800" b="0">
                <a:solidFill>
                  <a:srgbClr val="000000"/>
                </a:solidFill>
              </a:defRPr>
            </a:pPr>
            <a:r>
              <a:rPr sz="1800" b="0" dirty="0" err="1">
                <a:solidFill>
                  <a:schemeClr val="bg1"/>
                </a:solidFill>
                <a:latin typeface="微软雅黑" pitchFamily="34" charset="-122"/>
                <a:ea typeface="微软雅黑" pitchFamily="34" charset="-122"/>
              </a:rPr>
              <a:t>只有根结点的树</a:t>
            </a:r>
            <a:endParaRPr sz="1800" b="0" dirty="0">
              <a:solidFill>
                <a:schemeClr val="bg1"/>
              </a:solidFill>
              <a:latin typeface="微软雅黑" pitchFamily="34" charset="-122"/>
              <a:ea typeface="微软雅黑" pitchFamily="34" charset="-122"/>
            </a:endParaRPr>
          </a:p>
        </p:txBody>
      </p:sp>
      <p:grpSp>
        <p:nvGrpSpPr>
          <p:cNvPr id="10" name="Group 782"/>
          <p:cNvGrpSpPr/>
          <p:nvPr/>
        </p:nvGrpSpPr>
        <p:grpSpPr>
          <a:xfrm>
            <a:off x="3779912" y="749808"/>
            <a:ext cx="3028951" cy="2109974"/>
            <a:chOff x="0" y="3199"/>
            <a:chExt cx="3028949" cy="2109973"/>
          </a:xfrm>
        </p:grpSpPr>
        <p:sp>
          <p:nvSpPr>
            <p:cNvPr id="11" name="Shape 746"/>
            <p:cNvSpPr/>
            <p:nvPr/>
          </p:nvSpPr>
          <p:spPr>
            <a:xfrm>
              <a:off x="2515568" y="899938"/>
              <a:ext cx="308030" cy="369246"/>
            </a:xfrm>
            <a:prstGeom prst="line">
              <a:avLst/>
            </a:prstGeom>
            <a:noFill/>
            <a:ln w="25400" cap="flat">
              <a:solidFill>
                <a:srgbClr val="009900"/>
              </a:solidFill>
              <a:prstDash val="solid"/>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12" name="Shape 747"/>
            <p:cNvSpPr/>
            <p:nvPr/>
          </p:nvSpPr>
          <p:spPr>
            <a:xfrm flipH="1">
              <a:off x="1950849" y="899938"/>
              <a:ext cx="308029" cy="316497"/>
            </a:xfrm>
            <a:prstGeom prst="line">
              <a:avLst/>
            </a:prstGeom>
            <a:noFill/>
            <a:ln w="25400" cap="flat">
              <a:solidFill>
                <a:srgbClr val="009900"/>
              </a:solidFill>
              <a:prstDash val="solid"/>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13" name="Shape 748"/>
            <p:cNvSpPr/>
            <p:nvPr/>
          </p:nvSpPr>
          <p:spPr>
            <a:xfrm>
              <a:off x="2361554" y="952687"/>
              <a:ext cx="1" cy="263748"/>
            </a:xfrm>
            <a:prstGeom prst="line">
              <a:avLst/>
            </a:prstGeom>
            <a:noFill/>
            <a:ln w="25400" cap="flat">
              <a:solidFill>
                <a:srgbClr val="009900"/>
              </a:solidFill>
              <a:prstDash val="solid"/>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14" name="Shape 749"/>
            <p:cNvSpPr/>
            <p:nvPr/>
          </p:nvSpPr>
          <p:spPr>
            <a:xfrm>
              <a:off x="1950849" y="1532930"/>
              <a:ext cx="1" cy="316497"/>
            </a:xfrm>
            <a:prstGeom prst="line">
              <a:avLst/>
            </a:prstGeom>
            <a:noFill/>
            <a:ln w="25400" cap="flat">
              <a:solidFill>
                <a:srgbClr val="009900"/>
              </a:solidFill>
              <a:prstDash val="solid"/>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15" name="Shape 750"/>
            <p:cNvSpPr/>
            <p:nvPr/>
          </p:nvSpPr>
          <p:spPr>
            <a:xfrm>
              <a:off x="1591482" y="266946"/>
              <a:ext cx="718735" cy="421995"/>
            </a:xfrm>
            <a:prstGeom prst="line">
              <a:avLst/>
            </a:prstGeom>
            <a:noFill/>
            <a:ln w="25400" cap="flat">
              <a:solidFill>
                <a:srgbClr val="009900"/>
              </a:solidFill>
              <a:prstDash val="solid"/>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16" name="Shape 751"/>
            <p:cNvSpPr/>
            <p:nvPr/>
          </p:nvSpPr>
          <p:spPr>
            <a:xfrm flipH="1">
              <a:off x="718733" y="266946"/>
              <a:ext cx="616059" cy="421995"/>
            </a:xfrm>
            <a:prstGeom prst="line">
              <a:avLst/>
            </a:prstGeom>
            <a:noFill/>
            <a:ln w="25400" cap="flat">
              <a:solidFill>
                <a:srgbClr val="009900"/>
              </a:solidFill>
              <a:prstDash val="solid"/>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17" name="Shape 752"/>
            <p:cNvSpPr/>
            <p:nvPr/>
          </p:nvSpPr>
          <p:spPr>
            <a:xfrm flipH="1">
              <a:off x="1488805" y="319695"/>
              <a:ext cx="1" cy="1213236"/>
            </a:xfrm>
            <a:prstGeom prst="line">
              <a:avLst/>
            </a:prstGeom>
            <a:noFill/>
            <a:ln w="25400" cap="flat">
              <a:solidFill>
                <a:srgbClr val="009900"/>
              </a:solidFill>
              <a:prstDash val="solid"/>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18" name="Shape 753"/>
            <p:cNvSpPr/>
            <p:nvPr/>
          </p:nvSpPr>
          <p:spPr>
            <a:xfrm>
              <a:off x="770071" y="899938"/>
              <a:ext cx="154016" cy="369246"/>
            </a:xfrm>
            <a:prstGeom prst="line">
              <a:avLst/>
            </a:prstGeom>
            <a:noFill/>
            <a:ln w="25400" cap="flat">
              <a:solidFill>
                <a:srgbClr val="009900"/>
              </a:solidFill>
              <a:prstDash val="solid"/>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19" name="Shape 754"/>
            <p:cNvSpPr/>
            <p:nvPr/>
          </p:nvSpPr>
          <p:spPr>
            <a:xfrm>
              <a:off x="513381" y="1480180"/>
              <a:ext cx="154015" cy="316497"/>
            </a:xfrm>
            <a:prstGeom prst="line">
              <a:avLst/>
            </a:prstGeom>
            <a:noFill/>
            <a:ln w="25400" cap="flat">
              <a:solidFill>
                <a:srgbClr val="009900"/>
              </a:solidFill>
              <a:prstDash val="solid"/>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20" name="Shape 755"/>
            <p:cNvSpPr/>
            <p:nvPr/>
          </p:nvSpPr>
          <p:spPr>
            <a:xfrm flipH="1">
              <a:off x="154014" y="899938"/>
              <a:ext cx="462044" cy="1054987"/>
            </a:xfrm>
            <a:prstGeom prst="line">
              <a:avLst/>
            </a:prstGeom>
            <a:noFill/>
            <a:ln w="25400" cap="flat">
              <a:solidFill>
                <a:srgbClr val="009900"/>
              </a:solidFill>
              <a:prstDash val="solid"/>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21" name="Shape 756"/>
            <p:cNvSpPr/>
            <p:nvPr/>
          </p:nvSpPr>
          <p:spPr>
            <a:xfrm>
              <a:off x="1283453" y="3199"/>
              <a:ext cx="359368" cy="36924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7C80"/>
                </a:gs>
                <a:gs pos="100000">
                  <a:srgbClr val="76393B"/>
                </a:gs>
              </a:gsLst>
              <a:path path="circle">
                <a:fillToRect l="37721" t="-19636" r="62278" b="119636"/>
              </a:path>
            </a:gradFill>
            <a:ln w="12700" cap="flat">
              <a:noFill/>
              <a:miter lim="400000"/>
            </a:ln>
            <a:effectLst/>
          </p:spPr>
          <p:txBody>
            <a:bodyPr wrap="square" lIns="34289" tIns="34289" rIns="34289" bIns="34289" numCol="1" anchor="ctr">
              <a:noAutofit/>
            </a:bodyPr>
            <a:lstStyle/>
            <a:p>
              <a:pPr lvl="0">
                <a:defRPr sz="1200">
                  <a:latin typeface="Tahoma"/>
                  <a:ea typeface="Tahoma"/>
                  <a:cs typeface="Tahoma"/>
                  <a:sym typeface="Tahoma"/>
                </a:defRPr>
              </a:pPr>
              <a:endParaRPr/>
            </a:p>
          </p:txBody>
        </p:sp>
        <p:sp>
          <p:nvSpPr>
            <p:cNvPr id="22" name="Shape 757"/>
            <p:cNvSpPr/>
            <p:nvPr/>
          </p:nvSpPr>
          <p:spPr>
            <a:xfrm>
              <a:off x="513381" y="583442"/>
              <a:ext cx="359368" cy="36924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7C80"/>
                </a:gs>
                <a:gs pos="100000">
                  <a:srgbClr val="76393B"/>
                </a:gs>
              </a:gsLst>
              <a:path path="circle">
                <a:fillToRect l="37721" t="-19636" r="62278" b="119636"/>
              </a:path>
            </a:gradFill>
            <a:ln w="12700" cap="flat">
              <a:noFill/>
              <a:miter lim="400000"/>
            </a:ln>
            <a:effectLst/>
          </p:spPr>
          <p:txBody>
            <a:bodyPr wrap="square" lIns="34289" tIns="34289" rIns="34289" bIns="34289" numCol="1" anchor="ctr">
              <a:noAutofit/>
            </a:bodyPr>
            <a:lstStyle/>
            <a:p>
              <a:pPr lvl="0">
                <a:defRPr sz="1200">
                  <a:latin typeface="Tahoma"/>
                  <a:ea typeface="Tahoma"/>
                  <a:cs typeface="Tahoma"/>
                  <a:sym typeface="Tahoma"/>
                </a:defRPr>
              </a:pPr>
              <a:endParaRPr/>
            </a:p>
          </p:txBody>
        </p:sp>
        <p:sp>
          <p:nvSpPr>
            <p:cNvPr id="23" name="Shape 758"/>
            <p:cNvSpPr/>
            <p:nvPr/>
          </p:nvSpPr>
          <p:spPr>
            <a:xfrm>
              <a:off x="1283453" y="583442"/>
              <a:ext cx="359368" cy="36924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7C80"/>
                </a:gs>
                <a:gs pos="100000">
                  <a:srgbClr val="76393B"/>
                </a:gs>
              </a:gsLst>
              <a:path path="circle">
                <a:fillToRect l="37721" t="-19636" r="62278" b="119636"/>
              </a:path>
            </a:gradFill>
            <a:ln w="12700" cap="flat">
              <a:noFill/>
              <a:miter lim="400000"/>
            </a:ln>
            <a:effectLst/>
          </p:spPr>
          <p:txBody>
            <a:bodyPr wrap="square" lIns="34289" tIns="34289" rIns="34289" bIns="34289" numCol="1" anchor="ctr">
              <a:noAutofit/>
            </a:bodyPr>
            <a:lstStyle/>
            <a:p>
              <a:pPr lvl="0">
                <a:defRPr sz="1200">
                  <a:latin typeface="Tahoma"/>
                  <a:ea typeface="Tahoma"/>
                  <a:cs typeface="Tahoma"/>
                  <a:sym typeface="Tahoma"/>
                </a:defRPr>
              </a:pPr>
              <a:endParaRPr/>
            </a:p>
          </p:txBody>
        </p:sp>
        <p:sp>
          <p:nvSpPr>
            <p:cNvPr id="24" name="Shape 759"/>
            <p:cNvSpPr/>
            <p:nvPr/>
          </p:nvSpPr>
          <p:spPr>
            <a:xfrm>
              <a:off x="2207539" y="583442"/>
              <a:ext cx="359368" cy="369246"/>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7C80"/>
                </a:gs>
                <a:gs pos="100000">
                  <a:srgbClr val="76393B"/>
                </a:gs>
              </a:gsLst>
              <a:path path="circle">
                <a:fillToRect l="37721" t="-19636" r="62278" b="119636"/>
              </a:path>
            </a:gradFill>
            <a:ln w="12700" cap="flat">
              <a:noFill/>
              <a:miter lim="400000"/>
            </a:ln>
            <a:effectLst/>
          </p:spPr>
          <p:txBody>
            <a:bodyPr wrap="square" lIns="34289" tIns="34289" rIns="34289" bIns="34289" numCol="1" anchor="ctr">
              <a:noAutofit/>
            </a:bodyPr>
            <a:lstStyle/>
            <a:p>
              <a:pPr lvl="0">
                <a:defRPr sz="1200">
                  <a:latin typeface="Tahoma"/>
                  <a:ea typeface="Tahoma"/>
                  <a:cs typeface="Tahoma"/>
                  <a:sym typeface="Tahoma"/>
                </a:defRPr>
              </a:pPr>
              <a:endParaRPr/>
            </a:p>
          </p:txBody>
        </p:sp>
        <p:sp>
          <p:nvSpPr>
            <p:cNvPr id="25" name="Shape 760"/>
            <p:cNvSpPr/>
            <p:nvPr/>
          </p:nvSpPr>
          <p:spPr>
            <a:xfrm>
              <a:off x="256690" y="1163684"/>
              <a:ext cx="359368" cy="36924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7C80"/>
                </a:gs>
                <a:gs pos="100000">
                  <a:srgbClr val="76393B"/>
                </a:gs>
              </a:gsLst>
              <a:path path="circle">
                <a:fillToRect l="37721" t="-19636" r="62278" b="119636"/>
              </a:path>
            </a:gradFill>
            <a:ln w="12700" cap="flat">
              <a:noFill/>
              <a:miter lim="400000"/>
            </a:ln>
            <a:effectLst/>
          </p:spPr>
          <p:txBody>
            <a:bodyPr wrap="square" lIns="34289" tIns="34289" rIns="34289" bIns="34289" numCol="1" anchor="ctr">
              <a:noAutofit/>
            </a:bodyPr>
            <a:lstStyle/>
            <a:p>
              <a:pPr lvl="0">
                <a:defRPr sz="1200">
                  <a:latin typeface="Tahoma"/>
                  <a:ea typeface="Tahoma"/>
                  <a:cs typeface="Tahoma"/>
                  <a:sym typeface="Tahoma"/>
                </a:defRPr>
              </a:pPr>
              <a:endParaRPr/>
            </a:p>
          </p:txBody>
        </p:sp>
        <p:sp>
          <p:nvSpPr>
            <p:cNvPr id="26" name="Shape 761"/>
            <p:cNvSpPr/>
            <p:nvPr/>
          </p:nvSpPr>
          <p:spPr>
            <a:xfrm>
              <a:off x="718733" y="1163684"/>
              <a:ext cx="359368" cy="36924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7C80"/>
                </a:gs>
                <a:gs pos="100000">
                  <a:srgbClr val="76393B"/>
                </a:gs>
              </a:gsLst>
              <a:path path="circle">
                <a:fillToRect l="37721" t="-19636" r="62278" b="119636"/>
              </a:path>
            </a:gradFill>
            <a:ln w="12700" cap="flat">
              <a:noFill/>
              <a:miter lim="400000"/>
            </a:ln>
            <a:effectLst/>
          </p:spPr>
          <p:txBody>
            <a:bodyPr wrap="square" lIns="34289" tIns="34289" rIns="34289" bIns="34289" numCol="1" anchor="ctr">
              <a:noAutofit/>
            </a:bodyPr>
            <a:lstStyle/>
            <a:p>
              <a:pPr lvl="0">
                <a:defRPr sz="1200">
                  <a:latin typeface="Tahoma"/>
                  <a:ea typeface="Tahoma"/>
                  <a:cs typeface="Tahoma"/>
                  <a:sym typeface="Tahoma"/>
                </a:defRPr>
              </a:pPr>
              <a:endParaRPr/>
            </a:p>
          </p:txBody>
        </p:sp>
        <p:sp>
          <p:nvSpPr>
            <p:cNvPr id="27" name="Shape 762"/>
            <p:cNvSpPr/>
            <p:nvPr/>
          </p:nvSpPr>
          <p:spPr>
            <a:xfrm>
              <a:off x="1283453" y="1163684"/>
              <a:ext cx="359368" cy="36924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7C80"/>
                </a:gs>
                <a:gs pos="100000">
                  <a:srgbClr val="76393B"/>
                </a:gs>
              </a:gsLst>
              <a:path path="circle">
                <a:fillToRect l="37721" t="-19636" r="62278" b="119636"/>
              </a:path>
            </a:gradFill>
            <a:ln w="12700" cap="flat">
              <a:noFill/>
              <a:miter lim="400000"/>
            </a:ln>
            <a:effectLst/>
          </p:spPr>
          <p:txBody>
            <a:bodyPr wrap="square" lIns="34289" tIns="34289" rIns="34289" bIns="34289" numCol="1" anchor="ctr">
              <a:noAutofit/>
            </a:bodyPr>
            <a:lstStyle/>
            <a:p>
              <a:pPr lvl="0">
                <a:defRPr sz="1200">
                  <a:latin typeface="Tahoma"/>
                  <a:ea typeface="Tahoma"/>
                  <a:cs typeface="Tahoma"/>
                  <a:sym typeface="Tahoma"/>
                </a:defRPr>
              </a:pPr>
              <a:endParaRPr/>
            </a:p>
          </p:txBody>
        </p:sp>
        <p:sp>
          <p:nvSpPr>
            <p:cNvPr id="28" name="Shape 763"/>
            <p:cNvSpPr/>
            <p:nvPr/>
          </p:nvSpPr>
          <p:spPr>
            <a:xfrm>
              <a:off x="1745496" y="1163684"/>
              <a:ext cx="359368" cy="36924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7C80"/>
                </a:gs>
                <a:gs pos="100000">
                  <a:srgbClr val="76393B"/>
                </a:gs>
              </a:gsLst>
              <a:path path="circle">
                <a:fillToRect l="37721" t="-19636" r="62278" b="119636"/>
              </a:path>
            </a:gradFill>
            <a:ln w="12700" cap="flat">
              <a:noFill/>
              <a:miter lim="400000"/>
            </a:ln>
            <a:effectLst/>
          </p:spPr>
          <p:txBody>
            <a:bodyPr wrap="square" lIns="34289" tIns="34289" rIns="34289" bIns="34289" numCol="1" anchor="ctr">
              <a:noAutofit/>
            </a:bodyPr>
            <a:lstStyle/>
            <a:p>
              <a:pPr lvl="0">
                <a:defRPr sz="1200">
                  <a:latin typeface="Tahoma"/>
                  <a:ea typeface="Tahoma"/>
                  <a:cs typeface="Tahoma"/>
                  <a:sym typeface="Tahoma"/>
                </a:defRPr>
              </a:pPr>
              <a:endParaRPr/>
            </a:p>
          </p:txBody>
        </p:sp>
        <p:sp>
          <p:nvSpPr>
            <p:cNvPr id="29" name="Shape 764"/>
            <p:cNvSpPr/>
            <p:nvPr/>
          </p:nvSpPr>
          <p:spPr>
            <a:xfrm>
              <a:off x="2207539" y="1163684"/>
              <a:ext cx="359368" cy="36924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7C80"/>
                </a:gs>
                <a:gs pos="100000">
                  <a:srgbClr val="76393B"/>
                </a:gs>
              </a:gsLst>
              <a:path path="circle">
                <a:fillToRect l="37721" t="-19636" r="62278" b="119636"/>
              </a:path>
            </a:gradFill>
            <a:ln w="12700" cap="flat">
              <a:noFill/>
              <a:miter lim="400000"/>
            </a:ln>
            <a:effectLst/>
          </p:spPr>
          <p:txBody>
            <a:bodyPr wrap="square" lIns="34289" tIns="34289" rIns="34289" bIns="34289" numCol="1" anchor="ctr">
              <a:noAutofit/>
            </a:bodyPr>
            <a:lstStyle/>
            <a:p>
              <a:pPr lvl="0">
                <a:defRPr sz="1200">
                  <a:latin typeface="Tahoma"/>
                  <a:ea typeface="Tahoma"/>
                  <a:cs typeface="Tahoma"/>
                  <a:sym typeface="Tahoma"/>
                </a:defRPr>
              </a:pPr>
              <a:endParaRPr/>
            </a:p>
          </p:txBody>
        </p:sp>
        <p:sp>
          <p:nvSpPr>
            <p:cNvPr id="30" name="Shape 765"/>
            <p:cNvSpPr/>
            <p:nvPr/>
          </p:nvSpPr>
          <p:spPr>
            <a:xfrm>
              <a:off x="2669582" y="1163684"/>
              <a:ext cx="359368" cy="36924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7C80"/>
                </a:gs>
                <a:gs pos="100000">
                  <a:srgbClr val="76393B"/>
                </a:gs>
              </a:gsLst>
              <a:path path="circle">
                <a:fillToRect l="37721" t="-19636" r="62278" b="119636"/>
              </a:path>
            </a:gradFill>
            <a:ln w="12700" cap="flat">
              <a:noFill/>
              <a:miter lim="400000"/>
            </a:ln>
            <a:effectLst/>
          </p:spPr>
          <p:txBody>
            <a:bodyPr wrap="square" lIns="34289" tIns="34289" rIns="34289" bIns="34289" numCol="1" anchor="ctr">
              <a:noAutofit/>
            </a:bodyPr>
            <a:lstStyle/>
            <a:p>
              <a:pPr lvl="0">
                <a:defRPr sz="1200">
                  <a:latin typeface="Tahoma"/>
                  <a:ea typeface="Tahoma"/>
                  <a:cs typeface="Tahoma"/>
                  <a:sym typeface="Tahoma"/>
                </a:defRPr>
              </a:pPr>
              <a:endParaRPr/>
            </a:p>
          </p:txBody>
        </p:sp>
        <p:sp>
          <p:nvSpPr>
            <p:cNvPr id="31" name="Shape 766"/>
            <p:cNvSpPr/>
            <p:nvPr/>
          </p:nvSpPr>
          <p:spPr>
            <a:xfrm>
              <a:off x="-1" y="1743927"/>
              <a:ext cx="359368" cy="36924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7C80"/>
                </a:gs>
                <a:gs pos="100000">
                  <a:srgbClr val="76393B"/>
                </a:gs>
              </a:gsLst>
              <a:path path="circle">
                <a:fillToRect l="37721" t="-19636" r="62278" b="119636"/>
              </a:path>
            </a:gradFill>
            <a:ln w="12700" cap="flat">
              <a:noFill/>
              <a:miter lim="400000"/>
            </a:ln>
            <a:effectLst/>
          </p:spPr>
          <p:txBody>
            <a:bodyPr wrap="square" lIns="34289" tIns="34289" rIns="34289" bIns="34289" numCol="1" anchor="ctr">
              <a:noAutofit/>
            </a:bodyPr>
            <a:lstStyle/>
            <a:p>
              <a:pPr lvl="0">
                <a:defRPr sz="1200">
                  <a:latin typeface="Tahoma"/>
                  <a:ea typeface="Tahoma"/>
                  <a:cs typeface="Tahoma"/>
                  <a:sym typeface="Tahoma"/>
                </a:defRPr>
              </a:pPr>
              <a:endParaRPr/>
            </a:p>
          </p:txBody>
        </p:sp>
        <p:sp>
          <p:nvSpPr>
            <p:cNvPr id="32" name="Shape 767"/>
            <p:cNvSpPr/>
            <p:nvPr/>
          </p:nvSpPr>
          <p:spPr>
            <a:xfrm>
              <a:off x="513381" y="1743927"/>
              <a:ext cx="359368" cy="36924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7C80"/>
                </a:gs>
                <a:gs pos="100000">
                  <a:srgbClr val="76393B"/>
                </a:gs>
              </a:gsLst>
              <a:path path="circle">
                <a:fillToRect l="37721" t="-19636" r="62278" b="119636"/>
              </a:path>
            </a:gradFill>
            <a:ln w="12700" cap="flat">
              <a:noFill/>
              <a:miter lim="400000"/>
            </a:ln>
            <a:effectLst/>
          </p:spPr>
          <p:txBody>
            <a:bodyPr wrap="square" lIns="34289" tIns="34289" rIns="34289" bIns="34289" numCol="1" anchor="ctr">
              <a:noAutofit/>
            </a:bodyPr>
            <a:lstStyle/>
            <a:p>
              <a:pPr lvl="0">
                <a:defRPr sz="1200">
                  <a:latin typeface="Tahoma"/>
                  <a:ea typeface="Tahoma"/>
                  <a:cs typeface="Tahoma"/>
                  <a:sym typeface="Tahoma"/>
                </a:defRPr>
              </a:pPr>
              <a:endParaRPr/>
            </a:p>
          </p:txBody>
        </p:sp>
        <p:sp>
          <p:nvSpPr>
            <p:cNvPr id="33" name="Shape 768"/>
            <p:cNvSpPr/>
            <p:nvPr/>
          </p:nvSpPr>
          <p:spPr>
            <a:xfrm>
              <a:off x="1745496" y="1743927"/>
              <a:ext cx="359368" cy="36924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7C80"/>
                </a:gs>
                <a:gs pos="100000">
                  <a:srgbClr val="76393B"/>
                </a:gs>
              </a:gsLst>
              <a:path path="circle">
                <a:fillToRect l="37721" t="-19636" r="62278" b="119636"/>
              </a:path>
            </a:gradFill>
            <a:ln w="12700" cap="flat">
              <a:noFill/>
              <a:miter lim="400000"/>
            </a:ln>
            <a:effectLst/>
          </p:spPr>
          <p:txBody>
            <a:bodyPr wrap="square" lIns="34289" tIns="34289" rIns="34289" bIns="34289" numCol="1" anchor="ctr">
              <a:noAutofit/>
            </a:bodyPr>
            <a:lstStyle/>
            <a:p>
              <a:pPr lvl="0">
                <a:defRPr sz="1200">
                  <a:latin typeface="Tahoma"/>
                  <a:ea typeface="Tahoma"/>
                  <a:cs typeface="Tahoma"/>
                  <a:sym typeface="Tahoma"/>
                </a:defRPr>
              </a:pPr>
              <a:endParaRPr/>
            </a:p>
          </p:txBody>
        </p:sp>
        <p:sp>
          <p:nvSpPr>
            <p:cNvPr id="34" name="Shape 769"/>
            <p:cNvSpPr/>
            <p:nvPr/>
          </p:nvSpPr>
          <p:spPr>
            <a:xfrm>
              <a:off x="1351102" y="6142"/>
              <a:ext cx="264712" cy="35237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ctr">
              <a:spAutoFit/>
            </a:bodyPr>
            <a:lstStyle>
              <a:lvl1pPr algn="ctr">
                <a:defRPr sz="2000">
                  <a:solidFill>
                    <a:srgbClr val="FFFFCC"/>
                  </a:solidFill>
                  <a:latin typeface="Arial Bold"/>
                  <a:ea typeface="Arial Bold"/>
                  <a:cs typeface="Arial Bold"/>
                  <a:sym typeface="Arial Bold"/>
                </a:defRPr>
              </a:lvl1pPr>
            </a:lstStyle>
            <a:p>
              <a:pPr lvl="0">
                <a:defRPr sz="1800">
                  <a:solidFill>
                    <a:srgbClr val="000000"/>
                  </a:solidFill>
                </a:defRPr>
              </a:pPr>
              <a:r>
                <a:rPr sz="2000" dirty="0">
                  <a:solidFill>
                    <a:srgbClr val="FFFFCC"/>
                  </a:solidFill>
                </a:rPr>
                <a:t>A</a:t>
              </a:r>
            </a:p>
          </p:txBody>
        </p:sp>
        <p:sp>
          <p:nvSpPr>
            <p:cNvPr id="35" name="Shape 770"/>
            <p:cNvSpPr/>
            <p:nvPr/>
          </p:nvSpPr>
          <p:spPr>
            <a:xfrm>
              <a:off x="1351102" y="587483"/>
              <a:ext cx="264712" cy="35237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ctr">
              <a:spAutoFit/>
            </a:bodyPr>
            <a:lstStyle>
              <a:lvl1pPr algn="ctr">
                <a:defRPr sz="2000">
                  <a:solidFill>
                    <a:srgbClr val="FFFFCC"/>
                  </a:solidFill>
                  <a:latin typeface="Arial Bold"/>
                  <a:ea typeface="Arial Bold"/>
                  <a:cs typeface="Arial Bold"/>
                  <a:sym typeface="Arial Bold"/>
                </a:defRPr>
              </a:lvl1pPr>
            </a:lstStyle>
            <a:p>
              <a:pPr lvl="0">
                <a:defRPr sz="1800">
                  <a:solidFill>
                    <a:srgbClr val="000000"/>
                  </a:solidFill>
                </a:defRPr>
              </a:pPr>
              <a:r>
                <a:rPr sz="2000">
                  <a:solidFill>
                    <a:srgbClr val="FFFFCC"/>
                  </a:solidFill>
                </a:rPr>
                <a:t>C</a:t>
              </a:r>
            </a:p>
          </p:txBody>
        </p:sp>
        <p:sp>
          <p:nvSpPr>
            <p:cNvPr id="36" name="Shape 771"/>
            <p:cNvSpPr/>
            <p:nvPr/>
          </p:nvSpPr>
          <p:spPr>
            <a:xfrm>
              <a:off x="1345637" y="1176518"/>
              <a:ext cx="278851" cy="35237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ctr">
              <a:spAutoFit/>
            </a:bodyPr>
            <a:lstStyle>
              <a:lvl1pPr algn="ctr">
                <a:defRPr sz="2000">
                  <a:solidFill>
                    <a:srgbClr val="FFFFCC"/>
                  </a:solidFill>
                  <a:latin typeface="Arial Bold"/>
                  <a:ea typeface="Arial Bold"/>
                  <a:cs typeface="Arial Bold"/>
                  <a:sym typeface="Arial Bold"/>
                </a:defRPr>
              </a:lvl1pPr>
            </a:lstStyle>
            <a:p>
              <a:pPr lvl="0">
                <a:defRPr sz="1800">
                  <a:solidFill>
                    <a:srgbClr val="000000"/>
                  </a:solidFill>
                </a:defRPr>
              </a:pPr>
              <a:r>
                <a:rPr sz="2000">
                  <a:solidFill>
                    <a:srgbClr val="FFFFCC"/>
                  </a:solidFill>
                </a:rPr>
                <a:t>G</a:t>
              </a:r>
            </a:p>
          </p:txBody>
        </p:sp>
        <p:sp>
          <p:nvSpPr>
            <p:cNvPr id="37" name="Shape 772"/>
            <p:cNvSpPr/>
            <p:nvPr/>
          </p:nvSpPr>
          <p:spPr>
            <a:xfrm>
              <a:off x="582100" y="587483"/>
              <a:ext cx="264712" cy="35237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ctr">
              <a:spAutoFit/>
            </a:bodyPr>
            <a:lstStyle>
              <a:lvl1pPr algn="ctr">
                <a:defRPr sz="2000">
                  <a:solidFill>
                    <a:srgbClr val="FFFFCC"/>
                  </a:solidFill>
                  <a:latin typeface="Arial Bold"/>
                  <a:ea typeface="Arial Bold"/>
                  <a:cs typeface="Arial Bold"/>
                  <a:sym typeface="Arial Bold"/>
                </a:defRPr>
              </a:lvl1pPr>
            </a:lstStyle>
            <a:p>
              <a:pPr lvl="0">
                <a:defRPr sz="1800">
                  <a:solidFill>
                    <a:srgbClr val="000000"/>
                  </a:solidFill>
                </a:defRPr>
              </a:pPr>
              <a:r>
                <a:rPr sz="2000" dirty="0">
                  <a:solidFill>
                    <a:srgbClr val="FFFFCC"/>
                  </a:solidFill>
                </a:rPr>
                <a:t>B</a:t>
              </a:r>
            </a:p>
          </p:txBody>
        </p:sp>
        <p:sp>
          <p:nvSpPr>
            <p:cNvPr id="38" name="Shape 773"/>
            <p:cNvSpPr/>
            <p:nvPr/>
          </p:nvSpPr>
          <p:spPr>
            <a:xfrm>
              <a:off x="2276258" y="598473"/>
              <a:ext cx="264712" cy="35237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ctr">
              <a:spAutoFit/>
            </a:bodyPr>
            <a:lstStyle>
              <a:lvl1pPr algn="ctr">
                <a:defRPr sz="2000">
                  <a:solidFill>
                    <a:srgbClr val="FFFFCC"/>
                  </a:solidFill>
                  <a:latin typeface="Arial Bold"/>
                  <a:ea typeface="Arial Bold"/>
                  <a:cs typeface="Arial Bold"/>
                  <a:sym typeface="Arial Bold"/>
                </a:defRPr>
              </a:lvl1pPr>
            </a:lstStyle>
            <a:p>
              <a:pPr lvl="0">
                <a:defRPr sz="1800">
                  <a:solidFill>
                    <a:srgbClr val="000000"/>
                  </a:solidFill>
                </a:defRPr>
              </a:pPr>
              <a:r>
                <a:rPr sz="2000">
                  <a:solidFill>
                    <a:srgbClr val="FFFFCC"/>
                  </a:solidFill>
                </a:rPr>
                <a:t>D</a:t>
              </a:r>
            </a:p>
          </p:txBody>
        </p:sp>
        <p:sp>
          <p:nvSpPr>
            <p:cNvPr id="39" name="Shape 774"/>
            <p:cNvSpPr/>
            <p:nvPr/>
          </p:nvSpPr>
          <p:spPr>
            <a:xfrm>
              <a:off x="330812" y="1176518"/>
              <a:ext cx="250697" cy="35237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ctr">
              <a:spAutoFit/>
            </a:bodyPr>
            <a:lstStyle>
              <a:lvl1pPr algn="ctr">
                <a:defRPr sz="2000">
                  <a:solidFill>
                    <a:srgbClr val="FFFFCC"/>
                  </a:solidFill>
                  <a:latin typeface="Arial Bold"/>
                  <a:ea typeface="Arial Bold"/>
                  <a:cs typeface="Arial Bold"/>
                  <a:sym typeface="Arial Bold"/>
                </a:defRPr>
              </a:lvl1pPr>
            </a:lstStyle>
            <a:p>
              <a:pPr lvl="0">
                <a:defRPr sz="1800">
                  <a:solidFill>
                    <a:srgbClr val="000000"/>
                  </a:solidFill>
                </a:defRPr>
              </a:pPr>
              <a:r>
                <a:rPr sz="2000">
                  <a:solidFill>
                    <a:srgbClr val="FFFFCC"/>
                  </a:solidFill>
                </a:rPr>
                <a:t>E</a:t>
              </a:r>
            </a:p>
          </p:txBody>
        </p:sp>
        <p:sp>
          <p:nvSpPr>
            <p:cNvPr id="40" name="Shape 775"/>
            <p:cNvSpPr/>
            <p:nvPr/>
          </p:nvSpPr>
          <p:spPr>
            <a:xfrm>
              <a:off x="794104" y="1176518"/>
              <a:ext cx="236435" cy="35237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ctr">
              <a:spAutoFit/>
            </a:bodyPr>
            <a:lstStyle>
              <a:lvl1pPr algn="ctr">
                <a:defRPr sz="2000">
                  <a:solidFill>
                    <a:srgbClr val="FFFFCC"/>
                  </a:solidFill>
                  <a:latin typeface="Arial Bold"/>
                  <a:ea typeface="Arial Bold"/>
                  <a:cs typeface="Arial Bold"/>
                  <a:sym typeface="Arial Bold"/>
                </a:defRPr>
              </a:lvl1pPr>
            </a:lstStyle>
            <a:p>
              <a:pPr lvl="0">
                <a:defRPr sz="1800">
                  <a:solidFill>
                    <a:srgbClr val="000000"/>
                  </a:solidFill>
                </a:defRPr>
              </a:pPr>
              <a:r>
                <a:rPr sz="2000">
                  <a:solidFill>
                    <a:srgbClr val="FFFFCC"/>
                  </a:solidFill>
                </a:rPr>
                <a:t>F</a:t>
              </a:r>
            </a:p>
          </p:txBody>
        </p:sp>
        <p:sp>
          <p:nvSpPr>
            <p:cNvPr id="41" name="Shape 776"/>
            <p:cNvSpPr/>
            <p:nvPr/>
          </p:nvSpPr>
          <p:spPr>
            <a:xfrm>
              <a:off x="79414" y="1757859"/>
              <a:ext cx="264712" cy="35237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ctr">
              <a:spAutoFit/>
            </a:bodyPr>
            <a:lstStyle>
              <a:lvl1pPr algn="ctr">
                <a:defRPr sz="2000">
                  <a:solidFill>
                    <a:srgbClr val="FFFFCC"/>
                  </a:solidFill>
                  <a:latin typeface="Arial Bold"/>
                  <a:ea typeface="Arial Bold"/>
                  <a:cs typeface="Arial Bold"/>
                  <a:sym typeface="Arial Bold"/>
                </a:defRPr>
              </a:lvl1pPr>
            </a:lstStyle>
            <a:p>
              <a:pPr lvl="0">
                <a:defRPr sz="1800">
                  <a:solidFill>
                    <a:srgbClr val="000000"/>
                  </a:solidFill>
                </a:defRPr>
              </a:pPr>
              <a:r>
                <a:rPr sz="2000">
                  <a:solidFill>
                    <a:srgbClr val="FFFFCC"/>
                  </a:solidFill>
                </a:rPr>
                <a:t>K</a:t>
              </a:r>
            </a:p>
          </p:txBody>
        </p:sp>
        <p:sp>
          <p:nvSpPr>
            <p:cNvPr id="42" name="Shape 777"/>
            <p:cNvSpPr/>
            <p:nvPr/>
          </p:nvSpPr>
          <p:spPr>
            <a:xfrm>
              <a:off x="582334" y="1757859"/>
              <a:ext cx="236435" cy="35237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ctr">
              <a:spAutoFit/>
            </a:bodyPr>
            <a:lstStyle>
              <a:lvl1pPr algn="ctr">
                <a:defRPr sz="2000">
                  <a:solidFill>
                    <a:srgbClr val="FFFFCC"/>
                  </a:solidFill>
                  <a:latin typeface="Arial Bold"/>
                  <a:ea typeface="Arial Bold"/>
                  <a:cs typeface="Arial Bold"/>
                  <a:sym typeface="Arial Bold"/>
                </a:defRPr>
              </a:lvl1pPr>
            </a:lstStyle>
            <a:p>
              <a:pPr lvl="0">
                <a:defRPr sz="1800">
                  <a:solidFill>
                    <a:srgbClr val="000000"/>
                  </a:solidFill>
                </a:defRPr>
              </a:pPr>
              <a:r>
                <a:rPr sz="2000">
                  <a:solidFill>
                    <a:srgbClr val="FFFFCC"/>
                  </a:solidFill>
                </a:rPr>
                <a:t>L</a:t>
              </a:r>
            </a:p>
          </p:txBody>
        </p:sp>
        <p:sp>
          <p:nvSpPr>
            <p:cNvPr id="43" name="Shape 778"/>
            <p:cNvSpPr/>
            <p:nvPr/>
          </p:nvSpPr>
          <p:spPr>
            <a:xfrm>
              <a:off x="1808332" y="1176518"/>
              <a:ext cx="264712" cy="35237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ctr">
              <a:spAutoFit/>
            </a:bodyPr>
            <a:lstStyle>
              <a:lvl1pPr algn="ctr">
                <a:defRPr sz="2000">
                  <a:solidFill>
                    <a:srgbClr val="FFFFCC"/>
                  </a:solidFill>
                  <a:latin typeface="Arial Bold"/>
                  <a:ea typeface="Arial Bold"/>
                  <a:cs typeface="Arial Bold"/>
                  <a:sym typeface="Arial Bold"/>
                </a:defRPr>
              </a:lvl1pPr>
            </a:lstStyle>
            <a:p>
              <a:pPr lvl="0">
                <a:defRPr sz="1800">
                  <a:solidFill>
                    <a:srgbClr val="000000"/>
                  </a:solidFill>
                </a:defRPr>
              </a:pPr>
              <a:r>
                <a:rPr sz="2000">
                  <a:solidFill>
                    <a:srgbClr val="FFFFCC"/>
                  </a:solidFill>
                </a:rPr>
                <a:t>H</a:t>
              </a:r>
            </a:p>
          </p:txBody>
        </p:sp>
        <p:sp>
          <p:nvSpPr>
            <p:cNvPr id="44" name="Shape 779"/>
            <p:cNvSpPr/>
            <p:nvPr/>
          </p:nvSpPr>
          <p:spPr>
            <a:xfrm>
              <a:off x="1766448" y="1757859"/>
              <a:ext cx="292865" cy="35237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ctr">
              <a:spAutoFit/>
            </a:bodyPr>
            <a:lstStyle>
              <a:lvl1pPr algn="ctr">
                <a:defRPr sz="2000">
                  <a:solidFill>
                    <a:srgbClr val="FFFFCC"/>
                  </a:solidFill>
                  <a:latin typeface="Arial Bold"/>
                  <a:ea typeface="Arial Bold"/>
                  <a:cs typeface="Arial Bold"/>
                  <a:sym typeface="Arial Bold"/>
                </a:defRPr>
              </a:lvl1pPr>
            </a:lstStyle>
            <a:p>
              <a:pPr lvl="0">
                <a:defRPr sz="1800">
                  <a:solidFill>
                    <a:srgbClr val="000000"/>
                  </a:solidFill>
                </a:defRPr>
              </a:pPr>
              <a:r>
                <a:rPr sz="2000">
                  <a:solidFill>
                    <a:srgbClr val="FFFFCC"/>
                  </a:solidFill>
                </a:rPr>
                <a:t>M</a:t>
              </a:r>
            </a:p>
          </p:txBody>
        </p:sp>
        <p:sp>
          <p:nvSpPr>
            <p:cNvPr id="45" name="Shape 780"/>
            <p:cNvSpPr/>
            <p:nvPr/>
          </p:nvSpPr>
          <p:spPr>
            <a:xfrm>
              <a:off x="2297394" y="1177617"/>
              <a:ext cx="151850" cy="35237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ctr">
              <a:spAutoFit/>
            </a:bodyPr>
            <a:lstStyle>
              <a:lvl1pPr algn="ctr">
                <a:defRPr sz="2000">
                  <a:solidFill>
                    <a:srgbClr val="FFFFCC"/>
                  </a:solidFill>
                  <a:latin typeface="Arial Bold"/>
                  <a:ea typeface="Arial Bold"/>
                  <a:cs typeface="Arial Bold"/>
                  <a:sym typeface="Arial Bold"/>
                </a:defRPr>
              </a:lvl1pPr>
            </a:lstStyle>
            <a:p>
              <a:pPr lvl="0">
                <a:defRPr sz="1800">
                  <a:solidFill>
                    <a:srgbClr val="000000"/>
                  </a:solidFill>
                </a:defRPr>
              </a:pPr>
              <a:r>
                <a:rPr sz="2000">
                  <a:solidFill>
                    <a:srgbClr val="FFFFCC"/>
                  </a:solidFill>
                </a:rPr>
                <a:t>I</a:t>
              </a:r>
            </a:p>
          </p:txBody>
        </p:sp>
        <p:sp>
          <p:nvSpPr>
            <p:cNvPr id="46" name="Shape 781"/>
            <p:cNvSpPr/>
            <p:nvPr/>
          </p:nvSpPr>
          <p:spPr>
            <a:xfrm>
              <a:off x="2751899" y="1177617"/>
              <a:ext cx="222543" cy="35237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ctr">
              <a:spAutoFit/>
            </a:bodyPr>
            <a:lstStyle>
              <a:lvl1pPr algn="ctr">
                <a:defRPr sz="2000">
                  <a:solidFill>
                    <a:srgbClr val="FFFFCC"/>
                  </a:solidFill>
                  <a:latin typeface="Arial Bold"/>
                  <a:ea typeface="Arial Bold"/>
                  <a:cs typeface="Arial Bold"/>
                  <a:sym typeface="Arial Bold"/>
                </a:defRPr>
              </a:lvl1pPr>
            </a:lstStyle>
            <a:p>
              <a:pPr lvl="0">
                <a:defRPr sz="1800">
                  <a:solidFill>
                    <a:srgbClr val="000000"/>
                  </a:solidFill>
                </a:defRPr>
              </a:pPr>
              <a:r>
                <a:rPr sz="2000">
                  <a:solidFill>
                    <a:srgbClr val="FFFFCC"/>
                  </a:solidFill>
                </a:rPr>
                <a:t>J</a:t>
              </a:r>
            </a:p>
          </p:txBody>
        </p:sp>
      </p:grpSp>
      <p:sp>
        <p:nvSpPr>
          <p:cNvPr id="47" name="Shape 783"/>
          <p:cNvSpPr/>
          <p:nvPr/>
        </p:nvSpPr>
        <p:spPr>
          <a:xfrm>
            <a:off x="5870650" y="2506073"/>
            <a:ext cx="1723547" cy="346247"/>
          </a:xfrm>
          <a:prstGeom prst="rect">
            <a:avLst/>
          </a:prstGeom>
          <a:ln w="12700">
            <a:miter lim="400000"/>
          </a:ln>
          <a:extLst>
            <a:ext uri="{C572A759-6A51-4108-AA02-DFA0A04FC94B}">
              <ma14:wrappingTextBoxFlag xmlns="" xmlns:ma14="http://schemas.microsoft.com/office/mac/drawingml/2011/main" val="1"/>
            </a:ext>
          </a:extLst>
        </p:spPr>
        <p:txBody>
          <a:bodyPr wrap="none" lIns="34289" tIns="34289" rIns="34289" bIns="34289">
            <a:spAutoFit/>
          </a:bodyPr>
          <a:lstStyle/>
          <a:p>
            <a:pPr lvl="0"/>
            <a:r>
              <a:rPr dirty="0">
                <a:solidFill>
                  <a:schemeClr val="bg1"/>
                </a:solidFill>
                <a:latin typeface="微软雅黑" pitchFamily="34" charset="-122"/>
                <a:ea typeface="微软雅黑" pitchFamily="34" charset="-122"/>
                <a:cs typeface="楷体_GB2312"/>
                <a:sym typeface="楷体_GB2312"/>
              </a:rPr>
              <a:t>有</a:t>
            </a:r>
            <a:r>
              <a:rPr dirty="0">
                <a:solidFill>
                  <a:schemeClr val="bg1"/>
                </a:solidFill>
                <a:latin typeface="微软雅黑" pitchFamily="34" charset="-122"/>
                <a:ea typeface="微软雅黑" pitchFamily="34" charset="-122"/>
                <a:cs typeface="Times New Roman Bold"/>
                <a:sym typeface="Times New Roman Bold"/>
              </a:rPr>
              <a:t>13</a:t>
            </a:r>
            <a:r>
              <a:rPr dirty="0">
                <a:solidFill>
                  <a:schemeClr val="bg1"/>
                </a:solidFill>
                <a:latin typeface="微软雅黑" pitchFamily="34" charset="-122"/>
                <a:ea typeface="微软雅黑" pitchFamily="34" charset="-122"/>
                <a:cs typeface="楷体_GB2312"/>
                <a:sym typeface="楷体_GB2312"/>
              </a:rPr>
              <a:t>个结点的树</a:t>
            </a:r>
          </a:p>
        </p:txBody>
      </p:sp>
    </p:spTree>
    <p:extLst>
      <p:ext uri="{BB962C8B-B14F-4D97-AF65-F5344CB8AC3E}">
        <p14:creationId xmlns:p14="http://schemas.microsoft.com/office/powerpoint/2010/main" val="145198224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en-US" dirty="0">
                <a:effectLst>
                  <a:outerShdw blurRad="38100" dist="38100" dir="2700000" rotWithShape="0">
                    <a:srgbClr val="000000">
                      <a:alpha val="43137"/>
                    </a:srgbClr>
                  </a:outerShdw>
                </a:effectLst>
              </a:rPr>
              <a:t>二、常用的数据结构</a:t>
            </a:r>
            <a:endParaRPr lang="zh-CN" altLang="en-US" dirty="0"/>
          </a:p>
        </p:txBody>
      </p:sp>
      <p:sp>
        <p:nvSpPr>
          <p:cNvPr id="3" name="内容占位符 2"/>
          <p:cNvSpPr>
            <a:spLocks noGrp="1"/>
          </p:cNvSpPr>
          <p:nvPr>
            <p:ph idx="1"/>
          </p:nvPr>
        </p:nvSpPr>
        <p:spPr>
          <a:xfrm>
            <a:off x="611560" y="1059582"/>
            <a:ext cx="6696744" cy="3207681"/>
          </a:xfrm>
        </p:spPr>
        <p:txBody>
          <a:bodyPr>
            <a:normAutofit fontScale="92500" lnSpcReduction="10000"/>
          </a:bodyPr>
          <a:lstStyle/>
          <a:p>
            <a:pPr>
              <a:spcBef>
                <a:spcPts val="0"/>
              </a:spcBef>
            </a:pPr>
            <a:r>
              <a:rPr lang="zh-CN" altLang="en-US" sz="1900" b="1" dirty="0">
                <a:solidFill>
                  <a:srgbClr val="FFC000"/>
                </a:solidFill>
              </a:rPr>
              <a:t>树的基本</a:t>
            </a:r>
            <a:r>
              <a:rPr lang="zh-CN" altLang="en-US" sz="1900" b="1" dirty="0" smtClean="0">
                <a:solidFill>
                  <a:srgbClr val="FFC000"/>
                </a:solidFill>
              </a:rPr>
              <a:t>术语</a:t>
            </a:r>
            <a:endParaRPr lang="en-US" altLang="zh-CN" sz="1900" b="1" dirty="0" smtClean="0">
              <a:solidFill>
                <a:srgbClr val="FFC000"/>
              </a:solidFill>
            </a:endParaRPr>
          </a:p>
          <a:p>
            <a:pPr marL="414900" indent="-342900">
              <a:spcBef>
                <a:spcPts val="0"/>
              </a:spcBef>
              <a:buFont typeface="Arial" pitchFamily="34" charset="0"/>
              <a:buChar char="•"/>
            </a:pPr>
            <a:r>
              <a:rPr lang="zh-CN" altLang="en-US" sz="1900" b="1" dirty="0"/>
              <a:t>结点</a:t>
            </a:r>
            <a:r>
              <a:rPr lang="zh-CN" altLang="en-US" sz="1900" dirty="0"/>
              <a:t>：包含一个数据元素及若干指向其子树的分支</a:t>
            </a:r>
          </a:p>
          <a:p>
            <a:pPr marL="414900" indent="-342900">
              <a:spcBef>
                <a:spcPts val="0"/>
              </a:spcBef>
              <a:buFont typeface="Arial" pitchFamily="34" charset="0"/>
              <a:buChar char="•"/>
            </a:pPr>
            <a:r>
              <a:rPr lang="zh-CN" altLang="en-US" sz="1900" b="1" dirty="0"/>
              <a:t>结点的度</a:t>
            </a:r>
            <a:r>
              <a:rPr lang="zh-CN" altLang="en-US" sz="1900" dirty="0"/>
              <a:t>：结点拥有的子树数</a:t>
            </a:r>
          </a:p>
          <a:p>
            <a:pPr marL="414900" indent="-342900">
              <a:spcBef>
                <a:spcPts val="0"/>
              </a:spcBef>
              <a:buFont typeface="Arial" pitchFamily="34" charset="0"/>
              <a:buChar char="•"/>
            </a:pPr>
            <a:r>
              <a:rPr lang="zh-CN" altLang="en-US" sz="1900" b="1" dirty="0"/>
              <a:t>叶结点</a:t>
            </a:r>
            <a:r>
              <a:rPr lang="zh-CN" altLang="en-US" sz="1900" dirty="0"/>
              <a:t>：度为</a:t>
            </a:r>
            <a:r>
              <a:rPr lang="en-US" altLang="zh-CN" sz="1900" dirty="0"/>
              <a:t>0</a:t>
            </a:r>
            <a:r>
              <a:rPr lang="zh-CN" altLang="en-US" sz="1900" dirty="0"/>
              <a:t>的</a:t>
            </a:r>
            <a:r>
              <a:rPr lang="zh-CN" altLang="en-US" sz="1900" dirty="0" smtClean="0"/>
              <a:t>结点</a:t>
            </a:r>
            <a:r>
              <a:rPr lang="en-US" altLang="zh-CN" sz="1900" dirty="0" smtClean="0"/>
              <a:t>[</a:t>
            </a:r>
            <a:r>
              <a:rPr lang="zh-CN" altLang="en-US" sz="1900" dirty="0"/>
              <a:t>没有子树的结点</a:t>
            </a:r>
            <a:r>
              <a:rPr lang="en-US" altLang="zh-CN" sz="1900" dirty="0"/>
              <a:t>]</a:t>
            </a:r>
          </a:p>
          <a:p>
            <a:pPr marL="414900" indent="-342900">
              <a:spcBef>
                <a:spcPts val="0"/>
              </a:spcBef>
              <a:buFont typeface="Arial" pitchFamily="34" charset="0"/>
              <a:buChar char="•"/>
            </a:pPr>
            <a:r>
              <a:rPr lang="zh-CN" altLang="en-US" sz="1900" b="1" dirty="0"/>
              <a:t>分支结点</a:t>
            </a:r>
            <a:r>
              <a:rPr lang="zh-CN" altLang="en-US" sz="1900" dirty="0"/>
              <a:t>：度不为</a:t>
            </a:r>
            <a:r>
              <a:rPr lang="en-US" altLang="zh-CN" sz="1900" dirty="0" smtClean="0"/>
              <a:t>0</a:t>
            </a:r>
            <a:r>
              <a:rPr lang="zh-CN" altLang="en-US" sz="1900" dirty="0" smtClean="0"/>
              <a:t>的结点</a:t>
            </a:r>
            <a:endParaRPr lang="en-US" altLang="zh-CN" sz="1900" dirty="0" smtClean="0"/>
          </a:p>
          <a:p>
            <a:pPr>
              <a:spcBef>
                <a:spcPts val="0"/>
              </a:spcBef>
            </a:pPr>
            <a:r>
              <a:rPr lang="en-US" altLang="zh-CN" sz="1900" dirty="0"/>
              <a:t> </a:t>
            </a:r>
            <a:r>
              <a:rPr lang="en-US" altLang="zh-CN" sz="1900" dirty="0" smtClean="0"/>
              <a:t>                    [</a:t>
            </a:r>
            <a:r>
              <a:rPr lang="zh-CN" altLang="en-US" sz="1900" dirty="0"/>
              <a:t>包括根结点</a:t>
            </a:r>
            <a:r>
              <a:rPr lang="en-US" altLang="zh-CN" sz="1900" dirty="0"/>
              <a:t>]</a:t>
            </a:r>
            <a:r>
              <a:rPr lang="zh-CN" altLang="en-US" sz="1900" dirty="0" smtClean="0"/>
              <a:t>，也</a:t>
            </a:r>
            <a:endParaRPr lang="en-US" altLang="zh-CN" sz="1900" dirty="0" smtClean="0"/>
          </a:p>
          <a:p>
            <a:pPr>
              <a:spcBef>
                <a:spcPts val="0"/>
              </a:spcBef>
            </a:pPr>
            <a:r>
              <a:rPr lang="en-US" altLang="zh-CN" sz="1900" dirty="0"/>
              <a:t> </a:t>
            </a:r>
            <a:r>
              <a:rPr lang="en-US" altLang="zh-CN" sz="1900" dirty="0" smtClean="0"/>
              <a:t>                     </a:t>
            </a:r>
            <a:r>
              <a:rPr lang="zh-CN" altLang="en-US" sz="1900" dirty="0" smtClean="0"/>
              <a:t>称为</a:t>
            </a:r>
            <a:r>
              <a:rPr lang="zh-CN" altLang="en-US" sz="1900" dirty="0"/>
              <a:t>非终端结点。</a:t>
            </a:r>
          </a:p>
          <a:p>
            <a:pPr>
              <a:spcBef>
                <a:spcPts val="0"/>
              </a:spcBef>
            </a:pPr>
            <a:r>
              <a:rPr lang="zh-CN" altLang="en-US" sz="1900" dirty="0"/>
              <a:t>　除根外称为内部结点</a:t>
            </a:r>
          </a:p>
          <a:p>
            <a:endParaRPr lang="zh-CN" altLang="en-US" dirty="0"/>
          </a:p>
        </p:txBody>
      </p:sp>
      <p:grpSp>
        <p:nvGrpSpPr>
          <p:cNvPr id="5" name="Group 838"/>
          <p:cNvGrpSpPr/>
          <p:nvPr/>
        </p:nvGrpSpPr>
        <p:grpSpPr>
          <a:xfrm>
            <a:off x="4067944" y="2372285"/>
            <a:ext cx="3849937" cy="1823284"/>
            <a:chOff x="0" y="-2564"/>
            <a:chExt cx="3849935" cy="1823282"/>
          </a:xfrm>
        </p:grpSpPr>
        <p:sp>
          <p:nvSpPr>
            <p:cNvPr id="32" name="Shape 815"/>
            <p:cNvSpPr/>
            <p:nvPr/>
          </p:nvSpPr>
          <p:spPr>
            <a:xfrm>
              <a:off x="1766016" y="1639024"/>
              <a:ext cx="1076391" cy="1"/>
            </a:xfrm>
            <a:prstGeom prst="line">
              <a:avLst/>
            </a:prstGeom>
            <a:noFill/>
            <a:ln w="12700" cap="flat">
              <a:solidFill>
                <a:srgbClr val="FFCF01"/>
              </a:solidFill>
              <a:prstDash val="dash"/>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31" name="Shape 814"/>
            <p:cNvSpPr/>
            <p:nvPr/>
          </p:nvSpPr>
          <p:spPr>
            <a:xfrm>
              <a:off x="2486096" y="1160311"/>
              <a:ext cx="403373" cy="1"/>
            </a:xfrm>
            <a:prstGeom prst="line">
              <a:avLst/>
            </a:prstGeom>
            <a:noFill/>
            <a:ln w="12700" cap="flat">
              <a:solidFill>
                <a:srgbClr val="FFCF01"/>
              </a:solidFill>
              <a:prstDash val="dash"/>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6" name="Shape 789"/>
            <p:cNvSpPr/>
            <p:nvPr/>
          </p:nvSpPr>
          <p:spPr>
            <a:xfrm>
              <a:off x="2197720" y="776252"/>
              <a:ext cx="269646" cy="317693"/>
            </a:xfrm>
            <a:prstGeom prst="line">
              <a:avLst/>
            </a:prstGeom>
            <a:noFill/>
            <a:ln w="25400" cap="flat">
              <a:solidFill>
                <a:srgbClr val="009900"/>
              </a:solidFill>
              <a:prstDash val="solid"/>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7" name="Shape 790"/>
            <p:cNvSpPr/>
            <p:nvPr/>
          </p:nvSpPr>
          <p:spPr>
            <a:xfrm flipH="1">
              <a:off x="1704466" y="776252"/>
              <a:ext cx="269646" cy="271997"/>
            </a:xfrm>
            <a:prstGeom prst="line">
              <a:avLst/>
            </a:prstGeom>
            <a:noFill/>
            <a:ln w="25400" cap="flat">
              <a:solidFill>
                <a:srgbClr val="009900"/>
              </a:solidFill>
              <a:prstDash val="solid"/>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8" name="Shape 791"/>
            <p:cNvSpPr/>
            <p:nvPr/>
          </p:nvSpPr>
          <p:spPr>
            <a:xfrm>
              <a:off x="2063993" y="821947"/>
              <a:ext cx="1" cy="226302"/>
            </a:xfrm>
            <a:prstGeom prst="line">
              <a:avLst/>
            </a:prstGeom>
            <a:noFill/>
            <a:ln w="25400" cap="flat">
              <a:solidFill>
                <a:srgbClr val="009900"/>
              </a:solidFill>
              <a:prstDash val="solid"/>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9" name="Shape 792"/>
            <p:cNvSpPr/>
            <p:nvPr/>
          </p:nvSpPr>
          <p:spPr>
            <a:xfrm>
              <a:off x="1704466" y="1321332"/>
              <a:ext cx="1" cy="271998"/>
            </a:xfrm>
            <a:prstGeom prst="line">
              <a:avLst/>
            </a:prstGeom>
            <a:noFill/>
            <a:ln w="25400" cap="flat">
              <a:solidFill>
                <a:srgbClr val="009900"/>
              </a:solidFill>
              <a:prstDash val="solid"/>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10" name="Shape 793"/>
            <p:cNvSpPr/>
            <p:nvPr/>
          </p:nvSpPr>
          <p:spPr>
            <a:xfrm>
              <a:off x="1390976" y="231171"/>
              <a:ext cx="628077" cy="363388"/>
            </a:xfrm>
            <a:prstGeom prst="line">
              <a:avLst/>
            </a:prstGeom>
            <a:noFill/>
            <a:ln w="25400" cap="flat">
              <a:solidFill>
                <a:srgbClr val="009900"/>
              </a:solidFill>
              <a:prstDash val="solid"/>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11" name="Shape 794"/>
            <p:cNvSpPr/>
            <p:nvPr/>
          </p:nvSpPr>
          <p:spPr>
            <a:xfrm flipH="1">
              <a:off x="628076" y="231171"/>
              <a:ext cx="538196" cy="363388"/>
            </a:xfrm>
            <a:prstGeom prst="line">
              <a:avLst/>
            </a:prstGeom>
            <a:noFill/>
            <a:ln w="25400" cap="flat">
              <a:solidFill>
                <a:srgbClr val="009900"/>
              </a:solidFill>
              <a:prstDash val="solid"/>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12" name="Shape 795"/>
            <p:cNvSpPr/>
            <p:nvPr/>
          </p:nvSpPr>
          <p:spPr>
            <a:xfrm flipH="1">
              <a:off x="1301094" y="276867"/>
              <a:ext cx="1" cy="1044466"/>
            </a:xfrm>
            <a:prstGeom prst="line">
              <a:avLst/>
            </a:prstGeom>
            <a:noFill/>
            <a:ln w="25400" cap="flat">
              <a:solidFill>
                <a:srgbClr val="009900"/>
              </a:solidFill>
              <a:prstDash val="solid"/>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13" name="Shape 796"/>
            <p:cNvSpPr/>
            <p:nvPr/>
          </p:nvSpPr>
          <p:spPr>
            <a:xfrm>
              <a:off x="673017" y="776252"/>
              <a:ext cx="134824" cy="317693"/>
            </a:xfrm>
            <a:prstGeom prst="line">
              <a:avLst/>
            </a:prstGeom>
            <a:noFill/>
            <a:ln w="25400" cap="flat">
              <a:solidFill>
                <a:srgbClr val="009900"/>
              </a:solidFill>
              <a:prstDash val="solid"/>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14" name="Shape 797"/>
            <p:cNvSpPr/>
            <p:nvPr/>
          </p:nvSpPr>
          <p:spPr>
            <a:xfrm>
              <a:off x="448313" y="1275637"/>
              <a:ext cx="134823" cy="273085"/>
            </a:xfrm>
            <a:prstGeom prst="line">
              <a:avLst/>
            </a:prstGeom>
            <a:noFill/>
            <a:ln w="25400" cap="flat">
              <a:solidFill>
                <a:srgbClr val="009900"/>
              </a:solidFill>
              <a:prstDash val="solid"/>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15" name="Shape 798"/>
            <p:cNvSpPr/>
            <p:nvPr/>
          </p:nvSpPr>
          <p:spPr>
            <a:xfrm flipH="1">
              <a:off x="134822" y="776252"/>
              <a:ext cx="403373" cy="908468"/>
            </a:xfrm>
            <a:prstGeom prst="line">
              <a:avLst/>
            </a:prstGeom>
            <a:noFill/>
            <a:ln w="25400" cap="flat">
              <a:solidFill>
                <a:srgbClr val="009900"/>
              </a:solidFill>
              <a:prstDash val="solid"/>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16" name="Shape 799"/>
            <p:cNvSpPr/>
            <p:nvPr/>
          </p:nvSpPr>
          <p:spPr>
            <a:xfrm>
              <a:off x="1121330" y="3783"/>
              <a:ext cx="314587" cy="31769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7C80"/>
                </a:gs>
                <a:gs pos="100000">
                  <a:srgbClr val="76393B"/>
                </a:gs>
              </a:gsLst>
              <a:path path="circle">
                <a:fillToRect l="37721" t="-19636" r="62278" b="119636"/>
              </a:path>
            </a:gradFill>
            <a:ln w="12700" cap="flat">
              <a:noFill/>
              <a:miter lim="400000"/>
            </a:ln>
            <a:effectLst/>
          </p:spPr>
          <p:txBody>
            <a:bodyPr wrap="square" lIns="34289" tIns="34289" rIns="34289" bIns="34289" numCol="1" anchor="ctr">
              <a:noAutofit/>
            </a:bodyPr>
            <a:lstStyle/>
            <a:p>
              <a:pPr lvl="0">
                <a:defRPr sz="1200">
                  <a:latin typeface="Tahoma"/>
                  <a:ea typeface="Tahoma"/>
                  <a:cs typeface="Tahoma"/>
                  <a:sym typeface="Tahoma"/>
                </a:defRPr>
              </a:pPr>
              <a:endParaRPr/>
            </a:p>
          </p:txBody>
        </p:sp>
        <p:sp>
          <p:nvSpPr>
            <p:cNvPr id="17" name="Shape 800"/>
            <p:cNvSpPr/>
            <p:nvPr/>
          </p:nvSpPr>
          <p:spPr>
            <a:xfrm>
              <a:off x="1695465" y="139781"/>
              <a:ext cx="1256154" cy="1"/>
            </a:xfrm>
            <a:prstGeom prst="line">
              <a:avLst/>
            </a:prstGeom>
            <a:noFill/>
            <a:ln w="12700" cap="flat">
              <a:solidFill>
                <a:srgbClr val="FFCF01"/>
              </a:solidFill>
              <a:prstDash val="dash"/>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18" name="Shape 801"/>
            <p:cNvSpPr/>
            <p:nvPr/>
          </p:nvSpPr>
          <p:spPr>
            <a:xfrm>
              <a:off x="448312" y="503168"/>
              <a:ext cx="314588" cy="31878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7C80"/>
                </a:gs>
                <a:gs pos="100000">
                  <a:srgbClr val="76393B"/>
                </a:gs>
              </a:gsLst>
              <a:path path="circle">
                <a:fillToRect l="37721" t="-19636" r="62278" b="119636"/>
              </a:path>
            </a:gradFill>
            <a:ln w="12700" cap="flat">
              <a:noFill/>
              <a:miter lim="400000"/>
            </a:ln>
            <a:effectLst/>
          </p:spPr>
          <p:txBody>
            <a:bodyPr wrap="square" lIns="34289" tIns="34289" rIns="34289" bIns="34289" numCol="1" anchor="ctr">
              <a:noAutofit/>
            </a:bodyPr>
            <a:lstStyle/>
            <a:p>
              <a:pPr lvl="0">
                <a:defRPr sz="1200">
                  <a:latin typeface="Tahoma"/>
                  <a:ea typeface="Tahoma"/>
                  <a:cs typeface="Tahoma"/>
                  <a:sym typeface="Tahoma"/>
                </a:defRPr>
              </a:pPr>
              <a:endParaRPr/>
            </a:p>
          </p:txBody>
        </p:sp>
        <p:sp>
          <p:nvSpPr>
            <p:cNvPr id="19" name="Shape 802"/>
            <p:cNvSpPr/>
            <p:nvPr/>
          </p:nvSpPr>
          <p:spPr>
            <a:xfrm>
              <a:off x="1121330" y="503168"/>
              <a:ext cx="314587" cy="31878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7C80"/>
                </a:gs>
                <a:gs pos="100000">
                  <a:srgbClr val="76393B"/>
                </a:gs>
              </a:gsLst>
              <a:path path="circle">
                <a:fillToRect l="37721" t="-19636" r="62278" b="119636"/>
              </a:path>
            </a:gradFill>
            <a:ln w="12700" cap="flat">
              <a:noFill/>
              <a:miter lim="400000"/>
            </a:ln>
            <a:effectLst/>
          </p:spPr>
          <p:txBody>
            <a:bodyPr wrap="square" lIns="34289" tIns="34289" rIns="34289" bIns="34289" numCol="1" anchor="ctr">
              <a:noAutofit/>
            </a:bodyPr>
            <a:lstStyle/>
            <a:p>
              <a:pPr lvl="0">
                <a:defRPr sz="1200">
                  <a:latin typeface="Tahoma"/>
                  <a:ea typeface="Tahoma"/>
                  <a:cs typeface="Tahoma"/>
                  <a:sym typeface="Tahoma"/>
                </a:defRPr>
              </a:pPr>
              <a:endParaRPr/>
            </a:p>
          </p:txBody>
        </p:sp>
        <p:sp>
          <p:nvSpPr>
            <p:cNvPr id="20" name="Shape 803"/>
            <p:cNvSpPr/>
            <p:nvPr/>
          </p:nvSpPr>
          <p:spPr>
            <a:xfrm>
              <a:off x="1929171" y="503168"/>
              <a:ext cx="313491" cy="31878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7C80"/>
                </a:gs>
                <a:gs pos="100000">
                  <a:srgbClr val="76393B"/>
                </a:gs>
              </a:gsLst>
              <a:path path="circle">
                <a:fillToRect l="37721" t="-19636" r="62278" b="119636"/>
              </a:path>
            </a:gradFill>
            <a:ln w="12700" cap="flat">
              <a:noFill/>
              <a:miter lim="400000"/>
            </a:ln>
            <a:effectLst/>
          </p:spPr>
          <p:txBody>
            <a:bodyPr wrap="square" lIns="34289" tIns="34289" rIns="34289" bIns="34289" numCol="1" anchor="ctr">
              <a:noAutofit/>
            </a:bodyPr>
            <a:lstStyle/>
            <a:p>
              <a:pPr lvl="0">
                <a:defRPr sz="1200">
                  <a:latin typeface="Tahoma"/>
                  <a:ea typeface="Tahoma"/>
                  <a:cs typeface="Tahoma"/>
                  <a:sym typeface="Tahoma"/>
                </a:defRPr>
              </a:pPr>
              <a:endParaRPr/>
            </a:p>
          </p:txBody>
        </p:sp>
        <p:sp>
          <p:nvSpPr>
            <p:cNvPr id="21" name="Shape 804"/>
            <p:cNvSpPr/>
            <p:nvPr/>
          </p:nvSpPr>
          <p:spPr>
            <a:xfrm>
              <a:off x="224704" y="1003641"/>
              <a:ext cx="313491" cy="31769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7C80"/>
                </a:gs>
                <a:gs pos="100000">
                  <a:srgbClr val="76393B"/>
                </a:gs>
              </a:gsLst>
              <a:path path="circle">
                <a:fillToRect l="37721" t="-19636" r="62278" b="119636"/>
              </a:path>
            </a:gradFill>
            <a:ln w="12700" cap="flat">
              <a:noFill/>
              <a:miter lim="400000"/>
            </a:ln>
            <a:effectLst/>
          </p:spPr>
          <p:txBody>
            <a:bodyPr wrap="square" lIns="34289" tIns="34289" rIns="34289" bIns="34289" numCol="1" anchor="ctr">
              <a:noAutofit/>
            </a:bodyPr>
            <a:lstStyle/>
            <a:p>
              <a:pPr lvl="0">
                <a:defRPr sz="1200">
                  <a:latin typeface="Tahoma"/>
                  <a:ea typeface="Tahoma"/>
                  <a:cs typeface="Tahoma"/>
                  <a:sym typeface="Tahoma"/>
                </a:defRPr>
              </a:pPr>
              <a:endParaRPr/>
            </a:p>
          </p:txBody>
        </p:sp>
        <p:sp>
          <p:nvSpPr>
            <p:cNvPr id="22" name="Shape 805"/>
            <p:cNvSpPr/>
            <p:nvPr/>
          </p:nvSpPr>
          <p:spPr>
            <a:xfrm>
              <a:off x="628076" y="1003641"/>
              <a:ext cx="313491" cy="31769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7C80"/>
                </a:gs>
                <a:gs pos="100000">
                  <a:srgbClr val="76393B"/>
                </a:gs>
              </a:gsLst>
              <a:path path="circle">
                <a:fillToRect l="37721" t="-19636" r="62278" b="119636"/>
              </a:path>
            </a:gradFill>
            <a:ln w="12700" cap="flat">
              <a:noFill/>
              <a:miter lim="400000"/>
            </a:ln>
            <a:effectLst/>
          </p:spPr>
          <p:txBody>
            <a:bodyPr wrap="square" lIns="34289" tIns="34289" rIns="34289" bIns="34289" numCol="1" anchor="ctr">
              <a:noAutofit/>
            </a:bodyPr>
            <a:lstStyle/>
            <a:p>
              <a:pPr lvl="0">
                <a:defRPr sz="1200">
                  <a:latin typeface="Tahoma"/>
                  <a:ea typeface="Tahoma"/>
                  <a:cs typeface="Tahoma"/>
                  <a:sym typeface="Tahoma"/>
                </a:defRPr>
              </a:pPr>
              <a:endParaRPr/>
            </a:p>
          </p:txBody>
        </p:sp>
        <p:sp>
          <p:nvSpPr>
            <p:cNvPr id="23" name="Shape 806"/>
            <p:cNvSpPr/>
            <p:nvPr/>
          </p:nvSpPr>
          <p:spPr>
            <a:xfrm>
              <a:off x="1121330" y="1003641"/>
              <a:ext cx="314587" cy="31769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7C80"/>
                </a:gs>
                <a:gs pos="100000">
                  <a:srgbClr val="76393B"/>
                </a:gs>
              </a:gsLst>
              <a:path path="circle">
                <a:fillToRect l="37721" t="-19636" r="62278" b="119636"/>
              </a:path>
            </a:gradFill>
            <a:ln w="12700" cap="flat">
              <a:noFill/>
              <a:miter lim="400000"/>
            </a:ln>
            <a:effectLst/>
          </p:spPr>
          <p:txBody>
            <a:bodyPr wrap="square" lIns="34289" tIns="34289" rIns="34289" bIns="34289" numCol="1" anchor="ctr">
              <a:noAutofit/>
            </a:bodyPr>
            <a:lstStyle/>
            <a:p>
              <a:pPr lvl="0">
                <a:defRPr sz="1200">
                  <a:latin typeface="Tahoma"/>
                  <a:ea typeface="Tahoma"/>
                  <a:cs typeface="Tahoma"/>
                  <a:sym typeface="Tahoma"/>
                </a:defRPr>
              </a:pPr>
              <a:endParaRPr/>
            </a:p>
          </p:txBody>
        </p:sp>
        <p:sp>
          <p:nvSpPr>
            <p:cNvPr id="24" name="Shape 807"/>
            <p:cNvSpPr/>
            <p:nvPr/>
          </p:nvSpPr>
          <p:spPr>
            <a:xfrm>
              <a:off x="1524702" y="1003641"/>
              <a:ext cx="314588" cy="31769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7C80"/>
                </a:gs>
                <a:gs pos="100000">
                  <a:srgbClr val="76393B"/>
                </a:gs>
              </a:gsLst>
              <a:path path="circle">
                <a:fillToRect l="37721" t="-19636" r="62278" b="119636"/>
              </a:path>
            </a:gradFill>
            <a:ln w="12700" cap="flat">
              <a:noFill/>
              <a:miter lim="400000"/>
            </a:ln>
            <a:effectLst/>
          </p:spPr>
          <p:txBody>
            <a:bodyPr wrap="square" lIns="34289" tIns="34289" rIns="34289" bIns="34289" numCol="1" anchor="ctr">
              <a:noAutofit/>
            </a:bodyPr>
            <a:lstStyle/>
            <a:p>
              <a:pPr lvl="0">
                <a:defRPr sz="1200">
                  <a:latin typeface="Tahoma"/>
                  <a:ea typeface="Tahoma"/>
                  <a:cs typeface="Tahoma"/>
                  <a:sym typeface="Tahoma"/>
                </a:defRPr>
              </a:pPr>
              <a:endParaRPr/>
            </a:p>
          </p:txBody>
        </p:sp>
        <p:sp>
          <p:nvSpPr>
            <p:cNvPr id="25" name="Shape 808"/>
            <p:cNvSpPr/>
            <p:nvPr/>
          </p:nvSpPr>
          <p:spPr>
            <a:xfrm>
              <a:off x="1929171" y="1003641"/>
              <a:ext cx="313491" cy="31769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7C80"/>
                </a:gs>
                <a:gs pos="100000">
                  <a:srgbClr val="76393B"/>
                </a:gs>
              </a:gsLst>
              <a:path path="circle">
                <a:fillToRect l="37721" t="-19636" r="62278" b="119636"/>
              </a:path>
            </a:gradFill>
            <a:ln w="12700" cap="flat">
              <a:noFill/>
              <a:miter lim="400000"/>
            </a:ln>
            <a:effectLst/>
          </p:spPr>
          <p:txBody>
            <a:bodyPr wrap="square" lIns="34289" tIns="34289" rIns="34289" bIns="34289" numCol="1" anchor="ctr">
              <a:noAutofit/>
            </a:bodyPr>
            <a:lstStyle/>
            <a:p>
              <a:pPr lvl="0">
                <a:defRPr sz="1200">
                  <a:latin typeface="Tahoma"/>
                  <a:ea typeface="Tahoma"/>
                  <a:cs typeface="Tahoma"/>
                  <a:sym typeface="Tahoma"/>
                </a:defRPr>
              </a:pPr>
              <a:endParaRPr/>
            </a:p>
          </p:txBody>
        </p:sp>
        <p:sp>
          <p:nvSpPr>
            <p:cNvPr id="26" name="Shape 809"/>
            <p:cNvSpPr/>
            <p:nvPr/>
          </p:nvSpPr>
          <p:spPr>
            <a:xfrm>
              <a:off x="2332542" y="1003641"/>
              <a:ext cx="314588" cy="31769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7C80"/>
                </a:gs>
                <a:gs pos="100000">
                  <a:srgbClr val="76393B"/>
                </a:gs>
              </a:gsLst>
              <a:path path="circle">
                <a:fillToRect l="37721" t="-19636" r="62278" b="119636"/>
              </a:path>
            </a:gradFill>
            <a:ln w="12700" cap="flat">
              <a:noFill/>
              <a:miter lim="400000"/>
            </a:ln>
            <a:effectLst/>
          </p:spPr>
          <p:txBody>
            <a:bodyPr wrap="square" lIns="34289" tIns="34289" rIns="34289" bIns="34289" numCol="1" anchor="ctr">
              <a:noAutofit/>
            </a:bodyPr>
            <a:lstStyle/>
            <a:p>
              <a:pPr lvl="0">
                <a:defRPr sz="1200">
                  <a:latin typeface="Tahoma"/>
                  <a:ea typeface="Tahoma"/>
                  <a:cs typeface="Tahoma"/>
                  <a:sym typeface="Tahoma"/>
                </a:defRPr>
              </a:pPr>
              <a:endParaRPr/>
            </a:p>
          </p:txBody>
        </p:sp>
        <p:sp>
          <p:nvSpPr>
            <p:cNvPr id="27" name="Shape 810"/>
            <p:cNvSpPr/>
            <p:nvPr/>
          </p:nvSpPr>
          <p:spPr>
            <a:xfrm>
              <a:off x="0" y="1503026"/>
              <a:ext cx="313491" cy="31769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7C80"/>
                </a:gs>
                <a:gs pos="100000">
                  <a:srgbClr val="76393B"/>
                </a:gs>
              </a:gsLst>
              <a:path path="circle">
                <a:fillToRect l="37721" t="-19636" r="62278" b="119636"/>
              </a:path>
            </a:gradFill>
            <a:ln w="12700" cap="flat">
              <a:noFill/>
              <a:miter lim="400000"/>
            </a:ln>
            <a:effectLst/>
          </p:spPr>
          <p:txBody>
            <a:bodyPr wrap="square" lIns="34289" tIns="34289" rIns="34289" bIns="34289" numCol="1" anchor="ctr">
              <a:noAutofit/>
            </a:bodyPr>
            <a:lstStyle/>
            <a:p>
              <a:pPr lvl="0">
                <a:defRPr sz="1200">
                  <a:latin typeface="Tahoma"/>
                  <a:ea typeface="Tahoma"/>
                  <a:cs typeface="Tahoma"/>
                  <a:sym typeface="Tahoma"/>
                </a:defRPr>
              </a:pPr>
              <a:endParaRPr/>
            </a:p>
          </p:txBody>
        </p:sp>
        <p:sp>
          <p:nvSpPr>
            <p:cNvPr id="28" name="Shape 811"/>
            <p:cNvSpPr/>
            <p:nvPr/>
          </p:nvSpPr>
          <p:spPr>
            <a:xfrm>
              <a:off x="448312" y="1503026"/>
              <a:ext cx="314588" cy="31769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7C80"/>
                </a:gs>
                <a:gs pos="100000">
                  <a:srgbClr val="76393B"/>
                </a:gs>
              </a:gsLst>
              <a:path path="circle">
                <a:fillToRect l="37721" t="-19636" r="62278" b="119636"/>
              </a:path>
            </a:gradFill>
            <a:ln w="12700" cap="flat">
              <a:noFill/>
              <a:miter lim="400000"/>
            </a:ln>
            <a:effectLst/>
          </p:spPr>
          <p:txBody>
            <a:bodyPr wrap="square" lIns="34289" tIns="34289" rIns="34289" bIns="34289" numCol="1" anchor="ctr">
              <a:noAutofit/>
            </a:bodyPr>
            <a:lstStyle/>
            <a:p>
              <a:pPr lvl="0">
                <a:defRPr sz="1200">
                  <a:latin typeface="Tahoma"/>
                  <a:ea typeface="Tahoma"/>
                  <a:cs typeface="Tahoma"/>
                  <a:sym typeface="Tahoma"/>
                </a:defRPr>
              </a:pPr>
              <a:endParaRPr/>
            </a:p>
          </p:txBody>
        </p:sp>
        <p:sp>
          <p:nvSpPr>
            <p:cNvPr id="29" name="Shape 812"/>
            <p:cNvSpPr/>
            <p:nvPr/>
          </p:nvSpPr>
          <p:spPr>
            <a:xfrm>
              <a:off x="1524702" y="1503026"/>
              <a:ext cx="314588" cy="31769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7C80"/>
                </a:gs>
                <a:gs pos="100000">
                  <a:srgbClr val="76393B"/>
                </a:gs>
              </a:gsLst>
              <a:path path="circle">
                <a:fillToRect l="37721" t="-19636" r="62278" b="119636"/>
              </a:path>
            </a:gradFill>
            <a:ln w="12700" cap="flat">
              <a:noFill/>
              <a:miter lim="400000"/>
            </a:ln>
            <a:effectLst/>
          </p:spPr>
          <p:txBody>
            <a:bodyPr wrap="square" lIns="34289" tIns="34289" rIns="34289" bIns="34289" numCol="1" anchor="ctr">
              <a:noAutofit/>
            </a:bodyPr>
            <a:lstStyle/>
            <a:p>
              <a:pPr lvl="0">
                <a:defRPr sz="1200">
                  <a:latin typeface="Tahoma"/>
                  <a:ea typeface="Tahoma"/>
                  <a:cs typeface="Tahoma"/>
                  <a:sym typeface="Tahoma"/>
                </a:defRPr>
              </a:pPr>
              <a:endParaRPr/>
            </a:p>
          </p:txBody>
        </p:sp>
        <p:sp>
          <p:nvSpPr>
            <p:cNvPr id="30" name="Shape 813"/>
            <p:cNvSpPr/>
            <p:nvPr/>
          </p:nvSpPr>
          <p:spPr>
            <a:xfrm>
              <a:off x="2270072" y="640254"/>
              <a:ext cx="673019" cy="1"/>
            </a:xfrm>
            <a:prstGeom prst="line">
              <a:avLst/>
            </a:prstGeom>
            <a:noFill/>
            <a:ln w="12700" cap="flat">
              <a:solidFill>
                <a:srgbClr val="FFCF01"/>
              </a:solidFill>
              <a:prstDash val="dash"/>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33" name="Shape 816"/>
            <p:cNvSpPr/>
            <p:nvPr/>
          </p:nvSpPr>
          <p:spPr>
            <a:xfrm>
              <a:off x="2958014" y="-2564"/>
              <a:ext cx="338552" cy="28469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ctr">
              <a:spAutoFit/>
            </a:bodyPr>
            <a:lstStyle/>
            <a:p>
              <a:pPr lvl="0" algn="ctr"/>
              <a:r>
                <a:rPr sz="1400" dirty="0">
                  <a:solidFill>
                    <a:schemeClr val="bg1"/>
                  </a:solidFill>
                  <a:latin typeface="Times New Roman"/>
                  <a:ea typeface="Times New Roman"/>
                  <a:cs typeface="Times New Roman"/>
                  <a:sym typeface="Times New Roman"/>
                </a:rPr>
                <a:t>1</a:t>
              </a:r>
              <a:r>
                <a:rPr sz="1400" dirty="0">
                  <a:solidFill>
                    <a:schemeClr val="bg1"/>
                  </a:solidFill>
                  <a:latin typeface="隶书"/>
                  <a:ea typeface="隶书"/>
                  <a:cs typeface="隶书"/>
                  <a:sym typeface="隶书"/>
                </a:rPr>
                <a:t>层</a:t>
              </a:r>
            </a:p>
          </p:txBody>
        </p:sp>
        <p:sp>
          <p:nvSpPr>
            <p:cNvPr id="34" name="Shape 817"/>
            <p:cNvSpPr/>
            <p:nvPr/>
          </p:nvSpPr>
          <p:spPr>
            <a:xfrm>
              <a:off x="2938781" y="473816"/>
              <a:ext cx="377024" cy="31546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ctr">
              <a:spAutoFit/>
            </a:bodyPr>
            <a:lstStyle/>
            <a:p>
              <a:pPr lvl="0" algn="ctr"/>
              <a:r>
                <a:rPr sz="1600" dirty="0">
                  <a:solidFill>
                    <a:schemeClr val="bg1"/>
                  </a:solidFill>
                  <a:latin typeface="Times New Roman"/>
                  <a:ea typeface="Times New Roman"/>
                  <a:cs typeface="Times New Roman"/>
                  <a:sym typeface="Times New Roman"/>
                </a:rPr>
                <a:t>2</a:t>
              </a:r>
              <a:r>
                <a:rPr sz="1600" dirty="0">
                  <a:solidFill>
                    <a:schemeClr val="bg1"/>
                  </a:solidFill>
                  <a:latin typeface="隶书"/>
                  <a:ea typeface="隶书"/>
                  <a:cs typeface="隶书"/>
                  <a:sym typeface="隶书"/>
                </a:rPr>
                <a:t>层</a:t>
              </a:r>
            </a:p>
          </p:txBody>
        </p:sp>
        <p:sp>
          <p:nvSpPr>
            <p:cNvPr id="35" name="Shape 818"/>
            <p:cNvSpPr/>
            <p:nvPr/>
          </p:nvSpPr>
          <p:spPr>
            <a:xfrm>
              <a:off x="2919602" y="1472587"/>
              <a:ext cx="377024" cy="31546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ctr">
              <a:spAutoFit/>
            </a:bodyPr>
            <a:lstStyle/>
            <a:p>
              <a:pPr lvl="0" algn="ctr"/>
              <a:r>
                <a:rPr sz="1600">
                  <a:solidFill>
                    <a:schemeClr val="bg1"/>
                  </a:solidFill>
                  <a:latin typeface="Times New Roman"/>
                  <a:ea typeface="Times New Roman"/>
                  <a:cs typeface="Times New Roman"/>
                  <a:sym typeface="Times New Roman"/>
                </a:rPr>
                <a:t>4</a:t>
              </a:r>
              <a:r>
                <a:rPr sz="1600">
                  <a:solidFill>
                    <a:schemeClr val="bg1"/>
                  </a:solidFill>
                  <a:latin typeface="隶书"/>
                  <a:ea typeface="隶书"/>
                  <a:cs typeface="隶书"/>
                  <a:sym typeface="隶书"/>
                </a:rPr>
                <a:t>层</a:t>
              </a:r>
            </a:p>
          </p:txBody>
        </p:sp>
        <p:sp>
          <p:nvSpPr>
            <p:cNvPr id="36" name="Shape 819"/>
            <p:cNvSpPr/>
            <p:nvPr/>
          </p:nvSpPr>
          <p:spPr>
            <a:xfrm>
              <a:off x="2938781" y="972113"/>
              <a:ext cx="377024" cy="31546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ctr">
              <a:spAutoFit/>
            </a:bodyPr>
            <a:lstStyle/>
            <a:p>
              <a:pPr lvl="0" algn="ctr"/>
              <a:r>
                <a:rPr sz="1600" dirty="0">
                  <a:solidFill>
                    <a:schemeClr val="bg1"/>
                  </a:solidFill>
                  <a:latin typeface="Times New Roman"/>
                  <a:ea typeface="Times New Roman"/>
                  <a:cs typeface="Times New Roman"/>
                  <a:sym typeface="Times New Roman"/>
                </a:rPr>
                <a:t>3</a:t>
              </a:r>
              <a:r>
                <a:rPr sz="1600" dirty="0">
                  <a:solidFill>
                    <a:schemeClr val="bg1"/>
                  </a:solidFill>
                  <a:latin typeface="隶书"/>
                  <a:ea typeface="隶书"/>
                  <a:cs typeface="隶书"/>
                  <a:sym typeface="隶书"/>
                </a:rPr>
                <a:t>层</a:t>
              </a:r>
            </a:p>
          </p:txBody>
        </p:sp>
        <p:sp>
          <p:nvSpPr>
            <p:cNvPr id="37" name="Shape 820"/>
            <p:cNvSpPr/>
            <p:nvPr/>
          </p:nvSpPr>
          <p:spPr>
            <a:xfrm>
              <a:off x="3134167" y="770072"/>
              <a:ext cx="715768" cy="42829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4289" tIns="34289" rIns="34289" bIns="34289" numCol="1" anchor="ctr">
              <a:spAutoFit/>
            </a:bodyPr>
            <a:lstStyle/>
            <a:p>
              <a:pPr lvl="0" algn="ctr">
                <a:lnSpc>
                  <a:spcPct val="80000"/>
                </a:lnSpc>
              </a:pPr>
              <a:r>
                <a:rPr sz="1400" dirty="0">
                  <a:solidFill>
                    <a:schemeClr val="bg1"/>
                  </a:solidFill>
                  <a:latin typeface="Times New Roman Bold"/>
                  <a:ea typeface="Times New Roman Bold"/>
                  <a:cs typeface="Times New Roman Bold"/>
                  <a:sym typeface="Times New Roman Bold"/>
                </a:rPr>
                <a:t>Height</a:t>
              </a:r>
            </a:p>
            <a:p>
              <a:pPr lvl="0" algn="ctr">
                <a:lnSpc>
                  <a:spcPct val="80000"/>
                </a:lnSpc>
              </a:pPr>
              <a:r>
                <a:rPr sz="1400" dirty="0">
                  <a:solidFill>
                    <a:schemeClr val="bg1"/>
                  </a:solidFill>
                  <a:latin typeface="Times New Roman Bold"/>
                  <a:ea typeface="Times New Roman Bold"/>
                  <a:cs typeface="Times New Roman Bold"/>
                  <a:sym typeface="Times New Roman Bold"/>
                </a:rPr>
                <a:t>= 4</a:t>
              </a:r>
            </a:p>
          </p:txBody>
        </p:sp>
        <p:sp>
          <p:nvSpPr>
            <p:cNvPr id="38" name="Shape 821"/>
            <p:cNvSpPr/>
            <p:nvPr/>
          </p:nvSpPr>
          <p:spPr>
            <a:xfrm>
              <a:off x="3419957" y="76678"/>
              <a:ext cx="179765" cy="1"/>
            </a:xfrm>
            <a:prstGeom prst="line">
              <a:avLst/>
            </a:prstGeom>
            <a:noFill/>
            <a:ln w="25400" cap="flat">
              <a:solidFill>
                <a:srgbClr val="009900"/>
              </a:solidFill>
              <a:prstDash val="solid"/>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39" name="Shape 822"/>
            <p:cNvSpPr/>
            <p:nvPr/>
          </p:nvSpPr>
          <p:spPr>
            <a:xfrm flipV="1">
              <a:off x="3509839" y="76678"/>
              <a:ext cx="1" cy="635384"/>
            </a:xfrm>
            <a:prstGeom prst="line">
              <a:avLst/>
            </a:prstGeom>
            <a:noFill/>
            <a:ln w="25400" cap="flat">
              <a:solidFill>
                <a:srgbClr val="009900"/>
              </a:solidFill>
              <a:prstDash val="solid"/>
              <a:round/>
              <a:tailEnd type="triangle" w="med" len="me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40" name="Shape 823"/>
            <p:cNvSpPr/>
            <p:nvPr/>
          </p:nvSpPr>
          <p:spPr>
            <a:xfrm>
              <a:off x="3422199" y="1802222"/>
              <a:ext cx="179765" cy="1"/>
            </a:xfrm>
            <a:prstGeom prst="line">
              <a:avLst/>
            </a:prstGeom>
            <a:noFill/>
            <a:ln w="25400" cap="flat">
              <a:solidFill>
                <a:srgbClr val="009900"/>
              </a:solidFill>
              <a:prstDash val="solid"/>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41" name="Shape 824"/>
            <p:cNvSpPr/>
            <p:nvPr/>
          </p:nvSpPr>
          <p:spPr>
            <a:xfrm flipV="1">
              <a:off x="3509839" y="1166839"/>
              <a:ext cx="1" cy="635384"/>
            </a:xfrm>
            <a:prstGeom prst="line">
              <a:avLst/>
            </a:prstGeom>
            <a:noFill/>
            <a:ln w="25400" cap="flat">
              <a:solidFill>
                <a:srgbClr val="009900"/>
              </a:solidFill>
              <a:prstDash val="solid"/>
              <a:round/>
              <a:headEnd type="triangle" w="med" len="me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42" name="Shape 825"/>
            <p:cNvSpPr/>
            <p:nvPr/>
          </p:nvSpPr>
          <p:spPr>
            <a:xfrm>
              <a:off x="1191869" y="25839"/>
              <a:ext cx="209682" cy="2659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ctr">
              <a:spAutoFit/>
            </a:bodyPr>
            <a:lstStyle>
              <a:lvl1pPr algn="ctr">
                <a:defRPr sz="1400">
                  <a:solidFill>
                    <a:srgbClr val="FFFFCC"/>
                  </a:solidFill>
                  <a:latin typeface="Arial Bold"/>
                  <a:ea typeface="Arial Bold"/>
                  <a:cs typeface="Arial Bold"/>
                  <a:sym typeface="Arial Bold"/>
                </a:defRPr>
              </a:lvl1pPr>
            </a:lstStyle>
            <a:p>
              <a:pPr lvl="0">
                <a:defRPr sz="1800">
                  <a:solidFill>
                    <a:srgbClr val="000000"/>
                  </a:solidFill>
                </a:defRPr>
              </a:pPr>
              <a:r>
                <a:rPr sz="1400" dirty="0">
                  <a:solidFill>
                    <a:srgbClr val="FFFFCC"/>
                  </a:solidFill>
                </a:rPr>
                <a:t>A</a:t>
              </a:r>
            </a:p>
          </p:txBody>
        </p:sp>
        <p:sp>
          <p:nvSpPr>
            <p:cNvPr id="43" name="Shape 826"/>
            <p:cNvSpPr/>
            <p:nvPr/>
          </p:nvSpPr>
          <p:spPr>
            <a:xfrm>
              <a:off x="1191869" y="524680"/>
              <a:ext cx="209682" cy="2659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ctr">
              <a:spAutoFit/>
            </a:bodyPr>
            <a:lstStyle>
              <a:lvl1pPr algn="ctr">
                <a:defRPr sz="1400">
                  <a:solidFill>
                    <a:srgbClr val="FFFFCC"/>
                  </a:solidFill>
                  <a:latin typeface="Arial Bold"/>
                  <a:ea typeface="Arial Bold"/>
                  <a:cs typeface="Arial Bold"/>
                  <a:sym typeface="Arial Bold"/>
                </a:defRPr>
              </a:lvl1pPr>
            </a:lstStyle>
            <a:p>
              <a:pPr lvl="0">
                <a:defRPr sz="1800">
                  <a:solidFill>
                    <a:srgbClr val="000000"/>
                  </a:solidFill>
                </a:defRPr>
              </a:pPr>
              <a:r>
                <a:rPr sz="1400">
                  <a:solidFill>
                    <a:srgbClr val="FFFFCC"/>
                  </a:solidFill>
                </a:rPr>
                <a:t>C</a:t>
              </a:r>
            </a:p>
          </p:txBody>
        </p:sp>
        <p:sp>
          <p:nvSpPr>
            <p:cNvPr id="44" name="Shape 827"/>
            <p:cNvSpPr/>
            <p:nvPr/>
          </p:nvSpPr>
          <p:spPr>
            <a:xfrm>
              <a:off x="1188016" y="1032769"/>
              <a:ext cx="219580" cy="2659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ctr">
              <a:spAutoFit/>
            </a:bodyPr>
            <a:lstStyle>
              <a:lvl1pPr algn="ctr">
                <a:defRPr sz="1400">
                  <a:solidFill>
                    <a:srgbClr val="FFFFCC"/>
                  </a:solidFill>
                  <a:latin typeface="Arial Bold"/>
                  <a:ea typeface="Arial Bold"/>
                  <a:cs typeface="Arial Bold"/>
                  <a:sym typeface="Arial Bold"/>
                </a:defRPr>
              </a:lvl1pPr>
            </a:lstStyle>
            <a:p>
              <a:pPr lvl="0">
                <a:defRPr sz="1800">
                  <a:solidFill>
                    <a:srgbClr val="000000"/>
                  </a:solidFill>
                </a:defRPr>
              </a:pPr>
              <a:r>
                <a:rPr sz="1400">
                  <a:solidFill>
                    <a:srgbClr val="FFFFCC"/>
                  </a:solidFill>
                </a:rPr>
                <a:t>G</a:t>
              </a:r>
            </a:p>
          </p:txBody>
        </p:sp>
        <p:sp>
          <p:nvSpPr>
            <p:cNvPr id="45" name="Shape 828"/>
            <p:cNvSpPr/>
            <p:nvPr/>
          </p:nvSpPr>
          <p:spPr>
            <a:xfrm>
              <a:off x="518851" y="524680"/>
              <a:ext cx="209682" cy="2659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ctr">
              <a:spAutoFit/>
            </a:bodyPr>
            <a:lstStyle>
              <a:lvl1pPr algn="ctr">
                <a:defRPr sz="1400">
                  <a:solidFill>
                    <a:srgbClr val="FFFFCC"/>
                  </a:solidFill>
                  <a:latin typeface="Arial Bold"/>
                  <a:ea typeface="Arial Bold"/>
                  <a:cs typeface="Arial Bold"/>
                  <a:sym typeface="Arial Bold"/>
                </a:defRPr>
              </a:lvl1pPr>
            </a:lstStyle>
            <a:p>
              <a:pPr lvl="0">
                <a:defRPr sz="1800">
                  <a:solidFill>
                    <a:srgbClr val="000000"/>
                  </a:solidFill>
                </a:defRPr>
              </a:pPr>
              <a:r>
                <a:rPr sz="1400">
                  <a:solidFill>
                    <a:srgbClr val="FFFFCC"/>
                  </a:solidFill>
                </a:rPr>
                <a:t>B</a:t>
              </a:r>
            </a:p>
          </p:txBody>
        </p:sp>
        <p:sp>
          <p:nvSpPr>
            <p:cNvPr id="46" name="Shape 829"/>
            <p:cNvSpPr/>
            <p:nvPr/>
          </p:nvSpPr>
          <p:spPr>
            <a:xfrm>
              <a:off x="1998613" y="533928"/>
              <a:ext cx="209682" cy="2659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ctr">
              <a:spAutoFit/>
            </a:bodyPr>
            <a:lstStyle>
              <a:lvl1pPr algn="ctr">
                <a:defRPr sz="1400">
                  <a:solidFill>
                    <a:srgbClr val="FFFFCC"/>
                  </a:solidFill>
                  <a:latin typeface="Arial Bold"/>
                  <a:ea typeface="Arial Bold"/>
                  <a:cs typeface="Arial Bold"/>
                  <a:sym typeface="Arial Bold"/>
                </a:defRPr>
              </a:lvl1pPr>
            </a:lstStyle>
            <a:p>
              <a:pPr lvl="0">
                <a:defRPr sz="1800">
                  <a:solidFill>
                    <a:srgbClr val="000000"/>
                  </a:solidFill>
                </a:defRPr>
              </a:pPr>
              <a:r>
                <a:rPr sz="1400">
                  <a:solidFill>
                    <a:srgbClr val="FFFFCC"/>
                  </a:solidFill>
                </a:rPr>
                <a:t>D</a:t>
              </a:r>
            </a:p>
          </p:txBody>
        </p:sp>
        <p:sp>
          <p:nvSpPr>
            <p:cNvPr id="47" name="Shape 830"/>
            <p:cNvSpPr/>
            <p:nvPr/>
          </p:nvSpPr>
          <p:spPr>
            <a:xfrm>
              <a:off x="300696" y="1032769"/>
              <a:ext cx="199872" cy="2659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ctr">
              <a:spAutoFit/>
            </a:bodyPr>
            <a:lstStyle>
              <a:lvl1pPr algn="ctr">
                <a:defRPr sz="1400">
                  <a:solidFill>
                    <a:srgbClr val="FFFFCC"/>
                  </a:solidFill>
                  <a:latin typeface="Arial Bold"/>
                  <a:ea typeface="Arial Bold"/>
                  <a:cs typeface="Arial Bold"/>
                  <a:sym typeface="Arial Bold"/>
                </a:defRPr>
              </a:lvl1pPr>
            </a:lstStyle>
            <a:p>
              <a:pPr lvl="0">
                <a:defRPr sz="1800">
                  <a:solidFill>
                    <a:srgbClr val="000000"/>
                  </a:solidFill>
                </a:defRPr>
              </a:pPr>
              <a:r>
                <a:rPr sz="1400">
                  <a:solidFill>
                    <a:srgbClr val="FFFFCC"/>
                  </a:solidFill>
                </a:rPr>
                <a:t>E</a:t>
              </a:r>
            </a:p>
          </p:txBody>
        </p:sp>
        <p:sp>
          <p:nvSpPr>
            <p:cNvPr id="48" name="Shape 831"/>
            <p:cNvSpPr/>
            <p:nvPr/>
          </p:nvSpPr>
          <p:spPr>
            <a:xfrm>
              <a:off x="703031" y="1032769"/>
              <a:ext cx="189888" cy="2659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ctr">
              <a:spAutoFit/>
            </a:bodyPr>
            <a:lstStyle>
              <a:lvl1pPr algn="ctr">
                <a:defRPr sz="1400">
                  <a:solidFill>
                    <a:srgbClr val="FFFFCC"/>
                  </a:solidFill>
                  <a:latin typeface="Arial Bold"/>
                  <a:ea typeface="Arial Bold"/>
                  <a:cs typeface="Arial Bold"/>
                  <a:sym typeface="Arial Bold"/>
                </a:defRPr>
              </a:lvl1pPr>
            </a:lstStyle>
            <a:p>
              <a:pPr lvl="0">
                <a:defRPr sz="1800">
                  <a:solidFill>
                    <a:srgbClr val="000000"/>
                  </a:solidFill>
                </a:defRPr>
              </a:pPr>
              <a:r>
                <a:rPr sz="1400">
                  <a:solidFill>
                    <a:srgbClr val="FFFFCC"/>
                  </a:solidFill>
                </a:rPr>
                <a:t>F</a:t>
              </a:r>
            </a:p>
          </p:txBody>
        </p:sp>
        <p:sp>
          <p:nvSpPr>
            <p:cNvPr id="49" name="Shape 832"/>
            <p:cNvSpPr/>
            <p:nvPr/>
          </p:nvSpPr>
          <p:spPr>
            <a:xfrm>
              <a:off x="79307" y="1533242"/>
              <a:ext cx="209682" cy="2659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ctr">
              <a:spAutoFit/>
            </a:bodyPr>
            <a:lstStyle>
              <a:lvl1pPr algn="ctr">
                <a:defRPr sz="1400">
                  <a:solidFill>
                    <a:srgbClr val="FFFFCC"/>
                  </a:solidFill>
                  <a:latin typeface="Arial Bold"/>
                  <a:ea typeface="Arial Bold"/>
                  <a:cs typeface="Arial Bold"/>
                  <a:sym typeface="Arial Bold"/>
                </a:defRPr>
              </a:lvl1pPr>
            </a:lstStyle>
            <a:p>
              <a:pPr lvl="0">
                <a:defRPr sz="1800">
                  <a:solidFill>
                    <a:srgbClr val="000000"/>
                  </a:solidFill>
                </a:defRPr>
              </a:pPr>
              <a:r>
                <a:rPr sz="1400">
                  <a:solidFill>
                    <a:srgbClr val="FFFFCC"/>
                  </a:solidFill>
                </a:rPr>
                <a:t>K</a:t>
              </a:r>
            </a:p>
          </p:txBody>
        </p:sp>
        <p:sp>
          <p:nvSpPr>
            <p:cNvPr id="50" name="Shape 833"/>
            <p:cNvSpPr/>
            <p:nvPr/>
          </p:nvSpPr>
          <p:spPr>
            <a:xfrm>
              <a:off x="518335" y="1533242"/>
              <a:ext cx="189888" cy="2659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ctr">
              <a:spAutoFit/>
            </a:bodyPr>
            <a:lstStyle>
              <a:lvl1pPr algn="ctr">
                <a:defRPr sz="1400">
                  <a:solidFill>
                    <a:srgbClr val="FFFFCC"/>
                  </a:solidFill>
                  <a:latin typeface="Arial Bold"/>
                  <a:ea typeface="Arial Bold"/>
                  <a:cs typeface="Arial Bold"/>
                  <a:sym typeface="Arial Bold"/>
                </a:defRPr>
              </a:lvl1pPr>
            </a:lstStyle>
            <a:p>
              <a:pPr lvl="0">
                <a:defRPr sz="1800">
                  <a:solidFill>
                    <a:srgbClr val="000000"/>
                  </a:solidFill>
                </a:defRPr>
              </a:pPr>
              <a:r>
                <a:rPr sz="1400">
                  <a:solidFill>
                    <a:srgbClr val="FFFFCC"/>
                  </a:solidFill>
                </a:rPr>
                <a:t>L</a:t>
              </a:r>
            </a:p>
          </p:txBody>
        </p:sp>
        <p:sp>
          <p:nvSpPr>
            <p:cNvPr id="51" name="Shape 834"/>
            <p:cNvSpPr/>
            <p:nvPr/>
          </p:nvSpPr>
          <p:spPr>
            <a:xfrm>
              <a:off x="1590856" y="1032769"/>
              <a:ext cx="209682" cy="2659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ctr">
              <a:spAutoFit/>
            </a:bodyPr>
            <a:lstStyle>
              <a:lvl1pPr algn="ctr">
                <a:defRPr sz="1400">
                  <a:solidFill>
                    <a:srgbClr val="FFFFCC"/>
                  </a:solidFill>
                  <a:latin typeface="Arial Bold"/>
                  <a:ea typeface="Arial Bold"/>
                  <a:cs typeface="Arial Bold"/>
                  <a:sym typeface="Arial Bold"/>
                </a:defRPr>
              </a:lvl1pPr>
            </a:lstStyle>
            <a:p>
              <a:pPr lvl="0">
                <a:defRPr sz="1800">
                  <a:solidFill>
                    <a:srgbClr val="000000"/>
                  </a:solidFill>
                </a:defRPr>
              </a:pPr>
              <a:r>
                <a:rPr sz="1400">
                  <a:solidFill>
                    <a:srgbClr val="FFFFCC"/>
                  </a:solidFill>
                </a:rPr>
                <a:t>H</a:t>
              </a:r>
            </a:p>
          </p:txBody>
        </p:sp>
        <p:sp>
          <p:nvSpPr>
            <p:cNvPr id="52" name="Shape 835"/>
            <p:cNvSpPr/>
            <p:nvPr/>
          </p:nvSpPr>
          <p:spPr>
            <a:xfrm>
              <a:off x="1557436" y="1533242"/>
              <a:ext cx="229390" cy="2659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ctr">
              <a:spAutoFit/>
            </a:bodyPr>
            <a:lstStyle>
              <a:lvl1pPr algn="ctr">
                <a:defRPr sz="1400">
                  <a:solidFill>
                    <a:srgbClr val="FFFFCC"/>
                  </a:solidFill>
                  <a:latin typeface="Arial Bold"/>
                  <a:ea typeface="Arial Bold"/>
                  <a:cs typeface="Arial Bold"/>
                  <a:sym typeface="Arial Bold"/>
                </a:defRPr>
              </a:lvl1pPr>
            </a:lstStyle>
            <a:p>
              <a:pPr lvl="0">
                <a:defRPr sz="1800">
                  <a:solidFill>
                    <a:srgbClr val="000000"/>
                  </a:solidFill>
                </a:defRPr>
              </a:pPr>
              <a:r>
                <a:rPr sz="1400">
                  <a:solidFill>
                    <a:srgbClr val="FFFFCC"/>
                  </a:solidFill>
                </a:rPr>
                <a:t>M</a:t>
              </a:r>
            </a:p>
          </p:txBody>
        </p:sp>
        <p:sp>
          <p:nvSpPr>
            <p:cNvPr id="53" name="Shape 836"/>
            <p:cNvSpPr/>
            <p:nvPr/>
          </p:nvSpPr>
          <p:spPr>
            <a:xfrm>
              <a:off x="2009615" y="1032769"/>
              <a:ext cx="130680" cy="2659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ctr">
              <a:spAutoFit/>
            </a:bodyPr>
            <a:lstStyle>
              <a:lvl1pPr algn="ctr">
                <a:defRPr sz="1400">
                  <a:solidFill>
                    <a:srgbClr val="FFFFCC"/>
                  </a:solidFill>
                  <a:latin typeface="Arial Bold"/>
                  <a:ea typeface="Arial Bold"/>
                  <a:cs typeface="Arial Bold"/>
                  <a:sym typeface="Arial Bold"/>
                </a:defRPr>
              </a:lvl1pPr>
            </a:lstStyle>
            <a:p>
              <a:pPr lvl="0">
                <a:defRPr sz="1800">
                  <a:solidFill>
                    <a:srgbClr val="000000"/>
                  </a:solidFill>
                </a:defRPr>
              </a:pPr>
              <a:r>
                <a:rPr sz="1400">
                  <a:solidFill>
                    <a:srgbClr val="FFFFCC"/>
                  </a:solidFill>
                </a:rPr>
                <a:t>I</a:t>
              </a:r>
            </a:p>
          </p:txBody>
        </p:sp>
        <p:sp>
          <p:nvSpPr>
            <p:cNvPr id="54" name="Shape 837"/>
            <p:cNvSpPr/>
            <p:nvPr/>
          </p:nvSpPr>
          <p:spPr>
            <a:xfrm>
              <a:off x="2411811" y="1032769"/>
              <a:ext cx="180165" cy="2659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ctr">
              <a:spAutoFit/>
            </a:bodyPr>
            <a:lstStyle>
              <a:lvl1pPr algn="ctr">
                <a:defRPr sz="1400">
                  <a:solidFill>
                    <a:srgbClr val="FFFFCC"/>
                  </a:solidFill>
                  <a:latin typeface="Arial Bold"/>
                  <a:ea typeface="Arial Bold"/>
                  <a:cs typeface="Arial Bold"/>
                  <a:sym typeface="Arial Bold"/>
                </a:defRPr>
              </a:lvl1pPr>
            </a:lstStyle>
            <a:p>
              <a:pPr lvl="0">
                <a:defRPr sz="1800">
                  <a:solidFill>
                    <a:srgbClr val="000000"/>
                  </a:solidFill>
                </a:defRPr>
              </a:pPr>
              <a:r>
                <a:rPr sz="1400">
                  <a:solidFill>
                    <a:srgbClr val="FFFFCC"/>
                  </a:solidFill>
                </a:rPr>
                <a:t>J</a:t>
              </a:r>
            </a:p>
          </p:txBody>
        </p:sp>
      </p:grpSp>
    </p:spTree>
    <p:extLst>
      <p:ext uri="{BB962C8B-B14F-4D97-AF65-F5344CB8AC3E}">
        <p14:creationId xmlns:p14="http://schemas.microsoft.com/office/powerpoint/2010/main" val="40092033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二、计算机软件的</a:t>
            </a:r>
            <a:r>
              <a:rPr lang="zh-CN" altLang="en-US" dirty="0" smtClean="0"/>
              <a:t>分类</a:t>
            </a:r>
            <a:endParaRPr lang="zh-CN" altLang="en-US" dirty="0"/>
          </a:p>
        </p:txBody>
      </p:sp>
      <p:sp>
        <p:nvSpPr>
          <p:cNvPr id="3" name="内容占位符 2"/>
          <p:cNvSpPr>
            <a:spLocks noGrp="1"/>
          </p:cNvSpPr>
          <p:nvPr>
            <p:ph idx="1"/>
          </p:nvPr>
        </p:nvSpPr>
        <p:spPr>
          <a:xfrm>
            <a:off x="827584" y="1164269"/>
            <a:ext cx="6552728" cy="3207681"/>
          </a:xfrm>
        </p:spPr>
        <p:txBody>
          <a:bodyPr/>
          <a:lstStyle/>
          <a:p>
            <a:r>
              <a:rPr lang="zh-CN" altLang="en-US" b="1" dirty="0" smtClean="0">
                <a:solidFill>
                  <a:srgbClr val="FFC000"/>
                </a:solidFill>
              </a:rPr>
              <a:t>系统软件</a:t>
            </a:r>
            <a:r>
              <a:rPr lang="zh-CN" altLang="en-US" dirty="0"/>
              <a:t>：居于计算机系统中最靠近硬件的一层，其他软件一般通过系统软件发挥作用，它与具体的应用领域无关，如操作系统、编译程序等。</a:t>
            </a:r>
          </a:p>
          <a:p>
            <a:endParaRPr lang="zh-CN" altLang="en-US" dirty="0"/>
          </a:p>
        </p:txBody>
      </p:sp>
    </p:spTree>
    <p:extLst>
      <p:ext uri="{BB962C8B-B14F-4D97-AF65-F5344CB8AC3E}">
        <p14:creationId xmlns:p14="http://schemas.microsoft.com/office/powerpoint/2010/main" val="298328724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outerShdw blurRad="38100" dist="38100" dir="2700000" rotWithShape="0">
                    <a:srgbClr val="000000">
                      <a:alpha val="43137"/>
                    </a:srgbClr>
                  </a:outerShdw>
                </a:effectLst>
              </a:rPr>
              <a:t>二、常用的数据结构</a:t>
            </a:r>
            <a:endParaRPr lang="zh-CN" altLang="en-US" dirty="0"/>
          </a:p>
        </p:txBody>
      </p:sp>
      <p:grpSp>
        <p:nvGrpSpPr>
          <p:cNvPr id="4" name="Group 838"/>
          <p:cNvGrpSpPr/>
          <p:nvPr/>
        </p:nvGrpSpPr>
        <p:grpSpPr>
          <a:xfrm>
            <a:off x="3995936" y="2372285"/>
            <a:ext cx="3849937" cy="1823284"/>
            <a:chOff x="0" y="-2564"/>
            <a:chExt cx="3849935" cy="1823282"/>
          </a:xfrm>
        </p:grpSpPr>
        <p:sp>
          <p:nvSpPr>
            <p:cNvPr id="5" name="Shape 815"/>
            <p:cNvSpPr/>
            <p:nvPr/>
          </p:nvSpPr>
          <p:spPr>
            <a:xfrm>
              <a:off x="1766016" y="1639024"/>
              <a:ext cx="1076391" cy="1"/>
            </a:xfrm>
            <a:prstGeom prst="line">
              <a:avLst/>
            </a:prstGeom>
            <a:noFill/>
            <a:ln w="12700" cap="flat">
              <a:solidFill>
                <a:srgbClr val="FFCF01"/>
              </a:solidFill>
              <a:prstDash val="dash"/>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6" name="Shape 814"/>
            <p:cNvSpPr/>
            <p:nvPr/>
          </p:nvSpPr>
          <p:spPr>
            <a:xfrm>
              <a:off x="2486096" y="1160311"/>
              <a:ext cx="403373" cy="1"/>
            </a:xfrm>
            <a:prstGeom prst="line">
              <a:avLst/>
            </a:prstGeom>
            <a:noFill/>
            <a:ln w="12700" cap="flat">
              <a:solidFill>
                <a:srgbClr val="FFCF01"/>
              </a:solidFill>
              <a:prstDash val="dash"/>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7" name="Shape 789"/>
            <p:cNvSpPr/>
            <p:nvPr/>
          </p:nvSpPr>
          <p:spPr>
            <a:xfrm>
              <a:off x="2197720" y="776252"/>
              <a:ext cx="269646" cy="317693"/>
            </a:xfrm>
            <a:prstGeom prst="line">
              <a:avLst/>
            </a:prstGeom>
            <a:noFill/>
            <a:ln w="25400" cap="flat">
              <a:solidFill>
                <a:srgbClr val="009900"/>
              </a:solidFill>
              <a:prstDash val="solid"/>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8" name="Shape 790"/>
            <p:cNvSpPr/>
            <p:nvPr/>
          </p:nvSpPr>
          <p:spPr>
            <a:xfrm flipH="1">
              <a:off x="1704466" y="776252"/>
              <a:ext cx="269646" cy="271997"/>
            </a:xfrm>
            <a:prstGeom prst="line">
              <a:avLst/>
            </a:prstGeom>
            <a:noFill/>
            <a:ln w="25400" cap="flat">
              <a:solidFill>
                <a:srgbClr val="009900"/>
              </a:solidFill>
              <a:prstDash val="solid"/>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9" name="Shape 791"/>
            <p:cNvSpPr/>
            <p:nvPr/>
          </p:nvSpPr>
          <p:spPr>
            <a:xfrm>
              <a:off x="2063993" y="821947"/>
              <a:ext cx="1" cy="226302"/>
            </a:xfrm>
            <a:prstGeom prst="line">
              <a:avLst/>
            </a:prstGeom>
            <a:noFill/>
            <a:ln w="25400" cap="flat">
              <a:solidFill>
                <a:srgbClr val="009900"/>
              </a:solidFill>
              <a:prstDash val="solid"/>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10" name="Shape 792"/>
            <p:cNvSpPr/>
            <p:nvPr/>
          </p:nvSpPr>
          <p:spPr>
            <a:xfrm>
              <a:off x="1704466" y="1321332"/>
              <a:ext cx="1" cy="271998"/>
            </a:xfrm>
            <a:prstGeom prst="line">
              <a:avLst/>
            </a:prstGeom>
            <a:noFill/>
            <a:ln w="25400" cap="flat">
              <a:solidFill>
                <a:srgbClr val="009900"/>
              </a:solidFill>
              <a:prstDash val="solid"/>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11" name="Shape 793"/>
            <p:cNvSpPr/>
            <p:nvPr/>
          </p:nvSpPr>
          <p:spPr>
            <a:xfrm>
              <a:off x="1390976" y="231171"/>
              <a:ext cx="628077" cy="363388"/>
            </a:xfrm>
            <a:prstGeom prst="line">
              <a:avLst/>
            </a:prstGeom>
            <a:noFill/>
            <a:ln w="25400" cap="flat">
              <a:solidFill>
                <a:srgbClr val="009900"/>
              </a:solidFill>
              <a:prstDash val="solid"/>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12" name="Shape 794"/>
            <p:cNvSpPr/>
            <p:nvPr/>
          </p:nvSpPr>
          <p:spPr>
            <a:xfrm flipH="1">
              <a:off x="628076" y="231171"/>
              <a:ext cx="538196" cy="363388"/>
            </a:xfrm>
            <a:prstGeom prst="line">
              <a:avLst/>
            </a:prstGeom>
            <a:noFill/>
            <a:ln w="25400" cap="flat">
              <a:solidFill>
                <a:srgbClr val="009900"/>
              </a:solidFill>
              <a:prstDash val="solid"/>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13" name="Shape 795"/>
            <p:cNvSpPr/>
            <p:nvPr/>
          </p:nvSpPr>
          <p:spPr>
            <a:xfrm flipH="1">
              <a:off x="1301094" y="276867"/>
              <a:ext cx="1" cy="1044466"/>
            </a:xfrm>
            <a:prstGeom prst="line">
              <a:avLst/>
            </a:prstGeom>
            <a:noFill/>
            <a:ln w="25400" cap="flat">
              <a:solidFill>
                <a:srgbClr val="009900"/>
              </a:solidFill>
              <a:prstDash val="solid"/>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14" name="Shape 796"/>
            <p:cNvSpPr/>
            <p:nvPr/>
          </p:nvSpPr>
          <p:spPr>
            <a:xfrm>
              <a:off x="673017" y="776252"/>
              <a:ext cx="134824" cy="317693"/>
            </a:xfrm>
            <a:prstGeom prst="line">
              <a:avLst/>
            </a:prstGeom>
            <a:noFill/>
            <a:ln w="25400" cap="flat">
              <a:solidFill>
                <a:srgbClr val="009900"/>
              </a:solidFill>
              <a:prstDash val="solid"/>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15" name="Shape 797"/>
            <p:cNvSpPr/>
            <p:nvPr/>
          </p:nvSpPr>
          <p:spPr>
            <a:xfrm>
              <a:off x="448313" y="1275637"/>
              <a:ext cx="134823" cy="273085"/>
            </a:xfrm>
            <a:prstGeom prst="line">
              <a:avLst/>
            </a:prstGeom>
            <a:noFill/>
            <a:ln w="25400" cap="flat">
              <a:solidFill>
                <a:srgbClr val="009900"/>
              </a:solidFill>
              <a:prstDash val="solid"/>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16" name="Shape 798"/>
            <p:cNvSpPr/>
            <p:nvPr/>
          </p:nvSpPr>
          <p:spPr>
            <a:xfrm flipH="1">
              <a:off x="134822" y="776252"/>
              <a:ext cx="403373" cy="908468"/>
            </a:xfrm>
            <a:prstGeom prst="line">
              <a:avLst/>
            </a:prstGeom>
            <a:noFill/>
            <a:ln w="25400" cap="flat">
              <a:solidFill>
                <a:srgbClr val="009900"/>
              </a:solidFill>
              <a:prstDash val="solid"/>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17" name="Shape 799"/>
            <p:cNvSpPr/>
            <p:nvPr/>
          </p:nvSpPr>
          <p:spPr>
            <a:xfrm>
              <a:off x="1121330" y="3783"/>
              <a:ext cx="314587" cy="31769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7C80"/>
                </a:gs>
                <a:gs pos="100000">
                  <a:srgbClr val="76393B"/>
                </a:gs>
              </a:gsLst>
              <a:path path="circle">
                <a:fillToRect l="37721" t="-19636" r="62278" b="119636"/>
              </a:path>
            </a:gradFill>
            <a:ln w="12700" cap="flat">
              <a:noFill/>
              <a:miter lim="400000"/>
            </a:ln>
            <a:effectLst/>
          </p:spPr>
          <p:txBody>
            <a:bodyPr wrap="square" lIns="34289" tIns="34289" rIns="34289" bIns="34289" numCol="1" anchor="ctr">
              <a:noAutofit/>
            </a:bodyPr>
            <a:lstStyle/>
            <a:p>
              <a:pPr lvl="0">
                <a:defRPr sz="1200">
                  <a:latin typeface="Tahoma"/>
                  <a:ea typeface="Tahoma"/>
                  <a:cs typeface="Tahoma"/>
                  <a:sym typeface="Tahoma"/>
                </a:defRPr>
              </a:pPr>
              <a:endParaRPr/>
            </a:p>
          </p:txBody>
        </p:sp>
        <p:sp>
          <p:nvSpPr>
            <p:cNvPr id="18" name="Shape 800"/>
            <p:cNvSpPr/>
            <p:nvPr/>
          </p:nvSpPr>
          <p:spPr>
            <a:xfrm>
              <a:off x="1695465" y="139781"/>
              <a:ext cx="1256154" cy="1"/>
            </a:xfrm>
            <a:prstGeom prst="line">
              <a:avLst/>
            </a:prstGeom>
            <a:noFill/>
            <a:ln w="12700" cap="flat">
              <a:solidFill>
                <a:srgbClr val="FFCF01"/>
              </a:solidFill>
              <a:prstDash val="dash"/>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19" name="Shape 801"/>
            <p:cNvSpPr/>
            <p:nvPr/>
          </p:nvSpPr>
          <p:spPr>
            <a:xfrm>
              <a:off x="448312" y="503168"/>
              <a:ext cx="314588" cy="31878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7C80"/>
                </a:gs>
                <a:gs pos="100000">
                  <a:srgbClr val="76393B"/>
                </a:gs>
              </a:gsLst>
              <a:path path="circle">
                <a:fillToRect l="37721" t="-19636" r="62278" b="119636"/>
              </a:path>
            </a:gradFill>
            <a:ln w="12700" cap="flat">
              <a:noFill/>
              <a:miter lim="400000"/>
            </a:ln>
            <a:effectLst/>
          </p:spPr>
          <p:txBody>
            <a:bodyPr wrap="square" lIns="34289" tIns="34289" rIns="34289" bIns="34289" numCol="1" anchor="ctr">
              <a:noAutofit/>
            </a:bodyPr>
            <a:lstStyle/>
            <a:p>
              <a:pPr lvl="0">
                <a:defRPr sz="1200">
                  <a:latin typeface="Tahoma"/>
                  <a:ea typeface="Tahoma"/>
                  <a:cs typeface="Tahoma"/>
                  <a:sym typeface="Tahoma"/>
                </a:defRPr>
              </a:pPr>
              <a:endParaRPr/>
            </a:p>
          </p:txBody>
        </p:sp>
        <p:sp>
          <p:nvSpPr>
            <p:cNvPr id="20" name="Shape 802"/>
            <p:cNvSpPr/>
            <p:nvPr/>
          </p:nvSpPr>
          <p:spPr>
            <a:xfrm>
              <a:off x="1121330" y="503168"/>
              <a:ext cx="314587" cy="31878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7C80"/>
                </a:gs>
                <a:gs pos="100000">
                  <a:srgbClr val="76393B"/>
                </a:gs>
              </a:gsLst>
              <a:path path="circle">
                <a:fillToRect l="37721" t="-19636" r="62278" b="119636"/>
              </a:path>
            </a:gradFill>
            <a:ln w="12700" cap="flat">
              <a:noFill/>
              <a:miter lim="400000"/>
            </a:ln>
            <a:effectLst/>
          </p:spPr>
          <p:txBody>
            <a:bodyPr wrap="square" lIns="34289" tIns="34289" rIns="34289" bIns="34289" numCol="1" anchor="ctr">
              <a:noAutofit/>
            </a:bodyPr>
            <a:lstStyle/>
            <a:p>
              <a:pPr lvl="0">
                <a:defRPr sz="1200">
                  <a:latin typeface="Tahoma"/>
                  <a:ea typeface="Tahoma"/>
                  <a:cs typeface="Tahoma"/>
                  <a:sym typeface="Tahoma"/>
                </a:defRPr>
              </a:pPr>
              <a:endParaRPr/>
            </a:p>
          </p:txBody>
        </p:sp>
        <p:sp>
          <p:nvSpPr>
            <p:cNvPr id="21" name="Shape 803"/>
            <p:cNvSpPr/>
            <p:nvPr/>
          </p:nvSpPr>
          <p:spPr>
            <a:xfrm>
              <a:off x="1929171" y="503168"/>
              <a:ext cx="313491" cy="31878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7C80"/>
                </a:gs>
                <a:gs pos="100000">
                  <a:srgbClr val="76393B"/>
                </a:gs>
              </a:gsLst>
              <a:path path="circle">
                <a:fillToRect l="37721" t="-19636" r="62278" b="119636"/>
              </a:path>
            </a:gradFill>
            <a:ln w="12700" cap="flat">
              <a:noFill/>
              <a:miter lim="400000"/>
            </a:ln>
            <a:effectLst/>
          </p:spPr>
          <p:txBody>
            <a:bodyPr wrap="square" lIns="34289" tIns="34289" rIns="34289" bIns="34289" numCol="1" anchor="ctr">
              <a:noAutofit/>
            </a:bodyPr>
            <a:lstStyle/>
            <a:p>
              <a:pPr lvl="0">
                <a:defRPr sz="1200">
                  <a:latin typeface="Tahoma"/>
                  <a:ea typeface="Tahoma"/>
                  <a:cs typeface="Tahoma"/>
                  <a:sym typeface="Tahoma"/>
                </a:defRPr>
              </a:pPr>
              <a:endParaRPr/>
            </a:p>
          </p:txBody>
        </p:sp>
        <p:sp>
          <p:nvSpPr>
            <p:cNvPr id="22" name="Shape 804"/>
            <p:cNvSpPr/>
            <p:nvPr/>
          </p:nvSpPr>
          <p:spPr>
            <a:xfrm>
              <a:off x="224704" y="1003641"/>
              <a:ext cx="313491" cy="31769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7C80"/>
                </a:gs>
                <a:gs pos="100000">
                  <a:srgbClr val="76393B"/>
                </a:gs>
              </a:gsLst>
              <a:path path="circle">
                <a:fillToRect l="37721" t="-19636" r="62278" b="119636"/>
              </a:path>
            </a:gradFill>
            <a:ln w="12700" cap="flat">
              <a:noFill/>
              <a:miter lim="400000"/>
            </a:ln>
            <a:effectLst/>
          </p:spPr>
          <p:txBody>
            <a:bodyPr wrap="square" lIns="34289" tIns="34289" rIns="34289" bIns="34289" numCol="1" anchor="ctr">
              <a:noAutofit/>
            </a:bodyPr>
            <a:lstStyle/>
            <a:p>
              <a:pPr lvl="0">
                <a:defRPr sz="1200">
                  <a:latin typeface="Tahoma"/>
                  <a:ea typeface="Tahoma"/>
                  <a:cs typeface="Tahoma"/>
                  <a:sym typeface="Tahoma"/>
                </a:defRPr>
              </a:pPr>
              <a:endParaRPr/>
            </a:p>
          </p:txBody>
        </p:sp>
        <p:sp>
          <p:nvSpPr>
            <p:cNvPr id="23" name="Shape 805"/>
            <p:cNvSpPr/>
            <p:nvPr/>
          </p:nvSpPr>
          <p:spPr>
            <a:xfrm>
              <a:off x="628076" y="1003641"/>
              <a:ext cx="313491" cy="31769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7C80"/>
                </a:gs>
                <a:gs pos="100000">
                  <a:srgbClr val="76393B"/>
                </a:gs>
              </a:gsLst>
              <a:path path="circle">
                <a:fillToRect l="37721" t="-19636" r="62278" b="119636"/>
              </a:path>
            </a:gradFill>
            <a:ln w="12700" cap="flat">
              <a:noFill/>
              <a:miter lim="400000"/>
            </a:ln>
            <a:effectLst/>
          </p:spPr>
          <p:txBody>
            <a:bodyPr wrap="square" lIns="34289" tIns="34289" rIns="34289" bIns="34289" numCol="1" anchor="ctr">
              <a:noAutofit/>
            </a:bodyPr>
            <a:lstStyle/>
            <a:p>
              <a:pPr lvl="0">
                <a:defRPr sz="1200">
                  <a:latin typeface="Tahoma"/>
                  <a:ea typeface="Tahoma"/>
                  <a:cs typeface="Tahoma"/>
                  <a:sym typeface="Tahoma"/>
                </a:defRPr>
              </a:pPr>
              <a:endParaRPr/>
            </a:p>
          </p:txBody>
        </p:sp>
        <p:sp>
          <p:nvSpPr>
            <p:cNvPr id="24" name="Shape 806"/>
            <p:cNvSpPr/>
            <p:nvPr/>
          </p:nvSpPr>
          <p:spPr>
            <a:xfrm>
              <a:off x="1121330" y="1003641"/>
              <a:ext cx="314587" cy="31769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7C80"/>
                </a:gs>
                <a:gs pos="100000">
                  <a:srgbClr val="76393B"/>
                </a:gs>
              </a:gsLst>
              <a:path path="circle">
                <a:fillToRect l="37721" t="-19636" r="62278" b="119636"/>
              </a:path>
            </a:gradFill>
            <a:ln w="12700" cap="flat">
              <a:noFill/>
              <a:miter lim="400000"/>
            </a:ln>
            <a:effectLst/>
          </p:spPr>
          <p:txBody>
            <a:bodyPr wrap="square" lIns="34289" tIns="34289" rIns="34289" bIns="34289" numCol="1" anchor="ctr">
              <a:noAutofit/>
            </a:bodyPr>
            <a:lstStyle/>
            <a:p>
              <a:pPr lvl="0">
                <a:defRPr sz="1200">
                  <a:latin typeface="Tahoma"/>
                  <a:ea typeface="Tahoma"/>
                  <a:cs typeface="Tahoma"/>
                  <a:sym typeface="Tahoma"/>
                </a:defRPr>
              </a:pPr>
              <a:endParaRPr/>
            </a:p>
          </p:txBody>
        </p:sp>
        <p:sp>
          <p:nvSpPr>
            <p:cNvPr id="25" name="Shape 807"/>
            <p:cNvSpPr/>
            <p:nvPr/>
          </p:nvSpPr>
          <p:spPr>
            <a:xfrm>
              <a:off x="1524702" y="1003641"/>
              <a:ext cx="314588" cy="31769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7C80"/>
                </a:gs>
                <a:gs pos="100000">
                  <a:srgbClr val="76393B"/>
                </a:gs>
              </a:gsLst>
              <a:path path="circle">
                <a:fillToRect l="37721" t="-19636" r="62278" b="119636"/>
              </a:path>
            </a:gradFill>
            <a:ln w="12700" cap="flat">
              <a:noFill/>
              <a:miter lim="400000"/>
            </a:ln>
            <a:effectLst/>
          </p:spPr>
          <p:txBody>
            <a:bodyPr wrap="square" lIns="34289" tIns="34289" rIns="34289" bIns="34289" numCol="1" anchor="ctr">
              <a:noAutofit/>
            </a:bodyPr>
            <a:lstStyle/>
            <a:p>
              <a:pPr lvl="0">
                <a:defRPr sz="1200">
                  <a:latin typeface="Tahoma"/>
                  <a:ea typeface="Tahoma"/>
                  <a:cs typeface="Tahoma"/>
                  <a:sym typeface="Tahoma"/>
                </a:defRPr>
              </a:pPr>
              <a:endParaRPr/>
            </a:p>
          </p:txBody>
        </p:sp>
        <p:sp>
          <p:nvSpPr>
            <p:cNvPr id="26" name="Shape 808"/>
            <p:cNvSpPr/>
            <p:nvPr/>
          </p:nvSpPr>
          <p:spPr>
            <a:xfrm>
              <a:off x="1929171" y="1003641"/>
              <a:ext cx="313491" cy="31769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7C80"/>
                </a:gs>
                <a:gs pos="100000">
                  <a:srgbClr val="76393B"/>
                </a:gs>
              </a:gsLst>
              <a:path path="circle">
                <a:fillToRect l="37721" t="-19636" r="62278" b="119636"/>
              </a:path>
            </a:gradFill>
            <a:ln w="12700" cap="flat">
              <a:noFill/>
              <a:miter lim="400000"/>
            </a:ln>
            <a:effectLst/>
          </p:spPr>
          <p:txBody>
            <a:bodyPr wrap="square" lIns="34289" tIns="34289" rIns="34289" bIns="34289" numCol="1" anchor="ctr">
              <a:noAutofit/>
            </a:bodyPr>
            <a:lstStyle/>
            <a:p>
              <a:pPr lvl="0">
                <a:defRPr sz="1200">
                  <a:latin typeface="Tahoma"/>
                  <a:ea typeface="Tahoma"/>
                  <a:cs typeface="Tahoma"/>
                  <a:sym typeface="Tahoma"/>
                </a:defRPr>
              </a:pPr>
              <a:endParaRPr/>
            </a:p>
          </p:txBody>
        </p:sp>
        <p:sp>
          <p:nvSpPr>
            <p:cNvPr id="27" name="Shape 809"/>
            <p:cNvSpPr/>
            <p:nvPr/>
          </p:nvSpPr>
          <p:spPr>
            <a:xfrm>
              <a:off x="2332542" y="1003641"/>
              <a:ext cx="314588" cy="31769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7C80"/>
                </a:gs>
                <a:gs pos="100000">
                  <a:srgbClr val="76393B"/>
                </a:gs>
              </a:gsLst>
              <a:path path="circle">
                <a:fillToRect l="37721" t="-19636" r="62278" b="119636"/>
              </a:path>
            </a:gradFill>
            <a:ln w="12700" cap="flat">
              <a:noFill/>
              <a:miter lim="400000"/>
            </a:ln>
            <a:effectLst/>
          </p:spPr>
          <p:txBody>
            <a:bodyPr wrap="square" lIns="34289" tIns="34289" rIns="34289" bIns="34289" numCol="1" anchor="ctr">
              <a:noAutofit/>
            </a:bodyPr>
            <a:lstStyle/>
            <a:p>
              <a:pPr lvl="0">
                <a:defRPr sz="1200">
                  <a:latin typeface="Tahoma"/>
                  <a:ea typeface="Tahoma"/>
                  <a:cs typeface="Tahoma"/>
                  <a:sym typeface="Tahoma"/>
                </a:defRPr>
              </a:pPr>
              <a:endParaRPr/>
            </a:p>
          </p:txBody>
        </p:sp>
        <p:sp>
          <p:nvSpPr>
            <p:cNvPr id="28" name="Shape 810"/>
            <p:cNvSpPr/>
            <p:nvPr/>
          </p:nvSpPr>
          <p:spPr>
            <a:xfrm>
              <a:off x="0" y="1503026"/>
              <a:ext cx="313491" cy="31769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7C80"/>
                </a:gs>
                <a:gs pos="100000">
                  <a:srgbClr val="76393B"/>
                </a:gs>
              </a:gsLst>
              <a:path path="circle">
                <a:fillToRect l="37721" t="-19636" r="62278" b="119636"/>
              </a:path>
            </a:gradFill>
            <a:ln w="12700" cap="flat">
              <a:noFill/>
              <a:miter lim="400000"/>
            </a:ln>
            <a:effectLst/>
          </p:spPr>
          <p:txBody>
            <a:bodyPr wrap="square" lIns="34289" tIns="34289" rIns="34289" bIns="34289" numCol="1" anchor="ctr">
              <a:noAutofit/>
            </a:bodyPr>
            <a:lstStyle/>
            <a:p>
              <a:pPr lvl="0">
                <a:defRPr sz="1200">
                  <a:latin typeface="Tahoma"/>
                  <a:ea typeface="Tahoma"/>
                  <a:cs typeface="Tahoma"/>
                  <a:sym typeface="Tahoma"/>
                </a:defRPr>
              </a:pPr>
              <a:endParaRPr/>
            </a:p>
          </p:txBody>
        </p:sp>
        <p:sp>
          <p:nvSpPr>
            <p:cNvPr id="29" name="Shape 811"/>
            <p:cNvSpPr/>
            <p:nvPr/>
          </p:nvSpPr>
          <p:spPr>
            <a:xfrm>
              <a:off x="448312" y="1503026"/>
              <a:ext cx="314588" cy="31769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7C80"/>
                </a:gs>
                <a:gs pos="100000">
                  <a:srgbClr val="76393B"/>
                </a:gs>
              </a:gsLst>
              <a:path path="circle">
                <a:fillToRect l="37721" t="-19636" r="62278" b="119636"/>
              </a:path>
            </a:gradFill>
            <a:ln w="12700" cap="flat">
              <a:noFill/>
              <a:miter lim="400000"/>
            </a:ln>
            <a:effectLst/>
          </p:spPr>
          <p:txBody>
            <a:bodyPr wrap="square" lIns="34289" tIns="34289" rIns="34289" bIns="34289" numCol="1" anchor="ctr">
              <a:noAutofit/>
            </a:bodyPr>
            <a:lstStyle/>
            <a:p>
              <a:pPr lvl="0">
                <a:defRPr sz="1200">
                  <a:latin typeface="Tahoma"/>
                  <a:ea typeface="Tahoma"/>
                  <a:cs typeface="Tahoma"/>
                  <a:sym typeface="Tahoma"/>
                </a:defRPr>
              </a:pPr>
              <a:endParaRPr/>
            </a:p>
          </p:txBody>
        </p:sp>
        <p:sp>
          <p:nvSpPr>
            <p:cNvPr id="30" name="Shape 812"/>
            <p:cNvSpPr/>
            <p:nvPr/>
          </p:nvSpPr>
          <p:spPr>
            <a:xfrm>
              <a:off x="1524702" y="1503026"/>
              <a:ext cx="314588" cy="31769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7C80"/>
                </a:gs>
                <a:gs pos="100000">
                  <a:srgbClr val="76393B"/>
                </a:gs>
              </a:gsLst>
              <a:path path="circle">
                <a:fillToRect l="37721" t="-19636" r="62278" b="119636"/>
              </a:path>
            </a:gradFill>
            <a:ln w="12700" cap="flat">
              <a:noFill/>
              <a:miter lim="400000"/>
            </a:ln>
            <a:effectLst/>
          </p:spPr>
          <p:txBody>
            <a:bodyPr wrap="square" lIns="34289" tIns="34289" rIns="34289" bIns="34289" numCol="1" anchor="ctr">
              <a:noAutofit/>
            </a:bodyPr>
            <a:lstStyle/>
            <a:p>
              <a:pPr lvl="0">
                <a:defRPr sz="1200">
                  <a:latin typeface="Tahoma"/>
                  <a:ea typeface="Tahoma"/>
                  <a:cs typeface="Tahoma"/>
                  <a:sym typeface="Tahoma"/>
                </a:defRPr>
              </a:pPr>
              <a:endParaRPr/>
            </a:p>
          </p:txBody>
        </p:sp>
        <p:sp>
          <p:nvSpPr>
            <p:cNvPr id="31" name="Shape 813"/>
            <p:cNvSpPr/>
            <p:nvPr/>
          </p:nvSpPr>
          <p:spPr>
            <a:xfrm>
              <a:off x="2270072" y="640254"/>
              <a:ext cx="673019" cy="1"/>
            </a:xfrm>
            <a:prstGeom prst="line">
              <a:avLst/>
            </a:prstGeom>
            <a:noFill/>
            <a:ln w="12700" cap="flat">
              <a:solidFill>
                <a:srgbClr val="FFCF01"/>
              </a:solidFill>
              <a:prstDash val="dash"/>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32" name="Shape 816"/>
            <p:cNvSpPr/>
            <p:nvPr/>
          </p:nvSpPr>
          <p:spPr>
            <a:xfrm>
              <a:off x="2958014" y="-2564"/>
              <a:ext cx="338552" cy="28469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ctr">
              <a:spAutoFit/>
            </a:bodyPr>
            <a:lstStyle/>
            <a:p>
              <a:pPr lvl="0" algn="ctr"/>
              <a:r>
                <a:rPr sz="1400" dirty="0">
                  <a:solidFill>
                    <a:schemeClr val="bg1"/>
                  </a:solidFill>
                  <a:latin typeface="Times New Roman"/>
                  <a:ea typeface="Times New Roman"/>
                  <a:cs typeface="Times New Roman"/>
                  <a:sym typeface="Times New Roman"/>
                </a:rPr>
                <a:t>1</a:t>
              </a:r>
              <a:r>
                <a:rPr sz="1400" dirty="0">
                  <a:solidFill>
                    <a:schemeClr val="bg1"/>
                  </a:solidFill>
                  <a:latin typeface="隶书"/>
                  <a:ea typeface="隶书"/>
                  <a:cs typeface="隶书"/>
                  <a:sym typeface="隶书"/>
                </a:rPr>
                <a:t>层</a:t>
              </a:r>
            </a:p>
          </p:txBody>
        </p:sp>
        <p:sp>
          <p:nvSpPr>
            <p:cNvPr id="33" name="Shape 817"/>
            <p:cNvSpPr/>
            <p:nvPr/>
          </p:nvSpPr>
          <p:spPr>
            <a:xfrm>
              <a:off x="2938781" y="473816"/>
              <a:ext cx="377024" cy="31546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ctr">
              <a:spAutoFit/>
            </a:bodyPr>
            <a:lstStyle/>
            <a:p>
              <a:pPr lvl="0" algn="ctr"/>
              <a:r>
                <a:rPr sz="1600" dirty="0">
                  <a:solidFill>
                    <a:schemeClr val="bg1"/>
                  </a:solidFill>
                  <a:latin typeface="Times New Roman"/>
                  <a:ea typeface="Times New Roman"/>
                  <a:cs typeface="Times New Roman"/>
                  <a:sym typeface="Times New Roman"/>
                </a:rPr>
                <a:t>2</a:t>
              </a:r>
              <a:r>
                <a:rPr sz="1600" dirty="0">
                  <a:solidFill>
                    <a:schemeClr val="bg1"/>
                  </a:solidFill>
                  <a:latin typeface="隶书"/>
                  <a:ea typeface="隶书"/>
                  <a:cs typeface="隶书"/>
                  <a:sym typeface="隶书"/>
                </a:rPr>
                <a:t>层</a:t>
              </a:r>
            </a:p>
          </p:txBody>
        </p:sp>
        <p:sp>
          <p:nvSpPr>
            <p:cNvPr id="34" name="Shape 818"/>
            <p:cNvSpPr/>
            <p:nvPr/>
          </p:nvSpPr>
          <p:spPr>
            <a:xfrm>
              <a:off x="2919602" y="1472587"/>
              <a:ext cx="377024" cy="31546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ctr">
              <a:spAutoFit/>
            </a:bodyPr>
            <a:lstStyle/>
            <a:p>
              <a:pPr lvl="0" algn="ctr"/>
              <a:r>
                <a:rPr sz="1600">
                  <a:solidFill>
                    <a:schemeClr val="bg1"/>
                  </a:solidFill>
                  <a:latin typeface="Times New Roman"/>
                  <a:ea typeface="Times New Roman"/>
                  <a:cs typeface="Times New Roman"/>
                  <a:sym typeface="Times New Roman"/>
                </a:rPr>
                <a:t>4</a:t>
              </a:r>
              <a:r>
                <a:rPr sz="1600">
                  <a:solidFill>
                    <a:schemeClr val="bg1"/>
                  </a:solidFill>
                  <a:latin typeface="隶书"/>
                  <a:ea typeface="隶书"/>
                  <a:cs typeface="隶书"/>
                  <a:sym typeface="隶书"/>
                </a:rPr>
                <a:t>层</a:t>
              </a:r>
            </a:p>
          </p:txBody>
        </p:sp>
        <p:sp>
          <p:nvSpPr>
            <p:cNvPr id="35" name="Shape 819"/>
            <p:cNvSpPr/>
            <p:nvPr/>
          </p:nvSpPr>
          <p:spPr>
            <a:xfrm>
              <a:off x="2938781" y="972113"/>
              <a:ext cx="377024" cy="31546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ctr">
              <a:spAutoFit/>
            </a:bodyPr>
            <a:lstStyle/>
            <a:p>
              <a:pPr lvl="0" algn="ctr"/>
              <a:r>
                <a:rPr sz="1600" dirty="0">
                  <a:solidFill>
                    <a:schemeClr val="bg1"/>
                  </a:solidFill>
                  <a:latin typeface="Times New Roman"/>
                  <a:ea typeface="Times New Roman"/>
                  <a:cs typeface="Times New Roman"/>
                  <a:sym typeface="Times New Roman"/>
                </a:rPr>
                <a:t>3</a:t>
              </a:r>
              <a:r>
                <a:rPr sz="1600" dirty="0">
                  <a:solidFill>
                    <a:schemeClr val="bg1"/>
                  </a:solidFill>
                  <a:latin typeface="隶书"/>
                  <a:ea typeface="隶书"/>
                  <a:cs typeface="隶书"/>
                  <a:sym typeface="隶书"/>
                </a:rPr>
                <a:t>层</a:t>
              </a:r>
            </a:p>
          </p:txBody>
        </p:sp>
        <p:sp>
          <p:nvSpPr>
            <p:cNvPr id="36" name="Shape 820"/>
            <p:cNvSpPr/>
            <p:nvPr/>
          </p:nvSpPr>
          <p:spPr>
            <a:xfrm>
              <a:off x="3134167" y="770072"/>
              <a:ext cx="715768" cy="42829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4289" tIns="34289" rIns="34289" bIns="34289" numCol="1" anchor="ctr">
              <a:spAutoFit/>
            </a:bodyPr>
            <a:lstStyle/>
            <a:p>
              <a:pPr lvl="0" algn="ctr">
                <a:lnSpc>
                  <a:spcPct val="80000"/>
                </a:lnSpc>
              </a:pPr>
              <a:r>
                <a:rPr sz="1400" dirty="0">
                  <a:solidFill>
                    <a:schemeClr val="bg1"/>
                  </a:solidFill>
                  <a:latin typeface="Times New Roman Bold"/>
                  <a:ea typeface="Times New Roman Bold"/>
                  <a:cs typeface="Times New Roman Bold"/>
                  <a:sym typeface="Times New Roman Bold"/>
                </a:rPr>
                <a:t>Height</a:t>
              </a:r>
            </a:p>
            <a:p>
              <a:pPr lvl="0" algn="ctr">
                <a:lnSpc>
                  <a:spcPct val="80000"/>
                </a:lnSpc>
              </a:pPr>
              <a:r>
                <a:rPr sz="1400" dirty="0">
                  <a:solidFill>
                    <a:schemeClr val="bg1"/>
                  </a:solidFill>
                  <a:latin typeface="Times New Roman Bold"/>
                  <a:ea typeface="Times New Roman Bold"/>
                  <a:cs typeface="Times New Roman Bold"/>
                  <a:sym typeface="Times New Roman Bold"/>
                </a:rPr>
                <a:t>= 4</a:t>
              </a:r>
            </a:p>
          </p:txBody>
        </p:sp>
        <p:sp>
          <p:nvSpPr>
            <p:cNvPr id="37" name="Shape 821"/>
            <p:cNvSpPr/>
            <p:nvPr/>
          </p:nvSpPr>
          <p:spPr>
            <a:xfrm>
              <a:off x="3419957" y="76678"/>
              <a:ext cx="179765" cy="1"/>
            </a:xfrm>
            <a:prstGeom prst="line">
              <a:avLst/>
            </a:prstGeom>
            <a:noFill/>
            <a:ln w="25400" cap="flat">
              <a:solidFill>
                <a:srgbClr val="009900"/>
              </a:solidFill>
              <a:prstDash val="solid"/>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38" name="Shape 822"/>
            <p:cNvSpPr/>
            <p:nvPr/>
          </p:nvSpPr>
          <p:spPr>
            <a:xfrm flipV="1">
              <a:off x="3509839" y="76678"/>
              <a:ext cx="1" cy="635384"/>
            </a:xfrm>
            <a:prstGeom prst="line">
              <a:avLst/>
            </a:prstGeom>
            <a:noFill/>
            <a:ln w="25400" cap="flat">
              <a:solidFill>
                <a:srgbClr val="009900"/>
              </a:solidFill>
              <a:prstDash val="solid"/>
              <a:round/>
              <a:tailEnd type="triangle" w="med" len="me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39" name="Shape 823"/>
            <p:cNvSpPr/>
            <p:nvPr/>
          </p:nvSpPr>
          <p:spPr>
            <a:xfrm>
              <a:off x="3422199" y="1802222"/>
              <a:ext cx="179765" cy="1"/>
            </a:xfrm>
            <a:prstGeom prst="line">
              <a:avLst/>
            </a:prstGeom>
            <a:noFill/>
            <a:ln w="25400" cap="flat">
              <a:solidFill>
                <a:srgbClr val="009900"/>
              </a:solidFill>
              <a:prstDash val="solid"/>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40" name="Shape 824"/>
            <p:cNvSpPr/>
            <p:nvPr/>
          </p:nvSpPr>
          <p:spPr>
            <a:xfrm flipV="1">
              <a:off x="3509839" y="1166839"/>
              <a:ext cx="1" cy="635384"/>
            </a:xfrm>
            <a:prstGeom prst="line">
              <a:avLst/>
            </a:prstGeom>
            <a:noFill/>
            <a:ln w="25400" cap="flat">
              <a:solidFill>
                <a:srgbClr val="009900"/>
              </a:solidFill>
              <a:prstDash val="solid"/>
              <a:round/>
              <a:headEnd type="triangle" w="med" len="me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41" name="Shape 825"/>
            <p:cNvSpPr/>
            <p:nvPr/>
          </p:nvSpPr>
          <p:spPr>
            <a:xfrm>
              <a:off x="1191869" y="25839"/>
              <a:ext cx="209682" cy="2659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ctr">
              <a:spAutoFit/>
            </a:bodyPr>
            <a:lstStyle>
              <a:lvl1pPr algn="ctr">
                <a:defRPr sz="1400">
                  <a:solidFill>
                    <a:srgbClr val="FFFFCC"/>
                  </a:solidFill>
                  <a:latin typeface="Arial Bold"/>
                  <a:ea typeface="Arial Bold"/>
                  <a:cs typeface="Arial Bold"/>
                  <a:sym typeface="Arial Bold"/>
                </a:defRPr>
              </a:lvl1pPr>
            </a:lstStyle>
            <a:p>
              <a:pPr lvl="0">
                <a:defRPr sz="1800">
                  <a:solidFill>
                    <a:srgbClr val="000000"/>
                  </a:solidFill>
                </a:defRPr>
              </a:pPr>
              <a:r>
                <a:rPr sz="1400" dirty="0">
                  <a:solidFill>
                    <a:srgbClr val="FFFFCC"/>
                  </a:solidFill>
                </a:rPr>
                <a:t>A</a:t>
              </a:r>
            </a:p>
          </p:txBody>
        </p:sp>
        <p:sp>
          <p:nvSpPr>
            <p:cNvPr id="42" name="Shape 826"/>
            <p:cNvSpPr/>
            <p:nvPr/>
          </p:nvSpPr>
          <p:spPr>
            <a:xfrm>
              <a:off x="1191869" y="524680"/>
              <a:ext cx="209682" cy="2659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ctr">
              <a:spAutoFit/>
            </a:bodyPr>
            <a:lstStyle>
              <a:lvl1pPr algn="ctr">
                <a:defRPr sz="1400">
                  <a:solidFill>
                    <a:srgbClr val="FFFFCC"/>
                  </a:solidFill>
                  <a:latin typeface="Arial Bold"/>
                  <a:ea typeface="Arial Bold"/>
                  <a:cs typeface="Arial Bold"/>
                  <a:sym typeface="Arial Bold"/>
                </a:defRPr>
              </a:lvl1pPr>
            </a:lstStyle>
            <a:p>
              <a:pPr lvl="0">
                <a:defRPr sz="1800">
                  <a:solidFill>
                    <a:srgbClr val="000000"/>
                  </a:solidFill>
                </a:defRPr>
              </a:pPr>
              <a:r>
                <a:rPr sz="1400">
                  <a:solidFill>
                    <a:srgbClr val="FFFFCC"/>
                  </a:solidFill>
                </a:rPr>
                <a:t>C</a:t>
              </a:r>
            </a:p>
          </p:txBody>
        </p:sp>
        <p:sp>
          <p:nvSpPr>
            <p:cNvPr id="43" name="Shape 827"/>
            <p:cNvSpPr/>
            <p:nvPr/>
          </p:nvSpPr>
          <p:spPr>
            <a:xfrm>
              <a:off x="1188016" y="1032769"/>
              <a:ext cx="219580" cy="2659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ctr">
              <a:spAutoFit/>
            </a:bodyPr>
            <a:lstStyle>
              <a:lvl1pPr algn="ctr">
                <a:defRPr sz="1400">
                  <a:solidFill>
                    <a:srgbClr val="FFFFCC"/>
                  </a:solidFill>
                  <a:latin typeface="Arial Bold"/>
                  <a:ea typeface="Arial Bold"/>
                  <a:cs typeface="Arial Bold"/>
                  <a:sym typeface="Arial Bold"/>
                </a:defRPr>
              </a:lvl1pPr>
            </a:lstStyle>
            <a:p>
              <a:pPr lvl="0">
                <a:defRPr sz="1800">
                  <a:solidFill>
                    <a:srgbClr val="000000"/>
                  </a:solidFill>
                </a:defRPr>
              </a:pPr>
              <a:r>
                <a:rPr sz="1400">
                  <a:solidFill>
                    <a:srgbClr val="FFFFCC"/>
                  </a:solidFill>
                </a:rPr>
                <a:t>G</a:t>
              </a:r>
            </a:p>
          </p:txBody>
        </p:sp>
        <p:sp>
          <p:nvSpPr>
            <p:cNvPr id="44" name="Shape 828"/>
            <p:cNvSpPr/>
            <p:nvPr/>
          </p:nvSpPr>
          <p:spPr>
            <a:xfrm>
              <a:off x="518851" y="524680"/>
              <a:ext cx="209682" cy="2659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ctr">
              <a:spAutoFit/>
            </a:bodyPr>
            <a:lstStyle>
              <a:lvl1pPr algn="ctr">
                <a:defRPr sz="1400">
                  <a:solidFill>
                    <a:srgbClr val="FFFFCC"/>
                  </a:solidFill>
                  <a:latin typeface="Arial Bold"/>
                  <a:ea typeface="Arial Bold"/>
                  <a:cs typeface="Arial Bold"/>
                  <a:sym typeface="Arial Bold"/>
                </a:defRPr>
              </a:lvl1pPr>
            </a:lstStyle>
            <a:p>
              <a:pPr lvl="0">
                <a:defRPr sz="1800">
                  <a:solidFill>
                    <a:srgbClr val="000000"/>
                  </a:solidFill>
                </a:defRPr>
              </a:pPr>
              <a:r>
                <a:rPr sz="1400">
                  <a:solidFill>
                    <a:srgbClr val="FFFFCC"/>
                  </a:solidFill>
                </a:rPr>
                <a:t>B</a:t>
              </a:r>
            </a:p>
          </p:txBody>
        </p:sp>
        <p:sp>
          <p:nvSpPr>
            <p:cNvPr id="45" name="Shape 829"/>
            <p:cNvSpPr/>
            <p:nvPr/>
          </p:nvSpPr>
          <p:spPr>
            <a:xfrm>
              <a:off x="1998613" y="533928"/>
              <a:ext cx="209682" cy="2659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ctr">
              <a:spAutoFit/>
            </a:bodyPr>
            <a:lstStyle>
              <a:lvl1pPr algn="ctr">
                <a:defRPr sz="1400">
                  <a:solidFill>
                    <a:srgbClr val="FFFFCC"/>
                  </a:solidFill>
                  <a:latin typeface="Arial Bold"/>
                  <a:ea typeface="Arial Bold"/>
                  <a:cs typeface="Arial Bold"/>
                  <a:sym typeface="Arial Bold"/>
                </a:defRPr>
              </a:lvl1pPr>
            </a:lstStyle>
            <a:p>
              <a:pPr lvl="0">
                <a:defRPr sz="1800">
                  <a:solidFill>
                    <a:srgbClr val="000000"/>
                  </a:solidFill>
                </a:defRPr>
              </a:pPr>
              <a:r>
                <a:rPr sz="1400">
                  <a:solidFill>
                    <a:srgbClr val="FFFFCC"/>
                  </a:solidFill>
                </a:rPr>
                <a:t>D</a:t>
              </a:r>
            </a:p>
          </p:txBody>
        </p:sp>
        <p:sp>
          <p:nvSpPr>
            <p:cNvPr id="46" name="Shape 830"/>
            <p:cNvSpPr/>
            <p:nvPr/>
          </p:nvSpPr>
          <p:spPr>
            <a:xfrm>
              <a:off x="300696" y="1032769"/>
              <a:ext cx="199872" cy="2659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ctr">
              <a:spAutoFit/>
            </a:bodyPr>
            <a:lstStyle>
              <a:lvl1pPr algn="ctr">
                <a:defRPr sz="1400">
                  <a:solidFill>
                    <a:srgbClr val="FFFFCC"/>
                  </a:solidFill>
                  <a:latin typeface="Arial Bold"/>
                  <a:ea typeface="Arial Bold"/>
                  <a:cs typeface="Arial Bold"/>
                  <a:sym typeface="Arial Bold"/>
                </a:defRPr>
              </a:lvl1pPr>
            </a:lstStyle>
            <a:p>
              <a:pPr lvl="0">
                <a:defRPr sz="1800">
                  <a:solidFill>
                    <a:srgbClr val="000000"/>
                  </a:solidFill>
                </a:defRPr>
              </a:pPr>
              <a:r>
                <a:rPr sz="1400">
                  <a:solidFill>
                    <a:srgbClr val="FFFFCC"/>
                  </a:solidFill>
                </a:rPr>
                <a:t>E</a:t>
              </a:r>
            </a:p>
          </p:txBody>
        </p:sp>
        <p:sp>
          <p:nvSpPr>
            <p:cNvPr id="47" name="Shape 831"/>
            <p:cNvSpPr/>
            <p:nvPr/>
          </p:nvSpPr>
          <p:spPr>
            <a:xfrm>
              <a:off x="703031" y="1032769"/>
              <a:ext cx="189888" cy="2659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ctr">
              <a:spAutoFit/>
            </a:bodyPr>
            <a:lstStyle>
              <a:lvl1pPr algn="ctr">
                <a:defRPr sz="1400">
                  <a:solidFill>
                    <a:srgbClr val="FFFFCC"/>
                  </a:solidFill>
                  <a:latin typeface="Arial Bold"/>
                  <a:ea typeface="Arial Bold"/>
                  <a:cs typeface="Arial Bold"/>
                  <a:sym typeface="Arial Bold"/>
                </a:defRPr>
              </a:lvl1pPr>
            </a:lstStyle>
            <a:p>
              <a:pPr lvl="0">
                <a:defRPr sz="1800">
                  <a:solidFill>
                    <a:srgbClr val="000000"/>
                  </a:solidFill>
                </a:defRPr>
              </a:pPr>
              <a:r>
                <a:rPr sz="1400">
                  <a:solidFill>
                    <a:srgbClr val="FFFFCC"/>
                  </a:solidFill>
                </a:rPr>
                <a:t>F</a:t>
              </a:r>
            </a:p>
          </p:txBody>
        </p:sp>
        <p:sp>
          <p:nvSpPr>
            <p:cNvPr id="48" name="Shape 832"/>
            <p:cNvSpPr/>
            <p:nvPr/>
          </p:nvSpPr>
          <p:spPr>
            <a:xfrm>
              <a:off x="79307" y="1533242"/>
              <a:ext cx="209682" cy="2659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ctr">
              <a:spAutoFit/>
            </a:bodyPr>
            <a:lstStyle>
              <a:lvl1pPr algn="ctr">
                <a:defRPr sz="1400">
                  <a:solidFill>
                    <a:srgbClr val="FFFFCC"/>
                  </a:solidFill>
                  <a:latin typeface="Arial Bold"/>
                  <a:ea typeface="Arial Bold"/>
                  <a:cs typeface="Arial Bold"/>
                  <a:sym typeface="Arial Bold"/>
                </a:defRPr>
              </a:lvl1pPr>
            </a:lstStyle>
            <a:p>
              <a:pPr lvl="0">
                <a:defRPr sz="1800">
                  <a:solidFill>
                    <a:srgbClr val="000000"/>
                  </a:solidFill>
                </a:defRPr>
              </a:pPr>
              <a:r>
                <a:rPr sz="1400">
                  <a:solidFill>
                    <a:srgbClr val="FFFFCC"/>
                  </a:solidFill>
                </a:rPr>
                <a:t>K</a:t>
              </a:r>
            </a:p>
          </p:txBody>
        </p:sp>
        <p:sp>
          <p:nvSpPr>
            <p:cNvPr id="49" name="Shape 833"/>
            <p:cNvSpPr/>
            <p:nvPr/>
          </p:nvSpPr>
          <p:spPr>
            <a:xfrm>
              <a:off x="518335" y="1533242"/>
              <a:ext cx="189888" cy="2659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ctr">
              <a:spAutoFit/>
            </a:bodyPr>
            <a:lstStyle>
              <a:lvl1pPr algn="ctr">
                <a:defRPr sz="1400">
                  <a:solidFill>
                    <a:srgbClr val="FFFFCC"/>
                  </a:solidFill>
                  <a:latin typeface="Arial Bold"/>
                  <a:ea typeface="Arial Bold"/>
                  <a:cs typeface="Arial Bold"/>
                  <a:sym typeface="Arial Bold"/>
                </a:defRPr>
              </a:lvl1pPr>
            </a:lstStyle>
            <a:p>
              <a:pPr lvl="0">
                <a:defRPr sz="1800">
                  <a:solidFill>
                    <a:srgbClr val="000000"/>
                  </a:solidFill>
                </a:defRPr>
              </a:pPr>
              <a:r>
                <a:rPr sz="1400">
                  <a:solidFill>
                    <a:srgbClr val="FFFFCC"/>
                  </a:solidFill>
                </a:rPr>
                <a:t>L</a:t>
              </a:r>
            </a:p>
          </p:txBody>
        </p:sp>
        <p:sp>
          <p:nvSpPr>
            <p:cNvPr id="50" name="Shape 834"/>
            <p:cNvSpPr/>
            <p:nvPr/>
          </p:nvSpPr>
          <p:spPr>
            <a:xfrm>
              <a:off x="1590856" y="1032769"/>
              <a:ext cx="209682" cy="2659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ctr">
              <a:spAutoFit/>
            </a:bodyPr>
            <a:lstStyle>
              <a:lvl1pPr algn="ctr">
                <a:defRPr sz="1400">
                  <a:solidFill>
                    <a:srgbClr val="FFFFCC"/>
                  </a:solidFill>
                  <a:latin typeface="Arial Bold"/>
                  <a:ea typeface="Arial Bold"/>
                  <a:cs typeface="Arial Bold"/>
                  <a:sym typeface="Arial Bold"/>
                </a:defRPr>
              </a:lvl1pPr>
            </a:lstStyle>
            <a:p>
              <a:pPr lvl="0">
                <a:defRPr sz="1800">
                  <a:solidFill>
                    <a:srgbClr val="000000"/>
                  </a:solidFill>
                </a:defRPr>
              </a:pPr>
              <a:r>
                <a:rPr sz="1400">
                  <a:solidFill>
                    <a:srgbClr val="FFFFCC"/>
                  </a:solidFill>
                </a:rPr>
                <a:t>H</a:t>
              </a:r>
            </a:p>
          </p:txBody>
        </p:sp>
        <p:sp>
          <p:nvSpPr>
            <p:cNvPr id="51" name="Shape 835"/>
            <p:cNvSpPr/>
            <p:nvPr/>
          </p:nvSpPr>
          <p:spPr>
            <a:xfrm>
              <a:off x="1557436" y="1533242"/>
              <a:ext cx="229390" cy="2659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ctr">
              <a:spAutoFit/>
            </a:bodyPr>
            <a:lstStyle>
              <a:lvl1pPr algn="ctr">
                <a:defRPr sz="1400">
                  <a:solidFill>
                    <a:srgbClr val="FFFFCC"/>
                  </a:solidFill>
                  <a:latin typeface="Arial Bold"/>
                  <a:ea typeface="Arial Bold"/>
                  <a:cs typeface="Arial Bold"/>
                  <a:sym typeface="Arial Bold"/>
                </a:defRPr>
              </a:lvl1pPr>
            </a:lstStyle>
            <a:p>
              <a:pPr lvl="0">
                <a:defRPr sz="1800">
                  <a:solidFill>
                    <a:srgbClr val="000000"/>
                  </a:solidFill>
                </a:defRPr>
              </a:pPr>
              <a:r>
                <a:rPr sz="1400">
                  <a:solidFill>
                    <a:srgbClr val="FFFFCC"/>
                  </a:solidFill>
                </a:rPr>
                <a:t>M</a:t>
              </a:r>
            </a:p>
          </p:txBody>
        </p:sp>
        <p:sp>
          <p:nvSpPr>
            <p:cNvPr id="52" name="Shape 836"/>
            <p:cNvSpPr/>
            <p:nvPr/>
          </p:nvSpPr>
          <p:spPr>
            <a:xfrm>
              <a:off x="2009615" y="1032769"/>
              <a:ext cx="130680" cy="2659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ctr">
              <a:spAutoFit/>
            </a:bodyPr>
            <a:lstStyle>
              <a:lvl1pPr algn="ctr">
                <a:defRPr sz="1400">
                  <a:solidFill>
                    <a:srgbClr val="FFFFCC"/>
                  </a:solidFill>
                  <a:latin typeface="Arial Bold"/>
                  <a:ea typeface="Arial Bold"/>
                  <a:cs typeface="Arial Bold"/>
                  <a:sym typeface="Arial Bold"/>
                </a:defRPr>
              </a:lvl1pPr>
            </a:lstStyle>
            <a:p>
              <a:pPr lvl="0">
                <a:defRPr sz="1800">
                  <a:solidFill>
                    <a:srgbClr val="000000"/>
                  </a:solidFill>
                </a:defRPr>
              </a:pPr>
              <a:r>
                <a:rPr sz="1400">
                  <a:solidFill>
                    <a:srgbClr val="FFFFCC"/>
                  </a:solidFill>
                </a:rPr>
                <a:t>I</a:t>
              </a:r>
            </a:p>
          </p:txBody>
        </p:sp>
        <p:sp>
          <p:nvSpPr>
            <p:cNvPr id="53" name="Shape 837"/>
            <p:cNvSpPr/>
            <p:nvPr/>
          </p:nvSpPr>
          <p:spPr>
            <a:xfrm>
              <a:off x="2411811" y="1032769"/>
              <a:ext cx="180165" cy="2659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ctr">
              <a:spAutoFit/>
            </a:bodyPr>
            <a:lstStyle>
              <a:lvl1pPr algn="ctr">
                <a:defRPr sz="1400">
                  <a:solidFill>
                    <a:srgbClr val="FFFFCC"/>
                  </a:solidFill>
                  <a:latin typeface="Arial Bold"/>
                  <a:ea typeface="Arial Bold"/>
                  <a:cs typeface="Arial Bold"/>
                  <a:sym typeface="Arial Bold"/>
                </a:defRPr>
              </a:lvl1pPr>
            </a:lstStyle>
            <a:p>
              <a:pPr lvl="0">
                <a:defRPr sz="1800">
                  <a:solidFill>
                    <a:srgbClr val="000000"/>
                  </a:solidFill>
                </a:defRPr>
              </a:pPr>
              <a:r>
                <a:rPr sz="1400">
                  <a:solidFill>
                    <a:srgbClr val="FFFFCC"/>
                  </a:solidFill>
                </a:rPr>
                <a:t>J</a:t>
              </a:r>
            </a:p>
          </p:txBody>
        </p:sp>
      </p:grpSp>
      <p:sp>
        <p:nvSpPr>
          <p:cNvPr id="55" name="内容占位符 2"/>
          <p:cNvSpPr>
            <a:spLocks noGrp="1"/>
          </p:cNvSpPr>
          <p:nvPr>
            <p:ph idx="1"/>
          </p:nvPr>
        </p:nvSpPr>
        <p:spPr>
          <a:xfrm>
            <a:off x="755576" y="1059582"/>
            <a:ext cx="6696744" cy="3207681"/>
          </a:xfrm>
        </p:spPr>
        <p:txBody>
          <a:bodyPr>
            <a:normAutofit fontScale="92500" lnSpcReduction="10000"/>
          </a:bodyPr>
          <a:lstStyle/>
          <a:p>
            <a:pPr>
              <a:spcBef>
                <a:spcPts val="0"/>
              </a:spcBef>
            </a:pPr>
            <a:r>
              <a:rPr lang="zh-CN" altLang="en-US" sz="1900" b="1" dirty="0">
                <a:solidFill>
                  <a:srgbClr val="FFC000"/>
                </a:solidFill>
              </a:rPr>
              <a:t>树的基本</a:t>
            </a:r>
            <a:r>
              <a:rPr lang="zh-CN" altLang="en-US" sz="1900" b="1" dirty="0" smtClean="0">
                <a:solidFill>
                  <a:srgbClr val="FFC000"/>
                </a:solidFill>
              </a:rPr>
              <a:t>术语</a:t>
            </a:r>
            <a:endParaRPr lang="en-US" altLang="zh-CN" sz="1900" b="1" dirty="0" smtClean="0">
              <a:solidFill>
                <a:srgbClr val="FFC000"/>
              </a:solidFill>
            </a:endParaRPr>
          </a:p>
          <a:p>
            <a:pPr marL="414900" indent="-342900">
              <a:spcBef>
                <a:spcPts val="0"/>
              </a:spcBef>
              <a:buFont typeface="Arial" pitchFamily="34" charset="0"/>
              <a:buChar char="•"/>
            </a:pPr>
            <a:r>
              <a:rPr lang="zh-CN" altLang="en-US" sz="1900" b="1" dirty="0"/>
              <a:t>孩子</a:t>
            </a:r>
            <a:r>
              <a:rPr lang="zh-CN" altLang="en-US" sz="1900" dirty="0"/>
              <a:t>：结点的子树的根</a:t>
            </a:r>
            <a:r>
              <a:rPr lang="en-US" altLang="zh-CN" sz="1900" dirty="0"/>
              <a:t>[</a:t>
            </a:r>
            <a:r>
              <a:rPr lang="zh-CN" altLang="en-US" sz="1900" dirty="0"/>
              <a:t>直接后继，可能有多个</a:t>
            </a:r>
            <a:r>
              <a:rPr lang="en-US" altLang="zh-CN" sz="1900" dirty="0"/>
              <a:t>]</a:t>
            </a:r>
          </a:p>
          <a:p>
            <a:pPr marL="414900" indent="-342900">
              <a:spcBef>
                <a:spcPts val="0"/>
              </a:spcBef>
              <a:buFont typeface="Arial" pitchFamily="34" charset="0"/>
              <a:buChar char="•"/>
            </a:pPr>
            <a:r>
              <a:rPr lang="zh-CN" altLang="en-US" sz="1900" b="1" dirty="0"/>
              <a:t>双亲</a:t>
            </a:r>
            <a:r>
              <a:rPr lang="zh-CN" altLang="en-US" sz="1900" dirty="0"/>
              <a:t>：孩子的直接前驱</a:t>
            </a:r>
            <a:r>
              <a:rPr lang="en-US" altLang="zh-CN" sz="1900" dirty="0"/>
              <a:t>[</a:t>
            </a:r>
            <a:r>
              <a:rPr lang="zh-CN" altLang="en-US" sz="1900" dirty="0"/>
              <a:t>最多只能有一个</a:t>
            </a:r>
            <a:r>
              <a:rPr lang="en-US" altLang="zh-CN" sz="1900" dirty="0"/>
              <a:t>]</a:t>
            </a:r>
          </a:p>
          <a:p>
            <a:pPr marL="414900" indent="-342900">
              <a:spcBef>
                <a:spcPts val="0"/>
              </a:spcBef>
              <a:buFont typeface="Arial" pitchFamily="34" charset="0"/>
              <a:buChar char="•"/>
            </a:pPr>
            <a:r>
              <a:rPr lang="zh-CN" altLang="en-US" sz="1900" b="1" dirty="0"/>
              <a:t>兄弟</a:t>
            </a:r>
            <a:r>
              <a:rPr lang="zh-CN" altLang="en-US" sz="1900" dirty="0"/>
              <a:t>：同一双亲的孩子</a:t>
            </a:r>
          </a:p>
          <a:p>
            <a:pPr marL="414900" indent="-342900">
              <a:spcBef>
                <a:spcPts val="0"/>
              </a:spcBef>
              <a:buFont typeface="Arial" pitchFamily="34" charset="0"/>
              <a:buChar char="•"/>
            </a:pPr>
            <a:r>
              <a:rPr lang="zh-CN" altLang="en-US" sz="1900" b="1" dirty="0"/>
              <a:t>子孙</a:t>
            </a:r>
            <a:r>
              <a:rPr lang="zh-CN" altLang="en-US" sz="1900" dirty="0"/>
              <a:t>：以某结点为根</a:t>
            </a:r>
            <a:r>
              <a:rPr lang="zh-CN" altLang="en-US" sz="1900" dirty="0" smtClean="0"/>
              <a:t>的</a:t>
            </a:r>
            <a:endParaRPr lang="en-US" altLang="zh-CN" sz="1900" dirty="0" smtClean="0"/>
          </a:p>
          <a:p>
            <a:pPr>
              <a:spcBef>
                <a:spcPts val="0"/>
              </a:spcBef>
            </a:pPr>
            <a:r>
              <a:rPr lang="en-US" altLang="zh-CN" sz="1900" dirty="0" smtClean="0"/>
              <a:t>               </a:t>
            </a:r>
            <a:r>
              <a:rPr lang="zh-CN" altLang="en-US" sz="1900" dirty="0" smtClean="0"/>
              <a:t>树中的</a:t>
            </a:r>
            <a:r>
              <a:rPr lang="zh-CN" altLang="en-US" sz="1900" dirty="0"/>
              <a:t>所有结点</a:t>
            </a:r>
          </a:p>
          <a:p>
            <a:pPr marL="414900" indent="-342900">
              <a:spcBef>
                <a:spcPts val="0"/>
              </a:spcBef>
              <a:buFont typeface="Arial" pitchFamily="34" charset="0"/>
              <a:buChar char="•"/>
            </a:pPr>
            <a:r>
              <a:rPr lang="zh-CN" altLang="en-US" sz="1900" b="1" dirty="0"/>
              <a:t>祖先</a:t>
            </a:r>
            <a:r>
              <a:rPr lang="zh-CN" altLang="en-US" sz="1900" dirty="0"/>
              <a:t>：从根到该</a:t>
            </a:r>
            <a:r>
              <a:rPr lang="zh-CN" altLang="en-US" sz="1900" dirty="0" smtClean="0"/>
              <a:t>结点所经</a:t>
            </a:r>
            <a:endParaRPr lang="en-US" altLang="zh-CN" sz="1900" dirty="0" smtClean="0"/>
          </a:p>
          <a:p>
            <a:pPr>
              <a:spcBef>
                <a:spcPts val="0"/>
              </a:spcBef>
            </a:pPr>
            <a:r>
              <a:rPr lang="en-US" altLang="zh-CN" sz="1900" dirty="0" smtClean="0"/>
              <a:t>               </a:t>
            </a:r>
            <a:r>
              <a:rPr lang="zh-CN" altLang="en-US" sz="1900" dirty="0" smtClean="0"/>
              <a:t>分支</a:t>
            </a:r>
            <a:r>
              <a:rPr lang="zh-CN" altLang="en-US" sz="1900" dirty="0"/>
              <a:t>上的所有结点</a:t>
            </a:r>
          </a:p>
          <a:p>
            <a:endParaRPr lang="zh-CN" altLang="en-US" dirty="0"/>
          </a:p>
        </p:txBody>
      </p:sp>
    </p:spTree>
    <p:extLst>
      <p:ext uri="{BB962C8B-B14F-4D97-AF65-F5344CB8AC3E}">
        <p14:creationId xmlns:p14="http://schemas.microsoft.com/office/powerpoint/2010/main" val="160962271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outerShdw blurRad="38100" dist="38100" dir="2700000" rotWithShape="0">
                    <a:srgbClr val="000000">
                      <a:alpha val="43137"/>
                    </a:srgbClr>
                  </a:outerShdw>
                </a:effectLst>
              </a:rPr>
              <a:t>二、常用的数据结构</a:t>
            </a:r>
            <a:endParaRPr lang="zh-CN" altLang="en-US" dirty="0"/>
          </a:p>
        </p:txBody>
      </p:sp>
      <p:grpSp>
        <p:nvGrpSpPr>
          <p:cNvPr id="4" name="Group 838"/>
          <p:cNvGrpSpPr/>
          <p:nvPr/>
        </p:nvGrpSpPr>
        <p:grpSpPr>
          <a:xfrm>
            <a:off x="3995936" y="2372285"/>
            <a:ext cx="3849937" cy="1823284"/>
            <a:chOff x="0" y="-2564"/>
            <a:chExt cx="3849935" cy="1823282"/>
          </a:xfrm>
        </p:grpSpPr>
        <p:sp>
          <p:nvSpPr>
            <p:cNvPr id="5" name="Shape 815"/>
            <p:cNvSpPr/>
            <p:nvPr/>
          </p:nvSpPr>
          <p:spPr>
            <a:xfrm>
              <a:off x="1766016" y="1639024"/>
              <a:ext cx="1076391" cy="1"/>
            </a:xfrm>
            <a:prstGeom prst="line">
              <a:avLst/>
            </a:prstGeom>
            <a:noFill/>
            <a:ln w="12700" cap="flat">
              <a:solidFill>
                <a:srgbClr val="FFCF01"/>
              </a:solidFill>
              <a:prstDash val="dash"/>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6" name="Shape 814"/>
            <p:cNvSpPr/>
            <p:nvPr/>
          </p:nvSpPr>
          <p:spPr>
            <a:xfrm>
              <a:off x="2486096" y="1160311"/>
              <a:ext cx="403373" cy="1"/>
            </a:xfrm>
            <a:prstGeom prst="line">
              <a:avLst/>
            </a:prstGeom>
            <a:noFill/>
            <a:ln w="12700" cap="flat">
              <a:solidFill>
                <a:srgbClr val="FFCF01"/>
              </a:solidFill>
              <a:prstDash val="dash"/>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7" name="Shape 789"/>
            <p:cNvSpPr/>
            <p:nvPr/>
          </p:nvSpPr>
          <p:spPr>
            <a:xfrm>
              <a:off x="2197720" y="776252"/>
              <a:ext cx="269646" cy="317693"/>
            </a:xfrm>
            <a:prstGeom prst="line">
              <a:avLst/>
            </a:prstGeom>
            <a:noFill/>
            <a:ln w="25400" cap="flat">
              <a:solidFill>
                <a:srgbClr val="009900"/>
              </a:solidFill>
              <a:prstDash val="solid"/>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8" name="Shape 790"/>
            <p:cNvSpPr/>
            <p:nvPr/>
          </p:nvSpPr>
          <p:spPr>
            <a:xfrm flipH="1">
              <a:off x="1704466" y="776252"/>
              <a:ext cx="269646" cy="271997"/>
            </a:xfrm>
            <a:prstGeom prst="line">
              <a:avLst/>
            </a:prstGeom>
            <a:noFill/>
            <a:ln w="25400" cap="flat">
              <a:solidFill>
                <a:srgbClr val="009900"/>
              </a:solidFill>
              <a:prstDash val="solid"/>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9" name="Shape 791"/>
            <p:cNvSpPr/>
            <p:nvPr/>
          </p:nvSpPr>
          <p:spPr>
            <a:xfrm>
              <a:off x="2063993" y="821947"/>
              <a:ext cx="1" cy="226302"/>
            </a:xfrm>
            <a:prstGeom prst="line">
              <a:avLst/>
            </a:prstGeom>
            <a:noFill/>
            <a:ln w="25400" cap="flat">
              <a:solidFill>
                <a:srgbClr val="009900"/>
              </a:solidFill>
              <a:prstDash val="solid"/>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10" name="Shape 792"/>
            <p:cNvSpPr/>
            <p:nvPr/>
          </p:nvSpPr>
          <p:spPr>
            <a:xfrm>
              <a:off x="1704466" y="1321332"/>
              <a:ext cx="1" cy="271998"/>
            </a:xfrm>
            <a:prstGeom prst="line">
              <a:avLst/>
            </a:prstGeom>
            <a:noFill/>
            <a:ln w="25400" cap="flat">
              <a:solidFill>
                <a:srgbClr val="009900"/>
              </a:solidFill>
              <a:prstDash val="solid"/>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11" name="Shape 793"/>
            <p:cNvSpPr/>
            <p:nvPr/>
          </p:nvSpPr>
          <p:spPr>
            <a:xfrm>
              <a:off x="1390976" y="231171"/>
              <a:ext cx="628077" cy="363388"/>
            </a:xfrm>
            <a:prstGeom prst="line">
              <a:avLst/>
            </a:prstGeom>
            <a:noFill/>
            <a:ln w="25400" cap="flat">
              <a:solidFill>
                <a:srgbClr val="009900"/>
              </a:solidFill>
              <a:prstDash val="solid"/>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12" name="Shape 794"/>
            <p:cNvSpPr/>
            <p:nvPr/>
          </p:nvSpPr>
          <p:spPr>
            <a:xfrm flipH="1">
              <a:off x="628076" y="231171"/>
              <a:ext cx="538196" cy="363388"/>
            </a:xfrm>
            <a:prstGeom prst="line">
              <a:avLst/>
            </a:prstGeom>
            <a:noFill/>
            <a:ln w="25400" cap="flat">
              <a:solidFill>
                <a:srgbClr val="009900"/>
              </a:solidFill>
              <a:prstDash val="solid"/>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13" name="Shape 795"/>
            <p:cNvSpPr/>
            <p:nvPr/>
          </p:nvSpPr>
          <p:spPr>
            <a:xfrm flipH="1">
              <a:off x="1301094" y="276867"/>
              <a:ext cx="1" cy="1044466"/>
            </a:xfrm>
            <a:prstGeom prst="line">
              <a:avLst/>
            </a:prstGeom>
            <a:noFill/>
            <a:ln w="25400" cap="flat">
              <a:solidFill>
                <a:srgbClr val="009900"/>
              </a:solidFill>
              <a:prstDash val="solid"/>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14" name="Shape 796"/>
            <p:cNvSpPr/>
            <p:nvPr/>
          </p:nvSpPr>
          <p:spPr>
            <a:xfrm>
              <a:off x="673017" y="776252"/>
              <a:ext cx="134824" cy="317693"/>
            </a:xfrm>
            <a:prstGeom prst="line">
              <a:avLst/>
            </a:prstGeom>
            <a:noFill/>
            <a:ln w="25400" cap="flat">
              <a:solidFill>
                <a:srgbClr val="009900"/>
              </a:solidFill>
              <a:prstDash val="solid"/>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15" name="Shape 797"/>
            <p:cNvSpPr/>
            <p:nvPr/>
          </p:nvSpPr>
          <p:spPr>
            <a:xfrm>
              <a:off x="448313" y="1275637"/>
              <a:ext cx="134823" cy="273085"/>
            </a:xfrm>
            <a:prstGeom prst="line">
              <a:avLst/>
            </a:prstGeom>
            <a:noFill/>
            <a:ln w="25400" cap="flat">
              <a:solidFill>
                <a:srgbClr val="009900"/>
              </a:solidFill>
              <a:prstDash val="solid"/>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16" name="Shape 798"/>
            <p:cNvSpPr/>
            <p:nvPr/>
          </p:nvSpPr>
          <p:spPr>
            <a:xfrm flipH="1">
              <a:off x="134822" y="776252"/>
              <a:ext cx="403373" cy="908468"/>
            </a:xfrm>
            <a:prstGeom prst="line">
              <a:avLst/>
            </a:prstGeom>
            <a:noFill/>
            <a:ln w="25400" cap="flat">
              <a:solidFill>
                <a:srgbClr val="009900"/>
              </a:solidFill>
              <a:prstDash val="solid"/>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17" name="Shape 799"/>
            <p:cNvSpPr/>
            <p:nvPr/>
          </p:nvSpPr>
          <p:spPr>
            <a:xfrm>
              <a:off x="1121330" y="3783"/>
              <a:ext cx="314587" cy="31769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7C80"/>
                </a:gs>
                <a:gs pos="100000">
                  <a:srgbClr val="76393B"/>
                </a:gs>
              </a:gsLst>
              <a:path path="circle">
                <a:fillToRect l="37721" t="-19636" r="62278" b="119636"/>
              </a:path>
            </a:gradFill>
            <a:ln w="12700" cap="flat">
              <a:noFill/>
              <a:miter lim="400000"/>
            </a:ln>
            <a:effectLst/>
          </p:spPr>
          <p:txBody>
            <a:bodyPr wrap="square" lIns="34289" tIns="34289" rIns="34289" bIns="34289" numCol="1" anchor="ctr">
              <a:noAutofit/>
            </a:bodyPr>
            <a:lstStyle/>
            <a:p>
              <a:pPr lvl="0">
                <a:defRPr sz="1200">
                  <a:latin typeface="Tahoma"/>
                  <a:ea typeface="Tahoma"/>
                  <a:cs typeface="Tahoma"/>
                  <a:sym typeface="Tahoma"/>
                </a:defRPr>
              </a:pPr>
              <a:endParaRPr/>
            </a:p>
          </p:txBody>
        </p:sp>
        <p:sp>
          <p:nvSpPr>
            <p:cNvPr id="18" name="Shape 800"/>
            <p:cNvSpPr/>
            <p:nvPr/>
          </p:nvSpPr>
          <p:spPr>
            <a:xfrm>
              <a:off x="1695465" y="139781"/>
              <a:ext cx="1256154" cy="1"/>
            </a:xfrm>
            <a:prstGeom prst="line">
              <a:avLst/>
            </a:prstGeom>
            <a:noFill/>
            <a:ln w="12700" cap="flat">
              <a:solidFill>
                <a:srgbClr val="FFCF01"/>
              </a:solidFill>
              <a:prstDash val="dash"/>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19" name="Shape 801"/>
            <p:cNvSpPr/>
            <p:nvPr/>
          </p:nvSpPr>
          <p:spPr>
            <a:xfrm>
              <a:off x="448312" y="503168"/>
              <a:ext cx="314588" cy="31878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7C80"/>
                </a:gs>
                <a:gs pos="100000">
                  <a:srgbClr val="76393B"/>
                </a:gs>
              </a:gsLst>
              <a:path path="circle">
                <a:fillToRect l="37721" t="-19636" r="62278" b="119636"/>
              </a:path>
            </a:gradFill>
            <a:ln w="12700" cap="flat">
              <a:noFill/>
              <a:miter lim="400000"/>
            </a:ln>
            <a:effectLst/>
          </p:spPr>
          <p:txBody>
            <a:bodyPr wrap="square" lIns="34289" tIns="34289" rIns="34289" bIns="34289" numCol="1" anchor="ctr">
              <a:noAutofit/>
            </a:bodyPr>
            <a:lstStyle/>
            <a:p>
              <a:pPr lvl="0">
                <a:defRPr sz="1200">
                  <a:latin typeface="Tahoma"/>
                  <a:ea typeface="Tahoma"/>
                  <a:cs typeface="Tahoma"/>
                  <a:sym typeface="Tahoma"/>
                </a:defRPr>
              </a:pPr>
              <a:endParaRPr/>
            </a:p>
          </p:txBody>
        </p:sp>
        <p:sp>
          <p:nvSpPr>
            <p:cNvPr id="20" name="Shape 802"/>
            <p:cNvSpPr/>
            <p:nvPr/>
          </p:nvSpPr>
          <p:spPr>
            <a:xfrm>
              <a:off x="1121330" y="503168"/>
              <a:ext cx="314587" cy="31878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7C80"/>
                </a:gs>
                <a:gs pos="100000">
                  <a:srgbClr val="76393B"/>
                </a:gs>
              </a:gsLst>
              <a:path path="circle">
                <a:fillToRect l="37721" t="-19636" r="62278" b="119636"/>
              </a:path>
            </a:gradFill>
            <a:ln w="12700" cap="flat">
              <a:noFill/>
              <a:miter lim="400000"/>
            </a:ln>
            <a:effectLst/>
          </p:spPr>
          <p:txBody>
            <a:bodyPr wrap="square" lIns="34289" tIns="34289" rIns="34289" bIns="34289" numCol="1" anchor="ctr">
              <a:noAutofit/>
            </a:bodyPr>
            <a:lstStyle/>
            <a:p>
              <a:pPr lvl="0">
                <a:defRPr sz="1200">
                  <a:latin typeface="Tahoma"/>
                  <a:ea typeface="Tahoma"/>
                  <a:cs typeface="Tahoma"/>
                  <a:sym typeface="Tahoma"/>
                </a:defRPr>
              </a:pPr>
              <a:endParaRPr/>
            </a:p>
          </p:txBody>
        </p:sp>
        <p:sp>
          <p:nvSpPr>
            <p:cNvPr id="21" name="Shape 803"/>
            <p:cNvSpPr/>
            <p:nvPr/>
          </p:nvSpPr>
          <p:spPr>
            <a:xfrm>
              <a:off x="1929171" y="503168"/>
              <a:ext cx="313491" cy="318780"/>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7C80"/>
                </a:gs>
                <a:gs pos="100000">
                  <a:srgbClr val="76393B"/>
                </a:gs>
              </a:gsLst>
              <a:path path="circle">
                <a:fillToRect l="37721" t="-19636" r="62278" b="119636"/>
              </a:path>
            </a:gradFill>
            <a:ln w="12700" cap="flat">
              <a:noFill/>
              <a:miter lim="400000"/>
            </a:ln>
            <a:effectLst/>
          </p:spPr>
          <p:txBody>
            <a:bodyPr wrap="square" lIns="34289" tIns="34289" rIns="34289" bIns="34289" numCol="1" anchor="ctr">
              <a:noAutofit/>
            </a:bodyPr>
            <a:lstStyle/>
            <a:p>
              <a:pPr lvl="0">
                <a:defRPr sz="1200">
                  <a:latin typeface="Tahoma"/>
                  <a:ea typeface="Tahoma"/>
                  <a:cs typeface="Tahoma"/>
                  <a:sym typeface="Tahoma"/>
                </a:defRPr>
              </a:pPr>
              <a:endParaRPr/>
            </a:p>
          </p:txBody>
        </p:sp>
        <p:sp>
          <p:nvSpPr>
            <p:cNvPr id="22" name="Shape 804"/>
            <p:cNvSpPr/>
            <p:nvPr/>
          </p:nvSpPr>
          <p:spPr>
            <a:xfrm>
              <a:off x="224704" y="1003641"/>
              <a:ext cx="313491" cy="31769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7C80"/>
                </a:gs>
                <a:gs pos="100000">
                  <a:srgbClr val="76393B"/>
                </a:gs>
              </a:gsLst>
              <a:path path="circle">
                <a:fillToRect l="37721" t="-19636" r="62278" b="119636"/>
              </a:path>
            </a:gradFill>
            <a:ln w="12700" cap="flat">
              <a:noFill/>
              <a:miter lim="400000"/>
            </a:ln>
            <a:effectLst/>
          </p:spPr>
          <p:txBody>
            <a:bodyPr wrap="square" lIns="34289" tIns="34289" rIns="34289" bIns="34289" numCol="1" anchor="ctr">
              <a:noAutofit/>
            </a:bodyPr>
            <a:lstStyle/>
            <a:p>
              <a:pPr lvl="0">
                <a:defRPr sz="1200">
                  <a:latin typeface="Tahoma"/>
                  <a:ea typeface="Tahoma"/>
                  <a:cs typeface="Tahoma"/>
                  <a:sym typeface="Tahoma"/>
                </a:defRPr>
              </a:pPr>
              <a:endParaRPr/>
            </a:p>
          </p:txBody>
        </p:sp>
        <p:sp>
          <p:nvSpPr>
            <p:cNvPr id="23" name="Shape 805"/>
            <p:cNvSpPr/>
            <p:nvPr/>
          </p:nvSpPr>
          <p:spPr>
            <a:xfrm>
              <a:off x="628076" y="1003641"/>
              <a:ext cx="313491" cy="31769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7C80"/>
                </a:gs>
                <a:gs pos="100000">
                  <a:srgbClr val="76393B"/>
                </a:gs>
              </a:gsLst>
              <a:path path="circle">
                <a:fillToRect l="37721" t="-19636" r="62278" b="119636"/>
              </a:path>
            </a:gradFill>
            <a:ln w="12700" cap="flat">
              <a:noFill/>
              <a:miter lim="400000"/>
            </a:ln>
            <a:effectLst/>
          </p:spPr>
          <p:txBody>
            <a:bodyPr wrap="square" lIns="34289" tIns="34289" rIns="34289" bIns="34289" numCol="1" anchor="ctr">
              <a:noAutofit/>
            </a:bodyPr>
            <a:lstStyle/>
            <a:p>
              <a:pPr lvl="0">
                <a:defRPr sz="1200">
                  <a:latin typeface="Tahoma"/>
                  <a:ea typeface="Tahoma"/>
                  <a:cs typeface="Tahoma"/>
                  <a:sym typeface="Tahoma"/>
                </a:defRPr>
              </a:pPr>
              <a:endParaRPr/>
            </a:p>
          </p:txBody>
        </p:sp>
        <p:sp>
          <p:nvSpPr>
            <p:cNvPr id="24" name="Shape 806"/>
            <p:cNvSpPr/>
            <p:nvPr/>
          </p:nvSpPr>
          <p:spPr>
            <a:xfrm>
              <a:off x="1121330" y="1003641"/>
              <a:ext cx="314587" cy="31769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7C80"/>
                </a:gs>
                <a:gs pos="100000">
                  <a:srgbClr val="76393B"/>
                </a:gs>
              </a:gsLst>
              <a:path path="circle">
                <a:fillToRect l="37721" t="-19636" r="62278" b="119636"/>
              </a:path>
            </a:gradFill>
            <a:ln w="12700" cap="flat">
              <a:noFill/>
              <a:miter lim="400000"/>
            </a:ln>
            <a:effectLst/>
          </p:spPr>
          <p:txBody>
            <a:bodyPr wrap="square" lIns="34289" tIns="34289" rIns="34289" bIns="34289" numCol="1" anchor="ctr">
              <a:noAutofit/>
            </a:bodyPr>
            <a:lstStyle/>
            <a:p>
              <a:pPr lvl="0">
                <a:defRPr sz="1200">
                  <a:latin typeface="Tahoma"/>
                  <a:ea typeface="Tahoma"/>
                  <a:cs typeface="Tahoma"/>
                  <a:sym typeface="Tahoma"/>
                </a:defRPr>
              </a:pPr>
              <a:endParaRPr/>
            </a:p>
          </p:txBody>
        </p:sp>
        <p:sp>
          <p:nvSpPr>
            <p:cNvPr id="25" name="Shape 807"/>
            <p:cNvSpPr/>
            <p:nvPr/>
          </p:nvSpPr>
          <p:spPr>
            <a:xfrm>
              <a:off x="1524702" y="1003641"/>
              <a:ext cx="314588" cy="31769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7C80"/>
                </a:gs>
                <a:gs pos="100000">
                  <a:srgbClr val="76393B"/>
                </a:gs>
              </a:gsLst>
              <a:path path="circle">
                <a:fillToRect l="37721" t="-19636" r="62278" b="119636"/>
              </a:path>
            </a:gradFill>
            <a:ln w="12700" cap="flat">
              <a:noFill/>
              <a:miter lim="400000"/>
            </a:ln>
            <a:effectLst/>
          </p:spPr>
          <p:txBody>
            <a:bodyPr wrap="square" lIns="34289" tIns="34289" rIns="34289" bIns="34289" numCol="1" anchor="ctr">
              <a:noAutofit/>
            </a:bodyPr>
            <a:lstStyle/>
            <a:p>
              <a:pPr lvl="0">
                <a:defRPr sz="1200">
                  <a:latin typeface="Tahoma"/>
                  <a:ea typeface="Tahoma"/>
                  <a:cs typeface="Tahoma"/>
                  <a:sym typeface="Tahoma"/>
                </a:defRPr>
              </a:pPr>
              <a:endParaRPr/>
            </a:p>
          </p:txBody>
        </p:sp>
        <p:sp>
          <p:nvSpPr>
            <p:cNvPr id="26" name="Shape 808"/>
            <p:cNvSpPr/>
            <p:nvPr/>
          </p:nvSpPr>
          <p:spPr>
            <a:xfrm>
              <a:off x="1929171" y="1003641"/>
              <a:ext cx="313491" cy="31769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7C80"/>
                </a:gs>
                <a:gs pos="100000">
                  <a:srgbClr val="76393B"/>
                </a:gs>
              </a:gsLst>
              <a:path path="circle">
                <a:fillToRect l="37721" t="-19636" r="62278" b="119636"/>
              </a:path>
            </a:gradFill>
            <a:ln w="12700" cap="flat">
              <a:noFill/>
              <a:miter lim="400000"/>
            </a:ln>
            <a:effectLst/>
          </p:spPr>
          <p:txBody>
            <a:bodyPr wrap="square" lIns="34289" tIns="34289" rIns="34289" bIns="34289" numCol="1" anchor="ctr">
              <a:noAutofit/>
            </a:bodyPr>
            <a:lstStyle/>
            <a:p>
              <a:pPr lvl="0">
                <a:defRPr sz="1200">
                  <a:latin typeface="Tahoma"/>
                  <a:ea typeface="Tahoma"/>
                  <a:cs typeface="Tahoma"/>
                  <a:sym typeface="Tahoma"/>
                </a:defRPr>
              </a:pPr>
              <a:endParaRPr/>
            </a:p>
          </p:txBody>
        </p:sp>
        <p:sp>
          <p:nvSpPr>
            <p:cNvPr id="27" name="Shape 809"/>
            <p:cNvSpPr/>
            <p:nvPr/>
          </p:nvSpPr>
          <p:spPr>
            <a:xfrm>
              <a:off x="2332542" y="1003641"/>
              <a:ext cx="314588" cy="31769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7C80"/>
                </a:gs>
                <a:gs pos="100000">
                  <a:srgbClr val="76393B"/>
                </a:gs>
              </a:gsLst>
              <a:path path="circle">
                <a:fillToRect l="37721" t="-19636" r="62278" b="119636"/>
              </a:path>
            </a:gradFill>
            <a:ln w="12700" cap="flat">
              <a:noFill/>
              <a:miter lim="400000"/>
            </a:ln>
            <a:effectLst/>
          </p:spPr>
          <p:txBody>
            <a:bodyPr wrap="square" lIns="34289" tIns="34289" rIns="34289" bIns="34289" numCol="1" anchor="ctr">
              <a:noAutofit/>
            </a:bodyPr>
            <a:lstStyle/>
            <a:p>
              <a:pPr lvl="0">
                <a:defRPr sz="1200">
                  <a:latin typeface="Tahoma"/>
                  <a:ea typeface="Tahoma"/>
                  <a:cs typeface="Tahoma"/>
                  <a:sym typeface="Tahoma"/>
                </a:defRPr>
              </a:pPr>
              <a:endParaRPr/>
            </a:p>
          </p:txBody>
        </p:sp>
        <p:sp>
          <p:nvSpPr>
            <p:cNvPr id="28" name="Shape 810"/>
            <p:cNvSpPr/>
            <p:nvPr/>
          </p:nvSpPr>
          <p:spPr>
            <a:xfrm>
              <a:off x="0" y="1503026"/>
              <a:ext cx="313491" cy="31769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7C80"/>
                </a:gs>
                <a:gs pos="100000">
                  <a:srgbClr val="76393B"/>
                </a:gs>
              </a:gsLst>
              <a:path path="circle">
                <a:fillToRect l="37721" t="-19636" r="62278" b="119636"/>
              </a:path>
            </a:gradFill>
            <a:ln w="12700" cap="flat">
              <a:noFill/>
              <a:miter lim="400000"/>
            </a:ln>
            <a:effectLst/>
          </p:spPr>
          <p:txBody>
            <a:bodyPr wrap="square" lIns="34289" tIns="34289" rIns="34289" bIns="34289" numCol="1" anchor="ctr">
              <a:noAutofit/>
            </a:bodyPr>
            <a:lstStyle/>
            <a:p>
              <a:pPr lvl="0">
                <a:defRPr sz="1200">
                  <a:latin typeface="Tahoma"/>
                  <a:ea typeface="Tahoma"/>
                  <a:cs typeface="Tahoma"/>
                  <a:sym typeface="Tahoma"/>
                </a:defRPr>
              </a:pPr>
              <a:endParaRPr/>
            </a:p>
          </p:txBody>
        </p:sp>
        <p:sp>
          <p:nvSpPr>
            <p:cNvPr id="29" name="Shape 811"/>
            <p:cNvSpPr/>
            <p:nvPr/>
          </p:nvSpPr>
          <p:spPr>
            <a:xfrm>
              <a:off x="448312" y="1503026"/>
              <a:ext cx="314588" cy="31769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7C80"/>
                </a:gs>
                <a:gs pos="100000">
                  <a:srgbClr val="76393B"/>
                </a:gs>
              </a:gsLst>
              <a:path path="circle">
                <a:fillToRect l="37721" t="-19636" r="62278" b="119636"/>
              </a:path>
            </a:gradFill>
            <a:ln w="12700" cap="flat">
              <a:noFill/>
              <a:miter lim="400000"/>
            </a:ln>
            <a:effectLst/>
          </p:spPr>
          <p:txBody>
            <a:bodyPr wrap="square" lIns="34289" tIns="34289" rIns="34289" bIns="34289" numCol="1" anchor="ctr">
              <a:noAutofit/>
            </a:bodyPr>
            <a:lstStyle/>
            <a:p>
              <a:pPr lvl="0">
                <a:defRPr sz="1200">
                  <a:latin typeface="Tahoma"/>
                  <a:ea typeface="Tahoma"/>
                  <a:cs typeface="Tahoma"/>
                  <a:sym typeface="Tahoma"/>
                </a:defRPr>
              </a:pPr>
              <a:endParaRPr/>
            </a:p>
          </p:txBody>
        </p:sp>
        <p:sp>
          <p:nvSpPr>
            <p:cNvPr id="30" name="Shape 812"/>
            <p:cNvSpPr/>
            <p:nvPr/>
          </p:nvSpPr>
          <p:spPr>
            <a:xfrm>
              <a:off x="1524702" y="1503026"/>
              <a:ext cx="314588" cy="31769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7C80"/>
                </a:gs>
                <a:gs pos="100000">
                  <a:srgbClr val="76393B"/>
                </a:gs>
              </a:gsLst>
              <a:path path="circle">
                <a:fillToRect l="37721" t="-19636" r="62278" b="119636"/>
              </a:path>
            </a:gradFill>
            <a:ln w="12700" cap="flat">
              <a:noFill/>
              <a:miter lim="400000"/>
            </a:ln>
            <a:effectLst/>
          </p:spPr>
          <p:txBody>
            <a:bodyPr wrap="square" lIns="34289" tIns="34289" rIns="34289" bIns="34289" numCol="1" anchor="ctr">
              <a:noAutofit/>
            </a:bodyPr>
            <a:lstStyle/>
            <a:p>
              <a:pPr lvl="0">
                <a:defRPr sz="1200">
                  <a:latin typeface="Tahoma"/>
                  <a:ea typeface="Tahoma"/>
                  <a:cs typeface="Tahoma"/>
                  <a:sym typeface="Tahoma"/>
                </a:defRPr>
              </a:pPr>
              <a:endParaRPr/>
            </a:p>
          </p:txBody>
        </p:sp>
        <p:sp>
          <p:nvSpPr>
            <p:cNvPr id="31" name="Shape 813"/>
            <p:cNvSpPr/>
            <p:nvPr/>
          </p:nvSpPr>
          <p:spPr>
            <a:xfrm>
              <a:off x="2270072" y="640254"/>
              <a:ext cx="673019" cy="1"/>
            </a:xfrm>
            <a:prstGeom prst="line">
              <a:avLst/>
            </a:prstGeom>
            <a:noFill/>
            <a:ln w="12700" cap="flat">
              <a:solidFill>
                <a:srgbClr val="FFCF01"/>
              </a:solidFill>
              <a:prstDash val="dash"/>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32" name="Shape 816"/>
            <p:cNvSpPr/>
            <p:nvPr/>
          </p:nvSpPr>
          <p:spPr>
            <a:xfrm>
              <a:off x="2958014" y="-2564"/>
              <a:ext cx="338552" cy="28469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ctr">
              <a:spAutoFit/>
            </a:bodyPr>
            <a:lstStyle/>
            <a:p>
              <a:pPr lvl="0" algn="ctr"/>
              <a:r>
                <a:rPr sz="1400" dirty="0">
                  <a:solidFill>
                    <a:schemeClr val="bg1"/>
                  </a:solidFill>
                  <a:latin typeface="Times New Roman"/>
                  <a:ea typeface="Times New Roman"/>
                  <a:cs typeface="Times New Roman"/>
                  <a:sym typeface="Times New Roman"/>
                </a:rPr>
                <a:t>1</a:t>
              </a:r>
              <a:r>
                <a:rPr sz="1400" dirty="0">
                  <a:solidFill>
                    <a:schemeClr val="bg1"/>
                  </a:solidFill>
                  <a:latin typeface="隶书"/>
                  <a:ea typeface="隶书"/>
                  <a:cs typeface="隶书"/>
                  <a:sym typeface="隶书"/>
                </a:rPr>
                <a:t>层</a:t>
              </a:r>
            </a:p>
          </p:txBody>
        </p:sp>
        <p:sp>
          <p:nvSpPr>
            <p:cNvPr id="33" name="Shape 817"/>
            <p:cNvSpPr/>
            <p:nvPr/>
          </p:nvSpPr>
          <p:spPr>
            <a:xfrm>
              <a:off x="2938781" y="473816"/>
              <a:ext cx="377024" cy="31546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ctr">
              <a:spAutoFit/>
            </a:bodyPr>
            <a:lstStyle/>
            <a:p>
              <a:pPr lvl="0" algn="ctr"/>
              <a:r>
                <a:rPr sz="1600" dirty="0">
                  <a:solidFill>
                    <a:schemeClr val="bg1"/>
                  </a:solidFill>
                  <a:latin typeface="Times New Roman"/>
                  <a:ea typeface="Times New Roman"/>
                  <a:cs typeface="Times New Roman"/>
                  <a:sym typeface="Times New Roman"/>
                </a:rPr>
                <a:t>2</a:t>
              </a:r>
              <a:r>
                <a:rPr sz="1600" dirty="0">
                  <a:solidFill>
                    <a:schemeClr val="bg1"/>
                  </a:solidFill>
                  <a:latin typeface="隶书"/>
                  <a:ea typeface="隶书"/>
                  <a:cs typeface="隶书"/>
                  <a:sym typeface="隶书"/>
                </a:rPr>
                <a:t>层</a:t>
              </a:r>
            </a:p>
          </p:txBody>
        </p:sp>
        <p:sp>
          <p:nvSpPr>
            <p:cNvPr id="34" name="Shape 818"/>
            <p:cNvSpPr/>
            <p:nvPr/>
          </p:nvSpPr>
          <p:spPr>
            <a:xfrm>
              <a:off x="2919602" y="1472587"/>
              <a:ext cx="377024" cy="31546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ctr">
              <a:spAutoFit/>
            </a:bodyPr>
            <a:lstStyle/>
            <a:p>
              <a:pPr lvl="0" algn="ctr"/>
              <a:r>
                <a:rPr sz="1600">
                  <a:solidFill>
                    <a:schemeClr val="bg1"/>
                  </a:solidFill>
                  <a:latin typeface="Times New Roman"/>
                  <a:ea typeface="Times New Roman"/>
                  <a:cs typeface="Times New Roman"/>
                  <a:sym typeface="Times New Roman"/>
                </a:rPr>
                <a:t>4</a:t>
              </a:r>
              <a:r>
                <a:rPr sz="1600">
                  <a:solidFill>
                    <a:schemeClr val="bg1"/>
                  </a:solidFill>
                  <a:latin typeface="隶书"/>
                  <a:ea typeface="隶书"/>
                  <a:cs typeface="隶书"/>
                  <a:sym typeface="隶书"/>
                </a:rPr>
                <a:t>层</a:t>
              </a:r>
            </a:p>
          </p:txBody>
        </p:sp>
        <p:sp>
          <p:nvSpPr>
            <p:cNvPr id="35" name="Shape 819"/>
            <p:cNvSpPr/>
            <p:nvPr/>
          </p:nvSpPr>
          <p:spPr>
            <a:xfrm>
              <a:off x="2938781" y="972113"/>
              <a:ext cx="377024" cy="31546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ctr">
              <a:spAutoFit/>
            </a:bodyPr>
            <a:lstStyle/>
            <a:p>
              <a:pPr lvl="0" algn="ctr"/>
              <a:r>
                <a:rPr sz="1600" dirty="0">
                  <a:solidFill>
                    <a:schemeClr val="bg1"/>
                  </a:solidFill>
                  <a:latin typeface="Times New Roman"/>
                  <a:ea typeface="Times New Roman"/>
                  <a:cs typeface="Times New Roman"/>
                  <a:sym typeface="Times New Roman"/>
                </a:rPr>
                <a:t>3</a:t>
              </a:r>
              <a:r>
                <a:rPr sz="1600" dirty="0">
                  <a:solidFill>
                    <a:schemeClr val="bg1"/>
                  </a:solidFill>
                  <a:latin typeface="隶书"/>
                  <a:ea typeface="隶书"/>
                  <a:cs typeface="隶书"/>
                  <a:sym typeface="隶书"/>
                </a:rPr>
                <a:t>层</a:t>
              </a:r>
            </a:p>
          </p:txBody>
        </p:sp>
        <p:sp>
          <p:nvSpPr>
            <p:cNvPr id="36" name="Shape 820"/>
            <p:cNvSpPr/>
            <p:nvPr/>
          </p:nvSpPr>
          <p:spPr>
            <a:xfrm>
              <a:off x="3134167" y="770072"/>
              <a:ext cx="715768" cy="42829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34289" tIns="34289" rIns="34289" bIns="34289" numCol="1" anchor="ctr">
              <a:spAutoFit/>
            </a:bodyPr>
            <a:lstStyle/>
            <a:p>
              <a:pPr lvl="0" algn="ctr">
                <a:lnSpc>
                  <a:spcPct val="80000"/>
                </a:lnSpc>
              </a:pPr>
              <a:r>
                <a:rPr sz="1400" dirty="0">
                  <a:solidFill>
                    <a:schemeClr val="bg1"/>
                  </a:solidFill>
                  <a:latin typeface="Times New Roman Bold"/>
                  <a:ea typeface="Times New Roman Bold"/>
                  <a:cs typeface="Times New Roman Bold"/>
                  <a:sym typeface="Times New Roman Bold"/>
                </a:rPr>
                <a:t>Height</a:t>
              </a:r>
            </a:p>
            <a:p>
              <a:pPr lvl="0" algn="ctr">
                <a:lnSpc>
                  <a:spcPct val="80000"/>
                </a:lnSpc>
              </a:pPr>
              <a:r>
                <a:rPr sz="1400" dirty="0">
                  <a:solidFill>
                    <a:schemeClr val="bg1"/>
                  </a:solidFill>
                  <a:latin typeface="Times New Roman Bold"/>
                  <a:ea typeface="Times New Roman Bold"/>
                  <a:cs typeface="Times New Roman Bold"/>
                  <a:sym typeface="Times New Roman Bold"/>
                </a:rPr>
                <a:t>= 4</a:t>
              </a:r>
            </a:p>
          </p:txBody>
        </p:sp>
        <p:sp>
          <p:nvSpPr>
            <p:cNvPr id="37" name="Shape 821"/>
            <p:cNvSpPr/>
            <p:nvPr/>
          </p:nvSpPr>
          <p:spPr>
            <a:xfrm>
              <a:off x="3419957" y="76678"/>
              <a:ext cx="179765" cy="1"/>
            </a:xfrm>
            <a:prstGeom prst="line">
              <a:avLst/>
            </a:prstGeom>
            <a:noFill/>
            <a:ln w="25400" cap="flat">
              <a:solidFill>
                <a:srgbClr val="009900"/>
              </a:solidFill>
              <a:prstDash val="solid"/>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38" name="Shape 822"/>
            <p:cNvSpPr/>
            <p:nvPr/>
          </p:nvSpPr>
          <p:spPr>
            <a:xfrm flipV="1">
              <a:off x="3509839" y="76678"/>
              <a:ext cx="1" cy="635384"/>
            </a:xfrm>
            <a:prstGeom prst="line">
              <a:avLst/>
            </a:prstGeom>
            <a:noFill/>
            <a:ln w="25400" cap="flat">
              <a:solidFill>
                <a:srgbClr val="009900"/>
              </a:solidFill>
              <a:prstDash val="solid"/>
              <a:round/>
              <a:tailEnd type="triangle" w="med" len="me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39" name="Shape 823"/>
            <p:cNvSpPr/>
            <p:nvPr/>
          </p:nvSpPr>
          <p:spPr>
            <a:xfrm>
              <a:off x="3422199" y="1802222"/>
              <a:ext cx="179765" cy="1"/>
            </a:xfrm>
            <a:prstGeom prst="line">
              <a:avLst/>
            </a:prstGeom>
            <a:noFill/>
            <a:ln w="25400" cap="flat">
              <a:solidFill>
                <a:srgbClr val="009900"/>
              </a:solidFill>
              <a:prstDash val="solid"/>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40" name="Shape 824"/>
            <p:cNvSpPr/>
            <p:nvPr/>
          </p:nvSpPr>
          <p:spPr>
            <a:xfrm flipV="1">
              <a:off x="3509839" y="1166839"/>
              <a:ext cx="1" cy="635384"/>
            </a:xfrm>
            <a:prstGeom prst="line">
              <a:avLst/>
            </a:prstGeom>
            <a:noFill/>
            <a:ln w="25400" cap="flat">
              <a:solidFill>
                <a:srgbClr val="009900"/>
              </a:solidFill>
              <a:prstDash val="solid"/>
              <a:round/>
              <a:headEnd type="triangle" w="med" len="me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41" name="Shape 825"/>
            <p:cNvSpPr/>
            <p:nvPr/>
          </p:nvSpPr>
          <p:spPr>
            <a:xfrm>
              <a:off x="1191869" y="25839"/>
              <a:ext cx="209682" cy="2659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ctr">
              <a:spAutoFit/>
            </a:bodyPr>
            <a:lstStyle>
              <a:lvl1pPr algn="ctr">
                <a:defRPr sz="1400">
                  <a:solidFill>
                    <a:srgbClr val="FFFFCC"/>
                  </a:solidFill>
                  <a:latin typeface="Arial Bold"/>
                  <a:ea typeface="Arial Bold"/>
                  <a:cs typeface="Arial Bold"/>
                  <a:sym typeface="Arial Bold"/>
                </a:defRPr>
              </a:lvl1pPr>
            </a:lstStyle>
            <a:p>
              <a:pPr lvl="0">
                <a:defRPr sz="1800">
                  <a:solidFill>
                    <a:srgbClr val="000000"/>
                  </a:solidFill>
                </a:defRPr>
              </a:pPr>
              <a:r>
                <a:rPr sz="1400" dirty="0">
                  <a:solidFill>
                    <a:srgbClr val="FFFFCC"/>
                  </a:solidFill>
                </a:rPr>
                <a:t>A</a:t>
              </a:r>
            </a:p>
          </p:txBody>
        </p:sp>
        <p:sp>
          <p:nvSpPr>
            <p:cNvPr id="42" name="Shape 826"/>
            <p:cNvSpPr/>
            <p:nvPr/>
          </p:nvSpPr>
          <p:spPr>
            <a:xfrm>
              <a:off x="1191869" y="524680"/>
              <a:ext cx="209682" cy="2659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ctr">
              <a:spAutoFit/>
            </a:bodyPr>
            <a:lstStyle>
              <a:lvl1pPr algn="ctr">
                <a:defRPr sz="1400">
                  <a:solidFill>
                    <a:srgbClr val="FFFFCC"/>
                  </a:solidFill>
                  <a:latin typeface="Arial Bold"/>
                  <a:ea typeface="Arial Bold"/>
                  <a:cs typeface="Arial Bold"/>
                  <a:sym typeface="Arial Bold"/>
                </a:defRPr>
              </a:lvl1pPr>
            </a:lstStyle>
            <a:p>
              <a:pPr lvl="0">
                <a:defRPr sz="1800">
                  <a:solidFill>
                    <a:srgbClr val="000000"/>
                  </a:solidFill>
                </a:defRPr>
              </a:pPr>
              <a:r>
                <a:rPr sz="1400">
                  <a:solidFill>
                    <a:srgbClr val="FFFFCC"/>
                  </a:solidFill>
                </a:rPr>
                <a:t>C</a:t>
              </a:r>
            </a:p>
          </p:txBody>
        </p:sp>
        <p:sp>
          <p:nvSpPr>
            <p:cNvPr id="43" name="Shape 827"/>
            <p:cNvSpPr/>
            <p:nvPr/>
          </p:nvSpPr>
          <p:spPr>
            <a:xfrm>
              <a:off x="1188016" y="1032769"/>
              <a:ext cx="219580" cy="2659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ctr">
              <a:spAutoFit/>
            </a:bodyPr>
            <a:lstStyle>
              <a:lvl1pPr algn="ctr">
                <a:defRPr sz="1400">
                  <a:solidFill>
                    <a:srgbClr val="FFFFCC"/>
                  </a:solidFill>
                  <a:latin typeface="Arial Bold"/>
                  <a:ea typeface="Arial Bold"/>
                  <a:cs typeface="Arial Bold"/>
                  <a:sym typeface="Arial Bold"/>
                </a:defRPr>
              </a:lvl1pPr>
            </a:lstStyle>
            <a:p>
              <a:pPr lvl="0">
                <a:defRPr sz="1800">
                  <a:solidFill>
                    <a:srgbClr val="000000"/>
                  </a:solidFill>
                </a:defRPr>
              </a:pPr>
              <a:r>
                <a:rPr sz="1400">
                  <a:solidFill>
                    <a:srgbClr val="FFFFCC"/>
                  </a:solidFill>
                </a:rPr>
                <a:t>G</a:t>
              </a:r>
            </a:p>
          </p:txBody>
        </p:sp>
        <p:sp>
          <p:nvSpPr>
            <p:cNvPr id="44" name="Shape 828"/>
            <p:cNvSpPr/>
            <p:nvPr/>
          </p:nvSpPr>
          <p:spPr>
            <a:xfrm>
              <a:off x="518851" y="524680"/>
              <a:ext cx="209682" cy="2659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ctr">
              <a:spAutoFit/>
            </a:bodyPr>
            <a:lstStyle>
              <a:lvl1pPr algn="ctr">
                <a:defRPr sz="1400">
                  <a:solidFill>
                    <a:srgbClr val="FFFFCC"/>
                  </a:solidFill>
                  <a:latin typeface="Arial Bold"/>
                  <a:ea typeface="Arial Bold"/>
                  <a:cs typeface="Arial Bold"/>
                  <a:sym typeface="Arial Bold"/>
                </a:defRPr>
              </a:lvl1pPr>
            </a:lstStyle>
            <a:p>
              <a:pPr lvl="0">
                <a:defRPr sz="1800">
                  <a:solidFill>
                    <a:srgbClr val="000000"/>
                  </a:solidFill>
                </a:defRPr>
              </a:pPr>
              <a:r>
                <a:rPr sz="1400">
                  <a:solidFill>
                    <a:srgbClr val="FFFFCC"/>
                  </a:solidFill>
                </a:rPr>
                <a:t>B</a:t>
              </a:r>
            </a:p>
          </p:txBody>
        </p:sp>
        <p:sp>
          <p:nvSpPr>
            <p:cNvPr id="45" name="Shape 829"/>
            <p:cNvSpPr/>
            <p:nvPr/>
          </p:nvSpPr>
          <p:spPr>
            <a:xfrm>
              <a:off x="1998613" y="533928"/>
              <a:ext cx="209682" cy="2659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ctr">
              <a:spAutoFit/>
            </a:bodyPr>
            <a:lstStyle>
              <a:lvl1pPr algn="ctr">
                <a:defRPr sz="1400">
                  <a:solidFill>
                    <a:srgbClr val="FFFFCC"/>
                  </a:solidFill>
                  <a:latin typeface="Arial Bold"/>
                  <a:ea typeface="Arial Bold"/>
                  <a:cs typeface="Arial Bold"/>
                  <a:sym typeface="Arial Bold"/>
                </a:defRPr>
              </a:lvl1pPr>
            </a:lstStyle>
            <a:p>
              <a:pPr lvl="0">
                <a:defRPr sz="1800">
                  <a:solidFill>
                    <a:srgbClr val="000000"/>
                  </a:solidFill>
                </a:defRPr>
              </a:pPr>
              <a:r>
                <a:rPr sz="1400">
                  <a:solidFill>
                    <a:srgbClr val="FFFFCC"/>
                  </a:solidFill>
                </a:rPr>
                <a:t>D</a:t>
              </a:r>
            </a:p>
          </p:txBody>
        </p:sp>
        <p:sp>
          <p:nvSpPr>
            <p:cNvPr id="46" name="Shape 830"/>
            <p:cNvSpPr/>
            <p:nvPr/>
          </p:nvSpPr>
          <p:spPr>
            <a:xfrm>
              <a:off x="300696" y="1032769"/>
              <a:ext cx="199872" cy="2659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ctr">
              <a:spAutoFit/>
            </a:bodyPr>
            <a:lstStyle>
              <a:lvl1pPr algn="ctr">
                <a:defRPr sz="1400">
                  <a:solidFill>
                    <a:srgbClr val="FFFFCC"/>
                  </a:solidFill>
                  <a:latin typeface="Arial Bold"/>
                  <a:ea typeface="Arial Bold"/>
                  <a:cs typeface="Arial Bold"/>
                  <a:sym typeface="Arial Bold"/>
                </a:defRPr>
              </a:lvl1pPr>
            </a:lstStyle>
            <a:p>
              <a:pPr lvl="0">
                <a:defRPr sz="1800">
                  <a:solidFill>
                    <a:srgbClr val="000000"/>
                  </a:solidFill>
                </a:defRPr>
              </a:pPr>
              <a:r>
                <a:rPr sz="1400">
                  <a:solidFill>
                    <a:srgbClr val="FFFFCC"/>
                  </a:solidFill>
                </a:rPr>
                <a:t>E</a:t>
              </a:r>
            </a:p>
          </p:txBody>
        </p:sp>
        <p:sp>
          <p:nvSpPr>
            <p:cNvPr id="47" name="Shape 831"/>
            <p:cNvSpPr/>
            <p:nvPr/>
          </p:nvSpPr>
          <p:spPr>
            <a:xfrm>
              <a:off x="703031" y="1032769"/>
              <a:ext cx="189888" cy="2659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ctr">
              <a:spAutoFit/>
            </a:bodyPr>
            <a:lstStyle>
              <a:lvl1pPr algn="ctr">
                <a:defRPr sz="1400">
                  <a:solidFill>
                    <a:srgbClr val="FFFFCC"/>
                  </a:solidFill>
                  <a:latin typeface="Arial Bold"/>
                  <a:ea typeface="Arial Bold"/>
                  <a:cs typeface="Arial Bold"/>
                  <a:sym typeface="Arial Bold"/>
                </a:defRPr>
              </a:lvl1pPr>
            </a:lstStyle>
            <a:p>
              <a:pPr lvl="0">
                <a:defRPr sz="1800">
                  <a:solidFill>
                    <a:srgbClr val="000000"/>
                  </a:solidFill>
                </a:defRPr>
              </a:pPr>
              <a:r>
                <a:rPr sz="1400">
                  <a:solidFill>
                    <a:srgbClr val="FFFFCC"/>
                  </a:solidFill>
                </a:rPr>
                <a:t>F</a:t>
              </a:r>
            </a:p>
          </p:txBody>
        </p:sp>
        <p:sp>
          <p:nvSpPr>
            <p:cNvPr id="48" name="Shape 832"/>
            <p:cNvSpPr/>
            <p:nvPr/>
          </p:nvSpPr>
          <p:spPr>
            <a:xfrm>
              <a:off x="79307" y="1533242"/>
              <a:ext cx="209682" cy="2659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ctr">
              <a:spAutoFit/>
            </a:bodyPr>
            <a:lstStyle>
              <a:lvl1pPr algn="ctr">
                <a:defRPr sz="1400">
                  <a:solidFill>
                    <a:srgbClr val="FFFFCC"/>
                  </a:solidFill>
                  <a:latin typeface="Arial Bold"/>
                  <a:ea typeface="Arial Bold"/>
                  <a:cs typeface="Arial Bold"/>
                  <a:sym typeface="Arial Bold"/>
                </a:defRPr>
              </a:lvl1pPr>
            </a:lstStyle>
            <a:p>
              <a:pPr lvl="0">
                <a:defRPr sz="1800">
                  <a:solidFill>
                    <a:srgbClr val="000000"/>
                  </a:solidFill>
                </a:defRPr>
              </a:pPr>
              <a:r>
                <a:rPr sz="1400">
                  <a:solidFill>
                    <a:srgbClr val="FFFFCC"/>
                  </a:solidFill>
                </a:rPr>
                <a:t>K</a:t>
              </a:r>
            </a:p>
          </p:txBody>
        </p:sp>
        <p:sp>
          <p:nvSpPr>
            <p:cNvPr id="49" name="Shape 833"/>
            <p:cNvSpPr/>
            <p:nvPr/>
          </p:nvSpPr>
          <p:spPr>
            <a:xfrm>
              <a:off x="518335" y="1533242"/>
              <a:ext cx="189888" cy="2659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ctr">
              <a:spAutoFit/>
            </a:bodyPr>
            <a:lstStyle>
              <a:lvl1pPr algn="ctr">
                <a:defRPr sz="1400">
                  <a:solidFill>
                    <a:srgbClr val="FFFFCC"/>
                  </a:solidFill>
                  <a:latin typeface="Arial Bold"/>
                  <a:ea typeface="Arial Bold"/>
                  <a:cs typeface="Arial Bold"/>
                  <a:sym typeface="Arial Bold"/>
                </a:defRPr>
              </a:lvl1pPr>
            </a:lstStyle>
            <a:p>
              <a:pPr lvl="0">
                <a:defRPr sz="1800">
                  <a:solidFill>
                    <a:srgbClr val="000000"/>
                  </a:solidFill>
                </a:defRPr>
              </a:pPr>
              <a:r>
                <a:rPr sz="1400">
                  <a:solidFill>
                    <a:srgbClr val="FFFFCC"/>
                  </a:solidFill>
                </a:rPr>
                <a:t>L</a:t>
              </a:r>
            </a:p>
          </p:txBody>
        </p:sp>
        <p:sp>
          <p:nvSpPr>
            <p:cNvPr id="50" name="Shape 834"/>
            <p:cNvSpPr/>
            <p:nvPr/>
          </p:nvSpPr>
          <p:spPr>
            <a:xfrm>
              <a:off x="1590856" y="1032769"/>
              <a:ext cx="209682" cy="2659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ctr">
              <a:spAutoFit/>
            </a:bodyPr>
            <a:lstStyle>
              <a:lvl1pPr algn="ctr">
                <a:defRPr sz="1400">
                  <a:solidFill>
                    <a:srgbClr val="FFFFCC"/>
                  </a:solidFill>
                  <a:latin typeface="Arial Bold"/>
                  <a:ea typeface="Arial Bold"/>
                  <a:cs typeface="Arial Bold"/>
                  <a:sym typeface="Arial Bold"/>
                </a:defRPr>
              </a:lvl1pPr>
            </a:lstStyle>
            <a:p>
              <a:pPr lvl="0">
                <a:defRPr sz="1800">
                  <a:solidFill>
                    <a:srgbClr val="000000"/>
                  </a:solidFill>
                </a:defRPr>
              </a:pPr>
              <a:r>
                <a:rPr sz="1400">
                  <a:solidFill>
                    <a:srgbClr val="FFFFCC"/>
                  </a:solidFill>
                </a:rPr>
                <a:t>H</a:t>
              </a:r>
            </a:p>
          </p:txBody>
        </p:sp>
        <p:sp>
          <p:nvSpPr>
            <p:cNvPr id="51" name="Shape 835"/>
            <p:cNvSpPr/>
            <p:nvPr/>
          </p:nvSpPr>
          <p:spPr>
            <a:xfrm>
              <a:off x="1557436" y="1533242"/>
              <a:ext cx="229390" cy="2659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ctr">
              <a:spAutoFit/>
            </a:bodyPr>
            <a:lstStyle>
              <a:lvl1pPr algn="ctr">
                <a:defRPr sz="1400">
                  <a:solidFill>
                    <a:srgbClr val="FFFFCC"/>
                  </a:solidFill>
                  <a:latin typeface="Arial Bold"/>
                  <a:ea typeface="Arial Bold"/>
                  <a:cs typeface="Arial Bold"/>
                  <a:sym typeface="Arial Bold"/>
                </a:defRPr>
              </a:lvl1pPr>
            </a:lstStyle>
            <a:p>
              <a:pPr lvl="0">
                <a:defRPr sz="1800">
                  <a:solidFill>
                    <a:srgbClr val="000000"/>
                  </a:solidFill>
                </a:defRPr>
              </a:pPr>
              <a:r>
                <a:rPr sz="1400">
                  <a:solidFill>
                    <a:srgbClr val="FFFFCC"/>
                  </a:solidFill>
                </a:rPr>
                <a:t>M</a:t>
              </a:r>
            </a:p>
          </p:txBody>
        </p:sp>
        <p:sp>
          <p:nvSpPr>
            <p:cNvPr id="52" name="Shape 836"/>
            <p:cNvSpPr/>
            <p:nvPr/>
          </p:nvSpPr>
          <p:spPr>
            <a:xfrm>
              <a:off x="2009615" y="1032769"/>
              <a:ext cx="130680" cy="2659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ctr">
              <a:spAutoFit/>
            </a:bodyPr>
            <a:lstStyle>
              <a:lvl1pPr algn="ctr">
                <a:defRPr sz="1400">
                  <a:solidFill>
                    <a:srgbClr val="FFFFCC"/>
                  </a:solidFill>
                  <a:latin typeface="Arial Bold"/>
                  <a:ea typeface="Arial Bold"/>
                  <a:cs typeface="Arial Bold"/>
                  <a:sym typeface="Arial Bold"/>
                </a:defRPr>
              </a:lvl1pPr>
            </a:lstStyle>
            <a:p>
              <a:pPr lvl="0">
                <a:defRPr sz="1800">
                  <a:solidFill>
                    <a:srgbClr val="000000"/>
                  </a:solidFill>
                </a:defRPr>
              </a:pPr>
              <a:r>
                <a:rPr sz="1400">
                  <a:solidFill>
                    <a:srgbClr val="FFFFCC"/>
                  </a:solidFill>
                </a:rPr>
                <a:t>I</a:t>
              </a:r>
            </a:p>
          </p:txBody>
        </p:sp>
        <p:sp>
          <p:nvSpPr>
            <p:cNvPr id="53" name="Shape 837"/>
            <p:cNvSpPr/>
            <p:nvPr/>
          </p:nvSpPr>
          <p:spPr>
            <a:xfrm>
              <a:off x="2411811" y="1032769"/>
              <a:ext cx="180165" cy="26596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34289" tIns="34289" rIns="34289" bIns="34289" numCol="1" anchor="ctr">
              <a:spAutoFit/>
            </a:bodyPr>
            <a:lstStyle>
              <a:lvl1pPr algn="ctr">
                <a:defRPr sz="1400">
                  <a:solidFill>
                    <a:srgbClr val="FFFFCC"/>
                  </a:solidFill>
                  <a:latin typeface="Arial Bold"/>
                  <a:ea typeface="Arial Bold"/>
                  <a:cs typeface="Arial Bold"/>
                  <a:sym typeface="Arial Bold"/>
                </a:defRPr>
              </a:lvl1pPr>
            </a:lstStyle>
            <a:p>
              <a:pPr lvl="0">
                <a:defRPr sz="1800">
                  <a:solidFill>
                    <a:srgbClr val="000000"/>
                  </a:solidFill>
                </a:defRPr>
              </a:pPr>
              <a:r>
                <a:rPr sz="1400">
                  <a:solidFill>
                    <a:srgbClr val="FFFFCC"/>
                  </a:solidFill>
                </a:rPr>
                <a:t>J</a:t>
              </a:r>
            </a:p>
          </p:txBody>
        </p:sp>
      </p:grpSp>
      <p:sp>
        <p:nvSpPr>
          <p:cNvPr id="54" name="内容占位符 2"/>
          <p:cNvSpPr>
            <a:spLocks noGrp="1"/>
          </p:cNvSpPr>
          <p:nvPr>
            <p:ph idx="1"/>
          </p:nvPr>
        </p:nvSpPr>
        <p:spPr>
          <a:xfrm>
            <a:off x="755576" y="1059582"/>
            <a:ext cx="6696744" cy="3207681"/>
          </a:xfrm>
        </p:spPr>
        <p:txBody>
          <a:bodyPr>
            <a:normAutofit/>
          </a:bodyPr>
          <a:lstStyle/>
          <a:p>
            <a:pPr>
              <a:spcBef>
                <a:spcPts val="0"/>
              </a:spcBef>
            </a:pPr>
            <a:r>
              <a:rPr lang="zh-CN" altLang="en-US" sz="1800" b="1" dirty="0">
                <a:solidFill>
                  <a:srgbClr val="FFC000"/>
                </a:solidFill>
              </a:rPr>
              <a:t>树的基本</a:t>
            </a:r>
            <a:r>
              <a:rPr lang="zh-CN" altLang="en-US" sz="1800" b="1" dirty="0" smtClean="0">
                <a:solidFill>
                  <a:srgbClr val="FFC000"/>
                </a:solidFill>
              </a:rPr>
              <a:t>术语</a:t>
            </a:r>
            <a:endParaRPr lang="en-US" altLang="zh-CN" sz="1800" b="1" dirty="0" smtClean="0">
              <a:solidFill>
                <a:srgbClr val="FFC000"/>
              </a:solidFill>
            </a:endParaRPr>
          </a:p>
          <a:p>
            <a:pPr marL="414900" indent="-342900">
              <a:spcBef>
                <a:spcPts val="0"/>
              </a:spcBef>
              <a:buFont typeface="Arial" pitchFamily="34" charset="0"/>
              <a:buChar char="•"/>
            </a:pPr>
            <a:r>
              <a:rPr lang="zh-CN" altLang="en-US" sz="1800" b="1" dirty="0"/>
              <a:t>层次：</a:t>
            </a:r>
            <a:r>
              <a:rPr lang="zh-CN" altLang="en-US" sz="1800" dirty="0"/>
              <a:t>根结点为第一层，其孩子为第二层，依此类推</a:t>
            </a:r>
          </a:p>
          <a:p>
            <a:pPr marL="414900" indent="-342900">
              <a:spcBef>
                <a:spcPts val="0"/>
              </a:spcBef>
              <a:buFont typeface="Arial" pitchFamily="34" charset="0"/>
              <a:buChar char="•"/>
            </a:pPr>
            <a:r>
              <a:rPr lang="zh-CN" altLang="en-US" sz="1800" b="1" dirty="0"/>
              <a:t>深度：</a:t>
            </a:r>
            <a:r>
              <a:rPr lang="zh-CN" altLang="en-US" sz="1800" dirty="0"/>
              <a:t>树中结点的最大层次</a:t>
            </a:r>
          </a:p>
          <a:p>
            <a:pPr marL="414900" indent="-342900">
              <a:spcBef>
                <a:spcPts val="0"/>
              </a:spcBef>
              <a:buFont typeface="Arial" pitchFamily="34" charset="0"/>
              <a:buChar char="•"/>
            </a:pPr>
            <a:r>
              <a:rPr lang="zh-CN" altLang="en-US" sz="1800" b="1" dirty="0"/>
              <a:t>有序树：</a:t>
            </a:r>
            <a:r>
              <a:rPr lang="zh-CN" altLang="en-US" sz="1800" dirty="0"/>
              <a:t>子树之间</a:t>
            </a:r>
            <a:r>
              <a:rPr lang="zh-CN" altLang="en-US" sz="1800" dirty="0" smtClean="0"/>
              <a:t>存在确</a:t>
            </a:r>
            <a:endParaRPr lang="en-US" altLang="zh-CN" sz="1800" dirty="0" smtClean="0"/>
          </a:p>
          <a:p>
            <a:pPr>
              <a:spcBef>
                <a:spcPts val="0"/>
              </a:spcBef>
            </a:pPr>
            <a:r>
              <a:rPr lang="en-US" altLang="zh-CN" sz="1800" dirty="0"/>
              <a:t> </a:t>
            </a:r>
            <a:r>
              <a:rPr lang="en-US" altLang="zh-CN" sz="1800" dirty="0" smtClean="0"/>
              <a:t>                 </a:t>
            </a:r>
            <a:r>
              <a:rPr lang="zh-CN" altLang="en-US" sz="1800" dirty="0" smtClean="0"/>
              <a:t>定</a:t>
            </a:r>
            <a:r>
              <a:rPr lang="zh-CN" altLang="en-US" sz="1800" dirty="0"/>
              <a:t>的次序关系。</a:t>
            </a:r>
          </a:p>
          <a:p>
            <a:pPr marL="414900" indent="-342900">
              <a:spcBef>
                <a:spcPts val="0"/>
              </a:spcBef>
              <a:buFont typeface="Arial" pitchFamily="34" charset="0"/>
              <a:buChar char="•"/>
            </a:pPr>
            <a:r>
              <a:rPr lang="zh-CN" altLang="en-US" sz="1800" b="1" dirty="0"/>
              <a:t>无序</a:t>
            </a:r>
            <a:r>
              <a:rPr lang="zh-CN" altLang="en-US" sz="1800" b="1" dirty="0" smtClean="0"/>
              <a:t>树</a:t>
            </a:r>
            <a:r>
              <a:rPr lang="zh-CN" altLang="en-US" sz="1800" b="1" dirty="0"/>
              <a:t>：</a:t>
            </a:r>
            <a:r>
              <a:rPr lang="zh-CN" altLang="en-US" sz="1800" dirty="0" smtClean="0"/>
              <a:t>子</a:t>
            </a:r>
            <a:r>
              <a:rPr lang="zh-CN" altLang="en-US" sz="1800" dirty="0"/>
              <a:t>树</a:t>
            </a:r>
            <a:r>
              <a:rPr lang="zh-CN" altLang="en-US" sz="1800" dirty="0" smtClean="0"/>
              <a:t>之间不存在</a:t>
            </a:r>
            <a:endParaRPr lang="en-US" altLang="zh-CN" sz="1800" dirty="0" smtClean="0"/>
          </a:p>
          <a:p>
            <a:pPr>
              <a:spcBef>
                <a:spcPts val="0"/>
              </a:spcBef>
            </a:pPr>
            <a:r>
              <a:rPr lang="en-US" altLang="zh-CN" sz="1800" dirty="0" smtClean="0"/>
              <a:t>                  </a:t>
            </a:r>
            <a:r>
              <a:rPr lang="zh-CN" altLang="en-US" sz="1800" dirty="0" smtClean="0"/>
              <a:t>确定</a:t>
            </a:r>
            <a:r>
              <a:rPr lang="zh-CN" altLang="en-US" sz="1800" dirty="0"/>
              <a:t>的次序关系。</a:t>
            </a:r>
          </a:p>
          <a:p>
            <a:endParaRPr lang="zh-CN" altLang="en-US" dirty="0"/>
          </a:p>
        </p:txBody>
      </p:sp>
    </p:spTree>
    <p:extLst>
      <p:ext uri="{BB962C8B-B14F-4D97-AF65-F5344CB8AC3E}">
        <p14:creationId xmlns:p14="http://schemas.microsoft.com/office/powerpoint/2010/main" val="367944945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en-US" dirty="0">
                <a:effectLst>
                  <a:outerShdw blurRad="38100" dist="38100" dir="2700000" rotWithShape="0">
                    <a:srgbClr val="000000">
                      <a:alpha val="43137"/>
                    </a:srgbClr>
                  </a:outerShdw>
                </a:effectLst>
              </a:rPr>
              <a:t>二、常用的</a:t>
            </a:r>
            <a:r>
              <a:rPr lang="zh-CN" altLang="en-US" dirty="0" smtClean="0">
                <a:effectLst>
                  <a:outerShdw blurRad="38100" dist="38100" dir="2700000" rotWithShape="0">
                    <a:srgbClr val="000000">
                      <a:alpha val="43137"/>
                    </a:srgbClr>
                  </a:outerShdw>
                </a:effectLst>
              </a:rPr>
              <a:t>数据结构</a:t>
            </a:r>
            <a:endParaRPr lang="zh-CN" altLang="en-US" dirty="0"/>
          </a:p>
        </p:txBody>
      </p:sp>
      <p:sp>
        <p:nvSpPr>
          <p:cNvPr id="3" name="内容占位符 2"/>
          <p:cNvSpPr>
            <a:spLocks noGrp="1"/>
          </p:cNvSpPr>
          <p:nvPr>
            <p:ph idx="1"/>
          </p:nvPr>
        </p:nvSpPr>
        <p:spPr>
          <a:xfrm>
            <a:off x="827584" y="1164269"/>
            <a:ext cx="7056784" cy="3207681"/>
          </a:xfrm>
        </p:spPr>
        <p:txBody>
          <a:bodyPr/>
          <a:lstStyle/>
          <a:p>
            <a:r>
              <a:rPr lang="zh-CN" altLang="en-US" b="1" dirty="0">
                <a:solidFill>
                  <a:srgbClr val="FFC000"/>
                </a:solidFill>
              </a:rPr>
              <a:t>图</a:t>
            </a:r>
          </a:p>
          <a:p>
            <a:pPr lvl="0"/>
            <a:r>
              <a:rPr lang="zh-CN" altLang="en-US" sz="1800" dirty="0">
                <a:solidFill>
                  <a:srgbClr val="FFFFFF"/>
                </a:solidFill>
                <a:effectLst>
                  <a:outerShdw blurRad="38100" dist="38100" dir="2700000" rotWithShape="0">
                    <a:srgbClr val="000000">
                      <a:alpha val="43137"/>
                    </a:srgbClr>
                  </a:outerShdw>
                </a:effectLst>
                <a:cs typeface="宋体"/>
                <a:sym typeface="宋体"/>
              </a:rPr>
              <a:t>图</a:t>
            </a:r>
            <a:r>
              <a:rPr lang="en-US" altLang="zh-CN" sz="1800" dirty="0">
                <a:solidFill>
                  <a:srgbClr val="FFFFFF"/>
                </a:solidFill>
                <a:effectLst>
                  <a:outerShdw blurRad="38100" dist="38100" dir="2700000" rotWithShape="0">
                    <a:srgbClr val="000000">
                      <a:alpha val="43137"/>
                    </a:srgbClr>
                  </a:outerShdw>
                </a:effectLst>
                <a:cs typeface="微软雅黑"/>
                <a:sym typeface="微软雅黑"/>
              </a:rPr>
              <a:t>G</a:t>
            </a:r>
            <a:r>
              <a:rPr lang="zh-CN" altLang="en-US" sz="1800" dirty="0">
                <a:solidFill>
                  <a:srgbClr val="FFFFFF"/>
                </a:solidFill>
                <a:effectLst>
                  <a:outerShdw blurRad="38100" dist="38100" dir="2700000" rotWithShape="0">
                    <a:srgbClr val="000000">
                      <a:alpha val="43137"/>
                    </a:srgbClr>
                  </a:outerShdw>
                </a:effectLst>
                <a:cs typeface="宋体"/>
                <a:sym typeface="宋体"/>
              </a:rPr>
              <a:t>是由两个集合</a:t>
            </a:r>
            <a:r>
              <a:rPr lang="en-US" altLang="zh-CN" sz="1800" dirty="0">
                <a:solidFill>
                  <a:srgbClr val="FFFFFF"/>
                </a:solidFill>
                <a:effectLst>
                  <a:outerShdw blurRad="38100" dist="38100" dir="2700000" rotWithShape="0">
                    <a:srgbClr val="000000">
                      <a:alpha val="43137"/>
                    </a:srgbClr>
                  </a:outerShdw>
                </a:effectLst>
                <a:cs typeface="微软雅黑"/>
                <a:sym typeface="微软雅黑"/>
              </a:rPr>
              <a:t>V(G)</a:t>
            </a:r>
            <a:r>
              <a:rPr lang="zh-CN" altLang="en-US" sz="1800" dirty="0">
                <a:solidFill>
                  <a:srgbClr val="FFFFFF"/>
                </a:solidFill>
                <a:effectLst>
                  <a:outerShdw blurRad="38100" dist="38100" dir="2700000" rotWithShape="0">
                    <a:srgbClr val="000000">
                      <a:alpha val="43137"/>
                    </a:srgbClr>
                  </a:outerShdw>
                </a:effectLst>
                <a:cs typeface="宋体"/>
                <a:sym typeface="宋体"/>
              </a:rPr>
              <a:t>和</a:t>
            </a:r>
            <a:r>
              <a:rPr lang="en-US" altLang="zh-CN" sz="1800" dirty="0">
                <a:solidFill>
                  <a:srgbClr val="FFFFFF"/>
                </a:solidFill>
                <a:effectLst>
                  <a:outerShdw blurRad="38100" dist="38100" dir="2700000" rotWithShape="0">
                    <a:srgbClr val="000000">
                      <a:alpha val="43137"/>
                    </a:srgbClr>
                  </a:outerShdw>
                </a:effectLst>
                <a:cs typeface="微软雅黑"/>
                <a:sym typeface="微软雅黑"/>
              </a:rPr>
              <a:t>E(G)</a:t>
            </a:r>
            <a:r>
              <a:rPr lang="zh-CN" altLang="en-US" sz="1800" dirty="0">
                <a:solidFill>
                  <a:srgbClr val="FFFFFF"/>
                </a:solidFill>
                <a:effectLst>
                  <a:outerShdw blurRad="38100" dist="38100" dir="2700000" rotWithShape="0">
                    <a:srgbClr val="000000">
                      <a:alpha val="43137"/>
                    </a:srgbClr>
                  </a:outerShdw>
                </a:effectLst>
                <a:cs typeface="宋体"/>
                <a:sym typeface="宋体"/>
              </a:rPr>
              <a:t>组成的，记</a:t>
            </a:r>
            <a:r>
              <a:rPr lang="zh-CN" altLang="en-US" sz="1800" dirty="0" smtClean="0">
                <a:solidFill>
                  <a:srgbClr val="FFFFFF"/>
                </a:solidFill>
                <a:effectLst>
                  <a:outerShdw blurRad="38100" dist="38100" dir="2700000" rotWithShape="0">
                    <a:srgbClr val="000000">
                      <a:alpha val="43137"/>
                    </a:srgbClr>
                  </a:outerShdw>
                </a:effectLst>
                <a:cs typeface="宋体"/>
                <a:sym typeface="宋体"/>
              </a:rPr>
              <a:t>为</a:t>
            </a:r>
            <a:r>
              <a:rPr lang="en-US" altLang="zh-CN" sz="1800" dirty="0" smtClean="0">
                <a:solidFill>
                  <a:srgbClr val="FFFFFF"/>
                </a:solidFill>
                <a:effectLst>
                  <a:outerShdw blurRad="38100" dist="38100" dir="2700000" rotWithShape="0">
                    <a:srgbClr val="000000">
                      <a:alpha val="43137"/>
                    </a:srgbClr>
                  </a:outerShdw>
                </a:effectLst>
                <a:cs typeface="微软雅黑"/>
                <a:sym typeface="微软雅黑"/>
              </a:rPr>
              <a:t>G</a:t>
            </a:r>
            <a:r>
              <a:rPr lang="en-US" altLang="zh-CN" sz="1800" dirty="0">
                <a:solidFill>
                  <a:srgbClr val="FFFFFF"/>
                </a:solidFill>
                <a:effectLst>
                  <a:outerShdw blurRad="38100" dist="38100" dir="2700000" rotWithShape="0">
                    <a:srgbClr val="000000">
                      <a:alpha val="43137"/>
                    </a:srgbClr>
                  </a:outerShdw>
                </a:effectLst>
                <a:cs typeface="微软雅黑"/>
                <a:sym typeface="微软雅黑"/>
              </a:rPr>
              <a:t>=(V, E)</a:t>
            </a:r>
          </a:p>
          <a:p>
            <a:pPr lvl="0"/>
            <a:r>
              <a:rPr lang="zh-CN" altLang="en-US" sz="1800" dirty="0">
                <a:solidFill>
                  <a:srgbClr val="FFFFFF"/>
                </a:solidFill>
                <a:effectLst>
                  <a:outerShdw blurRad="38100" dist="38100" dir="2700000" rotWithShape="0">
                    <a:srgbClr val="000000">
                      <a:alpha val="43137"/>
                    </a:srgbClr>
                  </a:outerShdw>
                </a:effectLst>
                <a:cs typeface="宋体"/>
                <a:sym typeface="宋体"/>
              </a:rPr>
              <a:t>其中：</a:t>
            </a:r>
            <a:r>
              <a:rPr lang="en-US" altLang="zh-CN" sz="1800" dirty="0">
                <a:solidFill>
                  <a:srgbClr val="FFFFFF"/>
                </a:solidFill>
                <a:effectLst>
                  <a:outerShdw blurRad="38100" dist="38100" dir="2700000" rotWithShape="0">
                    <a:srgbClr val="000000">
                      <a:alpha val="43137"/>
                    </a:srgbClr>
                  </a:outerShdw>
                </a:effectLst>
                <a:cs typeface="微软雅黑"/>
                <a:sym typeface="微软雅黑"/>
              </a:rPr>
              <a:t>V(G)</a:t>
            </a:r>
            <a:r>
              <a:rPr lang="zh-CN" altLang="en-US" sz="1800" dirty="0">
                <a:solidFill>
                  <a:srgbClr val="FFFFFF"/>
                </a:solidFill>
                <a:effectLst>
                  <a:outerShdw blurRad="38100" dist="38100" dir="2700000" rotWithShape="0">
                    <a:srgbClr val="000000">
                      <a:alpha val="43137"/>
                    </a:srgbClr>
                  </a:outerShdw>
                </a:effectLst>
                <a:cs typeface="宋体"/>
                <a:sym typeface="宋体"/>
              </a:rPr>
              <a:t>是顶点的非空有限集合；</a:t>
            </a:r>
          </a:p>
          <a:p>
            <a:pPr lvl="0"/>
            <a:r>
              <a:rPr lang="en-US" altLang="zh-CN" sz="1800" dirty="0" smtClean="0">
                <a:solidFill>
                  <a:srgbClr val="FFFFFF"/>
                </a:solidFill>
                <a:effectLst>
                  <a:outerShdw blurRad="38100" dist="38100" dir="2700000" rotWithShape="0">
                    <a:srgbClr val="000000">
                      <a:alpha val="43137"/>
                    </a:srgbClr>
                  </a:outerShdw>
                </a:effectLst>
                <a:cs typeface="微软雅黑"/>
                <a:sym typeface="微软雅黑"/>
              </a:rPr>
              <a:t>E(G</a:t>
            </a:r>
            <a:r>
              <a:rPr lang="en-US" altLang="zh-CN" sz="1800" dirty="0">
                <a:solidFill>
                  <a:srgbClr val="FFFFFF"/>
                </a:solidFill>
                <a:effectLst>
                  <a:outerShdw blurRad="38100" dist="38100" dir="2700000" rotWithShape="0">
                    <a:srgbClr val="000000">
                      <a:alpha val="43137"/>
                    </a:srgbClr>
                  </a:outerShdw>
                </a:effectLst>
                <a:cs typeface="微软雅黑"/>
                <a:sym typeface="微软雅黑"/>
              </a:rPr>
              <a:t>)</a:t>
            </a:r>
            <a:r>
              <a:rPr lang="zh-CN" altLang="en-US" sz="1800" dirty="0">
                <a:solidFill>
                  <a:srgbClr val="FFFFFF"/>
                </a:solidFill>
                <a:effectLst>
                  <a:outerShdw blurRad="38100" dist="38100" dir="2700000" rotWithShape="0">
                    <a:srgbClr val="000000">
                      <a:alpha val="43137"/>
                    </a:srgbClr>
                  </a:outerShdw>
                </a:effectLst>
                <a:cs typeface="宋体"/>
                <a:sym typeface="宋体"/>
              </a:rPr>
              <a:t>是边的有限集合，边是顶点的无序对或有序对。</a:t>
            </a:r>
          </a:p>
          <a:p>
            <a:endParaRPr lang="zh-CN" altLang="en-US" dirty="0"/>
          </a:p>
          <a:p>
            <a:endParaRPr lang="zh-CN" altLang="en-US" dirty="0"/>
          </a:p>
          <a:p>
            <a:endParaRPr lang="zh-CN" altLang="en-US" dirty="0"/>
          </a:p>
        </p:txBody>
      </p:sp>
    </p:spTree>
    <p:extLst>
      <p:ext uri="{BB962C8B-B14F-4D97-AF65-F5344CB8AC3E}">
        <p14:creationId xmlns:p14="http://schemas.microsoft.com/office/powerpoint/2010/main" val="237779587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outerShdw blurRad="38100" dist="38100" dir="2700000" rotWithShape="0">
                    <a:srgbClr val="000000">
                      <a:alpha val="43137"/>
                    </a:srgbClr>
                  </a:outerShdw>
                </a:effectLst>
              </a:rPr>
              <a:t>二、常用的数据结构</a:t>
            </a:r>
            <a:endParaRPr lang="zh-CN" altLang="en-US" dirty="0"/>
          </a:p>
        </p:txBody>
      </p:sp>
      <p:sp>
        <p:nvSpPr>
          <p:cNvPr id="3" name="内容占位符 2"/>
          <p:cNvSpPr>
            <a:spLocks noGrp="1"/>
          </p:cNvSpPr>
          <p:nvPr>
            <p:ph idx="1"/>
          </p:nvPr>
        </p:nvSpPr>
        <p:spPr>
          <a:xfrm>
            <a:off x="827584" y="1164269"/>
            <a:ext cx="6696744" cy="3207681"/>
          </a:xfrm>
        </p:spPr>
        <p:txBody>
          <a:bodyPr/>
          <a:lstStyle/>
          <a:p>
            <a:pPr>
              <a:lnSpc>
                <a:spcPts val="2800"/>
              </a:lnSpc>
            </a:pPr>
            <a:r>
              <a:rPr lang="zh-CN" altLang="en-US" b="1" dirty="0" smtClean="0">
                <a:solidFill>
                  <a:srgbClr val="FFC000"/>
                </a:solidFill>
              </a:rPr>
              <a:t>无向图</a:t>
            </a:r>
            <a:endParaRPr lang="en-US" altLang="zh-CN" b="1" dirty="0" smtClean="0">
              <a:solidFill>
                <a:srgbClr val="FFC000"/>
              </a:solidFill>
            </a:endParaRPr>
          </a:p>
          <a:p>
            <a:pPr lvl="0">
              <a:lnSpc>
                <a:spcPts val="2800"/>
              </a:lnSpc>
              <a:spcBef>
                <a:spcPts val="1100"/>
              </a:spcBef>
              <a:defRPr sz="1800"/>
            </a:pPr>
            <a:r>
              <a:rPr lang="zh-CN" altLang="en-US" dirty="0">
                <a:latin typeface="黑体"/>
                <a:ea typeface="黑体"/>
                <a:cs typeface="黑体"/>
                <a:sym typeface="黑体"/>
              </a:rPr>
              <a:t>用</a:t>
            </a:r>
            <a:r>
              <a:rPr lang="en-US" altLang="zh-CN" dirty="0">
                <a:latin typeface="黑体"/>
                <a:ea typeface="黑体"/>
                <a:cs typeface="黑体"/>
                <a:sym typeface="黑体"/>
              </a:rPr>
              <a:t>(</a:t>
            </a:r>
            <a:r>
              <a:rPr lang="en-US" altLang="zh-CN" dirty="0" err="1">
                <a:latin typeface="黑体"/>
                <a:ea typeface="黑体"/>
                <a:cs typeface="黑体"/>
                <a:sym typeface="黑体"/>
              </a:rPr>
              <a:t>x,y</a:t>
            </a:r>
            <a:r>
              <a:rPr lang="en-US" altLang="zh-CN" dirty="0">
                <a:latin typeface="黑体"/>
                <a:ea typeface="黑体"/>
                <a:cs typeface="黑体"/>
                <a:sym typeface="黑体"/>
              </a:rPr>
              <a:t>)</a:t>
            </a:r>
            <a:r>
              <a:rPr lang="zh-CN" altLang="en-US" dirty="0">
                <a:latin typeface="黑体"/>
                <a:ea typeface="黑体"/>
                <a:cs typeface="黑体"/>
                <a:sym typeface="黑体"/>
              </a:rPr>
              <a:t>表示两个顶点</a:t>
            </a:r>
            <a:r>
              <a:rPr lang="en-US" altLang="zh-CN" dirty="0" err="1">
                <a:latin typeface="黑体"/>
                <a:ea typeface="黑体"/>
                <a:cs typeface="黑体"/>
                <a:sym typeface="黑体"/>
              </a:rPr>
              <a:t>x,y</a:t>
            </a:r>
            <a:r>
              <a:rPr lang="zh-CN" altLang="en-US" dirty="0">
                <a:latin typeface="黑体"/>
                <a:ea typeface="黑体"/>
                <a:cs typeface="黑体"/>
                <a:sym typeface="黑体"/>
              </a:rPr>
              <a:t>之间的一条边</a:t>
            </a:r>
            <a:r>
              <a:rPr lang="en-US" altLang="zh-CN" dirty="0">
                <a:latin typeface="黑体"/>
                <a:ea typeface="黑体"/>
                <a:cs typeface="黑体"/>
                <a:sym typeface="黑体"/>
              </a:rPr>
              <a:t>(edge)</a:t>
            </a:r>
          </a:p>
          <a:p>
            <a:pPr lvl="0">
              <a:spcBef>
                <a:spcPts val="1100"/>
              </a:spcBef>
              <a:defRPr sz="1800"/>
            </a:pPr>
            <a:r>
              <a:rPr lang="en-US" altLang="zh-CN" dirty="0">
                <a:latin typeface="黑体"/>
                <a:ea typeface="黑体"/>
                <a:cs typeface="黑体"/>
                <a:sym typeface="黑体"/>
              </a:rPr>
              <a:t>N={V,E}</a:t>
            </a:r>
            <a:r>
              <a:rPr lang="zh-CN" altLang="en-US" dirty="0">
                <a:latin typeface="黑体"/>
                <a:ea typeface="黑体"/>
                <a:cs typeface="黑体"/>
                <a:sym typeface="黑体"/>
              </a:rPr>
              <a:t>，</a:t>
            </a:r>
          </a:p>
          <a:p>
            <a:pPr lvl="0">
              <a:spcBef>
                <a:spcPts val="1100"/>
              </a:spcBef>
              <a:defRPr sz="1800"/>
            </a:pPr>
            <a:r>
              <a:rPr lang="en-US" altLang="zh-CN" dirty="0">
                <a:latin typeface="黑体"/>
                <a:ea typeface="黑体"/>
                <a:cs typeface="黑体"/>
                <a:sym typeface="黑体"/>
              </a:rPr>
              <a:t>V={0,1,2,3,4,5}</a:t>
            </a:r>
            <a:r>
              <a:rPr lang="zh-CN" altLang="en-US" dirty="0">
                <a:latin typeface="黑体"/>
                <a:ea typeface="黑体"/>
                <a:cs typeface="黑体"/>
                <a:sym typeface="黑体"/>
              </a:rPr>
              <a:t>，</a:t>
            </a:r>
          </a:p>
          <a:p>
            <a:pPr lvl="0">
              <a:spcBef>
                <a:spcPts val="1100"/>
              </a:spcBef>
              <a:defRPr sz="1800"/>
            </a:pPr>
            <a:r>
              <a:rPr lang="en-US" altLang="zh-CN" dirty="0">
                <a:latin typeface="黑体"/>
                <a:ea typeface="黑体"/>
                <a:cs typeface="黑体"/>
                <a:sym typeface="黑体"/>
              </a:rPr>
              <a:t>E={(0,1), (0,4), (0,5), (1,2), (1,3), (1,5), (2,3), (3,4), (3,5), (4,5)}</a:t>
            </a:r>
          </a:p>
          <a:p>
            <a:endParaRPr lang="zh-CN" altLang="en-US" dirty="0"/>
          </a:p>
        </p:txBody>
      </p:sp>
      <p:grpSp>
        <p:nvGrpSpPr>
          <p:cNvPr id="4" name="Group 988"/>
          <p:cNvGrpSpPr/>
          <p:nvPr/>
        </p:nvGrpSpPr>
        <p:grpSpPr>
          <a:xfrm>
            <a:off x="5486399" y="1563638"/>
            <a:ext cx="2171701" cy="1714501"/>
            <a:chOff x="0" y="0"/>
            <a:chExt cx="2171700" cy="1714500"/>
          </a:xfrm>
        </p:grpSpPr>
        <p:sp>
          <p:nvSpPr>
            <p:cNvPr id="5" name="Shape 959"/>
            <p:cNvSpPr/>
            <p:nvPr/>
          </p:nvSpPr>
          <p:spPr>
            <a:xfrm flipH="1" flipV="1">
              <a:off x="742950" y="177403"/>
              <a:ext cx="685800" cy="1"/>
            </a:xfrm>
            <a:prstGeom prst="line">
              <a:avLst/>
            </a:prstGeom>
            <a:noFill/>
            <a:ln w="25400" cap="flat">
              <a:solidFill>
                <a:srgbClr val="009900"/>
              </a:solidFill>
              <a:prstDash val="solid"/>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6" name="Shape 960"/>
            <p:cNvSpPr/>
            <p:nvPr/>
          </p:nvSpPr>
          <p:spPr>
            <a:xfrm flipH="1">
              <a:off x="1543050" y="291703"/>
              <a:ext cx="1" cy="1143001"/>
            </a:xfrm>
            <a:prstGeom prst="line">
              <a:avLst/>
            </a:prstGeom>
            <a:noFill/>
            <a:ln w="25400" cap="flat">
              <a:solidFill>
                <a:srgbClr val="009900"/>
              </a:solidFill>
              <a:prstDash val="solid"/>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7" name="Shape 961"/>
            <p:cNvSpPr/>
            <p:nvPr/>
          </p:nvSpPr>
          <p:spPr>
            <a:xfrm>
              <a:off x="1600199" y="234553"/>
              <a:ext cx="400052" cy="571501"/>
            </a:xfrm>
            <a:prstGeom prst="line">
              <a:avLst/>
            </a:prstGeom>
            <a:noFill/>
            <a:ln w="25400" cap="flat">
              <a:solidFill>
                <a:srgbClr val="009900"/>
              </a:solidFill>
              <a:prstDash val="solid"/>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8" name="Shape 962"/>
            <p:cNvSpPr/>
            <p:nvPr/>
          </p:nvSpPr>
          <p:spPr>
            <a:xfrm flipH="1">
              <a:off x="228599" y="234553"/>
              <a:ext cx="285752" cy="514351"/>
            </a:xfrm>
            <a:prstGeom prst="line">
              <a:avLst/>
            </a:prstGeom>
            <a:noFill/>
            <a:ln w="25400" cap="flat">
              <a:solidFill>
                <a:srgbClr val="009900"/>
              </a:solidFill>
              <a:prstDash val="solid"/>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9" name="Shape 963"/>
            <p:cNvSpPr/>
            <p:nvPr/>
          </p:nvSpPr>
          <p:spPr>
            <a:xfrm flipV="1">
              <a:off x="572452" y="291703"/>
              <a:ext cx="1" cy="1200151"/>
            </a:xfrm>
            <a:prstGeom prst="line">
              <a:avLst/>
            </a:prstGeom>
            <a:noFill/>
            <a:ln w="25400" cap="flat">
              <a:solidFill>
                <a:srgbClr val="009900"/>
              </a:solidFill>
              <a:prstDash val="solid"/>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10" name="Shape 964"/>
            <p:cNvSpPr/>
            <p:nvPr/>
          </p:nvSpPr>
          <p:spPr>
            <a:xfrm flipH="1" flipV="1">
              <a:off x="628650" y="234553"/>
              <a:ext cx="1314451" cy="685801"/>
            </a:xfrm>
            <a:prstGeom prst="line">
              <a:avLst/>
            </a:prstGeom>
            <a:noFill/>
            <a:ln w="25400" cap="flat">
              <a:solidFill>
                <a:srgbClr val="009900"/>
              </a:solidFill>
              <a:prstDash val="solid"/>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11" name="Shape 965"/>
            <p:cNvSpPr/>
            <p:nvPr/>
          </p:nvSpPr>
          <p:spPr>
            <a:xfrm flipH="1" flipV="1">
              <a:off x="171449" y="977503"/>
              <a:ext cx="342902" cy="514351"/>
            </a:xfrm>
            <a:prstGeom prst="line">
              <a:avLst/>
            </a:prstGeom>
            <a:noFill/>
            <a:ln w="25400" cap="flat">
              <a:solidFill>
                <a:srgbClr val="009900"/>
              </a:solidFill>
              <a:prstDash val="solid"/>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12" name="Shape 966"/>
            <p:cNvSpPr/>
            <p:nvPr/>
          </p:nvSpPr>
          <p:spPr>
            <a:xfrm flipH="1" flipV="1">
              <a:off x="628650" y="1549003"/>
              <a:ext cx="857251" cy="1"/>
            </a:xfrm>
            <a:prstGeom prst="line">
              <a:avLst/>
            </a:prstGeom>
            <a:noFill/>
            <a:ln w="25400" cap="flat">
              <a:solidFill>
                <a:srgbClr val="009900"/>
              </a:solidFill>
              <a:prstDash val="solid"/>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13" name="Shape 967"/>
            <p:cNvSpPr/>
            <p:nvPr/>
          </p:nvSpPr>
          <p:spPr>
            <a:xfrm flipH="1">
              <a:off x="685799" y="920353"/>
              <a:ext cx="1257302" cy="571501"/>
            </a:xfrm>
            <a:prstGeom prst="line">
              <a:avLst/>
            </a:prstGeom>
            <a:noFill/>
            <a:ln w="25400" cap="flat">
              <a:solidFill>
                <a:srgbClr val="009900"/>
              </a:solidFill>
              <a:prstDash val="solid"/>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14" name="Shape 968"/>
            <p:cNvSpPr/>
            <p:nvPr/>
          </p:nvSpPr>
          <p:spPr>
            <a:xfrm flipH="1">
              <a:off x="1600199" y="977503"/>
              <a:ext cx="400051" cy="571501"/>
            </a:xfrm>
            <a:prstGeom prst="line">
              <a:avLst/>
            </a:prstGeom>
            <a:noFill/>
            <a:ln w="25400" cap="flat">
              <a:solidFill>
                <a:srgbClr val="009900"/>
              </a:solidFill>
              <a:prstDash val="solid"/>
              <a:roun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grpSp>
          <p:nvGrpSpPr>
            <p:cNvPr id="15" name="Group 987"/>
            <p:cNvGrpSpPr/>
            <p:nvPr/>
          </p:nvGrpSpPr>
          <p:grpSpPr>
            <a:xfrm>
              <a:off x="-1" y="-1"/>
              <a:ext cx="2171701" cy="1714502"/>
              <a:chOff x="0" y="0"/>
              <a:chExt cx="2171700" cy="1714500"/>
            </a:xfrm>
          </p:grpSpPr>
          <p:grpSp>
            <p:nvGrpSpPr>
              <p:cNvPr id="16" name="Group 971"/>
              <p:cNvGrpSpPr/>
              <p:nvPr/>
            </p:nvGrpSpPr>
            <p:grpSpPr>
              <a:xfrm>
                <a:off x="400049" y="-1"/>
                <a:ext cx="342901" cy="322661"/>
                <a:chOff x="0" y="0"/>
                <a:chExt cx="342900" cy="322659"/>
              </a:xfrm>
            </p:grpSpPr>
            <p:sp>
              <p:nvSpPr>
                <p:cNvPr id="32" name="Shape 969"/>
                <p:cNvSpPr/>
                <p:nvPr/>
              </p:nvSpPr>
              <p:spPr>
                <a:xfrm>
                  <a:off x="0" y="-1"/>
                  <a:ext cx="342900" cy="3226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6600"/>
                    </a:gs>
                    <a:gs pos="100000">
                      <a:srgbClr val="762F00"/>
                    </a:gs>
                  </a:gsLst>
                  <a:lin ang="2700000" scaled="0"/>
                </a:gradFill>
                <a:ln w="12700" cap="flat">
                  <a:noFill/>
                  <a:miter lim="400000"/>
                </a:ln>
                <a:effectLst/>
              </p:spPr>
              <p:txBody>
                <a:bodyPr wrap="square" lIns="34289" tIns="34289" rIns="34289" bIns="34289" numCol="1" anchor="ctr">
                  <a:noAutofit/>
                </a:bodyPr>
                <a:lstStyle/>
                <a:p>
                  <a:pPr lvl="0" algn="ctr">
                    <a:defRPr>
                      <a:solidFill>
                        <a:srgbClr val="FFFFFF"/>
                      </a:solidFill>
                      <a:latin typeface="Tahoma"/>
                      <a:ea typeface="Tahoma"/>
                      <a:cs typeface="Tahoma"/>
                      <a:sym typeface="Tahoma"/>
                    </a:defRPr>
                  </a:pPr>
                  <a:endParaRPr/>
                </a:p>
              </p:txBody>
            </p:sp>
            <p:sp>
              <p:nvSpPr>
                <p:cNvPr id="33" name="Shape 970"/>
                <p:cNvSpPr/>
                <p:nvPr/>
              </p:nvSpPr>
              <p:spPr>
                <a:xfrm>
                  <a:off x="102703" y="21629"/>
                  <a:ext cx="137494" cy="2794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lgn="ctr">
                    <a:defRPr>
                      <a:solidFill>
                        <a:srgbClr val="FFFFFF"/>
                      </a:solidFill>
                      <a:latin typeface="Tahoma"/>
                      <a:ea typeface="Tahoma"/>
                      <a:cs typeface="Tahoma"/>
                      <a:sym typeface="Tahoma"/>
                    </a:defRPr>
                  </a:lvl1pPr>
                </a:lstStyle>
                <a:p>
                  <a:pPr lvl="0">
                    <a:defRPr>
                      <a:solidFill>
                        <a:srgbClr val="000000"/>
                      </a:solidFill>
                    </a:defRPr>
                  </a:pPr>
                  <a:r>
                    <a:rPr dirty="0">
                      <a:solidFill>
                        <a:srgbClr val="FFFFFF"/>
                      </a:solidFill>
                    </a:rPr>
                    <a:t>1</a:t>
                  </a:r>
                </a:p>
              </p:txBody>
            </p:sp>
          </p:grpSp>
          <p:grpSp>
            <p:nvGrpSpPr>
              <p:cNvPr id="17" name="Group 974"/>
              <p:cNvGrpSpPr/>
              <p:nvPr/>
            </p:nvGrpSpPr>
            <p:grpSpPr>
              <a:xfrm>
                <a:off x="400049" y="1391840"/>
                <a:ext cx="342901" cy="322660"/>
                <a:chOff x="0" y="0"/>
                <a:chExt cx="342900" cy="322659"/>
              </a:xfrm>
            </p:grpSpPr>
            <p:sp>
              <p:nvSpPr>
                <p:cNvPr id="30" name="Shape 972"/>
                <p:cNvSpPr/>
                <p:nvPr/>
              </p:nvSpPr>
              <p:spPr>
                <a:xfrm>
                  <a:off x="0" y="-1"/>
                  <a:ext cx="342900" cy="3226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6600"/>
                    </a:gs>
                    <a:gs pos="100000">
                      <a:srgbClr val="762F00"/>
                    </a:gs>
                  </a:gsLst>
                  <a:lin ang="2700000" scaled="0"/>
                </a:gradFill>
                <a:ln w="12700" cap="flat">
                  <a:noFill/>
                  <a:miter lim="400000"/>
                </a:ln>
                <a:effectLst/>
              </p:spPr>
              <p:txBody>
                <a:bodyPr wrap="square" lIns="34289" tIns="34289" rIns="34289" bIns="34289" numCol="1" anchor="ctr">
                  <a:noAutofit/>
                </a:bodyPr>
                <a:lstStyle/>
                <a:p>
                  <a:pPr lvl="0" algn="ctr">
                    <a:defRPr>
                      <a:solidFill>
                        <a:srgbClr val="FFFFFF"/>
                      </a:solidFill>
                      <a:latin typeface="Tahoma"/>
                      <a:ea typeface="Tahoma"/>
                      <a:cs typeface="Tahoma"/>
                      <a:sym typeface="Tahoma"/>
                    </a:defRPr>
                  </a:pPr>
                  <a:endParaRPr/>
                </a:p>
              </p:txBody>
            </p:sp>
            <p:sp>
              <p:nvSpPr>
                <p:cNvPr id="31" name="Shape 973"/>
                <p:cNvSpPr/>
                <p:nvPr/>
              </p:nvSpPr>
              <p:spPr>
                <a:xfrm>
                  <a:off x="102703" y="21629"/>
                  <a:ext cx="137494" cy="2794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lgn="ctr">
                    <a:defRPr>
                      <a:solidFill>
                        <a:srgbClr val="FFFFFF"/>
                      </a:solidFill>
                      <a:latin typeface="Tahoma"/>
                      <a:ea typeface="Tahoma"/>
                      <a:cs typeface="Tahoma"/>
                      <a:sym typeface="Tahoma"/>
                    </a:defRPr>
                  </a:lvl1pPr>
                </a:lstStyle>
                <a:p>
                  <a:pPr lvl="0">
                    <a:defRPr>
                      <a:solidFill>
                        <a:srgbClr val="000000"/>
                      </a:solidFill>
                    </a:defRPr>
                  </a:pPr>
                  <a:r>
                    <a:rPr>
                      <a:solidFill>
                        <a:srgbClr val="FFFFFF"/>
                      </a:solidFill>
                    </a:rPr>
                    <a:t>3</a:t>
                  </a:r>
                </a:p>
              </p:txBody>
            </p:sp>
          </p:grpSp>
          <p:grpSp>
            <p:nvGrpSpPr>
              <p:cNvPr id="18" name="Group 977"/>
              <p:cNvGrpSpPr/>
              <p:nvPr/>
            </p:nvGrpSpPr>
            <p:grpSpPr>
              <a:xfrm>
                <a:off x="-1" y="685799"/>
                <a:ext cx="342901" cy="322661"/>
                <a:chOff x="0" y="0"/>
                <a:chExt cx="342900" cy="322659"/>
              </a:xfrm>
            </p:grpSpPr>
            <p:sp>
              <p:nvSpPr>
                <p:cNvPr id="28" name="Shape 975"/>
                <p:cNvSpPr/>
                <p:nvPr/>
              </p:nvSpPr>
              <p:spPr>
                <a:xfrm>
                  <a:off x="0" y="-1"/>
                  <a:ext cx="342900" cy="3226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6600"/>
                    </a:gs>
                    <a:gs pos="100000">
                      <a:srgbClr val="762F00"/>
                    </a:gs>
                  </a:gsLst>
                  <a:lin ang="2700000" scaled="0"/>
                </a:gradFill>
                <a:ln w="12700" cap="flat">
                  <a:noFill/>
                  <a:miter lim="400000"/>
                </a:ln>
                <a:effectLst/>
              </p:spPr>
              <p:txBody>
                <a:bodyPr wrap="square" lIns="34289" tIns="34289" rIns="34289" bIns="34289" numCol="1" anchor="ctr">
                  <a:noAutofit/>
                </a:bodyPr>
                <a:lstStyle/>
                <a:p>
                  <a:pPr lvl="0" algn="ctr">
                    <a:defRPr>
                      <a:solidFill>
                        <a:srgbClr val="FFFFFF"/>
                      </a:solidFill>
                      <a:latin typeface="Tahoma"/>
                      <a:ea typeface="Tahoma"/>
                      <a:cs typeface="Tahoma"/>
                      <a:sym typeface="Tahoma"/>
                    </a:defRPr>
                  </a:pPr>
                  <a:endParaRPr/>
                </a:p>
              </p:txBody>
            </p:sp>
            <p:sp>
              <p:nvSpPr>
                <p:cNvPr id="29" name="Shape 976"/>
                <p:cNvSpPr/>
                <p:nvPr/>
              </p:nvSpPr>
              <p:spPr>
                <a:xfrm>
                  <a:off x="102703" y="21629"/>
                  <a:ext cx="137494" cy="2794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lgn="ctr">
                    <a:defRPr>
                      <a:solidFill>
                        <a:srgbClr val="FFFFFF"/>
                      </a:solidFill>
                      <a:latin typeface="Tahoma"/>
                      <a:ea typeface="Tahoma"/>
                      <a:cs typeface="Tahoma"/>
                      <a:sym typeface="Tahoma"/>
                    </a:defRPr>
                  </a:lvl1pPr>
                </a:lstStyle>
                <a:p>
                  <a:pPr lvl="0">
                    <a:defRPr>
                      <a:solidFill>
                        <a:srgbClr val="000000"/>
                      </a:solidFill>
                    </a:defRPr>
                  </a:pPr>
                  <a:r>
                    <a:rPr>
                      <a:solidFill>
                        <a:srgbClr val="FFFFFF"/>
                      </a:solidFill>
                    </a:rPr>
                    <a:t>2</a:t>
                  </a:r>
                </a:p>
              </p:txBody>
            </p:sp>
          </p:grpSp>
          <p:grpSp>
            <p:nvGrpSpPr>
              <p:cNvPr id="19" name="Group 980"/>
              <p:cNvGrpSpPr/>
              <p:nvPr/>
            </p:nvGrpSpPr>
            <p:grpSpPr>
              <a:xfrm>
                <a:off x="1828799" y="742949"/>
                <a:ext cx="342901" cy="322661"/>
                <a:chOff x="0" y="0"/>
                <a:chExt cx="342900" cy="322659"/>
              </a:xfrm>
            </p:grpSpPr>
            <p:sp>
              <p:nvSpPr>
                <p:cNvPr id="26" name="Shape 978"/>
                <p:cNvSpPr/>
                <p:nvPr/>
              </p:nvSpPr>
              <p:spPr>
                <a:xfrm>
                  <a:off x="0" y="-1"/>
                  <a:ext cx="342900" cy="322661"/>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6600"/>
                    </a:gs>
                    <a:gs pos="100000">
                      <a:srgbClr val="762F00"/>
                    </a:gs>
                  </a:gsLst>
                  <a:lin ang="2700000" scaled="0"/>
                </a:gradFill>
                <a:ln w="12700" cap="flat">
                  <a:noFill/>
                  <a:miter lim="400000"/>
                </a:ln>
                <a:effectLst/>
              </p:spPr>
              <p:txBody>
                <a:bodyPr wrap="square" lIns="34289" tIns="34289" rIns="34289" bIns="34289" numCol="1" anchor="ctr">
                  <a:noAutofit/>
                </a:bodyPr>
                <a:lstStyle/>
                <a:p>
                  <a:pPr lvl="0" algn="ctr">
                    <a:defRPr>
                      <a:solidFill>
                        <a:srgbClr val="FFFFFF"/>
                      </a:solidFill>
                      <a:latin typeface="Tahoma"/>
                      <a:ea typeface="Tahoma"/>
                      <a:cs typeface="Tahoma"/>
                      <a:sym typeface="Tahoma"/>
                    </a:defRPr>
                  </a:pPr>
                  <a:endParaRPr/>
                </a:p>
              </p:txBody>
            </p:sp>
            <p:sp>
              <p:nvSpPr>
                <p:cNvPr id="27" name="Shape 979"/>
                <p:cNvSpPr/>
                <p:nvPr/>
              </p:nvSpPr>
              <p:spPr>
                <a:xfrm>
                  <a:off x="102703" y="21629"/>
                  <a:ext cx="137494" cy="2794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lgn="ctr">
                    <a:defRPr>
                      <a:solidFill>
                        <a:srgbClr val="FFFFFF"/>
                      </a:solidFill>
                      <a:latin typeface="Tahoma"/>
                      <a:ea typeface="Tahoma"/>
                      <a:cs typeface="Tahoma"/>
                      <a:sym typeface="Tahoma"/>
                    </a:defRPr>
                  </a:lvl1pPr>
                </a:lstStyle>
                <a:p>
                  <a:pPr lvl="0">
                    <a:defRPr>
                      <a:solidFill>
                        <a:srgbClr val="000000"/>
                      </a:solidFill>
                    </a:defRPr>
                  </a:pPr>
                  <a:r>
                    <a:rPr>
                      <a:solidFill>
                        <a:srgbClr val="FFFFFF"/>
                      </a:solidFill>
                    </a:rPr>
                    <a:t>5</a:t>
                  </a:r>
                </a:p>
              </p:txBody>
            </p:sp>
          </p:grpSp>
          <p:grpSp>
            <p:nvGrpSpPr>
              <p:cNvPr id="20" name="Group 983"/>
              <p:cNvGrpSpPr/>
              <p:nvPr/>
            </p:nvGrpSpPr>
            <p:grpSpPr>
              <a:xfrm>
                <a:off x="1371599" y="1393031"/>
                <a:ext cx="342901" cy="321470"/>
                <a:chOff x="0" y="0"/>
                <a:chExt cx="342900" cy="321468"/>
              </a:xfrm>
            </p:grpSpPr>
            <p:sp>
              <p:nvSpPr>
                <p:cNvPr id="24" name="Shape 981"/>
                <p:cNvSpPr/>
                <p:nvPr/>
              </p:nvSpPr>
              <p:spPr>
                <a:xfrm>
                  <a:off x="0" y="0"/>
                  <a:ext cx="342900" cy="3214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6600"/>
                    </a:gs>
                    <a:gs pos="100000">
                      <a:srgbClr val="762F00"/>
                    </a:gs>
                  </a:gsLst>
                  <a:lin ang="2700000" scaled="0"/>
                </a:gradFill>
                <a:ln w="12700" cap="flat">
                  <a:noFill/>
                  <a:miter lim="400000"/>
                </a:ln>
                <a:effectLst/>
              </p:spPr>
              <p:txBody>
                <a:bodyPr wrap="square" lIns="34289" tIns="34289" rIns="34289" bIns="34289" numCol="1" anchor="ctr">
                  <a:noAutofit/>
                </a:bodyPr>
                <a:lstStyle/>
                <a:p>
                  <a:pPr lvl="0" algn="ctr">
                    <a:defRPr>
                      <a:solidFill>
                        <a:srgbClr val="FFFFFF"/>
                      </a:solidFill>
                      <a:latin typeface="Tahoma"/>
                      <a:ea typeface="Tahoma"/>
                      <a:cs typeface="Tahoma"/>
                      <a:sym typeface="Tahoma"/>
                    </a:defRPr>
                  </a:pPr>
                  <a:endParaRPr/>
                </a:p>
              </p:txBody>
            </p:sp>
            <p:sp>
              <p:nvSpPr>
                <p:cNvPr id="25" name="Shape 982"/>
                <p:cNvSpPr/>
                <p:nvPr/>
              </p:nvSpPr>
              <p:spPr>
                <a:xfrm>
                  <a:off x="102703" y="21034"/>
                  <a:ext cx="137494" cy="2794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lgn="ctr">
                    <a:defRPr>
                      <a:solidFill>
                        <a:srgbClr val="FFFFFF"/>
                      </a:solidFill>
                      <a:latin typeface="Tahoma"/>
                      <a:ea typeface="Tahoma"/>
                      <a:cs typeface="Tahoma"/>
                      <a:sym typeface="Tahoma"/>
                    </a:defRPr>
                  </a:lvl1pPr>
                </a:lstStyle>
                <a:p>
                  <a:pPr lvl="0">
                    <a:defRPr>
                      <a:solidFill>
                        <a:srgbClr val="000000"/>
                      </a:solidFill>
                    </a:defRPr>
                  </a:pPr>
                  <a:r>
                    <a:rPr>
                      <a:solidFill>
                        <a:srgbClr val="FFFFFF"/>
                      </a:solidFill>
                    </a:rPr>
                    <a:t>4</a:t>
                  </a:r>
                </a:p>
              </p:txBody>
            </p:sp>
          </p:grpSp>
          <p:grpSp>
            <p:nvGrpSpPr>
              <p:cNvPr id="21" name="Group 986"/>
              <p:cNvGrpSpPr/>
              <p:nvPr/>
            </p:nvGrpSpPr>
            <p:grpSpPr>
              <a:xfrm>
                <a:off x="1371599" y="0"/>
                <a:ext cx="342901" cy="321469"/>
                <a:chOff x="0" y="0"/>
                <a:chExt cx="342900" cy="321468"/>
              </a:xfrm>
            </p:grpSpPr>
            <p:sp>
              <p:nvSpPr>
                <p:cNvPr id="22" name="Shape 984"/>
                <p:cNvSpPr/>
                <p:nvPr/>
              </p:nvSpPr>
              <p:spPr>
                <a:xfrm>
                  <a:off x="0" y="0"/>
                  <a:ext cx="342900" cy="3214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6600"/>
                    </a:gs>
                    <a:gs pos="100000">
                      <a:srgbClr val="762F00"/>
                    </a:gs>
                  </a:gsLst>
                  <a:lin ang="2700000" scaled="0"/>
                </a:gradFill>
                <a:ln w="12700" cap="flat">
                  <a:noFill/>
                  <a:miter lim="400000"/>
                </a:ln>
                <a:effectLst/>
              </p:spPr>
              <p:txBody>
                <a:bodyPr wrap="square" lIns="34289" tIns="34289" rIns="34289" bIns="34289" numCol="1" anchor="ctr">
                  <a:noAutofit/>
                </a:bodyPr>
                <a:lstStyle/>
                <a:p>
                  <a:pPr lvl="0" algn="ctr">
                    <a:defRPr>
                      <a:solidFill>
                        <a:srgbClr val="FFFFFF"/>
                      </a:solidFill>
                      <a:latin typeface="Tahoma"/>
                      <a:ea typeface="Tahoma"/>
                      <a:cs typeface="Tahoma"/>
                      <a:sym typeface="Tahoma"/>
                    </a:defRPr>
                  </a:pPr>
                  <a:endParaRPr/>
                </a:p>
              </p:txBody>
            </p:sp>
            <p:sp>
              <p:nvSpPr>
                <p:cNvPr id="23" name="Shape 985"/>
                <p:cNvSpPr/>
                <p:nvPr/>
              </p:nvSpPr>
              <p:spPr>
                <a:xfrm>
                  <a:off x="102703" y="21034"/>
                  <a:ext cx="137494" cy="2794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lgn="ctr">
                    <a:defRPr>
                      <a:solidFill>
                        <a:srgbClr val="FFFFFF"/>
                      </a:solidFill>
                      <a:latin typeface="Tahoma"/>
                      <a:ea typeface="Tahoma"/>
                      <a:cs typeface="Tahoma"/>
                      <a:sym typeface="Tahoma"/>
                    </a:defRPr>
                  </a:lvl1pPr>
                </a:lstStyle>
                <a:p>
                  <a:pPr lvl="0">
                    <a:defRPr>
                      <a:solidFill>
                        <a:srgbClr val="000000"/>
                      </a:solidFill>
                    </a:defRPr>
                  </a:pPr>
                  <a:r>
                    <a:rPr dirty="0">
                      <a:solidFill>
                        <a:srgbClr val="FFFFFF"/>
                      </a:solidFill>
                    </a:rPr>
                    <a:t>0</a:t>
                  </a:r>
                </a:p>
              </p:txBody>
            </p:sp>
          </p:grpSp>
        </p:grpSp>
      </p:grpSp>
    </p:spTree>
    <p:extLst>
      <p:ext uri="{BB962C8B-B14F-4D97-AF65-F5344CB8AC3E}">
        <p14:creationId xmlns:p14="http://schemas.microsoft.com/office/powerpoint/2010/main" val="2635126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dvAuto="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outerShdw blurRad="38100" dist="38100" dir="2700000" rotWithShape="0">
                    <a:srgbClr val="000000">
                      <a:alpha val="43137"/>
                    </a:srgbClr>
                  </a:outerShdw>
                </a:effectLst>
              </a:rPr>
              <a:t>二、常用的数据结构</a:t>
            </a:r>
            <a:endParaRPr lang="zh-CN" altLang="en-US" dirty="0"/>
          </a:p>
        </p:txBody>
      </p:sp>
      <p:sp>
        <p:nvSpPr>
          <p:cNvPr id="3" name="内容占位符 2"/>
          <p:cNvSpPr>
            <a:spLocks noGrp="1"/>
          </p:cNvSpPr>
          <p:nvPr>
            <p:ph idx="1"/>
          </p:nvPr>
        </p:nvSpPr>
        <p:spPr>
          <a:xfrm>
            <a:off x="827584" y="1131590"/>
            <a:ext cx="6696744" cy="3207681"/>
          </a:xfrm>
        </p:spPr>
        <p:txBody>
          <a:bodyPr>
            <a:normAutofit lnSpcReduction="10000"/>
          </a:bodyPr>
          <a:lstStyle/>
          <a:p>
            <a:r>
              <a:rPr lang="zh-CN" altLang="en-US" b="1" dirty="0" smtClean="0">
                <a:solidFill>
                  <a:srgbClr val="FFC000"/>
                </a:solidFill>
              </a:rPr>
              <a:t>有向图</a:t>
            </a:r>
            <a:endParaRPr lang="en-US" altLang="zh-CN" b="1" dirty="0" smtClean="0">
              <a:solidFill>
                <a:srgbClr val="FFC000"/>
              </a:solidFill>
            </a:endParaRPr>
          </a:p>
          <a:p>
            <a:pPr lvl="0">
              <a:spcBef>
                <a:spcPts val="1100"/>
              </a:spcBef>
              <a:defRPr sz="1800"/>
            </a:pPr>
            <a:r>
              <a:rPr lang="zh-CN" altLang="en-US" dirty="0">
                <a:latin typeface="黑体"/>
                <a:ea typeface="黑体"/>
                <a:cs typeface="黑体"/>
                <a:sym typeface="黑体"/>
              </a:rPr>
              <a:t>用</a:t>
            </a:r>
            <a:r>
              <a:rPr lang="en-US" altLang="zh-CN" dirty="0">
                <a:latin typeface="黑体"/>
                <a:ea typeface="黑体"/>
                <a:cs typeface="黑体"/>
                <a:sym typeface="黑体"/>
              </a:rPr>
              <a:t>&lt;</a:t>
            </a:r>
            <a:r>
              <a:rPr lang="en-US" altLang="zh-CN" dirty="0" err="1">
                <a:latin typeface="黑体"/>
                <a:ea typeface="黑体"/>
                <a:cs typeface="黑体"/>
                <a:sym typeface="黑体"/>
              </a:rPr>
              <a:t>x,y</a:t>
            </a:r>
            <a:r>
              <a:rPr lang="en-US" altLang="zh-CN" dirty="0">
                <a:latin typeface="黑体"/>
                <a:ea typeface="黑体"/>
                <a:cs typeface="黑体"/>
                <a:sym typeface="黑体"/>
              </a:rPr>
              <a:t>&gt;</a:t>
            </a:r>
            <a:r>
              <a:rPr lang="zh-CN" altLang="en-US" dirty="0">
                <a:latin typeface="黑体"/>
                <a:ea typeface="黑体"/>
                <a:cs typeface="黑体"/>
                <a:sym typeface="黑体"/>
              </a:rPr>
              <a:t>表示从</a:t>
            </a:r>
            <a:r>
              <a:rPr lang="en-US" altLang="zh-CN" dirty="0">
                <a:latin typeface="黑体"/>
                <a:ea typeface="黑体"/>
                <a:cs typeface="黑体"/>
                <a:sym typeface="黑体"/>
              </a:rPr>
              <a:t>x</a:t>
            </a:r>
            <a:r>
              <a:rPr lang="zh-CN" altLang="en-US" dirty="0">
                <a:latin typeface="黑体"/>
                <a:ea typeface="黑体"/>
                <a:cs typeface="黑体"/>
                <a:sym typeface="黑体"/>
              </a:rPr>
              <a:t>到</a:t>
            </a:r>
            <a:r>
              <a:rPr lang="en-US" altLang="zh-CN" dirty="0">
                <a:latin typeface="黑体"/>
                <a:ea typeface="黑体"/>
                <a:cs typeface="黑体"/>
                <a:sym typeface="黑体"/>
              </a:rPr>
              <a:t>y</a:t>
            </a:r>
            <a:r>
              <a:rPr lang="zh-CN" altLang="en-US" dirty="0">
                <a:latin typeface="黑体"/>
                <a:ea typeface="黑体"/>
                <a:cs typeface="黑体"/>
                <a:sym typeface="黑体"/>
              </a:rPr>
              <a:t>的一条弧</a:t>
            </a:r>
            <a:r>
              <a:rPr lang="en-US" altLang="zh-CN" dirty="0">
                <a:latin typeface="黑体"/>
                <a:ea typeface="黑体"/>
                <a:cs typeface="黑体"/>
                <a:sym typeface="黑体"/>
              </a:rPr>
              <a:t>(Arc)</a:t>
            </a:r>
            <a:r>
              <a:rPr lang="zh-CN" altLang="en-US" dirty="0">
                <a:latin typeface="黑体"/>
                <a:ea typeface="黑体"/>
                <a:cs typeface="黑体"/>
                <a:sym typeface="黑体"/>
              </a:rPr>
              <a:t>，且称</a:t>
            </a:r>
            <a:r>
              <a:rPr lang="en-US" altLang="zh-CN" dirty="0">
                <a:latin typeface="黑体"/>
                <a:ea typeface="黑体"/>
                <a:cs typeface="黑体"/>
                <a:sym typeface="黑体"/>
              </a:rPr>
              <a:t>x</a:t>
            </a:r>
            <a:r>
              <a:rPr lang="zh-CN" altLang="en-US" dirty="0">
                <a:latin typeface="黑体"/>
                <a:ea typeface="黑体"/>
                <a:cs typeface="黑体"/>
                <a:sym typeface="黑体"/>
              </a:rPr>
              <a:t>为弧尾，</a:t>
            </a:r>
            <a:r>
              <a:rPr lang="en-US" altLang="zh-CN" dirty="0">
                <a:latin typeface="黑体"/>
                <a:ea typeface="黑体"/>
                <a:cs typeface="黑体"/>
                <a:sym typeface="黑体"/>
              </a:rPr>
              <a:t>y</a:t>
            </a:r>
            <a:r>
              <a:rPr lang="zh-CN" altLang="en-US" dirty="0">
                <a:latin typeface="黑体"/>
                <a:ea typeface="黑体"/>
                <a:cs typeface="黑体"/>
                <a:sym typeface="黑体"/>
              </a:rPr>
              <a:t>为弧头，</a:t>
            </a:r>
          </a:p>
          <a:p>
            <a:pPr lvl="0">
              <a:spcBef>
                <a:spcPts val="1100"/>
              </a:spcBef>
              <a:defRPr sz="1800"/>
            </a:pPr>
            <a:r>
              <a:rPr lang="en-US" altLang="zh-CN" dirty="0">
                <a:latin typeface="黑体"/>
                <a:ea typeface="黑体"/>
                <a:cs typeface="黑体"/>
                <a:sym typeface="黑体"/>
              </a:rPr>
              <a:t>N={V,E}</a:t>
            </a:r>
            <a:r>
              <a:rPr lang="zh-CN" altLang="en-US" dirty="0">
                <a:latin typeface="黑体"/>
                <a:ea typeface="黑体"/>
                <a:cs typeface="黑体"/>
                <a:sym typeface="黑体"/>
              </a:rPr>
              <a:t>，</a:t>
            </a:r>
          </a:p>
          <a:p>
            <a:pPr lvl="0">
              <a:spcBef>
                <a:spcPts val="1100"/>
              </a:spcBef>
              <a:defRPr sz="1800"/>
            </a:pPr>
            <a:r>
              <a:rPr lang="en-US" altLang="zh-CN" dirty="0">
                <a:latin typeface="黑体"/>
                <a:ea typeface="黑体"/>
                <a:cs typeface="黑体"/>
                <a:sym typeface="黑体"/>
              </a:rPr>
              <a:t>V={0,1,2,3,4}</a:t>
            </a:r>
            <a:r>
              <a:rPr lang="zh-CN" altLang="en-US" dirty="0">
                <a:latin typeface="黑体"/>
                <a:ea typeface="黑体"/>
                <a:cs typeface="黑体"/>
                <a:sym typeface="黑体"/>
              </a:rPr>
              <a:t>，</a:t>
            </a:r>
          </a:p>
          <a:p>
            <a:pPr lvl="0">
              <a:spcBef>
                <a:spcPts val="1100"/>
              </a:spcBef>
              <a:defRPr sz="1800"/>
            </a:pPr>
            <a:r>
              <a:rPr lang="en-US" altLang="zh-CN" dirty="0">
                <a:latin typeface="黑体"/>
                <a:ea typeface="黑体"/>
                <a:cs typeface="黑体"/>
                <a:sym typeface="黑体"/>
              </a:rPr>
              <a:t>E={&lt;0,1&gt;</a:t>
            </a:r>
            <a:r>
              <a:rPr lang="zh-CN" altLang="en-US" dirty="0">
                <a:latin typeface="黑体"/>
                <a:ea typeface="黑体"/>
                <a:cs typeface="黑体"/>
                <a:sym typeface="黑体"/>
              </a:rPr>
              <a:t>，</a:t>
            </a:r>
            <a:r>
              <a:rPr lang="en-US" altLang="zh-CN" dirty="0">
                <a:latin typeface="黑体"/>
                <a:ea typeface="黑体"/>
                <a:cs typeface="黑体"/>
                <a:sym typeface="黑体"/>
              </a:rPr>
              <a:t>&lt;0,3&gt;</a:t>
            </a:r>
            <a:r>
              <a:rPr lang="zh-CN" altLang="en-US" dirty="0">
                <a:latin typeface="黑体"/>
                <a:ea typeface="黑体"/>
                <a:cs typeface="黑体"/>
                <a:sym typeface="黑体"/>
              </a:rPr>
              <a:t>，</a:t>
            </a:r>
            <a:r>
              <a:rPr lang="en-US" altLang="zh-CN" dirty="0">
                <a:latin typeface="黑体"/>
                <a:ea typeface="黑体"/>
                <a:cs typeface="黑体"/>
                <a:sym typeface="黑体"/>
              </a:rPr>
              <a:t>&lt;0,4&gt;</a:t>
            </a:r>
            <a:r>
              <a:rPr lang="zh-CN" altLang="en-US" dirty="0">
                <a:latin typeface="黑体"/>
                <a:ea typeface="黑体"/>
                <a:cs typeface="黑体"/>
                <a:sym typeface="黑体"/>
              </a:rPr>
              <a:t>，</a:t>
            </a:r>
            <a:r>
              <a:rPr lang="en-US" altLang="zh-CN" dirty="0">
                <a:latin typeface="黑体"/>
                <a:ea typeface="黑体"/>
                <a:cs typeface="黑体"/>
                <a:sym typeface="黑体"/>
              </a:rPr>
              <a:t>&lt;1,2&gt;</a:t>
            </a:r>
            <a:r>
              <a:rPr lang="zh-CN" altLang="en-US" dirty="0" smtClean="0">
                <a:latin typeface="黑体"/>
                <a:ea typeface="黑体"/>
                <a:cs typeface="黑体"/>
                <a:sym typeface="黑体"/>
              </a:rPr>
              <a:t>，</a:t>
            </a:r>
            <a:endParaRPr lang="en-US" altLang="zh-CN" dirty="0" smtClean="0">
              <a:latin typeface="黑体"/>
              <a:ea typeface="黑体"/>
              <a:cs typeface="黑体"/>
              <a:sym typeface="黑体"/>
            </a:endParaRPr>
          </a:p>
          <a:p>
            <a:pPr lvl="0">
              <a:spcBef>
                <a:spcPts val="1100"/>
              </a:spcBef>
              <a:defRPr sz="1800"/>
            </a:pPr>
            <a:r>
              <a:rPr lang="en-US" altLang="zh-CN" dirty="0" smtClean="0">
                <a:latin typeface="黑体"/>
                <a:ea typeface="黑体"/>
                <a:cs typeface="黑体"/>
                <a:sym typeface="黑体"/>
              </a:rPr>
              <a:t>&lt;</a:t>
            </a:r>
            <a:r>
              <a:rPr lang="en-US" altLang="zh-CN" dirty="0">
                <a:latin typeface="黑体"/>
                <a:ea typeface="黑体"/>
                <a:cs typeface="黑体"/>
                <a:sym typeface="黑体"/>
              </a:rPr>
              <a:t>2,4&gt;</a:t>
            </a:r>
            <a:r>
              <a:rPr lang="zh-CN" altLang="en-US" dirty="0">
                <a:latin typeface="黑体"/>
                <a:ea typeface="黑体"/>
                <a:cs typeface="黑体"/>
                <a:sym typeface="黑体"/>
              </a:rPr>
              <a:t>，</a:t>
            </a:r>
            <a:r>
              <a:rPr lang="en-US" altLang="zh-CN" dirty="0">
                <a:latin typeface="黑体"/>
                <a:ea typeface="黑体"/>
                <a:cs typeface="黑体"/>
                <a:sym typeface="黑体"/>
              </a:rPr>
              <a:t>&lt;3,2&gt; } </a:t>
            </a:r>
          </a:p>
          <a:p>
            <a:endParaRPr lang="en-US" altLang="zh-CN" b="1" dirty="0">
              <a:solidFill>
                <a:srgbClr val="FFC000"/>
              </a:solidFill>
            </a:endParaRPr>
          </a:p>
          <a:p>
            <a:endParaRPr lang="zh-CN" altLang="en-US" dirty="0"/>
          </a:p>
        </p:txBody>
      </p:sp>
      <p:grpSp>
        <p:nvGrpSpPr>
          <p:cNvPr id="4" name="Group 1014"/>
          <p:cNvGrpSpPr/>
          <p:nvPr/>
        </p:nvGrpSpPr>
        <p:grpSpPr>
          <a:xfrm>
            <a:off x="5413358" y="2385741"/>
            <a:ext cx="1955960" cy="1714501"/>
            <a:chOff x="0" y="0"/>
            <a:chExt cx="2114549" cy="1714499"/>
          </a:xfrm>
        </p:grpSpPr>
        <p:sp>
          <p:nvSpPr>
            <p:cNvPr id="5" name="Shape 993"/>
            <p:cNvSpPr/>
            <p:nvPr/>
          </p:nvSpPr>
          <p:spPr>
            <a:xfrm flipH="1" flipV="1">
              <a:off x="1163002" y="214312"/>
              <a:ext cx="687230" cy="428626"/>
            </a:xfrm>
            <a:prstGeom prst="line">
              <a:avLst/>
            </a:prstGeom>
            <a:noFill/>
            <a:ln w="25400" cap="flat">
              <a:solidFill>
                <a:srgbClr val="009900"/>
              </a:solidFill>
              <a:prstDash val="solid"/>
              <a:round/>
              <a:headEnd type="triangle" w="med" len="me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6" name="Shape 994"/>
            <p:cNvSpPr/>
            <p:nvPr/>
          </p:nvSpPr>
          <p:spPr>
            <a:xfrm>
              <a:off x="211454" y="803671"/>
              <a:ext cx="264320" cy="642939"/>
            </a:xfrm>
            <a:prstGeom prst="line">
              <a:avLst/>
            </a:prstGeom>
            <a:noFill/>
            <a:ln w="25400" cap="flat">
              <a:solidFill>
                <a:srgbClr val="009900"/>
              </a:solidFill>
              <a:prstDash val="solid"/>
              <a:round/>
              <a:tailEnd type="triangle" w="med" len="me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7" name="Shape 995"/>
            <p:cNvSpPr/>
            <p:nvPr/>
          </p:nvSpPr>
          <p:spPr>
            <a:xfrm flipH="1">
              <a:off x="264318" y="160734"/>
              <a:ext cx="740094" cy="428626"/>
            </a:xfrm>
            <a:prstGeom prst="line">
              <a:avLst/>
            </a:prstGeom>
            <a:noFill/>
            <a:ln w="25400" cap="flat">
              <a:solidFill>
                <a:srgbClr val="009900"/>
              </a:solidFill>
              <a:prstDash val="solid"/>
              <a:round/>
              <a:tailEnd type="triangle" w="med" len="me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8" name="Shape 996"/>
            <p:cNvSpPr/>
            <p:nvPr/>
          </p:nvSpPr>
          <p:spPr>
            <a:xfrm flipH="1" flipV="1">
              <a:off x="1110138" y="214312"/>
              <a:ext cx="422911" cy="1178720"/>
            </a:xfrm>
            <a:prstGeom prst="line">
              <a:avLst/>
            </a:prstGeom>
            <a:noFill/>
            <a:ln w="25400" cap="flat">
              <a:solidFill>
                <a:srgbClr val="009900"/>
              </a:solidFill>
              <a:prstDash val="solid"/>
              <a:round/>
              <a:headEnd type="triangle" w="med" len="me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9" name="Shape 997"/>
            <p:cNvSpPr/>
            <p:nvPr/>
          </p:nvSpPr>
          <p:spPr>
            <a:xfrm flipH="1" flipV="1">
              <a:off x="634364" y="1553765"/>
              <a:ext cx="792958" cy="1"/>
            </a:xfrm>
            <a:prstGeom prst="line">
              <a:avLst/>
            </a:prstGeom>
            <a:noFill/>
            <a:ln w="25400" cap="flat">
              <a:solidFill>
                <a:srgbClr val="009900"/>
              </a:solidFill>
              <a:prstDash val="solid"/>
              <a:round/>
              <a:tailEnd type="triangle" w="med" len="me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10" name="Shape 998"/>
            <p:cNvSpPr/>
            <p:nvPr/>
          </p:nvSpPr>
          <p:spPr>
            <a:xfrm flipH="1">
              <a:off x="634364" y="857250"/>
              <a:ext cx="1268732" cy="642938"/>
            </a:xfrm>
            <a:prstGeom prst="line">
              <a:avLst/>
            </a:prstGeom>
            <a:noFill/>
            <a:ln w="25400" cap="flat">
              <a:solidFill>
                <a:srgbClr val="009900"/>
              </a:solidFill>
              <a:prstDash val="solid"/>
              <a:round/>
              <a:headEnd type="triangle" w="med" len="me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grpSp>
          <p:nvGrpSpPr>
            <p:cNvPr id="11" name="Group 1001"/>
            <p:cNvGrpSpPr/>
            <p:nvPr/>
          </p:nvGrpSpPr>
          <p:grpSpPr>
            <a:xfrm>
              <a:off x="-1" y="535781"/>
              <a:ext cx="317184" cy="302494"/>
              <a:chOff x="0" y="0"/>
              <a:chExt cx="317182" cy="302493"/>
            </a:xfrm>
          </p:grpSpPr>
          <p:sp>
            <p:nvSpPr>
              <p:cNvPr id="24" name="Shape 999"/>
              <p:cNvSpPr/>
              <p:nvPr/>
            </p:nvSpPr>
            <p:spPr>
              <a:xfrm>
                <a:off x="-1" y="0"/>
                <a:ext cx="317184" cy="3024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6600"/>
                  </a:gs>
                  <a:gs pos="100000">
                    <a:srgbClr val="762F00"/>
                  </a:gs>
                </a:gsLst>
                <a:lin ang="2700000" scaled="0"/>
              </a:gradFill>
              <a:ln w="12700" cap="flat">
                <a:noFill/>
                <a:miter lim="400000"/>
              </a:ln>
              <a:effectLst/>
            </p:spPr>
            <p:txBody>
              <a:bodyPr wrap="square" lIns="34289" tIns="34289" rIns="34289" bIns="34289" numCol="1" anchor="ctr">
                <a:noAutofit/>
              </a:bodyPr>
              <a:lstStyle/>
              <a:p>
                <a:pPr lvl="0" algn="ctr">
                  <a:defRPr>
                    <a:solidFill>
                      <a:srgbClr val="FFFFFF"/>
                    </a:solidFill>
                    <a:latin typeface="Tahoma"/>
                    <a:ea typeface="Tahoma"/>
                    <a:cs typeface="Tahoma"/>
                    <a:sym typeface="Tahoma"/>
                  </a:defRPr>
                </a:pPr>
                <a:endParaRPr/>
              </a:p>
            </p:txBody>
          </p:sp>
          <p:sp>
            <p:nvSpPr>
              <p:cNvPr id="25" name="Shape 1000"/>
              <p:cNvSpPr/>
              <p:nvPr/>
            </p:nvSpPr>
            <p:spPr>
              <a:xfrm>
                <a:off x="89845" y="11546"/>
                <a:ext cx="137493" cy="2794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lgn="ctr">
                  <a:defRPr>
                    <a:solidFill>
                      <a:srgbClr val="FFFFFF"/>
                    </a:solidFill>
                    <a:latin typeface="Tahoma"/>
                    <a:ea typeface="Tahoma"/>
                    <a:cs typeface="Tahoma"/>
                    <a:sym typeface="Tahoma"/>
                  </a:defRPr>
                </a:lvl1pPr>
              </a:lstStyle>
              <a:p>
                <a:pPr lvl="0">
                  <a:defRPr>
                    <a:solidFill>
                      <a:srgbClr val="000000"/>
                    </a:solidFill>
                  </a:defRPr>
                </a:pPr>
                <a:r>
                  <a:rPr>
                    <a:solidFill>
                      <a:srgbClr val="FFFFFF"/>
                    </a:solidFill>
                  </a:rPr>
                  <a:t>1</a:t>
                </a:r>
              </a:p>
            </p:txBody>
          </p:sp>
        </p:grpSp>
        <p:grpSp>
          <p:nvGrpSpPr>
            <p:cNvPr id="12" name="Group 1004"/>
            <p:cNvGrpSpPr/>
            <p:nvPr/>
          </p:nvGrpSpPr>
          <p:grpSpPr>
            <a:xfrm>
              <a:off x="1427321" y="1412006"/>
              <a:ext cx="317183" cy="302494"/>
              <a:chOff x="0" y="0"/>
              <a:chExt cx="317182" cy="302493"/>
            </a:xfrm>
          </p:grpSpPr>
          <p:sp>
            <p:nvSpPr>
              <p:cNvPr id="22" name="Shape 1002"/>
              <p:cNvSpPr/>
              <p:nvPr/>
            </p:nvSpPr>
            <p:spPr>
              <a:xfrm>
                <a:off x="-1" y="0"/>
                <a:ext cx="317184" cy="3024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6600"/>
                  </a:gs>
                  <a:gs pos="100000">
                    <a:srgbClr val="762F00"/>
                  </a:gs>
                </a:gsLst>
                <a:lin ang="2700000" scaled="0"/>
              </a:gradFill>
              <a:ln w="12700" cap="flat">
                <a:noFill/>
                <a:miter lim="400000"/>
              </a:ln>
              <a:effectLst/>
            </p:spPr>
            <p:txBody>
              <a:bodyPr wrap="square" lIns="34289" tIns="34289" rIns="34289" bIns="34289" numCol="1" anchor="ctr">
                <a:noAutofit/>
              </a:bodyPr>
              <a:lstStyle/>
              <a:p>
                <a:pPr lvl="0" algn="ctr">
                  <a:defRPr>
                    <a:solidFill>
                      <a:srgbClr val="FFFFFF"/>
                    </a:solidFill>
                    <a:latin typeface="Tahoma"/>
                    <a:ea typeface="Tahoma"/>
                    <a:cs typeface="Tahoma"/>
                    <a:sym typeface="Tahoma"/>
                  </a:defRPr>
                </a:pPr>
                <a:endParaRPr/>
              </a:p>
            </p:txBody>
          </p:sp>
          <p:sp>
            <p:nvSpPr>
              <p:cNvPr id="23" name="Shape 1003"/>
              <p:cNvSpPr/>
              <p:nvPr/>
            </p:nvSpPr>
            <p:spPr>
              <a:xfrm>
                <a:off x="89845" y="11546"/>
                <a:ext cx="137493" cy="2794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lgn="ctr">
                  <a:defRPr>
                    <a:solidFill>
                      <a:srgbClr val="FFFFFF"/>
                    </a:solidFill>
                    <a:latin typeface="Tahoma"/>
                    <a:ea typeface="Tahoma"/>
                    <a:cs typeface="Tahoma"/>
                    <a:sym typeface="Tahoma"/>
                  </a:defRPr>
                </a:lvl1pPr>
              </a:lstStyle>
              <a:p>
                <a:pPr lvl="0">
                  <a:defRPr>
                    <a:solidFill>
                      <a:srgbClr val="000000"/>
                    </a:solidFill>
                  </a:defRPr>
                </a:pPr>
                <a:r>
                  <a:rPr>
                    <a:solidFill>
                      <a:srgbClr val="FFFFFF"/>
                    </a:solidFill>
                  </a:rPr>
                  <a:t>3</a:t>
                </a:r>
              </a:p>
            </p:txBody>
          </p:sp>
        </p:grpSp>
        <p:grpSp>
          <p:nvGrpSpPr>
            <p:cNvPr id="13" name="Group 1007"/>
            <p:cNvGrpSpPr/>
            <p:nvPr/>
          </p:nvGrpSpPr>
          <p:grpSpPr>
            <a:xfrm>
              <a:off x="370046" y="1412006"/>
              <a:ext cx="317183" cy="302494"/>
              <a:chOff x="0" y="0"/>
              <a:chExt cx="317182" cy="302493"/>
            </a:xfrm>
          </p:grpSpPr>
          <p:sp>
            <p:nvSpPr>
              <p:cNvPr id="20" name="Shape 1005"/>
              <p:cNvSpPr/>
              <p:nvPr/>
            </p:nvSpPr>
            <p:spPr>
              <a:xfrm>
                <a:off x="-1" y="0"/>
                <a:ext cx="317184" cy="3024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6600"/>
                  </a:gs>
                  <a:gs pos="100000">
                    <a:srgbClr val="762F00"/>
                  </a:gs>
                </a:gsLst>
                <a:lin ang="2700000" scaled="0"/>
              </a:gradFill>
              <a:ln w="12700" cap="flat">
                <a:noFill/>
                <a:miter lim="400000"/>
              </a:ln>
              <a:effectLst/>
            </p:spPr>
            <p:txBody>
              <a:bodyPr wrap="square" lIns="34289" tIns="34289" rIns="34289" bIns="34289" numCol="1" anchor="ctr">
                <a:noAutofit/>
              </a:bodyPr>
              <a:lstStyle/>
              <a:p>
                <a:pPr lvl="0" algn="ctr">
                  <a:defRPr>
                    <a:solidFill>
                      <a:srgbClr val="FFFFFF"/>
                    </a:solidFill>
                    <a:latin typeface="Tahoma"/>
                    <a:ea typeface="Tahoma"/>
                    <a:cs typeface="Tahoma"/>
                    <a:sym typeface="Tahoma"/>
                  </a:defRPr>
                </a:pPr>
                <a:endParaRPr/>
              </a:p>
            </p:txBody>
          </p:sp>
          <p:sp>
            <p:nvSpPr>
              <p:cNvPr id="21" name="Shape 1006"/>
              <p:cNvSpPr/>
              <p:nvPr/>
            </p:nvSpPr>
            <p:spPr>
              <a:xfrm>
                <a:off x="89845" y="11546"/>
                <a:ext cx="137493" cy="2794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lgn="ctr">
                  <a:defRPr>
                    <a:solidFill>
                      <a:srgbClr val="FFFFFF"/>
                    </a:solidFill>
                    <a:latin typeface="Tahoma"/>
                    <a:ea typeface="Tahoma"/>
                    <a:cs typeface="Tahoma"/>
                    <a:sym typeface="Tahoma"/>
                  </a:defRPr>
                </a:lvl1pPr>
              </a:lstStyle>
              <a:p>
                <a:pPr lvl="0">
                  <a:defRPr>
                    <a:solidFill>
                      <a:srgbClr val="000000"/>
                    </a:solidFill>
                  </a:defRPr>
                </a:pPr>
                <a:r>
                  <a:rPr>
                    <a:solidFill>
                      <a:srgbClr val="FFFFFF"/>
                    </a:solidFill>
                  </a:rPr>
                  <a:t>2</a:t>
                </a:r>
              </a:p>
            </p:txBody>
          </p:sp>
        </p:grpSp>
        <p:grpSp>
          <p:nvGrpSpPr>
            <p:cNvPr id="14" name="Group 1010"/>
            <p:cNvGrpSpPr/>
            <p:nvPr/>
          </p:nvGrpSpPr>
          <p:grpSpPr>
            <a:xfrm>
              <a:off x="1797367" y="589359"/>
              <a:ext cx="317183" cy="301378"/>
              <a:chOff x="0" y="0"/>
              <a:chExt cx="317182" cy="301376"/>
            </a:xfrm>
          </p:grpSpPr>
          <p:sp>
            <p:nvSpPr>
              <p:cNvPr id="18" name="Shape 1008"/>
              <p:cNvSpPr/>
              <p:nvPr/>
            </p:nvSpPr>
            <p:spPr>
              <a:xfrm>
                <a:off x="-1" y="-1"/>
                <a:ext cx="317184" cy="30137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6600"/>
                  </a:gs>
                  <a:gs pos="100000">
                    <a:srgbClr val="762F00"/>
                  </a:gs>
                </a:gsLst>
                <a:lin ang="2700000" scaled="0"/>
              </a:gradFill>
              <a:ln w="12700" cap="flat">
                <a:noFill/>
                <a:miter lim="400000"/>
              </a:ln>
              <a:effectLst/>
            </p:spPr>
            <p:txBody>
              <a:bodyPr wrap="square" lIns="34289" tIns="34289" rIns="34289" bIns="34289" numCol="1" anchor="ctr">
                <a:noAutofit/>
              </a:bodyPr>
              <a:lstStyle/>
              <a:p>
                <a:pPr lvl="0" algn="ctr">
                  <a:defRPr>
                    <a:solidFill>
                      <a:srgbClr val="FFFFFF"/>
                    </a:solidFill>
                    <a:latin typeface="Tahoma"/>
                    <a:ea typeface="Tahoma"/>
                    <a:cs typeface="Tahoma"/>
                    <a:sym typeface="Tahoma"/>
                  </a:defRPr>
                </a:pPr>
                <a:endParaRPr/>
              </a:p>
            </p:txBody>
          </p:sp>
          <p:sp>
            <p:nvSpPr>
              <p:cNvPr id="19" name="Shape 1009"/>
              <p:cNvSpPr/>
              <p:nvPr/>
            </p:nvSpPr>
            <p:spPr>
              <a:xfrm>
                <a:off x="89845" y="10988"/>
                <a:ext cx="137493" cy="2794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lgn="ctr">
                  <a:defRPr>
                    <a:solidFill>
                      <a:srgbClr val="FFFFFF"/>
                    </a:solidFill>
                    <a:latin typeface="Tahoma"/>
                    <a:ea typeface="Tahoma"/>
                    <a:cs typeface="Tahoma"/>
                    <a:sym typeface="Tahoma"/>
                  </a:defRPr>
                </a:lvl1pPr>
              </a:lstStyle>
              <a:p>
                <a:pPr lvl="0">
                  <a:defRPr>
                    <a:solidFill>
                      <a:srgbClr val="000000"/>
                    </a:solidFill>
                  </a:defRPr>
                </a:pPr>
                <a:r>
                  <a:rPr>
                    <a:solidFill>
                      <a:srgbClr val="FFFFFF"/>
                    </a:solidFill>
                  </a:rPr>
                  <a:t>4</a:t>
                </a:r>
              </a:p>
            </p:txBody>
          </p:sp>
        </p:grpSp>
        <p:grpSp>
          <p:nvGrpSpPr>
            <p:cNvPr id="15" name="Group 1013"/>
            <p:cNvGrpSpPr/>
            <p:nvPr/>
          </p:nvGrpSpPr>
          <p:grpSpPr>
            <a:xfrm>
              <a:off x="898683" y="0"/>
              <a:ext cx="317184" cy="301377"/>
              <a:chOff x="0" y="0"/>
              <a:chExt cx="317182" cy="301376"/>
            </a:xfrm>
          </p:grpSpPr>
          <p:sp>
            <p:nvSpPr>
              <p:cNvPr id="16" name="Shape 1011"/>
              <p:cNvSpPr/>
              <p:nvPr/>
            </p:nvSpPr>
            <p:spPr>
              <a:xfrm>
                <a:off x="-1" y="-1"/>
                <a:ext cx="317184" cy="30137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6600"/>
                  </a:gs>
                  <a:gs pos="100000">
                    <a:srgbClr val="762F00"/>
                  </a:gs>
                </a:gsLst>
                <a:lin ang="2700000" scaled="0"/>
              </a:gradFill>
              <a:ln w="12700" cap="flat">
                <a:noFill/>
                <a:miter lim="400000"/>
              </a:ln>
              <a:effectLst/>
            </p:spPr>
            <p:txBody>
              <a:bodyPr wrap="square" lIns="34289" tIns="34289" rIns="34289" bIns="34289" numCol="1" anchor="ctr">
                <a:noAutofit/>
              </a:bodyPr>
              <a:lstStyle/>
              <a:p>
                <a:pPr lvl="0" algn="ctr">
                  <a:defRPr>
                    <a:solidFill>
                      <a:srgbClr val="FFFFFF"/>
                    </a:solidFill>
                    <a:latin typeface="Tahoma"/>
                    <a:ea typeface="Tahoma"/>
                    <a:cs typeface="Tahoma"/>
                    <a:sym typeface="Tahoma"/>
                  </a:defRPr>
                </a:pPr>
                <a:endParaRPr/>
              </a:p>
            </p:txBody>
          </p:sp>
          <p:sp>
            <p:nvSpPr>
              <p:cNvPr id="17" name="Shape 1012"/>
              <p:cNvSpPr/>
              <p:nvPr/>
            </p:nvSpPr>
            <p:spPr>
              <a:xfrm>
                <a:off x="89845" y="10988"/>
                <a:ext cx="137493" cy="27940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lgn="ctr">
                  <a:defRPr>
                    <a:solidFill>
                      <a:srgbClr val="FFFFFF"/>
                    </a:solidFill>
                    <a:latin typeface="Tahoma"/>
                    <a:ea typeface="Tahoma"/>
                    <a:cs typeface="Tahoma"/>
                    <a:sym typeface="Tahoma"/>
                  </a:defRPr>
                </a:lvl1pPr>
              </a:lstStyle>
              <a:p>
                <a:pPr lvl="0">
                  <a:defRPr>
                    <a:solidFill>
                      <a:srgbClr val="000000"/>
                    </a:solidFill>
                  </a:defRPr>
                </a:pPr>
                <a:r>
                  <a:rPr>
                    <a:solidFill>
                      <a:srgbClr val="FFFFFF"/>
                    </a:solidFill>
                  </a:rPr>
                  <a:t>0</a:t>
                </a:r>
              </a:p>
            </p:txBody>
          </p:sp>
        </p:grpSp>
      </p:grpSp>
    </p:spTree>
    <p:extLst>
      <p:ext uri="{BB962C8B-B14F-4D97-AF65-F5344CB8AC3E}">
        <p14:creationId xmlns:p14="http://schemas.microsoft.com/office/powerpoint/2010/main" val="235684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iterate>
                                    <p:tmAbs val="0"/>
                                  </p:iterate>
                                  <p:childTnLst>
                                    <p:set>
                                      <p:cBhvr>
                                        <p:cTn id="6" fill="hold"/>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1+#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dvAuto="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组合 35"/>
          <p:cNvGrpSpPr/>
          <p:nvPr/>
        </p:nvGrpSpPr>
        <p:grpSpPr>
          <a:xfrm rot="1973765">
            <a:off x="5263361" y="3331035"/>
            <a:ext cx="631296" cy="441292"/>
            <a:chOff x="7520334" y="3233157"/>
            <a:chExt cx="631296" cy="441292"/>
          </a:xfrm>
        </p:grpSpPr>
        <p:sp>
          <p:nvSpPr>
            <p:cNvPr id="37" name="Shape 993"/>
            <p:cNvSpPr/>
            <p:nvPr/>
          </p:nvSpPr>
          <p:spPr>
            <a:xfrm flipH="1" flipV="1">
              <a:off x="7812361" y="3434806"/>
              <a:ext cx="339269" cy="239643"/>
            </a:xfrm>
            <a:prstGeom prst="line">
              <a:avLst/>
            </a:prstGeom>
            <a:noFill/>
            <a:ln w="25400" cap="flat">
              <a:solidFill>
                <a:srgbClr val="009900"/>
              </a:solidFill>
              <a:prstDash val="solid"/>
              <a:round/>
              <a:headEnd type="none" w="med" len="med"/>
              <a:tailEnd type="none" w="med" len="me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38" name="Shape 993"/>
            <p:cNvSpPr/>
            <p:nvPr/>
          </p:nvSpPr>
          <p:spPr>
            <a:xfrm flipH="1" flipV="1">
              <a:off x="7520334" y="3233157"/>
              <a:ext cx="339269" cy="239643"/>
            </a:xfrm>
            <a:prstGeom prst="line">
              <a:avLst/>
            </a:prstGeom>
            <a:noFill/>
            <a:ln w="25400" cap="flat">
              <a:solidFill>
                <a:srgbClr val="009900"/>
              </a:solidFill>
              <a:prstDash val="solid"/>
              <a:round/>
              <a:headEnd type="triangle" w="med" len="me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grpSp>
      <p:grpSp>
        <p:nvGrpSpPr>
          <p:cNvPr id="33" name="组合 32"/>
          <p:cNvGrpSpPr/>
          <p:nvPr/>
        </p:nvGrpSpPr>
        <p:grpSpPr>
          <a:xfrm rot="19577956">
            <a:off x="5924895" y="3776792"/>
            <a:ext cx="631296" cy="441292"/>
            <a:chOff x="7520334" y="3233157"/>
            <a:chExt cx="631296" cy="441292"/>
          </a:xfrm>
        </p:grpSpPr>
        <p:sp>
          <p:nvSpPr>
            <p:cNvPr id="34" name="Shape 993"/>
            <p:cNvSpPr/>
            <p:nvPr/>
          </p:nvSpPr>
          <p:spPr>
            <a:xfrm flipH="1" flipV="1">
              <a:off x="7812361" y="3434806"/>
              <a:ext cx="339269" cy="239643"/>
            </a:xfrm>
            <a:prstGeom prst="line">
              <a:avLst/>
            </a:prstGeom>
            <a:noFill/>
            <a:ln w="25400" cap="flat">
              <a:solidFill>
                <a:srgbClr val="009900"/>
              </a:solidFill>
              <a:prstDash val="solid"/>
              <a:round/>
              <a:headEnd type="none" w="med" len="med"/>
              <a:tailEnd type="none" w="med" len="me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35" name="Shape 993"/>
            <p:cNvSpPr/>
            <p:nvPr/>
          </p:nvSpPr>
          <p:spPr>
            <a:xfrm flipH="1" flipV="1">
              <a:off x="7520334" y="3233157"/>
              <a:ext cx="339269" cy="239643"/>
            </a:xfrm>
            <a:prstGeom prst="line">
              <a:avLst/>
            </a:prstGeom>
            <a:noFill/>
            <a:ln w="25400" cap="flat">
              <a:solidFill>
                <a:srgbClr val="009900"/>
              </a:solidFill>
              <a:prstDash val="solid"/>
              <a:round/>
              <a:headEnd type="triangle" w="med" len="me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grpSp>
      <p:grpSp>
        <p:nvGrpSpPr>
          <p:cNvPr id="32" name="组合 31"/>
          <p:cNvGrpSpPr/>
          <p:nvPr/>
        </p:nvGrpSpPr>
        <p:grpSpPr>
          <a:xfrm rot="15411960">
            <a:off x="6627537" y="3358354"/>
            <a:ext cx="631296" cy="441292"/>
            <a:chOff x="7520334" y="3233157"/>
            <a:chExt cx="631296" cy="441292"/>
          </a:xfrm>
        </p:grpSpPr>
        <p:sp>
          <p:nvSpPr>
            <p:cNvPr id="30" name="Shape 993"/>
            <p:cNvSpPr/>
            <p:nvPr/>
          </p:nvSpPr>
          <p:spPr>
            <a:xfrm flipH="1" flipV="1">
              <a:off x="7812361" y="3434806"/>
              <a:ext cx="339269" cy="239643"/>
            </a:xfrm>
            <a:prstGeom prst="line">
              <a:avLst/>
            </a:prstGeom>
            <a:noFill/>
            <a:ln w="25400" cap="flat">
              <a:solidFill>
                <a:srgbClr val="009900"/>
              </a:solidFill>
              <a:prstDash val="solid"/>
              <a:round/>
              <a:headEnd type="none" w="med" len="med"/>
              <a:tailEnd type="none" w="med" len="me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31" name="Shape 993"/>
            <p:cNvSpPr/>
            <p:nvPr/>
          </p:nvSpPr>
          <p:spPr>
            <a:xfrm flipH="1" flipV="1">
              <a:off x="7520334" y="3233157"/>
              <a:ext cx="339269" cy="239643"/>
            </a:xfrm>
            <a:prstGeom prst="line">
              <a:avLst/>
            </a:prstGeom>
            <a:noFill/>
            <a:ln w="25400" cap="flat">
              <a:solidFill>
                <a:srgbClr val="009900"/>
              </a:solidFill>
              <a:prstDash val="solid"/>
              <a:round/>
              <a:headEnd type="triangle" w="med" len="me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grpSp>
      <p:sp>
        <p:nvSpPr>
          <p:cNvPr id="2" name="标题 1"/>
          <p:cNvSpPr>
            <a:spLocks noGrp="1"/>
          </p:cNvSpPr>
          <p:nvPr>
            <p:ph type="title"/>
          </p:nvPr>
        </p:nvSpPr>
        <p:spPr/>
        <p:txBody>
          <a:bodyPr/>
          <a:lstStyle/>
          <a:p>
            <a:r>
              <a:rPr lang="zh-CN" altLang="en-US" dirty="0">
                <a:effectLst>
                  <a:outerShdw blurRad="38100" dist="38100" dir="2700000" rotWithShape="0">
                    <a:srgbClr val="000000">
                      <a:alpha val="43137"/>
                    </a:srgbClr>
                  </a:outerShdw>
                </a:effectLst>
              </a:rPr>
              <a:t>二、常用的数据结构</a:t>
            </a:r>
            <a:endParaRPr lang="zh-CN" altLang="en-US" dirty="0"/>
          </a:p>
        </p:txBody>
      </p:sp>
      <p:sp>
        <p:nvSpPr>
          <p:cNvPr id="3" name="内容占位符 2"/>
          <p:cNvSpPr>
            <a:spLocks noGrp="1"/>
          </p:cNvSpPr>
          <p:nvPr>
            <p:ph idx="1"/>
          </p:nvPr>
        </p:nvSpPr>
        <p:spPr/>
        <p:txBody>
          <a:bodyPr>
            <a:normAutofit/>
          </a:bodyPr>
          <a:lstStyle/>
          <a:p>
            <a:pPr>
              <a:lnSpc>
                <a:spcPts val="2700"/>
              </a:lnSpc>
            </a:pPr>
            <a:r>
              <a:rPr lang="zh-CN" altLang="en-US" b="1" dirty="0" smtClean="0">
                <a:solidFill>
                  <a:srgbClr val="FFC000"/>
                </a:solidFill>
              </a:rPr>
              <a:t>网</a:t>
            </a:r>
            <a:endParaRPr lang="en-US" altLang="zh-CN" b="1" dirty="0" smtClean="0">
              <a:solidFill>
                <a:srgbClr val="FFC000"/>
              </a:solidFill>
            </a:endParaRPr>
          </a:p>
          <a:p>
            <a:pPr>
              <a:lnSpc>
                <a:spcPts val="2700"/>
              </a:lnSpc>
            </a:pPr>
            <a:r>
              <a:rPr lang="zh-CN" altLang="en-US" sz="1800" dirty="0">
                <a:latin typeface="黑体"/>
                <a:ea typeface="黑体"/>
                <a:cs typeface="黑体"/>
                <a:sym typeface="黑体"/>
              </a:rPr>
              <a:t>图的边具有与它相关的数值，这种与边相关的数叫做权。这些权可以表示从一个顶点到另一个顶点的距离或花费的代价。此类图又称为网。</a:t>
            </a:r>
          </a:p>
          <a:p>
            <a:endParaRPr lang="zh-CN" altLang="en-US" dirty="0"/>
          </a:p>
        </p:txBody>
      </p:sp>
      <p:sp>
        <p:nvSpPr>
          <p:cNvPr id="29" name="Shape 993"/>
          <p:cNvSpPr/>
          <p:nvPr/>
        </p:nvSpPr>
        <p:spPr>
          <a:xfrm flipH="1" flipV="1">
            <a:off x="6646103" y="2850145"/>
            <a:ext cx="339269" cy="239643"/>
          </a:xfrm>
          <a:prstGeom prst="line">
            <a:avLst/>
          </a:prstGeom>
          <a:noFill/>
          <a:ln w="25400" cap="flat">
            <a:solidFill>
              <a:srgbClr val="009900"/>
            </a:solidFill>
            <a:prstDash val="solid"/>
            <a:round/>
            <a:headEnd type="none" w="med" len="med"/>
            <a:tailEnd type="none" w="med" len="me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5" name="Shape 993"/>
          <p:cNvSpPr/>
          <p:nvPr/>
        </p:nvSpPr>
        <p:spPr>
          <a:xfrm flipH="1" flipV="1">
            <a:off x="6354077" y="2648496"/>
            <a:ext cx="339269" cy="239643"/>
          </a:xfrm>
          <a:prstGeom prst="line">
            <a:avLst/>
          </a:prstGeom>
          <a:noFill/>
          <a:ln w="25400" cap="flat">
            <a:solidFill>
              <a:srgbClr val="009900"/>
            </a:solidFill>
            <a:prstDash val="solid"/>
            <a:round/>
            <a:headEnd type="triangle" w="med" len="me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7" name="Shape 995"/>
          <p:cNvSpPr/>
          <p:nvPr/>
        </p:nvSpPr>
        <p:spPr>
          <a:xfrm flipH="1">
            <a:off x="5530137" y="2594919"/>
            <a:ext cx="678540" cy="428627"/>
          </a:xfrm>
          <a:prstGeom prst="line">
            <a:avLst/>
          </a:prstGeom>
          <a:noFill/>
          <a:ln w="25400" cap="flat">
            <a:solidFill>
              <a:srgbClr val="009900"/>
            </a:solidFill>
            <a:prstDash val="solid"/>
            <a:round/>
            <a:headEnd type="triangle" w="med" len="med"/>
            <a:tailEnd type="none" w="med" len="me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grpSp>
        <p:nvGrpSpPr>
          <p:cNvPr id="11" name="Group 1001"/>
          <p:cNvGrpSpPr/>
          <p:nvPr/>
        </p:nvGrpSpPr>
        <p:grpSpPr>
          <a:xfrm>
            <a:off x="5287801" y="2969967"/>
            <a:ext cx="290806" cy="302495"/>
            <a:chOff x="-1" y="0"/>
            <a:chExt cx="317184" cy="302494"/>
          </a:xfrm>
        </p:grpSpPr>
        <p:sp>
          <p:nvSpPr>
            <p:cNvPr id="24" name="Shape 999"/>
            <p:cNvSpPr/>
            <p:nvPr/>
          </p:nvSpPr>
          <p:spPr>
            <a:xfrm>
              <a:off x="-1" y="0"/>
              <a:ext cx="317184" cy="3024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6600"/>
                </a:gs>
                <a:gs pos="100000">
                  <a:srgbClr val="762F00"/>
                </a:gs>
              </a:gsLst>
              <a:lin ang="2700000" scaled="0"/>
            </a:gradFill>
            <a:ln w="12700" cap="flat">
              <a:noFill/>
              <a:miter lim="400000"/>
            </a:ln>
            <a:effectLst/>
          </p:spPr>
          <p:txBody>
            <a:bodyPr wrap="square" lIns="34289" tIns="34289" rIns="34289" bIns="34289" numCol="1" anchor="ctr">
              <a:noAutofit/>
            </a:bodyPr>
            <a:lstStyle/>
            <a:p>
              <a:pPr lvl="0" algn="ctr">
                <a:defRPr>
                  <a:solidFill>
                    <a:srgbClr val="FFFFFF"/>
                  </a:solidFill>
                  <a:latin typeface="Tahoma"/>
                  <a:ea typeface="Tahoma"/>
                  <a:cs typeface="Tahoma"/>
                  <a:sym typeface="Tahoma"/>
                </a:defRPr>
              </a:pPr>
              <a:endParaRPr/>
            </a:p>
          </p:txBody>
        </p:sp>
        <p:sp>
          <p:nvSpPr>
            <p:cNvPr id="25" name="Shape 1000"/>
            <p:cNvSpPr/>
            <p:nvPr/>
          </p:nvSpPr>
          <p:spPr>
            <a:xfrm>
              <a:off x="37952" y="12747"/>
              <a:ext cx="241280" cy="27699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lgn="ctr">
                <a:defRPr>
                  <a:solidFill>
                    <a:srgbClr val="FFFFFF"/>
                  </a:solidFill>
                  <a:latin typeface="Tahoma"/>
                  <a:ea typeface="Tahoma"/>
                  <a:cs typeface="Tahoma"/>
                  <a:sym typeface="Tahoma"/>
                </a:defRPr>
              </a:lvl1pPr>
            </a:lstStyle>
            <a:p>
              <a:pPr lvl="0">
                <a:defRPr>
                  <a:solidFill>
                    <a:srgbClr val="000000"/>
                  </a:solidFill>
                </a:defRPr>
              </a:pPr>
              <a:r>
                <a:rPr lang="en-US" dirty="0" smtClean="0">
                  <a:solidFill>
                    <a:srgbClr val="FFFFFF"/>
                  </a:solidFill>
                </a:rPr>
                <a:t>V</a:t>
              </a:r>
              <a:r>
                <a:rPr lang="en-US" sz="1200" dirty="0" smtClean="0">
                  <a:solidFill>
                    <a:srgbClr val="FFFFFF"/>
                  </a:solidFill>
                </a:rPr>
                <a:t>1</a:t>
              </a:r>
              <a:endParaRPr sz="1200" dirty="0">
                <a:solidFill>
                  <a:srgbClr val="FFFFFF"/>
                </a:solidFill>
              </a:endParaRPr>
            </a:p>
          </p:txBody>
        </p:sp>
      </p:grpSp>
      <p:grpSp>
        <p:nvGrpSpPr>
          <p:cNvPr id="12" name="Group 1004"/>
          <p:cNvGrpSpPr/>
          <p:nvPr/>
        </p:nvGrpSpPr>
        <p:grpSpPr>
          <a:xfrm>
            <a:off x="6596412" y="3846193"/>
            <a:ext cx="290805" cy="302495"/>
            <a:chOff x="-1" y="0"/>
            <a:chExt cx="317184" cy="302494"/>
          </a:xfrm>
        </p:grpSpPr>
        <p:sp>
          <p:nvSpPr>
            <p:cNvPr id="22" name="Shape 1002"/>
            <p:cNvSpPr/>
            <p:nvPr/>
          </p:nvSpPr>
          <p:spPr>
            <a:xfrm>
              <a:off x="-1" y="0"/>
              <a:ext cx="317184" cy="3024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6600"/>
                </a:gs>
                <a:gs pos="100000">
                  <a:srgbClr val="762F00"/>
                </a:gs>
              </a:gsLst>
              <a:lin ang="2700000" scaled="0"/>
            </a:gradFill>
            <a:ln w="12700" cap="flat">
              <a:noFill/>
              <a:miter lim="400000"/>
            </a:ln>
            <a:effectLst/>
          </p:spPr>
          <p:txBody>
            <a:bodyPr wrap="square" lIns="34289" tIns="34289" rIns="34289" bIns="34289" numCol="1" anchor="ctr">
              <a:noAutofit/>
            </a:bodyPr>
            <a:lstStyle/>
            <a:p>
              <a:pPr lvl="0" algn="ctr">
                <a:defRPr>
                  <a:solidFill>
                    <a:srgbClr val="FFFFFF"/>
                  </a:solidFill>
                  <a:latin typeface="Tahoma"/>
                  <a:ea typeface="Tahoma"/>
                  <a:cs typeface="Tahoma"/>
                  <a:sym typeface="Tahoma"/>
                </a:defRPr>
              </a:pPr>
              <a:endParaRPr/>
            </a:p>
          </p:txBody>
        </p:sp>
        <p:sp>
          <p:nvSpPr>
            <p:cNvPr id="23" name="Shape 1003"/>
            <p:cNvSpPr/>
            <p:nvPr/>
          </p:nvSpPr>
          <p:spPr>
            <a:xfrm>
              <a:off x="37952" y="12747"/>
              <a:ext cx="241280" cy="27699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lgn="ctr">
                <a:defRPr>
                  <a:solidFill>
                    <a:srgbClr val="FFFFFF"/>
                  </a:solidFill>
                  <a:latin typeface="Tahoma"/>
                  <a:ea typeface="Tahoma"/>
                  <a:cs typeface="Tahoma"/>
                  <a:sym typeface="Tahoma"/>
                </a:defRPr>
              </a:lvl1pPr>
            </a:lstStyle>
            <a:p>
              <a:pPr lvl="0">
                <a:defRPr>
                  <a:solidFill>
                    <a:srgbClr val="000000"/>
                  </a:solidFill>
                </a:defRPr>
              </a:pPr>
              <a:r>
                <a:rPr lang="en-US" dirty="0" smtClean="0">
                  <a:solidFill>
                    <a:srgbClr val="FFFFFF"/>
                  </a:solidFill>
                </a:rPr>
                <a:t>V</a:t>
              </a:r>
              <a:r>
                <a:rPr lang="en-US" sz="1200" dirty="0" smtClean="0">
                  <a:solidFill>
                    <a:srgbClr val="FFFFFF"/>
                  </a:solidFill>
                </a:rPr>
                <a:t>3</a:t>
              </a:r>
              <a:endParaRPr sz="1200" dirty="0">
                <a:solidFill>
                  <a:srgbClr val="FFFFFF"/>
                </a:solidFill>
              </a:endParaRPr>
            </a:p>
          </p:txBody>
        </p:sp>
      </p:grpSp>
      <p:grpSp>
        <p:nvGrpSpPr>
          <p:cNvPr id="13" name="Group 1007"/>
          <p:cNvGrpSpPr/>
          <p:nvPr/>
        </p:nvGrpSpPr>
        <p:grpSpPr>
          <a:xfrm>
            <a:off x="5627071" y="3846193"/>
            <a:ext cx="290805" cy="302495"/>
            <a:chOff x="-1" y="0"/>
            <a:chExt cx="317184" cy="302494"/>
          </a:xfrm>
        </p:grpSpPr>
        <p:sp>
          <p:nvSpPr>
            <p:cNvPr id="20" name="Shape 1005"/>
            <p:cNvSpPr/>
            <p:nvPr/>
          </p:nvSpPr>
          <p:spPr>
            <a:xfrm>
              <a:off x="-1" y="0"/>
              <a:ext cx="317184" cy="30249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6600"/>
                </a:gs>
                <a:gs pos="100000">
                  <a:srgbClr val="762F00"/>
                </a:gs>
              </a:gsLst>
              <a:lin ang="2700000" scaled="0"/>
            </a:gradFill>
            <a:ln w="12700" cap="flat">
              <a:noFill/>
              <a:miter lim="400000"/>
            </a:ln>
            <a:effectLst/>
          </p:spPr>
          <p:txBody>
            <a:bodyPr wrap="square" lIns="34289" tIns="34289" rIns="34289" bIns="34289" numCol="1" anchor="ctr">
              <a:noAutofit/>
            </a:bodyPr>
            <a:lstStyle/>
            <a:p>
              <a:pPr lvl="0" algn="ctr">
                <a:defRPr>
                  <a:solidFill>
                    <a:srgbClr val="FFFFFF"/>
                  </a:solidFill>
                  <a:latin typeface="Tahoma"/>
                  <a:ea typeface="Tahoma"/>
                  <a:cs typeface="Tahoma"/>
                  <a:sym typeface="Tahoma"/>
                </a:defRPr>
              </a:pPr>
              <a:endParaRPr/>
            </a:p>
          </p:txBody>
        </p:sp>
        <p:sp>
          <p:nvSpPr>
            <p:cNvPr id="21" name="Shape 1006"/>
            <p:cNvSpPr/>
            <p:nvPr/>
          </p:nvSpPr>
          <p:spPr>
            <a:xfrm>
              <a:off x="37952" y="12747"/>
              <a:ext cx="241280" cy="27699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lgn="ctr">
                <a:defRPr>
                  <a:solidFill>
                    <a:srgbClr val="FFFFFF"/>
                  </a:solidFill>
                  <a:latin typeface="Tahoma"/>
                  <a:ea typeface="Tahoma"/>
                  <a:cs typeface="Tahoma"/>
                  <a:sym typeface="Tahoma"/>
                </a:defRPr>
              </a:lvl1pPr>
            </a:lstStyle>
            <a:p>
              <a:pPr lvl="0">
                <a:defRPr>
                  <a:solidFill>
                    <a:srgbClr val="000000"/>
                  </a:solidFill>
                </a:defRPr>
              </a:pPr>
              <a:r>
                <a:rPr lang="en-US" dirty="0" smtClean="0">
                  <a:solidFill>
                    <a:srgbClr val="FFFFFF"/>
                  </a:solidFill>
                </a:rPr>
                <a:t>V</a:t>
              </a:r>
              <a:r>
                <a:rPr lang="en-US" sz="1200" dirty="0" smtClean="0">
                  <a:solidFill>
                    <a:srgbClr val="FFFFFF"/>
                  </a:solidFill>
                </a:rPr>
                <a:t>2</a:t>
              </a:r>
              <a:endParaRPr sz="1200" dirty="0">
                <a:solidFill>
                  <a:srgbClr val="FFFFFF"/>
                </a:solidFill>
              </a:endParaRPr>
            </a:p>
          </p:txBody>
        </p:sp>
      </p:grpSp>
      <p:grpSp>
        <p:nvGrpSpPr>
          <p:cNvPr id="14" name="Group 1010"/>
          <p:cNvGrpSpPr/>
          <p:nvPr/>
        </p:nvGrpSpPr>
        <p:grpSpPr>
          <a:xfrm>
            <a:off x="6935682" y="3023544"/>
            <a:ext cx="290805" cy="301380"/>
            <a:chOff x="-1" y="-1"/>
            <a:chExt cx="317184" cy="301378"/>
          </a:xfrm>
        </p:grpSpPr>
        <p:sp>
          <p:nvSpPr>
            <p:cNvPr id="18" name="Shape 1008"/>
            <p:cNvSpPr/>
            <p:nvPr/>
          </p:nvSpPr>
          <p:spPr>
            <a:xfrm>
              <a:off x="-1" y="-1"/>
              <a:ext cx="317184" cy="30137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6600"/>
                </a:gs>
                <a:gs pos="100000">
                  <a:srgbClr val="762F00"/>
                </a:gs>
              </a:gsLst>
              <a:lin ang="2700000" scaled="0"/>
            </a:gradFill>
            <a:ln w="12700" cap="flat">
              <a:noFill/>
              <a:miter lim="400000"/>
            </a:ln>
            <a:effectLst/>
          </p:spPr>
          <p:txBody>
            <a:bodyPr wrap="square" lIns="34289" tIns="34289" rIns="34289" bIns="34289" numCol="1" anchor="ctr">
              <a:noAutofit/>
            </a:bodyPr>
            <a:lstStyle/>
            <a:p>
              <a:pPr lvl="0" algn="ctr">
                <a:defRPr>
                  <a:solidFill>
                    <a:srgbClr val="FFFFFF"/>
                  </a:solidFill>
                  <a:latin typeface="Tahoma"/>
                  <a:ea typeface="Tahoma"/>
                  <a:cs typeface="Tahoma"/>
                  <a:sym typeface="Tahoma"/>
                </a:defRPr>
              </a:pPr>
              <a:endParaRPr/>
            </a:p>
          </p:txBody>
        </p:sp>
        <p:sp>
          <p:nvSpPr>
            <p:cNvPr id="19" name="Shape 1009"/>
            <p:cNvSpPr/>
            <p:nvPr/>
          </p:nvSpPr>
          <p:spPr>
            <a:xfrm>
              <a:off x="37952" y="12190"/>
              <a:ext cx="241280" cy="27699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lgn="ctr">
                <a:defRPr>
                  <a:solidFill>
                    <a:srgbClr val="FFFFFF"/>
                  </a:solidFill>
                  <a:latin typeface="Tahoma"/>
                  <a:ea typeface="Tahoma"/>
                  <a:cs typeface="Tahoma"/>
                  <a:sym typeface="Tahoma"/>
                </a:defRPr>
              </a:lvl1pPr>
            </a:lstStyle>
            <a:p>
              <a:pPr lvl="0">
                <a:defRPr>
                  <a:solidFill>
                    <a:srgbClr val="000000"/>
                  </a:solidFill>
                </a:defRPr>
              </a:pPr>
              <a:r>
                <a:rPr lang="en-US" dirty="0" smtClean="0">
                  <a:solidFill>
                    <a:srgbClr val="FFFFFF"/>
                  </a:solidFill>
                </a:rPr>
                <a:t>V</a:t>
              </a:r>
              <a:r>
                <a:rPr lang="en-US" sz="1200" dirty="0" smtClean="0">
                  <a:solidFill>
                    <a:srgbClr val="FFFFFF"/>
                  </a:solidFill>
                </a:rPr>
                <a:t>4</a:t>
              </a:r>
              <a:endParaRPr sz="1200" dirty="0">
                <a:solidFill>
                  <a:srgbClr val="FFFFFF"/>
                </a:solidFill>
              </a:endParaRPr>
            </a:p>
          </p:txBody>
        </p:sp>
      </p:grpSp>
      <p:grpSp>
        <p:nvGrpSpPr>
          <p:cNvPr id="15" name="Group 1013"/>
          <p:cNvGrpSpPr/>
          <p:nvPr/>
        </p:nvGrpSpPr>
        <p:grpSpPr>
          <a:xfrm>
            <a:off x="6111741" y="2434184"/>
            <a:ext cx="290806" cy="301379"/>
            <a:chOff x="-1" y="-1"/>
            <a:chExt cx="317184" cy="301378"/>
          </a:xfrm>
        </p:grpSpPr>
        <p:sp>
          <p:nvSpPr>
            <p:cNvPr id="16" name="Shape 1011"/>
            <p:cNvSpPr/>
            <p:nvPr/>
          </p:nvSpPr>
          <p:spPr>
            <a:xfrm>
              <a:off x="-1" y="-1"/>
              <a:ext cx="317184" cy="301378"/>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gradFill flip="none" rotWithShape="1">
              <a:gsLst>
                <a:gs pos="0">
                  <a:srgbClr val="FF6600"/>
                </a:gs>
                <a:gs pos="100000">
                  <a:srgbClr val="762F00"/>
                </a:gs>
              </a:gsLst>
              <a:lin ang="2700000" scaled="0"/>
            </a:gradFill>
            <a:ln w="12700" cap="flat">
              <a:noFill/>
              <a:miter lim="400000"/>
            </a:ln>
            <a:effectLst/>
          </p:spPr>
          <p:txBody>
            <a:bodyPr wrap="square" lIns="34289" tIns="34289" rIns="34289" bIns="34289" numCol="1" anchor="ctr">
              <a:noAutofit/>
            </a:bodyPr>
            <a:lstStyle/>
            <a:p>
              <a:pPr lvl="0" algn="ctr">
                <a:defRPr>
                  <a:solidFill>
                    <a:srgbClr val="FFFFFF"/>
                  </a:solidFill>
                  <a:latin typeface="Tahoma"/>
                  <a:ea typeface="Tahoma"/>
                  <a:cs typeface="Tahoma"/>
                  <a:sym typeface="Tahoma"/>
                </a:defRPr>
              </a:pPr>
              <a:endParaRPr/>
            </a:p>
          </p:txBody>
        </p:sp>
        <p:sp>
          <p:nvSpPr>
            <p:cNvPr id="17" name="Shape 1012"/>
            <p:cNvSpPr/>
            <p:nvPr/>
          </p:nvSpPr>
          <p:spPr>
            <a:xfrm>
              <a:off x="37952" y="12189"/>
              <a:ext cx="241280" cy="27699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lgn="ctr">
                <a:defRPr>
                  <a:solidFill>
                    <a:srgbClr val="FFFFFF"/>
                  </a:solidFill>
                  <a:latin typeface="Tahoma"/>
                  <a:ea typeface="Tahoma"/>
                  <a:cs typeface="Tahoma"/>
                  <a:sym typeface="Tahoma"/>
                </a:defRPr>
              </a:lvl1pPr>
            </a:lstStyle>
            <a:p>
              <a:pPr lvl="0">
                <a:defRPr>
                  <a:solidFill>
                    <a:srgbClr val="000000"/>
                  </a:solidFill>
                </a:defRPr>
              </a:pPr>
              <a:r>
                <a:rPr lang="en-US" dirty="0" smtClean="0">
                  <a:solidFill>
                    <a:srgbClr val="FFFFFF"/>
                  </a:solidFill>
                </a:rPr>
                <a:t>V</a:t>
              </a:r>
              <a:r>
                <a:rPr lang="en-US" sz="1200" dirty="0" smtClean="0">
                  <a:solidFill>
                    <a:srgbClr val="FFFFFF"/>
                  </a:solidFill>
                </a:rPr>
                <a:t>0</a:t>
              </a:r>
              <a:endParaRPr sz="1200" dirty="0">
                <a:solidFill>
                  <a:srgbClr val="FFFFFF"/>
                </a:solidFill>
              </a:endParaRPr>
            </a:p>
          </p:txBody>
        </p:sp>
      </p:grpSp>
      <p:sp>
        <p:nvSpPr>
          <p:cNvPr id="27" name="Shape 995"/>
          <p:cNvSpPr/>
          <p:nvPr/>
        </p:nvSpPr>
        <p:spPr>
          <a:xfrm flipH="1">
            <a:off x="5536719" y="2763681"/>
            <a:ext cx="409322" cy="248918"/>
          </a:xfrm>
          <a:prstGeom prst="line">
            <a:avLst/>
          </a:prstGeom>
          <a:noFill/>
          <a:ln w="25400" cap="flat">
            <a:solidFill>
              <a:srgbClr val="009900"/>
            </a:solidFill>
            <a:prstDash val="solid"/>
            <a:round/>
            <a:headEnd type="triangle" w="med" len="med"/>
            <a:tailEnd type="none" w="med" len="me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grpSp>
        <p:nvGrpSpPr>
          <p:cNvPr id="39" name="组合 38"/>
          <p:cNvGrpSpPr/>
          <p:nvPr/>
        </p:nvGrpSpPr>
        <p:grpSpPr>
          <a:xfrm rot="15168928">
            <a:off x="5523514" y="2937293"/>
            <a:ext cx="975235" cy="715149"/>
            <a:chOff x="7520334" y="3233157"/>
            <a:chExt cx="631296" cy="441292"/>
          </a:xfrm>
        </p:grpSpPr>
        <p:sp>
          <p:nvSpPr>
            <p:cNvPr id="40" name="Shape 993"/>
            <p:cNvSpPr/>
            <p:nvPr/>
          </p:nvSpPr>
          <p:spPr>
            <a:xfrm flipH="1" flipV="1">
              <a:off x="7812361" y="3434806"/>
              <a:ext cx="339269" cy="239643"/>
            </a:xfrm>
            <a:prstGeom prst="line">
              <a:avLst/>
            </a:prstGeom>
            <a:noFill/>
            <a:ln w="25400" cap="flat">
              <a:solidFill>
                <a:srgbClr val="009900"/>
              </a:solidFill>
              <a:prstDash val="solid"/>
              <a:round/>
              <a:headEnd type="none" w="med" len="med"/>
              <a:tailEnd type="none" w="med" len="me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sp>
          <p:nvSpPr>
            <p:cNvPr id="41" name="Shape 993"/>
            <p:cNvSpPr/>
            <p:nvPr/>
          </p:nvSpPr>
          <p:spPr>
            <a:xfrm flipH="1" flipV="1">
              <a:off x="7520334" y="3233157"/>
              <a:ext cx="339269" cy="239643"/>
            </a:xfrm>
            <a:prstGeom prst="line">
              <a:avLst/>
            </a:prstGeom>
            <a:noFill/>
            <a:ln w="25400" cap="flat">
              <a:solidFill>
                <a:srgbClr val="009900"/>
              </a:solidFill>
              <a:prstDash val="solid"/>
              <a:round/>
              <a:headEnd type="triangle" w="med" len="med"/>
            </a:ln>
            <a:effectLst/>
          </p:spPr>
          <p:txBody>
            <a:bodyPr wrap="square" lIns="34289" tIns="34289" rIns="34289" bIns="34289" numCol="1" anchor="t">
              <a:noAutofit/>
            </a:bodyPr>
            <a:lstStyle/>
            <a:p>
              <a:pPr lvl="0" defTabSz="457200">
                <a:defRPr sz="900">
                  <a:latin typeface="+mj-lt"/>
                  <a:ea typeface="+mj-ea"/>
                  <a:cs typeface="+mj-cs"/>
                  <a:sym typeface="Helvetica"/>
                </a:defRPr>
              </a:pPr>
              <a:endParaRPr/>
            </a:p>
          </p:txBody>
        </p:sp>
      </p:grpSp>
      <p:sp>
        <p:nvSpPr>
          <p:cNvPr id="44" name="矩形 43"/>
          <p:cNvSpPr/>
          <p:nvPr/>
        </p:nvSpPr>
        <p:spPr>
          <a:xfrm>
            <a:off x="6970479" y="3489608"/>
            <a:ext cx="300082" cy="369332"/>
          </a:xfrm>
          <a:prstGeom prst="rect">
            <a:avLst/>
          </a:prstGeom>
        </p:spPr>
        <p:txBody>
          <a:bodyPr wrap="none">
            <a:spAutoFit/>
          </a:bodyPr>
          <a:lstStyle/>
          <a:p>
            <a:r>
              <a:rPr lang="en-US" altLang="zh-CN" dirty="0" smtClean="0">
                <a:solidFill>
                  <a:schemeClr val="bg1"/>
                </a:solidFill>
                <a:latin typeface="黑体"/>
                <a:ea typeface="黑体"/>
                <a:cs typeface="黑体"/>
                <a:sym typeface="黑体"/>
              </a:rPr>
              <a:t>1</a:t>
            </a:r>
            <a:endParaRPr lang="zh-CN" altLang="en-US" dirty="0">
              <a:solidFill>
                <a:schemeClr val="bg1"/>
              </a:solidFill>
            </a:endParaRPr>
          </a:p>
        </p:txBody>
      </p:sp>
      <p:sp>
        <p:nvSpPr>
          <p:cNvPr id="45" name="矩形 44"/>
          <p:cNvSpPr/>
          <p:nvPr/>
        </p:nvSpPr>
        <p:spPr>
          <a:xfrm>
            <a:off x="5704322" y="3023546"/>
            <a:ext cx="300082" cy="369332"/>
          </a:xfrm>
          <a:prstGeom prst="rect">
            <a:avLst/>
          </a:prstGeom>
        </p:spPr>
        <p:txBody>
          <a:bodyPr wrap="none">
            <a:spAutoFit/>
          </a:bodyPr>
          <a:lstStyle/>
          <a:p>
            <a:r>
              <a:rPr lang="en-US" altLang="zh-CN" dirty="0" smtClean="0">
                <a:solidFill>
                  <a:schemeClr val="bg1"/>
                </a:solidFill>
                <a:latin typeface="黑体"/>
                <a:ea typeface="黑体"/>
                <a:cs typeface="黑体"/>
                <a:sym typeface="黑体"/>
              </a:rPr>
              <a:t>2</a:t>
            </a:r>
            <a:endParaRPr lang="zh-CN" altLang="en-US" dirty="0">
              <a:solidFill>
                <a:schemeClr val="bg1"/>
              </a:solidFill>
            </a:endParaRPr>
          </a:p>
        </p:txBody>
      </p:sp>
      <p:sp>
        <p:nvSpPr>
          <p:cNvPr id="46" name="矩形 45"/>
          <p:cNvSpPr/>
          <p:nvPr/>
        </p:nvSpPr>
        <p:spPr>
          <a:xfrm>
            <a:off x="6614084" y="2538707"/>
            <a:ext cx="300082" cy="369332"/>
          </a:xfrm>
          <a:prstGeom prst="rect">
            <a:avLst/>
          </a:prstGeom>
        </p:spPr>
        <p:txBody>
          <a:bodyPr wrap="none">
            <a:spAutoFit/>
          </a:bodyPr>
          <a:lstStyle/>
          <a:p>
            <a:r>
              <a:rPr lang="en-US" altLang="zh-CN" dirty="0" smtClean="0">
                <a:solidFill>
                  <a:schemeClr val="bg1"/>
                </a:solidFill>
                <a:latin typeface="黑体"/>
                <a:ea typeface="黑体"/>
                <a:cs typeface="黑体"/>
                <a:sym typeface="黑体"/>
              </a:rPr>
              <a:t>6</a:t>
            </a:r>
            <a:endParaRPr lang="zh-CN" altLang="en-US" dirty="0">
              <a:solidFill>
                <a:schemeClr val="bg1"/>
              </a:solidFill>
            </a:endParaRPr>
          </a:p>
        </p:txBody>
      </p:sp>
      <p:sp>
        <p:nvSpPr>
          <p:cNvPr id="47" name="矩形 46"/>
          <p:cNvSpPr/>
          <p:nvPr/>
        </p:nvSpPr>
        <p:spPr>
          <a:xfrm>
            <a:off x="5556846" y="2480813"/>
            <a:ext cx="300082" cy="369332"/>
          </a:xfrm>
          <a:prstGeom prst="rect">
            <a:avLst/>
          </a:prstGeom>
        </p:spPr>
        <p:txBody>
          <a:bodyPr wrap="none">
            <a:spAutoFit/>
          </a:bodyPr>
          <a:lstStyle/>
          <a:p>
            <a:r>
              <a:rPr lang="en-US" altLang="zh-CN" dirty="0" smtClean="0">
                <a:solidFill>
                  <a:schemeClr val="bg1"/>
                </a:solidFill>
                <a:latin typeface="黑体"/>
                <a:ea typeface="黑体"/>
                <a:cs typeface="黑体"/>
                <a:sym typeface="黑体"/>
              </a:rPr>
              <a:t>9</a:t>
            </a:r>
            <a:endParaRPr lang="zh-CN" altLang="en-US" dirty="0">
              <a:solidFill>
                <a:schemeClr val="bg1"/>
              </a:solidFill>
            </a:endParaRPr>
          </a:p>
        </p:txBody>
      </p:sp>
      <p:sp>
        <p:nvSpPr>
          <p:cNvPr id="48" name="矩形 47"/>
          <p:cNvSpPr/>
          <p:nvPr/>
        </p:nvSpPr>
        <p:spPr>
          <a:xfrm>
            <a:off x="5211085" y="3421654"/>
            <a:ext cx="300082" cy="369332"/>
          </a:xfrm>
          <a:prstGeom prst="rect">
            <a:avLst/>
          </a:prstGeom>
        </p:spPr>
        <p:txBody>
          <a:bodyPr wrap="none">
            <a:spAutoFit/>
          </a:bodyPr>
          <a:lstStyle/>
          <a:p>
            <a:r>
              <a:rPr lang="en-US" altLang="zh-CN" dirty="0" smtClean="0">
                <a:solidFill>
                  <a:schemeClr val="bg1"/>
                </a:solidFill>
                <a:latin typeface="黑体"/>
                <a:ea typeface="黑体"/>
                <a:cs typeface="黑体"/>
                <a:sym typeface="黑体"/>
              </a:rPr>
              <a:t>3</a:t>
            </a:r>
            <a:endParaRPr lang="zh-CN" altLang="en-US" dirty="0">
              <a:solidFill>
                <a:schemeClr val="bg1"/>
              </a:solidFill>
            </a:endParaRPr>
          </a:p>
        </p:txBody>
      </p:sp>
      <p:sp>
        <p:nvSpPr>
          <p:cNvPr id="49" name="矩形 48"/>
          <p:cNvSpPr/>
          <p:nvPr/>
        </p:nvSpPr>
        <p:spPr>
          <a:xfrm>
            <a:off x="6099477" y="3964022"/>
            <a:ext cx="300082" cy="369332"/>
          </a:xfrm>
          <a:prstGeom prst="rect">
            <a:avLst/>
          </a:prstGeom>
        </p:spPr>
        <p:txBody>
          <a:bodyPr wrap="none">
            <a:spAutoFit/>
          </a:bodyPr>
          <a:lstStyle/>
          <a:p>
            <a:r>
              <a:rPr lang="en-US" altLang="zh-CN" dirty="0" smtClean="0">
                <a:solidFill>
                  <a:schemeClr val="bg1"/>
                </a:solidFill>
                <a:latin typeface="黑体"/>
                <a:ea typeface="黑体"/>
                <a:cs typeface="黑体"/>
                <a:sym typeface="黑体"/>
              </a:rPr>
              <a:t>5</a:t>
            </a:r>
            <a:endParaRPr lang="zh-CN" altLang="en-US" dirty="0">
              <a:solidFill>
                <a:schemeClr val="bg1"/>
              </a:solidFill>
            </a:endParaRPr>
          </a:p>
        </p:txBody>
      </p:sp>
    </p:spTree>
    <p:extLst>
      <p:ext uri="{BB962C8B-B14F-4D97-AF65-F5344CB8AC3E}">
        <p14:creationId xmlns:p14="http://schemas.microsoft.com/office/powerpoint/2010/main" val="157817342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outerShdw blurRad="38100" dist="38100" dir="2700000" rotWithShape="0">
                    <a:srgbClr val="000000">
                      <a:alpha val="43137"/>
                    </a:srgbClr>
                  </a:outerShdw>
                </a:effectLst>
              </a:rPr>
              <a:t>二、常用的数据结构</a:t>
            </a:r>
            <a:endParaRPr lang="zh-CN" altLang="en-US" dirty="0"/>
          </a:p>
        </p:txBody>
      </p:sp>
      <p:sp>
        <p:nvSpPr>
          <p:cNvPr id="3" name="内容占位符 2"/>
          <p:cNvSpPr>
            <a:spLocks noGrp="1"/>
          </p:cNvSpPr>
          <p:nvPr>
            <p:ph idx="1"/>
          </p:nvPr>
        </p:nvSpPr>
        <p:spPr/>
        <p:txBody>
          <a:bodyPr/>
          <a:lstStyle/>
          <a:p>
            <a:r>
              <a:rPr lang="zh-CN" altLang="en-US" b="1" dirty="0">
                <a:solidFill>
                  <a:srgbClr val="FFC000"/>
                </a:solidFill>
              </a:rPr>
              <a:t>七桥</a:t>
            </a:r>
            <a:r>
              <a:rPr lang="zh-CN" altLang="en-US" b="1" dirty="0" smtClean="0">
                <a:solidFill>
                  <a:srgbClr val="FFC000"/>
                </a:solidFill>
              </a:rPr>
              <a:t>问题</a:t>
            </a:r>
            <a:endParaRPr lang="en-US" altLang="zh-CN" b="1" dirty="0" smtClean="0">
              <a:solidFill>
                <a:srgbClr val="FFC000"/>
              </a:solidFill>
            </a:endParaRPr>
          </a:p>
          <a:p>
            <a:r>
              <a:rPr lang="zh-CN" altLang="en-US" dirty="0"/>
              <a:t>两个岛与陆地间有七座桥，能否不重复走遍所有道路。</a:t>
            </a:r>
          </a:p>
          <a:p>
            <a:endParaRPr lang="zh-CN" altLang="en-US" dirty="0"/>
          </a:p>
        </p:txBody>
      </p:sp>
      <p:pic>
        <p:nvPicPr>
          <p:cNvPr id="4" name="image003.jpg"/>
          <p:cNvPicPr/>
          <p:nvPr/>
        </p:nvPicPr>
        <p:blipFill>
          <a:blip r:embed="rId2">
            <a:extLst/>
          </a:blip>
          <a:stretch>
            <a:fillRect/>
          </a:stretch>
        </p:blipFill>
        <p:spPr>
          <a:xfrm>
            <a:off x="999875" y="2346193"/>
            <a:ext cx="3716141" cy="1978001"/>
          </a:xfrm>
          <a:prstGeom prst="rect">
            <a:avLst/>
          </a:prstGeom>
          <a:ln w="12700">
            <a:miter lim="400000"/>
          </a:ln>
        </p:spPr>
      </p:pic>
      <p:pic>
        <p:nvPicPr>
          <p:cNvPr id="5" name="七桥问题.png"/>
          <p:cNvPicPr/>
          <p:nvPr/>
        </p:nvPicPr>
        <p:blipFill>
          <a:blip r:embed="rId3">
            <a:extLst/>
          </a:blip>
          <a:srcRect l="10321" r="10549" b="22251"/>
          <a:stretch>
            <a:fillRect/>
          </a:stretch>
        </p:blipFill>
        <p:spPr>
          <a:xfrm>
            <a:off x="4860032" y="2346193"/>
            <a:ext cx="2353463" cy="1978001"/>
          </a:xfrm>
          <a:prstGeom prst="rect">
            <a:avLst/>
          </a:prstGeom>
          <a:ln w="12700">
            <a:miter lim="400000"/>
          </a:ln>
        </p:spPr>
      </p:pic>
    </p:spTree>
    <p:extLst>
      <p:ext uri="{BB962C8B-B14F-4D97-AF65-F5344CB8AC3E}">
        <p14:creationId xmlns:p14="http://schemas.microsoft.com/office/powerpoint/2010/main" val="130291728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6.4 </a:t>
            </a:r>
            <a:r>
              <a:rPr lang="zh-CN" altLang="en-US" dirty="0"/>
              <a:t>数据库系统</a:t>
            </a:r>
          </a:p>
        </p:txBody>
      </p:sp>
      <p:sp>
        <p:nvSpPr>
          <p:cNvPr id="3" name="内容占位符 2"/>
          <p:cNvSpPr>
            <a:spLocks noGrp="1"/>
          </p:cNvSpPr>
          <p:nvPr>
            <p:ph idx="1"/>
          </p:nvPr>
        </p:nvSpPr>
        <p:spPr>
          <a:xfrm>
            <a:off x="971600" y="1164269"/>
            <a:ext cx="6696744" cy="3207681"/>
          </a:xfrm>
        </p:spPr>
        <p:txBody>
          <a:bodyPr/>
          <a:lstStyle/>
          <a:p>
            <a:pPr>
              <a:lnSpc>
                <a:spcPts val="2600"/>
              </a:lnSpc>
            </a:pPr>
            <a:r>
              <a:rPr lang="zh-CN" altLang="en-US" sz="1800" b="1" dirty="0">
                <a:solidFill>
                  <a:srgbClr val="FFC000"/>
                </a:solidFill>
              </a:rPr>
              <a:t>一、数据库系统基础</a:t>
            </a:r>
          </a:p>
          <a:p>
            <a:pPr>
              <a:lnSpc>
                <a:spcPts val="2600"/>
              </a:lnSpc>
            </a:pPr>
            <a:r>
              <a:rPr lang="en-US" altLang="zh-CN" sz="1800" b="1" dirty="0" smtClean="0"/>
              <a:t>1</a:t>
            </a:r>
            <a:r>
              <a:rPr lang="zh-CN" altLang="en-US" sz="1800" b="1" dirty="0" smtClean="0"/>
              <a:t>、数据</a:t>
            </a:r>
            <a:r>
              <a:rPr lang="en-US" altLang="zh-CN" sz="1800" b="1" dirty="0"/>
              <a:t>(Data)</a:t>
            </a:r>
          </a:p>
          <a:p>
            <a:pPr>
              <a:lnSpc>
                <a:spcPts val="2600"/>
              </a:lnSpc>
            </a:pPr>
            <a:r>
              <a:rPr lang="zh-CN" altLang="en-US" sz="1800" b="1" dirty="0" smtClean="0">
                <a:solidFill>
                  <a:srgbClr val="FF9933"/>
                </a:solidFill>
              </a:rPr>
              <a:t>狭义</a:t>
            </a:r>
            <a:r>
              <a:rPr lang="zh-CN" altLang="en-US" sz="1800" b="1" dirty="0">
                <a:solidFill>
                  <a:srgbClr val="FF9933"/>
                </a:solidFill>
              </a:rPr>
              <a:t>的理解</a:t>
            </a:r>
            <a:r>
              <a:rPr lang="zh-CN" altLang="en-US" sz="1800" dirty="0"/>
              <a:t>：数字，如</a:t>
            </a:r>
            <a:r>
              <a:rPr lang="en-US" altLang="zh-CN" sz="1800" dirty="0"/>
              <a:t>78</a:t>
            </a:r>
            <a:r>
              <a:rPr lang="zh-CN" altLang="en-US" sz="1800" dirty="0"/>
              <a:t>、</a:t>
            </a:r>
            <a:r>
              <a:rPr lang="en-US" altLang="zh-CN" sz="1800" dirty="0"/>
              <a:t>99.5</a:t>
            </a:r>
            <a:r>
              <a:rPr lang="zh-CN" altLang="en-US" sz="1800" dirty="0"/>
              <a:t>、</a:t>
            </a:r>
            <a:r>
              <a:rPr lang="en-US" altLang="zh-CN" sz="1800" dirty="0"/>
              <a:t>$100</a:t>
            </a:r>
          </a:p>
          <a:p>
            <a:pPr>
              <a:lnSpc>
                <a:spcPts val="2600"/>
              </a:lnSpc>
            </a:pPr>
            <a:r>
              <a:rPr lang="zh-CN" altLang="en-US" sz="1800" b="1" dirty="0" smtClean="0">
                <a:solidFill>
                  <a:srgbClr val="FF9933"/>
                </a:solidFill>
              </a:rPr>
              <a:t>广义</a:t>
            </a:r>
            <a:r>
              <a:rPr lang="zh-CN" altLang="en-US" sz="1800" b="1" dirty="0">
                <a:solidFill>
                  <a:srgbClr val="FF9933"/>
                </a:solidFill>
              </a:rPr>
              <a:t>的理解</a:t>
            </a:r>
            <a:r>
              <a:rPr lang="zh-CN" altLang="en-US" sz="1800" dirty="0"/>
              <a:t>：文字、图形、图像、声音、学生的档案记录</a:t>
            </a:r>
            <a:r>
              <a:rPr lang="zh-CN" altLang="en-US" sz="1800" dirty="0" smtClean="0"/>
              <a:t>、      货物</a:t>
            </a:r>
            <a:r>
              <a:rPr lang="zh-CN" altLang="en-US" sz="1800" dirty="0"/>
              <a:t>的运输情况等</a:t>
            </a:r>
          </a:p>
          <a:p>
            <a:pPr>
              <a:lnSpc>
                <a:spcPts val="2600"/>
              </a:lnSpc>
            </a:pPr>
            <a:r>
              <a:rPr lang="zh-CN" altLang="en-US" sz="1800" b="1" dirty="0" smtClean="0">
                <a:solidFill>
                  <a:srgbClr val="FF9933"/>
                </a:solidFill>
              </a:rPr>
              <a:t>定义</a:t>
            </a:r>
            <a:r>
              <a:rPr lang="zh-CN" altLang="en-US" sz="1800" dirty="0"/>
              <a:t>：描述事物的符号记录。</a:t>
            </a:r>
          </a:p>
          <a:p>
            <a:endParaRPr lang="zh-CN" altLang="en-US" dirty="0"/>
          </a:p>
        </p:txBody>
      </p:sp>
      <p:sp>
        <p:nvSpPr>
          <p:cNvPr id="4" name="圆角矩形 3"/>
          <p:cNvSpPr/>
          <p:nvPr/>
        </p:nvSpPr>
        <p:spPr>
          <a:xfrm>
            <a:off x="1115616" y="3651870"/>
            <a:ext cx="5976664" cy="432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altLang="zh-CN" sz="16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宋体"/>
              </a:rPr>
              <a:t>(</a:t>
            </a:r>
            <a:r>
              <a:rPr lang="en-US" altLang="zh-CN" sz="16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宋体"/>
              </a:rPr>
              <a:t>2011130925</a:t>
            </a:r>
            <a:r>
              <a:rPr lang="zh-CN" altLang="en-US" sz="16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宋体"/>
              </a:rPr>
              <a:t>，</a:t>
            </a:r>
            <a:r>
              <a:rPr lang="zh-CN" altLang="en-US" sz="16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宋体"/>
              </a:rPr>
              <a:t>王晓丰，男，</a:t>
            </a:r>
            <a:r>
              <a:rPr lang="en-US" altLang="zh-CN" sz="16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宋体"/>
              </a:rPr>
              <a:t>199306</a:t>
            </a:r>
            <a:r>
              <a:rPr lang="zh-CN" altLang="en-US" sz="16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宋体"/>
              </a:rPr>
              <a:t>，江苏南京，计算机学院</a:t>
            </a:r>
            <a:r>
              <a:rPr lang="en-US" altLang="zh-CN" sz="160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宋体"/>
              </a:rPr>
              <a:t>)</a:t>
            </a:r>
            <a:endParaRPr lang="en-US" altLang="zh-CN" sz="16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宋体"/>
            </a:endParaRPr>
          </a:p>
        </p:txBody>
      </p:sp>
    </p:spTree>
    <p:extLst>
      <p:ext uri="{BB962C8B-B14F-4D97-AF65-F5344CB8AC3E}">
        <p14:creationId xmlns:p14="http://schemas.microsoft.com/office/powerpoint/2010/main" val="334242582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nSpc>
                <a:spcPts val="3100"/>
              </a:lnSpc>
              <a:spcBef>
                <a:spcPts val="0"/>
              </a:spcBef>
            </a:pPr>
            <a:r>
              <a:rPr lang="en-US" altLang="zh-CN" sz="2000" dirty="0"/>
              <a:t>2</a:t>
            </a:r>
            <a:r>
              <a:rPr lang="zh-CN" altLang="en-US" sz="2000" dirty="0"/>
              <a:t>、数据库</a:t>
            </a:r>
            <a:r>
              <a:rPr lang="en-US" altLang="zh-CN" sz="2000" dirty="0"/>
              <a:t>(</a:t>
            </a:r>
            <a:r>
              <a:rPr lang="en-US" altLang="zh-CN" sz="2000" dirty="0" err="1"/>
              <a:t>DataBase</a:t>
            </a:r>
            <a:r>
              <a:rPr lang="zh-CN" altLang="en-US" sz="2000" dirty="0"/>
              <a:t>，简称</a:t>
            </a:r>
            <a:r>
              <a:rPr lang="en-US" altLang="zh-CN" sz="2000" dirty="0"/>
              <a:t>DB)</a:t>
            </a:r>
          </a:p>
        </p:txBody>
      </p:sp>
      <p:sp>
        <p:nvSpPr>
          <p:cNvPr id="3" name="内容占位符 2"/>
          <p:cNvSpPr>
            <a:spLocks noGrp="1"/>
          </p:cNvSpPr>
          <p:nvPr>
            <p:ph idx="1"/>
          </p:nvPr>
        </p:nvSpPr>
        <p:spPr/>
        <p:txBody>
          <a:bodyPr/>
          <a:lstStyle/>
          <a:p>
            <a:pPr>
              <a:lnSpc>
                <a:spcPts val="3100"/>
              </a:lnSpc>
              <a:spcBef>
                <a:spcPts val="0"/>
              </a:spcBef>
            </a:pPr>
            <a:r>
              <a:rPr lang="zh-CN" altLang="en-US" sz="1800" b="1" dirty="0" smtClean="0">
                <a:solidFill>
                  <a:srgbClr val="FF9933"/>
                </a:solidFill>
              </a:rPr>
              <a:t>数据库</a:t>
            </a:r>
            <a:r>
              <a:rPr lang="zh-CN" altLang="en-US" sz="1800" b="1" dirty="0">
                <a:solidFill>
                  <a:srgbClr val="FF9933"/>
                </a:solidFill>
              </a:rPr>
              <a:t>→存放数据的仓库</a:t>
            </a:r>
          </a:p>
          <a:p>
            <a:pPr>
              <a:lnSpc>
                <a:spcPts val="3100"/>
              </a:lnSpc>
              <a:spcBef>
                <a:spcPts val="0"/>
              </a:spcBef>
            </a:pPr>
            <a:r>
              <a:rPr lang="zh-CN" altLang="en-US" sz="1800" b="1" dirty="0">
                <a:solidFill>
                  <a:srgbClr val="FF9933"/>
                </a:solidFill>
              </a:rPr>
              <a:t>数据库</a:t>
            </a:r>
            <a:r>
              <a:rPr lang="zh-CN" altLang="en-US" sz="1800" dirty="0" smtClean="0"/>
              <a:t>：</a:t>
            </a:r>
            <a:r>
              <a:rPr lang="zh-CN" altLang="zh-CN" sz="1800" dirty="0">
                <a:effectLst/>
              </a:rPr>
              <a:t>是为了实现一定的目的、按某种规则组织起来的数据集合</a:t>
            </a:r>
            <a:r>
              <a:rPr lang="zh-CN" altLang="zh-CN" sz="1800" dirty="0" smtClean="0">
                <a:effectLst/>
              </a:rPr>
              <a:t>。更</a:t>
            </a:r>
            <a:r>
              <a:rPr lang="zh-CN" altLang="zh-CN" sz="1800" dirty="0">
                <a:effectLst/>
              </a:rPr>
              <a:t>准确的说，数据库就是长期存储在计算机内、有组织的、可共享的数据集合</a:t>
            </a:r>
            <a:r>
              <a:rPr lang="zh-CN" altLang="zh-CN" sz="1800" dirty="0" smtClean="0">
                <a:effectLst/>
              </a:rPr>
              <a:t>。</a:t>
            </a:r>
            <a:endParaRPr lang="en-US" altLang="zh-CN" sz="1800" dirty="0" smtClean="0">
              <a:effectLst/>
            </a:endParaRPr>
          </a:p>
          <a:p>
            <a:pPr>
              <a:lnSpc>
                <a:spcPts val="3100"/>
              </a:lnSpc>
              <a:spcBef>
                <a:spcPts val="0"/>
              </a:spcBef>
            </a:pPr>
            <a:r>
              <a:rPr lang="zh-CN" altLang="en-US" sz="1800" b="1" dirty="0" smtClean="0">
                <a:solidFill>
                  <a:srgbClr val="FF9933"/>
                </a:solidFill>
              </a:rPr>
              <a:t>特点</a:t>
            </a:r>
            <a:r>
              <a:rPr lang="zh-CN" altLang="en-US" sz="1800" dirty="0"/>
              <a:t>：集成性、共享性、海量性、持久性</a:t>
            </a:r>
          </a:p>
          <a:p>
            <a:endParaRPr lang="zh-CN" altLang="en-US" b="1" dirty="0"/>
          </a:p>
        </p:txBody>
      </p:sp>
      <p:graphicFrame>
        <p:nvGraphicFramePr>
          <p:cNvPr id="4" name="Table 1034"/>
          <p:cNvGraphicFramePr/>
          <p:nvPr>
            <p:extLst>
              <p:ext uri="{D42A27DB-BD31-4B8C-83A1-F6EECF244321}">
                <p14:modId xmlns:p14="http://schemas.microsoft.com/office/powerpoint/2010/main" val="1792761143"/>
              </p:ext>
            </p:extLst>
          </p:nvPr>
        </p:nvGraphicFramePr>
        <p:xfrm>
          <a:off x="1043608" y="3363838"/>
          <a:ext cx="6120906" cy="914400"/>
        </p:xfrm>
        <a:graphic>
          <a:graphicData uri="http://schemas.openxmlformats.org/drawingml/2006/table">
            <a:tbl>
              <a:tblPr/>
              <a:tblGrid>
                <a:gridCol w="692579"/>
                <a:gridCol w="1079425"/>
                <a:gridCol w="695699"/>
                <a:gridCol w="1453794"/>
                <a:gridCol w="2199409"/>
              </a:tblGrid>
              <a:tr h="252913">
                <a:tc>
                  <a:txBody>
                    <a:bodyPr/>
                    <a:lstStyle/>
                    <a:p>
                      <a:pPr lvl="0" algn="ctr">
                        <a:spcBef>
                          <a:spcPts val="200"/>
                        </a:spcBef>
                        <a:defRPr sz="1800" b="0" i="0"/>
                      </a:pPr>
                      <a:r>
                        <a:rPr sz="1400" dirty="0" err="1">
                          <a:solidFill>
                            <a:srgbClr val="FFFFFF"/>
                          </a:solidFill>
                          <a:latin typeface="微软雅黑" pitchFamily="34" charset="-122"/>
                          <a:ea typeface="微软雅黑" pitchFamily="34" charset="-122"/>
                          <a:cs typeface="宋体"/>
                          <a:sym typeface="宋体"/>
                        </a:rPr>
                        <a:t>序号</a:t>
                      </a:r>
                      <a:endParaRPr sz="1400" dirty="0">
                        <a:solidFill>
                          <a:srgbClr val="FFFFFF"/>
                        </a:solidFill>
                        <a:latin typeface="微软雅黑" pitchFamily="34" charset="-122"/>
                        <a:ea typeface="微软雅黑" pitchFamily="34" charset="-122"/>
                        <a:cs typeface="宋体"/>
                        <a:sym typeface="宋体"/>
                      </a:endParaRPr>
                    </a:p>
                  </a:txBody>
                  <a:tcPr marL="45720" marR="45720" horzOverflow="overflow">
                    <a:lnL w="12700">
                      <a:miter lim="400000"/>
                    </a:lnL>
                    <a:lnR w="12700">
                      <a:solidFill>
                        <a:srgbClr val="000000"/>
                      </a:solidFill>
                      <a:miter/>
                    </a:lnR>
                    <a:lnT w="28575">
                      <a:solidFill>
                        <a:srgbClr val="000000"/>
                      </a:solidFill>
                      <a:miter/>
                    </a:lnT>
                    <a:lnB w="12700">
                      <a:solidFill>
                        <a:srgbClr val="000000"/>
                      </a:solidFill>
                      <a:miter/>
                    </a:lnB>
                    <a:solidFill>
                      <a:srgbClr val="5F5F5F"/>
                    </a:solidFill>
                  </a:tcPr>
                </a:tc>
                <a:tc>
                  <a:txBody>
                    <a:bodyPr/>
                    <a:lstStyle/>
                    <a:p>
                      <a:pPr lvl="0" algn="ctr">
                        <a:spcBef>
                          <a:spcPts val="200"/>
                        </a:spcBef>
                        <a:defRPr sz="1800" b="0" i="0"/>
                      </a:pPr>
                      <a:r>
                        <a:rPr sz="1400" dirty="0" err="1">
                          <a:solidFill>
                            <a:srgbClr val="FFFFFF"/>
                          </a:solidFill>
                          <a:latin typeface="微软雅黑" pitchFamily="34" charset="-122"/>
                          <a:ea typeface="微软雅黑" pitchFamily="34" charset="-122"/>
                          <a:cs typeface="宋体"/>
                          <a:sym typeface="宋体"/>
                        </a:rPr>
                        <a:t>姓名</a:t>
                      </a:r>
                      <a:endParaRPr sz="1400" dirty="0">
                        <a:solidFill>
                          <a:srgbClr val="FFFFFF"/>
                        </a:solidFill>
                        <a:latin typeface="微软雅黑" pitchFamily="34" charset="-122"/>
                        <a:ea typeface="微软雅黑" pitchFamily="34" charset="-122"/>
                        <a:cs typeface="宋体"/>
                        <a:sym typeface="宋体"/>
                      </a:endParaRPr>
                    </a:p>
                  </a:txBody>
                  <a:tcPr marL="45720" marR="45720" horzOverflow="overflow">
                    <a:lnL w="12700">
                      <a:solidFill>
                        <a:srgbClr val="000000"/>
                      </a:solidFill>
                      <a:miter/>
                    </a:lnL>
                    <a:lnR w="12700">
                      <a:solidFill>
                        <a:srgbClr val="000000"/>
                      </a:solidFill>
                      <a:miter/>
                    </a:lnR>
                    <a:lnT w="28575">
                      <a:solidFill>
                        <a:srgbClr val="000000"/>
                      </a:solidFill>
                      <a:miter/>
                    </a:lnT>
                    <a:lnB w="12700">
                      <a:solidFill>
                        <a:srgbClr val="000000"/>
                      </a:solidFill>
                      <a:miter/>
                    </a:lnB>
                    <a:solidFill>
                      <a:srgbClr val="5F5F5F"/>
                    </a:solidFill>
                  </a:tcPr>
                </a:tc>
                <a:tc>
                  <a:txBody>
                    <a:bodyPr/>
                    <a:lstStyle/>
                    <a:p>
                      <a:pPr lvl="0" algn="ctr">
                        <a:spcBef>
                          <a:spcPts val="200"/>
                        </a:spcBef>
                        <a:defRPr sz="1800" b="0" i="0"/>
                      </a:pPr>
                      <a:r>
                        <a:rPr sz="1400" dirty="0" err="1">
                          <a:solidFill>
                            <a:srgbClr val="FFFFFF"/>
                          </a:solidFill>
                          <a:latin typeface="微软雅黑" pitchFamily="34" charset="-122"/>
                          <a:ea typeface="微软雅黑" pitchFamily="34" charset="-122"/>
                          <a:cs typeface="宋体"/>
                          <a:sym typeface="宋体"/>
                        </a:rPr>
                        <a:t>性别</a:t>
                      </a:r>
                      <a:endParaRPr sz="1400" dirty="0">
                        <a:solidFill>
                          <a:srgbClr val="FFFFFF"/>
                        </a:solidFill>
                        <a:latin typeface="微软雅黑" pitchFamily="34" charset="-122"/>
                        <a:ea typeface="微软雅黑" pitchFamily="34" charset="-122"/>
                        <a:cs typeface="宋体"/>
                        <a:sym typeface="宋体"/>
                      </a:endParaRPr>
                    </a:p>
                  </a:txBody>
                  <a:tcPr marL="45720" marR="45720" horzOverflow="overflow">
                    <a:lnL w="12700">
                      <a:solidFill>
                        <a:srgbClr val="000000"/>
                      </a:solidFill>
                      <a:miter/>
                    </a:lnL>
                    <a:lnR w="12700">
                      <a:solidFill>
                        <a:srgbClr val="000000"/>
                      </a:solidFill>
                      <a:miter/>
                    </a:lnR>
                    <a:lnT w="28575">
                      <a:solidFill>
                        <a:srgbClr val="000000"/>
                      </a:solidFill>
                      <a:miter/>
                    </a:lnT>
                    <a:lnB w="12700">
                      <a:solidFill>
                        <a:srgbClr val="000000"/>
                      </a:solidFill>
                      <a:miter/>
                    </a:lnB>
                    <a:solidFill>
                      <a:srgbClr val="5F5F5F"/>
                    </a:solidFill>
                  </a:tcPr>
                </a:tc>
                <a:tc>
                  <a:txBody>
                    <a:bodyPr/>
                    <a:lstStyle/>
                    <a:p>
                      <a:pPr lvl="0" algn="ctr">
                        <a:spcBef>
                          <a:spcPts val="200"/>
                        </a:spcBef>
                        <a:defRPr sz="1800" b="0" i="0"/>
                      </a:pPr>
                      <a:r>
                        <a:rPr sz="1400">
                          <a:solidFill>
                            <a:srgbClr val="FFFFFF"/>
                          </a:solidFill>
                          <a:latin typeface="微软雅黑" pitchFamily="34" charset="-122"/>
                          <a:ea typeface="微软雅黑" pitchFamily="34" charset="-122"/>
                          <a:cs typeface="宋体"/>
                          <a:sym typeface="宋体"/>
                        </a:rPr>
                        <a:t>出生年月</a:t>
                      </a:r>
                    </a:p>
                  </a:txBody>
                  <a:tcPr marL="45720" marR="45720" horzOverflow="overflow">
                    <a:lnL w="12700">
                      <a:solidFill>
                        <a:srgbClr val="000000"/>
                      </a:solidFill>
                      <a:miter/>
                    </a:lnL>
                    <a:lnR w="12700">
                      <a:solidFill>
                        <a:srgbClr val="000000"/>
                      </a:solidFill>
                      <a:miter/>
                    </a:lnR>
                    <a:lnT w="28575">
                      <a:solidFill>
                        <a:srgbClr val="000000"/>
                      </a:solidFill>
                      <a:miter/>
                    </a:lnT>
                    <a:lnB w="12700">
                      <a:solidFill>
                        <a:srgbClr val="000000"/>
                      </a:solidFill>
                      <a:miter/>
                    </a:lnB>
                    <a:solidFill>
                      <a:srgbClr val="5F5F5F"/>
                    </a:solidFill>
                  </a:tcPr>
                </a:tc>
                <a:tc>
                  <a:txBody>
                    <a:bodyPr/>
                    <a:lstStyle/>
                    <a:p>
                      <a:pPr lvl="0" algn="ctr">
                        <a:spcBef>
                          <a:spcPts val="200"/>
                        </a:spcBef>
                        <a:defRPr sz="1800" b="0" i="0"/>
                      </a:pPr>
                      <a:r>
                        <a:rPr sz="1400" dirty="0" err="1">
                          <a:solidFill>
                            <a:srgbClr val="FFFFFF"/>
                          </a:solidFill>
                          <a:latin typeface="微软雅黑" pitchFamily="34" charset="-122"/>
                          <a:ea typeface="微软雅黑" pitchFamily="34" charset="-122"/>
                          <a:cs typeface="宋体"/>
                          <a:sym typeface="宋体"/>
                        </a:rPr>
                        <a:t>所属院系</a:t>
                      </a:r>
                      <a:endParaRPr sz="1400" dirty="0">
                        <a:solidFill>
                          <a:srgbClr val="FFFFFF"/>
                        </a:solidFill>
                        <a:latin typeface="微软雅黑" pitchFamily="34" charset="-122"/>
                        <a:ea typeface="微软雅黑" pitchFamily="34" charset="-122"/>
                        <a:cs typeface="宋体"/>
                        <a:sym typeface="宋体"/>
                      </a:endParaRPr>
                    </a:p>
                  </a:txBody>
                  <a:tcPr marL="45720" marR="45720" horzOverflow="overflow">
                    <a:lnL w="12700">
                      <a:solidFill>
                        <a:srgbClr val="000000"/>
                      </a:solidFill>
                      <a:miter/>
                    </a:lnL>
                    <a:lnR w="12700">
                      <a:miter lim="400000"/>
                    </a:lnR>
                    <a:lnT w="28575">
                      <a:solidFill>
                        <a:srgbClr val="000000"/>
                      </a:solidFill>
                      <a:miter/>
                    </a:lnT>
                    <a:lnB w="12700">
                      <a:solidFill>
                        <a:srgbClr val="000000"/>
                      </a:solidFill>
                      <a:miter/>
                    </a:lnB>
                    <a:solidFill>
                      <a:srgbClr val="5F5F5F"/>
                    </a:solidFill>
                  </a:tcPr>
                </a:tc>
              </a:tr>
              <a:tr h="236145">
                <a:tc>
                  <a:txBody>
                    <a:bodyPr/>
                    <a:lstStyle/>
                    <a:p>
                      <a:pPr lvl="0" algn="ctr">
                        <a:spcBef>
                          <a:spcPts val="200"/>
                        </a:spcBef>
                        <a:defRPr sz="1800" b="0" i="0"/>
                      </a:pPr>
                      <a:r>
                        <a:rPr sz="1400">
                          <a:latin typeface="微软雅黑" pitchFamily="34" charset="-122"/>
                          <a:ea typeface="微软雅黑" pitchFamily="34" charset="-122"/>
                          <a:cs typeface="宋体"/>
                          <a:sym typeface="宋体"/>
                        </a:rPr>
                        <a:t>1</a:t>
                      </a:r>
                    </a:p>
                  </a:txBody>
                  <a:tcPr marL="45720" marR="45720" horzOverflow="overflow">
                    <a:lnL w="12700">
                      <a:miter lim="400000"/>
                    </a:lnL>
                    <a:lnR w="12700">
                      <a:solidFill>
                        <a:srgbClr val="000000"/>
                      </a:solidFill>
                      <a:miter/>
                    </a:lnR>
                    <a:lnT w="12700">
                      <a:solidFill>
                        <a:srgbClr val="000000"/>
                      </a:solidFill>
                      <a:miter/>
                    </a:lnT>
                    <a:lnB w="12700">
                      <a:solidFill>
                        <a:srgbClr val="000000"/>
                      </a:solidFill>
                      <a:miter/>
                    </a:lnB>
                    <a:solidFill>
                      <a:srgbClr val="FFFFFF"/>
                    </a:solidFill>
                  </a:tcPr>
                </a:tc>
                <a:tc>
                  <a:txBody>
                    <a:bodyPr/>
                    <a:lstStyle/>
                    <a:p>
                      <a:pPr lvl="0" algn="ctr">
                        <a:spcBef>
                          <a:spcPts val="200"/>
                        </a:spcBef>
                        <a:defRPr sz="1800" b="0" i="0"/>
                      </a:pPr>
                      <a:r>
                        <a:rPr sz="1400" dirty="0" err="1">
                          <a:latin typeface="微软雅黑" pitchFamily="34" charset="-122"/>
                          <a:ea typeface="微软雅黑" pitchFamily="34" charset="-122"/>
                          <a:cs typeface="宋体"/>
                          <a:sym typeface="宋体"/>
                        </a:rPr>
                        <a:t>张三</a:t>
                      </a:r>
                      <a:endParaRPr sz="1400" dirty="0">
                        <a:latin typeface="微软雅黑" pitchFamily="34" charset="-122"/>
                        <a:ea typeface="微软雅黑" pitchFamily="34" charset="-122"/>
                        <a:cs typeface="宋体"/>
                        <a:sym typeface="宋体"/>
                      </a:endParaRPr>
                    </a:p>
                  </a:txBody>
                  <a:tcPr marL="45720" marR="45720" horzOverflow="overflow">
                    <a:lnL w="12700">
                      <a:solidFill>
                        <a:srgbClr val="000000"/>
                      </a:solidFill>
                      <a:miter/>
                    </a:lnL>
                    <a:lnR w="12700">
                      <a:solidFill>
                        <a:srgbClr val="000000"/>
                      </a:solidFill>
                      <a:miter/>
                    </a:lnR>
                    <a:lnT w="12700">
                      <a:solidFill>
                        <a:srgbClr val="000000"/>
                      </a:solidFill>
                      <a:miter/>
                    </a:lnT>
                    <a:lnB w="12700">
                      <a:solidFill>
                        <a:srgbClr val="000000"/>
                      </a:solidFill>
                      <a:miter/>
                    </a:lnB>
                    <a:solidFill>
                      <a:srgbClr val="FFFFFF"/>
                    </a:solidFill>
                  </a:tcPr>
                </a:tc>
                <a:tc>
                  <a:txBody>
                    <a:bodyPr/>
                    <a:lstStyle/>
                    <a:p>
                      <a:pPr lvl="0" algn="ctr">
                        <a:spcBef>
                          <a:spcPts val="200"/>
                        </a:spcBef>
                        <a:defRPr sz="1800" b="0" i="0"/>
                      </a:pPr>
                      <a:r>
                        <a:rPr sz="1400" dirty="0">
                          <a:latin typeface="微软雅黑" pitchFamily="34" charset="-122"/>
                          <a:ea typeface="微软雅黑" pitchFamily="34" charset="-122"/>
                          <a:cs typeface="宋体"/>
                          <a:sym typeface="宋体"/>
                        </a:rPr>
                        <a:t>男</a:t>
                      </a:r>
                    </a:p>
                  </a:txBody>
                  <a:tcPr marL="45720" marR="45720" horzOverflow="overflow">
                    <a:lnL w="12700">
                      <a:solidFill>
                        <a:srgbClr val="000000"/>
                      </a:solidFill>
                      <a:miter/>
                    </a:lnL>
                    <a:lnR w="12700">
                      <a:solidFill>
                        <a:srgbClr val="000000"/>
                      </a:solidFill>
                      <a:miter/>
                    </a:lnR>
                    <a:lnT w="12700">
                      <a:solidFill>
                        <a:srgbClr val="000000"/>
                      </a:solidFill>
                      <a:miter/>
                    </a:lnT>
                    <a:lnB w="12700">
                      <a:solidFill>
                        <a:srgbClr val="000000"/>
                      </a:solidFill>
                      <a:miter/>
                    </a:lnB>
                    <a:solidFill>
                      <a:srgbClr val="FFFFFF"/>
                    </a:solidFill>
                  </a:tcPr>
                </a:tc>
                <a:tc>
                  <a:txBody>
                    <a:bodyPr/>
                    <a:lstStyle/>
                    <a:p>
                      <a:pPr lvl="0" algn="ctr">
                        <a:spcBef>
                          <a:spcPts val="200"/>
                        </a:spcBef>
                        <a:defRPr sz="1800" b="0" i="0"/>
                      </a:pPr>
                      <a:r>
                        <a:rPr sz="1400" dirty="0">
                          <a:latin typeface="微软雅黑" pitchFamily="34" charset="-122"/>
                          <a:ea typeface="微软雅黑" pitchFamily="34" charset="-122"/>
                          <a:cs typeface="宋体"/>
                          <a:sym typeface="宋体"/>
                        </a:rPr>
                        <a:t>1986.5</a:t>
                      </a:r>
                    </a:p>
                  </a:txBody>
                  <a:tcPr marL="45720" marR="45720" horzOverflow="overflow">
                    <a:lnL w="12700">
                      <a:solidFill>
                        <a:srgbClr val="000000"/>
                      </a:solidFill>
                      <a:miter/>
                    </a:lnL>
                    <a:lnR w="12700">
                      <a:solidFill>
                        <a:srgbClr val="000000"/>
                      </a:solidFill>
                      <a:miter/>
                    </a:lnR>
                    <a:lnT w="12700">
                      <a:solidFill>
                        <a:srgbClr val="000000"/>
                      </a:solidFill>
                      <a:miter/>
                    </a:lnT>
                    <a:lnB w="12700">
                      <a:solidFill>
                        <a:srgbClr val="000000"/>
                      </a:solidFill>
                      <a:miter/>
                    </a:lnB>
                    <a:solidFill>
                      <a:srgbClr val="FFFFFF"/>
                    </a:solidFill>
                  </a:tcPr>
                </a:tc>
                <a:tc>
                  <a:txBody>
                    <a:bodyPr/>
                    <a:lstStyle/>
                    <a:p>
                      <a:pPr lvl="0" algn="ctr">
                        <a:spcBef>
                          <a:spcPts val="200"/>
                        </a:spcBef>
                        <a:defRPr sz="1800" b="0" i="0"/>
                      </a:pPr>
                      <a:r>
                        <a:rPr sz="1400" dirty="0" err="1">
                          <a:latin typeface="微软雅黑" pitchFamily="34" charset="-122"/>
                          <a:ea typeface="微软雅黑" pitchFamily="34" charset="-122"/>
                          <a:cs typeface="宋体"/>
                          <a:sym typeface="宋体"/>
                        </a:rPr>
                        <a:t>信息学院计算机系</a:t>
                      </a:r>
                      <a:endParaRPr sz="1400" dirty="0">
                        <a:latin typeface="微软雅黑" pitchFamily="34" charset="-122"/>
                        <a:ea typeface="微软雅黑" pitchFamily="34" charset="-122"/>
                        <a:cs typeface="宋体"/>
                        <a:sym typeface="宋体"/>
                      </a:endParaRPr>
                    </a:p>
                  </a:txBody>
                  <a:tcPr marL="45720" marR="45720" horzOverflow="overflow">
                    <a:lnL w="12700">
                      <a:solidFill>
                        <a:srgbClr val="000000"/>
                      </a:solidFill>
                      <a:miter/>
                    </a:lnL>
                    <a:lnR w="12700">
                      <a:miter lim="400000"/>
                    </a:lnR>
                    <a:lnT w="12700">
                      <a:solidFill>
                        <a:srgbClr val="000000"/>
                      </a:solidFill>
                      <a:miter/>
                    </a:lnT>
                    <a:lnB w="12700">
                      <a:solidFill>
                        <a:srgbClr val="000000"/>
                      </a:solidFill>
                      <a:miter/>
                    </a:lnB>
                    <a:solidFill>
                      <a:srgbClr val="FFFFFF"/>
                    </a:solidFill>
                  </a:tcPr>
                </a:tc>
              </a:tr>
              <a:tr h="123895">
                <a:tc>
                  <a:txBody>
                    <a:bodyPr/>
                    <a:lstStyle/>
                    <a:p>
                      <a:pPr lvl="0" algn="ctr">
                        <a:spcBef>
                          <a:spcPts val="200"/>
                        </a:spcBef>
                        <a:defRPr sz="1800" b="0" i="0"/>
                      </a:pPr>
                      <a:r>
                        <a:rPr sz="1400">
                          <a:latin typeface="微软雅黑" pitchFamily="34" charset="-122"/>
                          <a:ea typeface="微软雅黑" pitchFamily="34" charset="-122"/>
                          <a:cs typeface="宋体"/>
                          <a:sym typeface="宋体"/>
                        </a:rPr>
                        <a:t>┇</a:t>
                      </a:r>
                    </a:p>
                  </a:txBody>
                  <a:tcPr marL="45720" marR="45720" horzOverflow="overflow">
                    <a:lnL w="12700">
                      <a:miter lim="400000"/>
                    </a:lnL>
                    <a:lnR w="12700">
                      <a:solidFill>
                        <a:srgbClr val="000000"/>
                      </a:solidFill>
                      <a:miter/>
                    </a:lnR>
                    <a:lnT w="12700">
                      <a:solidFill>
                        <a:srgbClr val="000000"/>
                      </a:solidFill>
                      <a:miter/>
                    </a:lnT>
                    <a:lnB w="28575">
                      <a:solidFill>
                        <a:srgbClr val="000000"/>
                      </a:solidFill>
                      <a:miter/>
                    </a:lnB>
                    <a:solidFill>
                      <a:srgbClr val="FFFFFF"/>
                    </a:solidFill>
                  </a:tcPr>
                </a:tc>
                <a:tc>
                  <a:txBody>
                    <a:bodyPr/>
                    <a:lstStyle/>
                    <a:p>
                      <a:pPr lvl="0" algn="ctr">
                        <a:spcBef>
                          <a:spcPts val="300"/>
                        </a:spcBef>
                        <a:defRPr sz="1800" b="0" i="0"/>
                      </a:pPr>
                      <a:endParaRPr sz="1400">
                        <a:latin typeface="微软雅黑" pitchFamily="34" charset="-122"/>
                        <a:ea typeface="微软雅黑" pitchFamily="34" charset="-122"/>
                      </a:endParaRPr>
                    </a:p>
                  </a:txBody>
                  <a:tcPr marL="45720" marR="45720" horzOverflow="overflow">
                    <a:lnL w="12700">
                      <a:solidFill>
                        <a:srgbClr val="000000"/>
                      </a:solidFill>
                      <a:miter/>
                    </a:lnL>
                    <a:lnR w="12700">
                      <a:solidFill>
                        <a:srgbClr val="000000"/>
                      </a:solidFill>
                      <a:miter/>
                    </a:lnR>
                    <a:lnT w="12700">
                      <a:solidFill>
                        <a:srgbClr val="000000"/>
                      </a:solidFill>
                      <a:miter/>
                    </a:lnT>
                    <a:lnB w="28575">
                      <a:solidFill>
                        <a:srgbClr val="000000"/>
                      </a:solidFill>
                      <a:miter/>
                    </a:lnB>
                    <a:solidFill>
                      <a:srgbClr val="FFFFFF"/>
                    </a:solidFill>
                  </a:tcPr>
                </a:tc>
                <a:tc>
                  <a:txBody>
                    <a:bodyPr/>
                    <a:lstStyle/>
                    <a:p>
                      <a:pPr lvl="0" algn="ctr">
                        <a:spcBef>
                          <a:spcPts val="300"/>
                        </a:spcBef>
                        <a:defRPr sz="1800" b="0" i="0"/>
                      </a:pPr>
                      <a:endParaRPr sz="1400" dirty="0">
                        <a:latin typeface="微软雅黑" pitchFamily="34" charset="-122"/>
                        <a:ea typeface="微软雅黑" pitchFamily="34" charset="-122"/>
                      </a:endParaRPr>
                    </a:p>
                  </a:txBody>
                  <a:tcPr marL="45720" marR="45720" horzOverflow="overflow">
                    <a:lnL w="12700">
                      <a:solidFill>
                        <a:srgbClr val="000000"/>
                      </a:solidFill>
                      <a:miter/>
                    </a:lnL>
                    <a:lnR w="12700">
                      <a:solidFill>
                        <a:srgbClr val="000000"/>
                      </a:solidFill>
                      <a:miter/>
                    </a:lnR>
                    <a:lnT w="12700">
                      <a:solidFill>
                        <a:srgbClr val="000000"/>
                      </a:solidFill>
                      <a:miter/>
                    </a:lnT>
                    <a:lnB w="28575">
                      <a:solidFill>
                        <a:srgbClr val="000000"/>
                      </a:solidFill>
                      <a:miter/>
                    </a:lnB>
                    <a:solidFill>
                      <a:srgbClr val="FFFFFF"/>
                    </a:solidFill>
                  </a:tcPr>
                </a:tc>
                <a:tc>
                  <a:txBody>
                    <a:bodyPr/>
                    <a:lstStyle/>
                    <a:p>
                      <a:pPr lvl="0" algn="ctr">
                        <a:spcBef>
                          <a:spcPts val="300"/>
                        </a:spcBef>
                        <a:defRPr sz="1800" b="0" i="0"/>
                      </a:pPr>
                      <a:endParaRPr sz="1400" dirty="0">
                        <a:latin typeface="微软雅黑" pitchFamily="34" charset="-122"/>
                        <a:ea typeface="微软雅黑" pitchFamily="34" charset="-122"/>
                      </a:endParaRPr>
                    </a:p>
                  </a:txBody>
                  <a:tcPr marL="45720" marR="45720" horzOverflow="overflow">
                    <a:lnL w="12700">
                      <a:solidFill>
                        <a:srgbClr val="000000"/>
                      </a:solidFill>
                      <a:miter/>
                    </a:lnL>
                    <a:lnR w="12700">
                      <a:solidFill>
                        <a:srgbClr val="000000"/>
                      </a:solidFill>
                      <a:miter/>
                    </a:lnR>
                    <a:lnT w="12700">
                      <a:solidFill>
                        <a:srgbClr val="000000"/>
                      </a:solidFill>
                      <a:miter/>
                    </a:lnT>
                    <a:lnB w="28575">
                      <a:solidFill>
                        <a:srgbClr val="000000"/>
                      </a:solidFill>
                      <a:miter/>
                    </a:lnB>
                    <a:solidFill>
                      <a:srgbClr val="FFFFFF"/>
                    </a:solidFill>
                  </a:tcPr>
                </a:tc>
                <a:tc>
                  <a:txBody>
                    <a:bodyPr/>
                    <a:lstStyle/>
                    <a:p>
                      <a:pPr lvl="0" algn="ctr">
                        <a:spcBef>
                          <a:spcPts val="300"/>
                        </a:spcBef>
                        <a:defRPr sz="1800" b="0" i="0"/>
                      </a:pPr>
                      <a:endParaRPr sz="1400" dirty="0">
                        <a:latin typeface="微软雅黑" pitchFamily="34" charset="-122"/>
                        <a:ea typeface="微软雅黑" pitchFamily="34" charset="-122"/>
                      </a:endParaRPr>
                    </a:p>
                  </a:txBody>
                  <a:tcPr marL="45720" marR="45720" horzOverflow="overflow">
                    <a:lnL w="12700">
                      <a:solidFill>
                        <a:srgbClr val="000000"/>
                      </a:solidFill>
                      <a:miter/>
                    </a:lnL>
                    <a:lnR w="12700">
                      <a:miter lim="400000"/>
                    </a:lnR>
                    <a:lnT w="12700">
                      <a:solidFill>
                        <a:srgbClr val="000000"/>
                      </a:solidFill>
                      <a:miter/>
                    </a:lnT>
                    <a:lnB w="28575">
                      <a:solidFill>
                        <a:srgbClr val="000000"/>
                      </a:solidFill>
                      <a:miter/>
                    </a:lnB>
                    <a:solidFill>
                      <a:srgbClr val="FFFFFF"/>
                    </a:solidFill>
                  </a:tcPr>
                </a:tc>
              </a:tr>
            </a:tbl>
          </a:graphicData>
        </a:graphic>
      </p:graphicFrame>
    </p:spTree>
    <p:extLst>
      <p:ext uri="{BB962C8B-B14F-4D97-AF65-F5344CB8AC3E}">
        <p14:creationId xmlns:p14="http://schemas.microsoft.com/office/powerpoint/2010/main" val="467229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fill="hold"/>
                                        <p:tgtEl>
                                          <p:spTgt spid="4"/>
                                        </p:tgtEl>
                                        <p:attrNameLst>
                                          <p:attrName>style.visibility</p:attrName>
                                        </p:attrNameLst>
                                      </p:cBhvr>
                                      <p:to>
                                        <p:strVal val="visible"/>
                                      </p:to>
                                    </p:set>
                                    <p:anim calcmode="lin" valueType="num">
                                      <p:cBhvr>
                                        <p:cTn id="7" dur="1000" fill="hold"/>
                                        <p:tgtEl>
                                          <p:spTgt spid="4"/>
                                        </p:tgtEl>
                                        <p:attrNameLst>
                                          <p:attrName>ppt_x</p:attrName>
                                        </p:attrNameLst>
                                      </p:cBhvr>
                                      <p:tavLst>
                                        <p:tav tm="0">
                                          <p:val>
                                            <p:strVal val="0-#ppt_w/2"/>
                                          </p:val>
                                        </p:tav>
                                        <p:tav tm="100000">
                                          <p:val>
                                            <p:strVal val="#ppt_x"/>
                                          </p:val>
                                        </p:tav>
                                      </p:tavLst>
                                    </p:anim>
                                    <p:anim calcmode="lin" valueType="num">
                                      <p:cBhvr>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dvAuto="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539552" y="267494"/>
            <a:ext cx="7200800" cy="651718"/>
          </a:xfrm>
        </p:spPr>
        <p:txBody>
          <a:bodyPr>
            <a:noAutofit/>
          </a:bodyPr>
          <a:lstStyle/>
          <a:p>
            <a:pPr>
              <a:lnSpc>
                <a:spcPts val="3100"/>
              </a:lnSpc>
              <a:spcBef>
                <a:spcPts val="0"/>
              </a:spcBef>
            </a:pPr>
            <a:r>
              <a:rPr lang="en-US" altLang="zh-CN" sz="2000" dirty="0"/>
              <a:t>3.</a:t>
            </a:r>
            <a:r>
              <a:rPr lang="zh-CN" altLang="en-US" sz="2000" dirty="0"/>
              <a:t>数据库管理系统</a:t>
            </a:r>
            <a:r>
              <a:rPr lang="en-US" altLang="zh-CN" sz="1800" dirty="0"/>
              <a:t>(DBMS </a:t>
            </a:r>
            <a:r>
              <a:rPr lang="en-US" altLang="zh-CN" sz="1800" dirty="0" err="1">
                <a:solidFill>
                  <a:schemeClr val="bg1"/>
                </a:solidFill>
              </a:rPr>
              <a:t>DataBase</a:t>
            </a:r>
            <a:r>
              <a:rPr lang="en-US" altLang="zh-CN" sz="1800" dirty="0">
                <a:solidFill>
                  <a:schemeClr val="bg1"/>
                </a:solidFill>
              </a:rPr>
              <a:t> Management System</a:t>
            </a:r>
            <a:r>
              <a:rPr lang="en-US" altLang="zh-CN" sz="1800" dirty="0"/>
              <a:t>)</a:t>
            </a:r>
          </a:p>
        </p:txBody>
      </p:sp>
      <p:sp>
        <p:nvSpPr>
          <p:cNvPr id="5" name="内容占位符 2"/>
          <p:cNvSpPr>
            <a:spLocks noGrp="1"/>
          </p:cNvSpPr>
          <p:nvPr>
            <p:ph idx="1"/>
          </p:nvPr>
        </p:nvSpPr>
        <p:spPr>
          <a:xfrm>
            <a:off x="683568" y="771550"/>
            <a:ext cx="6984776" cy="3207681"/>
          </a:xfrm>
        </p:spPr>
        <p:txBody>
          <a:bodyPr>
            <a:normAutofit/>
          </a:bodyPr>
          <a:lstStyle/>
          <a:p>
            <a:pPr>
              <a:lnSpc>
                <a:spcPts val="2900"/>
              </a:lnSpc>
              <a:spcBef>
                <a:spcPts val="0"/>
              </a:spcBef>
            </a:pPr>
            <a:r>
              <a:rPr lang="en-US" altLang="zh-CN" sz="1600" b="1" dirty="0" smtClean="0">
                <a:solidFill>
                  <a:srgbClr val="FF9933"/>
                </a:solidFill>
              </a:rPr>
              <a:t>DBMS</a:t>
            </a:r>
            <a:r>
              <a:rPr lang="zh-CN" altLang="en-US" sz="1600" b="1" dirty="0">
                <a:solidFill>
                  <a:srgbClr val="FF9933"/>
                </a:solidFill>
              </a:rPr>
              <a:t>：</a:t>
            </a:r>
          </a:p>
          <a:p>
            <a:pPr>
              <a:lnSpc>
                <a:spcPts val="2900"/>
              </a:lnSpc>
              <a:spcBef>
                <a:spcPts val="0"/>
              </a:spcBef>
            </a:pPr>
            <a:r>
              <a:rPr lang="zh-CN" altLang="en-US" sz="1400" dirty="0"/>
              <a:t>数据库管理系统是由一组程序构成，其主要功能是完成对数据库中数据定义、数据操纵，提供给用户一个简明的应用接口，实现事务处理等。</a:t>
            </a:r>
          </a:p>
          <a:p>
            <a:pPr>
              <a:lnSpc>
                <a:spcPts val="2900"/>
              </a:lnSpc>
              <a:spcBef>
                <a:spcPts val="0"/>
              </a:spcBef>
            </a:pPr>
            <a:r>
              <a:rPr lang="zh-CN" altLang="en-US" sz="1400" dirty="0"/>
              <a:t>常见的</a:t>
            </a:r>
            <a:r>
              <a:rPr lang="en-US" altLang="zh-CN" sz="1400" dirty="0"/>
              <a:t>DBMS</a:t>
            </a:r>
            <a:r>
              <a:rPr lang="zh-CN" altLang="en-US" sz="1400" dirty="0"/>
              <a:t>有</a:t>
            </a:r>
            <a:r>
              <a:rPr lang="en-US" altLang="zh-CN" sz="1400" dirty="0"/>
              <a:t>Oracle</a:t>
            </a:r>
            <a:r>
              <a:rPr lang="zh-CN" altLang="en-US" sz="1400" dirty="0"/>
              <a:t>、</a:t>
            </a:r>
            <a:r>
              <a:rPr lang="en-US" altLang="zh-CN" sz="1400" dirty="0"/>
              <a:t>DB2</a:t>
            </a:r>
            <a:r>
              <a:rPr lang="zh-CN" altLang="en-US" sz="1400" dirty="0"/>
              <a:t>、</a:t>
            </a:r>
            <a:r>
              <a:rPr lang="en-US" altLang="zh-CN" sz="1400" dirty="0"/>
              <a:t>SQL Server</a:t>
            </a:r>
            <a:r>
              <a:rPr lang="zh-CN" altLang="en-US" sz="1400" dirty="0"/>
              <a:t>、</a:t>
            </a:r>
            <a:r>
              <a:rPr lang="en-US" altLang="zh-CN" sz="1400" dirty="0"/>
              <a:t>My SQL</a:t>
            </a:r>
            <a:r>
              <a:rPr lang="zh-CN" altLang="en-US" sz="1400" dirty="0"/>
              <a:t>、</a:t>
            </a:r>
            <a:r>
              <a:rPr lang="en-US" altLang="zh-CN" sz="1400" dirty="0"/>
              <a:t>FoxPro</a:t>
            </a:r>
            <a:r>
              <a:rPr lang="zh-CN" altLang="en-US" sz="1400" dirty="0"/>
              <a:t>和</a:t>
            </a:r>
            <a:r>
              <a:rPr lang="en-US" altLang="zh-CN" sz="1400" dirty="0"/>
              <a:t>Access</a:t>
            </a:r>
            <a:r>
              <a:rPr lang="zh-CN" altLang="en-US" sz="1400" dirty="0"/>
              <a:t>等等</a:t>
            </a:r>
            <a:r>
              <a:rPr lang="zh-CN" altLang="en-US" sz="1400" dirty="0" smtClean="0"/>
              <a:t>。</a:t>
            </a:r>
            <a:endParaRPr lang="en-US" altLang="zh-CN" sz="1400" dirty="0" smtClean="0"/>
          </a:p>
          <a:p>
            <a:pPr>
              <a:lnSpc>
                <a:spcPts val="2900"/>
              </a:lnSpc>
              <a:spcBef>
                <a:spcPts val="0"/>
              </a:spcBef>
            </a:pPr>
            <a:r>
              <a:rPr lang="zh-CN" altLang="en-US" sz="1400" dirty="0" smtClean="0"/>
              <a:t>建立</a:t>
            </a:r>
            <a:r>
              <a:rPr lang="zh-CN" altLang="en-US" sz="1400" dirty="0"/>
              <a:t>、使用和维护数据库的软件</a:t>
            </a:r>
            <a:r>
              <a:rPr lang="zh-CN" altLang="en-US" sz="1400" dirty="0" smtClean="0"/>
              <a:t>。</a:t>
            </a:r>
            <a:endParaRPr lang="en-US" altLang="zh-CN" sz="1400" dirty="0" smtClean="0"/>
          </a:p>
          <a:p>
            <a:pPr>
              <a:lnSpc>
                <a:spcPts val="2900"/>
              </a:lnSpc>
              <a:spcBef>
                <a:spcPts val="0"/>
              </a:spcBef>
            </a:pPr>
            <a:r>
              <a:rPr lang="zh-CN" altLang="en-US" sz="1400" dirty="0" smtClean="0"/>
              <a:t>其</a:t>
            </a:r>
            <a:r>
              <a:rPr lang="zh-CN" altLang="en-US" sz="1400" dirty="0"/>
              <a:t>基本功能：</a:t>
            </a:r>
          </a:p>
          <a:p>
            <a:endParaRPr lang="zh-CN" altLang="en-US" b="1" dirty="0"/>
          </a:p>
        </p:txBody>
      </p:sp>
      <p:graphicFrame>
        <p:nvGraphicFramePr>
          <p:cNvPr id="6" name="Table 1040"/>
          <p:cNvGraphicFramePr/>
          <p:nvPr>
            <p:extLst>
              <p:ext uri="{D42A27DB-BD31-4B8C-83A1-F6EECF244321}">
                <p14:modId xmlns:p14="http://schemas.microsoft.com/office/powerpoint/2010/main" val="3252949076"/>
              </p:ext>
            </p:extLst>
          </p:nvPr>
        </p:nvGraphicFramePr>
        <p:xfrm>
          <a:off x="899592" y="3075806"/>
          <a:ext cx="6264696" cy="1269504"/>
        </p:xfrm>
        <a:graphic>
          <a:graphicData uri="http://schemas.openxmlformats.org/drawingml/2006/table">
            <a:tbl>
              <a:tblPr/>
              <a:tblGrid>
                <a:gridCol w="1593672"/>
                <a:gridCol w="4671024"/>
              </a:tblGrid>
              <a:tr h="316632">
                <a:tc>
                  <a:txBody>
                    <a:bodyPr/>
                    <a:lstStyle/>
                    <a:p>
                      <a:pPr lvl="0" algn="ctr">
                        <a:spcBef>
                          <a:spcPts val="500"/>
                        </a:spcBef>
                        <a:defRPr sz="1800" b="0" i="0"/>
                      </a:pPr>
                      <a:r>
                        <a:rPr sz="1400" dirty="0" err="1">
                          <a:solidFill>
                            <a:srgbClr val="FFFFFF"/>
                          </a:solidFill>
                          <a:latin typeface="微软雅黑" pitchFamily="34" charset="-122"/>
                          <a:ea typeface="微软雅黑" pitchFamily="34" charset="-122"/>
                          <a:cs typeface="宋体"/>
                          <a:sym typeface="宋体"/>
                        </a:rPr>
                        <a:t>对象定义功能</a:t>
                      </a:r>
                      <a:endParaRPr sz="1400" dirty="0">
                        <a:solidFill>
                          <a:srgbClr val="FFFFFF"/>
                        </a:solidFill>
                        <a:latin typeface="微软雅黑" pitchFamily="34" charset="-122"/>
                        <a:ea typeface="微软雅黑" pitchFamily="34" charset="-122"/>
                        <a:cs typeface="宋体"/>
                        <a:sym typeface="宋体"/>
                      </a:endParaRPr>
                    </a:p>
                  </a:txBody>
                  <a:tcPr marL="45720" marR="45720" horzOverflow="overflow">
                    <a:lnL w="12700">
                      <a:miter lim="400000"/>
                    </a:lnL>
                    <a:lnR w="12700">
                      <a:solidFill>
                        <a:srgbClr val="000000"/>
                      </a:solidFill>
                      <a:miter/>
                    </a:lnR>
                    <a:lnT w="28575">
                      <a:solidFill>
                        <a:srgbClr val="000000"/>
                      </a:solidFill>
                      <a:miter/>
                    </a:lnT>
                    <a:lnB w="12700">
                      <a:solidFill>
                        <a:srgbClr val="000000"/>
                      </a:solidFill>
                      <a:miter/>
                    </a:lnB>
                    <a:solidFill>
                      <a:srgbClr val="5F5F5F"/>
                    </a:solidFill>
                  </a:tcPr>
                </a:tc>
                <a:tc>
                  <a:txBody>
                    <a:bodyPr/>
                    <a:lstStyle/>
                    <a:p>
                      <a:pPr lvl="0" algn="l">
                        <a:spcBef>
                          <a:spcPts val="500"/>
                        </a:spcBef>
                        <a:defRPr sz="1800" b="0" i="0"/>
                      </a:pPr>
                      <a:r>
                        <a:rPr sz="1400" dirty="0" err="1">
                          <a:latin typeface="微软雅黑" pitchFamily="34" charset="-122"/>
                          <a:ea typeface="微软雅黑" pitchFamily="34" charset="-122"/>
                          <a:cs typeface="宋体"/>
                          <a:sym typeface="宋体"/>
                        </a:rPr>
                        <a:t>数据对象的定义，如库、表、视图、索引等</a:t>
                      </a:r>
                      <a:endParaRPr sz="1400" dirty="0">
                        <a:latin typeface="微软雅黑" pitchFamily="34" charset="-122"/>
                        <a:ea typeface="微软雅黑" pitchFamily="34" charset="-122"/>
                        <a:cs typeface="宋体"/>
                        <a:sym typeface="宋体"/>
                      </a:endParaRPr>
                    </a:p>
                  </a:txBody>
                  <a:tcPr marL="45720" marR="45720" horzOverflow="overflow">
                    <a:lnL w="12700">
                      <a:solidFill>
                        <a:srgbClr val="000000"/>
                      </a:solidFill>
                      <a:miter/>
                    </a:lnL>
                    <a:lnR w="12700">
                      <a:miter lim="400000"/>
                    </a:lnR>
                    <a:lnT w="28575">
                      <a:solidFill>
                        <a:srgbClr val="000000"/>
                      </a:solidFill>
                      <a:miter/>
                    </a:lnT>
                    <a:lnB w="12700">
                      <a:solidFill>
                        <a:srgbClr val="000000"/>
                      </a:solidFill>
                      <a:miter/>
                    </a:lnB>
                    <a:solidFill>
                      <a:srgbClr val="FFFFFF"/>
                    </a:solidFill>
                  </a:tcPr>
                </a:tc>
              </a:tr>
              <a:tr h="288032">
                <a:tc>
                  <a:txBody>
                    <a:bodyPr/>
                    <a:lstStyle/>
                    <a:p>
                      <a:pPr lvl="0" algn="ctr">
                        <a:spcBef>
                          <a:spcPts val="500"/>
                        </a:spcBef>
                        <a:defRPr sz="1800" b="0" i="0"/>
                      </a:pPr>
                      <a:r>
                        <a:rPr sz="1400">
                          <a:solidFill>
                            <a:srgbClr val="FFFFFF"/>
                          </a:solidFill>
                          <a:latin typeface="微软雅黑" pitchFamily="34" charset="-122"/>
                          <a:ea typeface="微软雅黑" pitchFamily="34" charset="-122"/>
                          <a:cs typeface="宋体"/>
                          <a:sym typeface="宋体"/>
                        </a:rPr>
                        <a:t>数据操纵功能</a:t>
                      </a:r>
                    </a:p>
                  </a:txBody>
                  <a:tcPr marL="45720" marR="45720" horzOverflow="overflow">
                    <a:lnL w="12700">
                      <a:miter lim="400000"/>
                    </a:lnL>
                    <a:lnR w="12700">
                      <a:solidFill>
                        <a:srgbClr val="000000"/>
                      </a:solidFill>
                      <a:miter/>
                    </a:lnR>
                    <a:lnT w="12700">
                      <a:solidFill>
                        <a:srgbClr val="000000"/>
                      </a:solidFill>
                      <a:miter/>
                    </a:lnT>
                    <a:lnB w="12700">
                      <a:solidFill>
                        <a:srgbClr val="000000"/>
                      </a:solidFill>
                      <a:miter/>
                    </a:lnB>
                    <a:solidFill>
                      <a:srgbClr val="5F5F5F"/>
                    </a:solidFill>
                  </a:tcPr>
                </a:tc>
                <a:tc>
                  <a:txBody>
                    <a:bodyPr/>
                    <a:lstStyle/>
                    <a:p>
                      <a:pPr lvl="0" algn="l">
                        <a:spcBef>
                          <a:spcPts val="500"/>
                        </a:spcBef>
                        <a:defRPr sz="1800" b="0" i="0"/>
                      </a:pPr>
                      <a:r>
                        <a:rPr sz="1400" dirty="0" err="1">
                          <a:latin typeface="微软雅黑" pitchFamily="34" charset="-122"/>
                          <a:ea typeface="微软雅黑" pitchFamily="34" charset="-122"/>
                          <a:cs typeface="宋体"/>
                          <a:sym typeface="宋体"/>
                        </a:rPr>
                        <a:t>数据对象基本操作，如插入、修改、查询等</a:t>
                      </a:r>
                      <a:endParaRPr sz="1400" dirty="0">
                        <a:latin typeface="微软雅黑" pitchFamily="34" charset="-122"/>
                        <a:ea typeface="微软雅黑" pitchFamily="34" charset="-122"/>
                        <a:cs typeface="宋体"/>
                        <a:sym typeface="宋体"/>
                      </a:endParaRPr>
                    </a:p>
                  </a:txBody>
                  <a:tcPr marL="45720" marR="45720" horzOverflow="overflow">
                    <a:lnL w="12700">
                      <a:solidFill>
                        <a:srgbClr val="000000"/>
                      </a:solidFill>
                      <a:miter/>
                    </a:lnL>
                    <a:lnR w="12700">
                      <a:miter lim="400000"/>
                    </a:lnR>
                    <a:lnT w="12700">
                      <a:solidFill>
                        <a:srgbClr val="000000"/>
                      </a:solidFill>
                      <a:miter/>
                    </a:lnT>
                    <a:lnB w="12700">
                      <a:solidFill>
                        <a:srgbClr val="000000"/>
                      </a:solidFill>
                      <a:miter/>
                    </a:lnB>
                    <a:solidFill>
                      <a:srgbClr val="FFFFFF"/>
                    </a:solidFill>
                  </a:tcPr>
                </a:tc>
              </a:tr>
              <a:tr h="343272">
                <a:tc>
                  <a:txBody>
                    <a:bodyPr/>
                    <a:lstStyle/>
                    <a:p>
                      <a:pPr lvl="0" algn="ctr">
                        <a:spcBef>
                          <a:spcPts val="500"/>
                        </a:spcBef>
                        <a:defRPr sz="1800" b="0" i="0"/>
                      </a:pPr>
                      <a:r>
                        <a:rPr sz="1400">
                          <a:solidFill>
                            <a:srgbClr val="FFFFFF"/>
                          </a:solidFill>
                          <a:latin typeface="微软雅黑" pitchFamily="34" charset="-122"/>
                          <a:ea typeface="微软雅黑" pitchFamily="34" charset="-122"/>
                          <a:cs typeface="宋体"/>
                          <a:sym typeface="宋体"/>
                        </a:rPr>
                        <a:t>运行管理功能</a:t>
                      </a:r>
                    </a:p>
                  </a:txBody>
                  <a:tcPr marL="45720" marR="45720" horzOverflow="overflow">
                    <a:lnL w="12700">
                      <a:miter lim="400000"/>
                    </a:lnL>
                    <a:lnR w="12700">
                      <a:solidFill>
                        <a:srgbClr val="000000"/>
                      </a:solidFill>
                      <a:miter/>
                    </a:lnR>
                    <a:lnT w="12700">
                      <a:solidFill>
                        <a:srgbClr val="000000"/>
                      </a:solidFill>
                      <a:miter/>
                    </a:lnT>
                    <a:lnB w="12700">
                      <a:solidFill>
                        <a:srgbClr val="000000"/>
                      </a:solidFill>
                      <a:miter/>
                    </a:lnB>
                    <a:solidFill>
                      <a:srgbClr val="5F5F5F"/>
                    </a:solidFill>
                  </a:tcPr>
                </a:tc>
                <a:tc>
                  <a:txBody>
                    <a:bodyPr/>
                    <a:lstStyle/>
                    <a:p>
                      <a:pPr lvl="0" algn="l">
                        <a:spcBef>
                          <a:spcPts val="500"/>
                        </a:spcBef>
                        <a:defRPr sz="1800" b="0" i="0"/>
                      </a:pPr>
                      <a:r>
                        <a:rPr sz="1400" dirty="0" err="1">
                          <a:latin typeface="微软雅黑" pitchFamily="34" charset="-122"/>
                          <a:ea typeface="微软雅黑" pitchFamily="34" charset="-122"/>
                          <a:cs typeface="宋体"/>
                          <a:sym typeface="宋体"/>
                        </a:rPr>
                        <a:t>数据对象统一控制，如数据安全、并发控制</a:t>
                      </a:r>
                      <a:endParaRPr sz="1400" dirty="0">
                        <a:latin typeface="微软雅黑" pitchFamily="34" charset="-122"/>
                        <a:ea typeface="微软雅黑" pitchFamily="34" charset="-122"/>
                        <a:cs typeface="宋体"/>
                        <a:sym typeface="宋体"/>
                      </a:endParaRPr>
                    </a:p>
                  </a:txBody>
                  <a:tcPr marL="45720" marR="45720" horzOverflow="overflow">
                    <a:lnL w="12700">
                      <a:solidFill>
                        <a:srgbClr val="000000"/>
                      </a:solidFill>
                      <a:miter/>
                    </a:lnL>
                    <a:lnR w="12700">
                      <a:miter lim="400000"/>
                    </a:lnR>
                    <a:lnT w="12700">
                      <a:solidFill>
                        <a:srgbClr val="000000"/>
                      </a:solidFill>
                      <a:miter/>
                    </a:lnT>
                    <a:lnB w="12700">
                      <a:solidFill>
                        <a:srgbClr val="000000"/>
                      </a:solidFill>
                      <a:miter/>
                    </a:lnB>
                    <a:solidFill>
                      <a:srgbClr val="FFFFFF"/>
                    </a:solidFill>
                  </a:tcPr>
                </a:tc>
              </a:tr>
              <a:tr h="288032">
                <a:tc>
                  <a:txBody>
                    <a:bodyPr/>
                    <a:lstStyle/>
                    <a:p>
                      <a:pPr lvl="0" algn="ctr">
                        <a:spcBef>
                          <a:spcPts val="500"/>
                        </a:spcBef>
                        <a:defRPr sz="1800" b="0" i="0"/>
                      </a:pPr>
                      <a:r>
                        <a:rPr sz="1400">
                          <a:solidFill>
                            <a:srgbClr val="FFFFFF"/>
                          </a:solidFill>
                          <a:latin typeface="微软雅黑" pitchFamily="34" charset="-122"/>
                          <a:ea typeface="微软雅黑" pitchFamily="34" charset="-122"/>
                          <a:cs typeface="宋体"/>
                          <a:sym typeface="宋体"/>
                        </a:rPr>
                        <a:t>系统维护功能</a:t>
                      </a:r>
                    </a:p>
                  </a:txBody>
                  <a:tcPr marL="45720" marR="45720" horzOverflow="overflow">
                    <a:lnL w="12700">
                      <a:miter lim="400000"/>
                    </a:lnL>
                    <a:lnR w="12700">
                      <a:solidFill>
                        <a:srgbClr val="000000"/>
                      </a:solidFill>
                      <a:miter/>
                    </a:lnR>
                    <a:lnT w="12700">
                      <a:solidFill>
                        <a:srgbClr val="000000"/>
                      </a:solidFill>
                      <a:miter/>
                    </a:lnT>
                    <a:lnB w="28575">
                      <a:solidFill>
                        <a:srgbClr val="000000"/>
                      </a:solidFill>
                      <a:miter/>
                    </a:lnB>
                    <a:solidFill>
                      <a:srgbClr val="5F5F5F"/>
                    </a:solidFill>
                  </a:tcPr>
                </a:tc>
                <a:tc>
                  <a:txBody>
                    <a:bodyPr/>
                    <a:lstStyle/>
                    <a:p>
                      <a:pPr lvl="0" algn="l">
                        <a:spcBef>
                          <a:spcPts val="500"/>
                        </a:spcBef>
                        <a:defRPr sz="1800" b="0" i="0"/>
                      </a:pPr>
                      <a:r>
                        <a:rPr sz="1400" dirty="0" err="1">
                          <a:latin typeface="微软雅黑" pitchFamily="34" charset="-122"/>
                          <a:ea typeface="微软雅黑" pitchFamily="34" charset="-122"/>
                          <a:cs typeface="宋体"/>
                          <a:sym typeface="宋体"/>
                        </a:rPr>
                        <a:t>数据对象的输入、转换、转储、通信等</a:t>
                      </a:r>
                      <a:endParaRPr sz="1400" dirty="0">
                        <a:latin typeface="微软雅黑" pitchFamily="34" charset="-122"/>
                        <a:ea typeface="微软雅黑" pitchFamily="34" charset="-122"/>
                        <a:cs typeface="宋体"/>
                        <a:sym typeface="宋体"/>
                      </a:endParaRPr>
                    </a:p>
                  </a:txBody>
                  <a:tcPr marL="45720" marR="45720" horzOverflow="overflow">
                    <a:lnL w="12700">
                      <a:solidFill>
                        <a:srgbClr val="000000"/>
                      </a:solidFill>
                      <a:miter/>
                    </a:lnL>
                    <a:lnR w="12700">
                      <a:miter lim="400000"/>
                    </a:lnR>
                    <a:lnT w="12700">
                      <a:solidFill>
                        <a:srgbClr val="000000"/>
                      </a:solidFill>
                      <a:miter/>
                    </a:lnT>
                    <a:lnB w="28575">
                      <a:solidFill>
                        <a:srgbClr val="000000"/>
                      </a:solidFill>
                      <a:miter/>
                    </a:lnB>
                    <a:solidFill>
                      <a:srgbClr val="FFFFFF"/>
                    </a:solidFill>
                  </a:tcPr>
                </a:tc>
              </a:tr>
            </a:tbl>
          </a:graphicData>
        </a:graphic>
      </p:graphicFrame>
    </p:spTree>
    <p:extLst>
      <p:ext uri="{BB962C8B-B14F-4D97-AF65-F5344CB8AC3E}">
        <p14:creationId xmlns:p14="http://schemas.microsoft.com/office/powerpoint/2010/main" val="413577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fill="hold"/>
                                        <p:tgtEl>
                                          <p:spTgt spid="6"/>
                                        </p:tgtEl>
                                        <p:attrNameLst>
                                          <p:attrName>style.visibility</p:attrName>
                                        </p:attrNameLst>
                                      </p:cBhvr>
                                      <p:to>
                                        <p:strVal val="visible"/>
                                      </p:to>
                                    </p:set>
                                    <p:anim calcmode="lin" valueType="num">
                                      <p:cBhvr>
                                        <p:cTn id="7" dur="1000" fill="hold"/>
                                        <p:tgtEl>
                                          <p:spTgt spid="6"/>
                                        </p:tgtEl>
                                        <p:attrNameLst>
                                          <p:attrName>ppt_x</p:attrName>
                                        </p:attrNameLst>
                                      </p:cBhvr>
                                      <p:tavLst>
                                        <p:tav tm="0">
                                          <p:val>
                                            <p:strVal val="0-#ppt_w/2"/>
                                          </p:val>
                                        </p:tav>
                                        <p:tav tm="100000">
                                          <p:val>
                                            <p:strVal val="#ppt_x"/>
                                          </p:val>
                                        </p:tav>
                                      </p:tavLst>
                                    </p:anim>
                                    <p:anim calcmode="lin" valueType="num">
                                      <p:cBhvr>
                                        <p:cTn id="8" dur="1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二、计算机软件的分类</a:t>
            </a:r>
          </a:p>
        </p:txBody>
      </p:sp>
      <p:sp>
        <p:nvSpPr>
          <p:cNvPr id="3" name="内容占位符 2"/>
          <p:cNvSpPr>
            <a:spLocks noGrp="1"/>
          </p:cNvSpPr>
          <p:nvPr>
            <p:ph idx="1"/>
          </p:nvPr>
        </p:nvSpPr>
        <p:spPr>
          <a:xfrm>
            <a:off x="827584" y="1164269"/>
            <a:ext cx="6264696" cy="3207681"/>
          </a:xfrm>
        </p:spPr>
        <p:txBody>
          <a:bodyPr/>
          <a:lstStyle/>
          <a:p>
            <a:r>
              <a:rPr lang="zh-CN" altLang="en-US" b="1" dirty="0" smtClean="0">
                <a:solidFill>
                  <a:srgbClr val="FFC000"/>
                </a:solidFill>
              </a:rPr>
              <a:t>支撑</a:t>
            </a:r>
            <a:r>
              <a:rPr lang="zh-CN" altLang="en-US" b="1" dirty="0">
                <a:solidFill>
                  <a:srgbClr val="FFC000"/>
                </a:solidFill>
              </a:rPr>
              <a:t>软件</a:t>
            </a:r>
            <a:r>
              <a:rPr lang="zh-CN" altLang="en-US" dirty="0"/>
              <a:t>：支撑软件的开发、维护与运行的软件工具，如数据库管理系统、网络软件、软件开发环境和中间件等。</a:t>
            </a:r>
          </a:p>
          <a:p>
            <a:pPr>
              <a:spcBef>
                <a:spcPts val="1200"/>
              </a:spcBef>
            </a:pPr>
            <a:r>
              <a:rPr lang="zh-CN" altLang="en-US" b="1" dirty="0" smtClean="0">
                <a:solidFill>
                  <a:srgbClr val="FFC000"/>
                </a:solidFill>
              </a:rPr>
              <a:t>应用软件</a:t>
            </a:r>
            <a:r>
              <a:rPr lang="zh-CN" altLang="en-US" dirty="0"/>
              <a:t>：特定应用领域专用的软件。</a:t>
            </a:r>
          </a:p>
          <a:p>
            <a:endParaRPr lang="zh-CN" altLang="en-US" dirty="0"/>
          </a:p>
        </p:txBody>
      </p:sp>
    </p:spTree>
    <p:extLst>
      <p:ext uri="{BB962C8B-B14F-4D97-AF65-F5344CB8AC3E}">
        <p14:creationId xmlns:p14="http://schemas.microsoft.com/office/powerpoint/2010/main" val="28209276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二、关系模型</a:t>
            </a:r>
            <a:r>
              <a:rPr lang="en-US" altLang="zh-CN" dirty="0"/>
              <a:t>(</a:t>
            </a:r>
            <a:r>
              <a:rPr lang="zh-CN" altLang="en-US" dirty="0"/>
              <a:t>二维表</a:t>
            </a:r>
            <a:r>
              <a:rPr lang="en-US" altLang="zh-CN" dirty="0" smtClean="0"/>
              <a:t>)</a:t>
            </a:r>
            <a:endParaRPr lang="zh-CN" altLang="en-US" dirty="0"/>
          </a:p>
        </p:txBody>
      </p:sp>
      <p:sp>
        <p:nvSpPr>
          <p:cNvPr id="3" name="内容占位符 2"/>
          <p:cNvSpPr>
            <a:spLocks noGrp="1"/>
          </p:cNvSpPr>
          <p:nvPr>
            <p:ph idx="1"/>
          </p:nvPr>
        </p:nvSpPr>
        <p:spPr>
          <a:xfrm>
            <a:off x="827584" y="1164269"/>
            <a:ext cx="6696744" cy="3207681"/>
          </a:xfrm>
        </p:spPr>
        <p:txBody>
          <a:bodyPr/>
          <a:lstStyle/>
          <a:p>
            <a:r>
              <a:rPr lang="zh-CN" altLang="en-US" sz="1800" b="1" dirty="0">
                <a:solidFill>
                  <a:srgbClr val="FF9900"/>
                </a:solidFill>
              </a:rPr>
              <a:t>关系模型</a:t>
            </a:r>
            <a:r>
              <a:rPr lang="zh-CN" altLang="en-US" sz="1800" dirty="0"/>
              <a:t>：是用二维表结构来表示实体以及实体之间的联系。</a:t>
            </a:r>
          </a:p>
          <a:p>
            <a:r>
              <a:rPr lang="zh-CN" altLang="en-US" sz="1800" dirty="0" smtClean="0"/>
              <a:t>关系</a:t>
            </a:r>
            <a:r>
              <a:rPr lang="zh-CN" altLang="en-US" sz="1800" dirty="0"/>
              <a:t>模型是以关系数学理论为基础，其操作的对象和结果都是二维表，这种二维表就是关系。</a:t>
            </a:r>
          </a:p>
          <a:p>
            <a:endParaRPr lang="zh-CN" altLang="en-US" dirty="0"/>
          </a:p>
        </p:txBody>
      </p:sp>
      <p:graphicFrame>
        <p:nvGraphicFramePr>
          <p:cNvPr id="4" name="Table 1047"/>
          <p:cNvGraphicFramePr/>
          <p:nvPr>
            <p:extLst>
              <p:ext uri="{D42A27DB-BD31-4B8C-83A1-F6EECF244321}">
                <p14:modId xmlns:p14="http://schemas.microsoft.com/office/powerpoint/2010/main" val="2358511450"/>
              </p:ext>
            </p:extLst>
          </p:nvPr>
        </p:nvGraphicFramePr>
        <p:xfrm>
          <a:off x="1043608" y="2743226"/>
          <a:ext cx="6192688" cy="1484708"/>
        </p:xfrm>
        <a:graphic>
          <a:graphicData uri="http://schemas.openxmlformats.org/drawingml/2006/table">
            <a:tbl>
              <a:tblPr/>
              <a:tblGrid>
                <a:gridCol w="1957620"/>
                <a:gridCol w="875624"/>
                <a:gridCol w="673735"/>
                <a:gridCol w="1259791"/>
                <a:gridCol w="1425918"/>
              </a:tblGrid>
              <a:tr h="371965">
                <a:tc>
                  <a:txBody>
                    <a:bodyPr/>
                    <a:lstStyle/>
                    <a:p>
                      <a:pPr lvl="0" algn="ctr">
                        <a:spcBef>
                          <a:spcPts val="400"/>
                        </a:spcBef>
                        <a:defRPr sz="1800" b="0" i="0"/>
                      </a:pPr>
                      <a:r>
                        <a:rPr sz="1400" dirty="0" err="1">
                          <a:solidFill>
                            <a:srgbClr val="FFFFFF"/>
                          </a:solidFill>
                          <a:effectLst>
                            <a:outerShdw blurRad="12700" dist="25400" dir="2700000" rotWithShape="0">
                              <a:srgbClr val="000000"/>
                            </a:outerShdw>
                          </a:effectLst>
                          <a:latin typeface="微软雅黑" pitchFamily="34" charset="-122"/>
                          <a:ea typeface="微软雅黑" pitchFamily="34" charset="-122"/>
                          <a:cs typeface="宋体"/>
                          <a:sym typeface="宋体"/>
                        </a:rPr>
                        <a:t>学号</a:t>
                      </a:r>
                      <a:endParaRPr sz="1400" dirty="0">
                        <a:solidFill>
                          <a:srgbClr val="FFFFFF"/>
                        </a:solidFill>
                        <a:effectLst>
                          <a:outerShdw blurRad="12700" dist="25400" dir="2700000" rotWithShape="0">
                            <a:srgbClr val="000000"/>
                          </a:outerShdw>
                        </a:effectLst>
                        <a:latin typeface="微软雅黑" pitchFamily="34" charset="-122"/>
                        <a:ea typeface="微软雅黑" pitchFamily="34" charset="-122"/>
                        <a:cs typeface="宋体"/>
                        <a:sym typeface="宋体"/>
                      </a:endParaRPr>
                    </a:p>
                  </a:txBody>
                  <a:tcPr marL="0" marR="0" marT="0" marB="0" anchor="ctr" horzOverflow="overflow">
                    <a:lnL w="12700">
                      <a:miter lim="400000"/>
                    </a:lnL>
                    <a:lnR w="12700">
                      <a:solidFill>
                        <a:srgbClr val="000000"/>
                      </a:solidFill>
                      <a:round/>
                    </a:lnR>
                    <a:lnT w="28575">
                      <a:solidFill>
                        <a:srgbClr val="000000"/>
                      </a:solidFill>
                      <a:round/>
                    </a:lnT>
                    <a:lnB w="12700">
                      <a:solidFill>
                        <a:srgbClr val="000000"/>
                      </a:solidFill>
                      <a:round/>
                    </a:lnB>
                    <a:solidFill>
                      <a:srgbClr val="777777"/>
                    </a:solidFill>
                  </a:tcPr>
                </a:tc>
                <a:tc>
                  <a:txBody>
                    <a:bodyPr/>
                    <a:lstStyle/>
                    <a:p>
                      <a:pPr lvl="0" algn="ctr">
                        <a:spcBef>
                          <a:spcPts val="400"/>
                        </a:spcBef>
                        <a:defRPr sz="1800" b="0" i="0"/>
                      </a:pPr>
                      <a:r>
                        <a:rPr sz="1400" dirty="0" err="1">
                          <a:solidFill>
                            <a:srgbClr val="FFFFFF"/>
                          </a:solidFill>
                          <a:effectLst>
                            <a:outerShdw blurRad="12700" dist="25400" dir="2700000" rotWithShape="0">
                              <a:srgbClr val="000000"/>
                            </a:outerShdw>
                          </a:effectLst>
                          <a:latin typeface="微软雅黑" pitchFamily="34" charset="-122"/>
                          <a:ea typeface="微软雅黑" pitchFamily="34" charset="-122"/>
                          <a:cs typeface="宋体"/>
                          <a:sym typeface="宋体"/>
                        </a:rPr>
                        <a:t>姓名</a:t>
                      </a:r>
                      <a:endParaRPr sz="1400" dirty="0">
                        <a:solidFill>
                          <a:srgbClr val="FFFFFF"/>
                        </a:solidFill>
                        <a:effectLst>
                          <a:outerShdw blurRad="12700" dist="25400" dir="2700000" rotWithShape="0">
                            <a:srgbClr val="000000"/>
                          </a:outerShdw>
                        </a:effectLst>
                        <a:latin typeface="微软雅黑" pitchFamily="34" charset="-122"/>
                        <a:ea typeface="微软雅黑" pitchFamily="34" charset="-122"/>
                        <a:cs typeface="宋体"/>
                        <a:sym typeface="宋体"/>
                      </a:endParaRPr>
                    </a:p>
                  </a:txBody>
                  <a:tcPr marL="0" marR="0" marT="0" marB="0" anchor="ctr" horzOverflow="overflow">
                    <a:lnL w="12700">
                      <a:solidFill>
                        <a:srgbClr val="000000"/>
                      </a:solidFill>
                      <a:round/>
                    </a:lnL>
                    <a:lnR w="12700">
                      <a:solidFill>
                        <a:srgbClr val="000000"/>
                      </a:solidFill>
                      <a:round/>
                    </a:lnR>
                    <a:lnT w="28575">
                      <a:solidFill>
                        <a:srgbClr val="000000"/>
                      </a:solidFill>
                      <a:round/>
                    </a:lnT>
                    <a:lnB w="12700">
                      <a:solidFill>
                        <a:srgbClr val="000000"/>
                      </a:solidFill>
                      <a:round/>
                    </a:lnB>
                    <a:solidFill>
                      <a:srgbClr val="777777"/>
                    </a:solidFill>
                  </a:tcPr>
                </a:tc>
                <a:tc>
                  <a:txBody>
                    <a:bodyPr/>
                    <a:lstStyle/>
                    <a:p>
                      <a:pPr lvl="0" algn="ctr">
                        <a:spcBef>
                          <a:spcPts val="400"/>
                        </a:spcBef>
                        <a:defRPr sz="1800" b="0" i="0"/>
                      </a:pPr>
                      <a:r>
                        <a:rPr sz="1400" dirty="0" err="1">
                          <a:solidFill>
                            <a:srgbClr val="FFFFFF"/>
                          </a:solidFill>
                          <a:effectLst>
                            <a:outerShdw blurRad="12700" dist="25400" dir="2700000" rotWithShape="0">
                              <a:srgbClr val="000000"/>
                            </a:outerShdw>
                          </a:effectLst>
                          <a:latin typeface="微软雅黑" pitchFamily="34" charset="-122"/>
                          <a:ea typeface="微软雅黑" pitchFamily="34" charset="-122"/>
                          <a:cs typeface="宋体"/>
                          <a:sym typeface="宋体"/>
                        </a:rPr>
                        <a:t>性别</a:t>
                      </a:r>
                      <a:endParaRPr sz="1400" dirty="0">
                        <a:solidFill>
                          <a:srgbClr val="FFFFFF"/>
                        </a:solidFill>
                        <a:effectLst>
                          <a:outerShdw blurRad="12700" dist="25400" dir="2700000" rotWithShape="0">
                            <a:srgbClr val="000000"/>
                          </a:outerShdw>
                        </a:effectLst>
                        <a:latin typeface="微软雅黑" pitchFamily="34" charset="-122"/>
                        <a:ea typeface="微软雅黑" pitchFamily="34" charset="-122"/>
                        <a:cs typeface="宋体"/>
                        <a:sym typeface="宋体"/>
                      </a:endParaRPr>
                    </a:p>
                  </a:txBody>
                  <a:tcPr marL="0" marR="0" marT="0" marB="0" anchor="ctr" horzOverflow="overflow">
                    <a:lnL w="12700">
                      <a:solidFill>
                        <a:srgbClr val="000000"/>
                      </a:solidFill>
                      <a:round/>
                    </a:lnL>
                    <a:lnR w="12700">
                      <a:solidFill>
                        <a:srgbClr val="000000"/>
                      </a:solidFill>
                      <a:round/>
                    </a:lnR>
                    <a:lnT w="28575">
                      <a:solidFill>
                        <a:srgbClr val="000000"/>
                      </a:solidFill>
                      <a:round/>
                    </a:lnT>
                    <a:lnB w="12700">
                      <a:solidFill>
                        <a:srgbClr val="000000"/>
                      </a:solidFill>
                      <a:round/>
                    </a:lnB>
                    <a:solidFill>
                      <a:srgbClr val="777777"/>
                    </a:solidFill>
                  </a:tcPr>
                </a:tc>
                <a:tc>
                  <a:txBody>
                    <a:bodyPr/>
                    <a:lstStyle/>
                    <a:p>
                      <a:pPr lvl="0" algn="ctr">
                        <a:spcBef>
                          <a:spcPts val="400"/>
                        </a:spcBef>
                        <a:defRPr sz="1800" b="0" i="0"/>
                      </a:pPr>
                      <a:r>
                        <a:rPr sz="1400">
                          <a:solidFill>
                            <a:srgbClr val="FFFFFF"/>
                          </a:solidFill>
                          <a:effectLst>
                            <a:outerShdw blurRad="12700" dist="25400" dir="2700000" rotWithShape="0">
                              <a:srgbClr val="000000"/>
                            </a:outerShdw>
                          </a:effectLst>
                          <a:latin typeface="微软雅黑" pitchFamily="34" charset="-122"/>
                          <a:ea typeface="微软雅黑" pitchFamily="34" charset="-122"/>
                          <a:cs typeface="宋体"/>
                          <a:sym typeface="宋体"/>
                        </a:rPr>
                        <a:t>出生日期</a:t>
                      </a:r>
                    </a:p>
                  </a:txBody>
                  <a:tcPr marL="0" marR="0" marT="0" marB="0" anchor="ctr" horzOverflow="overflow">
                    <a:lnL w="12700">
                      <a:solidFill>
                        <a:srgbClr val="000000"/>
                      </a:solidFill>
                      <a:round/>
                    </a:lnL>
                    <a:lnR w="12700">
                      <a:solidFill>
                        <a:srgbClr val="000000"/>
                      </a:solidFill>
                      <a:round/>
                    </a:lnR>
                    <a:lnT w="28575">
                      <a:solidFill>
                        <a:srgbClr val="000000"/>
                      </a:solidFill>
                      <a:round/>
                    </a:lnT>
                    <a:lnB w="12700">
                      <a:solidFill>
                        <a:srgbClr val="000000"/>
                      </a:solidFill>
                      <a:round/>
                    </a:lnB>
                    <a:solidFill>
                      <a:srgbClr val="777777"/>
                    </a:solidFill>
                  </a:tcPr>
                </a:tc>
                <a:tc>
                  <a:txBody>
                    <a:bodyPr/>
                    <a:lstStyle/>
                    <a:p>
                      <a:pPr lvl="0" algn="ctr">
                        <a:spcBef>
                          <a:spcPts val="400"/>
                        </a:spcBef>
                        <a:defRPr sz="1800" b="0" i="0"/>
                      </a:pPr>
                      <a:r>
                        <a:rPr sz="1400">
                          <a:solidFill>
                            <a:srgbClr val="FFFFFF"/>
                          </a:solidFill>
                          <a:effectLst>
                            <a:outerShdw blurRad="12700" dist="25400" dir="2700000" rotWithShape="0">
                              <a:srgbClr val="000000"/>
                            </a:outerShdw>
                          </a:effectLst>
                          <a:latin typeface="微软雅黑" pitchFamily="34" charset="-122"/>
                          <a:ea typeface="微软雅黑" pitchFamily="34" charset="-122"/>
                          <a:cs typeface="宋体"/>
                          <a:sym typeface="宋体"/>
                        </a:rPr>
                        <a:t>院别</a:t>
                      </a:r>
                    </a:p>
                  </a:txBody>
                  <a:tcPr marL="0" marR="0" marT="0" marB="0" anchor="ctr" horzOverflow="overflow">
                    <a:lnL w="12700">
                      <a:solidFill>
                        <a:srgbClr val="000000"/>
                      </a:solidFill>
                      <a:round/>
                    </a:lnL>
                    <a:lnR w="12700">
                      <a:miter lim="400000"/>
                    </a:lnR>
                    <a:lnT w="28575">
                      <a:solidFill>
                        <a:srgbClr val="000000"/>
                      </a:solidFill>
                      <a:round/>
                    </a:lnT>
                    <a:lnB w="12700">
                      <a:solidFill>
                        <a:srgbClr val="000000"/>
                      </a:solidFill>
                      <a:round/>
                    </a:lnB>
                    <a:solidFill>
                      <a:srgbClr val="777777"/>
                    </a:solidFill>
                  </a:tcPr>
                </a:tc>
              </a:tr>
              <a:tr h="370389">
                <a:tc>
                  <a:txBody>
                    <a:bodyPr/>
                    <a:lstStyle/>
                    <a:p>
                      <a:pPr lvl="0" algn="ctr">
                        <a:spcBef>
                          <a:spcPts val="400"/>
                        </a:spcBef>
                        <a:defRPr sz="1800" b="0" i="0"/>
                      </a:pPr>
                      <a:r>
                        <a:rPr sz="1400" dirty="0">
                          <a:latin typeface="微软雅黑" pitchFamily="34" charset="-122"/>
                          <a:ea typeface="微软雅黑" pitchFamily="34" charset="-122"/>
                          <a:cs typeface="宋体"/>
                          <a:sym typeface="宋体"/>
                        </a:rPr>
                        <a:t>2000011001</a:t>
                      </a:r>
                    </a:p>
                  </a:txBody>
                  <a:tcPr marL="0" marR="0" marT="0" marB="0" anchor="ctr" horzOverflow="overflow">
                    <a:lnL w="12700">
                      <a:miter lim="400000"/>
                    </a:lnL>
                    <a:lnR w="12700">
                      <a:solidFill>
                        <a:srgbClr val="000000"/>
                      </a:solidFill>
                      <a:round/>
                    </a:lnR>
                    <a:lnT w="12700">
                      <a:solidFill>
                        <a:srgbClr val="000000"/>
                      </a:solidFill>
                      <a:round/>
                    </a:lnT>
                    <a:lnB w="12700">
                      <a:solidFill>
                        <a:srgbClr val="000000"/>
                      </a:solidFill>
                      <a:round/>
                    </a:lnB>
                    <a:solidFill>
                      <a:srgbClr val="FFFFFF"/>
                    </a:solidFill>
                  </a:tcPr>
                </a:tc>
                <a:tc>
                  <a:txBody>
                    <a:bodyPr/>
                    <a:lstStyle/>
                    <a:p>
                      <a:pPr lvl="0" algn="ctr">
                        <a:spcBef>
                          <a:spcPts val="400"/>
                        </a:spcBef>
                        <a:defRPr sz="1800" b="0" i="0"/>
                      </a:pPr>
                      <a:r>
                        <a:rPr sz="1400" dirty="0" err="1">
                          <a:latin typeface="微软雅黑" pitchFamily="34" charset="-122"/>
                          <a:ea typeface="微软雅黑" pitchFamily="34" charset="-122"/>
                          <a:cs typeface="宋体"/>
                          <a:sym typeface="宋体"/>
                        </a:rPr>
                        <a:t>黄小东</a:t>
                      </a:r>
                      <a:endParaRPr sz="1400" dirty="0">
                        <a:latin typeface="微软雅黑" pitchFamily="34" charset="-122"/>
                        <a:ea typeface="微软雅黑" pitchFamily="34" charset="-122"/>
                        <a:cs typeface="宋体"/>
                        <a:sym typeface="宋体"/>
                      </a:endParaRPr>
                    </a:p>
                  </a:txBody>
                  <a:tcPr marL="0" marR="0" marT="0" marB="0" anchor="ctr"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solidFill>
                      <a:srgbClr val="FFFFFF"/>
                    </a:solidFill>
                  </a:tcPr>
                </a:tc>
                <a:tc>
                  <a:txBody>
                    <a:bodyPr/>
                    <a:lstStyle/>
                    <a:p>
                      <a:pPr lvl="0" algn="ctr">
                        <a:spcBef>
                          <a:spcPts val="400"/>
                        </a:spcBef>
                        <a:defRPr sz="1800" b="0" i="0"/>
                      </a:pPr>
                      <a:r>
                        <a:rPr sz="1400" dirty="0">
                          <a:latin typeface="微软雅黑" pitchFamily="34" charset="-122"/>
                          <a:ea typeface="微软雅黑" pitchFamily="34" charset="-122"/>
                          <a:cs typeface="宋体"/>
                          <a:sym typeface="宋体"/>
                        </a:rPr>
                        <a:t>男</a:t>
                      </a:r>
                    </a:p>
                  </a:txBody>
                  <a:tcPr marL="0" marR="0" marT="0" marB="0" anchor="ctr"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solidFill>
                      <a:srgbClr val="FFFFFF"/>
                    </a:solidFill>
                  </a:tcPr>
                </a:tc>
                <a:tc>
                  <a:txBody>
                    <a:bodyPr/>
                    <a:lstStyle/>
                    <a:p>
                      <a:pPr lvl="0" algn="ctr">
                        <a:spcBef>
                          <a:spcPts val="400"/>
                        </a:spcBef>
                        <a:defRPr sz="1800" b="0" i="0"/>
                      </a:pPr>
                      <a:r>
                        <a:rPr sz="1400" dirty="0">
                          <a:latin typeface="微软雅黑" pitchFamily="34" charset="-122"/>
                          <a:ea typeface="微软雅黑" pitchFamily="34" charset="-122"/>
                          <a:cs typeface="宋体"/>
                          <a:sym typeface="宋体"/>
                        </a:rPr>
                        <a:t>22/06/87</a:t>
                      </a:r>
                    </a:p>
                  </a:txBody>
                  <a:tcPr marL="0" marR="0" marT="0" marB="0" anchor="ctr"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solidFill>
                      <a:srgbClr val="FFFFFF"/>
                    </a:solidFill>
                  </a:tcPr>
                </a:tc>
                <a:tc>
                  <a:txBody>
                    <a:bodyPr/>
                    <a:lstStyle/>
                    <a:p>
                      <a:pPr lvl="0" algn="ctr">
                        <a:spcBef>
                          <a:spcPts val="400"/>
                        </a:spcBef>
                        <a:defRPr sz="1800" b="0" i="0"/>
                      </a:pPr>
                      <a:r>
                        <a:rPr sz="1400">
                          <a:latin typeface="微软雅黑" pitchFamily="34" charset="-122"/>
                          <a:ea typeface="微软雅黑" pitchFamily="34" charset="-122"/>
                          <a:cs typeface="宋体"/>
                          <a:sym typeface="宋体"/>
                        </a:rPr>
                        <a:t>经济学院</a:t>
                      </a:r>
                    </a:p>
                  </a:txBody>
                  <a:tcPr marL="0" marR="0" marT="0" marB="0" anchor="ctr" horzOverflow="overflow">
                    <a:lnL w="12700">
                      <a:solidFill>
                        <a:srgbClr val="000000"/>
                      </a:solidFill>
                      <a:round/>
                    </a:lnL>
                    <a:lnR w="12700">
                      <a:miter lim="400000"/>
                    </a:lnR>
                    <a:lnT w="12700">
                      <a:solidFill>
                        <a:srgbClr val="000000"/>
                      </a:solidFill>
                      <a:round/>
                    </a:lnT>
                    <a:lnB w="12700">
                      <a:solidFill>
                        <a:srgbClr val="000000"/>
                      </a:solidFill>
                      <a:round/>
                    </a:lnB>
                    <a:solidFill>
                      <a:srgbClr val="FFFFFF"/>
                    </a:solidFill>
                  </a:tcPr>
                </a:tc>
              </a:tr>
              <a:tr h="371965">
                <a:tc>
                  <a:txBody>
                    <a:bodyPr/>
                    <a:lstStyle/>
                    <a:p>
                      <a:pPr lvl="0" algn="ctr">
                        <a:spcBef>
                          <a:spcPts val="400"/>
                        </a:spcBef>
                        <a:defRPr sz="1800" b="0" i="0"/>
                      </a:pPr>
                      <a:r>
                        <a:rPr sz="1400">
                          <a:latin typeface="微软雅黑" pitchFamily="34" charset="-122"/>
                          <a:ea typeface="微软雅黑" pitchFamily="34" charset="-122"/>
                          <a:cs typeface="宋体"/>
                          <a:sym typeface="宋体"/>
                        </a:rPr>
                        <a:t>2000011002</a:t>
                      </a:r>
                    </a:p>
                  </a:txBody>
                  <a:tcPr marL="0" marR="0" marT="0" marB="0" anchor="ctr" horzOverflow="overflow">
                    <a:lnL w="12700">
                      <a:miter lim="400000"/>
                    </a:lnL>
                    <a:lnR w="12700">
                      <a:solidFill>
                        <a:srgbClr val="000000"/>
                      </a:solidFill>
                      <a:round/>
                    </a:lnR>
                    <a:lnT w="12700">
                      <a:solidFill>
                        <a:srgbClr val="000000"/>
                      </a:solidFill>
                      <a:round/>
                    </a:lnT>
                    <a:lnB w="12700">
                      <a:solidFill>
                        <a:srgbClr val="000000"/>
                      </a:solidFill>
                      <a:round/>
                    </a:lnB>
                    <a:solidFill>
                      <a:srgbClr val="FFFFFF"/>
                    </a:solidFill>
                  </a:tcPr>
                </a:tc>
                <a:tc>
                  <a:txBody>
                    <a:bodyPr/>
                    <a:lstStyle/>
                    <a:p>
                      <a:pPr lvl="0" algn="ctr">
                        <a:spcBef>
                          <a:spcPts val="400"/>
                        </a:spcBef>
                        <a:defRPr sz="1800" b="0" i="0"/>
                      </a:pPr>
                      <a:r>
                        <a:rPr sz="1400">
                          <a:latin typeface="微软雅黑" pitchFamily="34" charset="-122"/>
                          <a:ea typeface="微软雅黑" pitchFamily="34" charset="-122"/>
                          <a:cs typeface="宋体"/>
                          <a:sym typeface="宋体"/>
                        </a:rPr>
                        <a:t>蔡晓芬</a:t>
                      </a:r>
                    </a:p>
                  </a:txBody>
                  <a:tcPr marL="0" marR="0" marT="0" marB="0" anchor="ctr"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solidFill>
                      <a:srgbClr val="FFFFFF"/>
                    </a:solidFill>
                  </a:tcPr>
                </a:tc>
                <a:tc>
                  <a:txBody>
                    <a:bodyPr/>
                    <a:lstStyle/>
                    <a:p>
                      <a:pPr lvl="0" algn="ctr">
                        <a:spcBef>
                          <a:spcPts val="400"/>
                        </a:spcBef>
                        <a:defRPr sz="1800" b="0" i="0"/>
                      </a:pPr>
                      <a:r>
                        <a:rPr sz="1400" dirty="0">
                          <a:latin typeface="微软雅黑" pitchFamily="34" charset="-122"/>
                          <a:ea typeface="微软雅黑" pitchFamily="34" charset="-122"/>
                          <a:cs typeface="宋体"/>
                          <a:sym typeface="宋体"/>
                        </a:rPr>
                        <a:t>女</a:t>
                      </a:r>
                    </a:p>
                  </a:txBody>
                  <a:tcPr marL="0" marR="0" marT="0" marB="0" anchor="ctr"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solidFill>
                      <a:srgbClr val="FFFFFF"/>
                    </a:solidFill>
                  </a:tcPr>
                </a:tc>
                <a:tc>
                  <a:txBody>
                    <a:bodyPr/>
                    <a:lstStyle/>
                    <a:p>
                      <a:pPr lvl="0" algn="ctr">
                        <a:spcBef>
                          <a:spcPts val="400"/>
                        </a:spcBef>
                        <a:defRPr sz="1800" b="0" i="0"/>
                      </a:pPr>
                      <a:r>
                        <a:rPr sz="1400" dirty="0">
                          <a:latin typeface="微软雅黑" pitchFamily="34" charset="-122"/>
                          <a:ea typeface="微软雅黑" pitchFamily="34" charset="-122"/>
                          <a:cs typeface="宋体"/>
                          <a:sym typeface="宋体"/>
                        </a:rPr>
                        <a:t>04/01/87</a:t>
                      </a:r>
                    </a:p>
                  </a:txBody>
                  <a:tcPr marL="0" marR="0" marT="0" marB="0" anchor="ctr" horzOverflow="overflow">
                    <a:lnL w="12700">
                      <a:solidFill>
                        <a:srgbClr val="000000"/>
                      </a:solidFill>
                      <a:round/>
                    </a:lnL>
                    <a:lnR w="12700">
                      <a:solidFill>
                        <a:srgbClr val="000000"/>
                      </a:solidFill>
                      <a:round/>
                    </a:lnR>
                    <a:lnT w="12700">
                      <a:solidFill>
                        <a:srgbClr val="000000"/>
                      </a:solidFill>
                      <a:round/>
                    </a:lnT>
                    <a:lnB w="12700">
                      <a:solidFill>
                        <a:srgbClr val="000000"/>
                      </a:solidFill>
                      <a:round/>
                    </a:lnB>
                    <a:solidFill>
                      <a:srgbClr val="FFFFFF"/>
                    </a:solidFill>
                  </a:tcPr>
                </a:tc>
                <a:tc>
                  <a:txBody>
                    <a:bodyPr/>
                    <a:lstStyle/>
                    <a:p>
                      <a:pPr lvl="0" algn="ctr">
                        <a:spcBef>
                          <a:spcPts val="400"/>
                        </a:spcBef>
                        <a:defRPr sz="1800" b="0" i="0"/>
                      </a:pPr>
                      <a:r>
                        <a:rPr sz="1400" dirty="0" err="1">
                          <a:latin typeface="微软雅黑" pitchFamily="34" charset="-122"/>
                          <a:ea typeface="微软雅黑" pitchFamily="34" charset="-122"/>
                          <a:cs typeface="宋体"/>
                          <a:sym typeface="宋体"/>
                        </a:rPr>
                        <a:t>经济学院</a:t>
                      </a:r>
                      <a:endParaRPr sz="1400" dirty="0">
                        <a:latin typeface="微软雅黑" pitchFamily="34" charset="-122"/>
                        <a:ea typeface="微软雅黑" pitchFamily="34" charset="-122"/>
                        <a:cs typeface="宋体"/>
                        <a:sym typeface="宋体"/>
                      </a:endParaRPr>
                    </a:p>
                  </a:txBody>
                  <a:tcPr marL="0" marR="0" marT="0" marB="0" anchor="ctr" horzOverflow="overflow">
                    <a:lnL w="12700">
                      <a:solidFill>
                        <a:srgbClr val="000000"/>
                      </a:solidFill>
                      <a:round/>
                    </a:lnL>
                    <a:lnR w="12700">
                      <a:miter lim="400000"/>
                    </a:lnR>
                    <a:lnT w="12700">
                      <a:solidFill>
                        <a:srgbClr val="000000"/>
                      </a:solidFill>
                      <a:round/>
                    </a:lnT>
                    <a:lnB w="12700">
                      <a:solidFill>
                        <a:srgbClr val="000000"/>
                      </a:solidFill>
                      <a:round/>
                    </a:lnB>
                    <a:solidFill>
                      <a:srgbClr val="FFFFFF"/>
                    </a:solidFill>
                  </a:tcPr>
                </a:tc>
              </a:tr>
              <a:tr h="370389">
                <a:tc>
                  <a:txBody>
                    <a:bodyPr/>
                    <a:lstStyle/>
                    <a:p>
                      <a:pPr lvl="0" algn="ctr">
                        <a:spcBef>
                          <a:spcPts val="400"/>
                        </a:spcBef>
                        <a:defRPr sz="1800" b="0" i="0"/>
                      </a:pPr>
                      <a:r>
                        <a:rPr sz="1400">
                          <a:latin typeface="微软雅黑" pitchFamily="34" charset="-122"/>
                          <a:ea typeface="微软雅黑" pitchFamily="34" charset="-122"/>
                          <a:cs typeface="宋体"/>
                          <a:sym typeface="宋体"/>
                        </a:rPr>
                        <a:t>2000014011</a:t>
                      </a:r>
                    </a:p>
                  </a:txBody>
                  <a:tcPr marL="0" marR="0" marT="0" marB="0" anchor="ctr" horzOverflow="overflow">
                    <a:lnL w="12700">
                      <a:miter lim="400000"/>
                    </a:lnL>
                    <a:lnR w="12700">
                      <a:solidFill>
                        <a:srgbClr val="000000"/>
                      </a:solidFill>
                      <a:round/>
                    </a:lnR>
                    <a:lnT w="12700">
                      <a:solidFill>
                        <a:srgbClr val="000000"/>
                      </a:solidFill>
                      <a:round/>
                    </a:lnT>
                    <a:lnB w="28575">
                      <a:solidFill>
                        <a:srgbClr val="000000"/>
                      </a:solidFill>
                      <a:round/>
                    </a:lnB>
                    <a:solidFill>
                      <a:srgbClr val="FFFFFF"/>
                    </a:solidFill>
                  </a:tcPr>
                </a:tc>
                <a:tc>
                  <a:txBody>
                    <a:bodyPr/>
                    <a:lstStyle/>
                    <a:p>
                      <a:pPr lvl="0" algn="ctr">
                        <a:spcBef>
                          <a:spcPts val="400"/>
                        </a:spcBef>
                        <a:defRPr sz="1800" b="0" i="0"/>
                      </a:pPr>
                      <a:r>
                        <a:rPr sz="1400">
                          <a:latin typeface="微软雅黑" pitchFamily="34" charset="-122"/>
                          <a:ea typeface="微软雅黑" pitchFamily="34" charset="-122"/>
                          <a:cs typeface="宋体"/>
                          <a:sym typeface="宋体"/>
                        </a:rPr>
                        <a:t>刘远峰</a:t>
                      </a:r>
                    </a:p>
                  </a:txBody>
                  <a:tcPr marL="0" marR="0" marT="0" marB="0" anchor="ctr" horzOverflow="overflow">
                    <a:lnL w="12700">
                      <a:solidFill>
                        <a:srgbClr val="000000"/>
                      </a:solidFill>
                      <a:round/>
                    </a:lnL>
                    <a:lnR w="12700">
                      <a:solidFill>
                        <a:srgbClr val="000000"/>
                      </a:solidFill>
                      <a:round/>
                    </a:lnR>
                    <a:lnT w="12700">
                      <a:solidFill>
                        <a:srgbClr val="000000"/>
                      </a:solidFill>
                      <a:round/>
                    </a:lnT>
                    <a:lnB w="28575">
                      <a:solidFill>
                        <a:srgbClr val="000000"/>
                      </a:solidFill>
                      <a:round/>
                    </a:lnB>
                    <a:solidFill>
                      <a:srgbClr val="FFFFFF"/>
                    </a:solidFill>
                  </a:tcPr>
                </a:tc>
                <a:tc>
                  <a:txBody>
                    <a:bodyPr/>
                    <a:lstStyle/>
                    <a:p>
                      <a:pPr lvl="0" algn="ctr">
                        <a:spcBef>
                          <a:spcPts val="400"/>
                        </a:spcBef>
                        <a:defRPr sz="1800" b="0" i="0"/>
                      </a:pPr>
                      <a:r>
                        <a:rPr sz="1400">
                          <a:latin typeface="微软雅黑" pitchFamily="34" charset="-122"/>
                          <a:ea typeface="微软雅黑" pitchFamily="34" charset="-122"/>
                          <a:cs typeface="宋体"/>
                          <a:sym typeface="宋体"/>
                        </a:rPr>
                        <a:t>男</a:t>
                      </a:r>
                    </a:p>
                  </a:txBody>
                  <a:tcPr marL="0" marR="0" marT="0" marB="0" anchor="ctr" horzOverflow="overflow">
                    <a:lnL w="12700">
                      <a:solidFill>
                        <a:srgbClr val="000000"/>
                      </a:solidFill>
                      <a:round/>
                    </a:lnL>
                    <a:lnR w="12700">
                      <a:solidFill>
                        <a:srgbClr val="000000"/>
                      </a:solidFill>
                      <a:round/>
                    </a:lnR>
                    <a:lnT w="12700">
                      <a:solidFill>
                        <a:srgbClr val="000000"/>
                      </a:solidFill>
                      <a:round/>
                    </a:lnT>
                    <a:lnB w="28575">
                      <a:solidFill>
                        <a:srgbClr val="000000"/>
                      </a:solidFill>
                      <a:round/>
                    </a:lnB>
                    <a:solidFill>
                      <a:srgbClr val="FFFFFF"/>
                    </a:solidFill>
                  </a:tcPr>
                </a:tc>
                <a:tc>
                  <a:txBody>
                    <a:bodyPr/>
                    <a:lstStyle/>
                    <a:p>
                      <a:pPr lvl="0" algn="ctr">
                        <a:spcBef>
                          <a:spcPts val="400"/>
                        </a:spcBef>
                        <a:defRPr sz="1800" b="0" i="0"/>
                      </a:pPr>
                      <a:r>
                        <a:rPr sz="1400" dirty="0">
                          <a:latin typeface="微软雅黑" pitchFamily="34" charset="-122"/>
                          <a:ea typeface="微软雅黑" pitchFamily="34" charset="-122"/>
                          <a:cs typeface="宋体"/>
                          <a:sym typeface="宋体"/>
                        </a:rPr>
                        <a:t>11/09/87</a:t>
                      </a:r>
                    </a:p>
                  </a:txBody>
                  <a:tcPr marL="0" marR="0" marT="0" marB="0" anchor="ctr" horzOverflow="overflow">
                    <a:lnL w="12700">
                      <a:solidFill>
                        <a:srgbClr val="000000"/>
                      </a:solidFill>
                      <a:round/>
                    </a:lnL>
                    <a:lnR w="12700">
                      <a:solidFill>
                        <a:srgbClr val="000000"/>
                      </a:solidFill>
                      <a:round/>
                    </a:lnR>
                    <a:lnT w="12700">
                      <a:solidFill>
                        <a:srgbClr val="000000"/>
                      </a:solidFill>
                      <a:round/>
                    </a:lnT>
                    <a:lnB w="28575">
                      <a:solidFill>
                        <a:srgbClr val="000000"/>
                      </a:solidFill>
                      <a:round/>
                    </a:lnB>
                    <a:solidFill>
                      <a:srgbClr val="FFFFFF"/>
                    </a:solidFill>
                  </a:tcPr>
                </a:tc>
                <a:tc>
                  <a:txBody>
                    <a:bodyPr/>
                    <a:lstStyle/>
                    <a:p>
                      <a:pPr lvl="0" algn="ctr">
                        <a:spcBef>
                          <a:spcPts val="400"/>
                        </a:spcBef>
                        <a:defRPr sz="1800" b="0" i="0"/>
                      </a:pPr>
                      <a:r>
                        <a:rPr sz="1400" dirty="0" err="1">
                          <a:latin typeface="微软雅黑" pitchFamily="34" charset="-122"/>
                          <a:ea typeface="微软雅黑" pitchFamily="34" charset="-122"/>
                          <a:cs typeface="宋体"/>
                          <a:sym typeface="宋体"/>
                        </a:rPr>
                        <a:t>信息工程学院</a:t>
                      </a:r>
                      <a:endParaRPr sz="1400" dirty="0">
                        <a:latin typeface="微软雅黑" pitchFamily="34" charset="-122"/>
                        <a:ea typeface="微软雅黑" pitchFamily="34" charset="-122"/>
                        <a:cs typeface="宋体"/>
                        <a:sym typeface="宋体"/>
                      </a:endParaRPr>
                    </a:p>
                  </a:txBody>
                  <a:tcPr marL="0" marR="0" marT="0" marB="0" anchor="ctr" horzOverflow="overflow">
                    <a:lnL w="12700">
                      <a:solidFill>
                        <a:srgbClr val="000000"/>
                      </a:solidFill>
                      <a:round/>
                    </a:lnL>
                    <a:lnR w="12700">
                      <a:miter lim="400000"/>
                    </a:lnR>
                    <a:lnT w="12700">
                      <a:solidFill>
                        <a:srgbClr val="000000"/>
                      </a:solidFill>
                      <a:round/>
                    </a:lnT>
                    <a:lnB w="28575">
                      <a:solidFill>
                        <a:srgbClr val="000000"/>
                      </a:solidFill>
                      <a:round/>
                    </a:lnB>
                    <a:solidFill>
                      <a:srgbClr val="FFFFFF"/>
                    </a:solidFill>
                  </a:tcPr>
                </a:tc>
              </a:tr>
            </a:tbl>
          </a:graphicData>
        </a:graphic>
      </p:graphicFrame>
    </p:spTree>
    <p:extLst>
      <p:ext uri="{BB962C8B-B14F-4D97-AF65-F5344CB8AC3E}">
        <p14:creationId xmlns:p14="http://schemas.microsoft.com/office/powerpoint/2010/main" val="1303760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iterate>
                                    <p:tmAbs val="0"/>
                                  </p:iterate>
                                  <p:childTnLst>
                                    <p:set>
                                      <p:cBhvr>
                                        <p:cTn id="6" fill="hold"/>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dvAuto="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83568" y="479872"/>
            <a:ext cx="6984776" cy="651718"/>
          </a:xfrm>
        </p:spPr>
        <p:txBody>
          <a:bodyPr/>
          <a:lstStyle/>
          <a:p>
            <a:r>
              <a:rPr lang="zh-CN" altLang="en-US" dirty="0"/>
              <a:t>关系模型的基本概念：</a:t>
            </a:r>
          </a:p>
        </p:txBody>
      </p:sp>
      <p:sp>
        <p:nvSpPr>
          <p:cNvPr id="5" name="内容占位符 2"/>
          <p:cNvSpPr>
            <a:spLocks noGrp="1"/>
          </p:cNvSpPr>
          <p:nvPr>
            <p:ph idx="1"/>
          </p:nvPr>
        </p:nvSpPr>
        <p:spPr>
          <a:xfrm>
            <a:off x="827584" y="1059582"/>
            <a:ext cx="6696744" cy="3207681"/>
          </a:xfrm>
        </p:spPr>
        <p:txBody>
          <a:bodyPr>
            <a:normAutofit/>
          </a:bodyPr>
          <a:lstStyle/>
          <a:p>
            <a:pPr>
              <a:lnSpc>
                <a:spcPts val="3000"/>
              </a:lnSpc>
            </a:pPr>
            <a:r>
              <a:rPr lang="zh-CN" altLang="en-US" sz="1800" b="1" dirty="0">
                <a:solidFill>
                  <a:srgbClr val="FF9900"/>
                </a:solidFill>
              </a:rPr>
              <a:t>关系</a:t>
            </a:r>
            <a:r>
              <a:rPr lang="zh-CN" altLang="en-US" sz="1800" dirty="0"/>
              <a:t>：一个关系对应一张二维表，对关系的描述称为关系模式，一个关系模式对应一个关系结构</a:t>
            </a:r>
          </a:p>
          <a:p>
            <a:pPr>
              <a:lnSpc>
                <a:spcPts val="3000"/>
              </a:lnSpc>
            </a:pPr>
            <a:r>
              <a:rPr lang="zh-CN" altLang="en-US" sz="1800" b="1" dirty="0" smtClean="0">
                <a:solidFill>
                  <a:srgbClr val="FF9900"/>
                </a:solidFill>
              </a:rPr>
              <a:t>元组</a:t>
            </a:r>
            <a:r>
              <a:rPr lang="en-US" altLang="zh-CN" sz="1800" b="1" dirty="0">
                <a:solidFill>
                  <a:srgbClr val="FF9900"/>
                </a:solidFill>
              </a:rPr>
              <a:t>(</a:t>
            </a:r>
            <a:r>
              <a:rPr lang="zh-CN" altLang="en-US" sz="1800" b="1" dirty="0">
                <a:solidFill>
                  <a:srgbClr val="FF9900"/>
                </a:solidFill>
              </a:rPr>
              <a:t>记录</a:t>
            </a:r>
            <a:r>
              <a:rPr lang="en-US" altLang="zh-CN" sz="1800" b="1" dirty="0">
                <a:solidFill>
                  <a:srgbClr val="FF9900"/>
                </a:solidFill>
              </a:rPr>
              <a:t>)</a:t>
            </a:r>
            <a:r>
              <a:rPr lang="zh-CN" altLang="en-US" sz="1800" dirty="0"/>
              <a:t>：表中的一行</a:t>
            </a:r>
          </a:p>
          <a:p>
            <a:pPr>
              <a:lnSpc>
                <a:spcPts val="3000"/>
              </a:lnSpc>
            </a:pPr>
            <a:r>
              <a:rPr lang="zh-CN" altLang="en-US" sz="1800" b="1" dirty="0">
                <a:solidFill>
                  <a:srgbClr val="FF9900"/>
                </a:solidFill>
              </a:rPr>
              <a:t>属性</a:t>
            </a:r>
            <a:r>
              <a:rPr lang="en-US" altLang="zh-CN" sz="1800" b="1" dirty="0">
                <a:solidFill>
                  <a:srgbClr val="FF9900"/>
                </a:solidFill>
              </a:rPr>
              <a:t>(</a:t>
            </a:r>
            <a:r>
              <a:rPr lang="zh-CN" altLang="en-US" sz="1800" b="1" dirty="0">
                <a:solidFill>
                  <a:srgbClr val="FF9900"/>
                </a:solidFill>
              </a:rPr>
              <a:t>字段</a:t>
            </a:r>
            <a:r>
              <a:rPr lang="en-US" altLang="zh-CN" sz="1800" b="1" dirty="0">
                <a:solidFill>
                  <a:srgbClr val="FF9900"/>
                </a:solidFill>
              </a:rPr>
              <a:t>)</a:t>
            </a:r>
            <a:r>
              <a:rPr lang="zh-CN" altLang="en-US" sz="1800" dirty="0"/>
              <a:t>：表中的一列</a:t>
            </a:r>
          </a:p>
          <a:p>
            <a:r>
              <a:rPr lang="zh-CN" altLang="en-US" b="1" dirty="0">
                <a:solidFill>
                  <a:srgbClr val="FF9900"/>
                </a:solidFill>
              </a:rPr>
              <a:t>域</a:t>
            </a:r>
            <a:r>
              <a:rPr lang="zh-CN" altLang="en-US" dirty="0"/>
              <a:t>：属性的取值</a:t>
            </a:r>
            <a:r>
              <a:rPr lang="zh-CN" altLang="en-US" dirty="0" smtClean="0"/>
              <a:t>范围</a:t>
            </a:r>
            <a:endParaRPr lang="zh-CN" altLang="en-US" dirty="0"/>
          </a:p>
        </p:txBody>
      </p:sp>
      <p:sp>
        <p:nvSpPr>
          <p:cNvPr id="6" name="圆角矩形 5"/>
          <p:cNvSpPr/>
          <p:nvPr/>
        </p:nvSpPr>
        <p:spPr>
          <a:xfrm>
            <a:off x="1403648" y="3363838"/>
            <a:ext cx="4896544" cy="936104"/>
          </a:xfrm>
          <a:prstGeom prst="roundRect">
            <a:avLst>
              <a:gd name="adj" fmla="val 185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100"/>
              </a:lnSpc>
            </a:pPr>
            <a:r>
              <a:rPr lang="zh-CN" altLang="en-US" sz="1600" dirty="0">
                <a:latin typeface="微软雅黑" pitchFamily="34" charset="-122"/>
                <a:ea typeface="微软雅黑" pitchFamily="34" charset="-122"/>
              </a:rPr>
              <a:t>关系名</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字段</a:t>
            </a:r>
            <a:r>
              <a:rPr lang="en-US" altLang="zh-CN" sz="1600" dirty="0">
                <a:latin typeface="微软雅黑" pitchFamily="34" charset="-122"/>
                <a:ea typeface="微软雅黑" pitchFamily="34" charset="-122"/>
              </a:rPr>
              <a:t>1</a:t>
            </a:r>
            <a:r>
              <a:rPr lang="zh-CN" altLang="en-US" sz="1600" dirty="0">
                <a:latin typeface="微软雅黑" pitchFamily="34" charset="-122"/>
                <a:ea typeface="微软雅黑" pitchFamily="34" charset="-122"/>
              </a:rPr>
              <a:t>，字段</a:t>
            </a:r>
            <a:r>
              <a:rPr lang="en-US" altLang="zh-CN" sz="1600" dirty="0">
                <a:latin typeface="微软雅黑" pitchFamily="34" charset="-122"/>
                <a:ea typeface="微软雅黑" pitchFamily="34" charset="-122"/>
              </a:rPr>
              <a:t>2</a:t>
            </a:r>
            <a:r>
              <a:rPr lang="zh-CN" altLang="en-US" sz="1600" dirty="0">
                <a:latin typeface="微软雅黑" pitchFamily="34" charset="-122"/>
                <a:ea typeface="微软雅黑" pitchFamily="34" charset="-122"/>
              </a:rPr>
              <a:t>，┅，字段</a:t>
            </a:r>
            <a:r>
              <a:rPr lang="en-US" altLang="zh-CN" sz="1600" dirty="0">
                <a:latin typeface="微软雅黑" pitchFamily="34" charset="-122"/>
                <a:ea typeface="微软雅黑" pitchFamily="34" charset="-122"/>
              </a:rPr>
              <a:t>n)</a:t>
            </a:r>
          </a:p>
          <a:p>
            <a:pPr>
              <a:lnSpc>
                <a:spcPts val="3100"/>
              </a:lnSpc>
            </a:pPr>
            <a:r>
              <a:rPr lang="zh-CN" altLang="en-US" sz="1600" dirty="0">
                <a:latin typeface="微软雅黑" pitchFamily="34" charset="-122"/>
                <a:ea typeface="微软雅黑" pitchFamily="34" charset="-122"/>
              </a:rPr>
              <a:t>学生</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学号，姓名，性别，出生年月，院系</a:t>
            </a:r>
            <a:r>
              <a:rPr lang="en-US" altLang="zh-CN" sz="1600" dirty="0" smtClean="0">
                <a:latin typeface="微软雅黑" pitchFamily="34" charset="-122"/>
                <a:ea typeface="微软雅黑" pitchFamily="34" charset="-122"/>
              </a:rPr>
              <a:t>)</a:t>
            </a:r>
            <a:endParaRPr lang="en-US" altLang="zh-CN" sz="1600" dirty="0">
              <a:latin typeface="微软雅黑" pitchFamily="34" charset="-122"/>
              <a:ea typeface="微软雅黑" pitchFamily="34" charset="-122"/>
            </a:endParaRPr>
          </a:p>
        </p:txBody>
      </p:sp>
    </p:spTree>
    <p:extLst>
      <p:ext uri="{BB962C8B-B14F-4D97-AF65-F5344CB8AC3E}">
        <p14:creationId xmlns:p14="http://schemas.microsoft.com/office/powerpoint/2010/main" val="99625200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关系模型的基本概念：</a:t>
            </a:r>
          </a:p>
        </p:txBody>
      </p:sp>
      <p:sp>
        <p:nvSpPr>
          <p:cNvPr id="3" name="内容占位符 2"/>
          <p:cNvSpPr>
            <a:spLocks noGrp="1"/>
          </p:cNvSpPr>
          <p:nvPr>
            <p:ph idx="1"/>
          </p:nvPr>
        </p:nvSpPr>
        <p:spPr>
          <a:xfrm>
            <a:off x="827584" y="987574"/>
            <a:ext cx="6696744" cy="3207681"/>
          </a:xfrm>
        </p:spPr>
        <p:txBody>
          <a:bodyPr>
            <a:normAutofit/>
          </a:bodyPr>
          <a:lstStyle/>
          <a:p>
            <a:r>
              <a:rPr lang="zh-CN" altLang="en-US" b="1" dirty="0">
                <a:solidFill>
                  <a:srgbClr val="FF9900"/>
                </a:solidFill>
              </a:rPr>
              <a:t>关键字</a:t>
            </a:r>
            <a:r>
              <a:rPr lang="zh-CN" altLang="en-US" dirty="0"/>
              <a:t>：可唯一标识一个记录的属性或属性组</a:t>
            </a:r>
          </a:p>
          <a:p>
            <a:r>
              <a:rPr lang="zh-CN" altLang="en-US" dirty="0"/>
              <a:t>             候选码</a:t>
            </a:r>
            <a:r>
              <a:rPr lang="en-US" altLang="zh-CN" dirty="0"/>
              <a:t>(</a:t>
            </a:r>
            <a:r>
              <a:rPr lang="zh-CN" altLang="en-US" dirty="0"/>
              <a:t>多个</a:t>
            </a:r>
            <a:r>
              <a:rPr lang="en-US" altLang="zh-CN" dirty="0"/>
              <a:t>)</a:t>
            </a:r>
            <a:r>
              <a:rPr lang="zh-CN" altLang="en-US" dirty="0"/>
              <a:t>、主码或关键字</a:t>
            </a:r>
            <a:r>
              <a:rPr lang="en-US" altLang="zh-CN" dirty="0"/>
              <a:t>(</a:t>
            </a:r>
            <a:r>
              <a:rPr lang="zh-CN" altLang="en-US" dirty="0"/>
              <a:t>一个</a:t>
            </a:r>
            <a:r>
              <a:rPr lang="en-US" altLang="zh-CN" dirty="0" smtClean="0"/>
              <a:t>)</a:t>
            </a:r>
            <a:endParaRPr lang="en-US" altLang="zh-CN" b="1" dirty="0" smtClean="0">
              <a:solidFill>
                <a:srgbClr val="FF9900"/>
              </a:solidFill>
            </a:endParaRPr>
          </a:p>
          <a:p>
            <a:r>
              <a:rPr lang="zh-CN" altLang="en-US" b="1" dirty="0" smtClean="0">
                <a:solidFill>
                  <a:srgbClr val="FF9900"/>
                </a:solidFill>
              </a:rPr>
              <a:t>外关键字</a:t>
            </a:r>
            <a:r>
              <a:rPr lang="zh-CN" altLang="en-US" dirty="0" smtClean="0"/>
              <a:t>：如果表中的一个字段不是本表的主关键字，而是另外一个表的主关键字和候选关键字，这个字段（属性）就称为外部关键字。    </a:t>
            </a:r>
          </a:p>
        </p:txBody>
      </p:sp>
      <p:sp>
        <p:nvSpPr>
          <p:cNvPr id="5" name="圆角矩形 4"/>
          <p:cNvSpPr/>
          <p:nvPr/>
        </p:nvSpPr>
        <p:spPr>
          <a:xfrm>
            <a:off x="1619672" y="3435846"/>
            <a:ext cx="4896544" cy="936104"/>
          </a:xfrm>
          <a:prstGeom prst="roundRect">
            <a:avLst>
              <a:gd name="adj" fmla="val 185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100"/>
              </a:lnSpc>
            </a:pPr>
            <a:r>
              <a:rPr lang="zh-CN" altLang="en-US" sz="1600" dirty="0">
                <a:latin typeface="微软雅黑" pitchFamily="34" charset="-122"/>
                <a:ea typeface="微软雅黑" pitchFamily="34" charset="-122"/>
              </a:rPr>
              <a:t>关系名</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字段</a:t>
            </a:r>
            <a:r>
              <a:rPr lang="en-US" altLang="zh-CN" sz="1600" dirty="0">
                <a:latin typeface="微软雅黑" pitchFamily="34" charset="-122"/>
                <a:ea typeface="微软雅黑" pitchFamily="34" charset="-122"/>
              </a:rPr>
              <a:t>1</a:t>
            </a:r>
            <a:r>
              <a:rPr lang="zh-CN" altLang="en-US" sz="1600" dirty="0">
                <a:latin typeface="微软雅黑" pitchFamily="34" charset="-122"/>
                <a:ea typeface="微软雅黑" pitchFamily="34" charset="-122"/>
              </a:rPr>
              <a:t>，字段</a:t>
            </a:r>
            <a:r>
              <a:rPr lang="en-US" altLang="zh-CN" sz="1600" dirty="0">
                <a:latin typeface="微软雅黑" pitchFamily="34" charset="-122"/>
                <a:ea typeface="微软雅黑" pitchFamily="34" charset="-122"/>
              </a:rPr>
              <a:t>2</a:t>
            </a:r>
            <a:r>
              <a:rPr lang="zh-CN" altLang="en-US" sz="1600" dirty="0">
                <a:latin typeface="微软雅黑" pitchFamily="34" charset="-122"/>
                <a:ea typeface="微软雅黑" pitchFamily="34" charset="-122"/>
              </a:rPr>
              <a:t>，┅，字段</a:t>
            </a:r>
            <a:r>
              <a:rPr lang="en-US" altLang="zh-CN" sz="1600" dirty="0">
                <a:latin typeface="微软雅黑" pitchFamily="34" charset="-122"/>
                <a:ea typeface="微软雅黑" pitchFamily="34" charset="-122"/>
              </a:rPr>
              <a:t>n)</a:t>
            </a:r>
          </a:p>
          <a:p>
            <a:pPr>
              <a:lnSpc>
                <a:spcPts val="3100"/>
              </a:lnSpc>
            </a:pPr>
            <a:r>
              <a:rPr lang="zh-CN" altLang="en-US" sz="1600" dirty="0">
                <a:latin typeface="微软雅黑" pitchFamily="34" charset="-122"/>
                <a:ea typeface="微软雅黑" pitchFamily="34" charset="-122"/>
              </a:rPr>
              <a:t>学生</a:t>
            </a:r>
            <a:r>
              <a:rPr lang="en-US" altLang="zh-CN" sz="1600" dirty="0">
                <a:latin typeface="微软雅黑" pitchFamily="34" charset="-122"/>
                <a:ea typeface="微软雅黑" pitchFamily="34" charset="-122"/>
              </a:rPr>
              <a:t>(</a:t>
            </a:r>
            <a:r>
              <a:rPr lang="zh-CN" altLang="en-US" sz="1600" dirty="0">
                <a:latin typeface="微软雅黑" pitchFamily="34" charset="-122"/>
                <a:ea typeface="微软雅黑" pitchFamily="34" charset="-122"/>
              </a:rPr>
              <a:t>学号，姓名，性别，出生年月，院系</a:t>
            </a:r>
            <a:r>
              <a:rPr lang="en-US" altLang="zh-CN" sz="1600" dirty="0" smtClean="0">
                <a:latin typeface="微软雅黑" pitchFamily="34" charset="-122"/>
                <a:ea typeface="微软雅黑" pitchFamily="34" charset="-122"/>
              </a:rPr>
              <a:t>)</a:t>
            </a:r>
            <a:endParaRPr lang="en-US" altLang="zh-CN" sz="1600" dirty="0">
              <a:latin typeface="微软雅黑" pitchFamily="34" charset="-122"/>
              <a:ea typeface="微软雅黑" pitchFamily="34" charset="-122"/>
            </a:endParaRPr>
          </a:p>
        </p:txBody>
      </p:sp>
    </p:spTree>
    <p:extLst>
      <p:ext uri="{BB962C8B-B14F-4D97-AF65-F5344CB8AC3E}">
        <p14:creationId xmlns:p14="http://schemas.microsoft.com/office/powerpoint/2010/main" val="180286290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关系模型的基本概念：</a:t>
            </a:r>
          </a:p>
        </p:txBody>
      </p:sp>
      <p:sp>
        <p:nvSpPr>
          <p:cNvPr id="3" name="内容占位符 2"/>
          <p:cNvSpPr>
            <a:spLocks noGrp="1"/>
          </p:cNvSpPr>
          <p:nvPr>
            <p:ph idx="1"/>
          </p:nvPr>
        </p:nvSpPr>
        <p:spPr/>
        <p:txBody>
          <a:bodyPr/>
          <a:lstStyle/>
          <a:p>
            <a:pPr>
              <a:lnSpc>
                <a:spcPts val="2600"/>
              </a:lnSpc>
            </a:pPr>
            <a:r>
              <a:rPr lang="zh-CN" altLang="en-US" sz="1800" dirty="0"/>
              <a:t>两个实体之间的联系可分为如下</a:t>
            </a:r>
            <a:r>
              <a:rPr lang="en-US" altLang="zh-CN" sz="1800" dirty="0"/>
              <a:t>3</a:t>
            </a:r>
            <a:r>
              <a:rPr lang="zh-CN" altLang="en-US" sz="1800" dirty="0"/>
              <a:t>种类型。</a:t>
            </a:r>
          </a:p>
          <a:p>
            <a:pPr>
              <a:lnSpc>
                <a:spcPts val="2600"/>
              </a:lnSpc>
            </a:pPr>
            <a:r>
              <a:rPr lang="zh-CN" altLang="en-US" sz="1800" dirty="0"/>
              <a:t>⑴一对一联系（</a:t>
            </a:r>
            <a:r>
              <a:rPr lang="en-US" altLang="zh-CN" sz="1800" dirty="0"/>
              <a:t>1:1</a:t>
            </a:r>
            <a:r>
              <a:rPr lang="zh-CN" altLang="en-US" sz="1800" dirty="0"/>
              <a:t>）</a:t>
            </a:r>
          </a:p>
          <a:p>
            <a:pPr>
              <a:lnSpc>
                <a:spcPts val="2600"/>
              </a:lnSpc>
            </a:pPr>
            <a:r>
              <a:rPr lang="zh-CN" altLang="en-US" sz="1800" dirty="0"/>
              <a:t>⑵一对多联系（</a:t>
            </a:r>
            <a:r>
              <a:rPr lang="en-US" altLang="zh-CN" sz="1800" dirty="0"/>
              <a:t>1:n</a:t>
            </a:r>
            <a:r>
              <a:rPr lang="zh-CN" altLang="en-US" sz="1800" dirty="0"/>
              <a:t>）</a:t>
            </a:r>
          </a:p>
          <a:p>
            <a:pPr>
              <a:lnSpc>
                <a:spcPts val="2600"/>
              </a:lnSpc>
            </a:pPr>
            <a:r>
              <a:rPr lang="zh-CN" altLang="en-US" sz="1800" dirty="0"/>
              <a:t>⑶多对多联系（</a:t>
            </a:r>
            <a:r>
              <a:rPr lang="en-US" altLang="zh-CN" sz="1800" dirty="0"/>
              <a:t>m:n</a:t>
            </a:r>
            <a:r>
              <a:rPr lang="zh-CN" altLang="en-US" sz="1800" dirty="0"/>
              <a:t>）</a:t>
            </a:r>
          </a:p>
          <a:p>
            <a:endParaRPr lang="zh-CN" altLang="en-US" dirty="0"/>
          </a:p>
        </p:txBody>
      </p:sp>
      <p:grpSp>
        <p:nvGrpSpPr>
          <p:cNvPr id="59" name="组合 58"/>
          <p:cNvGrpSpPr/>
          <p:nvPr/>
        </p:nvGrpSpPr>
        <p:grpSpPr>
          <a:xfrm>
            <a:off x="3127728" y="1761657"/>
            <a:ext cx="4612624" cy="2178245"/>
            <a:chOff x="2992230" y="1743688"/>
            <a:chExt cx="4786872" cy="2260531"/>
          </a:xfrm>
        </p:grpSpPr>
        <p:grpSp>
          <p:nvGrpSpPr>
            <p:cNvPr id="42" name="Group 1059"/>
            <p:cNvGrpSpPr/>
            <p:nvPr/>
          </p:nvGrpSpPr>
          <p:grpSpPr>
            <a:xfrm>
              <a:off x="3213584" y="1743688"/>
              <a:ext cx="880723" cy="502342"/>
              <a:chOff x="0" y="0"/>
              <a:chExt cx="1099387" cy="607837"/>
            </a:xfrm>
          </p:grpSpPr>
          <p:sp>
            <p:nvSpPr>
              <p:cNvPr id="57" name="Shape 1057"/>
              <p:cNvSpPr/>
              <p:nvPr/>
            </p:nvSpPr>
            <p:spPr>
              <a:xfrm>
                <a:off x="0" y="0"/>
                <a:ext cx="1099387" cy="607837"/>
              </a:xfrm>
              <a:prstGeom prst="rect">
                <a:avLst/>
              </a:prstGeom>
              <a:ln/>
            </p:spPr>
            <p:style>
              <a:lnRef idx="3">
                <a:schemeClr val="lt1"/>
              </a:lnRef>
              <a:fillRef idx="1">
                <a:schemeClr val="accent1"/>
              </a:fillRef>
              <a:effectRef idx="1">
                <a:schemeClr val="accent1"/>
              </a:effectRef>
              <a:fontRef idx="minor">
                <a:schemeClr val="lt1"/>
              </a:fontRef>
            </p:style>
            <p:txBody>
              <a:bodyPr wrap="square" lIns="0" tIns="0" rIns="0" bIns="0" numCol="1" anchor="t">
                <a:noAutofit/>
              </a:bodyPr>
              <a:lstStyle/>
              <a:p>
                <a:pPr lvl="0">
                  <a:defRPr>
                    <a:latin typeface="Verdana"/>
                    <a:ea typeface="Verdana"/>
                    <a:cs typeface="Verdana"/>
                    <a:sym typeface="Verdana"/>
                  </a:defRPr>
                </a:pPr>
                <a:endParaRPr sz="1600">
                  <a:solidFill>
                    <a:schemeClr val="bg1"/>
                  </a:solidFill>
                  <a:latin typeface="微软雅黑" pitchFamily="34" charset="-122"/>
                  <a:ea typeface="微软雅黑" pitchFamily="34" charset="-122"/>
                </a:endParaRPr>
              </a:p>
            </p:txBody>
          </p:sp>
          <p:sp>
            <p:nvSpPr>
              <p:cNvPr id="58" name="Shape 1058"/>
              <p:cNvSpPr/>
              <p:nvPr/>
            </p:nvSpPr>
            <p:spPr>
              <a:xfrm>
                <a:off x="0" y="154953"/>
                <a:ext cx="1099387" cy="29792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p>
                <a:pPr lvl="0" algn="ctr"/>
                <a:r>
                  <a:rPr sz="1600" dirty="0" err="1">
                    <a:solidFill>
                      <a:schemeClr val="bg1"/>
                    </a:solidFill>
                    <a:latin typeface="微软雅黑" pitchFamily="34" charset="-122"/>
                    <a:ea typeface="微软雅黑" pitchFamily="34" charset="-122"/>
                    <a:cs typeface="楷体_GB2312"/>
                    <a:sym typeface="楷体_GB2312"/>
                  </a:rPr>
                  <a:t>实体型</a:t>
                </a:r>
                <a:r>
                  <a:rPr sz="1600" dirty="0" err="1">
                    <a:solidFill>
                      <a:schemeClr val="bg1"/>
                    </a:solidFill>
                    <a:latin typeface="微软雅黑" pitchFamily="34" charset="-122"/>
                    <a:ea typeface="微软雅黑" pitchFamily="34" charset="-122"/>
                    <a:cs typeface="Times New Roman"/>
                    <a:sym typeface="Times New Roman"/>
                  </a:rPr>
                  <a:t>A</a:t>
                </a:r>
                <a:endParaRPr sz="1600" dirty="0">
                  <a:solidFill>
                    <a:schemeClr val="bg1"/>
                  </a:solidFill>
                  <a:latin typeface="微软雅黑" pitchFamily="34" charset="-122"/>
                  <a:ea typeface="微软雅黑" pitchFamily="34" charset="-122"/>
                  <a:cs typeface="Times New Roman"/>
                  <a:sym typeface="Times New Roman"/>
                </a:endParaRPr>
              </a:p>
            </p:txBody>
          </p:sp>
        </p:grpSp>
        <p:grpSp>
          <p:nvGrpSpPr>
            <p:cNvPr id="43" name="Group 1062"/>
            <p:cNvGrpSpPr/>
            <p:nvPr/>
          </p:nvGrpSpPr>
          <p:grpSpPr>
            <a:xfrm>
              <a:off x="3213584" y="3501877"/>
              <a:ext cx="880723" cy="502342"/>
              <a:chOff x="0" y="0"/>
              <a:chExt cx="1099387" cy="607837"/>
            </a:xfrm>
          </p:grpSpPr>
          <p:sp>
            <p:nvSpPr>
              <p:cNvPr id="55" name="Shape 1060"/>
              <p:cNvSpPr/>
              <p:nvPr/>
            </p:nvSpPr>
            <p:spPr>
              <a:xfrm>
                <a:off x="0" y="0"/>
                <a:ext cx="1099387" cy="607837"/>
              </a:xfrm>
              <a:prstGeom prst="rect">
                <a:avLst/>
              </a:prstGeom>
              <a:ln/>
            </p:spPr>
            <p:style>
              <a:lnRef idx="3">
                <a:schemeClr val="lt1"/>
              </a:lnRef>
              <a:fillRef idx="1">
                <a:schemeClr val="accent1"/>
              </a:fillRef>
              <a:effectRef idx="1">
                <a:schemeClr val="accent1"/>
              </a:effectRef>
              <a:fontRef idx="minor">
                <a:schemeClr val="lt1"/>
              </a:fontRef>
            </p:style>
            <p:txBody>
              <a:bodyPr wrap="square" lIns="0" tIns="0" rIns="0" bIns="0" numCol="1" anchor="t">
                <a:noAutofit/>
              </a:bodyPr>
              <a:lstStyle/>
              <a:p>
                <a:pPr lvl="0">
                  <a:defRPr>
                    <a:latin typeface="Verdana"/>
                    <a:ea typeface="Verdana"/>
                    <a:cs typeface="Verdana"/>
                    <a:sym typeface="Verdana"/>
                  </a:defRPr>
                </a:pPr>
                <a:endParaRPr sz="1600">
                  <a:solidFill>
                    <a:schemeClr val="bg1"/>
                  </a:solidFill>
                  <a:latin typeface="微软雅黑" pitchFamily="34" charset="-122"/>
                  <a:ea typeface="微软雅黑" pitchFamily="34" charset="-122"/>
                </a:endParaRPr>
              </a:p>
            </p:txBody>
          </p:sp>
          <p:sp>
            <p:nvSpPr>
              <p:cNvPr id="56" name="Shape 1061"/>
              <p:cNvSpPr/>
              <p:nvPr/>
            </p:nvSpPr>
            <p:spPr>
              <a:xfrm>
                <a:off x="0" y="148964"/>
                <a:ext cx="1099387" cy="29792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p>
                <a:pPr lvl="0" algn="ctr"/>
                <a:r>
                  <a:rPr sz="1600" dirty="0" err="1">
                    <a:solidFill>
                      <a:schemeClr val="bg1"/>
                    </a:solidFill>
                    <a:latin typeface="微软雅黑" pitchFamily="34" charset="-122"/>
                    <a:ea typeface="微软雅黑" pitchFamily="34" charset="-122"/>
                    <a:cs typeface="楷体_GB2312"/>
                    <a:sym typeface="楷体_GB2312"/>
                  </a:rPr>
                  <a:t>实体型</a:t>
                </a:r>
                <a:r>
                  <a:rPr sz="1600" dirty="0" err="1">
                    <a:solidFill>
                      <a:schemeClr val="bg1"/>
                    </a:solidFill>
                    <a:latin typeface="微软雅黑" pitchFamily="34" charset="-122"/>
                    <a:ea typeface="微软雅黑" pitchFamily="34" charset="-122"/>
                    <a:cs typeface="Times New Roman"/>
                    <a:sym typeface="Times New Roman"/>
                  </a:rPr>
                  <a:t>B</a:t>
                </a:r>
                <a:endParaRPr sz="1600" dirty="0">
                  <a:solidFill>
                    <a:schemeClr val="bg1"/>
                  </a:solidFill>
                  <a:latin typeface="微软雅黑" pitchFamily="34" charset="-122"/>
                  <a:ea typeface="微软雅黑" pitchFamily="34" charset="-122"/>
                  <a:cs typeface="Times New Roman"/>
                  <a:sym typeface="Times New Roman"/>
                </a:endParaRPr>
              </a:p>
            </p:txBody>
          </p:sp>
        </p:grpSp>
        <p:grpSp>
          <p:nvGrpSpPr>
            <p:cNvPr id="44" name="Group 1065"/>
            <p:cNvGrpSpPr/>
            <p:nvPr/>
          </p:nvGrpSpPr>
          <p:grpSpPr>
            <a:xfrm>
              <a:off x="2992230" y="2577701"/>
              <a:ext cx="1269461" cy="582845"/>
              <a:chOff x="0" y="0"/>
              <a:chExt cx="1584640" cy="705246"/>
            </a:xfrm>
          </p:grpSpPr>
          <p:sp>
            <p:nvSpPr>
              <p:cNvPr id="53" name="Shape 1063"/>
              <p:cNvSpPr/>
              <p:nvPr/>
            </p:nvSpPr>
            <p:spPr>
              <a:xfrm>
                <a:off x="0" y="0"/>
                <a:ext cx="1584640" cy="7052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10800"/>
                    </a:lnTo>
                    <a:lnTo>
                      <a:pt x="10800" y="21600"/>
                    </a:lnTo>
                    <a:lnTo>
                      <a:pt x="21600" y="10800"/>
                    </a:lnTo>
                    <a:close/>
                  </a:path>
                </a:pathLst>
              </a:custGeom>
              <a:ln/>
            </p:spPr>
            <p:style>
              <a:lnRef idx="3">
                <a:schemeClr val="lt1"/>
              </a:lnRef>
              <a:fillRef idx="1">
                <a:schemeClr val="accent1"/>
              </a:fillRef>
              <a:effectRef idx="1">
                <a:schemeClr val="accent1"/>
              </a:effectRef>
              <a:fontRef idx="minor">
                <a:schemeClr val="lt1"/>
              </a:fontRef>
            </p:style>
            <p:txBody>
              <a:bodyPr wrap="square" lIns="0" tIns="0" rIns="0" bIns="0" numCol="1" anchor="t">
                <a:noAutofit/>
              </a:bodyPr>
              <a:lstStyle/>
              <a:p>
                <a:pPr lvl="0" algn="ctr">
                  <a:defRPr>
                    <a:latin typeface="Verdana"/>
                    <a:ea typeface="Verdana"/>
                    <a:cs typeface="Verdana"/>
                    <a:sym typeface="Verdana"/>
                  </a:defRPr>
                </a:pPr>
                <a:endParaRPr sz="1600">
                  <a:solidFill>
                    <a:schemeClr val="bg1"/>
                  </a:solidFill>
                  <a:latin typeface="微软雅黑" pitchFamily="34" charset="-122"/>
                  <a:ea typeface="微软雅黑" pitchFamily="34" charset="-122"/>
                </a:endParaRPr>
              </a:p>
            </p:txBody>
          </p:sp>
          <p:sp>
            <p:nvSpPr>
              <p:cNvPr id="54" name="Shape 1064"/>
              <p:cNvSpPr/>
              <p:nvPr/>
            </p:nvSpPr>
            <p:spPr>
              <a:xfrm>
                <a:off x="396158" y="176311"/>
                <a:ext cx="792321" cy="29792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gn="ctr">
                  <a:defRPr>
                    <a:latin typeface="楷体_GB2312"/>
                    <a:ea typeface="楷体_GB2312"/>
                    <a:cs typeface="楷体_GB2312"/>
                    <a:sym typeface="楷体_GB2312"/>
                  </a:defRPr>
                </a:lvl1pPr>
              </a:lstStyle>
              <a:p>
                <a:pPr lvl="0"/>
                <a:r>
                  <a:rPr sz="1600" dirty="0" err="1">
                    <a:solidFill>
                      <a:schemeClr val="bg1"/>
                    </a:solidFill>
                    <a:latin typeface="微软雅黑" pitchFamily="34" charset="-122"/>
                    <a:ea typeface="微软雅黑" pitchFamily="34" charset="-122"/>
                  </a:rPr>
                  <a:t>联系名</a:t>
                </a:r>
                <a:endParaRPr sz="1600" dirty="0">
                  <a:solidFill>
                    <a:schemeClr val="bg1"/>
                  </a:solidFill>
                  <a:latin typeface="微软雅黑" pitchFamily="34" charset="-122"/>
                  <a:ea typeface="微软雅黑" pitchFamily="34" charset="-122"/>
                </a:endParaRPr>
              </a:p>
            </p:txBody>
          </p:sp>
        </p:grpSp>
        <p:sp>
          <p:nvSpPr>
            <p:cNvPr id="45" name="Shape 1066"/>
            <p:cNvSpPr/>
            <p:nvPr/>
          </p:nvSpPr>
          <p:spPr>
            <a:xfrm flipV="1">
              <a:off x="3635954" y="2271789"/>
              <a:ext cx="783" cy="309133"/>
            </a:xfrm>
            <a:prstGeom prst="line">
              <a:avLst/>
            </a:prstGeom>
            <a:noFill/>
            <a:ln w="19050" cap="flat">
              <a:solidFill>
                <a:schemeClr val="tx2">
                  <a:lumMod val="40000"/>
                  <a:lumOff val="60000"/>
                </a:schemeClr>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endParaRPr sz="1600">
                <a:solidFill>
                  <a:schemeClr val="bg1"/>
                </a:solidFill>
                <a:latin typeface="微软雅黑" pitchFamily="34" charset="-122"/>
                <a:ea typeface="微软雅黑" pitchFamily="34" charset="-122"/>
              </a:endParaRPr>
            </a:p>
          </p:txBody>
        </p:sp>
        <p:sp>
          <p:nvSpPr>
            <p:cNvPr id="46" name="Shape 1067"/>
            <p:cNvSpPr/>
            <p:nvPr/>
          </p:nvSpPr>
          <p:spPr>
            <a:xfrm flipV="1">
              <a:off x="3635954" y="3192745"/>
              <a:ext cx="783" cy="309133"/>
            </a:xfrm>
            <a:prstGeom prst="line">
              <a:avLst/>
            </a:prstGeom>
            <a:noFill/>
            <a:ln w="19050" cap="flat">
              <a:solidFill>
                <a:schemeClr val="tx2">
                  <a:lumMod val="40000"/>
                  <a:lumOff val="60000"/>
                </a:schemeClr>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endParaRPr sz="1600">
                <a:solidFill>
                  <a:schemeClr val="bg1"/>
                </a:solidFill>
                <a:latin typeface="微软雅黑" pitchFamily="34" charset="-122"/>
                <a:ea typeface="微软雅黑" pitchFamily="34" charset="-122"/>
              </a:endParaRPr>
            </a:p>
          </p:txBody>
        </p:sp>
        <p:grpSp>
          <p:nvGrpSpPr>
            <p:cNvPr id="47" name="Group 1070"/>
            <p:cNvGrpSpPr/>
            <p:nvPr/>
          </p:nvGrpSpPr>
          <p:grpSpPr>
            <a:xfrm>
              <a:off x="3851920" y="2319626"/>
              <a:ext cx="281582" cy="334895"/>
              <a:chOff x="0" y="0"/>
              <a:chExt cx="351492" cy="405225"/>
            </a:xfrm>
            <a:noFill/>
          </p:grpSpPr>
          <p:sp>
            <p:nvSpPr>
              <p:cNvPr id="51" name="Shape 1068"/>
              <p:cNvSpPr/>
              <p:nvPr/>
            </p:nvSpPr>
            <p:spPr>
              <a:xfrm>
                <a:off x="0" y="0"/>
                <a:ext cx="351492" cy="405225"/>
              </a:xfrm>
              <a:prstGeom prst="rect">
                <a:avLst/>
              </a:prstGeom>
              <a:grpFill/>
              <a:ln w="12700" cap="flat">
                <a:noFill/>
                <a:miter lim="400000"/>
              </a:ln>
              <a:effectLst/>
            </p:spPr>
            <p:txBody>
              <a:bodyPr wrap="square" lIns="0" tIns="0" rIns="0" bIns="0" numCol="1" anchor="t">
                <a:noAutofit/>
              </a:bodyPr>
              <a:lstStyle/>
              <a:p>
                <a:pPr lvl="0" algn="just">
                  <a:defRPr>
                    <a:latin typeface="Verdana"/>
                    <a:ea typeface="Verdana"/>
                    <a:cs typeface="Verdana"/>
                    <a:sym typeface="Verdana"/>
                  </a:defRPr>
                </a:pPr>
                <a:endParaRPr sz="1600">
                  <a:solidFill>
                    <a:schemeClr val="bg1"/>
                  </a:solidFill>
                  <a:latin typeface="微软雅黑" pitchFamily="34" charset="-122"/>
                  <a:ea typeface="微软雅黑" pitchFamily="34" charset="-122"/>
                </a:endParaRPr>
              </a:p>
            </p:txBody>
          </p:sp>
          <p:sp>
            <p:nvSpPr>
              <p:cNvPr id="52" name="Shape 1069"/>
              <p:cNvSpPr/>
              <p:nvPr/>
            </p:nvSpPr>
            <p:spPr>
              <a:xfrm>
                <a:off x="0" y="0"/>
                <a:ext cx="351492" cy="297929"/>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gn="just">
                  <a:defRPr>
                    <a:latin typeface="Times New Roman"/>
                    <a:ea typeface="Times New Roman"/>
                    <a:cs typeface="Times New Roman"/>
                    <a:sym typeface="Times New Roman"/>
                  </a:defRPr>
                </a:lvl1pPr>
              </a:lstStyle>
              <a:p>
                <a:pPr lvl="0"/>
                <a:r>
                  <a:rPr sz="1600">
                    <a:solidFill>
                      <a:schemeClr val="bg1"/>
                    </a:solidFill>
                    <a:latin typeface="微软雅黑" pitchFamily="34" charset="-122"/>
                    <a:ea typeface="微软雅黑" pitchFamily="34" charset="-122"/>
                  </a:rPr>
                  <a:t>1</a:t>
                </a:r>
              </a:p>
            </p:txBody>
          </p:sp>
        </p:grpSp>
        <p:grpSp>
          <p:nvGrpSpPr>
            <p:cNvPr id="48" name="Group 1073"/>
            <p:cNvGrpSpPr/>
            <p:nvPr/>
          </p:nvGrpSpPr>
          <p:grpSpPr>
            <a:xfrm>
              <a:off x="3855049" y="3172959"/>
              <a:ext cx="281582" cy="334895"/>
              <a:chOff x="0" y="0"/>
              <a:chExt cx="351492" cy="405225"/>
            </a:xfrm>
            <a:noFill/>
          </p:grpSpPr>
          <p:sp>
            <p:nvSpPr>
              <p:cNvPr id="49" name="Shape 1071"/>
              <p:cNvSpPr/>
              <p:nvPr/>
            </p:nvSpPr>
            <p:spPr>
              <a:xfrm>
                <a:off x="0" y="0"/>
                <a:ext cx="351492" cy="405225"/>
              </a:xfrm>
              <a:prstGeom prst="rect">
                <a:avLst/>
              </a:prstGeom>
              <a:grpFill/>
              <a:ln w="12700" cap="flat">
                <a:noFill/>
                <a:miter lim="400000"/>
              </a:ln>
              <a:effectLst/>
            </p:spPr>
            <p:txBody>
              <a:bodyPr wrap="square" lIns="0" tIns="0" rIns="0" bIns="0" numCol="1" anchor="t">
                <a:noAutofit/>
              </a:bodyPr>
              <a:lstStyle/>
              <a:p>
                <a:pPr lvl="0" algn="just">
                  <a:defRPr>
                    <a:latin typeface="Verdana"/>
                    <a:ea typeface="Verdana"/>
                    <a:cs typeface="Verdana"/>
                    <a:sym typeface="Verdana"/>
                  </a:defRPr>
                </a:pPr>
                <a:endParaRPr sz="1600">
                  <a:solidFill>
                    <a:schemeClr val="bg1"/>
                  </a:solidFill>
                  <a:latin typeface="微软雅黑" pitchFamily="34" charset="-122"/>
                  <a:ea typeface="微软雅黑" pitchFamily="34" charset="-122"/>
                </a:endParaRPr>
              </a:p>
            </p:txBody>
          </p:sp>
          <p:sp>
            <p:nvSpPr>
              <p:cNvPr id="50" name="Shape 1072"/>
              <p:cNvSpPr/>
              <p:nvPr/>
            </p:nvSpPr>
            <p:spPr>
              <a:xfrm>
                <a:off x="0" y="0"/>
                <a:ext cx="351492" cy="297929"/>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gn="just">
                  <a:defRPr>
                    <a:latin typeface="Times New Roman"/>
                    <a:ea typeface="Times New Roman"/>
                    <a:cs typeface="Times New Roman"/>
                    <a:sym typeface="Times New Roman"/>
                  </a:defRPr>
                </a:lvl1pPr>
              </a:lstStyle>
              <a:p>
                <a:pPr lvl="0"/>
                <a:r>
                  <a:rPr sz="1600">
                    <a:solidFill>
                      <a:schemeClr val="bg1"/>
                    </a:solidFill>
                    <a:latin typeface="微软雅黑" pitchFamily="34" charset="-122"/>
                    <a:ea typeface="微软雅黑" pitchFamily="34" charset="-122"/>
                  </a:rPr>
                  <a:t>1</a:t>
                </a:r>
              </a:p>
            </p:txBody>
          </p:sp>
        </p:grpSp>
        <p:grpSp>
          <p:nvGrpSpPr>
            <p:cNvPr id="25" name="Group 1077"/>
            <p:cNvGrpSpPr/>
            <p:nvPr/>
          </p:nvGrpSpPr>
          <p:grpSpPr>
            <a:xfrm>
              <a:off x="5024302" y="1743688"/>
              <a:ext cx="897932" cy="502342"/>
              <a:chOff x="-21482" y="0"/>
              <a:chExt cx="1120869" cy="607837"/>
            </a:xfrm>
          </p:grpSpPr>
          <p:sp>
            <p:nvSpPr>
              <p:cNvPr id="40" name="Shape 1075"/>
              <p:cNvSpPr/>
              <p:nvPr/>
            </p:nvSpPr>
            <p:spPr>
              <a:xfrm>
                <a:off x="0" y="0"/>
                <a:ext cx="1099387" cy="607837"/>
              </a:xfrm>
              <a:prstGeom prst="rect">
                <a:avLst/>
              </a:prstGeom>
              <a:ln/>
            </p:spPr>
            <p:style>
              <a:lnRef idx="3">
                <a:schemeClr val="lt1"/>
              </a:lnRef>
              <a:fillRef idx="1">
                <a:schemeClr val="accent1"/>
              </a:fillRef>
              <a:effectRef idx="1">
                <a:schemeClr val="accent1"/>
              </a:effectRef>
              <a:fontRef idx="minor">
                <a:schemeClr val="lt1"/>
              </a:fontRef>
            </p:style>
            <p:txBody>
              <a:bodyPr wrap="square" lIns="0" tIns="0" rIns="0" bIns="0" numCol="1" anchor="t">
                <a:noAutofit/>
              </a:bodyPr>
              <a:lstStyle/>
              <a:p>
                <a:pPr lvl="0">
                  <a:defRPr>
                    <a:latin typeface="Verdana"/>
                    <a:ea typeface="Verdana"/>
                    <a:cs typeface="Verdana"/>
                    <a:sym typeface="Verdana"/>
                  </a:defRPr>
                </a:pPr>
                <a:endParaRPr sz="1600">
                  <a:solidFill>
                    <a:schemeClr val="bg1"/>
                  </a:solidFill>
                  <a:latin typeface="微软雅黑" pitchFamily="34" charset="-122"/>
                  <a:ea typeface="微软雅黑" pitchFamily="34" charset="-122"/>
                </a:endParaRPr>
              </a:p>
            </p:txBody>
          </p:sp>
          <p:sp>
            <p:nvSpPr>
              <p:cNvPr id="41" name="Shape 1076"/>
              <p:cNvSpPr/>
              <p:nvPr/>
            </p:nvSpPr>
            <p:spPr>
              <a:xfrm>
                <a:off x="-21482" y="148964"/>
                <a:ext cx="1099387" cy="29792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p>
                <a:pPr lvl="0" algn="ctr"/>
                <a:r>
                  <a:rPr sz="1600" dirty="0" err="1">
                    <a:solidFill>
                      <a:schemeClr val="bg1"/>
                    </a:solidFill>
                    <a:latin typeface="微软雅黑" pitchFamily="34" charset="-122"/>
                    <a:ea typeface="微软雅黑" pitchFamily="34" charset="-122"/>
                    <a:cs typeface="楷体_GB2312"/>
                    <a:sym typeface="楷体_GB2312"/>
                  </a:rPr>
                  <a:t>实体型</a:t>
                </a:r>
                <a:r>
                  <a:rPr sz="1600" dirty="0" err="1">
                    <a:solidFill>
                      <a:schemeClr val="bg1"/>
                    </a:solidFill>
                    <a:latin typeface="微软雅黑" pitchFamily="34" charset="-122"/>
                    <a:ea typeface="微软雅黑" pitchFamily="34" charset="-122"/>
                    <a:cs typeface="Times New Roman"/>
                    <a:sym typeface="Times New Roman"/>
                  </a:rPr>
                  <a:t>A</a:t>
                </a:r>
                <a:endParaRPr sz="1600" dirty="0">
                  <a:solidFill>
                    <a:schemeClr val="bg1"/>
                  </a:solidFill>
                  <a:latin typeface="微软雅黑" pitchFamily="34" charset="-122"/>
                  <a:ea typeface="微软雅黑" pitchFamily="34" charset="-122"/>
                  <a:cs typeface="Times New Roman"/>
                  <a:sym typeface="Times New Roman"/>
                </a:endParaRPr>
              </a:p>
            </p:txBody>
          </p:sp>
        </p:grpSp>
        <p:grpSp>
          <p:nvGrpSpPr>
            <p:cNvPr id="26" name="Group 1080"/>
            <p:cNvGrpSpPr/>
            <p:nvPr/>
          </p:nvGrpSpPr>
          <p:grpSpPr>
            <a:xfrm>
              <a:off x="5041511" y="3501877"/>
              <a:ext cx="892455" cy="502342"/>
              <a:chOff x="0" y="0"/>
              <a:chExt cx="1114032" cy="607837"/>
            </a:xfrm>
          </p:grpSpPr>
          <p:sp>
            <p:nvSpPr>
              <p:cNvPr id="38" name="Shape 1078"/>
              <p:cNvSpPr/>
              <p:nvPr/>
            </p:nvSpPr>
            <p:spPr>
              <a:xfrm>
                <a:off x="0" y="0"/>
                <a:ext cx="1099387" cy="607837"/>
              </a:xfrm>
              <a:prstGeom prst="rect">
                <a:avLst/>
              </a:prstGeom>
              <a:ln/>
            </p:spPr>
            <p:style>
              <a:lnRef idx="3">
                <a:schemeClr val="lt1"/>
              </a:lnRef>
              <a:fillRef idx="1">
                <a:schemeClr val="accent1"/>
              </a:fillRef>
              <a:effectRef idx="1">
                <a:schemeClr val="accent1"/>
              </a:effectRef>
              <a:fontRef idx="minor">
                <a:schemeClr val="lt1"/>
              </a:fontRef>
            </p:style>
            <p:txBody>
              <a:bodyPr wrap="square" lIns="0" tIns="0" rIns="0" bIns="0" numCol="1" anchor="t">
                <a:noAutofit/>
              </a:bodyPr>
              <a:lstStyle/>
              <a:p>
                <a:pPr lvl="0">
                  <a:defRPr>
                    <a:latin typeface="Verdana"/>
                    <a:ea typeface="Verdana"/>
                    <a:cs typeface="Verdana"/>
                    <a:sym typeface="Verdana"/>
                  </a:defRPr>
                </a:pPr>
                <a:endParaRPr sz="1600">
                  <a:solidFill>
                    <a:schemeClr val="bg1"/>
                  </a:solidFill>
                  <a:latin typeface="微软雅黑" pitchFamily="34" charset="-122"/>
                  <a:ea typeface="微软雅黑" pitchFamily="34" charset="-122"/>
                </a:endParaRPr>
              </a:p>
            </p:txBody>
          </p:sp>
          <p:sp>
            <p:nvSpPr>
              <p:cNvPr id="39" name="Shape 1079"/>
              <p:cNvSpPr/>
              <p:nvPr/>
            </p:nvSpPr>
            <p:spPr>
              <a:xfrm>
                <a:off x="14645" y="148963"/>
                <a:ext cx="1099387" cy="29792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p>
                <a:pPr lvl="0" algn="ctr"/>
                <a:r>
                  <a:rPr sz="1600" dirty="0" err="1">
                    <a:solidFill>
                      <a:schemeClr val="bg1"/>
                    </a:solidFill>
                    <a:latin typeface="微软雅黑" pitchFamily="34" charset="-122"/>
                    <a:ea typeface="微软雅黑" pitchFamily="34" charset="-122"/>
                    <a:cs typeface="楷体_GB2312"/>
                    <a:sym typeface="楷体_GB2312"/>
                  </a:rPr>
                  <a:t>实体型</a:t>
                </a:r>
                <a:r>
                  <a:rPr sz="1600" dirty="0" err="1">
                    <a:solidFill>
                      <a:schemeClr val="bg1"/>
                    </a:solidFill>
                    <a:latin typeface="微软雅黑" pitchFamily="34" charset="-122"/>
                    <a:ea typeface="微软雅黑" pitchFamily="34" charset="-122"/>
                    <a:cs typeface="Times New Roman"/>
                    <a:sym typeface="Times New Roman"/>
                  </a:rPr>
                  <a:t>B</a:t>
                </a:r>
                <a:endParaRPr sz="1600" dirty="0">
                  <a:solidFill>
                    <a:schemeClr val="bg1"/>
                  </a:solidFill>
                  <a:latin typeface="微软雅黑" pitchFamily="34" charset="-122"/>
                  <a:ea typeface="微软雅黑" pitchFamily="34" charset="-122"/>
                  <a:cs typeface="Times New Roman"/>
                  <a:sym typeface="Times New Roman"/>
                </a:endParaRPr>
              </a:p>
            </p:txBody>
          </p:sp>
        </p:grpSp>
        <p:grpSp>
          <p:nvGrpSpPr>
            <p:cNvPr id="27" name="Group 1083"/>
            <p:cNvGrpSpPr/>
            <p:nvPr/>
          </p:nvGrpSpPr>
          <p:grpSpPr>
            <a:xfrm>
              <a:off x="4820157" y="2577701"/>
              <a:ext cx="1269461" cy="582845"/>
              <a:chOff x="0" y="0"/>
              <a:chExt cx="1584640" cy="705246"/>
            </a:xfrm>
          </p:grpSpPr>
          <p:sp>
            <p:nvSpPr>
              <p:cNvPr id="36" name="Shape 1081"/>
              <p:cNvSpPr/>
              <p:nvPr/>
            </p:nvSpPr>
            <p:spPr>
              <a:xfrm>
                <a:off x="0" y="0"/>
                <a:ext cx="1584640" cy="7052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10800"/>
                    </a:lnTo>
                    <a:lnTo>
                      <a:pt x="10800" y="21600"/>
                    </a:lnTo>
                    <a:lnTo>
                      <a:pt x="21600" y="10800"/>
                    </a:lnTo>
                    <a:close/>
                  </a:path>
                </a:pathLst>
              </a:custGeom>
              <a:ln/>
            </p:spPr>
            <p:style>
              <a:lnRef idx="3">
                <a:schemeClr val="lt1"/>
              </a:lnRef>
              <a:fillRef idx="1">
                <a:schemeClr val="accent1"/>
              </a:fillRef>
              <a:effectRef idx="1">
                <a:schemeClr val="accent1"/>
              </a:effectRef>
              <a:fontRef idx="minor">
                <a:schemeClr val="lt1"/>
              </a:fontRef>
            </p:style>
            <p:txBody>
              <a:bodyPr wrap="square" lIns="0" tIns="0" rIns="0" bIns="0" numCol="1" anchor="t">
                <a:noAutofit/>
              </a:bodyPr>
              <a:lstStyle/>
              <a:p>
                <a:pPr lvl="0" algn="ctr">
                  <a:defRPr>
                    <a:latin typeface="Verdana"/>
                    <a:ea typeface="Verdana"/>
                    <a:cs typeface="Verdana"/>
                    <a:sym typeface="Verdana"/>
                  </a:defRPr>
                </a:pPr>
                <a:endParaRPr sz="1600">
                  <a:solidFill>
                    <a:schemeClr val="bg1"/>
                  </a:solidFill>
                  <a:latin typeface="微软雅黑" pitchFamily="34" charset="-122"/>
                  <a:ea typeface="微软雅黑" pitchFamily="34" charset="-122"/>
                </a:endParaRPr>
              </a:p>
            </p:txBody>
          </p:sp>
          <p:sp>
            <p:nvSpPr>
              <p:cNvPr id="37" name="Shape 1082"/>
              <p:cNvSpPr/>
              <p:nvPr/>
            </p:nvSpPr>
            <p:spPr>
              <a:xfrm>
                <a:off x="396158" y="176311"/>
                <a:ext cx="792321" cy="29792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gn="ctr">
                  <a:defRPr>
                    <a:latin typeface="楷体_GB2312"/>
                    <a:ea typeface="楷体_GB2312"/>
                    <a:cs typeface="楷体_GB2312"/>
                    <a:sym typeface="楷体_GB2312"/>
                  </a:defRPr>
                </a:lvl1pPr>
              </a:lstStyle>
              <a:p>
                <a:pPr lvl="0"/>
                <a:r>
                  <a:rPr sz="1600">
                    <a:solidFill>
                      <a:schemeClr val="bg1"/>
                    </a:solidFill>
                    <a:latin typeface="微软雅黑" pitchFamily="34" charset="-122"/>
                    <a:ea typeface="微软雅黑" pitchFamily="34" charset="-122"/>
                  </a:rPr>
                  <a:t>联系名</a:t>
                </a:r>
              </a:p>
            </p:txBody>
          </p:sp>
        </p:grpSp>
        <p:sp>
          <p:nvSpPr>
            <p:cNvPr id="28" name="Shape 1084"/>
            <p:cNvSpPr/>
            <p:nvPr/>
          </p:nvSpPr>
          <p:spPr>
            <a:xfrm flipV="1">
              <a:off x="5463881" y="2271789"/>
              <a:ext cx="783" cy="309133"/>
            </a:xfrm>
            <a:prstGeom prst="line">
              <a:avLst/>
            </a:prstGeom>
            <a:noFill/>
            <a:ln w="19050" cap="flat">
              <a:solidFill>
                <a:schemeClr val="tx2">
                  <a:lumMod val="40000"/>
                  <a:lumOff val="60000"/>
                </a:schemeClr>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endParaRPr sz="1600">
                <a:solidFill>
                  <a:schemeClr val="bg1"/>
                </a:solidFill>
                <a:latin typeface="微软雅黑" pitchFamily="34" charset="-122"/>
                <a:ea typeface="微软雅黑" pitchFamily="34" charset="-122"/>
              </a:endParaRPr>
            </a:p>
          </p:txBody>
        </p:sp>
        <p:sp>
          <p:nvSpPr>
            <p:cNvPr id="29" name="Shape 1085"/>
            <p:cNvSpPr/>
            <p:nvPr/>
          </p:nvSpPr>
          <p:spPr>
            <a:xfrm flipV="1">
              <a:off x="5463881" y="3192745"/>
              <a:ext cx="783" cy="309133"/>
            </a:xfrm>
            <a:prstGeom prst="line">
              <a:avLst/>
            </a:prstGeom>
            <a:noFill/>
            <a:ln w="19050" cap="flat">
              <a:solidFill>
                <a:schemeClr val="tx2">
                  <a:lumMod val="40000"/>
                  <a:lumOff val="60000"/>
                </a:schemeClr>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endParaRPr sz="1600">
                <a:solidFill>
                  <a:schemeClr val="bg1"/>
                </a:solidFill>
                <a:latin typeface="微软雅黑" pitchFamily="34" charset="-122"/>
                <a:ea typeface="微软雅黑" pitchFamily="34" charset="-122"/>
              </a:endParaRPr>
            </a:p>
          </p:txBody>
        </p:sp>
        <p:grpSp>
          <p:nvGrpSpPr>
            <p:cNvPr id="30" name="Group 1088"/>
            <p:cNvGrpSpPr/>
            <p:nvPr/>
          </p:nvGrpSpPr>
          <p:grpSpPr>
            <a:xfrm>
              <a:off x="5679847" y="2319626"/>
              <a:ext cx="281582" cy="334895"/>
              <a:chOff x="0" y="0"/>
              <a:chExt cx="351492" cy="405225"/>
            </a:xfrm>
            <a:noFill/>
          </p:grpSpPr>
          <p:sp>
            <p:nvSpPr>
              <p:cNvPr id="34" name="Shape 1086"/>
              <p:cNvSpPr/>
              <p:nvPr/>
            </p:nvSpPr>
            <p:spPr>
              <a:xfrm>
                <a:off x="0" y="0"/>
                <a:ext cx="351492" cy="405225"/>
              </a:xfrm>
              <a:prstGeom prst="rect">
                <a:avLst/>
              </a:prstGeom>
              <a:grpFill/>
              <a:ln w="12700" cap="flat">
                <a:noFill/>
                <a:miter lim="400000"/>
              </a:ln>
              <a:effectLst/>
            </p:spPr>
            <p:txBody>
              <a:bodyPr wrap="square" lIns="0" tIns="0" rIns="0" bIns="0" numCol="1" anchor="t">
                <a:noAutofit/>
              </a:bodyPr>
              <a:lstStyle/>
              <a:p>
                <a:pPr lvl="0" algn="just">
                  <a:defRPr>
                    <a:latin typeface="Verdana"/>
                    <a:ea typeface="Verdana"/>
                    <a:cs typeface="Verdana"/>
                    <a:sym typeface="Verdana"/>
                  </a:defRPr>
                </a:pPr>
                <a:endParaRPr sz="1600">
                  <a:solidFill>
                    <a:schemeClr val="bg1"/>
                  </a:solidFill>
                  <a:latin typeface="微软雅黑" pitchFamily="34" charset="-122"/>
                  <a:ea typeface="微软雅黑" pitchFamily="34" charset="-122"/>
                </a:endParaRPr>
              </a:p>
            </p:txBody>
          </p:sp>
          <p:sp>
            <p:nvSpPr>
              <p:cNvPr id="35" name="Shape 1087"/>
              <p:cNvSpPr/>
              <p:nvPr/>
            </p:nvSpPr>
            <p:spPr>
              <a:xfrm>
                <a:off x="0" y="0"/>
                <a:ext cx="351492" cy="297929"/>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gn="just">
                  <a:defRPr>
                    <a:latin typeface="Times New Roman"/>
                    <a:ea typeface="Times New Roman"/>
                    <a:cs typeface="Times New Roman"/>
                    <a:sym typeface="Times New Roman"/>
                  </a:defRPr>
                </a:lvl1pPr>
              </a:lstStyle>
              <a:p>
                <a:pPr lvl="0"/>
                <a:r>
                  <a:rPr sz="1600">
                    <a:solidFill>
                      <a:schemeClr val="bg1"/>
                    </a:solidFill>
                    <a:latin typeface="微软雅黑" pitchFamily="34" charset="-122"/>
                    <a:ea typeface="微软雅黑" pitchFamily="34" charset="-122"/>
                  </a:rPr>
                  <a:t>1</a:t>
                </a:r>
              </a:p>
            </p:txBody>
          </p:sp>
        </p:grpSp>
        <p:grpSp>
          <p:nvGrpSpPr>
            <p:cNvPr id="31" name="Group 1091"/>
            <p:cNvGrpSpPr/>
            <p:nvPr/>
          </p:nvGrpSpPr>
          <p:grpSpPr>
            <a:xfrm>
              <a:off x="5682976" y="3172959"/>
              <a:ext cx="281582" cy="334895"/>
              <a:chOff x="0" y="0"/>
              <a:chExt cx="351492" cy="405225"/>
            </a:xfrm>
            <a:noFill/>
          </p:grpSpPr>
          <p:sp>
            <p:nvSpPr>
              <p:cNvPr id="32" name="Shape 1089"/>
              <p:cNvSpPr/>
              <p:nvPr/>
            </p:nvSpPr>
            <p:spPr>
              <a:xfrm>
                <a:off x="0" y="0"/>
                <a:ext cx="351492" cy="405225"/>
              </a:xfrm>
              <a:prstGeom prst="rect">
                <a:avLst/>
              </a:prstGeom>
              <a:grpFill/>
              <a:ln w="12700" cap="flat">
                <a:noFill/>
                <a:miter lim="400000"/>
              </a:ln>
              <a:effectLst/>
            </p:spPr>
            <p:txBody>
              <a:bodyPr wrap="square" lIns="0" tIns="0" rIns="0" bIns="0" numCol="1" anchor="t">
                <a:noAutofit/>
              </a:bodyPr>
              <a:lstStyle/>
              <a:p>
                <a:pPr lvl="0" algn="just">
                  <a:defRPr>
                    <a:latin typeface="Verdana"/>
                    <a:ea typeface="Verdana"/>
                    <a:cs typeface="Verdana"/>
                    <a:sym typeface="Verdana"/>
                  </a:defRPr>
                </a:pPr>
                <a:endParaRPr sz="1600">
                  <a:solidFill>
                    <a:schemeClr val="bg1"/>
                  </a:solidFill>
                  <a:latin typeface="微软雅黑" pitchFamily="34" charset="-122"/>
                  <a:ea typeface="微软雅黑" pitchFamily="34" charset="-122"/>
                </a:endParaRPr>
              </a:p>
            </p:txBody>
          </p:sp>
          <p:sp>
            <p:nvSpPr>
              <p:cNvPr id="33" name="Shape 1090"/>
              <p:cNvSpPr/>
              <p:nvPr/>
            </p:nvSpPr>
            <p:spPr>
              <a:xfrm>
                <a:off x="0" y="0"/>
                <a:ext cx="351492" cy="297929"/>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gn="just">
                  <a:defRPr>
                    <a:latin typeface="Times New Roman"/>
                    <a:ea typeface="Times New Roman"/>
                    <a:cs typeface="Times New Roman"/>
                    <a:sym typeface="Times New Roman"/>
                  </a:defRPr>
                </a:lvl1pPr>
              </a:lstStyle>
              <a:p>
                <a:pPr lvl="0"/>
                <a:r>
                  <a:rPr sz="1600">
                    <a:solidFill>
                      <a:schemeClr val="bg1"/>
                    </a:solidFill>
                    <a:latin typeface="微软雅黑" pitchFamily="34" charset="-122"/>
                    <a:ea typeface="微软雅黑" pitchFamily="34" charset="-122"/>
                  </a:rPr>
                  <a:t>n</a:t>
                </a:r>
              </a:p>
            </p:txBody>
          </p:sp>
        </p:grpSp>
        <p:grpSp>
          <p:nvGrpSpPr>
            <p:cNvPr id="8" name="Group 1095"/>
            <p:cNvGrpSpPr/>
            <p:nvPr/>
          </p:nvGrpSpPr>
          <p:grpSpPr>
            <a:xfrm>
              <a:off x="6730995" y="1743688"/>
              <a:ext cx="898765" cy="502342"/>
              <a:chOff x="0" y="0"/>
              <a:chExt cx="1121908" cy="607837"/>
            </a:xfrm>
          </p:grpSpPr>
          <p:sp>
            <p:nvSpPr>
              <p:cNvPr id="23" name="Shape 1093"/>
              <p:cNvSpPr/>
              <p:nvPr/>
            </p:nvSpPr>
            <p:spPr>
              <a:xfrm>
                <a:off x="0" y="0"/>
                <a:ext cx="1099387" cy="607837"/>
              </a:xfrm>
              <a:prstGeom prst="rect">
                <a:avLst/>
              </a:prstGeom>
              <a:ln/>
            </p:spPr>
            <p:style>
              <a:lnRef idx="3">
                <a:schemeClr val="lt1"/>
              </a:lnRef>
              <a:fillRef idx="1">
                <a:schemeClr val="accent1"/>
              </a:fillRef>
              <a:effectRef idx="1">
                <a:schemeClr val="accent1"/>
              </a:effectRef>
              <a:fontRef idx="minor">
                <a:schemeClr val="lt1"/>
              </a:fontRef>
            </p:style>
            <p:txBody>
              <a:bodyPr wrap="square" lIns="0" tIns="0" rIns="0" bIns="0" numCol="1" anchor="t">
                <a:noAutofit/>
              </a:bodyPr>
              <a:lstStyle/>
              <a:p>
                <a:pPr lvl="0">
                  <a:defRPr>
                    <a:latin typeface="Verdana"/>
                    <a:ea typeface="Verdana"/>
                    <a:cs typeface="Verdana"/>
                    <a:sym typeface="Verdana"/>
                  </a:defRPr>
                </a:pPr>
                <a:endParaRPr sz="1600">
                  <a:solidFill>
                    <a:schemeClr val="bg1"/>
                  </a:solidFill>
                  <a:latin typeface="微软雅黑" pitchFamily="34" charset="-122"/>
                  <a:ea typeface="微软雅黑" pitchFamily="34" charset="-122"/>
                </a:endParaRPr>
              </a:p>
            </p:txBody>
          </p:sp>
          <p:sp>
            <p:nvSpPr>
              <p:cNvPr id="24" name="Shape 1094"/>
              <p:cNvSpPr/>
              <p:nvPr/>
            </p:nvSpPr>
            <p:spPr>
              <a:xfrm>
                <a:off x="22521" y="157562"/>
                <a:ext cx="1099387" cy="29792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p>
                <a:pPr lvl="0" algn="ctr"/>
                <a:r>
                  <a:rPr sz="1600" dirty="0" err="1">
                    <a:solidFill>
                      <a:schemeClr val="bg1"/>
                    </a:solidFill>
                    <a:latin typeface="微软雅黑" pitchFamily="34" charset="-122"/>
                    <a:ea typeface="微软雅黑" pitchFamily="34" charset="-122"/>
                    <a:cs typeface="楷体_GB2312"/>
                    <a:sym typeface="楷体_GB2312"/>
                  </a:rPr>
                  <a:t>实体型</a:t>
                </a:r>
                <a:r>
                  <a:rPr sz="1600" dirty="0" err="1">
                    <a:solidFill>
                      <a:schemeClr val="bg1"/>
                    </a:solidFill>
                    <a:latin typeface="微软雅黑" pitchFamily="34" charset="-122"/>
                    <a:ea typeface="微软雅黑" pitchFamily="34" charset="-122"/>
                    <a:cs typeface="Times New Roman"/>
                    <a:sym typeface="Times New Roman"/>
                  </a:rPr>
                  <a:t>A</a:t>
                </a:r>
                <a:endParaRPr sz="1600" dirty="0">
                  <a:solidFill>
                    <a:schemeClr val="bg1"/>
                  </a:solidFill>
                  <a:latin typeface="微软雅黑" pitchFamily="34" charset="-122"/>
                  <a:ea typeface="微软雅黑" pitchFamily="34" charset="-122"/>
                  <a:cs typeface="Times New Roman"/>
                  <a:sym typeface="Times New Roman"/>
                </a:endParaRPr>
              </a:p>
            </p:txBody>
          </p:sp>
        </p:grpSp>
        <p:grpSp>
          <p:nvGrpSpPr>
            <p:cNvPr id="9" name="Group 1098"/>
            <p:cNvGrpSpPr/>
            <p:nvPr/>
          </p:nvGrpSpPr>
          <p:grpSpPr>
            <a:xfrm>
              <a:off x="6730995" y="3501877"/>
              <a:ext cx="895584" cy="502342"/>
              <a:chOff x="0" y="0"/>
              <a:chExt cx="1117938" cy="607837"/>
            </a:xfrm>
          </p:grpSpPr>
          <p:sp>
            <p:nvSpPr>
              <p:cNvPr id="21" name="Shape 1096"/>
              <p:cNvSpPr/>
              <p:nvPr/>
            </p:nvSpPr>
            <p:spPr>
              <a:xfrm>
                <a:off x="0" y="0"/>
                <a:ext cx="1099387" cy="607837"/>
              </a:xfrm>
              <a:prstGeom prst="rect">
                <a:avLst/>
              </a:prstGeom>
              <a:ln/>
            </p:spPr>
            <p:style>
              <a:lnRef idx="3">
                <a:schemeClr val="lt1"/>
              </a:lnRef>
              <a:fillRef idx="1">
                <a:schemeClr val="accent1"/>
              </a:fillRef>
              <a:effectRef idx="1">
                <a:schemeClr val="accent1"/>
              </a:effectRef>
              <a:fontRef idx="minor">
                <a:schemeClr val="lt1"/>
              </a:fontRef>
            </p:style>
            <p:txBody>
              <a:bodyPr wrap="square" lIns="0" tIns="0" rIns="0" bIns="0" numCol="1" anchor="t">
                <a:noAutofit/>
              </a:bodyPr>
              <a:lstStyle/>
              <a:p>
                <a:pPr lvl="0">
                  <a:defRPr>
                    <a:latin typeface="Verdana"/>
                    <a:ea typeface="Verdana"/>
                    <a:cs typeface="Verdana"/>
                    <a:sym typeface="Verdana"/>
                  </a:defRPr>
                </a:pPr>
                <a:endParaRPr sz="1600">
                  <a:solidFill>
                    <a:schemeClr val="bg1"/>
                  </a:solidFill>
                  <a:latin typeface="微软雅黑" pitchFamily="34" charset="-122"/>
                  <a:ea typeface="微软雅黑" pitchFamily="34" charset="-122"/>
                </a:endParaRPr>
              </a:p>
            </p:txBody>
          </p:sp>
          <p:sp>
            <p:nvSpPr>
              <p:cNvPr id="22" name="Shape 1097"/>
              <p:cNvSpPr/>
              <p:nvPr/>
            </p:nvSpPr>
            <p:spPr>
              <a:xfrm>
                <a:off x="18551" y="148961"/>
                <a:ext cx="1099387" cy="29792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p>
                <a:pPr lvl="0" algn="ctr"/>
                <a:r>
                  <a:rPr sz="1600" dirty="0" err="1">
                    <a:solidFill>
                      <a:schemeClr val="bg1"/>
                    </a:solidFill>
                    <a:latin typeface="微软雅黑" pitchFamily="34" charset="-122"/>
                    <a:ea typeface="微软雅黑" pitchFamily="34" charset="-122"/>
                    <a:cs typeface="楷体_GB2312"/>
                    <a:sym typeface="楷体_GB2312"/>
                  </a:rPr>
                  <a:t>实体型</a:t>
                </a:r>
                <a:r>
                  <a:rPr sz="1600" dirty="0" err="1">
                    <a:solidFill>
                      <a:schemeClr val="bg1"/>
                    </a:solidFill>
                    <a:latin typeface="微软雅黑" pitchFamily="34" charset="-122"/>
                    <a:ea typeface="微软雅黑" pitchFamily="34" charset="-122"/>
                    <a:cs typeface="Times New Roman"/>
                    <a:sym typeface="Times New Roman"/>
                  </a:rPr>
                  <a:t>B</a:t>
                </a:r>
                <a:endParaRPr sz="1600" dirty="0">
                  <a:solidFill>
                    <a:schemeClr val="bg1"/>
                  </a:solidFill>
                  <a:latin typeface="微软雅黑" pitchFamily="34" charset="-122"/>
                  <a:ea typeface="微软雅黑" pitchFamily="34" charset="-122"/>
                  <a:cs typeface="Times New Roman"/>
                  <a:sym typeface="Times New Roman"/>
                </a:endParaRPr>
              </a:p>
            </p:txBody>
          </p:sp>
        </p:grpSp>
        <p:grpSp>
          <p:nvGrpSpPr>
            <p:cNvPr id="10" name="Group 1101"/>
            <p:cNvGrpSpPr/>
            <p:nvPr/>
          </p:nvGrpSpPr>
          <p:grpSpPr>
            <a:xfrm>
              <a:off x="6509641" y="2577701"/>
              <a:ext cx="1269461" cy="582845"/>
              <a:chOff x="0" y="0"/>
              <a:chExt cx="1584640" cy="705246"/>
            </a:xfrm>
          </p:grpSpPr>
          <p:sp>
            <p:nvSpPr>
              <p:cNvPr id="19" name="Shape 1099"/>
              <p:cNvSpPr/>
              <p:nvPr/>
            </p:nvSpPr>
            <p:spPr>
              <a:xfrm>
                <a:off x="0" y="0"/>
                <a:ext cx="1584640" cy="70524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10800"/>
                    </a:lnTo>
                    <a:lnTo>
                      <a:pt x="10800" y="21600"/>
                    </a:lnTo>
                    <a:lnTo>
                      <a:pt x="21600" y="10800"/>
                    </a:lnTo>
                    <a:close/>
                  </a:path>
                </a:pathLst>
              </a:custGeom>
              <a:ln/>
            </p:spPr>
            <p:style>
              <a:lnRef idx="3">
                <a:schemeClr val="lt1"/>
              </a:lnRef>
              <a:fillRef idx="1">
                <a:schemeClr val="accent1"/>
              </a:fillRef>
              <a:effectRef idx="1">
                <a:schemeClr val="accent1"/>
              </a:effectRef>
              <a:fontRef idx="minor">
                <a:schemeClr val="lt1"/>
              </a:fontRef>
            </p:style>
            <p:txBody>
              <a:bodyPr wrap="square" lIns="0" tIns="0" rIns="0" bIns="0" numCol="1" anchor="t">
                <a:noAutofit/>
              </a:bodyPr>
              <a:lstStyle/>
              <a:p>
                <a:pPr lvl="0" algn="ctr">
                  <a:defRPr>
                    <a:latin typeface="Verdana"/>
                    <a:ea typeface="Verdana"/>
                    <a:cs typeface="Verdana"/>
                    <a:sym typeface="Verdana"/>
                  </a:defRPr>
                </a:pPr>
                <a:endParaRPr sz="1600">
                  <a:solidFill>
                    <a:schemeClr val="bg1"/>
                  </a:solidFill>
                  <a:latin typeface="微软雅黑" pitchFamily="34" charset="-122"/>
                  <a:ea typeface="微软雅黑" pitchFamily="34" charset="-122"/>
                </a:endParaRPr>
              </a:p>
            </p:txBody>
          </p:sp>
          <p:sp>
            <p:nvSpPr>
              <p:cNvPr id="20" name="Shape 1100"/>
              <p:cNvSpPr/>
              <p:nvPr/>
            </p:nvSpPr>
            <p:spPr>
              <a:xfrm>
                <a:off x="396158" y="176311"/>
                <a:ext cx="792321" cy="297929"/>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gn="ctr">
                  <a:defRPr>
                    <a:latin typeface="楷体_GB2312"/>
                    <a:ea typeface="楷体_GB2312"/>
                    <a:cs typeface="楷体_GB2312"/>
                    <a:sym typeface="楷体_GB2312"/>
                  </a:defRPr>
                </a:lvl1pPr>
              </a:lstStyle>
              <a:p>
                <a:pPr lvl="0"/>
                <a:r>
                  <a:rPr sz="1600" dirty="0" err="1">
                    <a:solidFill>
                      <a:schemeClr val="bg1"/>
                    </a:solidFill>
                    <a:latin typeface="微软雅黑" pitchFamily="34" charset="-122"/>
                    <a:ea typeface="微软雅黑" pitchFamily="34" charset="-122"/>
                  </a:rPr>
                  <a:t>联系名</a:t>
                </a:r>
                <a:endParaRPr sz="1600" dirty="0">
                  <a:solidFill>
                    <a:schemeClr val="bg1"/>
                  </a:solidFill>
                  <a:latin typeface="微软雅黑" pitchFamily="34" charset="-122"/>
                  <a:ea typeface="微软雅黑" pitchFamily="34" charset="-122"/>
                </a:endParaRPr>
              </a:p>
            </p:txBody>
          </p:sp>
        </p:grpSp>
        <p:sp>
          <p:nvSpPr>
            <p:cNvPr id="11" name="Shape 1102"/>
            <p:cNvSpPr/>
            <p:nvPr/>
          </p:nvSpPr>
          <p:spPr>
            <a:xfrm flipV="1">
              <a:off x="7153365" y="2271789"/>
              <a:ext cx="783" cy="309133"/>
            </a:xfrm>
            <a:prstGeom prst="line">
              <a:avLst/>
            </a:prstGeom>
            <a:noFill/>
            <a:ln w="19050" cap="flat">
              <a:solidFill>
                <a:schemeClr val="tx2">
                  <a:lumMod val="40000"/>
                  <a:lumOff val="60000"/>
                </a:schemeClr>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endParaRPr sz="1600">
                <a:solidFill>
                  <a:schemeClr val="bg1"/>
                </a:solidFill>
                <a:latin typeface="微软雅黑" pitchFamily="34" charset="-122"/>
                <a:ea typeface="微软雅黑" pitchFamily="34" charset="-122"/>
              </a:endParaRPr>
            </a:p>
          </p:txBody>
        </p:sp>
        <p:sp>
          <p:nvSpPr>
            <p:cNvPr id="12" name="Shape 1103"/>
            <p:cNvSpPr/>
            <p:nvPr/>
          </p:nvSpPr>
          <p:spPr>
            <a:xfrm flipV="1">
              <a:off x="7153365" y="3192745"/>
              <a:ext cx="783" cy="309133"/>
            </a:xfrm>
            <a:prstGeom prst="line">
              <a:avLst/>
            </a:prstGeom>
            <a:noFill/>
            <a:ln w="19050" cap="flat">
              <a:solidFill>
                <a:schemeClr val="tx2">
                  <a:lumMod val="40000"/>
                  <a:lumOff val="60000"/>
                </a:schemeClr>
              </a:solidFill>
              <a:prstDash val="solid"/>
              <a:round/>
            </a:ln>
            <a:effectLst/>
          </p:spPr>
          <p:txBody>
            <a:bodyPr wrap="square" lIns="0" tIns="0" rIns="0" bIns="0" numCol="1" anchor="t">
              <a:noAutofit/>
            </a:bodyPr>
            <a:lstStyle/>
            <a:p>
              <a:pPr lvl="0" defTabSz="457200">
                <a:defRPr sz="1200">
                  <a:latin typeface="+mj-lt"/>
                  <a:ea typeface="+mj-ea"/>
                  <a:cs typeface="+mj-cs"/>
                  <a:sym typeface="Helvetica"/>
                </a:defRPr>
              </a:pPr>
              <a:endParaRPr sz="1600">
                <a:solidFill>
                  <a:schemeClr val="bg1"/>
                </a:solidFill>
                <a:latin typeface="微软雅黑" pitchFamily="34" charset="-122"/>
                <a:ea typeface="微软雅黑" pitchFamily="34" charset="-122"/>
              </a:endParaRPr>
            </a:p>
          </p:txBody>
        </p:sp>
        <p:grpSp>
          <p:nvGrpSpPr>
            <p:cNvPr id="13" name="Group 1106"/>
            <p:cNvGrpSpPr/>
            <p:nvPr/>
          </p:nvGrpSpPr>
          <p:grpSpPr>
            <a:xfrm>
              <a:off x="7369331" y="2319626"/>
              <a:ext cx="281582" cy="334895"/>
              <a:chOff x="0" y="0"/>
              <a:chExt cx="351492" cy="405225"/>
            </a:xfrm>
            <a:noFill/>
          </p:grpSpPr>
          <p:sp>
            <p:nvSpPr>
              <p:cNvPr id="17" name="Shape 1104"/>
              <p:cNvSpPr/>
              <p:nvPr/>
            </p:nvSpPr>
            <p:spPr>
              <a:xfrm>
                <a:off x="0" y="0"/>
                <a:ext cx="351492" cy="405225"/>
              </a:xfrm>
              <a:prstGeom prst="rect">
                <a:avLst/>
              </a:prstGeom>
              <a:grpFill/>
              <a:ln w="12700" cap="flat">
                <a:noFill/>
                <a:miter lim="400000"/>
              </a:ln>
              <a:effectLst/>
            </p:spPr>
            <p:txBody>
              <a:bodyPr wrap="square" lIns="0" tIns="0" rIns="0" bIns="0" numCol="1" anchor="t">
                <a:noAutofit/>
              </a:bodyPr>
              <a:lstStyle/>
              <a:p>
                <a:pPr lvl="0" algn="just">
                  <a:defRPr>
                    <a:latin typeface="Verdana"/>
                    <a:ea typeface="Verdana"/>
                    <a:cs typeface="Verdana"/>
                    <a:sym typeface="Verdana"/>
                  </a:defRPr>
                </a:pPr>
                <a:endParaRPr sz="1600">
                  <a:solidFill>
                    <a:schemeClr val="bg1"/>
                  </a:solidFill>
                  <a:latin typeface="微软雅黑" pitchFamily="34" charset="-122"/>
                  <a:ea typeface="微软雅黑" pitchFamily="34" charset="-122"/>
                </a:endParaRPr>
              </a:p>
            </p:txBody>
          </p:sp>
          <p:sp>
            <p:nvSpPr>
              <p:cNvPr id="18" name="Shape 1105"/>
              <p:cNvSpPr/>
              <p:nvPr/>
            </p:nvSpPr>
            <p:spPr>
              <a:xfrm>
                <a:off x="0" y="0"/>
                <a:ext cx="351492" cy="297929"/>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gn="just">
                  <a:defRPr>
                    <a:latin typeface="Times New Roman"/>
                    <a:ea typeface="Times New Roman"/>
                    <a:cs typeface="Times New Roman"/>
                    <a:sym typeface="Times New Roman"/>
                  </a:defRPr>
                </a:lvl1pPr>
              </a:lstStyle>
              <a:p>
                <a:pPr lvl="0"/>
                <a:r>
                  <a:rPr sz="1600" dirty="0">
                    <a:solidFill>
                      <a:schemeClr val="bg1"/>
                    </a:solidFill>
                    <a:latin typeface="微软雅黑" pitchFamily="34" charset="-122"/>
                    <a:ea typeface="微软雅黑" pitchFamily="34" charset="-122"/>
                  </a:rPr>
                  <a:t>m</a:t>
                </a:r>
              </a:p>
            </p:txBody>
          </p:sp>
        </p:grpSp>
        <p:grpSp>
          <p:nvGrpSpPr>
            <p:cNvPr id="14" name="Group 1109"/>
            <p:cNvGrpSpPr/>
            <p:nvPr/>
          </p:nvGrpSpPr>
          <p:grpSpPr>
            <a:xfrm>
              <a:off x="7372460" y="3172959"/>
              <a:ext cx="281582" cy="334895"/>
              <a:chOff x="0" y="0"/>
              <a:chExt cx="351492" cy="405225"/>
            </a:xfrm>
            <a:noFill/>
          </p:grpSpPr>
          <p:sp>
            <p:nvSpPr>
              <p:cNvPr id="15" name="Shape 1107"/>
              <p:cNvSpPr/>
              <p:nvPr/>
            </p:nvSpPr>
            <p:spPr>
              <a:xfrm>
                <a:off x="0" y="0"/>
                <a:ext cx="351492" cy="405225"/>
              </a:xfrm>
              <a:prstGeom prst="rect">
                <a:avLst/>
              </a:prstGeom>
              <a:grpFill/>
              <a:ln w="12700" cap="flat">
                <a:noFill/>
                <a:miter lim="400000"/>
              </a:ln>
              <a:effectLst/>
            </p:spPr>
            <p:txBody>
              <a:bodyPr wrap="square" lIns="0" tIns="0" rIns="0" bIns="0" numCol="1" anchor="t">
                <a:noAutofit/>
              </a:bodyPr>
              <a:lstStyle/>
              <a:p>
                <a:pPr lvl="0" algn="just">
                  <a:defRPr>
                    <a:latin typeface="Verdana"/>
                    <a:ea typeface="Verdana"/>
                    <a:cs typeface="Verdana"/>
                    <a:sym typeface="Verdana"/>
                  </a:defRPr>
                </a:pPr>
                <a:endParaRPr sz="1600">
                  <a:solidFill>
                    <a:schemeClr val="bg1"/>
                  </a:solidFill>
                  <a:latin typeface="微软雅黑" pitchFamily="34" charset="-122"/>
                  <a:ea typeface="微软雅黑" pitchFamily="34" charset="-122"/>
                </a:endParaRPr>
              </a:p>
            </p:txBody>
          </p:sp>
          <p:sp>
            <p:nvSpPr>
              <p:cNvPr id="16" name="Shape 1108"/>
              <p:cNvSpPr/>
              <p:nvPr/>
            </p:nvSpPr>
            <p:spPr>
              <a:xfrm>
                <a:off x="0" y="0"/>
                <a:ext cx="351492" cy="297929"/>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gn="just">
                  <a:defRPr>
                    <a:latin typeface="Times New Roman"/>
                    <a:ea typeface="Times New Roman"/>
                    <a:cs typeface="Times New Roman"/>
                    <a:sym typeface="Times New Roman"/>
                  </a:defRPr>
                </a:lvl1pPr>
              </a:lstStyle>
              <a:p>
                <a:pPr lvl="0"/>
                <a:r>
                  <a:rPr sz="1600">
                    <a:solidFill>
                      <a:schemeClr val="bg1"/>
                    </a:solidFill>
                    <a:latin typeface="微软雅黑" pitchFamily="34" charset="-122"/>
                    <a:ea typeface="微软雅黑" pitchFamily="34" charset="-122"/>
                  </a:rPr>
                  <a:t>n</a:t>
                </a:r>
              </a:p>
            </p:txBody>
          </p:sp>
        </p:grpSp>
      </p:grpSp>
      <p:sp>
        <p:nvSpPr>
          <p:cNvPr id="60" name="矩形 59"/>
          <p:cNvSpPr/>
          <p:nvPr/>
        </p:nvSpPr>
        <p:spPr>
          <a:xfrm>
            <a:off x="3271744" y="4011910"/>
            <a:ext cx="885179" cy="338554"/>
          </a:xfrm>
          <a:prstGeom prst="rect">
            <a:avLst/>
          </a:prstGeom>
        </p:spPr>
        <p:txBody>
          <a:bodyPr wrap="none">
            <a:spAutoFit/>
          </a:bodyPr>
          <a:lstStyle/>
          <a:p>
            <a:r>
              <a:rPr lang="en-US" altLang="zh-CN" sz="1600" dirty="0" smtClean="0">
                <a:solidFill>
                  <a:schemeClr val="bg1"/>
                </a:solidFill>
                <a:latin typeface="微软雅黑" pitchFamily="34" charset="-122"/>
                <a:ea typeface="微软雅黑" pitchFamily="34" charset="-122"/>
              </a:rPr>
              <a:t>1:1</a:t>
            </a:r>
            <a:r>
              <a:rPr lang="zh-CN" altLang="en-US" sz="1600" dirty="0" smtClean="0">
                <a:solidFill>
                  <a:schemeClr val="bg1"/>
                </a:solidFill>
                <a:latin typeface="微软雅黑" pitchFamily="34" charset="-122"/>
                <a:ea typeface="微软雅黑" pitchFamily="34" charset="-122"/>
              </a:rPr>
              <a:t>联</a:t>
            </a:r>
            <a:r>
              <a:rPr lang="zh-CN" altLang="en-US" sz="1600" dirty="0">
                <a:solidFill>
                  <a:schemeClr val="bg1"/>
                </a:solidFill>
                <a:latin typeface="微软雅黑" pitchFamily="34" charset="-122"/>
                <a:ea typeface="微软雅黑" pitchFamily="34" charset="-122"/>
              </a:rPr>
              <a:t>系</a:t>
            </a:r>
          </a:p>
        </p:txBody>
      </p:sp>
      <p:sp>
        <p:nvSpPr>
          <p:cNvPr id="61" name="矩形 60"/>
          <p:cNvSpPr/>
          <p:nvPr/>
        </p:nvSpPr>
        <p:spPr>
          <a:xfrm>
            <a:off x="5091022" y="4011910"/>
            <a:ext cx="885179" cy="338554"/>
          </a:xfrm>
          <a:prstGeom prst="rect">
            <a:avLst/>
          </a:prstGeom>
        </p:spPr>
        <p:txBody>
          <a:bodyPr wrap="none">
            <a:spAutoFit/>
          </a:bodyPr>
          <a:lstStyle/>
          <a:p>
            <a:r>
              <a:rPr lang="en-US" altLang="zh-CN" sz="1600" dirty="0">
                <a:solidFill>
                  <a:schemeClr val="bg1"/>
                </a:solidFill>
                <a:latin typeface="微软雅黑" pitchFamily="34" charset="-122"/>
                <a:ea typeface="微软雅黑" pitchFamily="34" charset="-122"/>
              </a:rPr>
              <a:t>1:n</a:t>
            </a:r>
            <a:r>
              <a:rPr lang="zh-CN" altLang="en-US" sz="1600" dirty="0" smtClean="0">
                <a:solidFill>
                  <a:schemeClr val="bg1"/>
                </a:solidFill>
                <a:latin typeface="微软雅黑" pitchFamily="34" charset="-122"/>
                <a:ea typeface="微软雅黑" pitchFamily="34" charset="-122"/>
              </a:rPr>
              <a:t>联系</a:t>
            </a:r>
            <a:endParaRPr lang="zh-CN" altLang="en-US" sz="1600" dirty="0">
              <a:solidFill>
                <a:schemeClr val="bg1"/>
              </a:solidFill>
              <a:latin typeface="微软雅黑" pitchFamily="34" charset="-122"/>
              <a:ea typeface="微软雅黑" pitchFamily="34" charset="-122"/>
            </a:endParaRPr>
          </a:p>
        </p:txBody>
      </p:sp>
      <p:sp>
        <p:nvSpPr>
          <p:cNvPr id="62" name="矩形 61"/>
          <p:cNvSpPr/>
          <p:nvPr/>
        </p:nvSpPr>
        <p:spPr>
          <a:xfrm>
            <a:off x="6656120" y="4011910"/>
            <a:ext cx="963725" cy="338554"/>
          </a:xfrm>
          <a:prstGeom prst="rect">
            <a:avLst/>
          </a:prstGeom>
        </p:spPr>
        <p:txBody>
          <a:bodyPr wrap="none">
            <a:spAutoFit/>
          </a:bodyPr>
          <a:lstStyle/>
          <a:p>
            <a:r>
              <a:rPr lang="en-US" altLang="zh-CN" sz="1600" dirty="0">
                <a:solidFill>
                  <a:schemeClr val="bg1"/>
                </a:solidFill>
                <a:latin typeface="微软雅黑" pitchFamily="34" charset="-122"/>
                <a:ea typeface="微软雅黑" pitchFamily="34" charset="-122"/>
              </a:rPr>
              <a:t>m:n</a:t>
            </a:r>
            <a:r>
              <a:rPr lang="zh-CN" altLang="en-US" sz="1600" dirty="0" smtClean="0">
                <a:solidFill>
                  <a:schemeClr val="bg1"/>
                </a:solidFill>
                <a:latin typeface="微软雅黑" pitchFamily="34" charset="-122"/>
                <a:ea typeface="微软雅黑" pitchFamily="34" charset="-122"/>
              </a:rPr>
              <a:t>联系</a:t>
            </a:r>
            <a:endParaRPr lang="zh-CN" altLang="en-US" sz="16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4629033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关系</a:t>
            </a:r>
            <a:r>
              <a:rPr lang="zh-CN" altLang="en-US" dirty="0"/>
              <a:t>模型的基本概念：</a:t>
            </a:r>
          </a:p>
        </p:txBody>
      </p:sp>
      <p:sp>
        <p:nvSpPr>
          <p:cNvPr id="3" name="内容占位符 2"/>
          <p:cNvSpPr>
            <a:spLocks noGrp="1"/>
          </p:cNvSpPr>
          <p:nvPr>
            <p:ph idx="1"/>
          </p:nvPr>
        </p:nvSpPr>
        <p:spPr>
          <a:xfrm>
            <a:off x="827584" y="1092261"/>
            <a:ext cx="6624736" cy="3207681"/>
          </a:xfrm>
        </p:spPr>
        <p:txBody>
          <a:bodyPr>
            <a:normAutofit/>
          </a:bodyPr>
          <a:lstStyle/>
          <a:p>
            <a:r>
              <a:rPr lang="zh-CN" altLang="en-US" dirty="0"/>
              <a:t>两个实体之间的联系可分为如下</a:t>
            </a:r>
            <a:r>
              <a:rPr lang="en-US" altLang="zh-CN" dirty="0"/>
              <a:t>3</a:t>
            </a:r>
            <a:r>
              <a:rPr lang="zh-CN" altLang="en-US" dirty="0"/>
              <a:t>种类型。</a:t>
            </a:r>
          </a:p>
          <a:p>
            <a:r>
              <a:rPr lang="zh-CN" altLang="en-US" sz="1800" dirty="0" smtClean="0"/>
              <a:t>⑴ 一对一</a:t>
            </a:r>
            <a:r>
              <a:rPr lang="zh-CN" altLang="en-US" sz="1800" dirty="0"/>
              <a:t>联系（</a:t>
            </a:r>
            <a:r>
              <a:rPr lang="en-US" altLang="zh-CN" sz="1800" dirty="0"/>
              <a:t>1:1</a:t>
            </a:r>
            <a:r>
              <a:rPr lang="zh-CN" altLang="en-US" sz="1800" dirty="0"/>
              <a:t>）。如果对于实体集 </a:t>
            </a:r>
            <a:r>
              <a:rPr lang="en-US" altLang="zh-CN" sz="1800" dirty="0"/>
              <a:t>A </a:t>
            </a:r>
            <a:r>
              <a:rPr lang="zh-CN" altLang="en-US" sz="1800" dirty="0"/>
              <a:t>中的每一个实体，实体集</a:t>
            </a:r>
            <a:r>
              <a:rPr lang="en-US" altLang="zh-CN" sz="1800" dirty="0"/>
              <a:t>B</a:t>
            </a:r>
            <a:r>
              <a:rPr lang="zh-CN" altLang="en-US" sz="1800" dirty="0"/>
              <a:t>中至多有一个实体与之联系，反之亦然，则称实体集</a:t>
            </a:r>
            <a:r>
              <a:rPr lang="en-US" altLang="zh-CN" sz="1800" dirty="0"/>
              <a:t>A</a:t>
            </a:r>
            <a:r>
              <a:rPr lang="zh-CN" altLang="en-US" sz="1800" dirty="0"/>
              <a:t>与实体集</a:t>
            </a:r>
            <a:r>
              <a:rPr lang="en-US" altLang="zh-CN" sz="1800" dirty="0"/>
              <a:t>B</a:t>
            </a:r>
            <a:r>
              <a:rPr lang="zh-CN" altLang="en-US" sz="1800" dirty="0"/>
              <a:t>具有一对一联系，记为</a:t>
            </a:r>
            <a:r>
              <a:rPr lang="en-US" altLang="zh-CN" sz="1800" dirty="0"/>
              <a:t>1 : 1</a:t>
            </a:r>
            <a:r>
              <a:rPr lang="zh-CN" altLang="en-US" sz="1800" dirty="0" smtClean="0"/>
              <a:t>。</a:t>
            </a:r>
            <a:endParaRPr lang="en-US" altLang="zh-CN" sz="1800" dirty="0" smtClean="0"/>
          </a:p>
          <a:p>
            <a:r>
              <a:rPr lang="zh-CN" altLang="en-US" sz="1800" dirty="0" smtClean="0"/>
              <a:t>例如</a:t>
            </a:r>
            <a:r>
              <a:rPr lang="zh-CN" altLang="en-US" sz="1800" dirty="0"/>
              <a:t>，电影院中观众和座位之间、乘车旅客和车票都是一对一的联系</a:t>
            </a:r>
            <a:r>
              <a:rPr lang="zh-CN" altLang="en-US" sz="1800" dirty="0" smtClean="0"/>
              <a:t>。</a:t>
            </a:r>
            <a:endParaRPr lang="zh-CN" altLang="en-US" sz="1800" dirty="0"/>
          </a:p>
        </p:txBody>
      </p:sp>
    </p:spTree>
    <p:extLst>
      <p:ext uri="{BB962C8B-B14F-4D97-AF65-F5344CB8AC3E}">
        <p14:creationId xmlns:p14="http://schemas.microsoft.com/office/powerpoint/2010/main" val="61016082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683568" y="479872"/>
            <a:ext cx="6984776" cy="651718"/>
          </a:xfrm>
        </p:spPr>
        <p:txBody>
          <a:bodyPr/>
          <a:lstStyle/>
          <a:p>
            <a:r>
              <a:rPr lang="zh-CN" altLang="en-US" dirty="0" smtClean="0"/>
              <a:t>关系</a:t>
            </a:r>
            <a:r>
              <a:rPr lang="zh-CN" altLang="en-US" dirty="0"/>
              <a:t>模型的基本概念：</a:t>
            </a:r>
          </a:p>
        </p:txBody>
      </p:sp>
      <p:sp>
        <p:nvSpPr>
          <p:cNvPr id="5" name="内容占位符 2"/>
          <p:cNvSpPr>
            <a:spLocks noGrp="1"/>
          </p:cNvSpPr>
          <p:nvPr>
            <p:ph idx="1"/>
          </p:nvPr>
        </p:nvSpPr>
        <p:spPr>
          <a:xfrm>
            <a:off x="827584" y="1092261"/>
            <a:ext cx="6624736" cy="3207681"/>
          </a:xfrm>
        </p:spPr>
        <p:txBody>
          <a:bodyPr>
            <a:normAutofit/>
          </a:bodyPr>
          <a:lstStyle/>
          <a:p>
            <a:r>
              <a:rPr lang="zh-CN" altLang="en-US" dirty="0" smtClean="0"/>
              <a:t>两个实体之间的联系可分为如下</a:t>
            </a:r>
            <a:r>
              <a:rPr lang="en-US" altLang="zh-CN" dirty="0" smtClean="0"/>
              <a:t>3</a:t>
            </a:r>
            <a:r>
              <a:rPr lang="zh-CN" altLang="en-US" dirty="0" smtClean="0"/>
              <a:t>种类型。</a:t>
            </a:r>
            <a:endParaRPr lang="en-US" altLang="zh-CN" dirty="0" smtClean="0"/>
          </a:p>
          <a:p>
            <a:r>
              <a:rPr lang="zh-CN" altLang="en-US" sz="1800" dirty="0" smtClean="0"/>
              <a:t>⑵ 一对多联系（</a:t>
            </a:r>
            <a:r>
              <a:rPr lang="en-US" altLang="zh-CN" sz="1800" dirty="0" smtClean="0"/>
              <a:t>1:n</a:t>
            </a:r>
            <a:r>
              <a:rPr lang="zh-CN" altLang="en-US" sz="1800" dirty="0" smtClean="0"/>
              <a:t>）。如果对于实体</a:t>
            </a:r>
            <a:r>
              <a:rPr lang="en-US" altLang="zh-CN" sz="1800" dirty="0" smtClean="0"/>
              <a:t>A</a:t>
            </a:r>
            <a:r>
              <a:rPr lang="zh-CN" altLang="en-US" sz="1800" dirty="0" smtClean="0"/>
              <a:t>中的每一个实体，实体集</a:t>
            </a:r>
            <a:r>
              <a:rPr lang="en-US" altLang="zh-CN" sz="1800" dirty="0" smtClean="0"/>
              <a:t>B </a:t>
            </a:r>
            <a:r>
              <a:rPr lang="zh-CN" altLang="en-US" sz="1800" dirty="0" smtClean="0"/>
              <a:t>中有</a:t>
            </a:r>
            <a:r>
              <a:rPr lang="en-US" altLang="zh-CN" sz="1800" dirty="0" smtClean="0"/>
              <a:t>n</a:t>
            </a:r>
            <a:r>
              <a:rPr lang="zh-CN" altLang="en-US" sz="1800" dirty="0" smtClean="0"/>
              <a:t>个实体（</a:t>
            </a:r>
            <a:r>
              <a:rPr lang="en-US" altLang="zh-CN" sz="1800" dirty="0" smtClean="0"/>
              <a:t>n≥0</a:t>
            </a:r>
            <a:r>
              <a:rPr lang="zh-CN" altLang="en-US" sz="1800" dirty="0" smtClean="0"/>
              <a:t>）与之联系，反之，对于实体</a:t>
            </a:r>
            <a:r>
              <a:rPr lang="en-US" altLang="zh-CN" sz="1800" dirty="0" smtClean="0"/>
              <a:t>B</a:t>
            </a:r>
            <a:r>
              <a:rPr lang="zh-CN" altLang="en-US" sz="1800" dirty="0" smtClean="0"/>
              <a:t>中的每一个实体，实体集</a:t>
            </a:r>
            <a:r>
              <a:rPr lang="en-US" altLang="zh-CN" sz="1800" dirty="0" smtClean="0"/>
              <a:t>A</a:t>
            </a:r>
            <a:r>
              <a:rPr lang="zh-CN" altLang="en-US" sz="1800" dirty="0" smtClean="0"/>
              <a:t>中至多只有一个与之相联系，则称实体集</a:t>
            </a:r>
            <a:r>
              <a:rPr lang="en-US" altLang="zh-CN" sz="1800" dirty="0" smtClean="0"/>
              <a:t>A</a:t>
            </a:r>
            <a:r>
              <a:rPr lang="zh-CN" altLang="en-US" sz="1800" dirty="0" smtClean="0"/>
              <a:t>与实体集</a:t>
            </a:r>
            <a:r>
              <a:rPr lang="en-US" altLang="zh-CN" sz="1800" dirty="0" smtClean="0"/>
              <a:t>B</a:t>
            </a:r>
            <a:r>
              <a:rPr lang="zh-CN" altLang="en-US" sz="1800" dirty="0" smtClean="0"/>
              <a:t>有一对多联系。记为</a:t>
            </a:r>
            <a:r>
              <a:rPr lang="en-US" altLang="zh-CN" sz="1800" dirty="0" smtClean="0"/>
              <a:t>1 : n</a:t>
            </a:r>
            <a:r>
              <a:rPr lang="zh-CN" altLang="en-US" sz="1800" dirty="0" smtClean="0"/>
              <a:t>。</a:t>
            </a:r>
            <a:endParaRPr lang="en-US" altLang="zh-CN" sz="1800" dirty="0" smtClean="0"/>
          </a:p>
          <a:p>
            <a:r>
              <a:rPr lang="zh-CN" altLang="en-US" sz="1800" dirty="0" smtClean="0"/>
              <a:t>例如，公司对部门之间、班级对学生之间都是一对多联系。</a:t>
            </a:r>
          </a:p>
          <a:p>
            <a:endParaRPr lang="zh-CN" altLang="en-US" dirty="0"/>
          </a:p>
        </p:txBody>
      </p:sp>
    </p:spTree>
    <p:extLst>
      <p:ext uri="{BB962C8B-B14F-4D97-AF65-F5344CB8AC3E}">
        <p14:creationId xmlns:p14="http://schemas.microsoft.com/office/powerpoint/2010/main" val="204282863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关系模型的基本概念：</a:t>
            </a:r>
          </a:p>
        </p:txBody>
      </p:sp>
      <p:sp>
        <p:nvSpPr>
          <p:cNvPr id="3" name="内容占位符 2"/>
          <p:cNvSpPr>
            <a:spLocks noGrp="1"/>
          </p:cNvSpPr>
          <p:nvPr>
            <p:ph idx="1"/>
          </p:nvPr>
        </p:nvSpPr>
        <p:spPr>
          <a:xfrm>
            <a:off x="827584" y="1131590"/>
            <a:ext cx="6552728" cy="3207681"/>
          </a:xfrm>
        </p:spPr>
        <p:txBody>
          <a:bodyPr/>
          <a:lstStyle/>
          <a:p>
            <a:r>
              <a:rPr lang="zh-CN" altLang="en-US" dirty="0"/>
              <a:t>两个实体之间的联系可分为如下</a:t>
            </a:r>
            <a:r>
              <a:rPr lang="en-US" altLang="zh-CN" dirty="0"/>
              <a:t>3</a:t>
            </a:r>
            <a:r>
              <a:rPr lang="zh-CN" altLang="en-US" dirty="0"/>
              <a:t>种类型。</a:t>
            </a:r>
            <a:endParaRPr lang="en-US" altLang="zh-CN" dirty="0"/>
          </a:p>
          <a:p>
            <a:r>
              <a:rPr lang="zh-CN" altLang="en-US" sz="1800" dirty="0" smtClean="0"/>
              <a:t>⑶ 多</a:t>
            </a:r>
            <a:r>
              <a:rPr lang="zh-CN" altLang="en-US" sz="1800" dirty="0"/>
              <a:t>对多联系（</a:t>
            </a:r>
            <a:r>
              <a:rPr lang="en-US" altLang="zh-CN" sz="1800" dirty="0"/>
              <a:t>m:n</a:t>
            </a:r>
            <a:r>
              <a:rPr lang="zh-CN" altLang="en-US" sz="1800" dirty="0"/>
              <a:t>）。如果对于实体</a:t>
            </a:r>
            <a:r>
              <a:rPr lang="en-US" altLang="zh-CN" sz="1800" dirty="0"/>
              <a:t>A</a:t>
            </a:r>
            <a:r>
              <a:rPr lang="zh-CN" altLang="en-US" sz="1800" dirty="0"/>
              <a:t>中的每一个实体，实体集</a:t>
            </a:r>
            <a:r>
              <a:rPr lang="en-US" altLang="zh-CN" sz="1800" dirty="0"/>
              <a:t>B</a:t>
            </a:r>
            <a:r>
              <a:rPr lang="zh-CN" altLang="en-US" sz="1800" dirty="0"/>
              <a:t>中有</a:t>
            </a:r>
            <a:r>
              <a:rPr lang="en-US" altLang="zh-CN" sz="1800" dirty="0"/>
              <a:t>n </a:t>
            </a:r>
            <a:r>
              <a:rPr lang="zh-CN" altLang="en-US" sz="1800" dirty="0"/>
              <a:t>个实体（</a:t>
            </a:r>
            <a:r>
              <a:rPr lang="en-US" altLang="zh-CN" sz="1800" dirty="0" smtClean="0"/>
              <a:t>n≥0</a:t>
            </a:r>
            <a:r>
              <a:rPr lang="en-US" altLang="zh-CN" sz="1800" dirty="0"/>
              <a:t>)</a:t>
            </a:r>
            <a:r>
              <a:rPr lang="zh-CN" altLang="en-US" sz="1800" dirty="0"/>
              <a:t>与之联系，反之，对于实体集</a:t>
            </a:r>
            <a:r>
              <a:rPr lang="en-US" altLang="zh-CN" sz="1800" dirty="0"/>
              <a:t>B</a:t>
            </a:r>
            <a:r>
              <a:rPr lang="zh-CN" altLang="en-US" sz="1800" dirty="0"/>
              <a:t>中的每一个实体，实体集</a:t>
            </a:r>
            <a:r>
              <a:rPr lang="en-US" altLang="zh-CN" sz="1800" dirty="0"/>
              <a:t>A</a:t>
            </a:r>
            <a:r>
              <a:rPr lang="zh-CN" altLang="en-US" sz="1800" dirty="0"/>
              <a:t>中也有</a:t>
            </a:r>
            <a:r>
              <a:rPr lang="en-US" altLang="zh-CN" sz="1800" dirty="0"/>
              <a:t>m </a:t>
            </a:r>
            <a:r>
              <a:rPr lang="zh-CN" altLang="en-US" sz="1800" dirty="0"/>
              <a:t>个实体（</a:t>
            </a:r>
            <a:r>
              <a:rPr lang="en-US" altLang="zh-CN" sz="1800" dirty="0" smtClean="0"/>
              <a:t>m≥0</a:t>
            </a:r>
            <a:r>
              <a:rPr lang="zh-CN" altLang="en-US" sz="1800" dirty="0"/>
              <a:t>）与之联系，则称实体集</a:t>
            </a:r>
            <a:r>
              <a:rPr lang="en-US" altLang="zh-CN" sz="1800" dirty="0"/>
              <a:t>A</a:t>
            </a:r>
            <a:r>
              <a:rPr lang="zh-CN" altLang="en-US" sz="1800" dirty="0"/>
              <a:t>与实体集</a:t>
            </a:r>
            <a:r>
              <a:rPr lang="en-US" altLang="zh-CN" sz="1800" dirty="0"/>
              <a:t>B</a:t>
            </a:r>
            <a:r>
              <a:rPr lang="zh-CN" altLang="en-US" sz="1800" dirty="0"/>
              <a:t>具有多对多联系。记为</a:t>
            </a:r>
            <a:r>
              <a:rPr lang="en-US" altLang="zh-CN" sz="1800" dirty="0"/>
              <a:t>m : n</a:t>
            </a:r>
            <a:r>
              <a:rPr lang="zh-CN" altLang="en-US" sz="1800" dirty="0" smtClean="0"/>
              <a:t>。</a:t>
            </a:r>
            <a:endParaRPr lang="en-US" altLang="zh-CN" sz="1800" dirty="0" smtClean="0"/>
          </a:p>
          <a:p>
            <a:r>
              <a:rPr lang="zh-CN" altLang="en-US" sz="1800" dirty="0" smtClean="0"/>
              <a:t>例如</a:t>
            </a:r>
            <a:r>
              <a:rPr lang="zh-CN" altLang="en-US" sz="1800" dirty="0"/>
              <a:t>，课程与学生之间、图书与读者之间都是多对多的联系。</a:t>
            </a:r>
          </a:p>
          <a:p>
            <a:endParaRPr lang="zh-CN" altLang="en-US" dirty="0"/>
          </a:p>
        </p:txBody>
      </p:sp>
    </p:spTree>
    <p:extLst>
      <p:ext uri="{BB962C8B-B14F-4D97-AF65-F5344CB8AC3E}">
        <p14:creationId xmlns:p14="http://schemas.microsoft.com/office/powerpoint/2010/main" val="244100810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三、</a:t>
            </a:r>
            <a:r>
              <a:rPr lang="zh-CN" altLang="en-US" dirty="0" smtClean="0"/>
              <a:t>数据库管理系统</a:t>
            </a:r>
            <a:endParaRPr lang="zh-CN" altLang="en-US" dirty="0"/>
          </a:p>
        </p:txBody>
      </p:sp>
      <p:sp>
        <p:nvSpPr>
          <p:cNvPr id="3" name="内容占位符 2"/>
          <p:cNvSpPr>
            <a:spLocks noGrp="1"/>
          </p:cNvSpPr>
          <p:nvPr>
            <p:ph idx="1"/>
          </p:nvPr>
        </p:nvSpPr>
        <p:spPr>
          <a:xfrm>
            <a:off x="827584" y="987574"/>
            <a:ext cx="6696744" cy="3207681"/>
          </a:xfrm>
        </p:spPr>
        <p:txBody>
          <a:bodyPr/>
          <a:lstStyle/>
          <a:p>
            <a:pPr>
              <a:spcBef>
                <a:spcPts val="0"/>
              </a:spcBef>
            </a:pPr>
            <a:r>
              <a:rPr lang="en-US" altLang="zh-CN" dirty="0"/>
              <a:t>Access</a:t>
            </a:r>
            <a:r>
              <a:rPr lang="zh-CN" altLang="en-US" dirty="0"/>
              <a:t>是一种关系型数据库管理系统。</a:t>
            </a:r>
          </a:p>
          <a:p>
            <a:pPr>
              <a:spcBef>
                <a:spcPts val="0"/>
              </a:spcBef>
            </a:pPr>
            <a:r>
              <a:rPr lang="en-US" altLang="zh-CN" sz="1800" b="1" dirty="0">
                <a:solidFill>
                  <a:srgbClr val="FF9933"/>
                </a:solidFill>
              </a:rPr>
              <a:t>Access</a:t>
            </a:r>
            <a:r>
              <a:rPr lang="zh-CN" altLang="en-US" sz="1800" b="1" dirty="0">
                <a:solidFill>
                  <a:srgbClr val="FF9933"/>
                </a:solidFill>
              </a:rPr>
              <a:t>中各对象之间的</a:t>
            </a:r>
            <a:r>
              <a:rPr lang="zh-CN" altLang="en-US" sz="1800" b="1" dirty="0" smtClean="0">
                <a:solidFill>
                  <a:srgbClr val="FF9933"/>
                </a:solidFill>
              </a:rPr>
              <a:t>关系</a:t>
            </a:r>
            <a:endParaRPr lang="en-US" altLang="zh-CN" sz="1800" b="1" dirty="0" smtClean="0">
              <a:solidFill>
                <a:srgbClr val="FF9933"/>
              </a:solidFill>
            </a:endParaRPr>
          </a:p>
          <a:p>
            <a:r>
              <a:rPr lang="zh-CN" altLang="en-US" b="1" dirty="0" smtClean="0">
                <a:solidFill>
                  <a:srgbClr val="FF9933"/>
                </a:solidFill>
              </a:rPr>
              <a:t> </a:t>
            </a:r>
            <a:endParaRPr lang="zh-CN" altLang="en-US" b="1" dirty="0">
              <a:solidFill>
                <a:srgbClr val="FF9933"/>
              </a:solidFill>
            </a:endParaRPr>
          </a:p>
        </p:txBody>
      </p:sp>
      <p:grpSp>
        <p:nvGrpSpPr>
          <p:cNvPr id="31" name="组合 30"/>
          <p:cNvGrpSpPr/>
          <p:nvPr/>
        </p:nvGrpSpPr>
        <p:grpSpPr>
          <a:xfrm>
            <a:off x="4652660" y="1765155"/>
            <a:ext cx="3015684" cy="2534787"/>
            <a:chOff x="4440602" y="1680823"/>
            <a:chExt cx="3330882" cy="2799722"/>
          </a:xfrm>
        </p:grpSpPr>
        <p:sp>
          <p:nvSpPr>
            <p:cNvPr id="17" name="Shape 1132"/>
            <p:cNvSpPr/>
            <p:nvPr/>
          </p:nvSpPr>
          <p:spPr>
            <a:xfrm>
              <a:off x="6234809" y="2634263"/>
              <a:ext cx="681706" cy="1"/>
            </a:xfrm>
            <a:prstGeom prst="line">
              <a:avLst/>
            </a:prstGeom>
            <a:noFill/>
            <a:ln w="28575" cap="flat">
              <a:solidFill>
                <a:schemeClr val="accent1">
                  <a:lumMod val="40000"/>
                  <a:lumOff val="60000"/>
                </a:schemeClr>
              </a:solidFill>
              <a:prstDash val="solid"/>
              <a:round/>
            </a:ln>
            <a:effectLst/>
          </p:spPr>
          <p:txBody>
            <a:bodyPr wrap="square" lIns="50800" tIns="50800" rIns="50800" bIns="50800" numCol="1" anchor="ctr">
              <a:noAutofit/>
            </a:bodyPr>
            <a:lstStyle/>
            <a:p>
              <a:pPr lvl="0" defTabSz="457200">
                <a:defRPr sz="1100">
                  <a:latin typeface="+mj-lt"/>
                  <a:ea typeface="+mj-ea"/>
                  <a:cs typeface="+mj-cs"/>
                  <a:sym typeface="Helvetica"/>
                </a:defRPr>
              </a:pPr>
              <a:endParaRPr sz="1500">
                <a:latin typeface="微软雅黑" pitchFamily="34" charset="-122"/>
                <a:ea typeface="微软雅黑" pitchFamily="34" charset="-122"/>
              </a:endParaRPr>
            </a:p>
          </p:txBody>
        </p:sp>
        <p:sp>
          <p:nvSpPr>
            <p:cNvPr id="10" name="Shape 1138"/>
            <p:cNvSpPr/>
            <p:nvPr/>
          </p:nvSpPr>
          <p:spPr>
            <a:xfrm>
              <a:off x="4928210" y="2634262"/>
              <a:ext cx="511279" cy="1"/>
            </a:xfrm>
            <a:prstGeom prst="line">
              <a:avLst/>
            </a:prstGeom>
            <a:noFill/>
            <a:ln w="28575" cap="flat">
              <a:solidFill>
                <a:schemeClr val="accent1">
                  <a:lumMod val="40000"/>
                  <a:lumOff val="60000"/>
                </a:schemeClr>
              </a:solidFill>
              <a:prstDash val="solid"/>
              <a:round/>
            </a:ln>
            <a:effectLst/>
          </p:spPr>
          <p:txBody>
            <a:bodyPr wrap="square" lIns="50800" tIns="50800" rIns="50800" bIns="50800" numCol="1" anchor="ctr">
              <a:noAutofit/>
            </a:bodyPr>
            <a:lstStyle/>
            <a:p>
              <a:pPr lvl="0" defTabSz="457200">
                <a:defRPr sz="1100">
                  <a:latin typeface="+mj-lt"/>
                  <a:ea typeface="+mj-ea"/>
                  <a:cs typeface="+mj-cs"/>
                  <a:sym typeface="Helvetica"/>
                </a:defRPr>
              </a:pPr>
              <a:endParaRPr sz="1500">
                <a:latin typeface="微软雅黑" pitchFamily="34" charset="-122"/>
                <a:ea typeface="微软雅黑" pitchFamily="34" charset="-122"/>
              </a:endParaRPr>
            </a:p>
          </p:txBody>
        </p:sp>
        <p:sp>
          <p:nvSpPr>
            <p:cNvPr id="11" name="Shape 1139"/>
            <p:cNvSpPr/>
            <p:nvPr/>
          </p:nvSpPr>
          <p:spPr>
            <a:xfrm flipH="1">
              <a:off x="4644167" y="3003518"/>
              <a:ext cx="1" cy="886215"/>
            </a:xfrm>
            <a:prstGeom prst="line">
              <a:avLst/>
            </a:prstGeom>
            <a:noFill/>
            <a:ln w="28575" cap="flat">
              <a:solidFill>
                <a:schemeClr val="accent1">
                  <a:lumMod val="40000"/>
                  <a:lumOff val="60000"/>
                </a:schemeClr>
              </a:solidFill>
              <a:prstDash val="solid"/>
              <a:round/>
            </a:ln>
            <a:effectLst/>
          </p:spPr>
          <p:txBody>
            <a:bodyPr wrap="square" lIns="50800" tIns="50800" rIns="50800" bIns="50800" numCol="1" anchor="ctr">
              <a:noAutofit/>
            </a:bodyPr>
            <a:lstStyle/>
            <a:p>
              <a:pPr lvl="0" defTabSz="457200">
                <a:defRPr sz="1100">
                  <a:latin typeface="+mj-lt"/>
                  <a:ea typeface="+mj-ea"/>
                  <a:cs typeface="+mj-cs"/>
                  <a:sym typeface="Helvetica"/>
                </a:defRPr>
              </a:pPr>
              <a:endParaRPr sz="1500">
                <a:latin typeface="微软雅黑" pitchFamily="34" charset="-122"/>
                <a:ea typeface="微软雅黑" pitchFamily="34" charset="-122"/>
              </a:endParaRPr>
            </a:p>
          </p:txBody>
        </p:sp>
        <p:sp>
          <p:nvSpPr>
            <p:cNvPr id="12" name="Shape 1140"/>
            <p:cNvSpPr/>
            <p:nvPr/>
          </p:nvSpPr>
          <p:spPr>
            <a:xfrm flipH="1">
              <a:off x="5827680" y="3554563"/>
              <a:ext cx="948" cy="329491"/>
            </a:xfrm>
            <a:prstGeom prst="line">
              <a:avLst/>
            </a:prstGeom>
            <a:noFill/>
            <a:ln w="28575" cap="flat">
              <a:solidFill>
                <a:schemeClr val="accent1">
                  <a:lumMod val="40000"/>
                  <a:lumOff val="60000"/>
                </a:schemeClr>
              </a:solidFill>
              <a:prstDash val="solid"/>
              <a:round/>
            </a:ln>
            <a:effectLst/>
          </p:spPr>
          <p:txBody>
            <a:bodyPr wrap="square" lIns="50800" tIns="50800" rIns="50800" bIns="50800" numCol="1" anchor="ctr">
              <a:noAutofit/>
            </a:bodyPr>
            <a:lstStyle/>
            <a:p>
              <a:pPr lvl="0" defTabSz="457200">
                <a:defRPr sz="1100">
                  <a:latin typeface="+mj-lt"/>
                  <a:ea typeface="+mj-ea"/>
                  <a:cs typeface="+mj-cs"/>
                  <a:sym typeface="Helvetica"/>
                </a:defRPr>
              </a:pPr>
              <a:endParaRPr sz="1500">
                <a:latin typeface="微软雅黑" pitchFamily="34" charset="-122"/>
                <a:ea typeface="微软雅黑" pitchFamily="34" charset="-122"/>
              </a:endParaRPr>
            </a:p>
          </p:txBody>
        </p:sp>
        <p:sp>
          <p:nvSpPr>
            <p:cNvPr id="13" name="Shape 1141"/>
            <p:cNvSpPr/>
            <p:nvPr/>
          </p:nvSpPr>
          <p:spPr>
            <a:xfrm flipH="1">
              <a:off x="7313227" y="3560244"/>
              <a:ext cx="947" cy="329491"/>
            </a:xfrm>
            <a:prstGeom prst="line">
              <a:avLst/>
            </a:prstGeom>
            <a:noFill/>
            <a:ln w="28575" cap="flat">
              <a:solidFill>
                <a:schemeClr val="accent1">
                  <a:lumMod val="40000"/>
                  <a:lumOff val="60000"/>
                </a:schemeClr>
              </a:solidFill>
              <a:prstDash val="solid"/>
              <a:round/>
            </a:ln>
            <a:effectLst/>
          </p:spPr>
          <p:txBody>
            <a:bodyPr wrap="square" lIns="50800" tIns="50800" rIns="50800" bIns="50800" numCol="1" anchor="ctr">
              <a:noAutofit/>
            </a:bodyPr>
            <a:lstStyle/>
            <a:p>
              <a:pPr lvl="0" defTabSz="457200">
                <a:defRPr sz="1100">
                  <a:latin typeface="+mj-lt"/>
                  <a:ea typeface="+mj-ea"/>
                  <a:cs typeface="+mj-cs"/>
                  <a:sym typeface="Helvetica"/>
                </a:defRPr>
              </a:pPr>
              <a:endParaRPr sz="1500">
                <a:latin typeface="微软雅黑" pitchFamily="34" charset="-122"/>
                <a:ea typeface="微软雅黑" pitchFamily="34" charset="-122"/>
              </a:endParaRPr>
            </a:p>
          </p:txBody>
        </p:sp>
        <p:grpSp>
          <p:nvGrpSpPr>
            <p:cNvPr id="14" name="Group 1123"/>
            <p:cNvGrpSpPr/>
            <p:nvPr/>
          </p:nvGrpSpPr>
          <p:grpSpPr>
            <a:xfrm>
              <a:off x="6916513" y="1687451"/>
              <a:ext cx="795323" cy="1883210"/>
              <a:chOff x="0" y="0"/>
              <a:chExt cx="795320" cy="1883206"/>
            </a:xfrm>
          </p:grpSpPr>
          <p:sp>
            <p:nvSpPr>
              <p:cNvPr id="24" name="Shape 1119"/>
              <p:cNvSpPr/>
              <p:nvPr/>
            </p:nvSpPr>
            <p:spPr>
              <a:xfrm>
                <a:off x="0" y="0"/>
                <a:ext cx="795321" cy="1883207"/>
              </a:xfrm>
              <a:prstGeom prst="rect">
                <a:avLst/>
              </a:prstGeom>
              <a:ln w="12700"/>
            </p:spPr>
            <p:style>
              <a:lnRef idx="2">
                <a:schemeClr val="accent5">
                  <a:shade val="50000"/>
                </a:schemeClr>
              </a:lnRef>
              <a:fillRef idx="1">
                <a:schemeClr val="accent5"/>
              </a:fillRef>
              <a:effectRef idx="0">
                <a:schemeClr val="accent5"/>
              </a:effectRef>
              <a:fontRef idx="minor">
                <a:schemeClr val="lt1"/>
              </a:fontRef>
            </p:style>
            <p:txBody>
              <a:bodyPr wrap="square" lIns="50800" tIns="50800" rIns="50800" bIns="50800" numCol="1" anchor="ctr">
                <a:noAutofit/>
              </a:bodyPr>
              <a:lstStyle/>
              <a:p>
                <a:pPr lvl="0" algn="ctr" defTabSz="457200">
                  <a:defRPr sz="1200">
                    <a:solidFill>
                      <a:srgbClr val="FFFFFF"/>
                    </a:solidFill>
                    <a:effectLst>
                      <a:outerShdw blurRad="25400" dist="23998" dir="2700000" rotWithShape="0">
                        <a:srgbClr val="000000">
                          <a:alpha val="31034"/>
                        </a:srgbClr>
                      </a:outerShdw>
                    </a:effectLst>
                    <a:latin typeface="+mj-lt"/>
                    <a:ea typeface="+mj-ea"/>
                    <a:cs typeface="+mj-cs"/>
                    <a:sym typeface="Helvetica"/>
                  </a:defRPr>
                </a:pPr>
                <a:endParaRPr sz="1500">
                  <a:latin typeface="微软雅黑" pitchFamily="34" charset="-122"/>
                  <a:ea typeface="微软雅黑" pitchFamily="34" charset="-122"/>
                </a:endParaRPr>
              </a:p>
            </p:txBody>
          </p:sp>
          <p:sp>
            <p:nvSpPr>
              <p:cNvPr id="25" name="Shape 1120"/>
              <p:cNvSpPr/>
              <p:nvPr/>
            </p:nvSpPr>
            <p:spPr>
              <a:xfrm>
                <a:off x="113617" y="565245"/>
                <a:ext cx="593651" cy="307715"/>
              </a:xfrm>
              <a:prstGeom prst="rect">
                <a:avLst/>
              </a:prstGeom>
              <a:ln w="12700">
                <a:solidFill>
                  <a:schemeClr val="accent1">
                    <a:lumMod val="60000"/>
                    <a:lumOff val="40000"/>
                  </a:schemeClr>
                </a:solidFill>
              </a:ln>
              <a:extLst>
                <a:ext uri="{C572A759-6A51-4108-AA02-DFA0A04FC94B}">
                  <ma14:wrappingTextBoxFlag xmlns="" xmlns:ma14="http://schemas.microsoft.com/office/mac/drawingml/2011/main" val="1"/>
                </a:ext>
              </a:extLst>
            </p:spPr>
            <p:style>
              <a:lnRef idx="3">
                <a:schemeClr val="lt1"/>
              </a:lnRef>
              <a:fillRef idx="1">
                <a:schemeClr val="accent1"/>
              </a:fillRef>
              <a:effectRef idx="1">
                <a:schemeClr val="accent1"/>
              </a:effectRef>
              <a:fontRef idx="minor">
                <a:schemeClr val="lt1"/>
              </a:fontRef>
            </p:style>
            <p:txBody>
              <a:bodyPr wrap="square" lIns="0" tIns="0" rIns="0" bIns="0" numCol="1" anchor="ctr">
                <a:noAutofit/>
              </a:bodyPr>
              <a:lstStyle>
                <a:lvl1pPr algn="ctr" defTabSz="266700">
                  <a:defRPr sz="900">
                    <a:uFill>
                      <a:solidFill/>
                    </a:uFill>
                    <a:latin typeface="宋体"/>
                    <a:ea typeface="宋体"/>
                    <a:cs typeface="宋体"/>
                    <a:sym typeface="宋体"/>
                  </a:defRPr>
                </a:lvl1pPr>
              </a:lstStyle>
              <a:p>
                <a:pPr lvl="0">
                  <a:defRPr sz="1800">
                    <a:uFillTx/>
                  </a:defRPr>
                </a:pPr>
                <a:r>
                  <a:rPr sz="1500" dirty="0" err="1">
                    <a:uFill>
                      <a:solidFill/>
                    </a:uFill>
                    <a:latin typeface="微软雅黑" pitchFamily="34" charset="-122"/>
                    <a:ea typeface="微软雅黑" pitchFamily="34" charset="-122"/>
                  </a:rPr>
                  <a:t>报表</a:t>
                </a:r>
                <a:endParaRPr sz="1500" dirty="0">
                  <a:uFill>
                    <a:solidFill/>
                  </a:uFill>
                  <a:latin typeface="微软雅黑" pitchFamily="34" charset="-122"/>
                  <a:ea typeface="微软雅黑" pitchFamily="34" charset="-122"/>
                </a:endParaRPr>
              </a:p>
            </p:txBody>
          </p:sp>
          <p:sp>
            <p:nvSpPr>
              <p:cNvPr id="26" name="Shape 1121"/>
              <p:cNvSpPr/>
              <p:nvPr/>
            </p:nvSpPr>
            <p:spPr>
              <a:xfrm>
                <a:off x="113617" y="134447"/>
                <a:ext cx="593651" cy="307714"/>
              </a:xfrm>
              <a:prstGeom prst="rect">
                <a:avLst/>
              </a:prstGeom>
              <a:ln w="12700">
                <a:solidFill>
                  <a:schemeClr val="accent1">
                    <a:lumMod val="60000"/>
                    <a:lumOff val="40000"/>
                  </a:schemeClr>
                </a:solidFill>
              </a:ln>
              <a:extLst>
                <a:ext uri="{C572A759-6A51-4108-AA02-DFA0A04FC94B}">
                  <ma14:wrappingTextBoxFlag xmlns="" xmlns:ma14="http://schemas.microsoft.com/office/mac/drawingml/2011/main" val="1"/>
                </a:ext>
              </a:extLst>
            </p:spPr>
            <p:style>
              <a:lnRef idx="3">
                <a:schemeClr val="lt1"/>
              </a:lnRef>
              <a:fillRef idx="1">
                <a:schemeClr val="accent1"/>
              </a:fillRef>
              <a:effectRef idx="1">
                <a:schemeClr val="accent1"/>
              </a:effectRef>
              <a:fontRef idx="minor">
                <a:schemeClr val="lt1"/>
              </a:fontRef>
            </p:style>
            <p:txBody>
              <a:bodyPr wrap="square" lIns="0" tIns="0" rIns="0" bIns="0" numCol="1" anchor="ctr">
                <a:noAutofit/>
              </a:bodyPr>
              <a:lstStyle>
                <a:lvl1pPr algn="ctr" defTabSz="266700">
                  <a:defRPr sz="900">
                    <a:uFill>
                      <a:solidFill/>
                    </a:uFill>
                    <a:latin typeface="宋体"/>
                    <a:ea typeface="宋体"/>
                    <a:cs typeface="宋体"/>
                    <a:sym typeface="宋体"/>
                  </a:defRPr>
                </a:lvl1pPr>
              </a:lstStyle>
              <a:p>
                <a:pPr lvl="0">
                  <a:defRPr sz="1800">
                    <a:uFillTx/>
                  </a:defRPr>
                </a:pPr>
                <a:r>
                  <a:rPr sz="1500" dirty="0" err="1">
                    <a:uFill>
                      <a:solidFill/>
                    </a:uFill>
                    <a:latin typeface="微软雅黑" pitchFamily="34" charset="-122"/>
                    <a:ea typeface="微软雅黑" pitchFamily="34" charset="-122"/>
                  </a:rPr>
                  <a:t>查询</a:t>
                </a:r>
                <a:endParaRPr sz="1500" dirty="0">
                  <a:uFill>
                    <a:solidFill/>
                  </a:uFill>
                  <a:latin typeface="微软雅黑" pitchFamily="34" charset="-122"/>
                  <a:ea typeface="微软雅黑" pitchFamily="34" charset="-122"/>
                </a:endParaRPr>
              </a:p>
            </p:txBody>
          </p:sp>
          <p:sp>
            <p:nvSpPr>
              <p:cNvPr id="27" name="Shape 1122"/>
              <p:cNvSpPr/>
              <p:nvPr/>
            </p:nvSpPr>
            <p:spPr>
              <a:xfrm>
                <a:off x="113617" y="1451460"/>
                <a:ext cx="593651" cy="307715"/>
              </a:xfrm>
              <a:prstGeom prst="rect">
                <a:avLst/>
              </a:prstGeom>
              <a:ln w="12700">
                <a:solidFill>
                  <a:schemeClr val="accent1">
                    <a:lumMod val="60000"/>
                    <a:lumOff val="40000"/>
                  </a:schemeClr>
                </a:solidFill>
              </a:ln>
              <a:extLst>
                <a:ext uri="{C572A759-6A51-4108-AA02-DFA0A04FC94B}">
                  <ma14:wrappingTextBoxFlag xmlns="" xmlns:ma14="http://schemas.microsoft.com/office/mac/drawingml/2011/main" val="1"/>
                </a:ext>
              </a:extLst>
            </p:spPr>
            <p:style>
              <a:lnRef idx="3">
                <a:schemeClr val="lt1"/>
              </a:lnRef>
              <a:fillRef idx="1">
                <a:schemeClr val="accent1"/>
              </a:fillRef>
              <a:effectRef idx="1">
                <a:schemeClr val="accent1"/>
              </a:effectRef>
              <a:fontRef idx="minor">
                <a:schemeClr val="lt1"/>
              </a:fontRef>
            </p:style>
            <p:txBody>
              <a:bodyPr wrap="square" lIns="0" tIns="0" rIns="0" bIns="0" numCol="1" anchor="ctr">
                <a:noAutofit/>
              </a:bodyPr>
              <a:lstStyle>
                <a:lvl1pPr algn="ctr" defTabSz="266700">
                  <a:defRPr sz="900">
                    <a:uFill>
                      <a:solidFill/>
                    </a:uFill>
                    <a:latin typeface="宋体"/>
                    <a:ea typeface="宋体"/>
                    <a:cs typeface="宋体"/>
                    <a:sym typeface="宋体"/>
                  </a:defRPr>
                </a:lvl1pPr>
              </a:lstStyle>
              <a:p>
                <a:pPr lvl="0">
                  <a:defRPr sz="1800">
                    <a:uFillTx/>
                  </a:defRPr>
                </a:pPr>
                <a:r>
                  <a:rPr sz="1500">
                    <a:uFill>
                      <a:solidFill/>
                    </a:uFill>
                    <a:latin typeface="微软雅黑" pitchFamily="34" charset="-122"/>
                    <a:ea typeface="微软雅黑" pitchFamily="34" charset="-122"/>
                  </a:rPr>
                  <a:t>页</a:t>
                </a:r>
              </a:p>
            </p:txBody>
          </p:sp>
        </p:grpSp>
        <p:sp>
          <p:nvSpPr>
            <p:cNvPr id="15" name="Shape 1124"/>
            <p:cNvSpPr/>
            <p:nvPr/>
          </p:nvSpPr>
          <p:spPr>
            <a:xfrm>
              <a:off x="7030130" y="2695805"/>
              <a:ext cx="593652" cy="307715"/>
            </a:xfrm>
            <a:prstGeom prst="rect">
              <a:avLst/>
            </a:prstGeom>
            <a:ln w="12700">
              <a:solidFill>
                <a:schemeClr val="accent1">
                  <a:lumMod val="60000"/>
                  <a:lumOff val="40000"/>
                </a:schemeClr>
              </a:solidFill>
            </a:ln>
            <a:extLst>
              <a:ext uri="{C572A759-6A51-4108-AA02-DFA0A04FC94B}">
                <ma14:wrappingTextBoxFlag xmlns="" xmlns:ma14="http://schemas.microsoft.com/office/mac/drawingml/2011/main" val="1"/>
              </a:ext>
            </a:extLst>
          </p:spPr>
          <p:style>
            <a:lnRef idx="3">
              <a:schemeClr val="lt1"/>
            </a:lnRef>
            <a:fillRef idx="1">
              <a:schemeClr val="accent1"/>
            </a:fillRef>
            <a:effectRef idx="1">
              <a:schemeClr val="accent1"/>
            </a:effectRef>
            <a:fontRef idx="minor">
              <a:schemeClr val="lt1"/>
            </a:fontRef>
          </p:style>
          <p:txBody>
            <a:bodyPr wrap="square" lIns="0" tIns="0" rIns="0" bIns="0" numCol="1" anchor="ctr">
              <a:noAutofit/>
            </a:bodyPr>
            <a:lstStyle>
              <a:lvl1pPr algn="ctr" defTabSz="266700">
                <a:defRPr sz="900">
                  <a:uFill>
                    <a:solidFill/>
                  </a:uFill>
                  <a:latin typeface="宋体"/>
                  <a:ea typeface="宋体"/>
                  <a:cs typeface="宋体"/>
                  <a:sym typeface="宋体"/>
                </a:defRPr>
              </a:lvl1pPr>
            </a:lstStyle>
            <a:p>
              <a:pPr lvl="0">
                <a:defRPr sz="1800">
                  <a:uFillTx/>
                </a:defRPr>
              </a:pPr>
              <a:r>
                <a:rPr sz="1500">
                  <a:uFill>
                    <a:solidFill/>
                  </a:uFill>
                  <a:latin typeface="微软雅黑" pitchFamily="34" charset="-122"/>
                  <a:ea typeface="微软雅黑" pitchFamily="34" charset="-122"/>
                </a:rPr>
                <a:t>窗体</a:t>
              </a:r>
            </a:p>
          </p:txBody>
        </p:sp>
        <p:grpSp>
          <p:nvGrpSpPr>
            <p:cNvPr id="16" name="Group 1131"/>
            <p:cNvGrpSpPr/>
            <p:nvPr/>
          </p:nvGrpSpPr>
          <p:grpSpPr>
            <a:xfrm>
              <a:off x="5439488" y="1680823"/>
              <a:ext cx="795322" cy="1883210"/>
              <a:chOff x="0" y="0"/>
              <a:chExt cx="795320" cy="1883206"/>
            </a:xfrm>
          </p:grpSpPr>
          <p:grpSp>
            <p:nvGrpSpPr>
              <p:cNvPr id="18" name="Group 1129"/>
              <p:cNvGrpSpPr/>
              <p:nvPr/>
            </p:nvGrpSpPr>
            <p:grpSpPr>
              <a:xfrm>
                <a:off x="0" y="0"/>
                <a:ext cx="795321" cy="1883207"/>
                <a:chOff x="0" y="0"/>
                <a:chExt cx="795320" cy="1883206"/>
              </a:xfrm>
            </p:grpSpPr>
            <p:sp>
              <p:nvSpPr>
                <p:cNvPr id="20" name="Shape 1125"/>
                <p:cNvSpPr/>
                <p:nvPr/>
              </p:nvSpPr>
              <p:spPr>
                <a:xfrm>
                  <a:off x="0" y="0"/>
                  <a:ext cx="795321" cy="1883207"/>
                </a:xfrm>
                <a:prstGeom prst="rect">
                  <a:avLst/>
                </a:prstGeom>
                <a:ln w="12700"/>
              </p:spPr>
              <p:style>
                <a:lnRef idx="2">
                  <a:schemeClr val="accent5">
                    <a:shade val="50000"/>
                  </a:schemeClr>
                </a:lnRef>
                <a:fillRef idx="1">
                  <a:schemeClr val="accent5"/>
                </a:fillRef>
                <a:effectRef idx="0">
                  <a:schemeClr val="accent5"/>
                </a:effectRef>
                <a:fontRef idx="minor">
                  <a:schemeClr val="lt1"/>
                </a:fontRef>
              </p:style>
              <p:txBody>
                <a:bodyPr wrap="square" lIns="50800" tIns="50800" rIns="50800" bIns="50800" numCol="1" anchor="ctr">
                  <a:noAutofit/>
                </a:bodyPr>
                <a:lstStyle/>
                <a:p>
                  <a:pPr lvl="0" algn="ctr" defTabSz="457200">
                    <a:defRPr sz="1200">
                      <a:solidFill>
                        <a:srgbClr val="FFFFFF"/>
                      </a:solidFill>
                      <a:effectLst>
                        <a:outerShdw blurRad="25400" dist="23998" dir="2700000" rotWithShape="0">
                          <a:srgbClr val="000000">
                            <a:alpha val="31034"/>
                          </a:srgbClr>
                        </a:outerShdw>
                      </a:effectLst>
                      <a:latin typeface="+mj-lt"/>
                      <a:ea typeface="+mj-ea"/>
                      <a:cs typeface="+mj-cs"/>
                      <a:sym typeface="Helvetica"/>
                    </a:defRPr>
                  </a:pPr>
                  <a:endParaRPr sz="1500">
                    <a:latin typeface="微软雅黑" pitchFamily="34" charset="-122"/>
                    <a:ea typeface="微软雅黑" pitchFamily="34" charset="-122"/>
                  </a:endParaRPr>
                </a:p>
              </p:txBody>
            </p:sp>
            <p:sp>
              <p:nvSpPr>
                <p:cNvPr id="21" name="Shape 1126"/>
                <p:cNvSpPr/>
                <p:nvPr/>
              </p:nvSpPr>
              <p:spPr>
                <a:xfrm>
                  <a:off x="113617" y="565245"/>
                  <a:ext cx="593651" cy="307715"/>
                </a:xfrm>
                <a:prstGeom prst="rect">
                  <a:avLst/>
                </a:prstGeom>
                <a:ln w="12700"/>
                <a:extLst>
                  <a:ext uri="{C572A759-6A51-4108-AA02-DFA0A04FC94B}">
                    <ma14:wrappingTextBoxFlag xmlns="" xmlns:ma14="http://schemas.microsoft.com/office/mac/drawingml/2011/main" val="1"/>
                  </a:ext>
                </a:extLst>
              </p:spPr>
              <p:style>
                <a:lnRef idx="3">
                  <a:schemeClr val="lt1"/>
                </a:lnRef>
                <a:fillRef idx="1">
                  <a:schemeClr val="accent1"/>
                </a:fillRef>
                <a:effectRef idx="1">
                  <a:schemeClr val="accent1"/>
                </a:effectRef>
                <a:fontRef idx="minor">
                  <a:schemeClr val="lt1"/>
                </a:fontRef>
              </p:style>
              <p:txBody>
                <a:bodyPr wrap="square" lIns="0" tIns="0" rIns="0" bIns="0" numCol="1" anchor="ctr">
                  <a:noAutofit/>
                </a:bodyPr>
                <a:lstStyle>
                  <a:lvl1pPr algn="ctr" defTabSz="266700">
                    <a:defRPr sz="900">
                      <a:uFill>
                        <a:solidFill/>
                      </a:uFill>
                      <a:latin typeface="宋体"/>
                      <a:ea typeface="宋体"/>
                      <a:cs typeface="宋体"/>
                      <a:sym typeface="宋体"/>
                    </a:defRPr>
                  </a:lvl1pPr>
                </a:lstStyle>
                <a:p>
                  <a:pPr lvl="0">
                    <a:defRPr sz="1800">
                      <a:uFillTx/>
                    </a:defRPr>
                  </a:pPr>
                  <a:r>
                    <a:rPr sz="1500" dirty="0">
                      <a:uFill>
                        <a:solidFill/>
                      </a:uFill>
                      <a:latin typeface="微软雅黑" pitchFamily="34" charset="-122"/>
                      <a:ea typeface="微软雅黑" pitchFamily="34" charset="-122"/>
                    </a:rPr>
                    <a:t>表</a:t>
                  </a:r>
                </a:p>
              </p:txBody>
            </p:sp>
            <p:sp>
              <p:nvSpPr>
                <p:cNvPr id="22" name="Shape 1127"/>
                <p:cNvSpPr/>
                <p:nvPr/>
              </p:nvSpPr>
              <p:spPr>
                <a:xfrm>
                  <a:off x="113617" y="134447"/>
                  <a:ext cx="593651" cy="307714"/>
                </a:xfrm>
                <a:prstGeom prst="rect">
                  <a:avLst/>
                </a:prstGeom>
                <a:ln w="12700"/>
                <a:extLst>
                  <a:ext uri="{C572A759-6A51-4108-AA02-DFA0A04FC94B}">
                    <ma14:wrappingTextBoxFlag xmlns="" xmlns:ma14="http://schemas.microsoft.com/office/mac/drawingml/2011/main" val="1"/>
                  </a:ext>
                </a:extLst>
              </p:spPr>
              <p:style>
                <a:lnRef idx="3">
                  <a:schemeClr val="lt1"/>
                </a:lnRef>
                <a:fillRef idx="1">
                  <a:schemeClr val="accent1"/>
                </a:fillRef>
                <a:effectRef idx="1">
                  <a:schemeClr val="accent1"/>
                </a:effectRef>
                <a:fontRef idx="minor">
                  <a:schemeClr val="lt1"/>
                </a:fontRef>
              </p:style>
              <p:txBody>
                <a:bodyPr wrap="square" lIns="0" tIns="0" rIns="0" bIns="0" numCol="1" anchor="ctr">
                  <a:noAutofit/>
                </a:bodyPr>
                <a:lstStyle>
                  <a:lvl1pPr algn="ctr" defTabSz="266700">
                    <a:defRPr sz="900">
                      <a:uFill>
                        <a:solidFill/>
                      </a:uFill>
                      <a:latin typeface="宋体"/>
                      <a:ea typeface="宋体"/>
                      <a:cs typeface="宋体"/>
                      <a:sym typeface="宋体"/>
                    </a:defRPr>
                  </a:lvl1pPr>
                </a:lstStyle>
                <a:p>
                  <a:pPr lvl="0">
                    <a:defRPr sz="1800">
                      <a:uFillTx/>
                    </a:defRPr>
                  </a:pPr>
                  <a:r>
                    <a:rPr sz="1500" dirty="0">
                      <a:uFill>
                        <a:solidFill/>
                      </a:uFill>
                      <a:latin typeface="微软雅黑" pitchFamily="34" charset="-122"/>
                      <a:ea typeface="微软雅黑" pitchFamily="34" charset="-122"/>
                    </a:rPr>
                    <a:t>表</a:t>
                  </a:r>
                </a:p>
              </p:txBody>
            </p:sp>
            <p:sp>
              <p:nvSpPr>
                <p:cNvPr id="23" name="Shape 1128"/>
                <p:cNvSpPr/>
                <p:nvPr/>
              </p:nvSpPr>
              <p:spPr>
                <a:xfrm>
                  <a:off x="113617" y="1451460"/>
                  <a:ext cx="593651" cy="307715"/>
                </a:xfrm>
                <a:prstGeom prst="rect">
                  <a:avLst/>
                </a:prstGeom>
                <a:ln w="12700"/>
                <a:extLst>
                  <a:ext uri="{C572A759-6A51-4108-AA02-DFA0A04FC94B}">
                    <ma14:wrappingTextBoxFlag xmlns="" xmlns:ma14="http://schemas.microsoft.com/office/mac/drawingml/2011/main" val="1"/>
                  </a:ext>
                </a:extLst>
              </p:spPr>
              <p:style>
                <a:lnRef idx="3">
                  <a:schemeClr val="lt1"/>
                </a:lnRef>
                <a:fillRef idx="1">
                  <a:schemeClr val="accent1"/>
                </a:fillRef>
                <a:effectRef idx="1">
                  <a:schemeClr val="accent1"/>
                </a:effectRef>
                <a:fontRef idx="minor">
                  <a:schemeClr val="lt1"/>
                </a:fontRef>
              </p:style>
              <p:txBody>
                <a:bodyPr wrap="square" lIns="0" tIns="0" rIns="0" bIns="0" numCol="1" anchor="ctr">
                  <a:noAutofit/>
                </a:bodyPr>
                <a:lstStyle>
                  <a:lvl1pPr algn="ctr" defTabSz="266700">
                    <a:defRPr sz="900">
                      <a:uFill>
                        <a:solidFill/>
                      </a:uFill>
                      <a:latin typeface="宋体"/>
                      <a:ea typeface="宋体"/>
                      <a:cs typeface="宋体"/>
                      <a:sym typeface="宋体"/>
                    </a:defRPr>
                  </a:lvl1pPr>
                </a:lstStyle>
                <a:p>
                  <a:pPr lvl="0">
                    <a:defRPr sz="1800">
                      <a:uFillTx/>
                    </a:defRPr>
                  </a:pPr>
                  <a:r>
                    <a:rPr sz="1500">
                      <a:uFill>
                        <a:solidFill/>
                      </a:uFill>
                      <a:latin typeface="微软雅黑" pitchFamily="34" charset="-122"/>
                      <a:ea typeface="微软雅黑" pitchFamily="34" charset="-122"/>
                    </a:rPr>
                    <a:t>表</a:t>
                  </a:r>
                </a:p>
              </p:txBody>
            </p:sp>
          </p:grpSp>
          <p:sp>
            <p:nvSpPr>
              <p:cNvPr id="19" name="Shape 1130"/>
              <p:cNvSpPr/>
              <p:nvPr/>
            </p:nvSpPr>
            <p:spPr>
              <a:xfrm>
                <a:off x="412809" y="1027289"/>
                <a:ext cx="2841" cy="272682"/>
              </a:xfrm>
              <a:prstGeom prst="line">
                <a:avLst/>
              </a:prstGeom>
              <a:noFill/>
              <a:ln w="19050" cap="flat">
                <a:solidFill>
                  <a:schemeClr val="accent1">
                    <a:lumMod val="40000"/>
                    <a:lumOff val="60000"/>
                  </a:schemeClr>
                </a:solidFill>
                <a:prstDash val="dash"/>
                <a:round/>
              </a:ln>
              <a:effectLst/>
            </p:spPr>
            <p:txBody>
              <a:bodyPr wrap="square" lIns="50800" tIns="50800" rIns="50800" bIns="50800" numCol="1" anchor="ctr">
                <a:noAutofit/>
              </a:bodyPr>
              <a:lstStyle/>
              <a:p>
                <a:pPr lvl="0" defTabSz="457200">
                  <a:defRPr sz="1100">
                    <a:latin typeface="+mj-lt"/>
                    <a:ea typeface="+mj-ea"/>
                    <a:cs typeface="+mj-cs"/>
                    <a:sym typeface="Helvetica"/>
                  </a:defRPr>
                </a:pPr>
                <a:endParaRPr sz="1500">
                  <a:latin typeface="微软雅黑" pitchFamily="34" charset="-122"/>
                  <a:ea typeface="微软雅黑" pitchFamily="34" charset="-122"/>
                </a:endParaRPr>
              </a:p>
            </p:txBody>
          </p:sp>
        </p:grpSp>
        <p:sp>
          <p:nvSpPr>
            <p:cNvPr id="6" name="Shape 1134"/>
            <p:cNvSpPr/>
            <p:nvPr/>
          </p:nvSpPr>
          <p:spPr>
            <a:xfrm>
              <a:off x="4473741" y="3889734"/>
              <a:ext cx="3297743" cy="590811"/>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wrap="square" lIns="50800" tIns="50800" rIns="50800" bIns="50800" numCol="1" anchor="ctr">
              <a:noAutofit/>
            </a:bodyPr>
            <a:lstStyle/>
            <a:p>
              <a:pPr lvl="0" algn="ctr" defTabSz="457200">
                <a:defRPr sz="1200">
                  <a:solidFill>
                    <a:srgbClr val="FFFFFF"/>
                  </a:solidFill>
                  <a:effectLst>
                    <a:outerShdw blurRad="25400" dist="23998" dir="2700000" rotWithShape="0">
                      <a:srgbClr val="000000">
                        <a:alpha val="31034"/>
                      </a:srgbClr>
                    </a:outerShdw>
                  </a:effectLst>
                  <a:latin typeface="+mj-lt"/>
                  <a:ea typeface="+mj-ea"/>
                  <a:cs typeface="+mj-cs"/>
                  <a:sym typeface="Helvetica"/>
                </a:defRPr>
              </a:pPr>
              <a:endParaRPr sz="1500">
                <a:latin typeface="微软雅黑" pitchFamily="34" charset="-122"/>
                <a:ea typeface="微软雅黑" pitchFamily="34" charset="-122"/>
              </a:endParaRPr>
            </a:p>
          </p:txBody>
        </p:sp>
        <p:sp>
          <p:nvSpPr>
            <p:cNvPr id="7" name="Shape 1135"/>
            <p:cNvSpPr/>
            <p:nvPr/>
          </p:nvSpPr>
          <p:spPr>
            <a:xfrm>
              <a:off x="6802896" y="4037436"/>
              <a:ext cx="593651" cy="307715"/>
            </a:xfrm>
            <a:prstGeom prst="rect">
              <a:avLst/>
            </a:prstGeom>
            <a:ln w="12700"/>
            <a:extLst>
              <a:ext uri="{C572A759-6A51-4108-AA02-DFA0A04FC94B}">
                <ma14:wrappingTextBoxFlag xmlns="" xmlns:ma14="http://schemas.microsoft.com/office/mac/drawingml/2011/main" val="1"/>
              </a:ext>
            </a:extLst>
          </p:spPr>
          <p:style>
            <a:lnRef idx="3">
              <a:schemeClr val="lt1"/>
            </a:lnRef>
            <a:fillRef idx="1">
              <a:schemeClr val="accent1"/>
            </a:fillRef>
            <a:effectRef idx="1">
              <a:schemeClr val="accent1"/>
            </a:effectRef>
            <a:fontRef idx="minor">
              <a:schemeClr val="lt1"/>
            </a:fontRef>
          </p:style>
          <p:txBody>
            <a:bodyPr wrap="square" lIns="0" tIns="0" rIns="0" bIns="0" numCol="1" anchor="ctr">
              <a:noAutofit/>
            </a:bodyPr>
            <a:lstStyle>
              <a:lvl1pPr algn="ctr" defTabSz="266700">
                <a:defRPr sz="900">
                  <a:uFill>
                    <a:solidFill/>
                  </a:uFill>
                  <a:latin typeface="宋体"/>
                  <a:ea typeface="宋体"/>
                  <a:cs typeface="宋体"/>
                  <a:sym typeface="宋体"/>
                </a:defRPr>
              </a:lvl1pPr>
            </a:lstStyle>
            <a:p>
              <a:pPr lvl="0">
                <a:defRPr sz="1800">
                  <a:uFillTx/>
                </a:defRPr>
              </a:pPr>
              <a:r>
                <a:rPr sz="1500" dirty="0" err="1">
                  <a:uFill>
                    <a:solidFill/>
                  </a:uFill>
                  <a:latin typeface="微软雅黑" pitchFamily="34" charset="-122"/>
                  <a:ea typeface="微软雅黑" pitchFamily="34" charset="-122"/>
                </a:rPr>
                <a:t>模块</a:t>
              </a:r>
              <a:endParaRPr sz="1500" dirty="0">
                <a:uFill>
                  <a:solidFill/>
                </a:uFill>
                <a:latin typeface="微软雅黑" pitchFamily="34" charset="-122"/>
                <a:ea typeface="微软雅黑" pitchFamily="34" charset="-122"/>
              </a:endParaRPr>
            </a:p>
          </p:txBody>
        </p:sp>
        <p:sp>
          <p:nvSpPr>
            <p:cNvPr id="8" name="Shape 1136"/>
            <p:cNvSpPr/>
            <p:nvPr/>
          </p:nvSpPr>
          <p:spPr>
            <a:xfrm>
              <a:off x="5098636" y="4037436"/>
              <a:ext cx="593651" cy="307715"/>
            </a:xfrm>
            <a:prstGeom prst="rect">
              <a:avLst/>
            </a:prstGeom>
            <a:ln w="12700"/>
            <a:extLst>
              <a:ext uri="{C572A759-6A51-4108-AA02-DFA0A04FC94B}">
                <ma14:wrappingTextBoxFlag xmlns="" xmlns:ma14="http://schemas.microsoft.com/office/mac/drawingml/2011/main" val="1"/>
              </a:ext>
            </a:extLst>
          </p:spPr>
          <p:style>
            <a:lnRef idx="3">
              <a:schemeClr val="lt1"/>
            </a:lnRef>
            <a:fillRef idx="1">
              <a:schemeClr val="accent1"/>
            </a:fillRef>
            <a:effectRef idx="1">
              <a:schemeClr val="accent1"/>
            </a:effectRef>
            <a:fontRef idx="minor">
              <a:schemeClr val="lt1"/>
            </a:fontRef>
          </p:style>
          <p:txBody>
            <a:bodyPr wrap="square" lIns="0" tIns="0" rIns="0" bIns="0" numCol="1" anchor="ctr">
              <a:noAutofit/>
            </a:bodyPr>
            <a:lstStyle>
              <a:lvl1pPr algn="ctr" defTabSz="266700">
                <a:defRPr sz="900">
                  <a:uFill>
                    <a:solidFill/>
                  </a:uFill>
                  <a:latin typeface="宋体"/>
                  <a:ea typeface="宋体"/>
                  <a:cs typeface="宋体"/>
                  <a:sym typeface="宋体"/>
                </a:defRPr>
              </a:lvl1pPr>
            </a:lstStyle>
            <a:p>
              <a:pPr lvl="0">
                <a:defRPr sz="1800">
                  <a:uFillTx/>
                </a:defRPr>
              </a:pPr>
              <a:r>
                <a:rPr sz="1500">
                  <a:uFill>
                    <a:solidFill/>
                  </a:uFill>
                  <a:latin typeface="微软雅黑" pitchFamily="34" charset="-122"/>
                  <a:ea typeface="微软雅黑" pitchFamily="34" charset="-122"/>
                </a:rPr>
                <a:t>宏</a:t>
              </a:r>
            </a:p>
          </p:txBody>
        </p:sp>
        <p:sp>
          <p:nvSpPr>
            <p:cNvPr id="9" name="Shape 1137"/>
            <p:cNvSpPr/>
            <p:nvPr/>
          </p:nvSpPr>
          <p:spPr>
            <a:xfrm>
              <a:off x="4440602" y="2265006"/>
              <a:ext cx="658033" cy="738513"/>
            </a:xfrm>
            <a:prstGeom prst="rect">
              <a:avLst/>
            </a:prstGeom>
            <a:ln w="12700"/>
            <a:extLst>
              <a:ext uri="{C572A759-6A51-4108-AA02-DFA0A04FC94B}">
                <ma14:wrappingTextBoxFlag xmlns="" xmlns:ma14="http://schemas.microsoft.com/office/mac/drawingml/2011/main" val="1"/>
              </a:ext>
            </a:extLst>
          </p:spPr>
          <p:style>
            <a:lnRef idx="3">
              <a:schemeClr val="lt1"/>
            </a:lnRef>
            <a:fillRef idx="1">
              <a:schemeClr val="accent1"/>
            </a:fillRef>
            <a:effectRef idx="1">
              <a:schemeClr val="accent1"/>
            </a:effectRef>
            <a:fontRef idx="minor">
              <a:schemeClr val="lt1"/>
            </a:fontRef>
          </p:style>
          <p:txBody>
            <a:bodyPr wrap="square" lIns="0" tIns="0" rIns="0" bIns="0" numCol="1" anchor="ctr">
              <a:noAutofit/>
            </a:bodyPr>
            <a:lstStyle>
              <a:lvl1pPr algn="ctr" defTabSz="266700">
                <a:defRPr sz="900">
                  <a:uFill>
                    <a:solidFill/>
                  </a:uFill>
                  <a:latin typeface="宋体"/>
                  <a:ea typeface="宋体"/>
                  <a:cs typeface="宋体"/>
                  <a:sym typeface="宋体"/>
                </a:defRPr>
              </a:lvl1pPr>
            </a:lstStyle>
            <a:p>
              <a:pPr lvl="0">
                <a:defRPr sz="1800">
                  <a:uFillTx/>
                </a:defRPr>
              </a:pPr>
              <a:endParaRPr lang="en-US" sz="1500" dirty="0" smtClean="0">
                <a:uFill>
                  <a:solidFill/>
                </a:uFill>
                <a:latin typeface="微软雅黑" pitchFamily="34" charset="-122"/>
                <a:ea typeface="微软雅黑" pitchFamily="34" charset="-122"/>
              </a:endParaRPr>
            </a:p>
            <a:p>
              <a:pPr lvl="0">
                <a:defRPr sz="1800">
                  <a:uFillTx/>
                </a:defRPr>
              </a:pPr>
              <a:r>
                <a:rPr sz="1500" dirty="0" err="1" smtClean="0">
                  <a:uFill>
                    <a:solidFill/>
                  </a:uFill>
                  <a:latin typeface="微软雅黑" pitchFamily="34" charset="-122"/>
                  <a:ea typeface="微软雅黑" pitchFamily="34" charset="-122"/>
                </a:rPr>
                <a:t>数据库</a:t>
              </a:r>
              <a:endParaRPr sz="1500" dirty="0">
                <a:uFill>
                  <a:solidFill/>
                </a:uFill>
                <a:latin typeface="微软雅黑" pitchFamily="34" charset="-122"/>
                <a:ea typeface="微软雅黑" pitchFamily="34" charset="-122"/>
              </a:endParaRPr>
            </a:p>
          </p:txBody>
        </p:sp>
      </p:grpSp>
      <p:sp>
        <p:nvSpPr>
          <p:cNvPr id="4" name="矩形 3"/>
          <p:cNvSpPr/>
          <p:nvPr/>
        </p:nvSpPr>
        <p:spPr>
          <a:xfrm>
            <a:off x="827584" y="1923678"/>
            <a:ext cx="3764484" cy="2491451"/>
          </a:xfrm>
          <a:prstGeom prst="rect">
            <a:avLst/>
          </a:prstGeom>
        </p:spPr>
        <p:txBody>
          <a:bodyPr wrap="square">
            <a:spAutoFit/>
          </a:bodyPr>
          <a:lstStyle/>
          <a:p>
            <a:pPr lvl="0">
              <a:lnSpc>
                <a:spcPts val="2100"/>
              </a:lnSpc>
              <a:defRPr>
                <a:solidFill>
                  <a:srgbClr val="000000"/>
                </a:solidFill>
              </a:defRPr>
            </a:pPr>
            <a:r>
              <a:rPr lang="zh-CN" altLang="en-US" sz="1300" dirty="0" smtClean="0">
                <a:solidFill>
                  <a:srgbClr val="FFFFFF"/>
                </a:solidFill>
                <a:latin typeface="微软雅黑" pitchFamily="34" charset="-122"/>
                <a:ea typeface="微软雅黑" pitchFamily="34" charset="-122"/>
              </a:rPr>
              <a:t>       </a:t>
            </a:r>
            <a:r>
              <a:rPr lang="zh-CN" altLang="en-US" sz="1400" dirty="0" smtClean="0">
                <a:solidFill>
                  <a:srgbClr val="FFFFFF"/>
                </a:solidFill>
                <a:latin typeface="微软雅黑" pitchFamily="34" charset="-122"/>
                <a:ea typeface="微软雅黑" pitchFamily="34" charset="-122"/>
              </a:rPr>
              <a:t>不同</a:t>
            </a:r>
            <a:r>
              <a:rPr lang="zh-CN" altLang="en-US" sz="1400" dirty="0">
                <a:solidFill>
                  <a:srgbClr val="FFFFFF"/>
                </a:solidFill>
                <a:latin typeface="微软雅黑" pitchFamily="34" charset="-122"/>
                <a:ea typeface="微软雅黑" pitchFamily="34" charset="-122"/>
              </a:rPr>
              <a:t>的数据库对象在数据库中起着不同作用，其中表是数据库的核心与基础，存放数据库中的全部数据。报表、查询和窗体都是从表中获得数据信息，以实现用户的某一特定的需求，例如查找、计算统计和打印等。窗体可以提供一种良好的用户操作界面，通过它可以直接或间接地调用宏或模块，并执行查询、打印、预览、计算等功能，甚至可以对数据库进行编辑修改。</a:t>
            </a:r>
          </a:p>
        </p:txBody>
      </p:sp>
    </p:spTree>
    <p:extLst>
      <p:ext uri="{BB962C8B-B14F-4D97-AF65-F5344CB8AC3E}">
        <p14:creationId xmlns:p14="http://schemas.microsoft.com/office/powerpoint/2010/main" val="1165750302"/>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三、</a:t>
            </a:r>
            <a:r>
              <a:rPr lang="zh-CN" altLang="en-US" dirty="0" smtClean="0"/>
              <a:t>数据库管理系统</a:t>
            </a:r>
            <a:endParaRPr lang="zh-CN" altLang="en-US" dirty="0"/>
          </a:p>
        </p:txBody>
      </p:sp>
      <p:sp>
        <p:nvSpPr>
          <p:cNvPr id="3" name="内容占位符 2"/>
          <p:cNvSpPr>
            <a:spLocks noGrp="1"/>
          </p:cNvSpPr>
          <p:nvPr>
            <p:ph idx="1"/>
          </p:nvPr>
        </p:nvSpPr>
        <p:spPr>
          <a:xfrm>
            <a:off x="683568" y="1059582"/>
            <a:ext cx="6696744" cy="3207681"/>
          </a:xfrm>
        </p:spPr>
        <p:txBody>
          <a:bodyPr>
            <a:normAutofit fontScale="85000" lnSpcReduction="10000"/>
          </a:bodyPr>
          <a:lstStyle/>
          <a:p>
            <a:pPr lvl="0">
              <a:defRPr sz="1800"/>
            </a:pPr>
            <a:r>
              <a:rPr lang="zh-CN" altLang="en-US" sz="1900" b="1" dirty="0" smtClean="0">
                <a:solidFill>
                  <a:srgbClr val="F79646"/>
                </a:solidFill>
                <a:cs typeface="楷体_GB2312"/>
                <a:sym typeface="楷体_GB2312"/>
              </a:rPr>
              <a:t>   数据表</a:t>
            </a:r>
            <a:r>
              <a:rPr lang="zh-CN" altLang="en-US" sz="1900" b="1" dirty="0" smtClean="0">
                <a:solidFill>
                  <a:srgbClr val="F79646"/>
                </a:solidFill>
                <a:cs typeface="宋体"/>
                <a:sym typeface="宋体"/>
              </a:rPr>
              <a:t>  </a:t>
            </a:r>
            <a:endParaRPr lang="zh-CN" altLang="en-US" sz="1900" b="1" dirty="0">
              <a:solidFill>
                <a:srgbClr val="F79646"/>
              </a:solidFill>
              <a:cs typeface="宋体"/>
              <a:sym typeface="宋体"/>
            </a:endParaRPr>
          </a:p>
          <a:p>
            <a:pPr marL="609600" lvl="0" indent="-342900" algn="just" defTabSz="266700">
              <a:spcBef>
                <a:spcPts val="0"/>
              </a:spcBef>
              <a:buClr>
                <a:schemeClr val="bg1"/>
              </a:buClr>
              <a:buSzPct val="57000"/>
              <a:buFont typeface="Wingdings" pitchFamily="2" charset="2"/>
              <a:buChar char="l"/>
              <a:defRPr sz="1800"/>
            </a:pPr>
            <a:r>
              <a:rPr lang="zh-CN" altLang="en-US" sz="1900" dirty="0">
                <a:uFill>
                  <a:solidFill/>
                </a:uFill>
                <a:cs typeface="宋体"/>
                <a:sym typeface="宋体"/>
              </a:rPr>
              <a:t>表是指一张满足关系模型的二维表，用于存储有关特定实体的数据集合。</a:t>
            </a:r>
          </a:p>
          <a:p>
            <a:pPr marL="609600" lvl="0" indent="-342900" algn="just" defTabSz="266700">
              <a:spcBef>
                <a:spcPts val="0"/>
              </a:spcBef>
              <a:buClr>
                <a:schemeClr val="bg1"/>
              </a:buClr>
              <a:buSzPct val="57000"/>
              <a:buFont typeface="Wingdings" pitchFamily="2" charset="2"/>
              <a:buChar char="l"/>
              <a:defRPr sz="1800"/>
            </a:pPr>
            <a:r>
              <a:rPr lang="zh-CN" altLang="en-US" sz="1900" dirty="0">
                <a:uFill>
                  <a:solidFill/>
                </a:uFill>
                <a:cs typeface="宋体"/>
                <a:sym typeface="宋体"/>
              </a:rPr>
              <a:t>它由表名、表中的字段、表的主关键字以及表中的具体数据组成。</a:t>
            </a:r>
          </a:p>
          <a:p>
            <a:pPr marL="609600" lvl="0" indent="-342900" algn="just" defTabSz="266700">
              <a:spcBef>
                <a:spcPts val="0"/>
              </a:spcBef>
              <a:buClr>
                <a:schemeClr val="bg1"/>
              </a:buClr>
              <a:buSzPct val="57000"/>
              <a:buFont typeface="Wingdings" pitchFamily="2" charset="2"/>
              <a:buChar char="l"/>
              <a:defRPr sz="1800"/>
            </a:pPr>
            <a:r>
              <a:rPr lang="zh-CN" altLang="en-US" sz="1900" dirty="0">
                <a:uFill>
                  <a:solidFill/>
                </a:uFill>
                <a:cs typeface="宋体"/>
                <a:sym typeface="宋体"/>
              </a:rPr>
              <a:t>表中的每一列称为一个</a:t>
            </a:r>
            <a:r>
              <a:rPr lang="zh-CN" altLang="en-US" sz="1900" dirty="0">
                <a:uFill>
                  <a:solidFill/>
                </a:uFill>
                <a:cs typeface="Times New Roman"/>
                <a:sym typeface="Times New Roman"/>
              </a:rPr>
              <a:t>“</a:t>
            </a:r>
            <a:r>
              <a:rPr lang="zh-CN" altLang="en-US" sz="1900" dirty="0">
                <a:uFill>
                  <a:solidFill/>
                </a:uFill>
                <a:cs typeface="宋体"/>
                <a:sym typeface="宋体"/>
              </a:rPr>
              <a:t>字段</a:t>
            </a:r>
            <a:r>
              <a:rPr lang="zh-CN" altLang="en-US" sz="1900" dirty="0">
                <a:uFill>
                  <a:solidFill/>
                </a:uFill>
                <a:cs typeface="Times New Roman"/>
                <a:sym typeface="Times New Roman"/>
              </a:rPr>
              <a:t>”</a:t>
            </a:r>
            <a:r>
              <a:rPr lang="zh-CN" altLang="en-US" sz="1900" dirty="0">
                <a:uFill>
                  <a:solidFill/>
                </a:uFill>
                <a:cs typeface="宋体"/>
                <a:sym typeface="宋体"/>
              </a:rPr>
              <a:t>。每个字段包含某一专题的信息。例如，在图书表中，</a:t>
            </a:r>
            <a:r>
              <a:rPr lang="zh-CN" altLang="en-US" sz="1900" dirty="0">
                <a:uFill>
                  <a:solidFill/>
                </a:uFill>
                <a:cs typeface="Times New Roman"/>
                <a:sym typeface="Times New Roman"/>
              </a:rPr>
              <a:t>“</a:t>
            </a:r>
            <a:r>
              <a:rPr lang="zh-CN" altLang="en-US" sz="1900" dirty="0">
                <a:uFill>
                  <a:solidFill/>
                </a:uFill>
                <a:cs typeface="宋体"/>
                <a:sym typeface="宋体"/>
              </a:rPr>
              <a:t>书名</a:t>
            </a:r>
            <a:r>
              <a:rPr lang="zh-CN" altLang="en-US" sz="1900" dirty="0">
                <a:uFill>
                  <a:solidFill/>
                </a:uFill>
                <a:cs typeface="Times New Roman"/>
                <a:sym typeface="Times New Roman"/>
              </a:rPr>
              <a:t>”</a:t>
            </a:r>
            <a:r>
              <a:rPr lang="zh-CN" altLang="en-US" sz="1900" dirty="0">
                <a:uFill>
                  <a:solidFill/>
                </a:uFill>
                <a:cs typeface="宋体"/>
                <a:sym typeface="宋体"/>
              </a:rPr>
              <a:t>和</a:t>
            </a:r>
            <a:r>
              <a:rPr lang="zh-CN" altLang="en-US" sz="1900" dirty="0">
                <a:uFill>
                  <a:solidFill/>
                </a:uFill>
                <a:cs typeface="Times New Roman"/>
                <a:sym typeface="Times New Roman"/>
              </a:rPr>
              <a:t>“</a:t>
            </a:r>
            <a:r>
              <a:rPr lang="zh-CN" altLang="en-US" sz="1900" dirty="0">
                <a:uFill>
                  <a:solidFill/>
                </a:uFill>
                <a:cs typeface="宋体"/>
                <a:sym typeface="宋体"/>
              </a:rPr>
              <a:t>书号</a:t>
            </a:r>
            <a:r>
              <a:rPr lang="zh-CN" altLang="en-US" sz="1900" dirty="0">
                <a:uFill>
                  <a:solidFill/>
                </a:uFill>
                <a:cs typeface="Times New Roman"/>
                <a:sym typeface="Times New Roman"/>
              </a:rPr>
              <a:t>”</a:t>
            </a:r>
            <a:r>
              <a:rPr lang="zh-CN" altLang="en-US" sz="1900" dirty="0">
                <a:uFill>
                  <a:solidFill/>
                </a:uFill>
                <a:cs typeface="宋体"/>
                <a:sym typeface="宋体"/>
              </a:rPr>
              <a:t>是表中所有行共有的属性，包含这两类信息的列分别称为</a:t>
            </a:r>
            <a:r>
              <a:rPr lang="zh-CN" altLang="en-US" sz="1900" dirty="0">
                <a:uFill>
                  <a:solidFill/>
                </a:uFill>
                <a:cs typeface="Times New Roman"/>
                <a:sym typeface="Times New Roman"/>
              </a:rPr>
              <a:t>“</a:t>
            </a:r>
            <a:r>
              <a:rPr lang="zh-CN" altLang="en-US" sz="1900" dirty="0">
                <a:uFill>
                  <a:solidFill/>
                </a:uFill>
                <a:cs typeface="宋体"/>
                <a:sym typeface="宋体"/>
              </a:rPr>
              <a:t>书名</a:t>
            </a:r>
            <a:r>
              <a:rPr lang="zh-CN" altLang="en-US" sz="1900" dirty="0">
                <a:uFill>
                  <a:solidFill/>
                </a:uFill>
                <a:cs typeface="Times New Roman"/>
                <a:sym typeface="Times New Roman"/>
              </a:rPr>
              <a:t>”</a:t>
            </a:r>
            <a:r>
              <a:rPr lang="zh-CN" altLang="en-US" sz="1900" dirty="0">
                <a:uFill>
                  <a:solidFill/>
                </a:uFill>
                <a:cs typeface="宋体"/>
                <a:sym typeface="宋体"/>
              </a:rPr>
              <a:t>字段和</a:t>
            </a:r>
            <a:r>
              <a:rPr lang="zh-CN" altLang="en-US" sz="1900" dirty="0">
                <a:uFill>
                  <a:solidFill/>
                </a:uFill>
                <a:cs typeface="Times New Roman"/>
                <a:sym typeface="Times New Roman"/>
              </a:rPr>
              <a:t>“</a:t>
            </a:r>
            <a:r>
              <a:rPr lang="zh-CN" altLang="en-US" sz="1900" dirty="0">
                <a:uFill>
                  <a:solidFill/>
                </a:uFill>
                <a:cs typeface="宋体"/>
                <a:sym typeface="宋体"/>
              </a:rPr>
              <a:t>书号</a:t>
            </a:r>
            <a:r>
              <a:rPr lang="zh-CN" altLang="en-US" sz="1900" dirty="0">
                <a:uFill>
                  <a:solidFill/>
                </a:uFill>
                <a:cs typeface="Times New Roman"/>
                <a:sym typeface="Times New Roman"/>
              </a:rPr>
              <a:t>”</a:t>
            </a:r>
            <a:r>
              <a:rPr lang="zh-CN" altLang="en-US" sz="1900" dirty="0">
                <a:uFill>
                  <a:solidFill/>
                </a:uFill>
                <a:cs typeface="宋体"/>
                <a:sym typeface="宋体"/>
              </a:rPr>
              <a:t>字段。</a:t>
            </a:r>
          </a:p>
          <a:p>
            <a:pPr marL="609600" lvl="0" indent="-342900" algn="just" defTabSz="266700">
              <a:spcBef>
                <a:spcPts val="0"/>
              </a:spcBef>
              <a:buClr>
                <a:schemeClr val="bg1"/>
              </a:buClr>
              <a:buSzPct val="57000"/>
              <a:buFont typeface="Wingdings" pitchFamily="2" charset="2"/>
              <a:buChar char="l"/>
              <a:defRPr sz="1800"/>
            </a:pPr>
            <a:r>
              <a:rPr lang="zh-CN" altLang="en-US" sz="1900" dirty="0">
                <a:uFill>
                  <a:solidFill/>
                </a:uFill>
                <a:cs typeface="宋体"/>
                <a:sym typeface="宋体"/>
              </a:rPr>
              <a:t>表中的每一行称为一个</a:t>
            </a:r>
            <a:r>
              <a:rPr lang="zh-CN" altLang="en-US" sz="1900" dirty="0">
                <a:uFill>
                  <a:solidFill/>
                </a:uFill>
                <a:cs typeface="Times New Roman"/>
                <a:sym typeface="Times New Roman"/>
              </a:rPr>
              <a:t>“</a:t>
            </a:r>
            <a:r>
              <a:rPr lang="zh-CN" altLang="en-US" sz="1900" dirty="0">
                <a:uFill>
                  <a:solidFill/>
                </a:uFill>
                <a:cs typeface="宋体"/>
                <a:sym typeface="宋体"/>
              </a:rPr>
              <a:t>记录</a:t>
            </a:r>
            <a:r>
              <a:rPr lang="zh-CN" altLang="en-US" sz="1900" dirty="0">
                <a:uFill>
                  <a:solidFill/>
                </a:uFill>
                <a:cs typeface="Times New Roman"/>
                <a:sym typeface="Times New Roman"/>
              </a:rPr>
              <a:t>”</a:t>
            </a:r>
            <a:r>
              <a:rPr lang="zh-CN" altLang="en-US" sz="1900" dirty="0">
                <a:uFill>
                  <a:solidFill/>
                </a:uFill>
                <a:cs typeface="宋体"/>
                <a:sym typeface="宋体"/>
              </a:rPr>
              <a:t>，每一个记录包含这行中的所有信息，就像在图书表中某本图书的全部信息。 </a:t>
            </a:r>
          </a:p>
          <a:p>
            <a:endParaRPr lang="zh-CN" altLang="en-US" dirty="0"/>
          </a:p>
        </p:txBody>
      </p:sp>
    </p:spTree>
    <p:extLst>
      <p:ext uri="{BB962C8B-B14F-4D97-AF65-F5344CB8AC3E}">
        <p14:creationId xmlns:p14="http://schemas.microsoft.com/office/powerpoint/2010/main" val="348623178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03848" y="948245"/>
            <a:ext cx="1656184" cy="471377"/>
          </a:xfrm>
        </p:spPr>
        <p:txBody>
          <a:bodyPr>
            <a:normAutofit fontScale="92500" lnSpcReduction="20000"/>
          </a:bodyPr>
          <a:lstStyle/>
          <a:p>
            <a:r>
              <a:rPr lang="zh-CN" altLang="en-US" b="1" dirty="0">
                <a:solidFill>
                  <a:srgbClr val="FFC000"/>
                </a:solidFill>
              </a:rPr>
              <a:t>学生登记表</a:t>
            </a:r>
            <a:r>
              <a:rPr lang="en-US" altLang="zh-CN" b="1" dirty="0">
                <a:solidFill>
                  <a:srgbClr val="FFC000"/>
                </a:solidFill>
              </a:rPr>
              <a:t>s</a:t>
            </a:r>
            <a:endParaRPr lang="zh-CN" altLang="en-US" b="1" dirty="0">
              <a:solidFill>
                <a:srgbClr val="FFC000"/>
              </a:solidFill>
            </a:endParaRPr>
          </a:p>
        </p:txBody>
      </p:sp>
      <p:graphicFrame>
        <p:nvGraphicFramePr>
          <p:cNvPr id="4" name="Table 1148"/>
          <p:cNvGraphicFramePr/>
          <p:nvPr>
            <p:extLst>
              <p:ext uri="{D42A27DB-BD31-4B8C-83A1-F6EECF244321}">
                <p14:modId xmlns:p14="http://schemas.microsoft.com/office/powerpoint/2010/main" val="3907501934"/>
              </p:ext>
            </p:extLst>
          </p:nvPr>
        </p:nvGraphicFramePr>
        <p:xfrm>
          <a:off x="827584" y="1817742"/>
          <a:ext cx="6768752" cy="1402080"/>
        </p:xfrm>
        <a:graphic>
          <a:graphicData uri="http://schemas.openxmlformats.org/drawingml/2006/table">
            <a:tbl>
              <a:tblPr/>
              <a:tblGrid>
                <a:gridCol w="1584176"/>
                <a:gridCol w="1152128"/>
                <a:gridCol w="1008112"/>
                <a:gridCol w="1872208"/>
                <a:gridCol w="1152128"/>
              </a:tblGrid>
              <a:tr h="242265">
                <a:tc>
                  <a:txBody>
                    <a:bodyPr/>
                    <a:lstStyle/>
                    <a:p>
                      <a:pPr lvl="0" algn="ctr">
                        <a:defRPr sz="1800" b="0" i="0"/>
                      </a:pPr>
                      <a:r>
                        <a:rPr sz="1700" dirty="0">
                          <a:solidFill>
                            <a:schemeClr val="bg1"/>
                          </a:solidFill>
                          <a:latin typeface="微软雅黑" pitchFamily="34" charset="-122"/>
                          <a:ea typeface="微软雅黑" pitchFamily="34" charset="-122"/>
                          <a:cs typeface="楷体_GB2312"/>
                          <a:sym typeface="楷体_GB2312"/>
                        </a:rPr>
                        <a:t>学 号</a:t>
                      </a:r>
                    </a:p>
                  </a:txBody>
                  <a:tcPr marL="45720" marR="45720" anchor="ctr" horzOverflow="overflow">
                    <a:lnL w="12700">
                      <a:solidFill>
                        <a:srgbClr val="000000"/>
                      </a:solidFill>
                      <a:miter/>
                    </a:lnL>
                    <a:lnR w="12700">
                      <a:solidFill>
                        <a:srgbClr val="000000"/>
                      </a:solidFill>
                      <a:miter/>
                    </a:lnR>
                    <a:lnT w="12700">
                      <a:solidFill>
                        <a:srgbClr val="000000"/>
                      </a:solidFill>
                      <a:miter/>
                    </a:lnT>
                    <a:lnB w="12700">
                      <a:solidFill>
                        <a:srgbClr val="000000"/>
                      </a:solidFill>
                      <a:miter/>
                    </a:lnB>
                    <a:solidFill>
                      <a:schemeClr val="accent5">
                        <a:lumMod val="75000"/>
                      </a:schemeClr>
                    </a:solidFill>
                  </a:tcPr>
                </a:tc>
                <a:tc>
                  <a:txBody>
                    <a:bodyPr/>
                    <a:lstStyle/>
                    <a:p>
                      <a:pPr lvl="0" algn="ctr">
                        <a:defRPr sz="1800" b="0" i="0"/>
                      </a:pPr>
                      <a:r>
                        <a:rPr sz="1700" dirty="0">
                          <a:solidFill>
                            <a:schemeClr val="bg1"/>
                          </a:solidFill>
                          <a:latin typeface="微软雅黑" pitchFamily="34" charset="-122"/>
                          <a:ea typeface="微软雅黑" pitchFamily="34" charset="-122"/>
                          <a:cs typeface="楷体_GB2312"/>
                          <a:sym typeface="楷体_GB2312"/>
                        </a:rPr>
                        <a:t>姓 名</a:t>
                      </a:r>
                    </a:p>
                  </a:txBody>
                  <a:tcPr marL="45720" marR="45720" anchor="ctr" horzOverflow="overflow">
                    <a:lnL w="12700">
                      <a:solidFill>
                        <a:srgbClr val="000000"/>
                      </a:solidFill>
                      <a:miter/>
                    </a:lnL>
                    <a:lnR w="12700">
                      <a:solidFill>
                        <a:srgbClr val="000000"/>
                      </a:solidFill>
                      <a:miter/>
                    </a:lnR>
                    <a:lnT w="12700">
                      <a:solidFill>
                        <a:srgbClr val="000000"/>
                      </a:solidFill>
                      <a:miter/>
                    </a:lnT>
                    <a:lnB w="12700">
                      <a:solidFill>
                        <a:srgbClr val="000000"/>
                      </a:solidFill>
                      <a:miter/>
                    </a:lnB>
                    <a:solidFill>
                      <a:schemeClr val="accent5">
                        <a:lumMod val="75000"/>
                      </a:schemeClr>
                    </a:solidFill>
                  </a:tcPr>
                </a:tc>
                <a:tc>
                  <a:txBody>
                    <a:bodyPr/>
                    <a:lstStyle/>
                    <a:p>
                      <a:pPr lvl="0" algn="ctr">
                        <a:defRPr sz="1800" b="0" i="0"/>
                      </a:pPr>
                      <a:r>
                        <a:rPr sz="1700">
                          <a:solidFill>
                            <a:schemeClr val="bg1"/>
                          </a:solidFill>
                          <a:latin typeface="微软雅黑" pitchFamily="34" charset="-122"/>
                          <a:ea typeface="微软雅黑" pitchFamily="34" charset="-122"/>
                          <a:cs typeface="楷体_GB2312"/>
                          <a:sym typeface="楷体_GB2312"/>
                        </a:rPr>
                        <a:t>性 别</a:t>
                      </a:r>
                    </a:p>
                  </a:txBody>
                  <a:tcPr marL="45720" marR="45720" anchor="ctr" horzOverflow="overflow">
                    <a:lnL w="12700">
                      <a:solidFill>
                        <a:srgbClr val="000000"/>
                      </a:solidFill>
                      <a:miter/>
                    </a:lnL>
                    <a:lnR w="12700">
                      <a:solidFill>
                        <a:srgbClr val="000000"/>
                      </a:solidFill>
                      <a:miter/>
                    </a:lnR>
                    <a:lnT w="12700">
                      <a:solidFill>
                        <a:srgbClr val="000000"/>
                      </a:solidFill>
                      <a:miter/>
                    </a:lnT>
                    <a:lnB w="12700">
                      <a:solidFill>
                        <a:srgbClr val="000000"/>
                      </a:solidFill>
                      <a:miter/>
                    </a:lnB>
                    <a:solidFill>
                      <a:schemeClr val="accent5">
                        <a:lumMod val="75000"/>
                      </a:schemeClr>
                    </a:solidFill>
                  </a:tcPr>
                </a:tc>
                <a:tc>
                  <a:txBody>
                    <a:bodyPr/>
                    <a:lstStyle/>
                    <a:p>
                      <a:pPr lvl="0" algn="ctr">
                        <a:defRPr sz="1800" b="0" i="0"/>
                      </a:pPr>
                      <a:r>
                        <a:rPr sz="1700" dirty="0" err="1">
                          <a:solidFill>
                            <a:schemeClr val="bg1"/>
                          </a:solidFill>
                          <a:latin typeface="微软雅黑" pitchFamily="34" charset="-122"/>
                          <a:ea typeface="微软雅黑" pitchFamily="34" charset="-122"/>
                          <a:cs typeface="楷体_GB2312"/>
                          <a:sym typeface="楷体_GB2312"/>
                        </a:rPr>
                        <a:t>出生年月</a:t>
                      </a:r>
                      <a:endParaRPr sz="1700" dirty="0">
                        <a:solidFill>
                          <a:schemeClr val="bg1"/>
                        </a:solidFill>
                        <a:latin typeface="微软雅黑" pitchFamily="34" charset="-122"/>
                        <a:ea typeface="微软雅黑" pitchFamily="34" charset="-122"/>
                        <a:cs typeface="楷体_GB2312"/>
                        <a:sym typeface="楷体_GB2312"/>
                      </a:endParaRPr>
                    </a:p>
                  </a:txBody>
                  <a:tcPr marL="45720" marR="45720" anchor="ctr" horzOverflow="overflow">
                    <a:lnL w="12700">
                      <a:solidFill>
                        <a:srgbClr val="000000"/>
                      </a:solidFill>
                      <a:miter/>
                    </a:lnL>
                    <a:lnR w="12700">
                      <a:solidFill>
                        <a:srgbClr val="000000"/>
                      </a:solidFill>
                      <a:miter/>
                    </a:lnR>
                    <a:lnT w="12700">
                      <a:solidFill>
                        <a:srgbClr val="000000"/>
                      </a:solidFill>
                      <a:miter/>
                    </a:lnT>
                    <a:lnB w="12700">
                      <a:solidFill>
                        <a:srgbClr val="000000"/>
                      </a:solidFill>
                      <a:miter/>
                    </a:lnB>
                    <a:solidFill>
                      <a:schemeClr val="accent5">
                        <a:lumMod val="75000"/>
                      </a:schemeClr>
                    </a:solidFill>
                  </a:tcPr>
                </a:tc>
                <a:tc>
                  <a:txBody>
                    <a:bodyPr/>
                    <a:lstStyle/>
                    <a:p>
                      <a:pPr lvl="0" algn="ctr">
                        <a:defRPr sz="1800" b="0" i="0"/>
                      </a:pPr>
                      <a:r>
                        <a:rPr sz="1700" dirty="0">
                          <a:solidFill>
                            <a:schemeClr val="bg1"/>
                          </a:solidFill>
                          <a:latin typeface="微软雅黑" pitchFamily="34" charset="-122"/>
                          <a:ea typeface="微软雅黑" pitchFamily="34" charset="-122"/>
                          <a:cs typeface="楷体_GB2312"/>
                          <a:sym typeface="楷体_GB2312"/>
                        </a:rPr>
                        <a:t>系 别</a:t>
                      </a:r>
                    </a:p>
                  </a:txBody>
                  <a:tcPr marL="45720" marR="45720" anchor="ctr" horzOverflow="overflow">
                    <a:lnL w="12700">
                      <a:solidFill>
                        <a:srgbClr val="000000"/>
                      </a:solidFill>
                      <a:miter/>
                    </a:lnL>
                    <a:lnR w="12700">
                      <a:solidFill>
                        <a:srgbClr val="000000"/>
                      </a:solidFill>
                      <a:miter/>
                    </a:lnR>
                    <a:lnT w="12700">
                      <a:solidFill>
                        <a:srgbClr val="000000"/>
                      </a:solidFill>
                      <a:miter/>
                    </a:lnT>
                    <a:lnB w="12700">
                      <a:solidFill>
                        <a:srgbClr val="000000"/>
                      </a:solidFill>
                      <a:miter/>
                    </a:lnB>
                    <a:solidFill>
                      <a:schemeClr val="accent5">
                        <a:lumMod val="75000"/>
                      </a:schemeClr>
                    </a:solidFill>
                  </a:tcPr>
                </a:tc>
              </a:tr>
              <a:tr h="291055">
                <a:tc>
                  <a:txBody>
                    <a:bodyPr/>
                    <a:lstStyle/>
                    <a:p>
                      <a:pPr lvl="0" algn="ctr">
                        <a:defRPr sz="1800" b="0" i="0"/>
                      </a:pPr>
                      <a:r>
                        <a:rPr sz="1700">
                          <a:solidFill>
                            <a:schemeClr val="bg1"/>
                          </a:solidFill>
                          <a:latin typeface="微软雅黑" pitchFamily="34" charset="-122"/>
                          <a:ea typeface="微软雅黑" pitchFamily="34" charset="-122"/>
                          <a:cs typeface="Times New Roman"/>
                          <a:sym typeface="Times New Roman"/>
                        </a:rPr>
                        <a:t>200510101</a:t>
                      </a:r>
                    </a:p>
                  </a:txBody>
                  <a:tcPr marL="45720" marR="45720" anchor="ctr" horzOverflow="overflow">
                    <a:lnL w="12700">
                      <a:solidFill>
                        <a:srgbClr val="000000"/>
                      </a:solidFill>
                      <a:miter/>
                    </a:lnL>
                    <a:lnR w="12700">
                      <a:solidFill>
                        <a:srgbClr val="000000"/>
                      </a:solidFill>
                      <a:miter/>
                    </a:lnR>
                    <a:lnT w="12700">
                      <a:solidFill>
                        <a:srgbClr val="000000"/>
                      </a:solidFill>
                      <a:miter/>
                    </a:lnT>
                    <a:lnB w="12700">
                      <a:solidFill>
                        <a:srgbClr val="000000"/>
                      </a:solidFill>
                      <a:miter/>
                    </a:lnB>
                    <a:solidFill>
                      <a:schemeClr val="accent5">
                        <a:lumMod val="75000"/>
                      </a:schemeClr>
                    </a:solidFill>
                  </a:tcPr>
                </a:tc>
                <a:tc>
                  <a:txBody>
                    <a:bodyPr/>
                    <a:lstStyle/>
                    <a:p>
                      <a:pPr lvl="0" algn="ctr">
                        <a:defRPr sz="1800" b="0" i="0"/>
                      </a:pPr>
                      <a:r>
                        <a:rPr sz="1700" dirty="0">
                          <a:solidFill>
                            <a:schemeClr val="bg1"/>
                          </a:solidFill>
                          <a:latin typeface="微软雅黑" pitchFamily="34" charset="-122"/>
                          <a:ea typeface="微软雅黑" pitchFamily="34" charset="-122"/>
                          <a:cs typeface="楷体_GB2312"/>
                          <a:sym typeface="楷体_GB2312"/>
                        </a:rPr>
                        <a:t>李 丽</a:t>
                      </a:r>
                    </a:p>
                  </a:txBody>
                  <a:tcPr marL="45720" marR="45720" anchor="ctr" horzOverflow="overflow">
                    <a:lnL w="12700">
                      <a:solidFill>
                        <a:srgbClr val="000000"/>
                      </a:solidFill>
                      <a:miter/>
                    </a:lnL>
                    <a:lnR w="12700">
                      <a:solidFill>
                        <a:srgbClr val="000000"/>
                      </a:solidFill>
                      <a:miter/>
                    </a:lnR>
                    <a:lnT w="12700">
                      <a:solidFill>
                        <a:srgbClr val="000000"/>
                      </a:solidFill>
                      <a:miter/>
                    </a:lnT>
                    <a:lnB w="12700">
                      <a:solidFill>
                        <a:srgbClr val="000000"/>
                      </a:solidFill>
                      <a:miter/>
                    </a:lnB>
                    <a:solidFill>
                      <a:schemeClr val="accent5">
                        <a:lumMod val="75000"/>
                      </a:schemeClr>
                    </a:solidFill>
                  </a:tcPr>
                </a:tc>
                <a:tc>
                  <a:txBody>
                    <a:bodyPr/>
                    <a:lstStyle/>
                    <a:p>
                      <a:pPr lvl="0" algn="ctr">
                        <a:defRPr sz="1800" b="0" i="0"/>
                      </a:pPr>
                      <a:r>
                        <a:rPr sz="1700" dirty="0">
                          <a:solidFill>
                            <a:schemeClr val="bg1"/>
                          </a:solidFill>
                          <a:latin typeface="微软雅黑" pitchFamily="34" charset="-122"/>
                          <a:ea typeface="微软雅黑" pitchFamily="34" charset="-122"/>
                          <a:cs typeface="楷体_GB2312"/>
                          <a:sym typeface="楷体_GB2312"/>
                        </a:rPr>
                        <a:t>女</a:t>
                      </a:r>
                    </a:p>
                  </a:txBody>
                  <a:tcPr marL="45720" marR="45720" anchor="ctr" horzOverflow="overflow">
                    <a:lnL w="12700">
                      <a:solidFill>
                        <a:srgbClr val="000000"/>
                      </a:solidFill>
                      <a:miter/>
                    </a:lnL>
                    <a:lnR w="12700">
                      <a:solidFill>
                        <a:srgbClr val="000000"/>
                      </a:solidFill>
                      <a:miter/>
                    </a:lnR>
                    <a:lnT w="12700">
                      <a:solidFill>
                        <a:srgbClr val="000000"/>
                      </a:solidFill>
                      <a:miter/>
                    </a:lnT>
                    <a:lnB w="12700">
                      <a:solidFill>
                        <a:srgbClr val="000000"/>
                      </a:solidFill>
                      <a:miter/>
                    </a:lnB>
                    <a:solidFill>
                      <a:schemeClr val="accent5">
                        <a:lumMod val="75000"/>
                      </a:schemeClr>
                    </a:solidFill>
                  </a:tcPr>
                </a:tc>
                <a:tc>
                  <a:txBody>
                    <a:bodyPr/>
                    <a:lstStyle/>
                    <a:p>
                      <a:pPr lvl="0" algn="ctr">
                        <a:defRPr sz="1800" b="0" i="0"/>
                      </a:pPr>
                      <a:r>
                        <a:rPr sz="1700">
                          <a:solidFill>
                            <a:schemeClr val="bg1"/>
                          </a:solidFill>
                          <a:latin typeface="微软雅黑" pitchFamily="34" charset="-122"/>
                          <a:ea typeface="微软雅黑" pitchFamily="34" charset="-122"/>
                          <a:cs typeface="Times New Roman"/>
                          <a:sym typeface="Times New Roman"/>
                        </a:rPr>
                        <a:t>07/05/1987</a:t>
                      </a:r>
                    </a:p>
                  </a:txBody>
                  <a:tcPr marL="45720" marR="45720" anchor="ctr" horzOverflow="overflow">
                    <a:lnL w="12700">
                      <a:solidFill>
                        <a:srgbClr val="000000"/>
                      </a:solidFill>
                      <a:miter/>
                    </a:lnL>
                    <a:lnR w="12700">
                      <a:solidFill>
                        <a:srgbClr val="000000"/>
                      </a:solidFill>
                      <a:miter/>
                    </a:lnR>
                    <a:lnT w="12700">
                      <a:solidFill>
                        <a:srgbClr val="000000"/>
                      </a:solidFill>
                      <a:miter/>
                    </a:lnT>
                    <a:lnB w="12700">
                      <a:solidFill>
                        <a:srgbClr val="000000"/>
                      </a:solidFill>
                      <a:miter/>
                    </a:lnB>
                    <a:solidFill>
                      <a:schemeClr val="accent5">
                        <a:lumMod val="75000"/>
                      </a:schemeClr>
                    </a:solidFill>
                  </a:tcPr>
                </a:tc>
                <a:tc>
                  <a:txBody>
                    <a:bodyPr/>
                    <a:lstStyle/>
                    <a:p>
                      <a:pPr lvl="0" algn="ctr">
                        <a:defRPr sz="1800" b="0" i="0"/>
                      </a:pPr>
                      <a:r>
                        <a:rPr sz="1700" dirty="0" err="1">
                          <a:solidFill>
                            <a:schemeClr val="bg1"/>
                          </a:solidFill>
                          <a:latin typeface="微软雅黑" pitchFamily="34" charset="-122"/>
                          <a:ea typeface="微软雅黑" pitchFamily="34" charset="-122"/>
                          <a:cs typeface="楷体_GB2312"/>
                          <a:sym typeface="楷体_GB2312"/>
                        </a:rPr>
                        <a:t>计算机</a:t>
                      </a:r>
                      <a:endParaRPr sz="1700" dirty="0">
                        <a:solidFill>
                          <a:schemeClr val="bg1"/>
                        </a:solidFill>
                        <a:latin typeface="微软雅黑" pitchFamily="34" charset="-122"/>
                        <a:ea typeface="微软雅黑" pitchFamily="34" charset="-122"/>
                        <a:cs typeface="楷体_GB2312"/>
                        <a:sym typeface="楷体_GB2312"/>
                      </a:endParaRPr>
                    </a:p>
                  </a:txBody>
                  <a:tcPr marL="45720" marR="45720" anchor="ctr" horzOverflow="overflow">
                    <a:lnL w="12700">
                      <a:solidFill>
                        <a:srgbClr val="000000"/>
                      </a:solidFill>
                      <a:miter/>
                    </a:lnL>
                    <a:lnR w="12700">
                      <a:solidFill>
                        <a:srgbClr val="000000"/>
                      </a:solidFill>
                      <a:miter/>
                    </a:lnR>
                    <a:lnT w="12700">
                      <a:solidFill>
                        <a:srgbClr val="000000"/>
                      </a:solidFill>
                      <a:miter/>
                    </a:lnT>
                    <a:lnB w="12700">
                      <a:solidFill>
                        <a:srgbClr val="000000"/>
                      </a:solidFill>
                      <a:miter/>
                    </a:lnB>
                    <a:solidFill>
                      <a:schemeClr val="accent5">
                        <a:lumMod val="75000"/>
                      </a:schemeClr>
                    </a:solidFill>
                  </a:tcPr>
                </a:tc>
              </a:tr>
              <a:tr h="291055">
                <a:tc>
                  <a:txBody>
                    <a:bodyPr/>
                    <a:lstStyle/>
                    <a:p>
                      <a:pPr lvl="0" algn="ctr">
                        <a:defRPr sz="1800" b="0" i="0"/>
                      </a:pPr>
                      <a:r>
                        <a:rPr sz="1700">
                          <a:solidFill>
                            <a:schemeClr val="bg1"/>
                          </a:solidFill>
                          <a:latin typeface="微软雅黑" pitchFamily="34" charset="-122"/>
                          <a:ea typeface="微软雅黑" pitchFamily="34" charset="-122"/>
                          <a:cs typeface="Times New Roman"/>
                          <a:sym typeface="Times New Roman"/>
                        </a:rPr>
                        <a:t>200510102</a:t>
                      </a:r>
                    </a:p>
                  </a:txBody>
                  <a:tcPr marL="45720" marR="45720" anchor="ctr" horzOverflow="overflow">
                    <a:lnL w="12700">
                      <a:solidFill>
                        <a:srgbClr val="000000"/>
                      </a:solidFill>
                      <a:miter/>
                    </a:lnL>
                    <a:lnR w="12700">
                      <a:solidFill>
                        <a:srgbClr val="000000"/>
                      </a:solidFill>
                      <a:miter/>
                    </a:lnR>
                    <a:lnT w="12700">
                      <a:solidFill>
                        <a:srgbClr val="000000"/>
                      </a:solidFill>
                      <a:miter/>
                    </a:lnT>
                    <a:lnB w="12700">
                      <a:solidFill>
                        <a:srgbClr val="000000"/>
                      </a:solidFill>
                      <a:miter/>
                    </a:lnB>
                    <a:solidFill>
                      <a:schemeClr val="accent5">
                        <a:lumMod val="75000"/>
                      </a:schemeClr>
                    </a:solidFill>
                  </a:tcPr>
                </a:tc>
                <a:tc>
                  <a:txBody>
                    <a:bodyPr/>
                    <a:lstStyle/>
                    <a:p>
                      <a:pPr lvl="0" algn="ctr">
                        <a:defRPr sz="1800" b="0" i="0"/>
                      </a:pPr>
                      <a:r>
                        <a:rPr sz="1700">
                          <a:solidFill>
                            <a:schemeClr val="bg1"/>
                          </a:solidFill>
                          <a:latin typeface="微软雅黑" pitchFamily="34" charset="-122"/>
                          <a:ea typeface="微软雅黑" pitchFamily="34" charset="-122"/>
                          <a:cs typeface="楷体_GB2312"/>
                          <a:sym typeface="楷体_GB2312"/>
                        </a:rPr>
                        <a:t>赵 勇</a:t>
                      </a:r>
                    </a:p>
                  </a:txBody>
                  <a:tcPr marL="45720" marR="45720" anchor="ctr" horzOverflow="overflow">
                    <a:lnL w="12700">
                      <a:solidFill>
                        <a:srgbClr val="000000"/>
                      </a:solidFill>
                      <a:miter/>
                    </a:lnL>
                    <a:lnR w="12700">
                      <a:solidFill>
                        <a:srgbClr val="000000"/>
                      </a:solidFill>
                      <a:miter/>
                    </a:lnR>
                    <a:lnT w="12700">
                      <a:solidFill>
                        <a:srgbClr val="000000"/>
                      </a:solidFill>
                      <a:miter/>
                    </a:lnT>
                    <a:lnB w="12700">
                      <a:solidFill>
                        <a:srgbClr val="000000"/>
                      </a:solidFill>
                      <a:miter/>
                    </a:lnB>
                    <a:solidFill>
                      <a:schemeClr val="accent5">
                        <a:lumMod val="75000"/>
                      </a:schemeClr>
                    </a:solidFill>
                  </a:tcPr>
                </a:tc>
                <a:tc>
                  <a:txBody>
                    <a:bodyPr/>
                    <a:lstStyle/>
                    <a:p>
                      <a:pPr lvl="0" algn="ctr">
                        <a:defRPr sz="1800" b="0" i="0"/>
                      </a:pPr>
                      <a:r>
                        <a:rPr sz="1700" dirty="0">
                          <a:solidFill>
                            <a:schemeClr val="bg1"/>
                          </a:solidFill>
                          <a:latin typeface="微软雅黑" pitchFamily="34" charset="-122"/>
                          <a:ea typeface="微软雅黑" pitchFamily="34" charset="-122"/>
                          <a:cs typeface="楷体_GB2312"/>
                          <a:sym typeface="楷体_GB2312"/>
                        </a:rPr>
                        <a:t>男</a:t>
                      </a:r>
                    </a:p>
                  </a:txBody>
                  <a:tcPr marL="45720" marR="45720" anchor="ctr" horzOverflow="overflow">
                    <a:lnL w="12700">
                      <a:solidFill>
                        <a:srgbClr val="000000"/>
                      </a:solidFill>
                      <a:miter/>
                    </a:lnL>
                    <a:lnR w="12700">
                      <a:solidFill>
                        <a:srgbClr val="000000"/>
                      </a:solidFill>
                      <a:miter/>
                    </a:lnR>
                    <a:lnT w="12700">
                      <a:solidFill>
                        <a:srgbClr val="000000"/>
                      </a:solidFill>
                      <a:miter/>
                    </a:lnT>
                    <a:lnB w="12700">
                      <a:solidFill>
                        <a:srgbClr val="000000"/>
                      </a:solidFill>
                      <a:miter/>
                    </a:lnB>
                    <a:solidFill>
                      <a:schemeClr val="accent5">
                        <a:lumMod val="75000"/>
                      </a:schemeClr>
                    </a:solidFill>
                  </a:tcPr>
                </a:tc>
                <a:tc>
                  <a:txBody>
                    <a:bodyPr/>
                    <a:lstStyle/>
                    <a:p>
                      <a:pPr lvl="0" algn="ctr">
                        <a:defRPr sz="1800" b="0" i="0"/>
                      </a:pPr>
                      <a:r>
                        <a:rPr sz="1700" dirty="0">
                          <a:solidFill>
                            <a:schemeClr val="bg1"/>
                          </a:solidFill>
                          <a:latin typeface="微软雅黑" pitchFamily="34" charset="-122"/>
                          <a:ea typeface="微软雅黑" pitchFamily="34" charset="-122"/>
                          <a:cs typeface="Times New Roman"/>
                          <a:sym typeface="Times New Roman"/>
                        </a:rPr>
                        <a:t>02/23/1988</a:t>
                      </a:r>
                    </a:p>
                  </a:txBody>
                  <a:tcPr marL="45720" marR="45720" anchor="ctr" horzOverflow="overflow">
                    <a:lnL w="12700">
                      <a:solidFill>
                        <a:srgbClr val="000000"/>
                      </a:solidFill>
                      <a:miter/>
                    </a:lnL>
                    <a:lnR w="12700">
                      <a:solidFill>
                        <a:srgbClr val="000000"/>
                      </a:solidFill>
                      <a:miter/>
                    </a:lnR>
                    <a:lnT w="12700">
                      <a:solidFill>
                        <a:srgbClr val="000000"/>
                      </a:solidFill>
                      <a:miter/>
                    </a:lnT>
                    <a:lnB w="12700">
                      <a:solidFill>
                        <a:srgbClr val="000000"/>
                      </a:solidFill>
                      <a:miter/>
                    </a:lnB>
                    <a:solidFill>
                      <a:schemeClr val="accent5">
                        <a:lumMod val="75000"/>
                      </a:schemeClr>
                    </a:solidFill>
                  </a:tcPr>
                </a:tc>
                <a:tc>
                  <a:txBody>
                    <a:bodyPr/>
                    <a:lstStyle/>
                    <a:p>
                      <a:pPr lvl="0" algn="ctr">
                        <a:defRPr sz="1800" b="0" i="0"/>
                      </a:pPr>
                      <a:r>
                        <a:rPr sz="1700">
                          <a:solidFill>
                            <a:schemeClr val="bg1"/>
                          </a:solidFill>
                          <a:latin typeface="微软雅黑" pitchFamily="34" charset="-122"/>
                          <a:ea typeface="微软雅黑" pitchFamily="34" charset="-122"/>
                          <a:cs typeface="楷体_GB2312"/>
                          <a:sym typeface="楷体_GB2312"/>
                        </a:rPr>
                        <a:t>法  律</a:t>
                      </a:r>
                    </a:p>
                  </a:txBody>
                  <a:tcPr marL="45720" marR="45720" anchor="ctr" horzOverflow="overflow">
                    <a:lnL w="12700">
                      <a:solidFill>
                        <a:srgbClr val="000000"/>
                      </a:solidFill>
                      <a:miter/>
                    </a:lnL>
                    <a:lnR w="12700">
                      <a:solidFill>
                        <a:srgbClr val="000000"/>
                      </a:solidFill>
                      <a:miter/>
                    </a:lnR>
                    <a:lnT w="12700">
                      <a:solidFill>
                        <a:srgbClr val="000000"/>
                      </a:solidFill>
                      <a:miter/>
                    </a:lnT>
                    <a:lnB w="12700">
                      <a:solidFill>
                        <a:srgbClr val="000000"/>
                      </a:solidFill>
                      <a:miter/>
                    </a:lnB>
                    <a:solidFill>
                      <a:schemeClr val="accent5">
                        <a:lumMod val="75000"/>
                      </a:schemeClr>
                    </a:solidFill>
                  </a:tcPr>
                </a:tc>
              </a:tr>
              <a:tr h="258248">
                <a:tc>
                  <a:txBody>
                    <a:bodyPr/>
                    <a:lstStyle/>
                    <a:p>
                      <a:pPr lvl="0" algn="ctr">
                        <a:defRPr sz="1800" b="0" i="0"/>
                      </a:pPr>
                      <a:r>
                        <a:rPr sz="1700">
                          <a:solidFill>
                            <a:schemeClr val="bg1"/>
                          </a:solidFill>
                          <a:latin typeface="微软雅黑" pitchFamily="34" charset="-122"/>
                          <a:ea typeface="微软雅黑" pitchFamily="34" charset="-122"/>
                          <a:cs typeface="Times New Roman"/>
                          <a:sym typeface="Times New Roman"/>
                        </a:rPr>
                        <a:t>200510103</a:t>
                      </a:r>
                    </a:p>
                  </a:txBody>
                  <a:tcPr marL="45720" marR="45720" anchor="ctr" horzOverflow="overflow">
                    <a:lnL w="12700">
                      <a:solidFill>
                        <a:srgbClr val="000000"/>
                      </a:solidFill>
                      <a:miter/>
                    </a:lnL>
                    <a:lnR w="12700">
                      <a:solidFill>
                        <a:srgbClr val="000000"/>
                      </a:solidFill>
                      <a:miter/>
                    </a:lnR>
                    <a:lnT w="12700">
                      <a:solidFill>
                        <a:srgbClr val="000000"/>
                      </a:solidFill>
                      <a:miter/>
                    </a:lnT>
                    <a:lnB w="12700">
                      <a:solidFill>
                        <a:srgbClr val="000000"/>
                      </a:solidFill>
                      <a:miter/>
                    </a:lnB>
                    <a:solidFill>
                      <a:schemeClr val="accent5">
                        <a:lumMod val="75000"/>
                      </a:schemeClr>
                    </a:solidFill>
                  </a:tcPr>
                </a:tc>
                <a:tc>
                  <a:txBody>
                    <a:bodyPr/>
                    <a:lstStyle/>
                    <a:p>
                      <a:pPr lvl="0" algn="ctr">
                        <a:defRPr sz="1800" b="0" i="0"/>
                      </a:pPr>
                      <a:r>
                        <a:rPr sz="1700">
                          <a:solidFill>
                            <a:schemeClr val="bg1"/>
                          </a:solidFill>
                          <a:latin typeface="微软雅黑" pitchFamily="34" charset="-122"/>
                          <a:ea typeface="微软雅黑" pitchFamily="34" charset="-122"/>
                          <a:cs typeface="楷体_GB2312"/>
                          <a:sym typeface="楷体_GB2312"/>
                        </a:rPr>
                        <a:t>王凯</a:t>
                      </a:r>
                    </a:p>
                  </a:txBody>
                  <a:tcPr marL="45720" marR="45720" anchor="ctr" horzOverflow="overflow">
                    <a:lnL w="12700">
                      <a:solidFill>
                        <a:srgbClr val="000000"/>
                      </a:solidFill>
                      <a:miter/>
                    </a:lnL>
                    <a:lnR w="12700">
                      <a:solidFill>
                        <a:srgbClr val="000000"/>
                      </a:solidFill>
                      <a:miter/>
                    </a:lnR>
                    <a:lnT w="12700">
                      <a:solidFill>
                        <a:srgbClr val="000000"/>
                      </a:solidFill>
                      <a:miter/>
                    </a:lnT>
                    <a:lnB w="12700">
                      <a:solidFill>
                        <a:srgbClr val="000000"/>
                      </a:solidFill>
                      <a:miter/>
                    </a:lnB>
                    <a:solidFill>
                      <a:schemeClr val="accent5">
                        <a:lumMod val="75000"/>
                      </a:schemeClr>
                    </a:solidFill>
                  </a:tcPr>
                </a:tc>
                <a:tc>
                  <a:txBody>
                    <a:bodyPr/>
                    <a:lstStyle/>
                    <a:p>
                      <a:pPr lvl="0" algn="ctr">
                        <a:defRPr sz="1800" b="0" i="0"/>
                      </a:pPr>
                      <a:r>
                        <a:rPr sz="1700">
                          <a:solidFill>
                            <a:schemeClr val="bg1"/>
                          </a:solidFill>
                          <a:latin typeface="微软雅黑" pitchFamily="34" charset="-122"/>
                          <a:ea typeface="微软雅黑" pitchFamily="34" charset="-122"/>
                          <a:cs typeface="楷体_GB2312"/>
                          <a:sym typeface="楷体_GB2312"/>
                        </a:rPr>
                        <a:t>男</a:t>
                      </a:r>
                    </a:p>
                  </a:txBody>
                  <a:tcPr marL="45720" marR="45720" anchor="ctr" horzOverflow="overflow">
                    <a:lnL w="12700">
                      <a:solidFill>
                        <a:srgbClr val="000000"/>
                      </a:solidFill>
                      <a:miter/>
                    </a:lnL>
                    <a:lnR w="12700">
                      <a:solidFill>
                        <a:srgbClr val="000000"/>
                      </a:solidFill>
                      <a:miter/>
                    </a:lnR>
                    <a:lnT w="12700">
                      <a:solidFill>
                        <a:srgbClr val="000000"/>
                      </a:solidFill>
                      <a:miter/>
                    </a:lnT>
                    <a:lnB w="12700">
                      <a:solidFill>
                        <a:srgbClr val="000000"/>
                      </a:solidFill>
                      <a:miter/>
                    </a:lnB>
                    <a:solidFill>
                      <a:schemeClr val="accent5">
                        <a:lumMod val="75000"/>
                      </a:schemeClr>
                    </a:solidFill>
                  </a:tcPr>
                </a:tc>
                <a:tc>
                  <a:txBody>
                    <a:bodyPr/>
                    <a:lstStyle/>
                    <a:p>
                      <a:pPr lvl="0" algn="ctr">
                        <a:defRPr sz="1800" b="0" i="0"/>
                      </a:pPr>
                      <a:r>
                        <a:rPr sz="1700" dirty="0">
                          <a:solidFill>
                            <a:schemeClr val="bg1"/>
                          </a:solidFill>
                          <a:latin typeface="微软雅黑" pitchFamily="34" charset="-122"/>
                          <a:ea typeface="微软雅黑" pitchFamily="34" charset="-122"/>
                          <a:cs typeface="Times New Roman"/>
                          <a:sym typeface="Times New Roman"/>
                        </a:rPr>
                        <a:t>01/19/1987</a:t>
                      </a:r>
                    </a:p>
                  </a:txBody>
                  <a:tcPr marL="45720" marR="45720" anchor="ctr" horzOverflow="overflow">
                    <a:lnL w="12700">
                      <a:solidFill>
                        <a:srgbClr val="000000"/>
                      </a:solidFill>
                      <a:miter/>
                    </a:lnL>
                    <a:lnR w="12700">
                      <a:solidFill>
                        <a:srgbClr val="000000"/>
                      </a:solidFill>
                      <a:miter/>
                    </a:lnR>
                    <a:lnT w="12700">
                      <a:solidFill>
                        <a:srgbClr val="000000"/>
                      </a:solidFill>
                      <a:miter/>
                    </a:lnT>
                    <a:lnB w="12700">
                      <a:solidFill>
                        <a:srgbClr val="000000"/>
                      </a:solidFill>
                      <a:miter/>
                    </a:lnB>
                    <a:solidFill>
                      <a:schemeClr val="accent5">
                        <a:lumMod val="75000"/>
                      </a:schemeClr>
                    </a:solidFill>
                  </a:tcPr>
                </a:tc>
                <a:tc>
                  <a:txBody>
                    <a:bodyPr/>
                    <a:lstStyle/>
                    <a:p>
                      <a:pPr lvl="0" algn="ctr">
                        <a:defRPr sz="1800" b="0" i="0"/>
                      </a:pPr>
                      <a:r>
                        <a:rPr sz="1700" dirty="0">
                          <a:solidFill>
                            <a:schemeClr val="bg1"/>
                          </a:solidFill>
                          <a:latin typeface="微软雅黑" pitchFamily="34" charset="-122"/>
                          <a:ea typeface="微软雅黑" pitchFamily="34" charset="-122"/>
                          <a:cs typeface="楷体_GB2312"/>
                          <a:sym typeface="楷体_GB2312"/>
                        </a:rPr>
                        <a:t>管  理</a:t>
                      </a:r>
                    </a:p>
                  </a:txBody>
                  <a:tcPr marL="45720" marR="45720" anchor="ctr" horzOverflow="overflow">
                    <a:lnL w="12700">
                      <a:solidFill>
                        <a:srgbClr val="000000"/>
                      </a:solidFill>
                      <a:miter/>
                    </a:lnL>
                    <a:lnR w="12700">
                      <a:solidFill>
                        <a:srgbClr val="000000"/>
                      </a:solidFill>
                      <a:miter/>
                    </a:lnR>
                    <a:lnT w="12700">
                      <a:solidFill>
                        <a:srgbClr val="000000"/>
                      </a:solidFill>
                      <a:miter/>
                    </a:lnT>
                    <a:lnB w="12700">
                      <a:solidFill>
                        <a:srgbClr val="000000"/>
                      </a:solidFill>
                      <a:miter/>
                    </a:lnB>
                    <a:solidFill>
                      <a:schemeClr val="accent5">
                        <a:lumMod val="75000"/>
                      </a:schemeClr>
                    </a:solidFill>
                  </a:tcPr>
                </a:tc>
              </a:tr>
            </a:tbl>
          </a:graphicData>
        </a:graphic>
      </p:graphicFrame>
    </p:spTree>
    <p:extLst>
      <p:ext uri="{BB962C8B-B14F-4D97-AF65-F5344CB8AC3E}">
        <p14:creationId xmlns:p14="http://schemas.microsoft.com/office/powerpoint/2010/main" val="187685969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408c154f951dbbb6fbc94b1fbf5f8181aaa1f7"/>
  <p:tag name="ISPRING_RESOURCE_PATHS_HASH_2" val="f6bba396087f37c51ff96c22b485fbc28aaa48f"/>
  <p:tag name="ARTICULATE_PROJECT_OPEN" val="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2585</TotalTime>
  <Words>6812</Words>
  <Application>Microsoft Office PowerPoint</Application>
  <PresentationFormat>全屏显示(16:9)</PresentationFormat>
  <Paragraphs>919</Paragraphs>
  <Slides>118</Slides>
  <Notes>6</Notes>
  <HiddenSlides>0</HiddenSlides>
  <MMClips>0</MMClips>
  <ScaleCrop>false</ScaleCrop>
  <HeadingPairs>
    <vt:vector size="4" baseType="variant">
      <vt:variant>
        <vt:lpstr>主题</vt:lpstr>
      </vt:variant>
      <vt:variant>
        <vt:i4>1</vt:i4>
      </vt:variant>
      <vt:variant>
        <vt:lpstr>幻灯片标题</vt:lpstr>
      </vt:variant>
      <vt:variant>
        <vt:i4>118</vt:i4>
      </vt:variant>
    </vt:vector>
  </HeadingPairs>
  <TitlesOfParts>
    <vt:vector size="119" baseType="lpstr">
      <vt:lpstr>Office 主题</vt:lpstr>
      <vt:lpstr>PowerPoint 演示文稿</vt:lpstr>
      <vt:lpstr>目录</vt:lpstr>
      <vt:lpstr>6.1 计算机软件概述</vt:lpstr>
      <vt:lpstr>特性：</vt:lpstr>
      <vt:lpstr>IEEE对软件的定义(1983)：</vt:lpstr>
      <vt:lpstr>PowerPoint 演示文稿</vt:lpstr>
      <vt:lpstr>计算机软件的发展历史</vt:lpstr>
      <vt:lpstr>二、计算机软件的分类</vt:lpstr>
      <vt:lpstr>二、计算机软件的分类</vt:lpstr>
      <vt:lpstr>三、计算机软件与硬件的关系</vt:lpstr>
      <vt:lpstr>三、计算机软件与硬件的关系</vt:lpstr>
      <vt:lpstr>计算机系统的组成</vt:lpstr>
      <vt:lpstr>计算机系统的层次结构</vt:lpstr>
      <vt:lpstr>6.2 操作系统</vt:lpstr>
      <vt:lpstr>一、操作系统的定义</vt:lpstr>
      <vt:lpstr>注意：</vt:lpstr>
      <vt:lpstr>二、操作系统的功能</vt:lpstr>
      <vt:lpstr>二、操作系统的功能</vt:lpstr>
      <vt:lpstr>6.2 操作系统</vt:lpstr>
      <vt:lpstr>6.2 操作系统</vt:lpstr>
      <vt:lpstr>6.2 操作系统</vt:lpstr>
      <vt:lpstr>6.2 操作系统</vt:lpstr>
      <vt:lpstr>6.2 操作系统</vt:lpstr>
      <vt:lpstr>6.2 操作系统</vt:lpstr>
      <vt:lpstr>                           文件扩展名及其意义</vt:lpstr>
      <vt:lpstr>6.2 操作系统</vt:lpstr>
      <vt:lpstr>6.2 操作系统</vt:lpstr>
      <vt:lpstr>PowerPoint 演示文稿</vt:lpstr>
      <vt:lpstr>多级目录结构：</vt:lpstr>
      <vt:lpstr>PowerPoint 演示文稿</vt:lpstr>
      <vt:lpstr>目录路径：</vt:lpstr>
      <vt:lpstr>PowerPoint 演示文稿</vt:lpstr>
      <vt:lpstr>用户接口：</vt:lpstr>
      <vt:lpstr>三、协调机器的活动</vt:lpstr>
      <vt:lpstr>三、协调机器的活动</vt:lpstr>
      <vt:lpstr>三、协调机器的活动</vt:lpstr>
      <vt:lpstr>三、协调机器的活动</vt:lpstr>
      <vt:lpstr>四、竞争控制</vt:lpstr>
      <vt:lpstr>四、竞争控制</vt:lpstr>
      <vt:lpstr>四、竞争控制</vt:lpstr>
      <vt:lpstr>四、竞争控制</vt:lpstr>
      <vt:lpstr>四、竞争控制</vt:lpstr>
      <vt:lpstr>四、竞争控制</vt:lpstr>
      <vt:lpstr>四、竞争控制</vt:lpstr>
      <vt:lpstr>五、操作系统中的计算思维</vt:lpstr>
      <vt:lpstr>如何合理安排期末复习？</vt:lpstr>
      <vt:lpstr>如何合理安排期末复习？</vt:lpstr>
      <vt:lpstr>如何用最短的时间把两个菜准备好？</vt:lpstr>
      <vt:lpstr>如何用最短的时间把两个菜准备好？</vt:lpstr>
      <vt:lpstr>空间管理举例2    如何存储复杂而又大量的信息？</vt:lpstr>
      <vt:lpstr>PowerPoint 演示文稿</vt:lpstr>
      <vt:lpstr>设计哲学举例 如何确保住房作为人类生存的必需品，其分配过程能够兼顾效率和公平？ </vt:lpstr>
      <vt:lpstr>设计哲学举例 如何确保住房作为人类生存的必需品，其分配过程能够兼顾效率和公平？ </vt:lpstr>
      <vt:lpstr>设计哲学举例 如何确保住房作为人类生存的必需品，其分配过程能够兼顾效率和公平？ </vt:lpstr>
      <vt:lpstr>PowerPoint 演示文稿</vt:lpstr>
      <vt:lpstr>6.3 数据结构</vt:lpstr>
      <vt:lpstr>一、数据结构的概念</vt:lpstr>
      <vt:lpstr>一、数据结构的概念</vt:lpstr>
      <vt:lpstr>数据元素举例</vt:lpstr>
      <vt:lpstr>一、数据结构的概念</vt:lpstr>
      <vt:lpstr>一、数据结构的概念</vt:lpstr>
      <vt:lpstr>一、数据结构的概念</vt:lpstr>
      <vt:lpstr>一、数据结构的概念</vt:lpstr>
      <vt:lpstr>PowerPoint 演示文稿</vt:lpstr>
      <vt:lpstr>二、常用的数据结构</vt:lpstr>
      <vt:lpstr>二、常用的数据结构</vt:lpstr>
      <vt:lpstr>二、常用的数据结构</vt:lpstr>
      <vt:lpstr>二、常用的数据结构</vt:lpstr>
      <vt:lpstr>二、常用的数据结构</vt:lpstr>
      <vt:lpstr>二、常用的数据结构</vt:lpstr>
      <vt:lpstr>二、常用的数据结构</vt:lpstr>
      <vt:lpstr>二、常用的数据结构</vt:lpstr>
      <vt:lpstr>二、常用的数据结构</vt:lpstr>
      <vt:lpstr>二、常用的数据结构</vt:lpstr>
      <vt:lpstr>二、常用的数据结构</vt:lpstr>
      <vt:lpstr>二、常用的数据结构</vt:lpstr>
      <vt:lpstr>二、常用的数据结构</vt:lpstr>
      <vt:lpstr>二、常用的数据结构</vt:lpstr>
      <vt:lpstr>二、常用的数据结构</vt:lpstr>
      <vt:lpstr>二、常用的数据结构</vt:lpstr>
      <vt:lpstr>二、常用的数据结构</vt:lpstr>
      <vt:lpstr>二、常用的数据结构</vt:lpstr>
      <vt:lpstr>二、常用的数据结构</vt:lpstr>
      <vt:lpstr>二、常用的数据结构</vt:lpstr>
      <vt:lpstr>二、常用的数据结构</vt:lpstr>
      <vt:lpstr>二、常用的数据结构</vt:lpstr>
      <vt:lpstr>6.4 数据库系统</vt:lpstr>
      <vt:lpstr>2、数据库(DataBase，简称DB)</vt:lpstr>
      <vt:lpstr>3.数据库管理系统(DBMS DataBase Management System)</vt:lpstr>
      <vt:lpstr>二、关系模型(二维表)</vt:lpstr>
      <vt:lpstr>关系模型的基本概念：</vt:lpstr>
      <vt:lpstr>关系模型的基本概念：</vt:lpstr>
      <vt:lpstr>关系模型的基本概念：</vt:lpstr>
      <vt:lpstr>关系模型的基本概念：</vt:lpstr>
      <vt:lpstr>关系模型的基本概念：</vt:lpstr>
      <vt:lpstr>关系模型的基本概念：</vt:lpstr>
      <vt:lpstr>三、数据库管理系统</vt:lpstr>
      <vt:lpstr>三、数据库管理系统</vt:lpstr>
      <vt:lpstr>PowerPoint 演示文稿</vt:lpstr>
      <vt:lpstr>三、数据库管理系统</vt:lpstr>
      <vt:lpstr>三、数据库管理系统</vt:lpstr>
      <vt:lpstr>三、数据库管理系统</vt:lpstr>
      <vt:lpstr>三、数据挖掘</vt:lpstr>
      <vt:lpstr>三、数据挖掘</vt:lpstr>
      <vt:lpstr>啤酒与尿布</vt:lpstr>
      <vt:lpstr>6.5 软件工程</vt:lpstr>
      <vt:lpstr>6.5 软件工程</vt:lpstr>
      <vt:lpstr>6.5 软件工程</vt:lpstr>
      <vt:lpstr>6.5 软件工程</vt:lpstr>
      <vt:lpstr>6.5 软件工程</vt:lpstr>
      <vt:lpstr>6.6 人工智能</vt:lpstr>
      <vt:lpstr>6.6 人工智能</vt:lpstr>
      <vt:lpstr>6.6 人工智能</vt:lpstr>
      <vt:lpstr>6.6 人工智能</vt:lpstr>
      <vt:lpstr>6.6 人工智能</vt:lpstr>
      <vt:lpstr>6.6 人工智能</vt:lpstr>
      <vt:lpstr>6.6 人工智能</vt:lpstr>
      <vt:lpstr>本章小结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程序设计基础</dc:title>
  <dc:creator>Administrator</dc:creator>
  <cp:lastModifiedBy>admin</cp:lastModifiedBy>
  <cp:revision>244</cp:revision>
  <dcterms:created xsi:type="dcterms:W3CDTF">2014-08-06T03:41:22Z</dcterms:created>
  <dcterms:modified xsi:type="dcterms:W3CDTF">2014-09-19T09:19:39Z</dcterms:modified>
</cp:coreProperties>
</file>