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240" autoAdjust="0"/>
  </p:normalViewPr>
  <p:slideViewPr>
    <p:cSldViewPr snapToGrid="0">
      <p:cViewPr varScale="1">
        <p:scale>
          <a:sx n="97" d="100"/>
          <a:sy n="97" d="100"/>
        </p:scale>
        <p:origin x="1387" y="67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对于有向图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8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2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01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2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61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2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30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7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7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5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06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怎么遍历无向图？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54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2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07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3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06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9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7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85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05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6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Total degree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3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774908" y="536903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五、路径（</a:t>
            </a:r>
            <a:r>
              <a:rPr lang="en-US" altLang="zh-CN" sz="2800" dirty="0"/>
              <a:t>path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路径：是一个从顶点</a:t>
            </a:r>
            <a:r>
              <a:rPr lang="en-US" altLang="zh-CN" sz="2800" dirty="0"/>
              <a:t>x</a:t>
            </a:r>
            <a:r>
              <a:rPr lang="zh-CN" altLang="en-US" sz="2800" dirty="0"/>
              <a:t>到顶点</a:t>
            </a:r>
            <a:r>
              <a:rPr lang="en-US" altLang="zh-CN" sz="2800" dirty="0"/>
              <a:t>y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B050"/>
                </a:solidFill>
              </a:rPr>
              <a:t>序列</a:t>
            </a:r>
            <a:r>
              <a:rPr lang="en-US" altLang="zh-CN" sz="2800" dirty="0"/>
              <a:t>(x,v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im</a:t>
            </a:r>
            <a:r>
              <a:rPr lang="en-US" altLang="zh-CN" sz="2800" dirty="0" err="1"/>
              <a:t>,y</a:t>
            </a:r>
            <a:r>
              <a:rPr lang="en-US" altLang="zh-CN" sz="2800" dirty="0"/>
              <a:t>)</a:t>
            </a:r>
          </a:p>
          <a:p>
            <a:pPr marL="457200" lvl="1" indent="0">
              <a:buNone/>
            </a:pPr>
            <a:r>
              <a:rPr lang="zh-CN" altLang="en-US" sz="2800" dirty="0"/>
              <a:t>              其中，</a:t>
            </a:r>
            <a:r>
              <a:rPr lang="en-US" altLang="zh-CN" sz="2800" dirty="0"/>
              <a:t>(x,v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)…(v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(</a:t>
            </a:r>
            <a:r>
              <a:rPr lang="en-US" altLang="zh-CN" sz="2800" i="1" baseline="-25000" dirty="0"/>
              <a:t>j-</a:t>
            </a:r>
            <a:r>
              <a:rPr lang="en-US" altLang="zh-CN" sz="2800" baseline="-25000" dirty="0"/>
              <a:t>1)</a:t>
            </a:r>
            <a:r>
              <a:rPr lang="en-US" altLang="zh-CN" sz="2800" dirty="0"/>
              <a:t>,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)…(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im</a:t>
            </a:r>
            <a:r>
              <a:rPr lang="en-US" altLang="zh-CN" sz="2800" dirty="0" err="1"/>
              <a:t>,y</a:t>
            </a:r>
            <a:r>
              <a:rPr lang="en-US" altLang="zh-CN" sz="2800" dirty="0"/>
              <a:t>)</a:t>
            </a:r>
            <a:r>
              <a:rPr lang="zh-CN" altLang="en-US" sz="2800" dirty="0"/>
              <a:t>皆属于</a:t>
            </a:r>
            <a:r>
              <a:rPr lang="en-US" altLang="zh-CN" sz="2800" dirty="0"/>
              <a:t>E</a:t>
            </a:r>
            <a:r>
              <a:rPr lang="zh-CN" altLang="en-US" sz="28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A7D0D-9064-4640-BC88-326A9A8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0358" y="4038944"/>
            <a:ext cx="3778784" cy="20145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17C285-5BBF-44F6-B709-019C69B4C8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67" y="3975004"/>
            <a:ext cx="3687463" cy="21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六、回路</a:t>
            </a:r>
            <a:endParaRPr lang="en-US" altLang="zh-CN" sz="2800" dirty="0"/>
          </a:p>
          <a:p>
            <a:pPr lvl="1"/>
            <a:r>
              <a:rPr lang="zh-CN" altLang="en-US" sz="2600" dirty="0"/>
              <a:t>回路或环：路径的开始顶点与最后一个顶点相同，即在路径</a:t>
            </a:r>
            <a:r>
              <a:rPr lang="en-US" altLang="zh-CN" sz="2400" dirty="0"/>
              <a:t>(x,v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v</a:t>
            </a:r>
            <a:r>
              <a:rPr lang="en-US" altLang="zh-CN" sz="2400" i="1" baseline="-25000" dirty="0" err="1"/>
              <a:t>im</a:t>
            </a:r>
            <a:r>
              <a:rPr lang="en-US" altLang="zh-CN" sz="2400" dirty="0" err="1"/>
              <a:t>,y</a:t>
            </a:r>
            <a:r>
              <a:rPr lang="en-US" altLang="zh-CN" sz="2400" dirty="0"/>
              <a:t>)</a:t>
            </a:r>
            <a:r>
              <a:rPr lang="zh-CN" altLang="en-US" sz="2600" dirty="0"/>
              <a:t>中，</a:t>
            </a:r>
            <a:r>
              <a:rPr lang="en-US" altLang="zh-CN" sz="2600" dirty="0">
                <a:solidFill>
                  <a:srgbClr val="FF0000"/>
                </a:solidFill>
              </a:rPr>
              <a:t>x=y</a:t>
            </a:r>
            <a:r>
              <a:rPr lang="zh-CN" altLang="en-US" sz="2600" dirty="0"/>
              <a:t> 。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简单路径：在路径的顶点序列中，顶点</a:t>
            </a:r>
            <a:r>
              <a:rPr lang="zh-CN" altLang="en-US" sz="2600" dirty="0">
                <a:solidFill>
                  <a:srgbClr val="00B050"/>
                </a:solidFill>
              </a:rPr>
              <a:t>不重复出现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8250F-5172-44CA-BA78-EE73386728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7831" y="4421981"/>
            <a:ext cx="2208682" cy="1712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4E5A0D-750E-4DD2-B872-002404B32A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600" y="5278039"/>
            <a:ext cx="1366838" cy="655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AA3180-0F24-4EE5-92B5-78A7EAA1F9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3793" y="5278039"/>
            <a:ext cx="1965795" cy="6736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25845B-49EE-4BE9-8C89-FF1A538EA365}"/>
              </a:ext>
            </a:extLst>
          </p:cNvPr>
          <p:cNvSpPr/>
          <p:nvPr/>
        </p:nvSpPr>
        <p:spPr>
          <a:xfrm>
            <a:off x="3580596" y="632812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注意：简单路径不是最短路径。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7343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七、连通</a:t>
            </a:r>
            <a:endParaRPr lang="en-US" altLang="zh-CN" sz="2800" dirty="0"/>
          </a:p>
          <a:p>
            <a:pPr lvl="1"/>
            <a:r>
              <a:rPr lang="zh-CN" altLang="en-US" sz="2600" dirty="0"/>
              <a:t>连通：如果顶点</a:t>
            </a:r>
            <a:r>
              <a:rPr lang="en-US" altLang="zh-CN" sz="2600" dirty="0"/>
              <a:t>x</a:t>
            </a:r>
            <a:r>
              <a:rPr lang="zh-CN" altLang="en-US" sz="2600" dirty="0"/>
              <a:t>到</a:t>
            </a:r>
            <a:r>
              <a:rPr lang="en-US" altLang="zh-CN" sz="2600" dirty="0"/>
              <a:t>y</a:t>
            </a:r>
            <a:r>
              <a:rPr lang="zh-CN" altLang="en-US" sz="2600" dirty="0"/>
              <a:t>有路径，称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连通</a:t>
            </a:r>
            <a:r>
              <a:rPr lang="zh-CN" altLang="en-US" sz="2600" dirty="0"/>
              <a:t>的。</a:t>
            </a:r>
            <a:endParaRPr lang="en-US" altLang="zh-CN" sz="2600" dirty="0"/>
          </a:p>
          <a:p>
            <a:pPr lvl="1"/>
            <a:r>
              <a:rPr lang="zh-CN" altLang="en-US" sz="2600" dirty="0"/>
              <a:t>连通图：图中所有顶点都是连通的。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BA3A35-CEEB-4369-90BA-55C7CAF4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553570"/>
            <a:ext cx="971551" cy="2542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24A32D-7239-46DF-8C91-B78C2806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9727" y="3958298"/>
            <a:ext cx="2940842" cy="2153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1B4BC9-BCE2-401D-8167-6C77EBD7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6525" y="3985247"/>
            <a:ext cx="2628900" cy="20682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23F625D-5530-4C41-8568-D3621771B1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8069" y="5531240"/>
            <a:ext cx="1286974" cy="3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八、子图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580C2-9822-4436-AA0C-842356C6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016" y="2889197"/>
            <a:ext cx="7259990" cy="949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4BC046-9D2A-4BAD-B324-D96EC12B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125" y="3838923"/>
            <a:ext cx="2773983" cy="2259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E307A1-FACE-4A0D-8BDE-BD9737EF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4163" y="4038596"/>
            <a:ext cx="2265998" cy="20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九、生成树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连通图的生成树是该图的一个极小连通子图。</a:t>
            </a:r>
            <a:endParaRPr lang="en-US" altLang="zh-CN" sz="2600" dirty="0"/>
          </a:p>
          <a:p>
            <a:pPr lvl="1"/>
            <a:r>
              <a:rPr lang="zh-CN" altLang="en-US" sz="2600" dirty="0"/>
              <a:t>设连通图有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个顶点，生成树也包含这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个顶点。</a:t>
            </a:r>
            <a:endParaRPr lang="en-US" altLang="zh-CN" sz="2600" dirty="0"/>
          </a:p>
          <a:p>
            <a:pPr lvl="1"/>
            <a:r>
              <a:rPr lang="zh-CN" altLang="en-US" sz="2600" dirty="0"/>
              <a:t>生成树有多少条边？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21E834-EF35-46B8-92E0-224C620136D7}"/>
              </a:ext>
            </a:extLst>
          </p:cNvPr>
          <p:cNvSpPr/>
          <p:nvPr/>
        </p:nvSpPr>
        <p:spPr>
          <a:xfrm>
            <a:off x="4385966" y="4036316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n-1</a:t>
            </a:r>
            <a:r>
              <a:rPr lang="zh-CN" altLang="en-US" sz="2400" dirty="0"/>
              <a:t>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D66D97-0287-4B67-9317-E546F714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5965" y="3982498"/>
            <a:ext cx="2724151" cy="202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582F08-4ED2-4E7C-87D5-E993775C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843" y="3982498"/>
            <a:ext cx="2451389" cy="2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一、图的顺序存储结构</a:t>
            </a:r>
            <a:endParaRPr lang="en-US" altLang="zh-CN" sz="2800" dirty="0"/>
          </a:p>
          <a:p>
            <a:pPr lvl="1"/>
            <a:r>
              <a:rPr lang="zh-CN" altLang="en-US" sz="2600" dirty="0"/>
              <a:t>怎么才能顺序的存储图？</a:t>
            </a:r>
            <a:endParaRPr lang="en-US" altLang="zh-CN" sz="2600" dirty="0"/>
          </a:p>
          <a:p>
            <a:pPr lvl="1"/>
            <a:r>
              <a:rPr lang="zh-CN" altLang="en-US" sz="2600" dirty="0"/>
              <a:t>回顾树的顺序存储</a:t>
            </a:r>
            <a:r>
              <a:rPr lang="en-US" altLang="zh-CN" sz="2600" dirty="0"/>
              <a:t>…</a:t>
            </a:r>
          </a:p>
          <a:p>
            <a:pPr lvl="1"/>
            <a:r>
              <a:rPr lang="zh-CN" altLang="en-US" sz="2600" dirty="0"/>
              <a:t>邻接矩阵：记录图中各顶点之间关系的</a:t>
            </a:r>
            <a:r>
              <a:rPr lang="zh-CN" altLang="en-US" sz="2600" dirty="0">
                <a:solidFill>
                  <a:srgbClr val="FF0000"/>
                </a:solidFill>
              </a:rPr>
              <a:t>二维数组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对于不带权的图，以</a:t>
            </a:r>
            <a:r>
              <a:rPr lang="en-US" altLang="zh-CN" sz="2600" dirty="0"/>
              <a:t>1</a:t>
            </a:r>
            <a:r>
              <a:rPr lang="zh-CN" altLang="en-US" sz="2600" dirty="0"/>
              <a:t>表示两个顶点存在边（或弧），以</a:t>
            </a:r>
            <a:r>
              <a:rPr lang="en-US" altLang="zh-CN" sz="2600" dirty="0"/>
              <a:t>0</a:t>
            </a:r>
            <a:r>
              <a:rPr lang="zh-CN" altLang="en-US" sz="2600" dirty="0"/>
              <a:t>表示两个顶点不邻接，即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82A29-3B9A-499F-91DA-1981D824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1363" y="17812"/>
            <a:ext cx="1287153" cy="1728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6B7D94-9246-43EC-8F1A-4E0F86EA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2380" y="5046983"/>
            <a:ext cx="5643149" cy="9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一、图的顺序存储结构（邻接矩阵）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63382D-C099-432E-8E51-088E9584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01" y="3323649"/>
            <a:ext cx="3208288" cy="18658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C75A41-DBED-471C-940E-47A13CB9A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10"/>
          <a:stretch/>
        </p:blipFill>
        <p:spPr>
          <a:xfrm>
            <a:off x="6761520" y="3323649"/>
            <a:ext cx="3357783" cy="1905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904D8E-99CA-4EDE-835D-CAE58EF406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46"/>
          <a:stretch/>
        </p:blipFill>
        <p:spPr>
          <a:xfrm>
            <a:off x="3093523" y="3423813"/>
            <a:ext cx="2350015" cy="1765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F6BA4-A8F1-4530-A7CB-B9339ABC0D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61"/>
          <a:stretch/>
        </p:blipFill>
        <p:spPr>
          <a:xfrm>
            <a:off x="9908382" y="3513641"/>
            <a:ext cx="2201618" cy="16758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26F20CE-1BE8-47FB-9641-A291431DB9D8}"/>
              </a:ext>
            </a:extLst>
          </p:cNvPr>
          <p:cNvSpPr/>
          <p:nvPr/>
        </p:nvSpPr>
        <p:spPr>
          <a:xfrm>
            <a:off x="4268530" y="298049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结点从</a:t>
            </a:r>
            <a:r>
              <a:rPr lang="en-US" altLang="zh-CN" sz="2400" dirty="0">
                <a:solidFill>
                  <a:srgbClr val="00B0F0"/>
                </a:solidFill>
              </a:rPr>
              <a:t>0</a:t>
            </a:r>
            <a:r>
              <a:rPr lang="zh-CN" altLang="en-US" sz="2400" dirty="0">
                <a:solidFill>
                  <a:srgbClr val="00B0F0"/>
                </a:solidFill>
              </a:rPr>
              <a:t>开始编号</a:t>
            </a:r>
          </a:p>
        </p:txBody>
      </p:sp>
    </p:spTree>
    <p:extLst>
      <p:ext uri="{BB962C8B-B14F-4D97-AF65-F5344CB8AC3E}">
        <p14:creationId xmlns:p14="http://schemas.microsoft.com/office/powerpoint/2010/main" val="25896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  <a:p>
            <a:pPr lvl="1"/>
            <a:r>
              <a:rPr lang="zh-CN" altLang="en-US" sz="2400" dirty="0"/>
              <a:t>无向图：</a:t>
            </a:r>
            <a:endParaRPr lang="en-US" altLang="zh-CN" sz="2400" dirty="0"/>
          </a:p>
          <a:p>
            <a:pPr lvl="2"/>
            <a:r>
              <a:rPr lang="zh-CN" altLang="en-US" sz="2000" dirty="0"/>
              <a:t>邻接矩阵肯定是对称矩阵</a:t>
            </a:r>
            <a:r>
              <a:rPr lang="en-US" altLang="zh-CN" sz="2000" dirty="0"/>
              <a:t>;</a:t>
            </a:r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i</a:t>
            </a:r>
            <a:r>
              <a:rPr lang="zh-CN" altLang="en-US" sz="2000" dirty="0"/>
              <a:t>行非零元素的个数（或第</a:t>
            </a:r>
            <a:r>
              <a:rPr lang="en-US" altLang="zh-CN" sz="2000" dirty="0"/>
              <a:t>i</a:t>
            </a:r>
            <a:r>
              <a:rPr lang="zh-CN" altLang="en-US" sz="2000" dirty="0"/>
              <a:t>列非零元素的个数）是顶点</a:t>
            </a:r>
            <a:r>
              <a:rPr lang="en-US" altLang="zh-CN" sz="2000" dirty="0"/>
              <a:t>i</a:t>
            </a:r>
            <a:r>
              <a:rPr lang="zh-CN" altLang="en-US" sz="2000" dirty="0"/>
              <a:t>的度</a:t>
            </a:r>
            <a:r>
              <a:rPr lang="en-US" altLang="zh-CN" sz="2000" dirty="0"/>
              <a:t>TD(i)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400" dirty="0"/>
              <a:t>有向图：</a:t>
            </a:r>
            <a:endParaRPr lang="en-US" altLang="zh-CN" sz="2400" dirty="0"/>
          </a:p>
          <a:p>
            <a:pPr lvl="2"/>
            <a:r>
              <a:rPr lang="zh-CN" altLang="en-US" sz="2000" dirty="0"/>
              <a:t>邻接矩阵不一定是对称矩阵</a:t>
            </a:r>
            <a:r>
              <a:rPr lang="en-US" altLang="zh-CN" sz="2000" dirty="0"/>
              <a:t>;</a:t>
            </a:r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i</a:t>
            </a:r>
            <a:r>
              <a:rPr lang="zh-CN" altLang="en-US" sz="2000" dirty="0"/>
              <a:t>行非零元素的个数是顶点</a:t>
            </a:r>
            <a:r>
              <a:rPr lang="en-US" altLang="zh-CN" sz="2000" dirty="0"/>
              <a:t>i</a:t>
            </a:r>
            <a:r>
              <a:rPr lang="zh-CN" altLang="en-US" sz="2000" dirty="0"/>
              <a:t>的出度</a:t>
            </a:r>
            <a:r>
              <a:rPr lang="en-US" altLang="zh-CN" sz="2000" dirty="0"/>
              <a:t>OD(i)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j</a:t>
            </a:r>
            <a:r>
              <a:rPr lang="zh-CN" altLang="en-US" sz="2000" dirty="0"/>
              <a:t>列非零元素的个数是顶点</a:t>
            </a:r>
            <a:r>
              <a:rPr lang="en-US" altLang="zh-CN" sz="2000" dirty="0"/>
              <a:t>j</a:t>
            </a:r>
            <a:r>
              <a:rPr lang="zh-CN" altLang="en-US" sz="2000" dirty="0"/>
              <a:t>的入度</a:t>
            </a:r>
            <a:r>
              <a:rPr lang="en-US" altLang="zh-CN" sz="2000" dirty="0"/>
              <a:t>ID(j)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3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对于网络（带权的图），怎么表示邻接矩阵</a:t>
            </a:r>
            <a:r>
              <a:rPr lang="en-US" altLang="zh-CN" sz="2400" dirty="0"/>
              <a:t>?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2</a:t>
            </a:r>
            <a:r>
              <a:rPr lang="zh-CN" altLang="en-US" sz="2400" dirty="0"/>
              <a:t>个顶点不邻接，则被视为距离无穷大；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如果邻接，则</a:t>
            </a:r>
            <a:r>
              <a:rPr lang="en-US" altLang="zh-CN" sz="2400" dirty="0"/>
              <a:t>2</a:t>
            </a:r>
            <a:r>
              <a:rPr lang="zh-CN" altLang="en-US" sz="2400" dirty="0"/>
              <a:t>个顶点之间存在一个距离值（即权值）。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7D412-8C0F-4B95-A5AD-9910EEB9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1360" y="4656949"/>
            <a:ext cx="8445340" cy="13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2AF62B-1621-4C39-A548-A44CCC58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826" y="2889197"/>
            <a:ext cx="7436900" cy="1381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6F2B83-9C31-4270-9CE1-E4991B7C1C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826" y="4202839"/>
            <a:ext cx="5817524" cy="42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2A6CE9-3B1A-4111-A1EC-75DFEEB3CD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5956" y="4586470"/>
            <a:ext cx="2100263" cy="15887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2FA351-D60E-438D-987F-1213929EC7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655" y="4640648"/>
            <a:ext cx="2682690" cy="13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一、图的定义（</a:t>
            </a:r>
            <a:r>
              <a:rPr lang="en-US" altLang="zh-CN" sz="2800" dirty="0"/>
              <a:t>Graph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图是由</a:t>
            </a:r>
            <a:r>
              <a:rPr lang="zh-CN" altLang="en-US" sz="2600" dirty="0">
                <a:solidFill>
                  <a:srgbClr val="00B0F0"/>
                </a:solidFill>
              </a:rPr>
              <a:t>顶点（</a:t>
            </a:r>
            <a:r>
              <a:rPr lang="en-US" altLang="zh-CN" sz="2600" dirty="0">
                <a:solidFill>
                  <a:srgbClr val="00B0F0"/>
                </a:solidFill>
              </a:rPr>
              <a:t> vertex </a:t>
            </a:r>
            <a:r>
              <a:rPr lang="zh-CN" altLang="en-US" sz="2600" dirty="0">
                <a:solidFill>
                  <a:srgbClr val="00B0F0"/>
                </a:solidFill>
              </a:rPr>
              <a:t>）集合</a:t>
            </a:r>
            <a:r>
              <a:rPr lang="zh-CN" altLang="en-US" sz="2600" dirty="0"/>
              <a:t>及顶点间</a:t>
            </a:r>
            <a:r>
              <a:rPr lang="zh-CN" altLang="en-US" sz="2600" dirty="0">
                <a:solidFill>
                  <a:srgbClr val="00B0F0"/>
                </a:solidFill>
              </a:rPr>
              <a:t>关系集合</a:t>
            </a:r>
            <a:r>
              <a:rPr lang="zh-CN" altLang="en-US" sz="2600" dirty="0"/>
              <a:t>组成的一种数据结构：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D7069C-783F-4282-9C00-C8D386A7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9975" y="3423813"/>
            <a:ext cx="2862262" cy="426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1299EF-8026-4FA8-987A-FFA130E44D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8223" y="3850641"/>
            <a:ext cx="3995296" cy="3841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470FE3-3A75-4E30-943D-9AF130A32E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1854" y="3850641"/>
            <a:ext cx="3536409" cy="4064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F8E3752-317B-4C7D-B09A-617CCB073515}"/>
              </a:ext>
            </a:extLst>
          </p:cNvPr>
          <p:cNvSpPr/>
          <p:nvPr/>
        </p:nvSpPr>
        <p:spPr>
          <a:xfrm>
            <a:off x="3295871" y="425712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所有顶点之间的地位完全相同！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BF1B2C-12B8-4798-8F2D-237021E37F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371" y="4656160"/>
            <a:ext cx="4572000" cy="3667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B2E7D4-6199-4A96-9E60-08DFE3E97EE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371" y="5096249"/>
            <a:ext cx="4486274" cy="3983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DBF683E-8D61-473C-B52C-F33BFF4D07B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006" y="5539631"/>
            <a:ext cx="5339135" cy="4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</a:t>
            </a:r>
            <a:endParaRPr lang="en-US" altLang="zh-CN" sz="2800" dirty="0"/>
          </a:p>
          <a:p>
            <a:pPr lvl="1"/>
            <a:r>
              <a:rPr lang="zh-CN" altLang="en-US" sz="2800" dirty="0"/>
              <a:t>图可以怎么链式存储？大家试着画一下！</a:t>
            </a:r>
            <a:endParaRPr lang="en-US" altLang="zh-CN" sz="2800" dirty="0"/>
          </a:p>
          <a:p>
            <a:pPr lvl="1"/>
            <a:r>
              <a:rPr lang="zh-CN" altLang="en-US" sz="2800" dirty="0"/>
              <a:t>邻接表是图的一种链式存储结构。</a:t>
            </a:r>
            <a:endParaRPr lang="en-US" altLang="zh-CN" sz="2800" dirty="0"/>
          </a:p>
          <a:p>
            <a:pPr lvl="1"/>
            <a:r>
              <a:rPr lang="zh-CN" altLang="en-US" sz="2800" dirty="0"/>
              <a:t>在邻接表中，为每个顶点设置一个单链表，其中每个结点都是依附于该顶点的边（或以该顶点为尾的弧）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B960A1-72AB-468B-87A0-12241106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957667"/>
            <a:ext cx="2562225" cy="21532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无向图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ED882A-7DCA-4FFF-978C-F78557B1B8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3" y="2901186"/>
            <a:ext cx="4806196" cy="3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有向图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77EBBE-4A00-4668-9734-CD54BA22E3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46" y="4029155"/>
            <a:ext cx="2595901" cy="2149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BE00D5-E0B0-4EB4-825B-DD36494242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34" y="3154797"/>
            <a:ext cx="5003569" cy="26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5EEACC-4172-4F4B-8792-63D5FC7C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35" y="4023911"/>
            <a:ext cx="2588490" cy="21294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82C8AB-B34D-4702-A884-78426BF6DC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27" y="3023837"/>
            <a:ext cx="6015038" cy="29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二、邻接表</a:t>
            </a:r>
            <a:endParaRPr lang="en-US" altLang="zh-CN" sz="2800" dirty="0"/>
          </a:p>
          <a:p>
            <a:pPr lvl="1"/>
            <a:r>
              <a:rPr lang="zh-CN" altLang="en-US" sz="2600" dirty="0"/>
              <a:t>要判断两个顶点</a:t>
            </a:r>
            <a:r>
              <a:rPr lang="en-US" altLang="zh-CN" sz="2600" dirty="0"/>
              <a:t>i</a:t>
            </a:r>
            <a:r>
              <a:rPr lang="zh-CN" altLang="en-US" sz="2600" dirty="0"/>
              <a:t>和</a:t>
            </a:r>
            <a:r>
              <a:rPr lang="en-US" altLang="zh-CN" sz="2600" dirty="0"/>
              <a:t>j</a:t>
            </a:r>
            <a:r>
              <a:rPr lang="zh-CN" altLang="en-US" sz="2600" dirty="0"/>
              <a:t>是否有边（弧），</a:t>
            </a:r>
            <a:r>
              <a:rPr lang="zh-CN" altLang="en-US" sz="2600" dirty="0">
                <a:solidFill>
                  <a:srgbClr val="0070C0"/>
                </a:solidFill>
              </a:rPr>
              <a:t>必须搜索第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zh-CN" altLang="en-US" sz="2600" dirty="0">
                <a:solidFill>
                  <a:srgbClr val="0070C0"/>
                </a:solidFill>
              </a:rPr>
              <a:t>个或（和）第</a:t>
            </a:r>
            <a:r>
              <a:rPr lang="en-US" altLang="zh-CN" sz="2600" dirty="0">
                <a:solidFill>
                  <a:srgbClr val="0070C0"/>
                </a:solidFill>
              </a:rPr>
              <a:t>j</a:t>
            </a:r>
            <a:r>
              <a:rPr lang="zh-CN" altLang="en-US" sz="2600" dirty="0">
                <a:solidFill>
                  <a:srgbClr val="0070C0"/>
                </a:solidFill>
              </a:rPr>
              <a:t>个链表，</a:t>
            </a:r>
            <a:r>
              <a:rPr lang="zh-CN" altLang="en-US" sz="2600" dirty="0"/>
              <a:t>不及邻接矩阵方便。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对于有向图，其第</a:t>
            </a:r>
            <a:r>
              <a:rPr lang="en-US" altLang="zh-CN" sz="2600" dirty="0"/>
              <a:t>i</a:t>
            </a:r>
            <a:r>
              <a:rPr lang="zh-CN" altLang="en-US" sz="2600" dirty="0"/>
              <a:t>个链表中结点的个数表示第</a:t>
            </a:r>
            <a:r>
              <a:rPr lang="en-US" altLang="zh-CN" sz="2600" dirty="0"/>
              <a:t>i</a:t>
            </a:r>
            <a:r>
              <a:rPr lang="zh-CN" altLang="en-US" sz="2600" dirty="0"/>
              <a:t>个顶点的出度；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70C0"/>
                </a:solidFill>
              </a:rPr>
              <a:t>如果要计算该结点入度，需要遍历整个邻接表。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三、有向图的逆邻接表</a:t>
            </a:r>
            <a:endParaRPr lang="en-US" altLang="zh-CN" sz="2800" dirty="0"/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363D7-A2DC-4AB8-8F1B-3B291F998E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85" y="3604575"/>
            <a:ext cx="2867615" cy="2400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B40747-114B-472A-B974-E88D5C7C11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80" y="2976668"/>
            <a:ext cx="4970652" cy="411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03E180-0749-4AE0-904F-23246671E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0387" y="3388506"/>
            <a:ext cx="3826192" cy="26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一、图的遍历</a:t>
            </a:r>
            <a:endParaRPr lang="en-US" altLang="zh-CN" sz="2800" dirty="0"/>
          </a:p>
          <a:p>
            <a:pPr lvl="1"/>
            <a:r>
              <a:rPr lang="zh-CN" altLang="en-US" sz="2800" dirty="0"/>
              <a:t>从图的某一顶点开始，访遍图中其余顶点，且每一个顶点仅被访问一次。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8743A-6047-47CA-B4A1-E56A1A3EC5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0368" y="4293867"/>
            <a:ext cx="5120670" cy="5553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C07950-42A0-4168-A5E0-7A878E2E4475}"/>
              </a:ext>
            </a:extLst>
          </p:cNvPr>
          <p:cNvSpPr/>
          <p:nvPr/>
        </p:nvSpPr>
        <p:spPr>
          <a:xfrm>
            <a:off x="3758743" y="527849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怎么遍历无向图？</a:t>
            </a:r>
          </a:p>
        </p:txBody>
      </p:sp>
    </p:spTree>
    <p:extLst>
      <p:ext uri="{BB962C8B-B14F-4D97-AF65-F5344CB8AC3E}">
        <p14:creationId xmlns:p14="http://schemas.microsoft.com/office/powerpoint/2010/main" val="40283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一、图的遍历</a:t>
            </a:r>
            <a:endParaRPr lang="en-US" altLang="zh-CN" sz="2800" dirty="0"/>
          </a:p>
          <a:p>
            <a:pPr lvl="1"/>
            <a:r>
              <a:rPr lang="zh-CN" altLang="en-US" sz="2600" dirty="0"/>
              <a:t>回顾树的先序（先根）遍历：先访问</a:t>
            </a:r>
            <a:r>
              <a:rPr lang="zh-CN" altLang="en-US" sz="2600" dirty="0">
                <a:solidFill>
                  <a:srgbClr val="0070C0"/>
                </a:solidFill>
              </a:rPr>
              <a:t>根结点</a:t>
            </a:r>
            <a:r>
              <a:rPr lang="zh-CN" altLang="en-US" sz="2600" dirty="0"/>
              <a:t>；其有左右孩子；把左孩子当成新的</a:t>
            </a:r>
            <a:r>
              <a:rPr lang="zh-CN" altLang="en-US" sz="2600" dirty="0">
                <a:solidFill>
                  <a:srgbClr val="0070C0"/>
                </a:solidFill>
              </a:rPr>
              <a:t>根结点</a:t>
            </a:r>
            <a:r>
              <a:rPr lang="zh-CN" altLang="en-US" sz="2600" dirty="0"/>
              <a:t>，再访问其左孩子</a:t>
            </a:r>
            <a:r>
              <a:rPr lang="en-US" altLang="zh-CN" sz="2600" dirty="0"/>
              <a:t>…</a:t>
            </a:r>
            <a:r>
              <a:rPr lang="zh-CN" altLang="en-US" sz="2600" dirty="0"/>
              <a:t>（一个递归的过程）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对于图的遍历：先把图的任何一个顶点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视为</a:t>
            </a:r>
            <a:r>
              <a:rPr lang="zh-CN" altLang="en-US" sz="2600" dirty="0">
                <a:solidFill>
                  <a:srgbClr val="0070C0"/>
                </a:solidFill>
              </a:rPr>
              <a:t>当前顶点</a:t>
            </a:r>
            <a:r>
              <a:rPr lang="zh-CN" altLang="en-US" sz="2600" dirty="0"/>
              <a:t>，访问之；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                 与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相连通的顶点有</a:t>
            </a:r>
            <a:r>
              <a:rPr lang="en-US" altLang="zh-CN" sz="2600" dirty="0"/>
              <a:t>{v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、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…}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                 在把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视为</a:t>
            </a:r>
            <a:r>
              <a:rPr lang="zh-CN" altLang="en-US" sz="2600" dirty="0">
                <a:solidFill>
                  <a:srgbClr val="0070C0"/>
                </a:solidFill>
              </a:rPr>
              <a:t>当前顶点</a:t>
            </a:r>
            <a:r>
              <a:rPr lang="en-US" altLang="zh-CN" sz="2600" dirty="0"/>
              <a:t>…</a:t>
            </a:r>
            <a:endParaRPr lang="en-US" altLang="zh-CN" sz="2600" baseline="-25000" dirty="0"/>
          </a:p>
          <a:p>
            <a:pPr lvl="1"/>
            <a:r>
              <a:rPr lang="zh-CN" altLang="en-US" sz="2600" dirty="0"/>
              <a:t>这种思路被称为图的</a:t>
            </a:r>
            <a:r>
              <a:rPr lang="zh-CN" altLang="en-US" sz="2600" dirty="0">
                <a:solidFill>
                  <a:srgbClr val="FF0000"/>
                </a:solidFill>
              </a:rPr>
              <a:t>深度优先搜索（</a:t>
            </a:r>
            <a:r>
              <a:rPr lang="en-US" altLang="zh-CN" sz="2600" dirty="0">
                <a:solidFill>
                  <a:srgbClr val="FF0000"/>
                </a:solidFill>
              </a:rPr>
              <a:t>DFS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，它是树的先根遍历的推广。</a:t>
            </a:r>
            <a:endParaRPr lang="en-US" altLang="zh-CN" sz="26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6AC3BB-EEAD-4844-89A7-BCBF01110FB1}"/>
              </a:ext>
            </a:extLst>
          </p:cNvPr>
          <p:cNvSpPr/>
          <p:nvPr/>
        </p:nvSpPr>
        <p:spPr>
          <a:xfrm>
            <a:off x="4125791" y="6256198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DFS</a:t>
            </a:r>
            <a:r>
              <a:rPr lang="zh-CN" altLang="en-US" sz="2800" dirty="0">
                <a:solidFill>
                  <a:srgbClr val="FFFF00"/>
                </a:solidFill>
              </a:rPr>
              <a:t>是一个递归过程。</a:t>
            </a:r>
          </a:p>
        </p:txBody>
      </p:sp>
    </p:spTree>
    <p:extLst>
      <p:ext uri="{BB962C8B-B14F-4D97-AF65-F5344CB8AC3E}">
        <p14:creationId xmlns:p14="http://schemas.microsoft.com/office/powerpoint/2010/main" val="26804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</a:t>
            </a:r>
            <a:endParaRPr lang="en-US" altLang="zh-CN" sz="2800" dirty="0"/>
          </a:p>
          <a:p>
            <a:pPr lvl="1"/>
            <a:r>
              <a:rPr lang="zh-CN" altLang="en-US" sz="2600" dirty="0"/>
              <a:t>实现图的深度优先搜索，里面有没有坑？</a:t>
            </a:r>
            <a:endParaRPr lang="en-US" altLang="zh-CN" sz="2600" dirty="0"/>
          </a:p>
          <a:p>
            <a:pPr lvl="1"/>
            <a:r>
              <a:rPr lang="zh-CN" altLang="en-US" sz="2600" dirty="0"/>
              <a:t>图中可能存在这回路，在访问完某个顶点之后可能会沿着某些边又回到了曾经访问的顶点！</a:t>
            </a:r>
            <a:endParaRPr lang="en-US" altLang="zh-CN" sz="2600" dirty="0"/>
          </a:p>
          <a:p>
            <a:pPr lvl="1"/>
            <a:r>
              <a:rPr lang="en-US" altLang="zh-CN" sz="2600" dirty="0"/>
              <a:t>1.</a:t>
            </a:r>
            <a:r>
              <a:rPr lang="zh-CN" altLang="en-US" sz="2600" dirty="0"/>
              <a:t>与我们每个顶点只访问一次的要求相违背：</a:t>
            </a:r>
            <a:endParaRPr lang="en-US" altLang="zh-CN" sz="2600" dirty="0"/>
          </a:p>
          <a:p>
            <a:pPr lvl="2"/>
            <a:r>
              <a:rPr lang="zh-CN" altLang="en-US" sz="1800" dirty="0"/>
              <a:t>逝去的青春就让它逝去吧，我不要再想起那日夕阳下的奔跑了</a:t>
            </a:r>
            <a:r>
              <a:rPr lang="en-US" altLang="zh-CN" sz="1800" dirty="0"/>
              <a:t>~~</a:t>
            </a:r>
          </a:p>
          <a:p>
            <a:pPr lvl="1"/>
            <a:r>
              <a:rPr lang="en-US" altLang="zh-CN" sz="2600" dirty="0"/>
              <a:t>2.</a:t>
            </a:r>
            <a:r>
              <a:rPr lang="zh-CN" altLang="en-US" sz="2600" dirty="0"/>
              <a:t>算法会不断反复地访问顶点，陷入死循环：</a:t>
            </a:r>
            <a:endParaRPr lang="en-US" altLang="zh-CN" sz="2600" dirty="0"/>
          </a:p>
          <a:p>
            <a:pPr lvl="2"/>
            <a:r>
              <a:rPr lang="zh-CN" altLang="en-US" sz="1800" dirty="0"/>
              <a:t>我更不想在夕阳下永远地奔跑</a:t>
            </a:r>
            <a:r>
              <a:rPr lang="en-US" altLang="zh-CN" sz="1800" dirty="0"/>
              <a:t>~~</a:t>
            </a:r>
          </a:p>
          <a:p>
            <a:pPr lvl="2"/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45B7F-FB94-448C-BE77-0FBD503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5" y="0"/>
            <a:ext cx="1876425" cy="16618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2BC365-FEB6-4580-AC77-81A09E77CEAE}"/>
              </a:ext>
            </a:extLst>
          </p:cNvPr>
          <p:cNvSpPr/>
          <p:nvPr/>
        </p:nvSpPr>
        <p:spPr>
          <a:xfrm>
            <a:off x="2532485" y="6244787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设置一个辅助数组</a:t>
            </a:r>
            <a:r>
              <a:rPr lang="en-US" altLang="zh-CN" sz="2400" dirty="0">
                <a:solidFill>
                  <a:srgbClr val="FFFF00"/>
                </a:solidFill>
              </a:rPr>
              <a:t>visited[ ]</a:t>
            </a:r>
            <a:r>
              <a:rPr lang="zh-CN" altLang="en-US" sz="2400" dirty="0">
                <a:solidFill>
                  <a:srgbClr val="FFFF00"/>
                </a:solidFill>
              </a:rPr>
              <a:t>来标识顶点是否被访问过！</a:t>
            </a:r>
          </a:p>
        </p:txBody>
      </p:sp>
    </p:spTree>
    <p:extLst>
      <p:ext uri="{BB962C8B-B14F-4D97-AF65-F5344CB8AC3E}">
        <p14:creationId xmlns:p14="http://schemas.microsoft.com/office/powerpoint/2010/main" val="14440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</a:t>
            </a:r>
            <a:endParaRPr lang="en-US" altLang="zh-CN" sz="1800" dirty="0"/>
          </a:p>
          <a:p>
            <a:pPr lvl="1"/>
            <a:r>
              <a:rPr lang="zh-CN" altLang="en-US" sz="2000" dirty="0"/>
              <a:t>除了借助辅助数组外，还可以借助栈作为工具。</a:t>
            </a:r>
            <a:endParaRPr lang="en-US" altLang="zh-CN" sz="2000" dirty="0"/>
          </a:p>
          <a:p>
            <a:pPr lvl="1"/>
            <a:r>
              <a:rPr lang="zh-CN" altLang="en-US" sz="2000" dirty="0"/>
              <a:t>算法流程（初始</a:t>
            </a:r>
            <a:r>
              <a:rPr lang="en-US" altLang="zh-CN" sz="2000" dirty="0"/>
              <a:t>visited[]</a:t>
            </a:r>
            <a:r>
              <a:rPr lang="zh-CN" altLang="en-US" sz="2000" dirty="0"/>
              <a:t>设置为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，初始的栈</a:t>
            </a:r>
            <a:r>
              <a:rPr lang="en-US" altLang="zh-CN" sz="2000" dirty="0"/>
              <a:t>S</a:t>
            </a:r>
            <a:r>
              <a:rPr lang="zh-CN" altLang="en-US" sz="2000" dirty="0"/>
              <a:t>为空）：</a:t>
            </a:r>
            <a:endParaRPr lang="en-US" altLang="zh-CN" sz="2000" dirty="0"/>
          </a:p>
          <a:p>
            <a:pPr lvl="1"/>
            <a:r>
              <a:rPr lang="en-US" altLang="zh-CN" sz="2000" dirty="0"/>
              <a:t>(1)</a:t>
            </a:r>
            <a:r>
              <a:rPr lang="zh-CN" altLang="en-US" sz="2000" dirty="0"/>
              <a:t>从图中某个顶点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出发，记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，访问当前顶点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（将</a:t>
            </a:r>
            <a:r>
              <a:rPr lang="en-US" altLang="zh-CN" sz="2000" dirty="0"/>
              <a:t>visited[v]</a:t>
            </a:r>
            <a:r>
              <a:rPr lang="zh-CN" altLang="en-US" sz="2000" dirty="0"/>
              <a:t>置为</a:t>
            </a:r>
            <a:r>
              <a:rPr lang="en-US" altLang="zh-CN" sz="2000" dirty="0"/>
              <a:t>TRUE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lvl="1"/>
            <a:r>
              <a:rPr lang="en-US" altLang="zh-CN" sz="2000" dirty="0"/>
              <a:t>(2)</a:t>
            </a:r>
            <a:r>
              <a:rPr lang="zh-CN" altLang="en-US" sz="2000" dirty="0"/>
              <a:t> 将当前顶点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入压入栈</a:t>
            </a:r>
            <a:r>
              <a:rPr lang="en-US" altLang="zh-CN" sz="2000" dirty="0"/>
              <a:t>S</a:t>
            </a:r>
            <a:r>
              <a:rPr lang="zh-CN" altLang="en-US" sz="2000" dirty="0"/>
              <a:t>中，找出</a:t>
            </a:r>
            <a:r>
              <a:rPr lang="en-US" altLang="zh-CN" sz="2000" dirty="0"/>
              <a:t>v</a:t>
            </a:r>
            <a:r>
              <a:rPr lang="zh-CN" altLang="en-US" sz="2000" dirty="0"/>
              <a:t>的一个未被访问的邻接顶点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（</a:t>
            </a:r>
            <a:r>
              <a:rPr lang="en-US" altLang="zh-CN" sz="2000" dirty="0"/>
              <a:t> visited[v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]==FALSE</a:t>
            </a:r>
            <a:r>
              <a:rPr lang="zh-CN" altLang="en-US" sz="2000" dirty="0"/>
              <a:t>），记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。</a:t>
            </a:r>
            <a:endParaRPr lang="en-US" altLang="zh-CN" sz="2000" dirty="0"/>
          </a:p>
          <a:p>
            <a:pPr lvl="1"/>
            <a:r>
              <a:rPr lang="en-US" altLang="zh-CN" sz="2000" dirty="0"/>
              <a:t>(3)</a:t>
            </a:r>
            <a:r>
              <a:rPr lang="zh-CN" altLang="en-US" sz="2000" dirty="0"/>
              <a:t> 访问当前顶点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（将</a:t>
            </a:r>
            <a:r>
              <a:rPr lang="en-US" altLang="zh-CN" sz="2000" dirty="0"/>
              <a:t>visited[v]</a:t>
            </a:r>
            <a:r>
              <a:rPr lang="zh-CN" altLang="en-US" sz="2000" dirty="0"/>
              <a:t>置为</a:t>
            </a:r>
            <a:r>
              <a:rPr lang="en-US" altLang="zh-CN" sz="2000" dirty="0"/>
              <a:t>TRUE</a:t>
            </a:r>
            <a:r>
              <a:rPr lang="zh-CN" altLang="en-US" sz="2000" dirty="0"/>
              <a:t>） 。</a:t>
            </a:r>
            <a:endParaRPr lang="en-US" altLang="zh-CN" sz="2000" dirty="0"/>
          </a:p>
          <a:p>
            <a:pPr lvl="1"/>
            <a:r>
              <a:rPr lang="en-US" altLang="zh-CN" sz="2000" dirty="0"/>
              <a:t>(4)</a:t>
            </a:r>
            <a:r>
              <a:rPr lang="zh-CN" altLang="en-US" sz="2000" dirty="0"/>
              <a:t>重复</a:t>
            </a:r>
            <a:r>
              <a:rPr lang="en-US" altLang="zh-CN" sz="2000" dirty="0"/>
              <a:t>(2)-(3)</a:t>
            </a:r>
            <a:r>
              <a:rPr lang="zh-CN" altLang="en-US" sz="2000" dirty="0"/>
              <a:t>步，直到当前顶点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的所有邻接顶点都被访问过，从栈</a:t>
            </a:r>
            <a:r>
              <a:rPr lang="en-US" altLang="zh-CN" sz="2000" dirty="0"/>
              <a:t>S</a:t>
            </a:r>
            <a:r>
              <a:rPr lang="zh-CN" altLang="en-US" sz="2000" dirty="0"/>
              <a:t>中弹出</a:t>
            </a:r>
            <a:r>
              <a:rPr lang="en-US" altLang="zh-CN" sz="2000" dirty="0"/>
              <a:t>v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(5)</a:t>
            </a:r>
            <a:r>
              <a:rPr lang="zh-CN" altLang="en-US" sz="2000" dirty="0"/>
              <a:t>从栈</a:t>
            </a:r>
            <a:r>
              <a:rPr lang="en-US" altLang="zh-CN" sz="2000" dirty="0"/>
              <a:t>S</a:t>
            </a:r>
            <a:r>
              <a:rPr lang="zh-CN" altLang="en-US" sz="2000" dirty="0"/>
              <a:t>中，弹出一个元素（顶点），令其为当前顶点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，重复</a:t>
            </a:r>
            <a:r>
              <a:rPr lang="en-US" altLang="zh-CN" sz="2000" dirty="0"/>
              <a:t>(2)-(4)</a:t>
            </a:r>
            <a:r>
              <a:rPr lang="zh-CN" altLang="en-US" sz="2000" dirty="0"/>
              <a:t>步，直到栈为空。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用（</a:t>
            </a:r>
            <a:r>
              <a:rPr lang="en-US" altLang="zh-CN" sz="2600" dirty="0"/>
              <a:t>x, y</a:t>
            </a:r>
            <a:r>
              <a:rPr lang="zh-CN" altLang="en-US" sz="2600" dirty="0"/>
              <a:t>）表示两个顶点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之间的一条</a:t>
            </a:r>
            <a:r>
              <a:rPr lang="zh-CN" altLang="en-US" sz="2600" dirty="0">
                <a:solidFill>
                  <a:srgbClr val="FF0000"/>
                </a:solidFill>
              </a:rPr>
              <a:t>边（</a:t>
            </a:r>
            <a:r>
              <a:rPr lang="en-US" altLang="zh-CN" sz="2600" dirty="0">
                <a:solidFill>
                  <a:srgbClr val="FF0000"/>
                </a:solidFill>
              </a:rPr>
              <a:t>edge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边是无方向的。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79FEB-66E1-4D72-927F-8F52F776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936007"/>
            <a:ext cx="4602515" cy="368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AF60ED-7F23-4BA0-BAE6-D6CCDB5B36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546" y="4465046"/>
            <a:ext cx="1555760" cy="373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9AB959-EC16-4FCF-9594-0AD6C5CD5A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4111" y="4457614"/>
            <a:ext cx="7055313" cy="398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2D2377-AB03-45F2-9E48-40546B05CEA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366" y="4998516"/>
            <a:ext cx="3643782" cy="4235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CD670-7D3A-44BF-ACDA-4D65BCC9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957667"/>
            <a:ext cx="2562225" cy="2153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F757A-DDCC-43E3-9F44-DFA17000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3023" y="2757223"/>
            <a:ext cx="3649058" cy="4874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1D291-01AF-4E5F-AFEB-08399FD809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2" y="3225943"/>
            <a:ext cx="5363334" cy="2885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AED07A-B55A-4FAF-AB09-489320EEDC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1112" y="2781776"/>
            <a:ext cx="1377219" cy="3383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0614A5-B249-4B11-A99C-D80698EB383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902" y="3113552"/>
            <a:ext cx="1958217" cy="3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AED07A-B55A-4FAF-AB09-489320EE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0913" y="2773339"/>
            <a:ext cx="1529415" cy="375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0ABFC5-2C69-4565-A024-8FEAE4A653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3594" y="2889197"/>
            <a:ext cx="3969267" cy="3114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7B3FAA-BAD5-4DB9-ABB3-03AF18CD4E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4398" y="3330303"/>
            <a:ext cx="4359810" cy="457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FC3D5-FC9C-4E3C-9A17-C04FF1C2C4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81" y="3124120"/>
            <a:ext cx="3937747" cy="29293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EB91BB-D87F-4943-809D-616530AEF374}"/>
              </a:ext>
            </a:extLst>
          </p:cNvPr>
          <p:cNvSpPr/>
          <p:nvPr/>
        </p:nvSpPr>
        <p:spPr>
          <a:xfrm>
            <a:off x="1613272" y="28810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搜索路径</a:t>
            </a:r>
          </a:p>
        </p:txBody>
      </p:sp>
    </p:spTree>
    <p:extLst>
      <p:ext uri="{BB962C8B-B14F-4D97-AF65-F5344CB8AC3E}">
        <p14:creationId xmlns:p14="http://schemas.microsoft.com/office/powerpoint/2010/main" val="25129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57388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</a:t>
            </a:r>
            <a:endParaRPr lang="en-US" altLang="zh-CN" sz="2800" dirty="0"/>
          </a:p>
          <a:p>
            <a:pPr lvl="1"/>
            <a:r>
              <a:rPr lang="zh-CN" altLang="en-US" sz="2800" dirty="0"/>
              <a:t>深度优先搜索用的是栈，能不能用队列完成图的搜索呢？</a:t>
            </a:r>
            <a:endParaRPr lang="en-US" altLang="zh-CN" sz="2800" dirty="0"/>
          </a:p>
          <a:p>
            <a:pPr lvl="1"/>
            <a:r>
              <a:rPr lang="zh-CN" altLang="en-US" sz="2800" dirty="0"/>
              <a:t>任选一个顶点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，访问它后把它放入队列。</a:t>
            </a:r>
            <a:endParaRPr lang="en-US" altLang="zh-CN" sz="2800" dirty="0"/>
          </a:p>
          <a:p>
            <a:pPr lvl="1"/>
            <a:r>
              <a:rPr lang="zh-CN" altLang="en-US" sz="2800" dirty="0"/>
              <a:t>从队列头取出一个顶点，把它的邻接顶点依次放入队列。</a:t>
            </a:r>
            <a:endParaRPr lang="en-US" altLang="zh-CN" sz="2800" dirty="0"/>
          </a:p>
          <a:p>
            <a:pPr lvl="1"/>
            <a:r>
              <a:rPr lang="zh-CN" altLang="en-US" sz="2800" dirty="0"/>
              <a:t>重复执行上述操作。</a:t>
            </a:r>
            <a:endParaRPr lang="en-US" altLang="zh-CN" sz="2800" dirty="0"/>
          </a:p>
          <a:p>
            <a:pPr lvl="1"/>
            <a:r>
              <a:rPr lang="zh-CN" altLang="en-US" sz="2800" dirty="0"/>
              <a:t>这种思路被称为图的</a:t>
            </a:r>
            <a:r>
              <a:rPr lang="zh-CN" altLang="en-US" sz="2800" dirty="0">
                <a:solidFill>
                  <a:srgbClr val="FF0000"/>
                </a:solidFill>
              </a:rPr>
              <a:t>广度优先搜索（</a:t>
            </a:r>
            <a:r>
              <a:rPr lang="en-US" altLang="zh-CN" sz="2800" dirty="0">
                <a:solidFill>
                  <a:srgbClr val="FF0000"/>
                </a:solidFill>
              </a:rPr>
              <a:t>BFS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，它是一种分层搜索方法。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61F6B2-D100-420D-8E15-52B6F83E2D58}"/>
              </a:ext>
            </a:extLst>
          </p:cNvPr>
          <p:cNvSpPr/>
          <p:nvPr/>
        </p:nvSpPr>
        <p:spPr>
          <a:xfrm>
            <a:off x="4125791" y="6256198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BFS</a:t>
            </a:r>
            <a:r>
              <a:rPr lang="zh-CN" altLang="en-US" sz="2800" dirty="0">
                <a:solidFill>
                  <a:srgbClr val="FFFF00"/>
                </a:solidFill>
              </a:rPr>
              <a:t>不是一个递归过程。</a:t>
            </a:r>
          </a:p>
        </p:txBody>
      </p:sp>
    </p:spTree>
    <p:extLst>
      <p:ext uri="{BB962C8B-B14F-4D97-AF65-F5344CB8AC3E}">
        <p14:creationId xmlns:p14="http://schemas.microsoft.com/office/powerpoint/2010/main" val="3641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</a:t>
            </a:r>
            <a:endParaRPr lang="en-US" altLang="zh-CN" sz="1800" dirty="0"/>
          </a:p>
          <a:p>
            <a:pPr lvl="1"/>
            <a:r>
              <a:rPr lang="zh-CN" altLang="en-US" sz="2400" dirty="0"/>
              <a:t>算法流程（初始</a:t>
            </a:r>
            <a:r>
              <a:rPr lang="en-US" altLang="zh-CN" sz="2400" dirty="0"/>
              <a:t>visited[]</a:t>
            </a:r>
            <a:r>
              <a:rPr lang="zh-CN" altLang="en-US" sz="2400" dirty="0"/>
              <a:t>设置为</a:t>
            </a:r>
            <a:r>
              <a:rPr lang="en-US" altLang="zh-CN" sz="2400" dirty="0"/>
              <a:t>FALSE</a:t>
            </a:r>
            <a:r>
              <a:rPr lang="zh-CN" altLang="en-US" sz="2400" dirty="0"/>
              <a:t>，初始的队列</a:t>
            </a:r>
            <a:r>
              <a:rPr lang="en-US" altLang="zh-CN" sz="2400" dirty="0"/>
              <a:t>Q</a:t>
            </a:r>
            <a:r>
              <a:rPr lang="zh-CN" altLang="en-US" sz="2400" dirty="0"/>
              <a:t>为空）：</a:t>
            </a:r>
            <a:endParaRPr lang="en-US" altLang="zh-CN" sz="2400" dirty="0"/>
          </a:p>
          <a:p>
            <a:pPr lvl="1"/>
            <a:r>
              <a:rPr lang="en-US" altLang="zh-CN" sz="2400" dirty="0"/>
              <a:t>(1)</a:t>
            </a:r>
            <a:r>
              <a:rPr lang="zh-CN" altLang="en-US" sz="2400" dirty="0"/>
              <a:t>从图中某个顶点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出发，访问当前顶点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 （将</a:t>
            </a:r>
            <a:r>
              <a:rPr lang="en-US" altLang="zh-CN" sz="2400" dirty="0"/>
              <a:t>visited[v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]</a:t>
            </a:r>
            <a:r>
              <a:rPr lang="zh-CN" altLang="en-US" sz="2400" dirty="0"/>
              <a:t>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），将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插入队列</a:t>
            </a:r>
            <a:r>
              <a:rPr lang="en-US" altLang="zh-CN" sz="2400" dirty="0"/>
              <a:t>Q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/>
            <a:r>
              <a:rPr lang="en-US" altLang="zh-CN" sz="2400" dirty="0"/>
              <a:t>(2)</a:t>
            </a:r>
            <a:r>
              <a:rPr lang="zh-CN" altLang="en-US" sz="2400" dirty="0"/>
              <a:t> 如果队列不空，则从队列</a:t>
            </a:r>
            <a:r>
              <a:rPr lang="en-US" altLang="zh-CN" sz="2400" dirty="0"/>
              <a:t>Q</a:t>
            </a:r>
            <a:r>
              <a:rPr lang="zh-CN" altLang="en-US" sz="2400" dirty="0"/>
              <a:t>头取出一个顶点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，否则算法结束。</a:t>
            </a:r>
            <a:endParaRPr lang="en-US" altLang="zh-CN" sz="2400" dirty="0"/>
          </a:p>
          <a:p>
            <a:pPr lvl="1"/>
            <a:r>
              <a:rPr lang="en-US" altLang="zh-CN" sz="2400" dirty="0"/>
              <a:t>(3)</a:t>
            </a:r>
            <a:r>
              <a:rPr lang="zh-CN" altLang="en-US" sz="2400" dirty="0"/>
              <a:t> 找到</a:t>
            </a:r>
            <a:r>
              <a:rPr lang="en-US" altLang="zh-CN" sz="2400" dirty="0"/>
              <a:t>v</a:t>
            </a:r>
            <a:r>
              <a:rPr lang="zh-CN" altLang="en-US" sz="2400" dirty="0"/>
              <a:t>的所有未被访问的邻接顶点</a:t>
            </a:r>
            <a:r>
              <a:rPr lang="en-US" altLang="zh-CN" sz="2400" dirty="0"/>
              <a:t>v</a:t>
            </a:r>
            <a:r>
              <a:rPr lang="en-US" altLang="zh-CN" sz="2400" i="1" baseline="-25000" dirty="0"/>
              <a:t>i</a:t>
            </a:r>
            <a:r>
              <a:rPr lang="zh-CN" altLang="en-US" sz="2400" dirty="0"/>
              <a:t>（</a:t>
            </a:r>
            <a:r>
              <a:rPr lang="en-US" altLang="zh-CN" sz="2400" dirty="0"/>
              <a:t>visited[v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]== FALSE </a:t>
            </a:r>
            <a:r>
              <a:rPr lang="zh-CN" altLang="en-US" sz="2400" dirty="0"/>
              <a:t>），依次访问它们（将</a:t>
            </a:r>
            <a:r>
              <a:rPr lang="en-US" altLang="zh-CN" sz="2400" dirty="0"/>
              <a:t>visited[v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），并将它们插入队列。</a:t>
            </a:r>
            <a:endParaRPr lang="en-US" altLang="zh-CN" sz="2400" dirty="0"/>
          </a:p>
          <a:p>
            <a:pPr lvl="1"/>
            <a:r>
              <a:rPr lang="en-US" altLang="zh-CN" sz="2400" dirty="0"/>
              <a:t>(4)</a:t>
            </a:r>
            <a:r>
              <a:rPr lang="zh-CN" altLang="en-US" sz="2400" dirty="0"/>
              <a:t>重复</a:t>
            </a:r>
            <a:r>
              <a:rPr lang="en-US" altLang="zh-CN" sz="2400" dirty="0"/>
              <a:t>(2)-(3)</a:t>
            </a:r>
            <a:r>
              <a:rPr lang="zh-CN" altLang="en-US" sz="2400" dirty="0"/>
              <a:t>步。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3D105-920F-4760-A35C-2CD826C4515D}"/>
              </a:ext>
            </a:extLst>
          </p:cNvPr>
          <p:cNvSpPr/>
          <p:nvPr/>
        </p:nvSpPr>
        <p:spPr>
          <a:xfrm>
            <a:off x="1340696" y="6244787"/>
            <a:ext cx="9825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进出队列的顶点都是已经被访问过的，考察的是与他们邻接的顶点。</a:t>
            </a:r>
          </a:p>
        </p:txBody>
      </p:sp>
    </p:spTree>
    <p:extLst>
      <p:ext uri="{BB962C8B-B14F-4D97-AF65-F5344CB8AC3E}">
        <p14:creationId xmlns:p14="http://schemas.microsoft.com/office/powerpoint/2010/main" val="10801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DCE82-3A33-40C8-9FDE-A1086D1AFB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84771" y="3077680"/>
            <a:ext cx="2850357" cy="2134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18FEC9-D631-4C10-A38A-A118CC98FA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61852" y="2583438"/>
            <a:ext cx="3496775" cy="26288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3690DD-5D4F-4FA2-9E25-C0E1C006A1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4728" y="5394213"/>
            <a:ext cx="3200400" cy="4497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D4F9CB-1857-43D6-8AE2-D51BC56B57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6"/>
          <a:stretch/>
        </p:blipFill>
        <p:spPr>
          <a:xfrm>
            <a:off x="6769997" y="5120366"/>
            <a:ext cx="3385046" cy="931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7BBADE-E678-4BD3-8F6F-90C349C34E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000" y="3000323"/>
            <a:ext cx="2850357" cy="23029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CA7151-9109-457A-9991-120A06B992B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4773" y="2674089"/>
            <a:ext cx="2982238" cy="24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一个有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个顶点的无向图最多有多少条边？</a:t>
            </a:r>
            <a:endParaRPr lang="en-US" altLang="zh-CN" sz="2600" dirty="0"/>
          </a:p>
          <a:p>
            <a:pPr lvl="1"/>
            <a:r>
              <a:rPr lang="en-US" altLang="zh-CN" sz="2600" dirty="0"/>
              <a:t>(n-1)n/2</a:t>
            </a:r>
            <a:r>
              <a:rPr lang="zh-CN" altLang="en-US" sz="2600" dirty="0"/>
              <a:t>条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如果一个无向图有</a:t>
            </a:r>
            <a:r>
              <a:rPr lang="en-US" altLang="zh-CN" sz="2600" dirty="0"/>
              <a:t>(n-1)n/2</a:t>
            </a:r>
            <a:r>
              <a:rPr lang="zh-CN" altLang="en-US" sz="2600" dirty="0"/>
              <a:t>条边，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则称之为</a:t>
            </a:r>
            <a:r>
              <a:rPr lang="zh-CN" altLang="en-US" sz="2600" dirty="0">
                <a:solidFill>
                  <a:srgbClr val="00B0F0"/>
                </a:solidFill>
              </a:rPr>
              <a:t>无向完全图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24E91E-B3F7-45D2-8704-45640C63A4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6645" y="3635899"/>
            <a:ext cx="3095299" cy="2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邻接点：如果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/>
              <a:t>∈</a:t>
            </a:r>
            <a:r>
              <a:rPr lang="en-US" altLang="zh-CN" sz="2600" dirty="0"/>
              <a:t>E</a:t>
            </a:r>
            <a:r>
              <a:rPr lang="zh-CN" altLang="en-US" sz="2600" dirty="0"/>
              <a:t>，称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互为</a:t>
            </a:r>
            <a:r>
              <a:rPr lang="zh-CN" altLang="en-US" sz="2600" dirty="0">
                <a:solidFill>
                  <a:srgbClr val="00B0F0"/>
                </a:solidFill>
              </a:rPr>
              <a:t>邻接点</a:t>
            </a:r>
            <a:r>
              <a:rPr lang="zh-CN" altLang="en-US" sz="2600" dirty="0"/>
              <a:t>，或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</a:p>
          <a:p>
            <a:pPr marL="457200" lvl="1" indent="0">
              <a:buNone/>
            </a:pPr>
            <a:r>
              <a:rPr lang="zh-CN" altLang="en-US" sz="2600" dirty="0"/>
              <a:t>                   </a:t>
            </a:r>
            <a:r>
              <a:rPr lang="zh-CN" altLang="en-US" sz="2600" dirty="0">
                <a:solidFill>
                  <a:srgbClr val="00B0F0"/>
                </a:solidFill>
              </a:rPr>
              <a:t>相邻接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依附：边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>
                <a:solidFill>
                  <a:srgbClr val="00B0F0"/>
                </a:solidFill>
              </a:rPr>
              <a:t>依附</a:t>
            </a:r>
            <a:r>
              <a:rPr lang="zh-CN" altLang="en-US" sz="2600" dirty="0"/>
              <a:t>于顶点</a:t>
            </a:r>
            <a:r>
              <a:rPr lang="en-US" altLang="zh-CN" sz="2600" dirty="0"/>
              <a:t>x, y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相关联：边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/>
              <a:t>与顶点</a:t>
            </a:r>
            <a:r>
              <a:rPr lang="en-US" altLang="zh-CN" sz="2600" dirty="0"/>
              <a:t>x, y</a:t>
            </a:r>
            <a:r>
              <a:rPr lang="zh-CN" altLang="en-US" sz="2600" dirty="0">
                <a:solidFill>
                  <a:srgbClr val="00B0F0"/>
                </a:solidFill>
              </a:rPr>
              <a:t>相关联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顶点的度：与顶点</a:t>
            </a:r>
            <a:r>
              <a:rPr lang="en-US" altLang="zh-CN" sz="2600" dirty="0"/>
              <a:t>x</a:t>
            </a:r>
            <a:r>
              <a:rPr lang="zh-CN" altLang="en-US" sz="2600" dirty="0"/>
              <a:t>相关联的边的数目，记为</a:t>
            </a:r>
            <a:r>
              <a:rPr lang="en-US" altLang="zh-CN" sz="2600" dirty="0"/>
              <a:t>TD(x)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三、有向图（</a:t>
            </a:r>
            <a:r>
              <a:rPr lang="en-US" altLang="zh-CN" sz="2800" dirty="0"/>
              <a:t>Digraph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用</a:t>
            </a:r>
            <a:r>
              <a:rPr lang="en-US" altLang="zh-CN" sz="2600" dirty="0"/>
              <a:t>&lt;x, y&gt;</a:t>
            </a:r>
            <a:r>
              <a:rPr lang="zh-CN" altLang="en-US" sz="2600" dirty="0"/>
              <a:t>表示从顶点</a:t>
            </a:r>
            <a:r>
              <a:rPr lang="en-US" altLang="zh-CN" sz="2600" dirty="0"/>
              <a:t>x</a:t>
            </a:r>
            <a:r>
              <a:rPr lang="zh-CN" altLang="en-US" sz="2600" dirty="0"/>
              <a:t>到顶点</a:t>
            </a:r>
            <a:r>
              <a:rPr lang="en-US" altLang="zh-CN" sz="2600" dirty="0"/>
              <a:t>y</a:t>
            </a:r>
            <a:r>
              <a:rPr lang="zh-CN" altLang="en-US" sz="2600" dirty="0"/>
              <a:t>之间的一条</a:t>
            </a:r>
            <a:r>
              <a:rPr lang="zh-CN" altLang="en-US" sz="2600" dirty="0">
                <a:solidFill>
                  <a:srgbClr val="FF0000"/>
                </a:solidFill>
              </a:rPr>
              <a:t>弧（</a:t>
            </a:r>
            <a:r>
              <a:rPr lang="en-US" altLang="zh-CN" sz="2600" dirty="0">
                <a:solidFill>
                  <a:srgbClr val="FF0000"/>
                </a:solidFill>
              </a:rPr>
              <a:t>Arc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弧是有方向的，称</a:t>
            </a:r>
            <a:r>
              <a:rPr lang="en-US" altLang="zh-CN" sz="2600" dirty="0">
                <a:solidFill>
                  <a:srgbClr val="00B0F0"/>
                </a:solidFill>
              </a:rPr>
              <a:t>x</a:t>
            </a:r>
            <a:r>
              <a:rPr lang="zh-CN" altLang="en-US" sz="2600" dirty="0">
                <a:solidFill>
                  <a:srgbClr val="00B0F0"/>
                </a:solidFill>
              </a:rPr>
              <a:t>为弧尾</a:t>
            </a:r>
            <a:r>
              <a:rPr lang="zh-CN" altLang="en-US" sz="2600" dirty="0"/>
              <a:t>，</a:t>
            </a:r>
            <a:r>
              <a:rPr lang="en-US" altLang="zh-CN" sz="2600" dirty="0">
                <a:solidFill>
                  <a:srgbClr val="00B0F0"/>
                </a:solidFill>
              </a:rPr>
              <a:t> y</a:t>
            </a:r>
            <a:r>
              <a:rPr lang="zh-CN" altLang="en-US" sz="2600" dirty="0">
                <a:solidFill>
                  <a:srgbClr val="00B0F0"/>
                </a:solidFill>
              </a:rPr>
              <a:t>为弧头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B0BBE4-24D6-409E-BC8F-376DD663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94" y="1853754"/>
            <a:ext cx="3111460" cy="2529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09CE94-37F0-4AD4-8531-A3B7C6A580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4494819"/>
            <a:ext cx="8675710" cy="5087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DC573A-6773-469B-967F-695C53F0B8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581" y="5087013"/>
            <a:ext cx="6204208" cy="4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一个有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个顶点的有向图最多有多少条弧？</a:t>
            </a:r>
            <a:endParaRPr lang="en-US" altLang="zh-CN" sz="2600" dirty="0"/>
          </a:p>
          <a:p>
            <a:pPr lvl="1"/>
            <a:r>
              <a:rPr lang="en-US" altLang="zh-CN" sz="2600" dirty="0"/>
              <a:t>(n-1)n</a:t>
            </a:r>
            <a:r>
              <a:rPr lang="zh-CN" altLang="en-US" sz="2600" dirty="0"/>
              <a:t>条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如果一个有向图有</a:t>
            </a:r>
            <a:r>
              <a:rPr lang="en-US" altLang="zh-CN" sz="2600" dirty="0"/>
              <a:t>(n-1)n</a:t>
            </a:r>
            <a:r>
              <a:rPr lang="zh-CN" altLang="en-US" sz="2600" dirty="0"/>
              <a:t>条弧，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则称之为</a:t>
            </a:r>
            <a:r>
              <a:rPr lang="zh-CN" altLang="en-US" sz="2600" dirty="0">
                <a:solidFill>
                  <a:srgbClr val="00B0F0"/>
                </a:solidFill>
              </a:rPr>
              <a:t>有向完全图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C9DD8-CACB-428F-AB3F-5F0E2B4A9F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1382" y="3134898"/>
            <a:ext cx="2989521" cy="25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邻接：如果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&gt;</a:t>
            </a:r>
            <a:r>
              <a:rPr lang="zh-CN" altLang="en-US" sz="2600" dirty="0"/>
              <a:t>∈</a:t>
            </a:r>
            <a:r>
              <a:rPr lang="en-US" altLang="zh-CN" sz="2600" dirty="0"/>
              <a:t>E</a:t>
            </a:r>
            <a:r>
              <a:rPr lang="zh-CN" altLang="en-US" sz="2600" dirty="0"/>
              <a:t>，称</a:t>
            </a:r>
            <a:r>
              <a:rPr lang="en-US" altLang="zh-CN" sz="2600" dirty="0"/>
              <a:t>x</a:t>
            </a:r>
            <a:r>
              <a:rPr lang="zh-CN" altLang="en-US" sz="2600" dirty="0">
                <a:solidFill>
                  <a:srgbClr val="00B0F0"/>
                </a:solidFill>
              </a:rPr>
              <a:t>邻接到</a:t>
            </a:r>
            <a:r>
              <a:rPr lang="en-US" altLang="zh-CN" sz="2600" dirty="0"/>
              <a:t>y</a:t>
            </a:r>
            <a:r>
              <a:rPr lang="zh-CN" altLang="en-US" sz="2600" dirty="0"/>
              <a:t>，或</a:t>
            </a:r>
            <a:r>
              <a:rPr lang="en-US" altLang="zh-CN" sz="2600" dirty="0"/>
              <a:t>y</a:t>
            </a:r>
            <a:r>
              <a:rPr lang="zh-CN" altLang="en-US" sz="2600" dirty="0">
                <a:solidFill>
                  <a:srgbClr val="00B0F0"/>
                </a:solidFill>
              </a:rPr>
              <a:t>邻接自</a:t>
            </a:r>
            <a:r>
              <a:rPr lang="en-US" altLang="zh-CN" sz="2600" dirty="0"/>
              <a:t>x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相关联：弧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&gt;</a:t>
            </a:r>
            <a:r>
              <a:rPr lang="zh-CN" altLang="en-US" sz="2600" dirty="0"/>
              <a:t>与顶点</a:t>
            </a:r>
            <a:r>
              <a:rPr lang="en-US" altLang="zh-CN" sz="2600" dirty="0"/>
              <a:t>x, y</a:t>
            </a:r>
            <a:r>
              <a:rPr lang="zh-CN" altLang="en-US" sz="2600" dirty="0">
                <a:solidFill>
                  <a:srgbClr val="00B0F0"/>
                </a:solidFill>
              </a:rPr>
              <a:t>相关联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入度：以顶点</a:t>
            </a:r>
            <a:r>
              <a:rPr lang="en-US" altLang="zh-CN" sz="2600" dirty="0"/>
              <a:t>x</a:t>
            </a:r>
            <a:r>
              <a:rPr lang="zh-CN" altLang="en-US" sz="2600" dirty="0"/>
              <a:t>为弧头的弧的数目称为顶点</a:t>
            </a:r>
            <a:r>
              <a:rPr lang="en-US" altLang="zh-CN" sz="2600" dirty="0"/>
              <a:t>x</a:t>
            </a:r>
            <a:r>
              <a:rPr lang="zh-CN" altLang="en-US" sz="2600" dirty="0"/>
              <a:t>的入度</a:t>
            </a:r>
            <a:r>
              <a:rPr lang="en-US" altLang="zh-CN" sz="2600" dirty="0"/>
              <a:t>,</a:t>
            </a:r>
          </a:p>
          <a:p>
            <a:pPr marL="457200" lvl="1" indent="0">
              <a:buNone/>
            </a:pPr>
            <a:r>
              <a:rPr lang="zh-CN" altLang="en-US" sz="2600" dirty="0"/>
              <a:t>              记为</a:t>
            </a:r>
            <a:r>
              <a:rPr lang="en-US" altLang="zh-CN" sz="2600" dirty="0"/>
              <a:t>ID(x)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出度：以顶点</a:t>
            </a:r>
            <a:r>
              <a:rPr lang="en-US" altLang="zh-CN" sz="2600" dirty="0"/>
              <a:t>x</a:t>
            </a:r>
            <a:r>
              <a:rPr lang="zh-CN" altLang="en-US" sz="2600" dirty="0"/>
              <a:t>为弧尾的弧的数目称为顶点</a:t>
            </a:r>
            <a:r>
              <a:rPr lang="en-US" altLang="zh-CN" sz="2600" dirty="0"/>
              <a:t>x</a:t>
            </a:r>
            <a:r>
              <a:rPr lang="zh-CN" altLang="en-US" sz="2600" dirty="0"/>
              <a:t>的出度</a:t>
            </a:r>
            <a:r>
              <a:rPr lang="en-US" altLang="zh-CN" sz="2600" dirty="0"/>
              <a:t>, </a:t>
            </a:r>
            <a:r>
              <a:rPr lang="zh-CN" altLang="en-US" sz="2600" dirty="0"/>
              <a:t>记为</a:t>
            </a:r>
            <a:r>
              <a:rPr lang="en-US" altLang="zh-CN" sz="2600" dirty="0"/>
              <a:t>OD(x)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顶点的度：</a:t>
            </a:r>
            <a:r>
              <a:rPr lang="en-US" altLang="zh-CN" sz="2600" dirty="0"/>
              <a:t>TD(x) = ID(x) + OD(x)</a:t>
            </a:r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B0BBE4-24D6-409E-BC8F-376DD663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94" y="1853754"/>
            <a:ext cx="3111460" cy="25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四、网（</a:t>
            </a:r>
            <a:r>
              <a:rPr lang="en-US" altLang="zh-CN" sz="2800" dirty="0"/>
              <a:t>Network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网：带权的图被称为网。</a:t>
            </a:r>
            <a:endParaRPr lang="en-US" altLang="zh-CN" sz="2800" dirty="0"/>
          </a:p>
          <a:p>
            <a:pPr lvl="1"/>
            <a:r>
              <a:rPr lang="zh-CN" altLang="en-US" sz="2800" dirty="0"/>
              <a:t>权：与弧或者边相关的数。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6B255-3220-4842-AA5A-A01718573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729037"/>
            <a:ext cx="2778518" cy="2188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5FA4FB-0143-4067-A60F-2BAA33D97D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8566" y="3729036"/>
            <a:ext cx="2555752" cy="21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14810</TotalTime>
  <Words>2098</Words>
  <Application>Microsoft Office PowerPoint</Application>
  <PresentationFormat>宽屏</PresentationFormat>
  <Paragraphs>273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943</cp:revision>
  <cp:lastPrinted>2018-09-20T09:36:46Z</cp:lastPrinted>
  <dcterms:created xsi:type="dcterms:W3CDTF">2018-09-04T02:30:21Z</dcterms:created>
  <dcterms:modified xsi:type="dcterms:W3CDTF">2020-11-15T12:12:15Z</dcterms:modified>
</cp:coreProperties>
</file>