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330" r:id="rId3"/>
    <p:sldId id="333" r:id="rId4"/>
    <p:sldId id="334" r:id="rId5"/>
    <p:sldId id="336" r:id="rId6"/>
    <p:sldId id="337" r:id="rId7"/>
    <p:sldId id="335" r:id="rId8"/>
    <p:sldId id="338" r:id="rId9"/>
    <p:sldId id="339" r:id="rId10"/>
    <p:sldId id="340" r:id="rId11"/>
    <p:sldId id="341" r:id="rId12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330"/>
            <p14:sldId id="333"/>
            <p14:sldId id="334"/>
            <p14:sldId id="336"/>
            <p14:sldId id="337"/>
            <p14:sldId id="335"/>
            <p14:sldId id="338"/>
            <p14:sldId id="339"/>
            <p14:sldId id="340"/>
            <p14:sldId id="341"/>
          </p14:sldIdLst>
        </p14:section>
        <p14:section name="无标题节" id="{D5C6F701-0109-4C83-B074-1EA6D879E17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960" autoAdjust="0"/>
  </p:normalViewPr>
  <p:slideViewPr>
    <p:cSldViewPr snapToGrid="0">
      <p:cViewPr varScale="1">
        <p:scale>
          <a:sx n="107" d="100"/>
          <a:sy n="107" d="100"/>
        </p:scale>
        <p:origin x="1013" y="8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17446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/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5.</a:t>
            </a:r>
            <a:r>
              <a:rPr lang="zh-CN" altLang="en-US" sz="2600" dirty="0"/>
              <a:t>拓扑排序（举例）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39" y="3715077"/>
            <a:ext cx="2407608" cy="192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355" y="3804083"/>
            <a:ext cx="2169607" cy="1743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3809" y="3918857"/>
            <a:ext cx="2072783" cy="15869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3417" y="3787940"/>
            <a:ext cx="2072783" cy="1670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3078" y="3955433"/>
            <a:ext cx="2095814" cy="1550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473" y="5696994"/>
            <a:ext cx="3736550" cy="4771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6592" y="5762374"/>
            <a:ext cx="1696266" cy="38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5C0BA-3E3B-4215-80C5-BA4B7C7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93DE-125F-41C9-9075-F88F8BCC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完成作业四</a:t>
            </a:r>
            <a:endParaRPr lang="en-US" altLang="zh-CN" dirty="0"/>
          </a:p>
          <a:p>
            <a:r>
              <a:rPr lang="zh-CN" altLang="en-US"/>
              <a:t>下周一和二叉树的实验报告一起交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47DB7D-5F39-4AE0-AD1A-605B010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一、有向无环图</a:t>
            </a:r>
            <a:endParaRPr lang="en-US" altLang="zh-CN" sz="2800" dirty="0"/>
          </a:p>
          <a:p>
            <a:pPr lvl="1"/>
            <a:r>
              <a:rPr lang="zh-CN" altLang="en-US" sz="2400" dirty="0"/>
              <a:t>有向无环图（</a:t>
            </a:r>
            <a:r>
              <a:rPr lang="en-US" altLang="zh-CN" sz="2400" dirty="0"/>
              <a:t>DAG: Directed </a:t>
            </a:r>
            <a:r>
              <a:rPr lang="en-US" altLang="zh-CN" sz="2400" dirty="0" err="1"/>
              <a:t>Acycline</a:t>
            </a:r>
            <a:r>
              <a:rPr lang="en-US" altLang="zh-CN" sz="2400" dirty="0"/>
              <a:t> Graph</a:t>
            </a:r>
            <a:r>
              <a:rPr lang="zh-CN" altLang="en-US" sz="2400" dirty="0"/>
              <a:t>）是图中无环的有向图。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255" y="3588536"/>
            <a:ext cx="2767197" cy="194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591" y="3557266"/>
            <a:ext cx="2664243" cy="20053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689" y="5562610"/>
            <a:ext cx="1007384" cy="40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7272" y="5567628"/>
            <a:ext cx="1418497" cy="399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一、有向无环图</a:t>
            </a:r>
            <a:endParaRPr lang="en-US" altLang="zh-CN" sz="2800" dirty="0"/>
          </a:p>
          <a:p>
            <a:pPr lvl="1"/>
            <a:r>
              <a:rPr lang="zh-CN" altLang="en-US" sz="2400" dirty="0"/>
              <a:t>在有向图中，怎么判断是否无环？</a:t>
            </a:r>
            <a:endParaRPr lang="en-US" altLang="zh-CN" sz="2400" dirty="0"/>
          </a:p>
          <a:p>
            <a:pPr lvl="2"/>
            <a:r>
              <a:rPr lang="zh-CN" altLang="en-US" sz="2200" dirty="0"/>
              <a:t>可以使用深度优先搜索（</a:t>
            </a:r>
            <a:r>
              <a:rPr lang="en-US" altLang="zh-CN" sz="2200" dirty="0"/>
              <a:t>DFS</a:t>
            </a:r>
            <a:r>
              <a:rPr lang="zh-CN" altLang="en-US" sz="2200" dirty="0"/>
              <a:t>），找出是否存在环。</a:t>
            </a:r>
            <a:endParaRPr lang="en-US" altLang="zh-CN" sz="2200" dirty="0"/>
          </a:p>
          <a:p>
            <a:pPr lvl="2"/>
            <a:r>
              <a:rPr lang="zh-CN" altLang="en-US" sz="2200" dirty="0"/>
              <a:t>可以从某个顶点</a:t>
            </a:r>
            <a:r>
              <a:rPr lang="en-US" altLang="zh-CN" sz="2200" dirty="0"/>
              <a:t>v</a:t>
            </a:r>
            <a:r>
              <a:rPr lang="zh-CN" altLang="en-US" sz="2200" dirty="0"/>
              <a:t>出发，进行</a:t>
            </a:r>
            <a:r>
              <a:rPr lang="en-US" altLang="zh-CN" sz="2200" dirty="0"/>
              <a:t>DFS</a:t>
            </a:r>
            <a:r>
              <a:rPr lang="zh-CN" altLang="en-US" sz="2200" dirty="0"/>
              <a:t>，如果存在一条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en-US" altLang="zh-CN" sz="2200" dirty="0"/>
              <a:t>    </a:t>
            </a:r>
            <a:r>
              <a:rPr lang="zh-CN" altLang="en-US" sz="2200" dirty="0"/>
              <a:t>从顶点</a:t>
            </a:r>
            <a:r>
              <a:rPr lang="en-US" altLang="zh-CN" sz="2200" dirty="0"/>
              <a:t>u</a:t>
            </a:r>
            <a:r>
              <a:rPr lang="zh-CN" altLang="en-US" sz="2200" dirty="0"/>
              <a:t>到</a:t>
            </a:r>
            <a:r>
              <a:rPr lang="en-US" altLang="zh-CN" sz="2200" dirty="0"/>
              <a:t>v</a:t>
            </a:r>
            <a:r>
              <a:rPr lang="zh-CN" altLang="en-US" sz="2200" dirty="0"/>
              <a:t>的回边，则有向图中肯定存在环。</a:t>
            </a:r>
            <a:endParaRPr lang="en-US" altLang="zh-CN" sz="2200" dirty="0"/>
          </a:p>
          <a:p>
            <a:pPr lvl="1"/>
            <a:r>
              <a:rPr lang="en-US" altLang="zh-CN" sz="2400" dirty="0"/>
              <a:t>DFS: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554" y="2101572"/>
            <a:ext cx="2706250" cy="23130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2096" y="48852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/>
              <a:t>0, 1, 2, 4, 3</a:t>
            </a:r>
          </a:p>
        </p:txBody>
      </p:sp>
      <p:sp>
        <p:nvSpPr>
          <p:cNvPr id="12" name="箭头: 下 11"/>
          <p:cNvSpPr/>
          <p:nvPr/>
        </p:nvSpPr>
        <p:spPr>
          <a:xfrm rot="10800000">
            <a:off x="3133061" y="5287937"/>
            <a:ext cx="198474" cy="76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1.</a:t>
            </a:r>
            <a:r>
              <a:rPr lang="zh-CN" altLang="en-US" sz="2600" dirty="0"/>
              <a:t>偏序（序理论中的概念）</a:t>
            </a:r>
            <a:endParaRPr lang="en-US" altLang="zh-CN" sz="2600" dirty="0"/>
          </a:p>
          <a:p>
            <a:pPr lvl="1"/>
            <a:r>
              <a:rPr lang="zh-CN" altLang="en-US" sz="2600" dirty="0"/>
              <a:t>若集合</a:t>
            </a:r>
            <a:r>
              <a:rPr lang="en-US" altLang="zh-CN" sz="2600" dirty="0"/>
              <a:t>X</a:t>
            </a:r>
            <a:r>
              <a:rPr lang="zh-CN" altLang="en-US" sz="2600" dirty="0"/>
              <a:t>上的二元关系</a:t>
            </a:r>
            <a:r>
              <a:rPr lang="en-US" altLang="zh-CN" sz="2600" i="1" dirty="0">
                <a:solidFill>
                  <a:srgbClr val="0070C0"/>
                </a:solidFill>
              </a:rPr>
              <a:t>R</a:t>
            </a:r>
            <a:r>
              <a:rPr lang="zh-CN" altLang="en-US" sz="2600" dirty="0"/>
              <a:t>满足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dirty="0"/>
              <a:t>x</a:t>
            </a:r>
            <a:r>
              <a:rPr lang="en-US" altLang="zh-CN" sz="2600" i="1" dirty="0">
                <a:solidFill>
                  <a:srgbClr val="0070C0"/>
                </a:solidFill>
              </a:rPr>
              <a:t>R</a:t>
            </a:r>
            <a:r>
              <a:rPr lang="en-US" altLang="zh-CN" sz="2600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）反对称性：对任意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x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=</a:t>
            </a:r>
            <a:r>
              <a:rPr lang="en-US" altLang="zh-CN" sz="2600" i="1" dirty="0"/>
              <a:t>y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 err="1"/>
              <a:t>x</a:t>
            </a:r>
            <a:r>
              <a:rPr lang="en-US" altLang="zh-CN" sz="2600" i="1" dirty="0" err="1">
                <a:solidFill>
                  <a:srgbClr val="0070C0"/>
                </a:solidFill>
              </a:rPr>
              <a:t>R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9908" y="5616163"/>
            <a:ext cx="5052243" cy="47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2.</a:t>
            </a:r>
            <a:r>
              <a:rPr lang="zh-CN" altLang="en-US" sz="2600" dirty="0"/>
              <a:t>非严格偏序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给定集合</a:t>
            </a:r>
            <a:r>
              <a:rPr lang="en-US" altLang="zh-CN" sz="2600" dirty="0"/>
              <a:t>S</a:t>
            </a:r>
            <a:r>
              <a:rPr lang="zh-CN" altLang="en-US" sz="2600" dirty="0"/>
              <a:t>，“≤”是</a:t>
            </a:r>
            <a:r>
              <a:rPr lang="en-US" altLang="zh-CN" sz="2600" dirty="0"/>
              <a:t>S</a:t>
            </a:r>
            <a:r>
              <a:rPr lang="zh-CN" altLang="en-US" sz="2600" dirty="0"/>
              <a:t>上的二元关系，若“≤”满足：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i="1" dirty="0"/>
              <a:t>x</a:t>
            </a:r>
            <a:r>
              <a:rPr lang="en-US" altLang="zh-CN" sz="2600" dirty="0"/>
              <a:t> </a:t>
            </a:r>
            <a:r>
              <a:rPr lang="zh-CN" altLang="en-US" sz="2600" dirty="0"/>
              <a:t>≤ </a:t>
            </a:r>
            <a:r>
              <a:rPr lang="en-US" altLang="zh-CN" sz="2600" i="1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）反对称性：对任意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zh-CN" altLang="en-US" sz="2600" dirty="0"/>
              <a:t> ≤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/>
              <a:t>y</a:t>
            </a:r>
            <a:r>
              <a:rPr lang="zh-CN" altLang="en-US" sz="2600" dirty="0"/>
              <a:t> ≤ </a:t>
            </a:r>
            <a:r>
              <a:rPr lang="en-US" altLang="zh-CN" sz="2600" i="1" dirty="0"/>
              <a:t>x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=</a:t>
            </a:r>
            <a:r>
              <a:rPr lang="en-US" altLang="zh-CN" sz="2600" i="1" dirty="0"/>
              <a:t>y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 err="1"/>
              <a:t>x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 err="1"/>
              <a:t>y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 err="1"/>
              <a:t>x</a:t>
            </a:r>
            <a:r>
              <a:rPr lang="zh-CN" altLang="en-US" sz="2600" dirty="0">
                <a:sym typeface="+mn-ea"/>
              </a:rPr>
              <a:t>≤</a:t>
            </a:r>
            <a:r>
              <a:rPr lang="en-US" altLang="zh-CN" sz="2600" i="1" dirty="0" err="1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773" y="5642348"/>
            <a:ext cx="4958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则称“≤”是</a:t>
            </a:r>
            <a:r>
              <a:rPr lang="en-US" altLang="zh-CN" sz="2800" dirty="0"/>
              <a:t>X</a:t>
            </a:r>
            <a:r>
              <a:rPr lang="zh-CN" altLang="en-US" sz="2800" dirty="0"/>
              <a:t>上的</a:t>
            </a:r>
            <a:r>
              <a:rPr lang="zh-CN" altLang="en-US" sz="2800" b="1" dirty="0"/>
              <a:t>非严格偏序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316484" y="6287986"/>
            <a:ext cx="10265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注意：这里的“≤”并不是传统意义上的小于等于，只表示次序关系。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3.</a:t>
            </a:r>
            <a:r>
              <a:rPr lang="zh-CN" altLang="en-US" sz="2600" dirty="0"/>
              <a:t>严格偏序</a:t>
            </a:r>
            <a:endParaRPr lang="en-US" altLang="zh-CN" sz="2600" dirty="0"/>
          </a:p>
          <a:p>
            <a:pPr lvl="1"/>
            <a:r>
              <a:rPr lang="zh-CN" altLang="en-US" sz="2600" dirty="0"/>
              <a:t>给定集合</a:t>
            </a:r>
            <a:r>
              <a:rPr lang="en-US" altLang="zh-CN" sz="2600" dirty="0"/>
              <a:t>S</a:t>
            </a:r>
            <a:r>
              <a:rPr lang="zh-CN" altLang="en-US" sz="2600" dirty="0"/>
              <a:t>，“</a:t>
            </a:r>
            <a:r>
              <a:rPr lang="en-US" altLang="zh-CN" sz="2600" dirty="0"/>
              <a:t>&lt;</a:t>
            </a:r>
            <a:r>
              <a:rPr lang="zh-CN" altLang="en-US" sz="2600" dirty="0"/>
              <a:t>”是</a:t>
            </a:r>
            <a:r>
              <a:rPr lang="en-US" altLang="zh-CN" sz="2600" dirty="0"/>
              <a:t>S</a:t>
            </a:r>
            <a:r>
              <a:rPr lang="zh-CN" altLang="en-US" sz="2600" dirty="0"/>
              <a:t>上的二元关系，若“</a:t>
            </a:r>
            <a:r>
              <a:rPr lang="en-US" altLang="zh-CN" sz="2600" dirty="0"/>
              <a:t>&lt;</a:t>
            </a:r>
            <a:r>
              <a:rPr lang="zh-CN" altLang="en-US" sz="2600" dirty="0"/>
              <a:t>”满足：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0070C0"/>
                </a:solidFill>
              </a:rPr>
              <a:t>反</a:t>
            </a:r>
            <a:r>
              <a:rPr lang="zh-CN" altLang="en-US" sz="2600" dirty="0"/>
              <a:t>自反性：任意</a:t>
            </a:r>
            <a:r>
              <a:rPr lang="en-US" altLang="zh-CN" sz="2600" i="1" dirty="0"/>
              <a:t>x</a:t>
            </a:r>
            <a:r>
              <a:rPr lang="zh-CN" altLang="en-US" sz="2600" dirty="0"/>
              <a:t>∈</a:t>
            </a:r>
            <a:r>
              <a:rPr lang="en-US" altLang="zh-CN" sz="2600" dirty="0"/>
              <a:t>X</a:t>
            </a:r>
            <a:r>
              <a:rPr lang="zh-CN" altLang="en-US" sz="2600" dirty="0"/>
              <a:t>，有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</a:t>
            </a:r>
            <a:r>
              <a:rPr lang="zh-CN" altLang="en-US" sz="2600" dirty="0"/>
              <a:t> </a:t>
            </a:r>
            <a:r>
              <a:rPr lang="en-US" altLang="zh-CN" sz="2600" i="1" dirty="0"/>
              <a:t>x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0070C0"/>
                </a:solidFill>
              </a:rPr>
              <a:t>非</a:t>
            </a:r>
            <a:r>
              <a:rPr lang="zh-CN" altLang="en-US" sz="2600" dirty="0"/>
              <a:t>对称性：对任意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y</a:t>
            </a:r>
            <a:r>
              <a:rPr lang="en-US" altLang="zh-CN" sz="2600" dirty="0" err="1"/>
              <a:t>∈X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zh-CN" altLang="en-US" sz="2600" dirty="0"/>
              <a:t> </a:t>
            </a:r>
            <a:r>
              <a:rPr lang="en-US" altLang="zh-CN" sz="2600" dirty="0"/>
              <a:t>&lt;</a:t>
            </a:r>
            <a:r>
              <a:rPr lang="zh-CN" altLang="en-US" sz="2600" dirty="0"/>
              <a:t>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y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x</a:t>
            </a:r>
            <a:endParaRPr lang="en-US" altLang="zh-CN" sz="2600" dirty="0"/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）传递性：对任意</a:t>
            </a:r>
            <a:r>
              <a:rPr lang="en-US" altLang="zh-CN" sz="2600" i="1" dirty="0"/>
              <a:t>x</a:t>
            </a:r>
            <a:r>
              <a:rPr lang="en-US" altLang="zh-CN" sz="2600" dirty="0"/>
              <a:t>, </a:t>
            </a:r>
            <a:r>
              <a:rPr lang="en-US" altLang="zh-CN" sz="2600" i="1" dirty="0"/>
              <a:t>y</a:t>
            </a:r>
            <a:r>
              <a:rPr lang="en-US" altLang="zh-CN" sz="2600" dirty="0"/>
              <a:t>, </a:t>
            </a:r>
            <a:r>
              <a:rPr lang="en-US" altLang="zh-CN" sz="2600" i="1" dirty="0" err="1"/>
              <a:t>z</a:t>
            </a:r>
            <a:r>
              <a:rPr lang="en-US" altLang="zh-CN" sz="2600" dirty="0" err="1"/>
              <a:t>∈A</a:t>
            </a:r>
            <a:r>
              <a:rPr lang="zh-CN" altLang="en-US" sz="2600" dirty="0"/>
              <a:t>，若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y</a:t>
            </a:r>
            <a:r>
              <a:rPr lang="zh-CN" altLang="en-US" sz="2600" dirty="0"/>
              <a:t>，且</a:t>
            </a:r>
            <a:r>
              <a:rPr lang="en-US" altLang="zh-CN" sz="2600" i="1" dirty="0"/>
              <a:t>y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z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x</a:t>
            </a:r>
            <a:r>
              <a:rPr lang="en-US" altLang="zh-CN" sz="2600" dirty="0"/>
              <a:t> &lt; </a:t>
            </a:r>
            <a:r>
              <a:rPr lang="en-US" altLang="zh-CN" sz="2600" i="1" dirty="0"/>
              <a:t>z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773" y="5642348"/>
            <a:ext cx="4602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则称“</a:t>
            </a:r>
            <a:r>
              <a:rPr lang="en-US" altLang="zh-CN" sz="2800" dirty="0"/>
              <a:t>&lt;</a:t>
            </a:r>
            <a:r>
              <a:rPr lang="zh-CN" altLang="en-US" sz="2800" dirty="0"/>
              <a:t>”是</a:t>
            </a:r>
            <a:r>
              <a:rPr lang="en-US" altLang="zh-CN" sz="2800" dirty="0"/>
              <a:t>X</a:t>
            </a:r>
            <a:r>
              <a:rPr lang="zh-CN" altLang="en-US" sz="2800" dirty="0"/>
              <a:t>上的</a:t>
            </a:r>
            <a:r>
              <a:rPr lang="zh-CN" altLang="en-US" sz="2800" b="1" dirty="0"/>
              <a:t>严格偏序</a:t>
            </a: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90514" y="4138313"/>
            <a:ext cx="62702" cy="2763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8149942" y="4686953"/>
            <a:ext cx="62702" cy="2763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31173" y="6254148"/>
            <a:ext cx="880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在讨论有向无环图图时所指的偏序，一般指严格偏序。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5A9D67-E410-4E4A-9ABF-5403803390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5899" y="2280841"/>
            <a:ext cx="2767197" cy="194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4.</a:t>
            </a:r>
            <a:r>
              <a:rPr lang="zh-CN" altLang="en-US" sz="2600" dirty="0"/>
              <a:t>全序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4842" y="3493169"/>
            <a:ext cx="8564010" cy="4430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4842" y="3936228"/>
            <a:ext cx="7607807" cy="4405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50" y="4597716"/>
            <a:ext cx="8810243" cy="5770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51" y="5279216"/>
            <a:ext cx="8355656" cy="54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4.</a:t>
            </a:r>
            <a:r>
              <a:rPr lang="zh-CN" altLang="en-US" sz="2600" dirty="0"/>
              <a:t>拓扑有序</a:t>
            </a:r>
            <a:endParaRPr lang="en-US" altLang="zh-CN" sz="2600" dirty="0"/>
          </a:p>
          <a:p>
            <a:pPr lvl="2"/>
            <a:r>
              <a:rPr lang="zh-CN" altLang="en-US" sz="2400" dirty="0"/>
              <a:t>右图中顶点的关系是一个偏序关系，但并不是全序。</a:t>
            </a:r>
            <a:endParaRPr lang="en-US" altLang="zh-CN" sz="2400" dirty="0"/>
          </a:p>
          <a:p>
            <a:pPr lvl="3"/>
            <a:r>
              <a:rPr lang="en-US" altLang="zh-CN" sz="2200" dirty="0"/>
              <a:t>1</a:t>
            </a:r>
            <a:r>
              <a:rPr lang="zh-CN" altLang="en-US" sz="2200" dirty="0"/>
              <a:t>和</a:t>
            </a:r>
            <a:r>
              <a:rPr lang="en-US" altLang="zh-CN" sz="2200" dirty="0"/>
              <a:t>3</a:t>
            </a:r>
            <a:r>
              <a:rPr lang="zh-CN" altLang="en-US" sz="2200" dirty="0"/>
              <a:t>之间没有可以比较的次序。</a:t>
            </a:r>
            <a:endParaRPr lang="en-US" altLang="zh-CN" sz="2200" dirty="0"/>
          </a:p>
          <a:p>
            <a:pPr lvl="2"/>
            <a:r>
              <a:rPr lang="zh-CN" altLang="en-US" sz="2400" dirty="0"/>
              <a:t>如果在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之间加上一条弧</a:t>
            </a:r>
            <a:r>
              <a:rPr lang="en-US" altLang="zh-CN" sz="2400" dirty="0"/>
              <a:t>&lt;1,3&gt;</a:t>
            </a:r>
          </a:p>
          <a:p>
            <a:pPr lvl="3"/>
            <a:r>
              <a:rPr lang="zh-CN" altLang="en-US" sz="2200" dirty="0"/>
              <a:t>表示</a:t>
            </a:r>
            <a:r>
              <a:rPr lang="en-US" altLang="zh-CN" sz="2200" dirty="0"/>
              <a:t>1</a:t>
            </a:r>
            <a:r>
              <a:rPr lang="zh-CN" altLang="en-US" sz="2200" dirty="0"/>
              <a:t>先于</a:t>
            </a:r>
            <a:r>
              <a:rPr lang="en-US" altLang="zh-CN" sz="2200" dirty="0"/>
              <a:t>3</a:t>
            </a:r>
          </a:p>
          <a:p>
            <a:pPr lvl="3"/>
            <a:r>
              <a:rPr lang="zh-CN" altLang="en-US" sz="2200" dirty="0"/>
              <a:t>右图变为全序，也称拓扑有序。</a:t>
            </a:r>
            <a:endParaRPr lang="en-US" altLang="zh-CN" sz="2200" dirty="0"/>
          </a:p>
          <a:p>
            <a:pPr lvl="2"/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863D44-A36D-4954-B6CC-4A5860EA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3749" y="1854576"/>
            <a:ext cx="2928251" cy="219521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9085B6-BCB8-470C-AE9B-0F47EC5C1B2A}"/>
              </a:ext>
            </a:extLst>
          </p:cNvPr>
          <p:cNvCxnSpPr>
            <a:cxnSpLocks/>
          </p:cNvCxnSpPr>
          <p:nvPr/>
        </p:nvCxnSpPr>
        <p:spPr>
          <a:xfrm>
            <a:off x="9765506" y="2764631"/>
            <a:ext cx="1343025" cy="921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二、拓扑排序</a:t>
            </a:r>
            <a:endParaRPr lang="en-US" altLang="zh-CN" sz="2800" dirty="0"/>
          </a:p>
          <a:p>
            <a:pPr lvl="1"/>
            <a:r>
              <a:rPr lang="en-US" altLang="zh-CN" sz="2600" dirty="0"/>
              <a:t>5.</a:t>
            </a:r>
            <a:r>
              <a:rPr lang="zh-CN" altLang="en-US" sz="2600" dirty="0"/>
              <a:t>拓扑排序</a:t>
            </a:r>
            <a:endParaRPr lang="en-US" altLang="zh-CN" sz="2600" dirty="0"/>
          </a:p>
          <a:p>
            <a:pPr lvl="1"/>
            <a:r>
              <a:rPr lang="zh-CN" altLang="en-US" sz="2400" dirty="0"/>
              <a:t>由偏序得到拓扑有序（或全序）的操作被称为</a:t>
            </a:r>
            <a:r>
              <a:rPr lang="zh-CN" altLang="en-US" sz="2400" dirty="0">
                <a:solidFill>
                  <a:srgbClr val="0070C0"/>
                </a:solidFill>
              </a:rPr>
              <a:t>拓扑排序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算法：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）找到一个入度为</a:t>
            </a:r>
            <a:r>
              <a:rPr lang="en-US" altLang="zh-CN" sz="2200" dirty="0"/>
              <a:t>0</a:t>
            </a:r>
            <a:r>
              <a:rPr lang="zh-CN" altLang="en-US" sz="2200" dirty="0"/>
              <a:t>的顶点，输出该顶点；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）删除依托该顶点的弧；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）重复（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en-US" altLang="zh-CN" sz="2200" dirty="0"/>
              <a:t>-</a:t>
            </a: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）步，直到所有顶点输出为止。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有向无环图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D9335A-C994-4FBD-AC31-D4A13B40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5187" y="2426076"/>
            <a:ext cx="2928251" cy="219521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AE5FB9-4CE2-4564-9415-5A1AA093740E}"/>
              </a:ext>
            </a:extLst>
          </p:cNvPr>
          <p:cNvCxnSpPr>
            <a:cxnSpLocks/>
          </p:cNvCxnSpPr>
          <p:nvPr/>
        </p:nvCxnSpPr>
        <p:spPr>
          <a:xfrm>
            <a:off x="9836944" y="3336131"/>
            <a:ext cx="1343025" cy="921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100</TotalTime>
  <Words>719</Words>
  <Application>Microsoft Office PowerPoint</Application>
  <PresentationFormat>宽屏</PresentationFormat>
  <Paragraphs>94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998</cp:revision>
  <cp:lastPrinted>2018-09-20T09:36:00Z</cp:lastPrinted>
  <dcterms:created xsi:type="dcterms:W3CDTF">2018-09-04T02:30:00Z</dcterms:created>
  <dcterms:modified xsi:type="dcterms:W3CDTF">2020-11-29T23:39:46Z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