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3" r:id="rId5"/>
    <p:sldId id="266" r:id="rId6"/>
    <p:sldId id="264" r:id="rId7"/>
    <p:sldId id="268" r:id="rId8"/>
    <p:sldId id="267" r:id="rId9"/>
    <p:sldId id="272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66"/>
            <p14:sldId id="264"/>
            <p14:sldId id="268"/>
            <p14:sldId id="267"/>
            <p14:sldId id="272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104" d="100"/>
          <a:sy n="104" d="100"/>
        </p:scale>
        <p:origin x="1157" y="9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7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7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2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7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4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6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9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2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9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3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基于顺序表，我们可以进行哪些操作呢？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6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8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线性表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17677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电子与深圳大学信息工程学院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顺序表的插入是指在顺序表的第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个数据元素和第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个数据元素之间插入一个新的数据元素（记为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变成长度为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D2E7D-69CB-40E8-8C10-EFD91029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666" y="4348865"/>
            <a:ext cx="4473328" cy="5944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EAD512-03EA-40B9-B09E-DB5FB33E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666" y="5441702"/>
            <a:ext cx="506773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四、顺序表的插入（操作举例）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个元素和第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个元素之间插入新元素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需要将最后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个元素（共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7-4+1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）都向后移动一位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570F1-C261-4454-B1B1-E6F590E4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4004451"/>
            <a:ext cx="5839646" cy="7982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C1134B-4020-4784-904A-53DE3E71AB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6308" y="5055581"/>
            <a:ext cx="1327744" cy="40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D47486-E2D2-4772-B640-FD22AEA3BE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6149698" y="4802727"/>
            <a:ext cx="600175" cy="7761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B88328-C17D-4BB9-92C0-7A62FEC84D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41" y="5565009"/>
            <a:ext cx="5913388" cy="8253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0B42C9-E974-468E-9932-98AB400D7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5653041" y="4814405"/>
            <a:ext cx="600175" cy="776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742AD4-D2D2-4318-9792-E8AA4DAA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5105897" y="4821315"/>
            <a:ext cx="600175" cy="7761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C8C5D1-21DE-421B-B90F-F323EFC378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4557481" y="4827318"/>
            <a:ext cx="600175" cy="776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5C4C1-97B8-49A4-80CB-77F89EE601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428"/>
          <a:stretch/>
        </p:blipFill>
        <p:spPr>
          <a:xfrm>
            <a:off x="4209259" y="5052630"/>
            <a:ext cx="637781" cy="523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727E15-CCA2-4FE6-A501-55A90F7826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092"/>
          <a:stretch/>
        </p:blipFill>
        <p:spPr>
          <a:xfrm>
            <a:off x="4263664" y="4809012"/>
            <a:ext cx="547144" cy="2357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FAE4FB-747A-4A4E-BC44-9E0FCD5EDA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092"/>
          <a:stretch/>
        </p:blipFill>
        <p:spPr>
          <a:xfrm rot="10800000">
            <a:off x="4182439" y="5554810"/>
            <a:ext cx="547144" cy="2357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5AD344-A6A7-4A9B-8AAC-A86F7393AE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428"/>
          <a:stretch/>
        </p:blipFill>
        <p:spPr>
          <a:xfrm>
            <a:off x="4222712" y="5797965"/>
            <a:ext cx="600175" cy="52338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39683BE-18D7-4AD0-B9FA-F541BE02A928}"/>
              </a:ext>
            </a:extLst>
          </p:cNvPr>
          <p:cNvSpPr/>
          <p:nvPr/>
        </p:nvSpPr>
        <p:spPr>
          <a:xfrm>
            <a:off x="7568597" y="50733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移动是从后往前依此进行</a:t>
            </a:r>
          </a:p>
        </p:txBody>
      </p:sp>
    </p:spTree>
    <p:extLst>
      <p:ext uri="{BB962C8B-B14F-4D97-AF65-F5344CB8AC3E}">
        <p14:creationId xmlns:p14="http://schemas.microsoft.com/office/powerpoint/2010/main" val="18373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1.48148E-6 L -0.00052 0.1087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4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在顺序表中，第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个位置插入一个元素，需要向后移动的元素个数为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n-i+1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平均移动元素的操作次数为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E8B40-7F16-4F41-A254-3EE37C05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2569" y="4693611"/>
            <a:ext cx="3105673" cy="86294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6D8D6F-7D36-4972-AE81-304917EC2543}"/>
              </a:ext>
            </a:extLst>
          </p:cNvPr>
          <p:cNvCxnSpPr>
            <a:cxnSpLocks/>
          </p:cNvCxnSpPr>
          <p:nvPr/>
        </p:nvCxnSpPr>
        <p:spPr>
          <a:xfrm>
            <a:off x="4120896" y="5321808"/>
            <a:ext cx="203606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4C228AE-9CEC-4DDF-AD71-7C7C2A397BFA}"/>
              </a:ext>
            </a:extLst>
          </p:cNvPr>
          <p:cNvSpPr/>
          <p:nvPr/>
        </p:nvSpPr>
        <p:spPr>
          <a:xfrm>
            <a:off x="6096000" y="574564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个位置插入元素的概率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当插入位置等概率时，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1EE5EE-9FCF-4093-80F1-5DB3868E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7905" y="2985385"/>
            <a:ext cx="1652959" cy="413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B1905C-9E3F-463D-B323-316B6DD2E1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0347" y="3995763"/>
            <a:ext cx="5186965" cy="860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939D91-BEA3-4160-B548-E53B25DA219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9998" y="5201512"/>
            <a:ext cx="5875813" cy="5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顺序表的删除是指将顺序表中第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个数据元素删除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变成长度为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3D2E7D-69CB-40E8-8C10-EFD91029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897" y="3951779"/>
            <a:ext cx="4068703" cy="540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B7FD94-61C8-49EE-8E34-43574241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897" y="5068414"/>
            <a:ext cx="4260594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五、顺序表的删除（操作举例）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个元素删除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需要将第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个元素至第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个元素（共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）都向前移动一位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570F1-C261-4454-B1B1-E6F590E4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4004451"/>
            <a:ext cx="5839646" cy="7982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857506-A716-4EEE-888B-91211CF60C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7059" y="4802727"/>
            <a:ext cx="259102" cy="44199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02A0EC-DE90-4F67-8E5D-DA0AE9B6C182}"/>
              </a:ext>
            </a:extLst>
          </p:cNvPr>
          <p:cNvGrpSpPr/>
          <p:nvPr/>
        </p:nvGrpSpPr>
        <p:grpSpPr>
          <a:xfrm>
            <a:off x="4498848" y="4802728"/>
            <a:ext cx="1673740" cy="715701"/>
            <a:chOff x="4498848" y="4802728"/>
            <a:chExt cx="1673740" cy="7157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EC62CDF-B241-4746-96BE-CD7729A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20513" y="4802728"/>
              <a:ext cx="552075" cy="70332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09E9362-7BD5-45BF-B8DA-0C32D578C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90160" y="4815105"/>
              <a:ext cx="552075" cy="70332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704F04C-6027-48B8-A766-818E8525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8848" y="4807461"/>
              <a:ext cx="690341" cy="703326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35308C3-7382-4B25-BA32-8ABD11EF6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145" y="4195280"/>
            <a:ext cx="567084" cy="5754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A6C471-8EC4-422D-96DC-5599F1C12FF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5342585"/>
            <a:ext cx="5839646" cy="76822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77F6E40-82EE-47EA-AF93-2A6307192C1B}"/>
              </a:ext>
            </a:extLst>
          </p:cNvPr>
          <p:cNvSpPr/>
          <p:nvPr/>
        </p:nvSpPr>
        <p:spPr>
          <a:xfrm>
            <a:off x="7684421" y="4966712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移动是从前往后依此进行</a:t>
            </a:r>
          </a:p>
        </p:txBody>
      </p:sp>
    </p:spTree>
    <p:extLst>
      <p:ext uri="{BB962C8B-B14F-4D97-AF65-F5344CB8AC3E}">
        <p14:creationId xmlns:p14="http://schemas.microsoft.com/office/powerpoint/2010/main" val="678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在顺序表中，删除第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个元素，需要向前移动的元素个数为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平均移动元素的操作次数为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6D8D6F-7D36-4972-AE81-304917EC2543}"/>
              </a:ext>
            </a:extLst>
          </p:cNvPr>
          <p:cNvCxnSpPr>
            <a:cxnSpLocks/>
          </p:cNvCxnSpPr>
          <p:nvPr/>
        </p:nvCxnSpPr>
        <p:spPr>
          <a:xfrm>
            <a:off x="4120896" y="5321808"/>
            <a:ext cx="203606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4C228AE-9CEC-4DDF-AD71-7C7C2A397BFA}"/>
              </a:ext>
            </a:extLst>
          </p:cNvPr>
          <p:cNvSpPr/>
          <p:nvPr/>
        </p:nvSpPr>
        <p:spPr>
          <a:xfrm>
            <a:off x="6096000" y="5745644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个元素的概率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D6DEA4-EEDC-4934-9A01-8802330BAE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4833" y="4610153"/>
            <a:ext cx="3232126" cy="9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当删除位置等概率时，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88A01B-659E-4466-959C-DB727ED22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-3788" r="2071"/>
          <a:stretch/>
        </p:blipFill>
        <p:spPr>
          <a:xfrm>
            <a:off x="4491789" y="3052363"/>
            <a:ext cx="1031187" cy="346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88BF5C-AED1-4EC4-997B-DACE0F12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105" y="4118470"/>
            <a:ext cx="4893032" cy="741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394A22-03DA-42B4-879F-65117776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3642" y="5317093"/>
            <a:ext cx="5836324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六、顺序表的特点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DF2E5-9573-43C9-93AC-6865B87EBB39}"/>
              </a:ext>
            </a:extLst>
          </p:cNvPr>
          <p:cNvSpPr/>
          <p:nvPr/>
        </p:nvSpPr>
        <p:spPr>
          <a:xfrm>
            <a:off x="5191925" y="3065697"/>
            <a:ext cx="64129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插入或删除元素时，需要进行大量的移动操作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3D33CD-4238-46BA-B6E3-A263B65F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4762972"/>
            <a:ext cx="7161949" cy="4048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14F46B-8B51-4291-8013-EB2F0F17C902}"/>
              </a:ext>
            </a:extLst>
          </p:cNvPr>
          <p:cNvSpPr/>
          <p:nvPr/>
        </p:nvSpPr>
        <p:spPr>
          <a:xfrm>
            <a:off x="743919" y="306569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200" dirty="0"/>
              <a:t>优点：</a:t>
            </a:r>
            <a:endParaRPr lang="en-US" altLang="zh-CN" sz="2200" dirty="0"/>
          </a:p>
          <a:p>
            <a:pPr lvl="1"/>
            <a:r>
              <a:rPr lang="zh-CN" altLang="en-US" sz="2200" dirty="0"/>
              <a:t>访问元素时，可以随机存取</a:t>
            </a:r>
            <a:endParaRPr lang="en-US" altLang="zh-CN" sz="2200" dirty="0"/>
          </a:p>
          <a:p>
            <a:pPr lvl="1"/>
            <a:r>
              <a:rPr lang="zh-CN" altLang="en-US" sz="2200" dirty="0"/>
              <a:t>时间复杂度是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14DD58-A98F-4DF1-8F51-E179BA0C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879" y="5240222"/>
            <a:ext cx="10382268" cy="3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一、线性数据结构的特点</a:t>
            </a:r>
            <a:endParaRPr lang="en-US" altLang="zh-CN" sz="2800" dirty="0"/>
          </a:p>
          <a:p>
            <a:pPr lvl="1"/>
            <a:r>
              <a:rPr lang="zh-CN" altLang="en-US" sz="2600" dirty="0"/>
              <a:t>在数据元素的非空有限集中</a:t>
            </a:r>
            <a:endParaRPr lang="en-US" altLang="zh-CN" sz="26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、存在唯一的一个被称做“第一个”的数据元素；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、存在唯一的一个被称做“最后一个”的数据元素；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、除了“第一个”外，集合中的每个元素均只有一个前驱；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、除了“最后一个”外，集合中的每个元素均只有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一个后继；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F4B5A-5331-4A59-8500-B70F332B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9743" y="2385548"/>
            <a:ext cx="3071126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二、线性表</a:t>
            </a:r>
            <a:r>
              <a:rPr lang="en-US" altLang="zh-CN" sz="2800" dirty="0"/>
              <a:t>(Linear List)</a:t>
            </a:r>
          </a:p>
          <a:p>
            <a:pPr lvl="1"/>
            <a:r>
              <a:rPr lang="zh-CN" altLang="en-US" sz="2600" dirty="0"/>
              <a:t>线性表是最简单的一种线性数据结构</a:t>
            </a:r>
            <a:endParaRPr lang="en-US" altLang="zh-CN" sz="2600" dirty="0"/>
          </a:p>
          <a:p>
            <a:pPr lvl="1"/>
            <a:r>
              <a:rPr lang="zh-CN" altLang="en-US" sz="2400" dirty="0"/>
              <a:t>线性表是由</a:t>
            </a:r>
            <a:r>
              <a:rPr lang="en-US" altLang="zh-CN" sz="2400" dirty="0"/>
              <a:t>n</a:t>
            </a:r>
            <a:r>
              <a:rPr lang="zh-CN" altLang="en-US" sz="2400" dirty="0"/>
              <a:t>个数据元素组成的有限序列，相邻数据元素之间存在着序偶关系</a:t>
            </a:r>
            <a:r>
              <a:rPr lang="en-US" altLang="zh-CN" sz="2400" dirty="0"/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表示了元素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二、线性表</a:t>
            </a:r>
            <a:endParaRPr lang="en-US" altLang="zh-CN" sz="2800" dirty="0"/>
          </a:p>
          <a:p>
            <a:pPr lvl="1"/>
            <a:r>
              <a:rPr lang="zh-CN" altLang="en-US" sz="2600" dirty="0"/>
              <a:t>线性表中的元素具有相同的特性，属于同一数据对象</a:t>
            </a:r>
            <a:endParaRPr lang="en-US" altLang="zh-CN" sz="2600" dirty="0"/>
          </a:p>
          <a:p>
            <a:pPr lvl="2"/>
            <a:r>
              <a:rPr lang="zh-CN" altLang="en-US" sz="2400" dirty="0"/>
              <a:t>比如：</a:t>
            </a:r>
            <a:endParaRPr lang="en-US" altLang="zh-CN" sz="24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个字母组成的字母表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A,B,C,…,Z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这周每天的平均温度：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F6CF7-051C-4F0E-9AFE-5D35DA26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429000"/>
            <a:ext cx="4549878" cy="217852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72E7AE55-2799-435C-9647-C216917DD8B7}"/>
              </a:ext>
            </a:extLst>
          </p:cNvPr>
          <p:cNvGrpSpPr/>
          <p:nvPr/>
        </p:nvGrpSpPr>
        <p:grpSpPr>
          <a:xfrm>
            <a:off x="7550924" y="4044740"/>
            <a:ext cx="562439" cy="1562789"/>
            <a:chOff x="10853161" y="693174"/>
            <a:chExt cx="858779" cy="172556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8ED6182-1D4C-4768-AA8A-AA9517481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3161" y="693174"/>
              <a:ext cx="842311" cy="1670008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F0EAB5E-B3F2-4C09-9FAC-D95CA2FE66A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3161" y="693174"/>
              <a:ext cx="858779" cy="1725561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76F434A-984A-4892-BBD9-674695F43C33}"/>
              </a:ext>
            </a:extLst>
          </p:cNvPr>
          <p:cNvSpPr/>
          <p:nvPr/>
        </p:nvSpPr>
        <p:spPr>
          <a:xfrm>
            <a:off x="7403690" y="560752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不能让奇怪的东西混进来！</a:t>
            </a:r>
          </a:p>
        </p:txBody>
      </p:sp>
    </p:spTree>
    <p:extLst>
      <p:ext uri="{BB962C8B-B14F-4D97-AF65-F5344CB8AC3E}">
        <p14:creationId xmlns:p14="http://schemas.microsoft.com/office/powerpoint/2010/main" val="32111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一、顺序表</a:t>
            </a:r>
            <a:endParaRPr lang="en-US" altLang="zh-CN" sz="2800" dirty="0"/>
          </a:p>
          <a:p>
            <a:pPr lvl="1"/>
            <a:r>
              <a:rPr lang="zh-CN" altLang="en-US" sz="2600" dirty="0"/>
              <a:t>顺序表是</a:t>
            </a:r>
            <a:r>
              <a:rPr lang="zh-CN" altLang="en-US" sz="2600" dirty="0">
                <a:solidFill>
                  <a:srgbClr val="FF0000"/>
                </a:solidFill>
              </a:rPr>
              <a:t>线性表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7030A0"/>
                </a:solidFill>
              </a:rPr>
              <a:t>顺序存储</a:t>
            </a:r>
            <a:r>
              <a:rPr lang="zh-CN" altLang="en-US" sz="2600" dirty="0"/>
              <a:t>表示</a:t>
            </a:r>
            <a:endParaRPr lang="en-US" altLang="zh-CN" sz="2600" dirty="0"/>
          </a:p>
          <a:p>
            <a:pPr lvl="1"/>
            <a:r>
              <a:rPr lang="zh-CN" altLang="en-US" sz="2600" dirty="0"/>
              <a:t>采用一组地址连续的存储单元依此存储线性表中的数据元素</a:t>
            </a:r>
            <a:endParaRPr lang="en-US" altLang="zh-CN" sz="26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/>
              <a:t>	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D6DE63-64C7-4B9C-BFE2-D904349F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4003" y="4376936"/>
            <a:ext cx="7209145" cy="167654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2CDA1C-0245-425D-92FD-776545FB345E}"/>
              </a:ext>
            </a:extLst>
          </p:cNvPr>
          <p:cNvGrpSpPr/>
          <p:nvPr/>
        </p:nvGrpSpPr>
        <p:grpSpPr>
          <a:xfrm>
            <a:off x="212662" y="4468450"/>
            <a:ext cx="2928745" cy="369332"/>
            <a:chOff x="212662" y="4468450"/>
            <a:chExt cx="2928745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354DC01-1DEB-4B3B-A828-FDFE650342C7}"/>
                </a:ext>
              </a:extLst>
            </p:cNvPr>
            <p:cNvCxnSpPr/>
            <p:nvPr/>
          </p:nvCxnSpPr>
          <p:spPr>
            <a:xfrm flipH="1">
              <a:off x="2013155" y="4653116"/>
              <a:ext cx="1128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21574-74A5-41BD-9BA1-0A13B94CE16E}"/>
                </a:ext>
              </a:extLst>
            </p:cNvPr>
            <p:cNvSpPr/>
            <p:nvPr/>
          </p:nvSpPr>
          <p:spPr>
            <a:xfrm>
              <a:off x="212662" y="4468450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第一元素的地址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一、顺序表（元素位置）</a:t>
            </a:r>
            <a:endParaRPr lang="en-US" altLang="zh-CN" sz="2800" dirty="0"/>
          </a:p>
          <a:p>
            <a:pPr lvl="1"/>
            <a:r>
              <a:rPr lang="zh-CN" altLang="en-US" sz="2600" dirty="0"/>
              <a:t>顺序表中元素的位置：</a:t>
            </a:r>
            <a:endParaRPr lang="en-US" altLang="zh-CN" sz="2600" dirty="0"/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/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) =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</a:rPr>
              <a:t>) + 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-1)*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0D4E30A-C704-48A7-82A3-D25698AD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0396" y="4380272"/>
            <a:ext cx="6321152" cy="17776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9D6C80-FDF4-4927-8257-C58EB72D4C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135" y="5089998"/>
            <a:ext cx="2842506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二、顺序表的定义和创建</a:t>
            </a:r>
            <a:endParaRPr lang="en-US" altLang="zh-CN" sz="2800" dirty="0"/>
          </a:p>
          <a:p>
            <a:pPr lvl="1"/>
            <a:r>
              <a:rPr lang="zh-CN" altLang="en-US" sz="2600" dirty="0"/>
              <a:t>可以用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语言中的</a:t>
            </a:r>
            <a:r>
              <a:rPr lang="zh-CN" altLang="en-US" sz="2600" dirty="0">
                <a:solidFill>
                  <a:srgbClr val="7030A0"/>
                </a:solidFill>
              </a:rPr>
              <a:t>一维数组</a:t>
            </a:r>
            <a:r>
              <a:rPr lang="zh-CN" altLang="en-US" sz="2600" dirty="0"/>
              <a:t>表示（定义）顺序表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985F7-7A5E-4EB0-953D-C6F066E64CA2}"/>
              </a:ext>
            </a:extLst>
          </p:cNvPr>
          <p:cNvSpPr/>
          <p:nvPr/>
        </p:nvSpPr>
        <p:spPr>
          <a:xfrm>
            <a:off x="1814646" y="4021649"/>
            <a:ext cx="8468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#define MAXLISTLEN 100                   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最大表长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ListLen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[MAXLISTLEN]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38880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三、顺序表的访问</a:t>
            </a:r>
            <a:endParaRPr lang="en-US" altLang="zh-CN" sz="2800" dirty="0"/>
          </a:p>
          <a:p>
            <a:pPr lvl="1"/>
            <a:r>
              <a:rPr lang="zh-CN" altLang="en-US" sz="2600" dirty="0"/>
              <a:t>访问并输出指定位置（第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600" dirty="0"/>
              <a:t>）的数据元素值</a:t>
            </a:r>
            <a:endParaRPr lang="zh-CN" altLang="en-US" sz="22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09F8C-6F22-463A-B6A4-A9361B55C590}"/>
              </a:ext>
            </a:extLst>
          </p:cNvPr>
          <p:cNvSpPr/>
          <p:nvPr/>
        </p:nvSpPr>
        <p:spPr>
          <a:xfrm>
            <a:off x="1291079" y="3682435"/>
            <a:ext cx="10157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AcquireSeqList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      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返回指定位置的元素值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return(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[i-1])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开始计数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58EB1-B35F-4802-9907-8A76D34681E0}"/>
              </a:ext>
            </a:extLst>
          </p:cNvPr>
          <p:cNvSpPr/>
          <p:nvPr/>
        </p:nvSpPr>
        <p:spPr>
          <a:xfrm>
            <a:off x="4838736" y="53878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健壮性差！</a:t>
            </a:r>
          </a:p>
        </p:txBody>
      </p:sp>
    </p:spTree>
    <p:extLst>
      <p:ext uri="{BB962C8B-B14F-4D97-AF65-F5344CB8AC3E}">
        <p14:creationId xmlns:p14="http://schemas.microsoft.com/office/powerpoint/2010/main" val="1879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三、顺序表的存取</a:t>
            </a:r>
            <a:endParaRPr lang="en-US" altLang="zh-CN" sz="2800" dirty="0"/>
          </a:p>
          <a:p>
            <a:pPr lvl="1"/>
            <a:r>
              <a:rPr lang="zh-CN" altLang="en-US" sz="2400" dirty="0"/>
              <a:t>访问并输出指定位置（第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/>
              <a:t>）的数据元素值</a:t>
            </a: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09F8C-6F22-463A-B6A4-A9361B55C590}"/>
              </a:ext>
            </a:extLst>
          </p:cNvPr>
          <p:cNvSpPr/>
          <p:nvPr/>
        </p:nvSpPr>
        <p:spPr>
          <a:xfrm>
            <a:off x="1291079" y="3512828"/>
            <a:ext cx="101570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AcquireSeqList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ListLen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	return -1;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return(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[i-1])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1687AB-7F7A-4898-9B57-DF2DBEC6D481}"/>
              </a:ext>
            </a:extLst>
          </p:cNvPr>
          <p:cNvSpPr/>
          <p:nvPr/>
        </p:nvSpPr>
        <p:spPr>
          <a:xfrm>
            <a:off x="7670426" y="363279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健壮性好！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B72CD9-E39B-4453-9BCF-DE4EB5C4B0C6}"/>
              </a:ext>
            </a:extLst>
          </p:cNvPr>
          <p:cNvSpPr/>
          <p:nvPr/>
        </p:nvSpPr>
        <p:spPr>
          <a:xfrm>
            <a:off x="7699047" y="445438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时间复杂度是？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B6614D-5468-4281-8D6B-D239DE0CF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4478" y="22818"/>
            <a:ext cx="1643743" cy="18171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273DCF8-7330-48E0-80B2-51782C6FB1D3}"/>
              </a:ext>
            </a:extLst>
          </p:cNvPr>
          <p:cNvSpPr/>
          <p:nvPr/>
        </p:nvSpPr>
        <p:spPr>
          <a:xfrm>
            <a:off x="7758041" y="5183645"/>
            <a:ext cx="958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5078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5754</TotalTime>
  <Words>994</Words>
  <Application>Microsoft Office PowerPoint</Application>
  <PresentationFormat>宽屏</PresentationFormat>
  <Paragraphs>181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仿宋</vt:lpstr>
      <vt:lpstr>黑体</vt:lpstr>
      <vt:lpstr>华文彩云</vt:lpstr>
      <vt:lpstr>华文仿宋</vt:lpstr>
      <vt:lpstr>华文隶书</vt:lpstr>
      <vt:lpstr>Arial</vt:lpstr>
      <vt:lpstr>Gill Sans MT</vt:lpstr>
      <vt:lpstr>Times New Roman</vt:lpstr>
      <vt:lpstr>画廊</vt:lpstr>
      <vt:lpstr>数据结构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330</cp:revision>
  <dcterms:created xsi:type="dcterms:W3CDTF">2018-09-04T02:30:21Z</dcterms:created>
  <dcterms:modified xsi:type="dcterms:W3CDTF">2021-09-07T07:42:08Z</dcterms:modified>
</cp:coreProperties>
</file>