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0" r:id="rId11"/>
    <p:sldId id="267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90"/>
            <p14:sldId id="267"/>
            <p14:sldId id="270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280" autoAdjust="0"/>
  </p:normalViewPr>
  <p:slideViewPr>
    <p:cSldViewPr snapToGrid="0">
      <p:cViewPr varScale="1">
        <p:scale>
          <a:sx n="118" d="100"/>
          <a:sy n="118" d="100"/>
        </p:scale>
        <p:origin x="595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3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5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4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0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6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9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2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91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栈顶 指向的是最后一个元素的后面位置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2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69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2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17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03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22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47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2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88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6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6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1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4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这里的结构体代表了整个顺序栈，</a:t>
            </a:r>
            <a:endParaRPr lang="en-US" altLang="zh-CN" dirty="0"/>
          </a:p>
          <a:p>
            <a:r>
              <a:rPr lang="zh-CN" altLang="en-US" dirty="0"/>
              <a:t>前面的结构体只代表了一个结点。</a:t>
            </a:r>
            <a:endParaRPr lang="en-US" altLang="zh-CN" dirty="0"/>
          </a:p>
          <a:p>
            <a:r>
              <a:rPr lang="zh-CN" altLang="en-US" dirty="0"/>
              <a:t>把这个在黑板上抄一下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9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讲下这个</a:t>
            </a: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9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Page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1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栈和队列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4195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六、栈是否为空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BAF34D2-81A8-4D35-9589-B0C3DC7A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2903383"/>
            <a:ext cx="2886896" cy="36267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9F3389A-9526-4D00-BDFE-85409A28CA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3296152"/>
            <a:ext cx="3335655" cy="38514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C44D5B3-1C39-4875-A99E-69CEF2E7F5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3711393"/>
            <a:ext cx="3561990" cy="81730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269DCC8-39AF-4AB1-AD33-B119B7C1170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5649477"/>
            <a:ext cx="310515" cy="4725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9A6F717-AF4E-4A10-B3F7-6E3F3CF8212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843" y="4475250"/>
            <a:ext cx="2574963" cy="7532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B276159-DB37-49BE-983C-B710C447CA1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843" y="5387702"/>
            <a:ext cx="2815697" cy="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七、进栈（插入新元素）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E9725C-A1F6-4F0A-AC4A-68FCF73F2D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3000" y="2865999"/>
            <a:ext cx="7464735" cy="827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39D531-586D-4E59-9020-CEF1AFAD35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5526" y="4030817"/>
            <a:ext cx="1805674" cy="2132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8E69F3-FC42-47F5-869F-E2D1D88A40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000" y="5580000"/>
            <a:ext cx="272427" cy="4946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8E2A1E-61F0-4CFC-A7FA-0EC95A5748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4000" y="4231075"/>
            <a:ext cx="1805674" cy="417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4BAE10-73CA-4937-AC7C-FF4A099E04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801" y="4719863"/>
            <a:ext cx="1192800" cy="3500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E254C2-F3A4-48F7-8C3A-7925764D31C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800" y="5139223"/>
            <a:ext cx="2305361" cy="3412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DCB9B8-CAA1-4B45-A2BE-762EE293DAA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7858" y="3616262"/>
            <a:ext cx="7000545" cy="3306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5E5C9F-8DB5-4ED1-8EF2-51AA50347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2094" y="4030817"/>
            <a:ext cx="1707130" cy="20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八、出栈（删除元素）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28709-49FA-424E-8099-DBC0316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4987" y="2889197"/>
            <a:ext cx="7392911" cy="820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A8E0DA-72A5-45FD-8905-19D9986C94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2150" y="5608800"/>
            <a:ext cx="270931" cy="4515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FBA99F-3B90-43A5-A286-239A5E0D7F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0401" y="5333182"/>
            <a:ext cx="2528799" cy="2756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16CCAA-AF10-4B03-A3B4-923F735D72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410" y="3997243"/>
            <a:ext cx="1767982" cy="20994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5D29D6-8F21-48AC-8594-1683E5F555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021" y="4354641"/>
            <a:ext cx="1345273" cy="3973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70C2A8-ECC9-4175-B599-2C4D6E57F3C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8251" y="4810765"/>
            <a:ext cx="1842589" cy="38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FDF891F-EF81-4900-BA60-A0FD607EA70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7291" y="3853808"/>
            <a:ext cx="5022915" cy="4036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390988D-1168-415D-9CA6-11676FF3C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83" y="4759570"/>
            <a:ext cx="619125" cy="3048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F2CA58-7E3C-451D-A010-343ADDAC004D}"/>
              </a:ext>
            </a:extLst>
          </p:cNvPr>
          <p:cNvGrpSpPr/>
          <p:nvPr/>
        </p:nvGrpSpPr>
        <p:grpSpPr>
          <a:xfrm>
            <a:off x="10094550" y="3997242"/>
            <a:ext cx="1718909" cy="2099480"/>
            <a:chOff x="10094550" y="3997242"/>
            <a:chExt cx="1718909" cy="209948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6CA45DF-0FFD-4FDA-90D3-BB86275486DA}"/>
                </a:ext>
              </a:extLst>
            </p:cNvPr>
            <p:cNvGrpSpPr/>
            <p:nvPr/>
          </p:nvGrpSpPr>
          <p:grpSpPr>
            <a:xfrm>
              <a:off x="10094550" y="3997242"/>
              <a:ext cx="1718909" cy="2099480"/>
              <a:chOff x="10094550" y="3997242"/>
              <a:chExt cx="1718909" cy="209948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E2D4D07-B840-4083-AA4E-6A666C70C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550" y="3997242"/>
                <a:ext cx="1718909" cy="209948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EF186F63-D707-4E9C-8129-4494AA50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50075" y="4823873"/>
                <a:ext cx="638820" cy="240497"/>
              </a:xfrm>
              <a:prstGeom prst="rect">
                <a:avLst/>
              </a:prstGeom>
            </p:spPr>
          </p:pic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2E2FABD-021F-4D45-9F1F-6FCB84516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49204" y="5849072"/>
              <a:ext cx="533400" cy="247650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7672B42-3793-4659-B78D-75AA258D1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E9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82604" y="4797044"/>
            <a:ext cx="227004" cy="252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13CFCD-5F8A-4B0C-B80B-BF998CFD7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6159" y="4823873"/>
            <a:ext cx="330174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一、进栈出栈操作举例</a:t>
            </a:r>
            <a:endParaRPr lang="en-US" altLang="zh-CN" sz="2800" dirty="0"/>
          </a:p>
          <a:p>
            <a:pPr lvl="1"/>
            <a:r>
              <a:rPr lang="zh-CN" altLang="en-US" sz="2800" dirty="0"/>
              <a:t>有三个元素：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zh-CN" altLang="en-US" sz="2800" dirty="0"/>
              <a:t>已知他们的进栈的前后是</a:t>
            </a:r>
            <a:r>
              <a:rPr lang="en-US" altLang="zh-CN" sz="2800" dirty="0"/>
              <a:t>1, 2, 3</a:t>
            </a:r>
          </a:p>
          <a:p>
            <a:pPr lvl="1"/>
            <a:r>
              <a:rPr lang="zh-CN" altLang="en-US" sz="2800" dirty="0"/>
              <a:t>出栈顺序可以是</a:t>
            </a:r>
            <a:r>
              <a:rPr lang="en-US" altLang="zh-CN" sz="2800" dirty="0"/>
              <a:t>3, 2, 1</a:t>
            </a:r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en-US" altLang="zh-CN" sz="2800" dirty="0"/>
              <a:t>3,  1,  </a:t>
            </a:r>
            <a:r>
              <a:rPr lang="zh-CN" altLang="en-US" sz="2800" dirty="0"/>
              <a:t> </a:t>
            </a:r>
            <a:r>
              <a:rPr lang="en-US" altLang="zh-CN" sz="2800" dirty="0"/>
              <a:t>2 </a:t>
            </a:r>
            <a:endParaRPr lang="zh-CN" altLang="en-US" sz="2800" dirty="0"/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C06D86-D12B-48E0-9C03-C5879F98A4DF}"/>
              </a:ext>
            </a:extLst>
          </p:cNvPr>
          <p:cNvSpPr/>
          <p:nvPr/>
        </p:nvSpPr>
        <p:spPr>
          <a:xfrm>
            <a:off x="2996921" y="45261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是有可能的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900459-C6EE-4CC0-B767-9B949AD811EF}"/>
              </a:ext>
            </a:extLst>
          </p:cNvPr>
          <p:cNvSpPr/>
          <p:nvPr/>
        </p:nvSpPr>
        <p:spPr>
          <a:xfrm>
            <a:off x="2996921" y="50659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是有可能的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CFD38BC-6498-426C-AC4A-7F1D2805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32" y="5273040"/>
            <a:ext cx="1508770" cy="1381340"/>
          </a:xfrm>
          <a:prstGeom prst="rect">
            <a:avLst/>
          </a:prstGeom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C0F1E247-0D16-4D56-90E4-6772D26505DA}"/>
              </a:ext>
            </a:extLst>
          </p:cNvPr>
          <p:cNvSpPr/>
          <p:nvPr/>
        </p:nvSpPr>
        <p:spPr>
          <a:xfrm rot="10800000">
            <a:off x="3131079" y="5761463"/>
            <a:ext cx="1455231" cy="302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一、进栈出栈操作举例</a:t>
            </a:r>
            <a:endParaRPr lang="en-US" altLang="zh-CN" sz="2800" dirty="0"/>
          </a:p>
          <a:p>
            <a:pPr lvl="1"/>
            <a:r>
              <a:rPr lang="zh-CN" altLang="en-US" sz="2800" dirty="0"/>
              <a:t>用</a:t>
            </a:r>
            <a:r>
              <a:rPr lang="en-US" altLang="zh-CN" sz="2800" dirty="0"/>
              <a:t>I</a:t>
            </a:r>
            <a:r>
              <a:rPr lang="zh-CN" altLang="en-US" sz="2800" dirty="0"/>
              <a:t>表示入栈操作，</a:t>
            </a:r>
            <a:r>
              <a:rPr lang="en-US" altLang="zh-CN" sz="2800" dirty="0"/>
              <a:t>O</a:t>
            </a:r>
            <a:r>
              <a:rPr lang="zh-CN" altLang="en-US" sz="2800" dirty="0"/>
              <a:t>表示出栈操作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如果元素入栈的顺序是</a:t>
            </a:r>
            <a:r>
              <a:rPr lang="en-US" altLang="zh-CN" sz="2800" dirty="0"/>
              <a:t>ABCD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出栈的顺序是</a:t>
            </a:r>
            <a:r>
              <a:rPr lang="en-US" altLang="zh-CN" sz="2800" dirty="0"/>
              <a:t>ADCB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那么相应的</a:t>
            </a:r>
            <a:r>
              <a:rPr lang="en-US" altLang="zh-CN" sz="2800" dirty="0"/>
              <a:t>I</a:t>
            </a:r>
            <a:r>
              <a:rPr lang="zh-CN" altLang="en-US" sz="2800" dirty="0"/>
              <a:t>和</a:t>
            </a:r>
            <a:r>
              <a:rPr lang="en-US" altLang="zh-CN" sz="2800" dirty="0"/>
              <a:t>O</a:t>
            </a:r>
            <a:r>
              <a:rPr lang="zh-CN" altLang="en-US" sz="2800" dirty="0"/>
              <a:t>的操作序列为</a:t>
            </a:r>
            <a:r>
              <a:rPr lang="en-US" altLang="zh-CN" sz="2800" dirty="0"/>
              <a:t>   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B7F6F6-75D8-4519-8405-1D47FDBC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647" y="5114925"/>
            <a:ext cx="352425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EEC7F7-8EEB-4AA0-8AC3-49E194A2E6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8140" y="5227319"/>
            <a:ext cx="395397" cy="478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41B49-B6CE-4E5B-BA47-D283FBF776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6605" y="5253035"/>
            <a:ext cx="304800" cy="447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B78D0F-8CE5-4395-81D0-C9A470A741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4473" y="5253034"/>
            <a:ext cx="304800" cy="447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AEA584-27C3-4BB0-AB6F-2FD9D960C4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341" y="5253035"/>
            <a:ext cx="304800" cy="4476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9BE37E-B3C6-4D38-BC70-1A4E069A6C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40" y="5237793"/>
            <a:ext cx="395397" cy="4781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292AD3-0E1D-43B3-8F21-9A14BAEC2A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3508" y="5230174"/>
            <a:ext cx="395397" cy="4781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E349A4-097A-46B9-9785-1E6176F6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1770" y="5243505"/>
            <a:ext cx="395397" cy="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10137441" cy="4269600"/>
          </a:xfrm>
        </p:spPr>
        <p:txBody>
          <a:bodyPr>
            <a:normAutofit/>
          </a:bodyPr>
          <a:lstStyle/>
          <a:p>
            <a:r>
              <a:rPr lang="zh-CN" altLang="en-US" sz="2800"/>
              <a:t>二、数值转换</a:t>
            </a:r>
            <a:r>
              <a:rPr lang="en-US" altLang="zh-CN" sz="2800"/>
              <a:t>(</a:t>
            </a:r>
            <a:r>
              <a:rPr lang="zh-CN" altLang="en-US" sz="2800"/>
              <a:t>八进制</a:t>
            </a:r>
            <a:r>
              <a:rPr lang="en-US" altLang="zh-CN" sz="2800"/>
              <a:t>)</a:t>
            </a:r>
          </a:p>
          <a:p>
            <a:pPr lvl="1"/>
            <a:r>
              <a:rPr lang="zh-CN" altLang="en-US" sz="2800"/>
              <a:t>将一个十进制的数转为</a:t>
            </a:r>
            <a:r>
              <a:rPr lang="en-US" altLang="zh-CN" sz="2800"/>
              <a:t>d</a:t>
            </a:r>
            <a:r>
              <a:rPr lang="zh-CN" altLang="en-US" sz="2800"/>
              <a:t>进制（比如</a:t>
            </a:r>
            <a:r>
              <a:rPr lang="en-US" altLang="zh-CN" sz="2800"/>
              <a:t>d=8</a:t>
            </a:r>
            <a:r>
              <a:rPr lang="zh-CN" altLang="en-US" sz="2800"/>
              <a:t>），其原理为</a:t>
            </a:r>
            <a:endParaRPr lang="en-US" altLang="zh-CN" sz="2800"/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CCF9C3-4B1D-4A85-B895-79403AB1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7067" y="3328001"/>
            <a:ext cx="3941914" cy="432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67FDB-AD85-43CF-BFB6-A575E51307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9690" y="3802547"/>
            <a:ext cx="2918460" cy="5053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234435-550C-4692-9F2F-B41DBD3A9D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1317" y="4350099"/>
            <a:ext cx="4264343" cy="724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3F4FAF-1534-4F74-8852-A385DF1CB12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9780" y="3888601"/>
            <a:ext cx="420565" cy="3723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9DB721-7620-4A7E-A93D-E8A2C5C0ECC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1831" y="3888601"/>
            <a:ext cx="580081" cy="3590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801887-8738-494A-AFDA-770175AE13F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7513" y="3909714"/>
            <a:ext cx="366427" cy="359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F2717B-7C1B-4148-80F9-586910A7E3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8489" y="5084694"/>
            <a:ext cx="3624731" cy="3485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2AFDC8-2E4E-45BC-8B30-06767B368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4937" y="3868105"/>
            <a:ext cx="354471" cy="4084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2742A20-53A6-4B7C-8DB0-941889B61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2897" y="5413207"/>
            <a:ext cx="3461634" cy="3640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9CCC7A-EF06-46F2-B92B-D1842C7DC84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441" y="5780306"/>
            <a:ext cx="3388539" cy="3349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F18ED40-EF95-4813-8A1F-68BD05EE1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967" y="3894474"/>
            <a:ext cx="337552" cy="3590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EE0165-DC03-43FF-9675-AC5A609EE28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559" y="4350099"/>
            <a:ext cx="988591" cy="1798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E00B35-3502-4FAC-A07E-E2145A8EF53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1511" y="4403377"/>
            <a:ext cx="982114" cy="171184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3D3E089-B81D-4F14-B09A-5BA9A1A7853B}"/>
              </a:ext>
            </a:extLst>
          </p:cNvPr>
          <p:cNvSpPr/>
          <p:nvPr/>
        </p:nvSpPr>
        <p:spPr>
          <a:xfrm>
            <a:off x="8343625" y="559523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先计算出来的数字后输出！</a:t>
            </a:r>
          </a:p>
        </p:txBody>
      </p:sp>
    </p:spTree>
    <p:extLst>
      <p:ext uri="{BB962C8B-B14F-4D97-AF65-F5344CB8AC3E}">
        <p14:creationId xmlns:p14="http://schemas.microsoft.com/office/powerpoint/2010/main" val="41100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13744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二、数值转换</a:t>
            </a:r>
            <a:r>
              <a:rPr lang="en-US" altLang="zh-CN" sz="2800" dirty="0"/>
              <a:t>(</a:t>
            </a:r>
            <a:r>
              <a:rPr lang="zh-CN" altLang="en-US" sz="2800" dirty="0"/>
              <a:t>八进制</a:t>
            </a:r>
            <a:r>
              <a:rPr lang="en-US" altLang="zh-CN" sz="2800" dirty="0"/>
              <a:t>)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7022E-FBD0-4B1A-9B42-B3B03A13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5508" y="2889197"/>
            <a:ext cx="2867025" cy="295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470F54-3E76-40C9-9165-73C379E00A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5428" y="5837581"/>
            <a:ext cx="2276475" cy="26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0C3503-07FB-436F-B9E2-7790DAE062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025" y="3179763"/>
            <a:ext cx="485775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1ED5F9-8AA2-47A0-9A1C-03DDF05636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025" y="3449925"/>
            <a:ext cx="5934075" cy="285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1BF02D-1466-411C-B9D2-DA6F35D45C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755943"/>
            <a:ext cx="5391150" cy="1047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25E2A1-C658-46B9-BD38-81D99855DA5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9338" y="4525023"/>
            <a:ext cx="3644129" cy="139513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408455-DF8B-4E31-BF41-693366BA3A6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25441" y="4575794"/>
            <a:ext cx="766559" cy="13951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BB0F4B-80F0-4A31-85F5-418F46F78B4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90" y="4802821"/>
            <a:ext cx="5294879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三、行编辑程序</a:t>
            </a:r>
            <a:endParaRPr lang="en-US" altLang="zh-CN" sz="2800" dirty="0"/>
          </a:p>
          <a:p>
            <a:pPr lvl="1"/>
            <a:r>
              <a:rPr lang="zh-CN" altLang="en-US" sz="2600" dirty="0"/>
              <a:t>用户输入一行字符</a:t>
            </a:r>
            <a:endParaRPr lang="en-US" altLang="zh-CN" sz="2600" dirty="0"/>
          </a:p>
          <a:p>
            <a:pPr lvl="1"/>
            <a:r>
              <a:rPr lang="zh-CN" altLang="en-US" sz="2600" dirty="0"/>
              <a:t>允许用户输入错误，发现错误输入时，用户可以输入退格符“</a:t>
            </a:r>
            <a:r>
              <a:rPr lang="en-US" altLang="zh-CN" sz="2600" dirty="0"/>
              <a:t>#</a:t>
            </a:r>
            <a:r>
              <a:rPr lang="zh-CN" altLang="en-US" sz="2600" dirty="0"/>
              <a:t>”删除错误输入</a:t>
            </a:r>
            <a:endParaRPr lang="en-US" altLang="zh-CN" sz="2600" dirty="0"/>
          </a:p>
          <a:p>
            <a:pPr lvl="1"/>
            <a:r>
              <a:rPr lang="zh-CN" altLang="en-US" sz="2600" dirty="0"/>
              <a:t>假设程序从终端接受到字符为：</a:t>
            </a:r>
            <a:r>
              <a:rPr lang="en-US" altLang="zh-CN" sz="2600" dirty="0"/>
              <a:t>whli##ilr#e(s#*s)</a:t>
            </a:r>
          </a:p>
          <a:p>
            <a:pPr lvl="1"/>
            <a:r>
              <a:rPr lang="zh-CN" altLang="en-US" sz="2600" dirty="0"/>
              <a:t>其实用户实际的有效输入的字符为：</a:t>
            </a:r>
            <a:r>
              <a:rPr lang="en-US" altLang="zh-CN" sz="2600" dirty="0"/>
              <a:t>while(*s)</a:t>
            </a:r>
            <a:endParaRPr lang="zh-CN" alt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E98E7C-34DD-4A84-85A0-710408B75D13}"/>
              </a:ext>
            </a:extLst>
          </p:cNvPr>
          <p:cNvSpPr/>
          <p:nvPr/>
        </p:nvSpPr>
        <p:spPr>
          <a:xfrm>
            <a:off x="2811372" y="6198339"/>
            <a:ext cx="682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删除操作“</a:t>
            </a:r>
            <a:r>
              <a:rPr lang="en-US" altLang="zh-CN" sz="2800" dirty="0">
                <a:solidFill>
                  <a:srgbClr val="FFFF00"/>
                </a:solidFill>
              </a:rPr>
              <a:t>#</a:t>
            </a:r>
            <a:r>
              <a:rPr lang="zh-CN" altLang="en-US" sz="2800" dirty="0">
                <a:solidFill>
                  <a:srgbClr val="FFFF00"/>
                </a:solidFill>
              </a:rPr>
              <a:t>”只能先删除最新输入的字符</a:t>
            </a:r>
          </a:p>
        </p:txBody>
      </p:sp>
    </p:spTree>
    <p:extLst>
      <p:ext uri="{BB962C8B-B14F-4D97-AF65-F5344CB8AC3E}">
        <p14:creationId xmlns:p14="http://schemas.microsoft.com/office/powerpoint/2010/main" val="295334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三、行编辑程序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592D9-5F72-4CE3-8B82-4A7D21B9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2857026"/>
            <a:ext cx="7819255" cy="403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F4EF41-0E0F-4CFD-ABE0-9EBBF22572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1769" y="3213471"/>
            <a:ext cx="10106303" cy="3703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1A614-77C9-4F5C-B5C1-92CA2E6CBB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3499758"/>
            <a:ext cx="3642396" cy="403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66ABA8-A622-4CEE-8DBA-1ADE0F6230B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5665375"/>
            <a:ext cx="234636" cy="469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0AB824-8BA1-4D31-B7DC-F9C74AD0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321" y="5413462"/>
            <a:ext cx="10106303" cy="370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13039C-A642-41FA-824D-A1EC6E4C72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321" y="4001864"/>
            <a:ext cx="8269703" cy="14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队列也是一种线性表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限定在表的一端进行插入（入队），在表的另一端进行删除（出队）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在队列中，允许插入的一端被称为</a:t>
            </a:r>
            <a:r>
              <a:rPr lang="zh-CN" altLang="en-US" sz="2600" dirty="0">
                <a:solidFill>
                  <a:srgbClr val="00B0F0"/>
                </a:solidFill>
              </a:rPr>
              <a:t>队尾</a:t>
            </a:r>
            <a:r>
              <a:rPr lang="zh-CN" altLang="en-US" sz="2600" dirty="0"/>
              <a:t>（</a:t>
            </a:r>
            <a:r>
              <a:rPr lang="en-US" altLang="zh-CN" sz="2600" dirty="0"/>
              <a:t>rear</a:t>
            </a:r>
            <a:r>
              <a:rPr lang="zh-CN" altLang="en-US" sz="2600" dirty="0"/>
              <a:t>），允许删除的一端被称为队头（</a:t>
            </a:r>
            <a:r>
              <a:rPr lang="en-US" altLang="zh-CN" sz="2600" dirty="0"/>
              <a:t>front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B4FE17-420D-4DE0-955A-AE733FD7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350" y="5160887"/>
            <a:ext cx="6011554" cy="7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一、栈</a:t>
            </a:r>
            <a:endParaRPr lang="en-US" altLang="zh-CN" sz="2800" dirty="0"/>
          </a:p>
          <a:p>
            <a:pPr lvl="1"/>
            <a:r>
              <a:rPr lang="zh-CN" altLang="en-US" sz="2400" dirty="0"/>
              <a:t>是一种线性表；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限定在表尾进行插入或者删除操作。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插入操作被称为</a:t>
            </a:r>
            <a:r>
              <a:rPr lang="zh-CN" altLang="en-US" sz="2400" dirty="0">
                <a:solidFill>
                  <a:srgbClr val="0070C0"/>
                </a:solidFill>
              </a:rPr>
              <a:t>进栈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400" dirty="0"/>
              <a:t>删除操作被称为</a:t>
            </a:r>
            <a:r>
              <a:rPr lang="zh-CN" altLang="en-US" sz="2400" dirty="0">
                <a:solidFill>
                  <a:srgbClr val="0070C0"/>
                </a:solidFill>
              </a:rPr>
              <a:t>出栈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允许插入和删除的一端（表尾）也被称为</a:t>
            </a:r>
            <a:r>
              <a:rPr lang="zh-CN" altLang="en-US" sz="2400" dirty="0">
                <a:solidFill>
                  <a:srgbClr val="0070C0"/>
                </a:solidFill>
              </a:rPr>
              <a:t>栈顶</a:t>
            </a:r>
            <a:r>
              <a:rPr lang="zh-CN" altLang="en-US" sz="2400" dirty="0"/>
              <a:t>（</a:t>
            </a:r>
            <a:r>
              <a:rPr lang="en-US" altLang="zh-CN" sz="2400" dirty="0"/>
              <a:t>top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pPr lvl="1"/>
            <a:r>
              <a:rPr lang="zh-CN" altLang="en-US" sz="2400" dirty="0"/>
              <a:t>另外一端（表头）也被称为</a:t>
            </a:r>
            <a:r>
              <a:rPr lang="zh-CN" altLang="en-US" sz="2400" dirty="0">
                <a:solidFill>
                  <a:srgbClr val="0070C0"/>
                </a:solidFill>
              </a:rPr>
              <a:t>栈底</a:t>
            </a:r>
            <a:r>
              <a:rPr lang="zh-CN" altLang="en-US" sz="2400" dirty="0"/>
              <a:t>（</a:t>
            </a:r>
            <a:r>
              <a:rPr lang="en-US" altLang="zh-CN" sz="2400" dirty="0"/>
              <a:t>bottom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8F083-B052-43E2-96E1-0AB9B5E1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4" t="1145"/>
          <a:stretch/>
        </p:blipFill>
        <p:spPr>
          <a:xfrm>
            <a:off x="10093396" y="3467853"/>
            <a:ext cx="1705170" cy="25856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FDF75C-26BD-445C-83B6-8094EDD9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1314" y="2249373"/>
            <a:ext cx="810259" cy="1218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A2755A-5E07-4FC9-96C6-BDB82580A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201" y="2234963"/>
            <a:ext cx="1095902" cy="1232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147C6F-9B73-4905-AEF0-3D2E7EF8C0F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220" y="3513582"/>
            <a:ext cx="1095902" cy="335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237A02-4C7B-4F37-ACF2-FECDBFB99A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400" y="5543169"/>
            <a:ext cx="1556722" cy="3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先进先出（</a:t>
            </a:r>
            <a:r>
              <a:rPr lang="en-US" altLang="zh-CN" sz="2600" dirty="0">
                <a:solidFill>
                  <a:srgbClr val="FF0000"/>
                </a:solidFill>
              </a:rPr>
              <a:t>FIFO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先入队的元素肯定比之后入队的元素先出队</a:t>
            </a:r>
            <a:endParaRPr lang="en-US" altLang="zh-CN" sz="2400" dirty="0"/>
          </a:p>
          <a:p>
            <a:pPr lvl="2"/>
            <a:r>
              <a:rPr lang="zh-CN" altLang="en-US" sz="2400" dirty="0"/>
              <a:t>后进后出：后入队的元素肯定在先入队的元素之前就出队了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72DAEF-12B4-4679-A87C-0E2E20FC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02" y="4486980"/>
            <a:ext cx="6270213" cy="22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二、顺序队列</a:t>
            </a:r>
            <a:endParaRPr lang="en-US" altLang="zh-CN" sz="2800" dirty="0"/>
          </a:p>
          <a:p>
            <a:pPr lvl="1"/>
            <a:r>
              <a:rPr lang="zh-CN" altLang="en-US" sz="2800" dirty="0"/>
              <a:t>顺序队列：采用一组</a:t>
            </a:r>
            <a:r>
              <a:rPr lang="zh-CN" altLang="en-US" sz="2800" dirty="0">
                <a:solidFill>
                  <a:srgbClr val="00B0F0"/>
                </a:solidFill>
              </a:rPr>
              <a:t>地址连续</a:t>
            </a:r>
            <a:r>
              <a:rPr lang="zh-CN" altLang="en-US" sz="2800" dirty="0"/>
              <a:t>的存储单元依次存储从队列头到队列尾的元素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为顺序队列设置</a:t>
            </a:r>
            <a:r>
              <a:rPr lang="en-US" altLang="zh-CN" sz="2800" dirty="0"/>
              <a:t>2</a:t>
            </a:r>
            <a:r>
              <a:rPr lang="zh-CN" altLang="en-US" sz="2800" dirty="0"/>
              <a:t>个指针：</a:t>
            </a:r>
            <a:endParaRPr lang="en-US" altLang="zh-CN" sz="2800" dirty="0"/>
          </a:p>
          <a:p>
            <a:pPr lvl="2"/>
            <a:r>
              <a:rPr lang="zh-CN" altLang="en-US" sz="2600" dirty="0"/>
              <a:t>队头指针</a:t>
            </a:r>
            <a:r>
              <a:rPr lang="en-US" altLang="zh-CN" sz="2600" dirty="0"/>
              <a:t>front</a:t>
            </a:r>
          </a:p>
          <a:p>
            <a:pPr lvl="2"/>
            <a:r>
              <a:rPr lang="zh-CN" altLang="en-US" sz="2600" dirty="0"/>
              <a:t>队尾指针</a:t>
            </a:r>
            <a:r>
              <a:rPr lang="en-US" altLang="zh-CN" sz="2600" dirty="0"/>
              <a:t>rear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三、顺序队列的进队和出队的原则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时，新元素按队尾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指针位置插入，然后队尾指针加一，即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时，将队头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指针所指向的元素取出，然后队头指针加一，即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B8BFD-4C15-45D1-AD7D-33941587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3481296"/>
            <a:ext cx="3287645" cy="390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00D99F-F541-42AD-A7C0-E068B996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4486981"/>
            <a:ext cx="3287645" cy="415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EB163-CD5E-4477-979D-787E33AB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8" y="5602514"/>
            <a:ext cx="4570611" cy="45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2ACF23-F77F-470A-ACE8-233F7EE3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0338" y="5034215"/>
            <a:ext cx="6908650" cy="4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四、顺序队列进队和出队的举例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92AD91-F5B5-492C-BDC9-5B9D79035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375"/>
          <a:stretch/>
        </p:blipFill>
        <p:spPr>
          <a:xfrm>
            <a:off x="2251329" y="2813202"/>
            <a:ext cx="3071516" cy="563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D5D149-0FB9-4BE2-85CD-944163B083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49" y="2934449"/>
            <a:ext cx="1151931" cy="321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D7A175-92A8-4515-A33B-D90E863AE8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8464" y="3374200"/>
            <a:ext cx="1419225" cy="50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5A6BE9-5DDF-4726-A1FE-85665C9653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8162" y="2938089"/>
            <a:ext cx="2149043" cy="3240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F4A7C7-0D25-466E-997E-8863813F856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7205" y="2787801"/>
            <a:ext cx="3167279" cy="563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FC50C4-AD3D-4D9E-9B41-E7EAB267A21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190" y="3321113"/>
            <a:ext cx="736600" cy="526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74FE1E-4061-4BE2-A700-560C03E3A5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780737" y="3345163"/>
            <a:ext cx="1106901" cy="504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2D6FF7-10EB-489C-87FB-42E49FF52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952" y="3988098"/>
            <a:ext cx="3149473" cy="5048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0126D8-C5CD-46D3-B0A7-A4CF25F5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880" y="4051510"/>
            <a:ext cx="1036566" cy="3725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1CB8C71-F3BB-4AA1-AAF0-F14EFBC3E3C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446" y="4474268"/>
            <a:ext cx="770973" cy="4882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75657C-0A0D-458F-8971-6B39A40C10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2998076" y="4474268"/>
            <a:ext cx="1106901" cy="5048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5E434E3-0D3D-4B8C-8803-050F98B24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843" y="3926468"/>
            <a:ext cx="3126884" cy="6044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0ADCA1-DA54-4FF1-8F7F-D3BBBA4721F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5298" y="4091679"/>
            <a:ext cx="1056674" cy="3825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25BB8C-D94C-4153-8126-A4D71F9AA8C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34" y="4515884"/>
            <a:ext cx="1078665" cy="47940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4C645B-F6A4-470A-B2B4-B94701EAF2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686074" y="4511573"/>
            <a:ext cx="1106901" cy="50482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7A0437-C308-40A2-ACC1-085DC4E0CC0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/>
        </p:blipFill>
        <p:spPr>
          <a:xfrm>
            <a:off x="2090413" y="5037727"/>
            <a:ext cx="3149473" cy="5048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830AD32-3D28-411F-901C-8130F6839D82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3" y="5153307"/>
            <a:ext cx="1425580" cy="3695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358600A-200B-4C5B-A526-F3CD8533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1696" y="5566599"/>
            <a:ext cx="770973" cy="4882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8526160-12F2-4EB7-A550-E269823100A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3787087" y="5551268"/>
            <a:ext cx="1106901" cy="5048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B6F69C9-718F-44BB-B683-55E2B3A68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64" y="5168939"/>
            <a:ext cx="3337648" cy="45649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D9847F1-F1DF-4E74-8F86-3924862E1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8926" y="5638545"/>
            <a:ext cx="770973" cy="48828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35E051C-7A8B-4C9A-9D19-4629B56FA28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6590" y="5227206"/>
            <a:ext cx="972186" cy="32406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9EA4374-5449-4825-9736-E43FA8290A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9945111" y="5618780"/>
            <a:ext cx="1106901" cy="5048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962D3A7-6FAC-4F86-83F1-A3171C85788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84" y="5703920"/>
            <a:ext cx="752720" cy="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五、顺序队列存在的问题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溢出：当队尾指针（</a:t>
            </a:r>
            <a:r>
              <a:rPr lang="en-US" altLang="zh-CN" sz="2800" dirty="0"/>
              <a:t>rear</a:t>
            </a:r>
            <a:r>
              <a:rPr lang="zh-CN" altLang="en-US" sz="2800" dirty="0"/>
              <a:t>）指向队列存储结构的</a:t>
            </a:r>
            <a:r>
              <a:rPr lang="zh-CN" altLang="en-US" sz="2800" dirty="0">
                <a:solidFill>
                  <a:srgbClr val="00B0F0"/>
                </a:solidFill>
              </a:rPr>
              <a:t>最后一个单位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如果</a:t>
            </a:r>
            <a:r>
              <a:rPr lang="zh-CN" altLang="en-US" sz="2800" dirty="0">
                <a:solidFill>
                  <a:srgbClr val="00B0F0"/>
                </a:solidFill>
              </a:rPr>
              <a:t>再继续插入新的元素</a:t>
            </a:r>
            <a:r>
              <a:rPr lang="zh-CN" altLang="en-US" sz="2800" dirty="0"/>
              <a:t>，则会产生</a:t>
            </a:r>
            <a:r>
              <a:rPr lang="zh-CN" altLang="en-US" sz="2800" dirty="0">
                <a:solidFill>
                  <a:srgbClr val="FF0000"/>
                </a:solidFill>
              </a:rPr>
              <a:t>溢出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溢出发生时，队列存储结构中可能还存在一些空白的位置</a:t>
            </a:r>
            <a:endParaRPr lang="en-US" altLang="zh-CN" sz="2800" dirty="0"/>
          </a:p>
          <a:p>
            <a:pPr lvl="2"/>
            <a:r>
              <a:rPr lang="zh-CN" altLang="en-US" sz="2800" dirty="0"/>
              <a:t>这些空白的位置是由队头元素出队导致的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1AF0C-137F-4EFC-B669-812D7360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434920"/>
            <a:ext cx="6210300" cy="371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BF32F4-A214-4142-BAE7-F11B9EE7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9779" y="5454964"/>
            <a:ext cx="2527992" cy="3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循环队列采用一组地址连续的存储单元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2060"/>
                </a:solidFill>
              </a:rPr>
              <a:t>逻辑上</a:t>
            </a:r>
            <a:r>
              <a:rPr lang="zh-CN" altLang="en-US" sz="2600" dirty="0"/>
              <a:t>，将整个队列的存储单元首尾相连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8CDAD4-EA92-41F8-9414-6B0D4F43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711" y="3964761"/>
            <a:ext cx="4535713" cy="21781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923F40-FA73-4749-8694-06D1301CD79A}"/>
              </a:ext>
            </a:extLst>
          </p:cNvPr>
          <p:cNvSpPr/>
          <p:nvPr/>
        </p:nvSpPr>
        <p:spPr>
          <a:xfrm>
            <a:off x="5907313" y="414590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注意：</a:t>
            </a:r>
            <a:r>
              <a:rPr lang="zh-CN" altLang="en-US" sz="2800" dirty="0">
                <a:solidFill>
                  <a:srgbClr val="00B0F0"/>
                </a:solidFill>
              </a:rPr>
              <a:t>这里的</a:t>
            </a:r>
            <a:r>
              <a:rPr lang="en-US" altLang="zh-CN" sz="2800" dirty="0">
                <a:solidFill>
                  <a:srgbClr val="00B0F0"/>
                </a:solidFill>
              </a:rPr>
              <a:t>front</a:t>
            </a:r>
            <a:r>
              <a:rPr lang="zh-CN" altLang="en-US" sz="2800" dirty="0">
                <a:solidFill>
                  <a:srgbClr val="00B0F0"/>
                </a:solidFill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</a:rPr>
              <a:t>rear</a:t>
            </a:r>
            <a:r>
              <a:rPr lang="zh-CN" altLang="en-US" sz="2800" dirty="0">
                <a:solidFill>
                  <a:srgbClr val="00B0F0"/>
                </a:solidFill>
              </a:rPr>
              <a:t>就不是指针了，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             </a:t>
            </a:r>
            <a:r>
              <a:rPr lang="zh-CN" altLang="en-US" sz="2800" dirty="0">
                <a:solidFill>
                  <a:srgbClr val="00B0F0"/>
                </a:solidFill>
              </a:rPr>
              <a:t>而是代表位置的下标索引值</a:t>
            </a:r>
            <a:r>
              <a:rPr lang="zh-CN" altLang="en-US" sz="2800" dirty="0">
                <a:solidFill>
                  <a:srgbClr val="002060"/>
                </a:solidFill>
              </a:rPr>
              <a:t>。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/>
              <a:t>              front = 0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       rear = 5</a:t>
            </a:r>
            <a:r>
              <a:rPr lang="zh-CN" altLang="en-US" sz="2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88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二、循环队列的空与满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3729A-8E4A-4F02-B6D5-C1627E740C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251" y="3245947"/>
            <a:ext cx="4148591" cy="416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792443-0EEE-4E6D-AEBD-3F11B3E48D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960" y="3759588"/>
            <a:ext cx="3614785" cy="24265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8F73DC-5474-41F9-AEDD-E59B4B2023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148" y="3842063"/>
            <a:ext cx="3571688" cy="1952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FC3E69-1E4C-4250-B666-0FAC1DB3B54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6882" y="5856051"/>
            <a:ext cx="987518" cy="293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F857B2-EB30-4CAB-9007-2E7CC6740A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57550"/>
            <a:ext cx="6019800" cy="4191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222E5C1-C7B1-4795-97B2-214892A4EC27}"/>
              </a:ext>
            </a:extLst>
          </p:cNvPr>
          <p:cNvSpPr/>
          <p:nvPr/>
        </p:nvSpPr>
        <p:spPr>
          <a:xfrm>
            <a:off x="9412679" y="55730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</a:rPr>
              <a:t>少用一个元素空间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三、循环队列的定义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05599-71B5-416A-87BA-056CB718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2916163"/>
            <a:ext cx="3690261" cy="4100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8DC057-F05B-489E-A440-57936CE1BF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3289311"/>
            <a:ext cx="3223790" cy="48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299CFF-22AD-448C-82AA-A0C89FE0E6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5672247"/>
            <a:ext cx="417741" cy="4465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A9FDFC-AEF9-4CAF-83C6-43E66E98BD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0256" y="2861608"/>
            <a:ext cx="3850886" cy="29356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3E31AE-49FF-4561-8EB6-1435B8FE7C5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888" y="4520547"/>
            <a:ext cx="2727543" cy="1185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8C809B-0956-454E-8515-CBE79FEC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9136" y="3805117"/>
            <a:ext cx="4128539" cy="5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四、循环队列插入元素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D3EC4-B27E-4D4E-8859-8A13C7AA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2861608"/>
            <a:ext cx="4749574" cy="434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C2CDB8-BAAA-48B3-8C33-F1C3A64E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6167" y="1267642"/>
            <a:ext cx="3071915" cy="18610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77B632-14F3-43EA-95BA-84D404247F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003" y="5417866"/>
            <a:ext cx="2683705" cy="353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AEB61B-3D1D-48EE-8713-22EA9B8B4E2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3425510"/>
            <a:ext cx="9844740" cy="4343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26C32C-5FF7-4AD4-931C-90F88B24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040725"/>
            <a:ext cx="3540922" cy="5302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C2C88B-72DB-40FB-9085-F3D39E0C713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1328" y="4001896"/>
            <a:ext cx="2321183" cy="17695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DFF009-E605-4F0E-BFFC-CA3DEE8DA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709978"/>
            <a:ext cx="5893410" cy="4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五、循环队列删除元素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93C649-73FF-4D9E-91BB-624B43F8A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366" b="15868"/>
          <a:stretch/>
        </p:blipFill>
        <p:spPr>
          <a:xfrm>
            <a:off x="1723968" y="2861608"/>
            <a:ext cx="4372032" cy="416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52A806-3326-46FD-B126-04C43AE8E8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976" y="5417866"/>
            <a:ext cx="2683705" cy="35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BCB8E1-588D-4CDB-AFC0-DCACEA1DEF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410" b="-3410"/>
          <a:stretch/>
        </p:blipFill>
        <p:spPr>
          <a:xfrm>
            <a:off x="6171374" y="2890683"/>
            <a:ext cx="214051" cy="396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5FB3BA-D0AA-4964-9A89-90A1E4C9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3156" y="2792200"/>
            <a:ext cx="1056343" cy="5601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6F5DBA-0B2A-48D6-87B6-47C6EB28B6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303" y="3488707"/>
            <a:ext cx="6505700" cy="4224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2171C1-EDB2-4C3C-971B-0E3AC88901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183" y="1155639"/>
            <a:ext cx="2859745" cy="1949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AA7097A-90D8-49C7-848A-A826FEAC0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5518" y="3789788"/>
            <a:ext cx="2651279" cy="20031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94B805-D520-4EEE-BEA0-DF307B2B1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3" y="4047480"/>
            <a:ext cx="3221196" cy="5200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29917E-05CC-4455-8833-8E78DE299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881" y="4703819"/>
            <a:ext cx="4812257" cy="4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一、栈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后进先出（</a:t>
            </a:r>
            <a:r>
              <a:rPr lang="en-US" altLang="zh-CN" sz="2600" dirty="0">
                <a:solidFill>
                  <a:srgbClr val="FF0000"/>
                </a:solidFill>
              </a:rPr>
              <a:t>LIFO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后进栈的元素肯定比之前进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栈的元素先出栈</a:t>
            </a:r>
            <a:endParaRPr lang="en-US" altLang="zh-CN" sz="2400" dirty="0"/>
          </a:p>
          <a:p>
            <a:pPr lvl="2"/>
            <a:r>
              <a:rPr lang="zh-CN" altLang="en-US" sz="2400" dirty="0"/>
              <a:t>先进后出：先进栈的元素肯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定在后进栈的元素之后才能出栈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8F083-B052-43E2-96E1-0AB9B5E1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4" t="1145"/>
          <a:stretch/>
        </p:blipFill>
        <p:spPr>
          <a:xfrm>
            <a:off x="10093396" y="3467853"/>
            <a:ext cx="1705170" cy="25856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FDF75C-26BD-445C-83B6-8094EDD9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1314" y="2249373"/>
            <a:ext cx="810259" cy="1218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A2755A-5E07-4FC9-96C6-BDB82580A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201" y="2234963"/>
            <a:ext cx="1095902" cy="1232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147C6F-9B73-4905-AEF0-3D2E7EF8C0F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220" y="3513582"/>
            <a:ext cx="1095902" cy="335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237A02-4C7B-4F37-ACF2-FECDBFB99A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400" y="5543169"/>
            <a:ext cx="1556722" cy="3838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D52F29-39CA-4704-AF0D-F62AB42ED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216" y="3573780"/>
            <a:ext cx="2318766" cy="23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一、链队列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链队列采用</a:t>
            </a:r>
            <a:r>
              <a:rPr lang="zh-CN" altLang="en-US" sz="2600" dirty="0">
                <a:solidFill>
                  <a:srgbClr val="00B0F0"/>
                </a:solidFill>
              </a:rPr>
              <a:t>链表存储</a:t>
            </a:r>
            <a:r>
              <a:rPr lang="zh-CN" altLang="en-US" sz="2600" dirty="0"/>
              <a:t>单元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链队列中，有两个分别指示队头和队尾的指针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</a:t>
            </a:r>
            <a:r>
              <a:rPr lang="zh-CN" altLang="en-US" sz="2600" dirty="0">
                <a:solidFill>
                  <a:srgbClr val="00B0F0"/>
                </a:solidFill>
              </a:rPr>
              <a:t>没有队列溢出的问题</a:t>
            </a:r>
            <a:r>
              <a:rPr lang="zh-CN" altLang="en-US" sz="2600" dirty="0"/>
              <a:t>，但</a:t>
            </a:r>
            <a:r>
              <a:rPr lang="zh-CN" altLang="en-US" sz="2600" dirty="0">
                <a:solidFill>
                  <a:srgbClr val="7030A0"/>
                </a:solidFill>
              </a:rPr>
              <a:t>需要注意</a:t>
            </a:r>
            <a:r>
              <a:rPr lang="zh-CN" altLang="en-US" sz="2600" dirty="0">
                <a:solidFill>
                  <a:srgbClr val="00B0F0"/>
                </a:solidFill>
              </a:rPr>
              <a:t>队列为空</a:t>
            </a:r>
            <a:r>
              <a:rPr lang="zh-CN" altLang="en-US" sz="2600" dirty="0"/>
              <a:t>的问题。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2DF94-5A33-45D7-BEF0-559474F067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736" y="4560345"/>
            <a:ext cx="6038850" cy="11703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2F8481-BBC6-4321-AF57-E229951EDABC}"/>
              </a:ext>
            </a:extLst>
          </p:cNvPr>
          <p:cNvSpPr/>
          <p:nvPr/>
        </p:nvSpPr>
        <p:spPr>
          <a:xfrm>
            <a:off x="6837148" y="56328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00B0F0"/>
                </a:solidFill>
              </a:rPr>
              <a:t>这里的</a:t>
            </a:r>
            <a:r>
              <a:rPr lang="en-US" altLang="zh-CN" sz="2400" dirty="0">
                <a:solidFill>
                  <a:srgbClr val="00B0F0"/>
                </a:solidFill>
              </a:rPr>
              <a:t>front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>
                <a:solidFill>
                  <a:srgbClr val="00B0F0"/>
                </a:solidFill>
              </a:rPr>
              <a:t>rear</a:t>
            </a:r>
            <a:r>
              <a:rPr lang="zh-CN" altLang="en-US" sz="2400" dirty="0">
                <a:solidFill>
                  <a:srgbClr val="00B0F0"/>
                </a:solidFill>
              </a:rPr>
              <a:t>又变回指针了。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二、链队列的指针变化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链队列的指针操作跟链表类似（一个子集）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EC0461-3640-424B-89D1-3525E5E1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3429000"/>
            <a:ext cx="3597275" cy="775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872AF2-AD49-451E-984C-4313ADE8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4220618"/>
            <a:ext cx="5781675" cy="902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A6346B-C7F3-47DC-8550-CBB498BC1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5077406"/>
            <a:ext cx="5781675" cy="1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46627-79D9-4275-AC29-7074F3BD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C23D-B9B2-4FCF-9127-C6CE1F3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8E3CB-5397-43C8-9394-C036C11D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511903"/>
            <a:ext cx="9189258" cy="17209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2FE278-0D54-423D-BF28-D194197E1EA9}"/>
              </a:ext>
            </a:extLst>
          </p:cNvPr>
          <p:cNvSpPr/>
          <p:nvPr/>
        </p:nvSpPr>
        <p:spPr>
          <a:xfrm>
            <a:off x="3830135" y="34290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二、栈的实现</a:t>
            </a:r>
            <a:endParaRPr lang="en-US" altLang="zh-CN" sz="2800" dirty="0"/>
          </a:p>
          <a:p>
            <a:pPr lvl="1"/>
            <a:r>
              <a:rPr lang="zh-CN" altLang="en-US" sz="2600" dirty="0"/>
              <a:t>栈的存储结构有</a:t>
            </a:r>
            <a:r>
              <a:rPr lang="en-US" altLang="zh-CN" sz="2600" dirty="0"/>
              <a:t>2</a:t>
            </a:r>
            <a:r>
              <a:rPr lang="zh-CN" altLang="en-US" sz="2600" dirty="0"/>
              <a:t>种</a:t>
            </a:r>
            <a:endParaRPr lang="en-US" altLang="zh-CN" sz="2600" dirty="0"/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链式栈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E6F1AD-0457-4E9B-A04A-3EE0AF6A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22" y="3235095"/>
            <a:ext cx="1348756" cy="2503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016EC1-2136-4573-8789-592172DBCA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" b="1327"/>
          <a:stretch/>
        </p:blipFill>
        <p:spPr>
          <a:xfrm>
            <a:off x="7639673" y="2363182"/>
            <a:ext cx="2816924" cy="3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680902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一、顺序栈</a:t>
            </a:r>
            <a:endParaRPr lang="en-US" altLang="zh-CN" sz="2800" dirty="0"/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顺序栈是栈的顺序储存结构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利用一组地址连续的存储单元依次存放自栈底到栈顶的数据元素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指向栈顶元素在顺序栈中的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下一个位置</a:t>
            </a:r>
            <a:endParaRPr lang="en-US" altLang="zh-CN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为栈底指针，指向栈底的位置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C6509-9CBB-4B3E-854E-7D8242A5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5" y="3019044"/>
            <a:ext cx="1343025" cy="251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0D3EF8-03DC-4B60-86BD-1633AE8BB4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4666" y="5126678"/>
            <a:ext cx="1081469" cy="327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4B898F-7340-4C56-8E9C-8479256C39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1456" y="3081609"/>
            <a:ext cx="864679" cy="4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二、顺序栈的定义</a:t>
            </a:r>
            <a:endParaRPr lang="en-US" altLang="zh-CN" sz="2800" dirty="0"/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语言中分配的一维数组表示顺序栈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022F9-7AED-4F90-AF32-2D94F2B8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243" y="3483627"/>
            <a:ext cx="7893589" cy="3629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9EF76B-3F1D-40D8-8D54-C33630181A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09" y="4530782"/>
            <a:ext cx="3412808" cy="3653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F7F352-B070-4E6B-8D65-62D88F91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1289" y="4896179"/>
            <a:ext cx="1341447" cy="3726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30FC38-ECEC-4C6D-B852-B965E3CD97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7302" y="4486980"/>
            <a:ext cx="3343617" cy="376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E8045C-722B-4247-B8D8-1D609D576B4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758" y="4896179"/>
            <a:ext cx="1492225" cy="3291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AD253A-7F7C-4A7B-A43B-3EAD8727317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243" y="4069694"/>
            <a:ext cx="2148757" cy="3260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F628D8-6192-42A6-87F4-540EAE7B2EC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9075" y="5394604"/>
            <a:ext cx="423931" cy="4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三、顺序栈的特性</a:t>
            </a:r>
            <a:endParaRPr lang="en-US" altLang="zh-CN" sz="28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== NULL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== base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在栈顶插入新元素时，指针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top+1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删除栈顶元素时，指针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top-1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top-base&gt;MAXSTACKSIZE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栈满，溢出。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255E0-181D-44D2-A8F8-832219B1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8960" y="3518551"/>
            <a:ext cx="1275201" cy="3894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9687B5-5E5C-408D-8AE5-49F3784E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135" y="3170244"/>
            <a:ext cx="1343025" cy="2514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0ADED31-F7C0-4985-B13A-77F20DE3AC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9798" y="5193018"/>
            <a:ext cx="1081469" cy="3277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67CBCA-EAF5-4289-A7D8-072CB45A59F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600" y="5497419"/>
            <a:ext cx="864679" cy="410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E13D77-033C-4077-AFCB-1F5A369080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34"/>
          <a:stretch/>
        </p:blipFill>
        <p:spPr>
          <a:xfrm>
            <a:off x="3880800" y="3031855"/>
            <a:ext cx="1877233" cy="3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091 -0.318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四、顺序栈的主要操作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61881E-F01A-4D36-9D48-CE9F8202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2928" y="3206008"/>
            <a:ext cx="6821550" cy="360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718C4E-BFA0-434A-A0C8-B18742FE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8" y="3638183"/>
            <a:ext cx="5606291" cy="360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DAA0B-B3E0-4082-8E02-07AE7E1D36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8" y="3998285"/>
            <a:ext cx="1294272" cy="361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BAE287-5A47-473C-B8D2-74E6A83BC2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4516367"/>
            <a:ext cx="4389322" cy="3167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D51EF3-9597-44F0-ABC1-FA3F5DEC5C7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5306291"/>
            <a:ext cx="3651461" cy="346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03E3F1-D49D-4371-A074-F3BC8EC92C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5670900"/>
            <a:ext cx="3651461" cy="3240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637806-241E-48DC-909A-0EA861DC4CE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4892055"/>
            <a:ext cx="4389322" cy="3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五、创建（初始化）顺序栈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6CF82F-BDBC-4E57-A1C2-9E9DA5CE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2937118"/>
            <a:ext cx="6457346" cy="324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EFBB40-470F-4CD8-BA45-0BF8170D34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3261365"/>
            <a:ext cx="3519746" cy="8912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FB9CE5-23F0-46F5-9D89-B70F3324F5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5675920"/>
            <a:ext cx="286946" cy="3775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C414FE-9748-4144-9175-88216461994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449" y="4643830"/>
            <a:ext cx="5654057" cy="8541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4AD2F8-B63D-488F-B228-AD08ACEDBA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7052"/>
          <a:stretch/>
        </p:blipFill>
        <p:spPr>
          <a:xfrm>
            <a:off x="9519002" y="3037918"/>
            <a:ext cx="2591734" cy="3116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1E0B97-06E7-41C7-BD75-D3C30BB9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1650" y="4235852"/>
            <a:ext cx="4676645" cy="3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10068</TotalTime>
  <Words>1376</Words>
  <Application>Microsoft Office PowerPoint</Application>
  <PresentationFormat>宽屏</PresentationFormat>
  <Paragraphs>250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试一试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572</cp:revision>
  <cp:lastPrinted>2018-09-20T09:36:46Z</cp:lastPrinted>
  <dcterms:created xsi:type="dcterms:W3CDTF">2018-09-04T02:30:21Z</dcterms:created>
  <dcterms:modified xsi:type="dcterms:W3CDTF">2020-10-11T22:53:15Z</dcterms:modified>
</cp:coreProperties>
</file>