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85" r:id="rId15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84496" autoAdjust="0"/>
  </p:normalViewPr>
  <p:slideViewPr>
    <p:cSldViewPr snapToGrid="0">
      <p:cViewPr varScale="1">
        <p:scale>
          <a:sx n="63" d="100"/>
          <a:sy n="63" d="100"/>
        </p:scale>
        <p:origin x="228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区别在于能不能删除自己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1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7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7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3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9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15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4"/>
            <a:fld id="{BF87C50E-DBC6-4BF2-965B-4A7CC4E3EA22}" type="slidenum">
              <a:rPr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457104"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68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1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3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线性表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二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09200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五、双向链表的删除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双向链表的删除也需要改变两个方向的指针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04EB82B-8A9A-49A1-B4B3-735B8CC1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0"/>
          <a:stretch/>
        </p:blipFill>
        <p:spPr>
          <a:xfrm>
            <a:off x="1485067" y="3398625"/>
            <a:ext cx="5352081" cy="137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6A25A7B-DB9E-4684-9EAE-78EBA1D5FC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855669"/>
            <a:ext cx="4452421" cy="10250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E9335311-AE33-4B82-B33F-7DA0F69217B4}"/>
              </a:ext>
            </a:extLst>
          </p:cNvPr>
          <p:cNvSpPr/>
          <p:nvPr/>
        </p:nvSpPr>
        <p:spPr>
          <a:xfrm>
            <a:off x="8027550" y="4666978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free(p)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9AF9495-1CDF-4CE8-B566-6671A4AB51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7550" y="3912835"/>
            <a:ext cx="2210850" cy="3301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3DA5989-4CDE-484F-8208-C2EBA9A2B5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41517" y="3910209"/>
            <a:ext cx="1296609" cy="3301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D054306-A803-41FC-AB80-CED69D1E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5150" y="4279216"/>
            <a:ext cx="2153250" cy="3612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180AF0C-7132-4C81-931D-1DB9BFB2BD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8401" y="4262890"/>
            <a:ext cx="1382400" cy="3557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0446B0C-6E50-4569-83F4-CD06F495507F}"/>
              </a:ext>
            </a:extLst>
          </p:cNvPr>
          <p:cNvSpPr/>
          <p:nvPr/>
        </p:nvSpPr>
        <p:spPr>
          <a:xfrm>
            <a:off x="7330046" y="5155838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双向链表的删除和单链表的删除</a:t>
            </a: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在逻辑上还有什么不一样？</a:t>
            </a:r>
          </a:p>
        </p:txBody>
      </p:sp>
    </p:spTree>
    <p:extLst>
      <p:ext uri="{BB962C8B-B14F-4D97-AF65-F5344CB8AC3E}">
        <p14:creationId xmlns:p14="http://schemas.microsoft.com/office/powerpoint/2010/main" val="17887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一、基于空间的比较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存储的分配方式</a:t>
            </a:r>
            <a:endParaRPr lang="en-US" altLang="zh-CN" sz="2400" dirty="0"/>
          </a:p>
          <a:p>
            <a:pPr lvl="2"/>
            <a:r>
              <a:rPr lang="zh-CN" altLang="en-US" sz="2400" dirty="0"/>
              <a:t>顺序表的存储空间是静态分配的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链表的存储空间是动态分配的</a:t>
            </a:r>
            <a:endParaRPr lang="en-US" altLang="zh-CN" sz="2400" dirty="0"/>
          </a:p>
          <a:p>
            <a:pPr lvl="1"/>
            <a:r>
              <a:rPr lang="zh-CN" altLang="en-US" sz="2600" dirty="0"/>
              <a:t>存储密度</a:t>
            </a:r>
            <a:r>
              <a:rPr lang="en-US" altLang="zh-CN" sz="2000" dirty="0"/>
              <a:t>=</a:t>
            </a:r>
            <a:r>
              <a:rPr lang="zh-CN" altLang="en-US" sz="2000" dirty="0"/>
              <a:t>结点数据本身所占的存储量</a:t>
            </a:r>
            <a:r>
              <a:rPr lang="en-US" altLang="zh-CN" sz="2000" dirty="0"/>
              <a:t>/</a:t>
            </a:r>
            <a:r>
              <a:rPr lang="zh-CN" altLang="en-US" sz="2000" dirty="0"/>
              <a:t>结点结构所占的存储量</a:t>
            </a:r>
            <a:endParaRPr lang="en-US" altLang="zh-CN" sz="2000" dirty="0"/>
          </a:p>
          <a:p>
            <a:pPr lvl="2"/>
            <a:r>
              <a:rPr lang="zh-CN" altLang="en-US" sz="2400" dirty="0"/>
              <a:t>顺序表的存储密度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链表的存储密度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4E53328-227D-4179-AC95-F25D38A09962}"/>
              </a:ext>
            </a:extLst>
          </p:cNvPr>
          <p:cNvSpPr/>
          <p:nvPr/>
        </p:nvSpPr>
        <p:spPr>
          <a:xfrm>
            <a:off x="4370320" y="5001134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874585-C13C-482F-934A-F27265A4FC25}"/>
              </a:ext>
            </a:extLst>
          </p:cNvPr>
          <p:cNvSpPr/>
          <p:nvPr/>
        </p:nvSpPr>
        <p:spPr>
          <a:xfrm>
            <a:off x="4370319" y="5499560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&lt;1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31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9" y="2101572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二、基于时间的比较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存取（查找）方式</a:t>
            </a:r>
            <a:endParaRPr lang="en-US" altLang="zh-CN" sz="2400" dirty="0"/>
          </a:p>
          <a:p>
            <a:pPr lvl="2"/>
            <a:r>
              <a:rPr lang="zh-CN" altLang="en-US" sz="2200" dirty="0"/>
              <a:t>顺序表中的元素可以随机存取（直接存取）</a:t>
            </a:r>
            <a:endParaRPr lang="en-US" altLang="zh-CN" sz="2200" dirty="0"/>
          </a:p>
          <a:p>
            <a:pPr lvl="2"/>
            <a:r>
              <a:rPr lang="zh-CN" altLang="en-US" sz="2400" dirty="0"/>
              <a:t>链表中的元素必须顺序存取（即需要沿着链查找指定的位置）</a:t>
            </a:r>
            <a:endParaRPr lang="en-US" altLang="zh-CN" sz="2400" dirty="0"/>
          </a:p>
          <a:p>
            <a:pPr lvl="1"/>
            <a:r>
              <a:rPr lang="zh-CN" altLang="en-US" sz="2800" dirty="0"/>
              <a:t>插入</a:t>
            </a:r>
            <a:r>
              <a:rPr lang="en-US" altLang="zh-CN" sz="2800" dirty="0"/>
              <a:t>/</a:t>
            </a:r>
            <a:r>
              <a:rPr lang="zh-CN" altLang="en-US" sz="2800" dirty="0"/>
              <a:t>删除</a:t>
            </a:r>
            <a:endParaRPr lang="en-US" altLang="zh-CN" sz="2800" dirty="0"/>
          </a:p>
          <a:p>
            <a:pPr lvl="2"/>
            <a:r>
              <a:rPr lang="zh-CN" altLang="en-US" sz="2200" dirty="0"/>
              <a:t>时间复杂度是一样的</a:t>
            </a:r>
            <a:r>
              <a:rPr lang="en-US" altLang="zh-CN" sz="2200" dirty="0"/>
              <a:t>O</a:t>
            </a:r>
            <a:r>
              <a:rPr lang="zh-CN" altLang="en-US" sz="2200" dirty="0"/>
              <a:t>（</a:t>
            </a:r>
            <a:r>
              <a:rPr lang="en-US" altLang="zh-CN" sz="2200" i="1" dirty="0"/>
              <a:t>n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/>
            <a:r>
              <a:rPr lang="zh-CN" altLang="en-US" sz="2400" dirty="0"/>
              <a:t>顺序表平均需要移动近一半的元素</a:t>
            </a:r>
            <a:endParaRPr lang="en-US" altLang="zh-CN" sz="2400" dirty="0"/>
          </a:p>
          <a:p>
            <a:pPr lvl="2"/>
            <a:r>
              <a:rPr lang="zh-CN" altLang="en-US" sz="2400" dirty="0"/>
              <a:t>链表不需要移动元素，只需要修改指针</a:t>
            </a:r>
            <a:endParaRPr lang="en-US" altLang="zh-CN" sz="2400" dirty="0"/>
          </a:p>
          <a:p>
            <a:pPr lvl="1"/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592D98B-53FE-44DE-8CD2-F58ECA84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00" y="17213"/>
            <a:ext cx="2934437" cy="17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19" y="2101572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三、基于应用的比较</a:t>
            </a:r>
            <a:endParaRPr lang="en-US" altLang="zh-CN" sz="2800" dirty="0"/>
          </a:p>
          <a:p>
            <a:pPr lvl="1"/>
            <a:r>
              <a:rPr lang="zh-CN" altLang="en-US" sz="2400" dirty="0"/>
              <a:t>顺序表的应用</a:t>
            </a:r>
            <a:endParaRPr lang="en-US" altLang="zh-CN" sz="2400" dirty="0"/>
          </a:p>
          <a:p>
            <a:pPr lvl="2"/>
            <a:r>
              <a:rPr lang="zh-CN" altLang="en-US" sz="2200" dirty="0"/>
              <a:t>储存大量数据，并主要用于查找时</a:t>
            </a:r>
            <a:endParaRPr lang="en-US" altLang="zh-CN" sz="2200" dirty="0"/>
          </a:p>
          <a:p>
            <a:pPr lvl="2"/>
            <a:r>
              <a:rPr lang="zh-CN" altLang="en-US" sz="2400" dirty="0"/>
              <a:t>比如：用数据库进行学籍管理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链表的应用</a:t>
            </a:r>
            <a:endParaRPr lang="en-US" altLang="zh-CN" sz="2400" dirty="0"/>
          </a:p>
          <a:p>
            <a:pPr lvl="2"/>
            <a:r>
              <a:rPr lang="zh-CN" altLang="en-US" sz="2400" dirty="0"/>
              <a:t>存储的元素经常要进行插入和删除操作</a:t>
            </a:r>
            <a:endParaRPr lang="en-US" altLang="zh-CN" sz="2400" dirty="0"/>
          </a:p>
          <a:p>
            <a:pPr lvl="2"/>
            <a:r>
              <a:rPr lang="zh-CN" altLang="en-US" sz="2400" dirty="0"/>
              <a:t>比如：大家的网上购物车</a:t>
            </a:r>
            <a:endParaRPr lang="en-US" altLang="zh-CN" sz="26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499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顺序表与链表的比较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2D7AF2C-D010-43C3-B256-09430BB9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99" y="2327140"/>
            <a:ext cx="2011636" cy="3624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5188EE0-90F9-4CF6-939D-FD1E764ED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86" r="17109"/>
          <a:stretch/>
        </p:blipFill>
        <p:spPr>
          <a:xfrm>
            <a:off x="6411219" y="2327140"/>
            <a:ext cx="3207980" cy="19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C7C45EB-B779-437D-A3E5-2F260706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D1891B1-62D1-45B8-B364-C98E7D40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完成作业一</a:t>
            </a:r>
            <a:endParaRPr lang="en-US" altLang="zh-CN" dirty="0"/>
          </a:p>
          <a:p>
            <a:r>
              <a:rPr lang="zh-CN" altLang="en-US" dirty="0"/>
              <a:t>下周一上课时交作业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提醒</a:t>
            </a:r>
            <a:r>
              <a:rPr lang="en-US" altLang="zh-CN" dirty="0"/>
              <a:t>:</a:t>
            </a:r>
            <a:r>
              <a:rPr lang="zh-CN" altLang="en-US" dirty="0"/>
              <a:t>周五有实验</a:t>
            </a:r>
            <a:endParaRPr lang="en-US" altLang="zh-CN" dirty="0"/>
          </a:p>
          <a:p>
            <a:r>
              <a:rPr lang="zh-CN" altLang="en-US" smtClean="0"/>
              <a:t>下</a:t>
            </a:r>
            <a:r>
              <a:rPr lang="zh-CN" altLang="en-US"/>
              <a:t>下</a:t>
            </a:r>
            <a:r>
              <a:rPr lang="zh-CN" altLang="en-US" smtClean="0"/>
              <a:t>周一</a:t>
            </a:r>
            <a:r>
              <a:rPr lang="zh-CN" altLang="en-US" dirty="0"/>
              <a:t>上课时交实验报告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C00CF90-3E31-4D9E-8EC7-9E475C04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六、线性链表的删除</a:t>
            </a:r>
            <a:endParaRPr lang="en-US" altLang="zh-CN" sz="2800" dirty="0"/>
          </a:p>
          <a:p>
            <a:pPr lvl="1"/>
            <a:r>
              <a:rPr lang="zh-CN" altLang="en-US" sz="2200" dirty="0"/>
              <a:t>在线性链表的第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个元素删除</a:t>
            </a:r>
            <a:endParaRPr lang="en-US" altLang="zh-CN" sz="22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C9B31B8-BA98-4D20-9CD7-7FDC4B3577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3661" y="3528234"/>
            <a:ext cx="6736127" cy="11460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AA474316-5899-4B5D-B08F-F5B943B5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37" y="4657351"/>
            <a:ext cx="6081575" cy="13146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7318DB63-19D9-462A-8739-69A0C50FCF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7936" y="4997116"/>
            <a:ext cx="3670888" cy="3802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5DFB8030-1DC4-4ABB-8E4E-CF540DE5F4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981" y="5445008"/>
            <a:ext cx="595544" cy="5514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760B7C9E-9D6B-4FBA-9BF2-99DE370DBFE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765" y="4997116"/>
            <a:ext cx="963977" cy="42624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9060811C-EB2D-4D65-AACE-93C560328143}"/>
              </a:ext>
            </a:extLst>
          </p:cNvPr>
          <p:cNvSpPr/>
          <p:nvPr/>
        </p:nvSpPr>
        <p:spPr>
          <a:xfrm>
            <a:off x="8319472" y="4462917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q=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C87E85E1-09D3-4DB6-8B5B-C6B1CACE057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1781" y="4611823"/>
            <a:ext cx="1141570" cy="312759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31B09C06-4DC4-4055-B973-7BFDE73E849D}"/>
              </a:ext>
            </a:extLst>
          </p:cNvPr>
          <p:cNvSpPr/>
          <p:nvPr/>
        </p:nvSpPr>
        <p:spPr>
          <a:xfrm>
            <a:off x="8357936" y="5423364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free(q)</a:t>
            </a:r>
          </a:p>
        </p:txBody>
      </p:sp>
    </p:spTree>
    <p:extLst>
      <p:ext uri="{BB962C8B-B14F-4D97-AF65-F5344CB8AC3E}">
        <p14:creationId xmlns:p14="http://schemas.microsoft.com/office/powerpoint/2010/main" val="21549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六、线性链表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删除</a:t>
            </a:r>
            <a:endParaRPr lang="en-US" altLang="zh-CN" sz="2800" dirty="0"/>
          </a:p>
          <a:p>
            <a:pPr lvl="1"/>
            <a:r>
              <a:rPr lang="zh-CN" altLang="en-US" sz="2200" dirty="0"/>
              <a:t>时间复杂度是多少？</a:t>
            </a:r>
            <a:endParaRPr lang="en-US" altLang="zh-CN" sz="2200" dirty="0"/>
          </a:p>
          <a:p>
            <a:pPr lvl="1"/>
            <a:r>
              <a:rPr lang="zh-CN" altLang="en-US" sz="2000" dirty="0"/>
              <a:t>操作的频度与在线性链表中的删除位置有关</a:t>
            </a:r>
            <a:endParaRPr lang="en-US" altLang="zh-CN" sz="2000" dirty="0"/>
          </a:p>
          <a:p>
            <a:pPr lvl="1"/>
            <a:r>
              <a:rPr lang="zh-CN" altLang="en-US" sz="2000" dirty="0"/>
              <a:t>删除的时间复杂度跟查找是一样的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9D09A2E-23D9-4B37-97E3-BABF7494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163" y="4486980"/>
            <a:ext cx="3475489" cy="52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1102440-2609-47CF-910E-C62043FCC9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135" y="5375714"/>
            <a:ext cx="1621331" cy="467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F573A74-973E-47CD-A811-EBDD4B6735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61"/>
          <a:stretch/>
        </p:blipFill>
        <p:spPr>
          <a:xfrm>
            <a:off x="1620254" y="5366051"/>
            <a:ext cx="7427882" cy="4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一、循环链表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循环链表是一种特殊的线性链表</a:t>
            </a:r>
            <a:endParaRPr lang="en-US" altLang="zh-CN" sz="2400" dirty="0"/>
          </a:p>
          <a:p>
            <a:pPr lvl="1"/>
            <a:r>
              <a:rPr lang="zh-CN" altLang="en-US" sz="2400" dirty="0"/>
              <a:t>它的最后一个结点的指针域不再是</a:t>
            </a:r>
            <a:r>
              <a:rPr lang="en-US" altLang="zh-CN" sz="2400" dirty="0"/>
              <a:t>NULL</a:t>
            </a:r>
            <a:r>
              <a:rPr lang="zh-CN" altLang="en-US" sz="2400" dirty="0"/>
              <a:t>，而是指向头结点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800" dirty="0"/>
              <a:t>整个链表形成了一个环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循环链表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886176B-9185-4B49-8E5F-A4D03574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3275" y="4005040"/>
            <a:ext cx="10146632" cy="11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二、循环链表的查找、插入和删除</a:t>
            </a:r>
            <a:endParaRPr lang="en-US" altLang="zh-CN" sz="2800" dirty="0"/>
          </a:p>
          <a:p>
            <a:pPr lvl="1"/>
            <a:r>
              <a:rPr lang="zh-CN" altLang="en-US" sz="2400" dirty="0"/>
              <a:t>在循环链表中，查找、插入和删除一个结点的操作跟线性链表是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基本一致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lvl="1"/>
            <a:r>
              <a:rPr lang="zh-CN" altLang="en-US" sz="2400" dirty="0"/>
              <a:t>差别仅在于：算法中循环的中止条件</a:t>
            </a:r>
            <a:r>
              <a:rPr lang="zh-CN" altLang="en-US" sz="2400" dirty="0">
                <a:solidFill>
                  <a:schemeClr val="accent3"/>
                </a:solidFill>
              </a:rPr>
              <a:t>不再是判断</a:t>
            </a:r>
            <a:r>
              <a:rPr lang="zh-CN" altLang="en-US" sz="2400" dirty="0"/>
              <a:t>                    </a:t>
            </a:r>
            <a:r>
              <a:rPr lang="en-US" altLang="zh-CN" sz="2400" b="1" dirty="0"/>
              <a:t>==NULL</a:t>
            </a:r>
          </a:p>
          <a:p>
            <a:pPr marL="457200" lvl="1" indent="0">
              <a:buNone/>
            </a:pPr>
            <a:r>
              <a:rPr lang="en-US" altLang="zh-CN" sz="2400" dirty="0"/>
              <a:t>                           </a:t>
            </a:r>
            <a:r>
              <a:rPr lang="zh-CN" altLang="en-US" sz="2400" dirty="0"/>
              <a:t>而是</a:t>
            </a:r>
            <a:r>
              <a:rPr lang="zh-CN" altLang="en-US" sz="2400" dirty="0">
                <a:solidFill>
                  <a:schemeClr val="accent3"/>
                </a:solidFill>
              </a:rPr>
              <a:t>判断                    </a:t>
            </a:r>
            <a:r>
              <a:rPr lang="en-US" altLang="zh-CN" sz="2800" b="1" dirty="0"/>
              <a:t>==L </a:t>
            </a:r>
            <a:r>
              <a:rPr lang="zh-CN" altLang="en-US" sz="2400" b="1" dirty="0"/>
              <a:t>（头指针）</a:t>
            </a:r>
            <a:endParaRPr lang="zh-CN" altLang="en-US" sz="2400" dirty="0">
              <a:solidFill>
                <a:schemeClr val="accent3"/>
              </a:solidFill>
            </a:endParaRP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循环链表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886176B-9185-4B49-8E5F-A4D03574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919" y="5025795"/>
            <a:ext cx="10146632" cy="1139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AEC9675-A05F-4E85-B4B9-C24D986A29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4"/>
          <a:stretch/>
        </p:blipFill>
        <p:spPr>
          <a:xfrm>
            <a:off x="7964905" y="3978442"/>
            <a:ext cx="1406171" cy="3193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8CBACF5-5650-485B-B930-2094B0FA8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74"/>
          <a:stretch/>
        </p:blipFill>
        <p:spPr>
          <a:xfrm>
            <a:off x="4576223" y="4537879"/>
            <a:ext cx="1406171" cy="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一、双向链表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双向链表是一种特殊的线性链表</a:t>
            </a:r>
            <a:endParaRPr lang="en-US" altLang="zh-CN" sz="2400" dirty="0"/>
          </a:p>
          <a:p>
            <a:pPr lvl="1"/>
            <a:r>
              <a:rPr lang="zh-CN" altLang="en-US" sz="2400" dirty="0"/>
              <a:t>双向链表中，每个结点包含</a:t>
            </a:r>
            <a:r>
              <a:rPr lang="en-US" altLang="zh-CN" sz="2400" dirty="0"/>
              <a:t>3</a:t>
            </a:r>
            <a:r>
              <a:rPr lang="zh-CN" altLang="en-US" sz="2400" dirty="0"/>
              <a:t>项</a:t>
            </a:r>
            <a:endParaRPr lang="en-US" altLang="zh-CN" sz="2400" dirty="0"/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数据域：数据元素的信息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个指针域：一个指针指向直接后继（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另一个指向之前驱（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4A7D70C-4CCE-4F92-9909-35AB43A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94" y="4930927"/>
            <a:ext cx="5233043" cy="102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F90D157-82F0-4AAE-8396-35ACB10D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391" y="5317707"/>
            <a:ext cx="13525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7D92172-2924-4E75-802B-399AC867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669" y="5298657"/>
            <a:ext cx="1095375" cy="485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1E7EA7D-4C00-4BAD-A35D-5AC37DAD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564" y="5292640"/>
            <a:ext cx="1047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二、双向循环链表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双向循环链表中，存在着</a:t>
            </a:r>
            <a:r>
              <a:rPr lang="en-US" altLang="zh-CN" sz="2400" dirty="0"/>
              <a:t>2</a:t>
            </a:r>
            <a:r>
              <a:rPr lang="zh-CN" altLang="en-US" sz="2400" dirty="0"/>
              <a:t>个环</a:t>
            </a:r>
            <a:endParaRPr lang="en-US" altLang="zh-CN" sz="2400" dirty="0"/>
          </a:p>
          <a:p>
            <a:pPr lvl="1"/>
            <a:r>
              <a:rPr lang="zh-CN" altLang="en-US" sz="2400" dirty="0"/>
              <a:t>一个是直接后驱环</a:t>
            </a:r>
            <a:r>
              <a:rPr lang="zh-CN" altLang="en-US" dirty="0"/>
              <a:t>（红）</a:t>
            </a:r>
            <a:endParaRPr lang="en-US" altLang="zh-CN" dirty="0"/>
          </a:p>
          <a:p>
            <a:pPr lvl="1"/>
            <a:r>
              <a:rPr lang="zh-CN" altLang="en-US" sz="2400" dirty="0"/>
              <a:t>一个是直接前驱环</a:t>
            </a:r>
            <a:r>
              <a:rPr lang="zh-CN" altLang="en-US" dirty="0"/>
              <a:t>（蓝）</a:t>
            </a:r>
            <a:endParaRPr lang="en-US" altLang="zh-CN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8A6B1-A78C-47EB-92DF-8648CDD76AF2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5DD1E3F-DF65-413D-B548-41896183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8181" y="1645206"/>
            <a:ext cx="2986321" cy="23794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824E1BD-BDE2-4558-97D5-09978F7D673F}"/>
              </a:ext>
            </a:extLst>
          </p:cNvPr>
          <p:cNvSpPr/>
          <p:nvPr/>
        </p:nvSpPr>
        <p:spPr>
          <a:xfrm>
            <a:off x="7342486" y="4024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循环链表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F0D373C-80C3-48A5-AD98-69D0E24F2736}"/>
              </a:ext>
            </a:extLst>
          </p:cNvPr>
          <p:cNvSpPr/>
          <p:nvPr/>
        </p:nvSpPr>
        <p:spPr>
          <a:xfrm>
            <a:off x="8804357" y="4024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双向链表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3EE53DA-C20A-4088-9629-167BCF6E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36" y="4678485"/>
            <a:ext cx="6699550" cy="15303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7A44597-C584-4ECC-8C40-E3496EB2C0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4103" y="4339006"/>
            <a:ext cx="1187598" cy="5228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3381D9BE-EAF7-4444-B001-A6199672B3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087"/>
          <a:stretch/>
        </p:blipFill>
        <p:spPr>
          <a:xfrm>
            <a:off x="7725570" y="4746946"/>
            <a:ext cx="2766323" cy="13934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50ED2CF1-67B8-4B72-AB99-5D8EBAAE74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3566" y="4360825"/>
            <a:ext cx="888452" cy="4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三、双向链表的定义</a:t>
            </a:r>
            <a:endParaRPr lang="en-US" altLang="zh-CN" sz="2800" dirty="0"/>
          </a:p>
          <a:p>
            <a:pPr lvl="1"/>
            <a:r>
              <a:rPr lang="zh-CN" altLang="en-US" sz="2400" dirty="0"/>
              <a:t>定一个双向链表的结点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4A7D70C-4CCE-4F92-9909-35AB43A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9" y="2408557"/>
            <a:ext cx="5233043" cy="102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F90D157-82F0-4AAE-8396-35ACB10D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86" y="2795337"/>
            <a:ext cx="1352550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7D92172-2924-4E75-802B-399AC867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764" y="2776287"/>
            <a:ext cx="1095375" cy="485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1E7EA7D-4C00-4BAD-A35D-5AC37DAD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659" y="2770270"/>
            <a:ext cx="1047750" cy="466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2F5393E-A76B-4139-AF7A-87830CD97DC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7449" y="3398933"/>
            <a:ext cx="3267075" cy="447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C9FA180-5C7A-4029-A326-6C5B86286EF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902" y="5373120"/>
            <a:ext cx="3016167" cy="891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A8463CC2-6166-4455-AD35-3B5B0E33B39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419" y="3846608"/>
            <a:ext cx="3571875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7B5B43A-A177-4DBD-AEE2-3D40B05D0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2175" y="4415217"/>
            <a:ext cx="3653088" cy="9375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2EB49DE-74AE-4788-BD80-56CAEEA1F0EB}"/>
              </a:ext>
            </a:extLst>
          </p:cNvPr>
          <p:cNvSpPr/>
          <p:nvPr/>
        </p:nvSpPr>
        <p:spPr>
          <a:xfrm>
            <a:off x="6459708" y="4135328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对于任何一个中间结点，都有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4104B3F-83B9-4C69-9AFE-B56BDD934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9989" y="4691978"/>
            <a:ext cx="2451681" cy="40344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8B21935-EEF3-4452-9B4C-0D20F9DCC198}"/>
              </a:ext>
            </a:extLst>
          </p:cNvPr>
          <p:cNvSpPr/>
          <p:nvPr/>
        </p:nvSpPr>
        <p:spPr>
          <a:xfrm>
            <a:off x="8941052" y="4633754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==</a:t>
            </a:r>
            <a:endParaRPr lang="zh-CN" altLang="en-US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B63636A-FC92-4285-8A06-2930ECC5C80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521" y="4691978"/>
            <a:ext cx="352527" cy="3869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890219E3-1CBC-427C-A083-D36F095540D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9883" y="5181424"/>
            <a:ext cx="2451681" cy="3721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B8B0D7F2-7F76-444D-B6A7-27034E9058F8}"/>
              </a:ext>
            </a:extLst>
          </p:cNvPr>
          <p:cNvSpPr/>
          <p:nvPr/>
        </p:nvSpPr>
        <p:spPr>
          <a:xfrm>
            <a:off x="8963100" y="5104572"/>
            <a:ext cx="530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==</a:t>
            </a:r>
            <a:endParaRPr lang="zh-CN" altLang="en-US" sz="2400" b="1" dirty="0"/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D837A07-D763-44EF-9FAB-5E29DF715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0521" y="5148971"/>
            <a:ext cx="352527" cy="3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四、双向链表的插入</a:t>
            </a:r>
            <a:endParaRPr lang="en-US" altLang="zh-CN" sz="2800" dirty="0"/>
          </a:p>
          <a:p>
            <a:pPr lvl="1"/>
            <a:r>
              <a:rPr lang="zh-CN" altLang="en-US" sz="2400" dirty="0"/>
              <a:t>双向链表的插入需要改变两个方向的指针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双向链表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E04EB82B-8A9A-49A1-B4B3-735B8CC19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780"/>
          <a:stretch/>
        </p:blipFill>
        <p:spPr>
          <a:xfrm>
            <a:off x="1485067" y="3398625"/>
            <a:ext cx="5352081" cy="1373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9C20739D-F23E-4D24-9156-3A11A7EE95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772025"/>
            <a:ext cx="6131962" cy="1345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B471319C-09C2-4DCF-8822-E2DC5748E6B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5107" y="3499057"/>
            <a:ext cx="2568894" cy="74781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7F863715-69E0-42F0-AC60-2FC2A5C571D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4854" y="0"/>
            <a:ext cx="1143000" cy="1905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15C774A-FF85-4273-BCE7-1A37769549E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2707" y="4355605"/>
            <a:ext cx="2345693" cy="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6799</TotalTime>
  <Words>648</Words>
  <Application>Microsoft Office PowerPoint</Application>
  <PresentationFormat>宽屏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仿宋</vt:lpstr>
      <vt:lpstr>华文彩云</vt:lpstr>
      <vt:lpstr>华文仿宋</vt:lpstr>
      <vt:lpstr>华文隶书</vt:lpstr>
      <vt:lpstr>宋体</vt:lpstr>
      <vt:lpstr>Arial</vt:lpstr>
      <vt:lpstr>Times New Roman</vt:lpstr>
      <vt:lpstr>画廊</vt:lpstr>
      <vt:lpstr>数据结构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434</cp:revision>
  <cp:lastPrinted>2018-09-20T09:36:46Z</cp:lastPrinted>
  <dcterms:created xsi:type="dcterms:W3CDTF">2018-09-04T02:30:21Z</dcterms:created>
  <dcterms:modified xsi:type="dcterms:W3CDTF">2020-10-12T07:46:13Z</dcterms:modified>
</cp:coreProperties>
</file>