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6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1"/>
            <p14:sldId id="266"/>
            <p14:sldId id="263"/>
            <p14:sldId id="262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  <a:srgbClr val="FFCE9D"/>
    <a:srgbClr val="FFD09F"/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82103" autoAdjust="0"/>
  </p:normalViewPr>
  <p:slideViewPr>
    <p:cSldViewPr snapToGrid="0">
      <p:cViewPr varScale="1">
        <p:scale>
          <a:sx n="103" d="100"/>
          <a:sy n="103" d="100"/>
        </p:scale>
        <p:origin x="1171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9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8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79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93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06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74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02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11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1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0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6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1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4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9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8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串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35075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232491" cy="4040672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三、字符串与线性表的关系</a:t>
            </a:r>
            <a:endParaRPr lang="en-US" altLang="zh-CN" sz="2800" dirty="0"/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主要区别表现为：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线性表中元素只要属于同一个数据对象即可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串的数据对象约定是字符集。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在线性表的基本操作中，以“单个元素”作为操作对象；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在串的基本操作中，通常以“串的整体”作为操作对象，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比如：在串中查找某个子串、在串的某个位置上插入一个子串。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232491" cy="4040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一、定长顺序存储表示</a:t>
            </a:r>
            <a:endParaRPr lang="en-US" altLang="zh-CN" sz="2200" dirty="0"/>
          </a:p>
          <a:p>
            <a:pPr lvl="1"/>
            <a:r>
              <a:rPr lang="zh-CN" altLang="en-US" sz="2600" dirty="0"/>
              <a:t>用一组</a:t>
            </a:r>
            <a:r>
              <a:rPr lang="zh-CN" altLang="en-US" sz="2600" dirty="0">
                <a:solidFill>
                  <a:srgbClr val="00B0F0"/>
                </a:solidFill>
              </a:rPr>
              <a:t>地址连续</a:t>
            </a:r>
            <a:r>
              <a:rPr lang="zh-CN" altLang="en-US" sz="2600" dirty="0"/>
              <a:t>的存储单元存储字符序列。</a:t>
            </a:r>
            <a:endParaRPr lang="en-US" altLang="zh-CN" sz="2600" dirty="0"/>
          </a:p>
          <a:p>
            <a:pPr lvl="1"/>
            <a:r>
              <a:rPr lang="zh-CN" altLang="en-US" sz="2600" dirty="0"/>
              <a:t>比如</a:t>
            </a:r>
            <a:r>
              <a:rPr lang="en-US" altLang="zh-CN" sz="2600" dirty="0"/>
              <a:t>C</a:t>
            </a:r>
            <a:r>
              <a:rPr lang="zh-CN" altLang="en-US" sz="2600" dirty="0"/>
              <a:t>语言中的字符串定义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定义了一个长度为</a:t>
            </a:r>
            <a:r>
              <a:rPr lang="en-US" altLang="zh-CN" sz="2600" dirty="0"/>
              <a:t>MAXSTRLEN</a:t>
            </a:r>
            <a:r>
              <a:rPr lang="zh-CN" altLang="en-US" sz="2600" dirty="0"/>
              <a:t>（预先固定的）字符的存储空间。</a:t>
            </a:r>
            <a:endParaRPr lang="en-US" altLang="zh-CN" sz="2600" dirty="0"/>
          </a:p>
          <a:p>
            <a:pPr lvl="1"/>
            <a:r>
              <a:rPr lang="zh-CN" altLang="en-US" sz="2600" dirty="0"/>
              <a:t>该存储空间可以存储任何长度小于</a:t>
            </a:r>
            <a:r>
              <a:rPr lang="en-US" altLang="zh-CN" sz="2600" dirty="0"/>
              <a:t>MAXSTRLEN</a:t>
            </a:r>
            <a:r>
              <a:rPr lang="zh-CN" altLang="en-US" sz="2600" dirty="0"/>
              <a:t>的字符串。</a:t>
            </a:r>
            <a:endParaRPr lang="en-US" altLang="zh-CN" sz="2600" dirty="0"/>
          </a:p>
          <a:p>
            <a:pPr lvl="1"/>
            <a:r>
              <a:rPr lang="zh-CN" altLang="en-US" sz="2600" dirty="0"/>
              <a:t>换而言之，有最长长度限制，多余部分将被截断。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串的表示和实现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C96E56-5C10-46B8-BF9E-27C0B61F1C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8527" y="4070729"/>
            <a:ext cx="3419707" cy="3342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3EDF42-5747-40DA-875E-1D75B0FB59C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1785" y="4067688"/>
            <a:ext cx="2914186" cy="3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232491" cy="4040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二、堆分配存储表示</a:t>
            </a:r>
            <a:endParaRPr lang="en-US" altLang="zh-CN" sz="2200" dirty="0"/>
          </a:p>
          <a:p>
            <a:pPr lvl="1"/>
            <a:r>
              <a:rPr lang="zh-CN" altLang="en-US" sz="2600" dirty="0"/>
              <a:t>并不预先定义一个固定长度</a:t>
            </a:r>
            <a:r>
              <a:rPr lang="en-US" altLang="zh-CN" sz="2600" dirty="0"/>
              <a:t>MAXSTRLEN</a:t>
            </a:r>
          </a:p>
          <a:p>
            <a:pPr lvl="1"/>
            <a:r>
              <a:rPr lang="zh-CN" altLang="en-US" sz="2600" dirty="0"/>
              <a:t>而是在程序执行过程中，</a:t>
            </a:r>
            <a:r>
              <a:rPr lang="zh-CN" altLang="en-US" sz="2600" dirty="0">
                <a:solidFill>
                  <a:srgbClr val="FF0000"/>
                </a:solidFill>
              </a:rPr>
              <a:t>动态分配</a:t>
            </a:r>
            <a:r>
              <a:rPr lang="zh-CN" altLang="en-US" sz="2600" dirty="0"/>
              <a:t>（</a:t>
            </a:r>
            <a:r>
              <a:rPr lang="en-US" altLang="zh-CN" sz="2600" dirty="0"/>
              <a:t>malloc</a:t>
            </a:r>
            <a:r>
              <a:rPr lang="zh-CN" altLang="en-US" sz="2600" dirty="0"/>
              <a:t>）一组</a:t>
            </a:r>
            <a:r>
              <a:rPr lang="zh-CN" altLang="en-US" sz="2600" dirty="0">
                <a:solidFill>
                  <a:srgbClr val="00B0F0"/>
                </a:solidFill>
              </a:rPr>
              <a:t>地址连续</a:t>
            </a:r>
            <a:r>
              <a:rPr lang="zh-CN" altLang="en-US" sz="2600" dirty="0"/>
              <a:t>的存储单元来存储字符串。</a:t>
            </a:r>
            <a:endParaRPr lang="en-US" altLang="zh-CN" sz="2600" dirty="0"/>
          </a:p>
          <a:p>
            <a:pPr lvl="1"/>
            <a:r>
              <a:rPr lang="zh-CN" altLang="en-US" sz="2600" dirty="0"/>
              <a:t>在</a:t>
            </a:r>
            <a:r>
              <a:rPr lang="en-US" altLang="zh-CN" sz="2600" dirty="0"/>
              <a:t>C</a:t>
            </a:r>
            <a:r>
              <a:rPr lang="zh-CN" altLang="en-US" sz="2600" dirty="0"/>
              <a:t>语言中，由</a:t>
            </a:r>
            <a:r>
              <a:rPr lang="en-US" altLang="zh-CN" sz="2600" dirty="0"/>
              <a:t>malloc()</a:t>
            </a:r>
            <a:r>
              <a:rPr lang="zh-CN" altLang="en-US" sz="2600" dirty="0"/>
              <a:t>和</a:t>
            </a:r>
            <a:r>
              <a:rPr lang="en-US" altLang="zh-CN" sz="2600" dirty="0"/>
              <a:t>free()</a:t>
            </a:r>
            <a:r>
              <a:rPr lang="zh-CN" altLang="en-US" sz="2600" dirty="0"/>
              <a:t>动态分配与回收的存储空间被称为</a:t>
            </a:r>
            <a:r>
              <a:rPr lang="zh-CN" altLang="en-US" sz="2600" dirty="0">
                <a:solidFill>
                  <a:srgbClr val="00B0F0"/>
                </a:solidFill>
              </a:rPr>
              <a:t>堆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堆分配存储结构的串既有顺序存储结构的特点，</a:t>
            </a:r>
            <a:endParaRPr lang="en-US" altLang="zh-CN" sz="2600" dirty="0"/>
          </a:p>
          <a:p>
            <a:pPr lvl="1"/>
            <a:r>
              <a:rPr lang="zh-CN" altLang="en-US" sz="2600" dirty="0"/>
              <a:t>操作中又灵活。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串的表示和实现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15DB72-953D-409B-977B-8ECA21992B49}"/>
              </a:ext>
            </a:extLst>
          </p:cNvPr>
          <p:cNvSpPr/>
          <p:nvPr/>
        </p:nvSpPr>
        <p:spPr>
          <a:xfrm>
            <a:off x="8106409" y="50657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00B0F0"/>
                </a:solidFill>
              </a:rPr>
              <a:t>（物理地址连续）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7B7200-07EC-4E26-BC00-6A38FDAABB49}"/>
              </a:ext>
            </a:extLst>
          </p:cNvPr>
          <p:cNvSpPr/>
          <p:nvPr/>
        </p:nvSpPr>
        <p:spPr>
          <a:xfrm>
            <a:off x="3389590" y="5621552"/>
            <a:ext cx="880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（对串长没有限制，对每个新产生的串都动态的分配一块空间）</a:t>
            </a:r>
          </a:p>
        </p:txBody>
      </p:sp>
    </p:spTree>
    <p:extLst>
      <p:ext uri="{BB962C8B-B14F-4D97-AF65-F5344CB8AC3E}">
        <p14:creationId xmlns:p14="http://schemas.microsoft.com/office/powerpoint/2010/main" val="39513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232491" cy="4040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三、链存储表示</a:t>
            </a:r>
            <a:endParaRPr lang="en-US" altLang="zh-CN" sz="2200" dirty="0"/>
          </a:p>
          <a:p>
            <a:pPr lvl="1"/>
            <a:r>
              <a:rPr lang="zh-CN" altLang="en-US" sz="2600" dirty="0"/>
              <a:t>采用链表的方式存储串值。</a:t>
            </a:r>
            <a:endParaRPr lang="en-US" altLang="zh-CN" sz="2600" dirty="0"/>
          </a:p>
          <a:p>
            <a:pPr lvl="1"/>
            <a:r>
              <a:rPr lang="zh-CN" altLang="en-US" sz="2600" dirty="0"/>
              <a:t>对于每个结点，不仅可以存放一个字符，也可以存放多个字符。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串的表示和实现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4F9BA-358A-42C3-AFF7-B6596EF09E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6945" y="4295047"/>
            <a:ext cx="6053904" cy="6077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758306-A624-4BB4-BA10-350D6120CC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4405" y="5014470"/>
            <a:ext cx="4683512" cy="6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2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537292" cy="40406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一、求子串位置函数</a:t>
            </a:r>
            <a:r>
              <a:rPr lang="en-US" altLang="zh-CN" sz="2800" dirty="0"/>
              <a:t>Index()</a:t>
            </a:r>
            <a:endParaRPr lang="en-US" altLang="zh-CN" sz="2200" dirty="0"/>
          </a:p>
          <a:p>
            <a:pPr lvl="1"/>
            <a:r>
              <a:rPr lang="zh-CN" altLang="en-US" sz="2600" dirty="0"/>
              <a:t>子串的定位操作通常称做串的</a:t>
            </a:r>
            <a:r>
              <a:rPr lang="zh-CN" altLang="en-US" sz="2600" dirty="0">
                <a:solidFill>
                  <a:srgbClr val="FF0000"/>
                </a:solidFill>
              </a:rPr>
              <a:t>模式匹配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/>
              <a:t>算法（穷举法）：</a:t>
            </a:r>
            <a:endParaRPr lang="en-US" altLang="zh-CN" sz="2600" dirty="0"/>
          </a:p>
          <a:p>
            <a:pPr lvl="1"/>
            <a:r>
              <a:rPr lang="zh-CN" altLang="en-US" sz="2600" dirty="0"/>
              <a:t>从主串的指定位置开始，将主串与模式（即，要查找的子串）的第一个字符比较，</a:t>
            </a:r>
            <a:endParaRPr lang="en-US" altLang="zh-CN" sz="2600" dirty="0"/>
          </a:p>
          <a:p>
            <a:pPr lvl="1"/>
            <a:r>
              <a:rPr lang="en-US" altLang="zh-CN" sz="2600" dirty="0"/>
              <a:t>1</a:t>
            </a:r>
            <a:r>
              <a:rPr lang="zh-CN" altLang="en-US" sz="2600" dirty="0"/>
              <a:t>、若相等，则继续逐个比较后续的字符；</a:t>
            </a:r>
            <a:endParaRPr lang="en-US" altLang="zh-CN" sz="2600" dirty="0"/>
          </a:p>
          <a:p>
            <a:pPr lvl="1"/>
            <a:r>
              <a:rPr lang="en-US" altLang="zh-CN" sz="2600" dirty="0"/>
              <a:t>2</a:t>
            </a:r>
            <a:r>
              <a:rPr lang="zh-CN" altLang="en-US" sz="2600" dirty="0"/>
              <a:t>、若不等（包括后续字符比较不等），则从主串的下个字符起重新开始。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串的匹配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7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537292" cy="588174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一、求子串位置函数</a:t>
            </a:r>
            <a:r>
              <a:rPr lang="en-US" altLang="zh-CN" sz="2800" dirty="0"/>
              <a:t>Index()</a:t>
            </a:r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串的匹配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923B62-725A-4B18-B32E-F27DDEBEBA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461" y="2896631"/>
            <a:ext cx="4644421" cy="3262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6FC7F3-6604-474B-B307-A6127A6ED0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461" y="5811091"/>
            <a:ext cx="225873" cy="3262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7BBB28-515C-4BC4-A034-ABFF76F78F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461" y="3240857"/>
            <a:ext cx="7001622" cy="2512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5F61D1-3EAD-4575-83E5-C4FB8CDD73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7020" y="3521024"/>
            <a:ext cx="7436121" cy="2555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54DF54-28E2-4A0C-B21F-A7F22F90888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7020" y="3824453"/>
            <a:ext cx="3391946" cy="294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C740EA-E0C5-4707-8127-1B271081677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3137" y="4728115"/>
            <a:ext cx="225873" cy="326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7D598C-DF5D-4FA0-B721-9BBF972841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8931" y="4163669"/>
            <a:ext cx="5749616" cy="3260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20454DA-FC67-47CC-B140-BF3862D4FD5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8931" y="4500278"/>
            <a:ext cx="3715987" cy="2650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749EBE3-B21C-419B-B195-EC5B5E30201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9416" y="4480934"/>
            <a:ext cx="1959131" cy="2917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CD41EC-12A1-406D-BC74-475C950C0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9315" y="5033279"/>
            <a:ext cx="7250267" cy="3536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715F9C-0504-46C5-BF22-C059BD398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9579" y="5444778"/>
            <a:ext cx="3448333" cy="3168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B13A46A-9AD0-49B2-B4CD-B9E042C09F9C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4714" y="5087858"/>
            <a:ext cx="2398145" cy="2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537292" cy="383689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一、求子串位置函数</a:t>
            </a:r>
            <a:r>
              <a:rPr lang="en-US" altLang="zh-CN" sz="2800" dirty="0"/>
              <a:t>Index()</a:t>
            </a:r>
          </a:p>
          <a:p>
            <a:pPr lvl="1"/>
            <a:r>
              <a:rPr lang="zh-CN" altLang="en-US" sz="2600" dirty="0"/>
              <a:t>假设主串长度为</a:t>
            </a:r>
            <a:r>
              <a:rPr lang="en-US" altLang="zh-CN" sz="2600" dirty="0"/>
              <a:t>n</a:t>
            </a:r>
            <a:r>
              <a:rPr lang="zh-CN" altLang="en-US" sz="2600" dirty="0"/>
              <a:t>，子串长度为</a:t>
            </a:r>
            <a:r>
              <a:rPr lang="en-US" altLang="zh-CN" sz="2600" dirty="0"/>
              <a:t>m</a:t>
            </a:r>
          </a:p>
          <a:p>
            <a:pPr lvl="1"/>
            <a:r>
              <a:rPr lang="zh-CN" altLang="en-US" sz="2600" dirty="0"/>
              <a:t>时间复杂度是多少？</a:t>
            </a:r>
            <a:endParaRPr lang="en-US" altLang="zh-CN" sz="2600" dirty="0"/>
          </a:p>
          <a:p>
            <a:pPr lvl="1"/>
            <a:r>
              <a:rPr lang="zh-CN" altLang="en-US" sz="2600" dirty="0"/>
              <a:t>最好情况下的平均时间复杂度</a:t>
            </a:r>
            <a:endParaRPr lang="en-US" altLang="zh-CN" sz="2600" dirty="0"/>
          </a:p>
          <a:p>
            <a:pPr lvl="1"/>
            <a:r>
              <a:rPr lang="zh-CN" altLang="en-US" sz="2600" dirty="0"/>
              <a:t>最坏情况下的平均时间复杂度</a:t>
            </a:r>
            <a:endParaRPr lang="en-US" altLang="zh-CN" sz="2600" dirty="0"/>
          </a:p>
          <a:p>
            <a:pPr lvl="1"/>
            <a:r>
              <a:rPr lang="zh-CN" altLang="en-US" sz="2600" dirty="0">
                <a:solidFill>
                  <a:srgbClr val="00B0F0"/>
                </a:solidFill>
              </a:rPr>
              <a:t>最好情况</a:t>
            </a:r>
            <a:r>
              <a:rPr lang="zh-CN" altLang="en-US" sz="2600" dirty="0">
                <a:solidFill>
                  <a:prstClr val="black"/>
                </a:solidFill>
              </a:rPr>
              <a:t>：每趟不成功的匹配都发在子串的</a:t>
            </a:r>
            <a:r>
              <a:rPr lang="zh-CN" altLang="en-US" sz="2600" dirty="0">
                <a:solidFill>
                  <a:srgbClr val="00B0F0"/>
                </a:solidFill>
              </a:rPr>
              <a:t>第一个字符</a:t>
            </a:r>
            <a:r>
              <a:rPr lang="zh-CN" altLang="en-US" sz="2600" dirty="0">
                <a:solidFill>
                  <a:prstClr val="black"/>
                </a:solidFill>
              </a:rPr>
              <a:t>。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lvl="1">
              <a:buClr>
                <a:srgbClr val="B71E42"/>
              </a:buClr>
            </a:pPr>
            <a:r>
              <a:rPr lang="zh-CN" altLang="en-US" sz="2600" dirty="0">
                <a:solidFill>
                  <a:srgbClr val="FF0000"/>
                </a:solidFill>
              </a:rPr>
              <a:t>最坏情况</a:t>
            </a:r>
            <a:r>
              <a:rPr lang="zh-CN" altLang="en-US" sz="2600" dirty="0">
                <a:solidFill>
                  <a:prstClr val="black"/>
                </a:solidFill>
              </a:rPr>
              <a:t>：每趟不成功的匹配都发在子串的</a:t>
            </a:r>
            <a:r>
              <a:rPr lang="zh-CN" altLang="en-US" sz="2600" dirty="0">
                <a:solidFill>
                  <a:srgbClr val="FF0000"/>
                </a:solidFill>
              </a:rPr>
              <a:t>最后一个字符</a:t>
            </a:r>
            <a:r>
              <a:rPr lang="zh-CN" altLang="en-US" sz="2600" dirty="0">
                <a:solidFill>
                  <a:prstClr val="black"/>
                </a:solidFill>
              </a:rPr>
              <a:t>。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串的匹配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537292" cy="383689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一、求子串位置函数</a:t>
            </a:r>
            <a:r>
              <a:rPr lang="en-US" altLang="zh-CN" sz="2800" dirty="0"/>
              <a:t>Index()</a:t>
            </a:r>
          </a:p>
          <a:p>
            <a:pPr lvl="1"/>
            <a:r>
              <a:rPr lang="zh-CN" altLang="en-US" sz="2400" dirty="0"/>
              <a:t>最好情况下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如果第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zh-CN" altLang="en-US" sz="2400" dirty="0">
                <a:solidFill>
                  <a:prstClr val="black"/>
                </a:solidFill>
              </a:rPr>
              <a:t>个位置匹配成功了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前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en-US" altLang="zh-CN" sz="2400" i="1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-1</a:t>
            </a:r>
            <a:r>
              <a:rPr lang="zh-CN" altLang="en-US" sz="2400" dirty="0">
                <a:solidFill>
                  <a:prstClr val="black"/>
                </a:solidFill>
              </a:rPr>
              <a:t>个位置没有成功，进行了</a:t>
            </a:r>
            <a:r>
              <a:rPr lang="en-US" altLang="zh-CN" sz="2400" i="1" dirty="0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-1</a:t>
            </a:r>
            <a:r>
              <a:rPr lang="zh-CN" altLang="en-US" sz="2400" dirty="0">
                <a:solidFill>
                  <a:prstClr val="black"/>
                </a:solidFill>
              </a:rPr>
              <a:t>次比较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第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zh-CN" altLang="en-US" sz="2400" dirty="0">
                <a:solidFill>
                  <a:prstClr val="black"/>
                </a:solidFill>
              </a:rPr>
              <a:t>个位置成功需要进行</a:t>
            </a:r>
            <a:r>
              <a:rPr lang="en-US" altLang="zh-CN" sz="2400" dirty="0">
                <a:solidFill>
                  <a:prstClr val="black"/>
                </a:solidFill>
              </a:rPr>
              <a:t>m</a:t>
            </a:r>
            <a:r>
              <a:rPr lang="zh-CN" altLang="en-US" sz="2400" dirty="0">
                <a:solidFill>
                  <a:prstClr val="black"/>
                </a:solidFill>
              </a:rPr>
              <a:t>次比较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总的比较次数是</a:t>
            </a:r>
            <a:r>
              <a:rPr lang="en-US" altLang="zh-CN" sz="2400" i="1" dirty="0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-1+m</a:t>
            </a:r>
            <a:r>
              <a:rPr lang="zh-CN" altLang="en-US" sz="2400" dirty="0">
                <a:solidFill>
                  <a:prstClr val="black"/>
                </a:solidFill>
              </a:rPr>
              <a:t>次。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假设每个位置匹配成功的概率是一样的，那么平均比较次数为</a:t>
            </a:r>
            <a:r>
              <a:rPr lang="en-US" altLang="zh-CN" sz="2400" dirty="0">
                <a:solidFill>
                  <a:prstClr val="black"/>
                </a:solidFill>
              </a:rPr>
              <a:t>(n+m)/2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串的匹配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1C2480-9BBB-408D-A35A-4A064872A1E5}"/>
              </a:ext>
            </a:extLst>
          </p:cNvPr>
          <p:cNvSpPr/>
          <p:nvPr/>
        </p:nvSpPr>
        <p:spPr>
          <a:xfrm>
            <a:off x="3219687" y="6247841"/>
            <a:ext cx="5487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最好情况下，平均时间复杂度为</a:t>
            </a:r>
            <a:r>
              <a:rPr lang="en-US" altLang="zh-CN" sz="2400" dirty="0">
                <a:solidFill>
                  <a:srgbClr val="FFFF00"/>
                </a:solidFill>
              </a:rPr>
              <a:t>O(n+m)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2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08" y="2363182"/>
            <a:ext cx="11537292" cy="383689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一、求子串位置函数</a:t>
            </a:r>
            <a:r>
              <a:rPr lang="en-US" altLang="zh-CN" sz="2800" dirty="0"/>
              <a:t>Index()</a:t>
            </a:r>
          </a:p>
          <a:p>
            <a:pPr lvl="1"/>
            <a:r>
              <a:rPr lang="zh-CN" altLang="en-US" sz="2400" dirty="0"/>
              <a:t>最坏情况下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如果第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zh-CN" altLang="en-US" sz="2400" dirty="0">
                <a:solidFill>
                  <a:prstClr val="black"/>
                </a:solidFill>
              </a:rPr>
              <a:t>个位置匹配成功了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前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en-US" altLang="zh-CN" sz="2400" i="1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-1</a:t>
            </a:r>
            <a:r>
              <a:rPr lang="zh-CN" altLang="en-US" sz="2400" dirty="0">
                <a:solidFill>
                  <a:prstClr val="black"/>
                </a:solidFill>
              </a:rPr>
              <a:t>个位置没有成功，进行了（</a:t>
            </a:r>
            <a:r>
              <a:rPr lang="en-US" altLang="zh-CN" sz="2400" i="1" dirty="0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-1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  <a:r>
              <a:rPr lang="en-US" altLang="zh-CN" sz="2400" dirty="0">
                <a:solidFill>
                  <a:prstClr val="black"/>
                </a:solidFill>
              </a:rPr>
              <a:t>×m</a:t>
            </a:r>
            <a:r>
              <a:rPr lang="zh-CN" altLang="en-US" sz="2400" dirty="0">
                <a:solidFill>
                  <a:prstClr val="black"/>
                </a:solidFill>
              </a:rPr>
              <a:t>次比较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第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zh-CN" altLang="en-US" sz="2400" dirty="0">
                <a:solidFill>
                  <a:prstClr val="black"/>
                </a:solidFill>
              </a:rPr>
              <a:t>个位置成功需要进行</a:t>
            </a:r>
            <a:r>
              <a:rPr lang="en-US" altLang="zh-CN" sz="2400" dirty="0">
                <a:solidFill>
                  <a:prstClr val="black"/>
                </a:solidFill>
              </a:rPr>
              <a:t>m</a:t>
            </a:r>
            <a:r>
              <a:rPr lang="zh-CN" altLang="en-US" sz="2400" dirty="0">
                <a:solidFill>
                  <a:prstClr val="black"/>
                </a:solidFill>
              </a:rPr>
              <a:t>次比较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总的比较次数是</a:t>
            </a:r>
            <a:r>
              <a:rPr lang="en-US" altLang="zh-CN" sz="2400" i="1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 err="1">
                <a:solidFill>
                  <a:prstClr val="black"/>
                </a:solidFill>
              </a:rPr>
              <a:t>×m</a:t>
            </a:r>
            <a:r>
              <a:rPr lang="zh-CN" altLang="en-US" sz="2400" dirty="0">
                <a:solidFill>
                  <a:prstClr val="black"/>
                </a:solidFill>
              </a:rPr>
              <a:t>次。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sz="2400" dirty="0">
                <a:solidFill>
                  <a:prstClr val="black"/>
                </a:solidFill>
              </a:rPr>
              <a:t>假设每个位置匹配成功的概率是一样的，那么平均比较次数为</a:t>
            </a:r>
            <a:r>
              <a:rPr lang="en-US" altLang="zh-CN" sz="2400" dirty="0">
                <a:solidFill>
                  <a:prstClr val="black"/>
                </a:solidFill>
              </a:rPr>
              <a:t>m×(n-m+2)/2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串的匹配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1C2480-9BBB-408D-A35A-4A064872A1E5}"/>
              </a:ext>
            </a:extLst>
          </p:cNvPr>
          <p:cNvSpPr/>
          <p:nvPr/>
        </p:nvSpPr>
        <p:spPr>
          <a:xfrm>
            <a:off x="3234555" y="6247841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最坏情况下，平均时间复杂度为</a:t>
            </a:r>
            <a:r>
              <a:rPr lang="en-US" altLang="zh-CN" sz="2400" dirty="0">
                <a:solidFill>
                  <a:srgbClr val="FFFF00"/>
                </a:solidFill>
              </a:rPr>
              <a:t>O(</a:t>
            </a:r>
            <a:r>
              <a:rPr lang="en-US" altLang="zh-CN" sz="2400" dirty="0" err="1">
                <a:solidFill>
                  <a:srgbClr val="FFFF00"/>
                </a:solidFill>
              </a:rPr>
              <a:t>n×m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5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9ED68-5208-4D92-A32B-CEB9CF89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6D2BF-2113-4E05-892C-018AE5F5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完成作业二</a:t>
            </a:r>
            <a:endParaRPr lang="en-US" altLang="zh-CN" dirty="0"/>
          </a:p>
          <a:p>
            <a:r>
              <a:rPr lang="zh-CN" altLang="en-US"/>
              <a:t>下周一提交（第一次实验报告一起提交）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326C4-9F5A-414B-9EF3-CDB27D6F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一、字符串（</a:t>
            </a:r>
            <a:r>
              <a:rPr lang="en-US" altLang="zh-CN" sz="2800" dirty="0"/>
              <a:t>string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/>
              <a:t>字符串是</a:t>
            </a:r>
            <a:r>
              <a:rPr lang="en-US" altLang="zh-CN" sz="2600" dirty="0"/>
              <a:t>n</a:t>
            </a:r>
            <a:r>
              <a:rPr lang="zh-CN" altLang="en-US" sz="2600" dirty="0"/>
              <a:t>个字符（</a:t>
            </a:r>
            <a:r>
              <a:rPr lang="en-US" altLang="zh-CN" sz="2600" dirty="0"/>
              <a:t>n</a:t>
            </a:r>
            <a:r>
              <a:rPr lang="zh-CN" altLang="en-US" sz="2600" dirty="0"/>
              <a:t>≥</a:t>
            </a:r>
            <a:r>
              <a:rPr lang="en-US" altLang="zh-CN" sz="2600" dirty="0"/>
              <a:t>0</a:t>
            </a:r>
            <a:r>
              <a:rPr lang="zh-CN" altLang="en-US" sz="2600" dirty="0"/>
              <a:t>）组成的有限序列，记为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其中，</a:t>
            </a:r>
            <a:r>
              <a:rPr lang="en-US" altLang="zh-CN" sz="2600" b="1" dirty="0"/>
              <a:t>S</a:t>
            </a:r>
            <a:r>
              <a:rPr lang="en-US" altLang="zh-CN" sz="2600" dirty="0"/>
              <a:t> </a:t>
            </a:r>
            <a:r>
              <a:rPr lang="zh-CN" altLang="en-US" sz="2600" dirty="0"/>
              <a:t>称为</a:t>
            </a:r>
            <a:r>
              <a:rPr lang="zh-CN" altLang="en-US" sz="2600" dirty="0">
                <a:solidFill>
                  <a:srgbClr val="FF0000"/>
                </a:solidFill>
              </a:rPr>
              <a:t>串名</a:t>
            </a:r>
            <a:r>
              <a:rPr lang="zh-CN" altLang="en-US" sz="2600" dirty="0"/>
              <a:t>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            </a:t>
            </a:r>
            <a:r>
              <a:rPr lang="en-US" altLang="zh-CN" sz="2600" b="1" dirty="0"/>
              <a:t>a</a:t>
            </a:r>
            <a:r>
              <a:rPr lang="en-US" altLang="zh-CN" sz="2600" baseline="-25000" dirty="0"/>
              <a:t>i</a:t>
            </a:r>
            <a:r>
              <a:rPr lang="zh-CN" altLang="en-US" sz="2600" dirty="0"/>
              <a:t>是串中的字符，</a:t>
            </a:r>
            <a:endParaRPr lang="en-US" altLang="zh-CN" sz="2600" baseline="-25000" dirty="0"/>
          </a:p>
          <a:p>
            <a:pPr marL="457200" lvl="1" indent="0">
              <a:buNone/>
            </a:pPr>
            <a:r>
              <a:rPr lang="en-US" altLang="zh-CN" sz="2600" dirty="0"/>
              <a:t>             </a:t>
            </a:r>
            <a:r>
              <a:rPr lang="zh-CN" altLang="en-US" sz="2600" dirty="0"/>
              <a:t>‘</a:t>
            </a:r>
            <a:r>
              <a:rPr lang="en-US" altLang="zh-CN" sz="2600" b="1" dirty="0"/>
              <a:t>a</a:t>
            </a:r>
            <a:r>
              <a:rPr lang="en-US" altLang="zh-CN" sz="2600" baseline="-25000" dirty="0"/>
              <a:t>1</a:t>
            </a:r>
            <a:r>
              <a:rPr lang="en-US" altLang="zh-CN" sz="2600" b="1" dirty="0"/>
              <a:t>a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…</a:t>
            </a:r>
            <a:r>
              <a:rPr lang="en-US" altLang="zh-CN" sz="2600" b="1" dirty="0"/>
              <a:t>a</a:t>
            </a:r>
            <a:r>
              <a:rPr lang="en-US" altLang="zh-CN" sz="2600" baseline="-25000" dirty="0"/>
              <a:t>n</a:t>
            </a:r>
            <a:r>
              <a:rPr lang="zh-CN" altLang="en-US" sz="2600" dirty="0"/>
              <a:t>’称为</a:t>
            </a:r>
            <a:r>
              <a:rPr lang="zh-CN" altLang="en-US" sz="2600" dirty="0">
                <a:solidFill>
                  <a:srgbClr val="FF0000"/>
                </a:solidFill>
              </a:rPr>
              <a:t>串值</a:t>
            </a:r>
            <a:r>
              <a:rPr lang="zh-CN" altLang="en-US" sz="2600" dirty="0"/>
              <a:t>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sz="2600" dirty="0"/>
              <a:t>              串中字符的个数</a:t>
            </a:r>
            <a:r>
              <a:rPr lang="en-US" altLang="zh-CN" sz="2600" dirty="0"/>
              <a:t>n</a:t>
            </a:r>
            <a:r>
              <a:rPr lang="zh-CN" altLang="en-US" sz="2600" dirty="0"/>
              <a:t>称为</a:t>
            </a:r>
            <a:r>
              <a:rPr lang="zh-CN" altLang="en-US" sz="2600" dirty="0">
                <a:solidFill>
                  <a:srgbClr val="FF0000"/>
                </a:solidFill>
              </a:rPr>
              <a:t>串长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457200" lvl="1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74393D-B372-43AE-90F3-FF265E5E38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0775" y="3499687"/>
            <a:ext cx="2750426" cy="4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一、字符串（</a:t>
            </a:r>
            <a:r>
              <a:rPr lang="en-US" altLang="zh-CN" sz="2800" dirty="0"/>
              <a:t>string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dirty="0"/>
              <a:t>举例：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 ‘SZ Univ.’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串长是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24F3BE-9EC9-4FBC-A6B5-E7338F5F2EAF}"/>
              </a:ext>
            </a:extLst>
          </p:cNvPr>
          <p:cNvSpPr/>
          <p:nvPr/>
        </p:nvSpPr>
        <p:spPr>
          <a:xfrm>
            <a:off x="2990487" y="406076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3200" dirty="0">
                <a:solidFill>
                  <a:srgbClr val="0070C0"/>
                </a:solidFill>
              </a:rPr>
              <a:t>8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1144808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二、字符串的术语</a:t>
            </a:r>
            <a:endParaRPr lang="en-US" altLang="zh-CN" sz="2800" dirty="0"/>
          </a:p>
          <a:p>
            <a:pPr lvl="1"/>
            <a:r>
              <a:rPr lang="zh-CN" altLang="en-US" sz="2800" dirty="0"/>
              <a:t>空串：串长为</a:t>
            </a:r>
            <a:r>
              <a:rPr lang="en-US" altLang="zh-CN" sz="2800" dirty="0"/>
              <a:t>0</a:t>
            </a:r>
            <a:r>
              <a:rPr lang="zh-CN" altLang="en-US" sz="2800" dirty="0"/>
              <a:t>，不包含任何字符的串</a:t>
            </a:r>
            <a:endParaRPr lang="en-US" altLang="zh-CN" sz="2800" dirty="0"/>
          </a:p>
          <a:p>
            <a:pPr lvl="1"/>
            <a:r>
              <a:rPr lang="zh-CN" altLang="en-US" sz="2800" dirty="0"/>
              <a:t>空格串：仅由一个或者多个空格组成的串</a:t>
            </a:r>
            <a:endParaRPr lang="en-US" altLang="zh-CN" sz="2800" dirty="0"/>
          </a:p>
          <a:p>
            <a:pPr lvl="1"/>
            <a:r>
              <a:rPr lang="zh-CN" altLang="en-US" sz="2800" dirty="0"/>
              <a:t>子串：由串中任意个连续的字符组成的子序列</a:t>
            </a:r>
            <a:endParaRPr lang="en-US" altLang="zh-CN" sz="2800" dirty="0"/>
          </a:p>
          <a:p>
            <a:pPr lvl="1"/>
            <a:r>
              <a:rPr lang="zh-CN" altLang="en-US" sz="2800" dirty="0"/>
              <a:t>主串：相对于子串而言的，子串的母体，包含子串的串。</a:t>
            </a:r>
            <a:endParaRPr lang="en-US" altLang="zh-CN" sz="2800" dirty="0"/>
          </a:p>
          <a:p>
            <a:pPr lvl="1"/>
            <a:r>
              <a:rPr lang="zh-CN" altLang="en-US" sz="2800" dirty="0"/>
              <a:t>举例：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 ‘SZ Univ.’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是主串，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’是子串，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C=‘SZU’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FE217F-4CB4-4768-88C4-0067FFC4A3FF}"/>
              </a:ext>
            </a:extLst>
          </p:cNvPr>
          <p:cNvSpPr/>
          <p:nvPr/>
        </p:nvSpPr>
        <p:spPr>
          <a:xfrm>
            <a:off x="7449523" y="5703649"/>
            <a:ext cx="2034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子串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0DD1F0-DC98-47FE-979C-4FA0672581BD}"/>
              </a:ext>
            </a:extLst>
          </p:cNvPr>
          <p:cNvSpPr/>
          <p:nvPr/>
        </p:nvSpPr>
        <p:spPr>
          <a:xfrm>
            <a:off x="9048135" y="2598003"/>
            <a:ext cx="2954655" cy="830997"/>
          </a:xfrm>
          <a:prstGeom prst="rect">
            <a:avLst/>
          </a:prstGeom>
          <a:ln>
            <a:solidFill>
              <a:srgbClr val="66FF99"/>
            </a:solidFill>
          </a:ln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空串虽没有字符，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但有字符串结束符。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DC3CB1-F15B-4430-9498-C3B8994F9385}"/>
              </a:ext>
            </a:extLst>
          </p:cNvPr>
          <p:cNvSpPr/>
          <p:nvPr/>
        </p:nvSpPr>
        <p:spPr>
          <a:xfrm>
            <a:off x="4127483" y="6226869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空串是任何串的子串</a:t>
            </a:r>
            <a:r>
              <a:rPr lang="en-US" altLang="zh-CN" sz="2800" dirty="0">
                <a:solidFill>
                  <a:srgbClr val="FFFF00"/>
                </a:solidFill>
              </a:rPr>
              <a:t>!!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1144808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二、字符串的术语</a:t>
            </a:r>
            <a:endParaRPr lang="en-US" altLang="zh-CN" sz="2800" dirty="0"/>
          </a:p>
          <a:p>
            <a:pPr lvl="1"/>
            <a:r>
              <a:rPr lang="zh-CN" altLang="en-US" sz="2800" dirty="0"/>
              <a:t>子串的个数</a:t>
            </a:r>
            <a:endParaRPr lang="en-US" altLang="zh-CN" sz="2800" dirty="0"/>
          </a:p>
          <a:p>
            <a:pPr lvl="2"/>
            <a:r>
              <a:rPr lang="zh-CN" altLang="en-US" sz="2600" dirty="0"/>
              <a:t>主串包含的字符各不相同，其长度为</a:t>
            </a:r>
            <a:r>
              <a:rPr lang="en-US" altLang="zh-CN" sz="2600" dirty="0"/>
              <a:t>n</a:t>
            </a:r>
          </a:p>
          <a:p>
            <a:pPr lvl="3"/>
            <a:r>
              <a:rPr lang="zh-CN" altLang="en-US" sz="2400" dirty="0"/>
              <a:t>字符个数为</a:t>
            </a:r>
            <a:r>
              <a:rPr lang="en-US" altLang="zh-CN" sz="2400" dirty="0"/>
              <a:t>n</a:t>
            </a:r>
            <a:r>
              <a:rPr lang="zh-CN" altLang="en-US" sz="2400" dirty="0"/>
              <a:t>的子串个数为</a:t>
            </a:r>
            <a:endParaRPr lang="en-US" altLang="zh-CN" sz="2400" dirty="0"/>
          </a:p>
          <a:p>
            <a:pPr lvl="3"/>
            <a:r>
              <a:rPr lang="zh-CN" altLang="en-US" sz="2400" dirty="0"/>
              <a:t>字符个数为</a:t>
            </a:r>
            <a:r>
              <a:rPr lang="en-US" altLang="zh-CN" sz="2400" dirty="0"/>
              <a:t>n-1</a:t>
            </a:r>
            <a:r>
              <a:rPr lang="zh-CN" altLang="en-US" sz="2400" dirty="0"/>
              <a:t>的子串个数为</a:t>
            </a:r>
            <a:endParaRPr lang="en-US" altLang="zh-CN" sz="2400" dirty="0"/>
          </a:p>
          <a:p>
            <a:pPr lvl="3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3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字符个数为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的子串的个数为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6AFBB0-8C2C-429F-975F-1149DD484BB8}"/>
              </a:ext>
            </a:extLst>
          </p:cNvPr>
          <p:cNvSpPr/>
          <p:nvPr/>
        </p:nvSpPr>
        <p:spPr>
          <a:xfrm>
            <a:off x="5925442" y="395356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3A20B1-E344-4682-89EB-662C1B702ADE}"/>
              </a:ext>
            </a:extLst>
          </p:cNvPr>
          <p:cNvSpPr/>
          <p:nvPr/>
        </p:nvSpPr>
        <p:spPr>
          <a:xfrm>
            <a:off x="6448302" y="394396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00B0F0"/>
                </a:solidFill>
              </a:rPr>
              <a:t>就是主串自身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D77DBC-3C91-4064-B89A-C3076A48E854}"/>
              </a:ext>
            </a:extLst>
          </p:cNvPr>
          <p:cNvSpPr/>
          <p:nvPr/>
        </p:nvSpPr>
        <p:spPr>
          <a:xfrm>
            <a:off x="6185637" y="443614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B8B121-D9E9-426F-A8C2-D65EC2337B16}"/>
              </a:ext>
            </a:extLst>
          </p:cNvPr>
          <p:cNvSpPr/>
          <p:nvPr/>
        </p:nvSpPr>
        <p:spPr>
          <a:xfrm>
            <a:off x="6263996" y="546230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n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8A46ECCE-CA63-4629-931F-939FB185FBD6}"/>
              </a:ext>
            </a:extLst>
          </p:cNvPr>
          <p:cNvSpPr/>
          <p:nvPr/>
        </p:nvSpPr>
        <p:spPr>
          <a:xfrm>
            <a:off x="8403737" y="4103649"/>
            <a:ext cx="654984" cy="17024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3D6061-B93C-4DD1-9B00-DFDD482FFFA9}"/>
              </a:ext>
            </a:extLst>
          </p:cNvPr>
          <p:cNvSpPr/>
          <p:nvPr/>
        </p:nvSpPr>
        <p:spPr>
          <a:xfrm>
            <a:off x="9145250" y="4631692"/>
            <a:ext cx="14734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1+2+…+n</a:t>
            </a:r>
          </a:p>
          <a:p>
            <a:pPr lvl="0" defTabSz="914400">
              <a:defRPr/>
            </a:pPr>
            <a:r>
              <a:rPr lang="en-US" altLang="zh-CN" sz="2400" dirty="0"/>
              <a:t>=(n+1)n/2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43126B-EEAA-445A-9673-5EA84B4BAA15}"/>
              </a:ext>
            </a:extLst>
          </p:cNvPr>
          <p:cNvSpPr/>
          <p:nvPr/>
        </p:nvSpPr>
        <p:spPr>
          <a:xfrm>
            <a:off x="9426315" y="5462309"/>
            <a:ext cx="1511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+1 </a:t>
            </a:r>
            <a:r>
              <a:rPr lang="zh-CN" altLang="en-US" sz="2400" dirty="0">
                <a:solidFill>
                  <a:srgbClr val="92D050"/>
                </a:solidFill>
              </a:rPr>
              <a:t>空子串</a:t>
            </a:r>
            <a:endParaRPr lang="en-US" altLang="zh-CN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1144808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二、字符串的术语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0070C0"/>
                </a:solidFill>
              </a:rPr>
              <a:t>位置</a:t>
            </a:r>
            <a:r>
              <a:rPr lang="zh-CN" altLang="en-US" sz="2800" dirty="0"/>
              <a:t>：字符在序列中的序号。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子串在主串中的位置以子串</a:t>
            </a:r>
            <a:r>
              <a:rPr lang="zh-CN" altLang="en-US" sz="2800" dirty="0">
                <a:solidFill>
                  <a:srgbClr val="7030A0"/>
                </a:solidFill>
              </a:rPr>
              <a:t>第一个字符在主串中的位置</a:t>
            </a:r>
            <a:r>
              <a:rPr lang="zh-CN" altLang="en-US" sz="2800" dirty="0"/>
              <a:t>表示</a:t>
            </a:r>
            <a:endParaRPr lang="en-US" altLang="zh-CN" sz="2800" dirty="0"/>
          </a:p>
          <a:p>
            <a:pPr lvl="1"/>
            <a:r>
              <a:rPr lang="zh-CN" altLang="en-US" sz="2800" dirty="0"/>
              <a:t>举例：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 ‘SZ Univ.’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中的位置是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子串‘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中的位置是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12BC8B-0F0F-46B6-94B8-75386376A050}"/>
              </a:ext>
            </a:extLst>
          </p:cNvPr>
          <p:cNvSpPr/>
          <p:nvPr/>
        </p:nvSpPr>
        <p:spPr>
          <a:xfrm>
            <a:off x="6655047" y="512211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174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1144808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二、字符串的术语</a:t>
            </a:r>
            <a:endParaRPr lang="en-US" altLang="zh-CN" sz="2800" dirty="0"/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当且仅当两个串的串值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完全一样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串的长度相等，对应位置上的字符都相等。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/>
              <a:t>举例：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 = ‘SZ Univ.’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= ‘SZ Univ’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两个串不相等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1144808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二、字符串的术语</a:t>
            </a:r>
            <a:endParaRPr lang="en-US" altLang="zh-CN" sz="2800" dirty="0"/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模式匹配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确定一个子串在主串中第一次出现的位置的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/>
              <a:t>举例：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主串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‘SZ Univ.’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；子串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‘Z Un’</a:t>
            </a:r>
          </a:p>
          <a:p>
            <a:pPr marL="914400" lvl="2" indent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模式匹配运算将输出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2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2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218879"/>
            <a:ext cx="960327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三、字符串与线性表的关系</a:t>
            </a:r>
            <a:endParaRPr lang="en-US" altLang="zh-CN" sz="2800" dirty="0"/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串的逻辑结构和线性表极为相似，它们都是线性结构。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除了第一个字符和最后一个字符，串中每个字符都有一个前驱和一个后继。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字符串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10590</TotalTime>
  <Words>1304</Words>
  <Application>Microsoft Office PowerPoint</Application>
  <PresentationFormat>宽屏</PresentationFormat>
  <Paragraphs>193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华文彩云</vt:lpstr>
      <vt:lpstr>华文隶书</vt:lpstr>
      <vt:lpstr>Arial</vt:lpstr>
      <vt:lpstr>Times New Roman</vt:lpstr>
      <vt:lpstr>画廊</vt:lpstr>
      <vt:lpstr>数据结构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第四章 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648</cp:revision>
  <cp:lastPrinted>2018-09-20T09:36:46Z</cp:lastPrinted>
  <dcterms:created xsi:type="dcterms:W3CDTF">2018-09-04T02:30:21Z</dcterms:created>
  <dcterms:modified xsi:type="dcterms:W3CDTF">2020-10-18T22:44:32Z</dcterms:modified>
</cp:coreProperties>
</file>