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4DF"/>
    <a:srgbClr val="FFD09F"/>
    <a:srgbClr val="66FF99"/>
    <a:srgbClr val="3333F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85240" autoAdjust="0"/>
  </p:normalViewPr>
  <p:slideViewPr>
    <p:cSldViewPr snapToGrid="0">
      <p:cViewPr varScale="1">
        <p:scale>
          <a:sx n="100" d="100"/>
          <a:sy n="100" d="100"/>
        </p:scale>
        <p:origin x="1258" y="58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0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0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3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3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8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8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7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7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05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27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92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64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8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总链域：</a:t>
            </a:r>
            <a:r>
              <a:rPr lang="en-US" altLang="zh-CN" dirty="0" err="1"/>
              <a:t>nd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非空的：</a:t>
            </a:r>
            <a:r>
              <a:rPr lang="en-US" altLang="zh-CN" dirty="0"/>
              <a:t>n-1</a:t>
            </a:r>
            <a:r>
              <a:rPr lang="zh-CN" altLang="en-US" dirty="0"/>
              <a:t>个（腿的个数）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空的：</a:t>
            </a:r>
            <a:r>
              <a:rPr lang="en-US" altLang="zh-CN" dirty="0" err="1"/>
              <a:t>nd</a:t>
            </a:r>
            <a:r>
              <a:rPr lang="en-US" altLang="zh-CN" dirty="0"/>
              <a:t>-</a:t>
            </a:r>
            <a:r>
              <a:rPr lang="zh-CN" altLang="en-US" dirty="0"/>
              <a:t>（</a:t>
            </a:r>
            <a:r>
              <a:rPr lang="en-US" altLang="zh-CN" dirty="0"/>
              <a:t>n-1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d-1</a:t>
            </a:r>
            <a:r>
              <a:rPr lang="zh-CN" altLang="en-US" dirty="0"/>
              <a:t>）</a:t>
            </a:r>
            <a:r>
              <a:rPr lang="en-US" altLang="zh-CN" dirty="0"/>
              <a:t>n+1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38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总的指针域：</a:t>
            </a:r>
            <a:r>
              <a:rPr lang="en-US" altLang="zh-CN" dirty="0"/>
              <a:t>n+n-1=2n-1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非空域：</a:t>
            </a:r>
            <a:r>
              <a:rPr lang="en-US" altLang="zh-CN" dirty="0"/>
              <a:t>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空域：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72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总的指针域：</a:t>
            </a:r>
            <a:r>
              <a:rPr lang="en-US" altLang="zh-CN" dirty="0"/>
              <a:t>n+n-1=2n-1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非空域：</a:t>
            </a:r>
            <a:r>
              <a:rPr lang="en-US" altLang="zh-CN" dirty="0"/>
              <a:t>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空域：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51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76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04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86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9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75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58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50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7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1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5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自己在黑板上画一下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32508" y="531129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4373582"/>
            <a:ext cx="2822097" cy="473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E24D64-4402-41E8-9714-96BE4F9AD0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9701" y="2871697"/>
            <a:ext cx="6157496" cy="4423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4D3FE32-DDE8-4ADB-83BC-6B1ED777887C}"/>
              </a:ext>
            </a:extLst>
          </p:cNvPr>
          <p:cNvSpPr/>
          <p:nvPr/>
        </p:nvSpPr>
        <p:spPr>
          <a:xfrm>
            <a:off x="8317505" y="19430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C000"/>
                </a:solidFill>
              </a:rPr>
              <a:t>指向根结点的指针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88DE11-C05D-4629-96ED-FF338D72517B}"/>
              </a:ext>
            </a:extLst>
          </p:cNvPr>
          <p:cNvCxnSpPr/>
          <p:nvPr/>
        </p:nvCxnSpPr>
        <p:spPr>
          <a:xfrm>
            <a:off x="9846129" y="2476945"/>
            <a:ext cx="163285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BF4D88E-CAF2-4045-8FB9-9F68C77AF35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3892669"/>
            <a:ext cx="4871505" cy="422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277E2C-7076-4658-B7B7-9CE52C7EDF5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9023" y="4846748"/>
            <a:ext cx="4596648" cy="5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在中序遍历中，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先于根结点输出的是左子树的结点，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后于根结点输出的是右子树的结点。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左子树中序遍历序列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右子树中序遍历序列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给定一个中序遍历的输出序列，能唯一确定二叉树树的结构吗？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96437B-A79C-4117-A54C-DD26685A94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76E79BD-6D33-4EA8-9A68-8662D7EB3401}"/>
              </a:ext>
            </a:extLst>
          </p:cNvPr>
          <p:cNvSpPr/>
          <p:nvPr/>
        </p:nvSpPr>
        <p:spPr>
          <a:xfrm>
            <a:off x="10371418" y="272965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080F6E-2364-4AE6-A5E2-C9E1CD0207D3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DBGE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E3A29F-4168-45BC-A827-438C487ED646}"/>
              </a:ext>
            </a:extLst>
          </p:cNvPr>
          <p:cNvSpPr/>
          <p:nvPr/>
        </p:nvSpPr>
        <p:spPr>
          <a:xfrm>
            <a:off x="10759888" y="272744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R 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后序遍历右子树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A17EC-EC78-4368-95B4-B8014C1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6D4DA6-04D3-422C-8A1B-B855B90B249F}"/>
              </a:ext>
            </a:extLst>
          </p:cNvPr>
          <p:cNvSpPr/>
          <p:nvPr/>
        </p:nvSpPr>
        <p:spPr>
          <a:xfrm>
            <a:off x="11016779" y="271577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5F276B-56A3-4278-A9DA-E4A73FBA73E0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DGEB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6140CD-B2F1-4A29-B726-89E196DF9DE0}"/>
              </a:ext>
            </a:extLst>
          </p:cNvPr>
          <p:cNvSpPr/>
          <p:nvPr/>
        </p:nvSpPr>
        <p:spPr>
          <a:xfrm>
            <a:off x="10414520" y="271463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4816173"/>
            <a:ext cx="2822097" cy="473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94C69C-8603-4C16-8926-50E9D24458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2752572"/>
            <a:ext cx="6569728" cy="473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7739E4-DEAE-434B-8E39-E3BB72485B6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3860649"/>
            <a:ext cx="5295820" cy="4731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7D3EDC-FDEF-414B-8048-37ACFFAD77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4909" y="4326491"/>
            <a:ext cx="5269945" cy="4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四、后序遍历二叉树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在后序遍历中，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最后一个输出结点必为根结点。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左子树后序遍历序列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右子树后序遍历序列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给定一个后序遍历的输出序列，能唯一确定二叉树树的结构吗？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96437B-A79C-4117-A54C-DD26685A94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57FE8F9-04F9-4B60-A9E1-FAB9F738C29C}"/>
              </a:ext>
            </a:extLst>
          </p:cNvPr>
          <p:cNvSpPr/>
          <p:nvPr/>
        </p:nvSpPr>
        <p:spPr>
          <a:xfrm>
            <a:off x="11016779" y="271577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0F5058-82D5-46BD-8824-D00F46A37299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DGEB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380C82-CF4E-4946-965C-A63B43121A8E}"/>
              </a:ext>
            </a:extLst>
          </p:cNvPr>
          <p:cNvSpPr/>
          <p:nvPr/>
        </p:nvSpPr>
        <p:spPr>
          <a:xfrm>
            <a:off x="10414520" y="271463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CC5227-970C-40F0-A2AE-FDDDD3A8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4" r="5794"/>
          <a:stretch/>
        </p:blipFill>
        <p:spPr>
          <a:xfrm>
            <a:off x="6162464" y="2363182"/>
            <a:ext cx="2597599" cy="3237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84EA7F-E36A-44D2-9C2E-91FBDFC3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348" y="2363181"/>
            <a:ext cx="2045483" cy="3237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3C182-CD4E-44B0-81CB-15BD623B0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784" y="2337994"/>
            <a:ext cx="3876675" cy="32235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EB31FE7-B541-4C29-8542-27422E5BDB1A}"/>
              </a:ext>
            </a:extLst>
          </p:cNvPr>
          <p:cNvSpPr/>
          <p:nvPr/>
        </p:nvSpPr>
        <p:spPr>
          <a:xfrm>
            <a:off x="5266355" y="3423813"/>
            <a:ext cx="710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600" dirty="0">
                <a:solidFill>
                  <a:srgbClr val="0070C0"/>
                </a:solidFill>
              </a:rPr>
              <a:t>vs.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471970-9432-46BD-8668-739AC233D0D2}"/>
              </a:ext>
            </a:extLst>
          </p:cNvPr>
          <p:cNvSpPr/>
          <p:nvPr/>
        </p:nvSpPr>
        <p:spPr>
          <a:xfrm>
            <a:off x="8850347" y="3227523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7030A0"/>
                </a:solidFill>
              </a:rPr>
              <a:t>solo</a:t>
            </a:r>
            <a:r>
              <a:rPr lang="zh-CN" altLang="en-US" sz="2800" dirty="0">
                <a:solidFill>
                  <a:srgbClr val="7030A0"/>
                </a:solidFill>
              </a:rPr>
              <a:t>不能完成的任务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B76A94-67D5-4BBD-ADFB-ECA60319F501}"/>
              </a:ext>
            </a:extLst>
          </p:cNvPr>
          <p:cNvSpPr/>
          <p:nvPr/>
        </p:nvSpPr>
        <p:spPr>
          <a:xfrm>
            <a:off x="8847666" y="428815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7030A0"/>
                </a:solidFill>
              </a:rPr>
              <a:t>组团能不能完成？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604B17-3B13-48D6-9229-36121D5B4971}"/>
              </a:ext>
            </a:extLst>
          </p:cNvPr>
          <p:cNvSpPr/>
          <p:nvPr/>
        </p:nvSpPr>
        <p:spPr>
          <a:xfrm>
            <a:off x="8886821" y="513613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答案是肯定的！</a:t>
            </a:r>
          </a:p>
        </p:txBody>
      </p:sp>
    </p:spTree>
    <p:extLst>
      <p:ext uri="{BB962C8B-B14F-4D97-AF65-F5344CB8AC3E}">
        <p14:creationId xmlns:p14="http://schemas.microsoft.com/office/powerpoint/2010/main" val="13435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如果已知一棵二叉树的先序遍历和中序遍历序列，则可以唯一确定这棵二叉树。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/>
              <a:t>1. </a:t>
            </a:r>
            <a:r>
              <a:rPr lang="zh-CN" altLang="en-US" sz="2600" dirty="0"/>
              <a:t>通过先序遍历确定根结点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：先序遍历的第一个输出就是根结点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en-US" altLang="zh-CN" sz="2600" dirty="0"/>
              <a:t>2. </a:t>
            </a:r>
            <a:r>
              <a:rPr lang="zh-CN" altLang="en-US" sz="2600" dirty="0"/>
              <a:t>通过根结点和中序遍历找到左子树</a:t>
            </a:r>
            <a:r>
              <a:rPr lang="en-US" altLang="zh-CN" sz="2600" dirty="0"/>
              <a:t>L</a:t>
            </a:r>
            <a:r>
              <a:rPr lang="zh-CN" altLang="en-US" sz="2600" dirty="0"/>
              <a:t>的结点和右子树</a:t>
            </a:r>
            <a:r>
              <a:rPr lang="en-US" altLang="zh-CN" sz="2600" dirty="0"/>
              <a:t>R</a:t>
            </a:r>
            <a:r>
              <a:rPr lang="zh-CN" altLang="en-US" sz="2600" dirty="0"/>
              <a:t>的结点。</a:t>
            </a:r>
            <a:endParaRPr lang="en-US" altLang="zh-CN" sz="2600" dirty="0"/>
          </a:p>
          <a:p>
            <a:pPr lvl="1"/>
            <a:r>
              <a:rPr lang="en-US" altLang="zh-CN" sz="2600" dirty="0"/>
              <a:t>3. </a:t>
            </a:r>
            <a:r>
              <a:rPr lang="zh-CN" altLang="en-US" sz="2600" dirty="0"/>
              <a:t>对左右子树重复上述</a:t>
            </a:r>
            <a:r>
              <a:rPr lang="en-US" altLang="zh-CN" sz="2600" dirty="0"/>
              <a:t>1-2</a:t>
            </a:r>
            <a:r>
              <a:rPr lang="zh-CN" altLang="en-US" sz="2600" dirty="0"/>
              <a:t>步直到确定整个二叉树。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245F0B-2C8F-40FD-8AE7-2C0DC87B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994786"/>
            <a:ext cx="4363262" cy="1771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5B7F14-0252-4249-948C-38A4567F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4752059"/>
            <a:ext cx="4793370" cy="523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54043D-A6B7-44F9-8E9D-C61AB8BFD4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213"/>
          <a:stretch/>
        </p:blipFill>
        <p:spPr>
          <a:xfrm>
            <a:off x="5641235" y="4829014"/>
            <a:ext cx="2036416" cy="3886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DA493-5A2C-4257-B84D-476FB5B021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307808"/>
            <a:ext cx="2448164" cy="442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0FF4F-91FD-411F-9F4A-69CBBE4AD5E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269" y="5275279"/>
            <a:ext cx="2231206" cy="476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AF8244-16E3-4EE8-923C-4FB5612B4BF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3778" y="5307808"/>
            <a:ext cx="1622066" cy="369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361F5-5DB6-4AD4-AA96-4278A2905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8536" y="5306316"/>
            <a:ext cx="1622066" cy="3886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13E080-EAA8-46BD-B801-3B22131FE09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817" y="5720607"/>
            <a:ext cx="2216286" cy="369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4DFDCC-242A-4C31-89AB-3093498868C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3049" y="5694936"/>
            <a:ext cx="401694" cy="4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五、通过先、中序遍历序列求二叉树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4D3D9B-3002-4CAC-B8C9-11EDCCDDBA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2957221"/>
            <a:ext cx="6563930" cy="11496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6AF35A-568C-4FDD-98E4-D11B76EB52A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4168589"/>
            <a:ext cx="6469636" cy="114961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B964920-A5A9-4EB4-BD70-C1E44993837D}"/>
              </a:ext>
            </a:extLst>
          </p:cNvPr>
          <p:cNvSpPr/>
          <p:nvPr/>
        </p:nvSpPr>
        <p:spPr>
          <a:xfrm>
            <a:off x="1031683" y="545227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对左右子树重复上述的操作。</a:t>
            </a:r>
          </a:p>
        </p:txBody>
      </p:sp>
    </p:spTree>
    <p:extLst>
      <p:ext uri="{BB962C8B-B14F-4D97-AF65-F5344CB8AC3E}">
        <p14:creationId xmlns:p14="http://schemas.microsoft.com/office/powerpoint/2010/main" val="8843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树的遍历</a:t>
            </a:r>
            <a:r>
              <a:rPr lang="zh-CN" altLang="en-US" sz="2800" dirty="0"/>
              <a:t>就是按照某种次序访问树中的结点，要求</a:t>
            </a:r>
            <a:r>
              <a:rPr lang="zh-CN" altLang="en-US" sz="2800" dirty="0">
                <a:solidFill>
                  <a:srgbClr val="0070C0"/>
                </a:solidFill>
              </a:rPr>
              <a:t>每个结点访问且仅访问一次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一个二叉树由根结点、左子树和右子树构成。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记根结点为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，左子树表示为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，右子树表示为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如果已知一棵二叉树的后序遍历和中序遍历序列，则可以唯一确定这棵二叉树。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/>
              <a:t>1. </a:t>
            </a:r>
            <a:r>
              <a:rPr lang="zh-CN" altLang="en-US" sz="2600" dirty="0"/>
              <a:t>通过后序遍历确定根结点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：最后第一个结点就是根结点</a:t>
            </a:r>
            <a:r>
              <a:rPr lang="en-US" altLang="zh-CN" sz="2600" dirty="0"/>
              <a:t>D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en-US" altLang="zh-CN" sz="2600" dirty="0"/>
              <a:t>2. </a:t>
            </a:r>
            <a:r>
              <a:rPr lang="zh-CN" altLang="en-US" sz="2600" dirty="0"/>
              <a:t>通过根结点和中序遍历找到左子树</a:t>
            </a:r>
            <a:r>
              <a:rPr lang="en-US" altLang="zh-CN" sz="2600" dirty="0"/>
              <a:t>L</a:t>
            </a:r>
            <a:r>
              <a:rPr lang="zh-CN" altLang="en-US" sz="2600" dirty="0"/>
              <a:t>的结点和右子树</a:t>
            </a:r>
            <a:r>
              <a:rPr lang="en-US" altLang="zh-CN" sz="2600" dirty="0"/>
              <a:t>R</a:t>
            </a:r>
            <a:r>
              <a:rPr lang="zh-CN" altLang="en-US" sz="2600" dirty="0"/>
              <a:t>的结点。</a:t>
            </a:r>
            <a:endParaRPr lang="en-US" altLang="zh-CN" sz="2600" dirty="0"/>
          </a:p>
          <a:p>
            <a:pPr lvl="1"/>
            <a:r>
              <a:rPr lang="en-US" altLang="zh-CN" sz="2600" dirty="0"/>
              <a:t>3. </a:t>
            </a:r>
            <a:r>
              <a:rPr lang="zh-CN" altLang="en-US" sz="2600" dirty="0"/>
              <a:t>对左右子树重复上述</a:t>
            </a:r>
            <a:r>
              <a:rPr lang="en-US" altLang="zh-CN" sz="2600" dirty="0"/>
              <a:t>1-2</a:t>
            </a:r>
            <a:r>
              <a:rPr lang="zh-CN" altLang="en-US" sz="2600" dirty="0"/>
              <a:t>步直到确定整个二叉树。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54043D-A6B7-44F9-8E9D-C61AB8BFD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213"/>
          <a:stretch/>
        </p:blipFill>
        <p:spPr>
          <a:xfrm>
            <a:off x="5523767" y="4799578"/>
            <a:ext cx="2036416" cy="3886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ADA493-5A2C-4257-B84D-476FB5B021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307808"/>
            <a:ext cx="2448164" cy="442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0FF4F-91FD-411F-9F4A-69CBBE4AD5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269" y="5275279"/>
            <a:ext cx="2231206" cy="4768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AF8244-16E3-4EE8-923C-4FB5612B4BF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3778" y="5307808"/>
            <a:ext cx="1622066" cy="369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361F5-5DB6-4AD4-AA96-4278A2905CB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8536" y="5306316"/>
            <a:ext cx="1622066" cy="3886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13E080-EAA8-46BD-B801-3B22131FE09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9817" y="5720607"/>
            <a:ext cx="2216286" cy="369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4DFDCC-242A-4C31-89AB-3093498868C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3049" y="5694936"/>
            <a:ext cx="401694" cy="416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F5FDCA-3228-411E-B5C5-A26C6B172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3122" y="2923969"/>
            <a:ext cx="4375648" cy="16953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8DE6B19-DE2B-42D8-B000-45FDC1F6C58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082" y="4744015"/>
            <a:ext cx="4638199" cy="4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C51337E-0707-48C6-A1B0-C746C1F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31" y="3147541"/>
            <a:ext cx="1304247" cy="1861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六、通过后、中序遍历序列求二叉树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36C6A3-777D-4228-B232-5AA5AA22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53" y="3179543"/>
            <a:ext cx="1508811" cy="1829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FE7070A-931B-45CB-AD1B-BF6709F1C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750" y="2555490"/>
            <a:ext cx="1147671" cy="6342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26AF35A-568C-4FDD-98E4-D11B76EB52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4168589"/>
            <a:ext cx="6469636" cy="114961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B964920-A5A9-4EB4-BD70-C1E44993837D}"/>
              </a:ext>
            </a:extLst>
          </p:cNvPr>
          <p:cNvSpPr/>
          <p:nvPr/>
        </p:nvSpPr>
        <p:spPr>
          <a:xfrm>
            <a:off x="1031683" y="545227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对左右子树重复上述的操作。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443214-BA44-4D79-9994-2B7179EA14D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683" y="2936491"/>
            <a:ext cx="6583630" cy="12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8894779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六、先、后序遍历序列是否可以求二叉树</a:t>
            </a:r>
            <a:r>
              <a:rPr lang="en-US" altLang="zh-CN" sz="2800" dirty="0"/>
              <a:t>?</a:t>
            </a:r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C504C-AE67-4161-ABF2-D83C5339F255}"/>
              </a:ext>
            </a:extLst>
          </p:cNvPr>
          <p:cNvSpPr/>
          <p:nvPr/>
        </p:nvSpPr>
        <p:spPr>
          <a:xfrm>
            <a:off x="1635512" y="455356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>
                <a:solidFill>
                  <a:srgbClr val="FF0000"/>
                </a:solidFill>
              </a:rPr>
              <a:t>不行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zh-CN" altLang="en-US" sz="2800">
                <a:solidFill>
                  <a:srgbClr val="FF0000"/>
                </a:solidFill>
              </a:rPr>
              <a:t>不</a:t>
            </a:r>
            <a:r>
              <a:rPr lang="zh-CN" altLang="en-US" sz="2800" dirty="0">
                <a:solidFill>
                  <a:srgbClr val="FF0000"/>
                </a:solidFill>
              </a:rPr>
              <a:t>具备确定左右子树</a:t>
            </a:r>
            <a:r>
              <a:rPr lang="zh-CN" altLang="en-US" sz="2800">
                <a:solidFill>
                  <a:srgbClr val="FF0000"/>
                </a:solidFill>
              </a:rPr>
              <a:t>的能力。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12438-FFA6-4DEF-B125-4E4DD03F5EC4}"/>
              </a:ext>
            </a:extLst>
          </p:cNvPr>
          <p:cNvSpPr/>
          <p:nvPr/>
        </p:nvSpPr>
        <p:spPr>
          <a:xfrm>
            <a:off x="1635512" y="32319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先序：</a:t>
            </a:r>
            <a:r>
              <a:rPr lang="en-US" altLang="zh-CN" sz="2800" dirty="0"/>
              <a:t>ABC</a:t>
            </a:r>
          </a:p>
          <a:p>
            <a:pPr lvl="0" defTabSz="914400">
              <a:defRPr/>
            </a:pPr>
            <a:r>
              <a:rPr lang="zh-CN" altLang="en-US" sz="2800" dirty="0"/>
              <a:t>后序：</a:t>
            </a:r>
            <a:r>
              <a:rPr lang="en-US" altLang="zh-CN" sz="2800" dirty="0"/>
              <a:t>CBA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57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、双亲表示法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采用一组连续的存储空间。</a:t>
            </a:r>
            <a:endParaRPr lang="en-US" altLang="zh-CN" sz="2800" dirty="0"/>
          </a:p>
          <a:p>
            <a:pPr lvl="2"/>
            <a:r>
              <a:rPr lang="zh-CN" altLang="en-US" sz="2800" dirty="0"/>
              <a:t>在每个结点中附设一个指示器指示其双亲的位置。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AAB6C-AFCD-4C1E-A95C-4CED8CD23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1290" y="4640750"/>
            <a:ext cx="5283631" cy="880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3B0ED2-3825-4C55-90D2-17EFE7B66DB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9849" y="5521355"/>
            <a:ext cx="5283631" cy="5290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0B0221-7470-439F-A61B-1B839CE59365}"/>
              </a:ext>
            </a:extLst>
          </p:cNvPr>
          <p:cNvSpPr/>
          <p:nvPr/>
        </p:nvSpPr>
        <p:spPr>
          <a:xfrm>
            <a:off x="4231892" y="630691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找双亲容易，找孩子难。</a:t>
            </a:r>
          </a:p>
        </p:txBody>
      </p:sp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采用</a:t>
            </a:r>
            <a:r>
              <a:rPr lang="zh-CN" altLang="en-US" sz="2800" dirty="0">
                <a:solidFill>
                  <a:srgbClr val="FF0000"/>
                </a:solidFill>
              </a:rPr>
              <a:t>多重链表</a:t>
            </a:r>
            <a:r>
              <a:rPr lang="zh-CN" altLang="en-US" sz="2800" dirty="0"/>
              <a:t>，即每个结点有多个指针域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72602-60DE-4965-A63A-72D7679E9D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294" y="4184848"/>
            <a:ext cx="7403222" cy="8666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D741EE-2F25-48BA-877C-B98E91812B03}"/>
              </a:ext>
            </a:extLst>
          </p:cNvPr>
          <p:cNvSpPr/>
          <p:nvPr/>
        </p:nvSpPr>
        <p:spPr>
          <a:xfrm>
            <a:off x="1661246" y="505730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最大的缺点就是空指针（链）域太多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9E79C6-1DE3-4825-891F-06BD9060AD69}"/>
              </a:ext>
            </a:extLst>
          </p:cNvPr>
          <p:cNvSpPr/>
          <p:nvPr/>
        </p:nvSpPr>
        <p:spPr>
          <a:xfrm>
            <a:off x="1652861" y="5507616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有些结点有很多孩子，有些结点的孩子很少：结构不均衡！</a:t>
            </a:r>
            <a:endParaRPr lang="en-US" altLang="zh-CN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F4CD8A-0567-4187-BD93-3BC5E7D04BE8}"/>
              </a:ext>
            </a:extLst>
          </p:cNvPr>
          <p:cNvSpPr/>
          <p:nvPr/>
        </p:nvSpPr>
        <p:spPr>
          <a:xfrm>
            <a:off x="1235154" y="6219534"/>
            <a:ext cx="10956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给定最大孩子数，是不是能找一个好的树的结构，使得空域变少呢？</a:t>
            </a:r>
          </a:p>
        </p:txBody>
      </p:sp>
    </p:spTree>
    <p:extLst>
      <p:ext uri="{BB962C8B-B14F-4D97-AF65-F5344CB8AC3E}">
        <p14:creationId xmlns:p14="http://schemas.microsoft.com/office/powerpoint/2010/main" val="28422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6AF6B5-C163-45CD-A0CF-E455FD43427C}"/>
              </a:ext>
            </a:extLst>
          </p:cNvPr>
          <p:cNvSpPr/>
          <p:nvPr/>
        </p:nvSpPr>
        <p:spPr>
          <a:xfrm>
            <a:off x="1323405" y="3817172"/>
            <a:ext cx="11267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考察一个结点数是</a:t>
            </a:r>
            <a:r>
              <a:rPr lang="en-US" altLang="zh-CN" sz="2800" dirty="0"/>
              <a:t>n</a:t>
            </a:r>
            <a:r>
              <a:rPr lang="zh-CN" altLang="en-US" sz="2800" dirty="0"/>
              <a:t>的树，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假设其结点度的最大值（也称为树的度）为</a:t>
            </a:r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0CA21-984C-4FBD-B4CA-CB33445B109E}"/>
              </a:ext>
            </a:extLst>
          </p:cNvPr>
          <p:cNvSpPr/>
          <p:nvPr/>
        </p:nvSpPr>
        <p:spPr>
          <a:xfrm>
            <a:off x="1323405" y="5019097"/>
            <a:ext cx="9246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多链表表示法中，树中的空指针（链）域必有</a:t>
            </a:r>
            <a:r>
              <a:rPr lang="en-US" altLang="zh-CN" sz="2800" dirty="0">
                <a:solidFill>
                  <a:srgbClr val="FF0000"/>
                </a:solidFill>
              </a:rPr>
              <a:t>[(d-1)n+1]</a:t>
            </a:r>
            <a:r>
              <a:rPr lang="zh-CN" altLang="en-US" sz="2800" dirty="0"/>
              <a:t>个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B12331-8D5C-4A01-A2B2-2E8F5CAFB1A1}"/>
              </a:ext>
            </a:extLst>
          </p:cNvPr>
          <p:cNvSpPr/>
          <p:nvPr/>
        </p:nvSpPr>
        <p:spPr>
          <a:xfrm>
            <a:off x="1323405" y="6233471"/>
            <a:ext cx="1059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跟树中结点的结构没有关系，度越大，空域越多，浪费越多。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800" dirty="0"/>
              <a:t>每个结点的孩子排列起来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构成一个</a:t>
            </a:r>
            <a:r>
              <a:rPr lang="zh-CN" altLang="en-US" sz="2800" dirty="0">
                <a:solidFill>
                  <a:srgbClr val="002060"/>
                </a:solidFill>
              </a:rPr>
              <a:t>单链表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lvl="2"/>
            <a:r>
              <a:rPr lang="zh-CN" altLang="en-US" sz="2800" dirty="0"/>
              <a:t>将每个结点排列起来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构成一个</a:t>
            </a:r>
            <a:r>
              <a:rPr lang="zh-CN" altLang="en-US" sz="2800" dirty="0">
                <a:solidFill>
                  <a:srgbClr val="002060"/>
                </a:solidFill>
              </a:rPr>
              <a:t>线性表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48228C-9972-498F-8C48-54C900C0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3155" y="3899139"/>
            <a:ext cx="1414009" cy="2242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EF295C-F34F-42B6-9472-673659750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644"/>
          <a:stretch/>
        </p:blipFill>
        <p:spPr>
          <a:xfrm>
            <a:off x="7388136" y="3975100"/>
            <a:ext cx="2989782" cy="21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、孩子表示法</a:t>
            </a:r>
            <a:endParaRPr lang="en-US" altLang="zh-CN" sz="2800" dirty="0"/>
          </a:p>
          <a:p>
            <a:pPr lvl="2"/>
            <a:r>
              <a:rPr lang="zh-CN" altLang="en-US" sz="2600" dirty="0"/>
              <a:t>采用线性表加单链表的表示方法</a:t>
            </a:r>
            <a:endParaRPr lang="en-US" altLang="zh-CN" sz="2600" dirty="0"/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空指针域的个数是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个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2"/>
            <a:r>
              <a:rPr lang="zh-CN" altLang="en-US" sz="2800" dirty="0">
                <a:solidFill>
                  <a:srgbClr val="0070C0"/>
                </a:solidFill>
              </a:rPr>
              <a:t>空指针域的个数跟树的度无关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48228C-9972-498F-8C48-54C900C0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3155" y="3899139"/>
            <a:ext cx="1414009" cy="22420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EF295C-F34F-42B6-9472-6736597503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644"/>
          <a:stretch/>
        </p:blipFill>
        <p:spPr>
          <a:xfrm>
            <a:off x="7388136" y="3975100"/>
            <a:ext cx="2989782" cy="21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、兄弟表示法</a:t>
            </a:r>
            <a:endParaRPr lang="en-US" altLang="zh-CN" sz="2800" dirty="0"/>
          </a:p>
          <a:p>
            <a:pPr lvl="2"/>
            <a:r>
              <a:rPr lang="zh-CN" altLang="en-US" sz="2600" dirty="0"/>
              <a:t>采用</a:t>
            </a:r>
            <a:r>
              <a:rPr lang="zh-CN" altLang="en-US" sz="2600" dirty="0">
                <a:solidFill>
                  <a:srgbClr val="FF0000"/>
                </a:solidFill>
              </a:rPr>
              <a:t>二叉链表</a:t>
            </a:r>
            <a:r>
              <a:rPr lang="zh-CN" altLang="en-US" sz="2600" dirty="0"/>
              <a:t>表示。</a:t>
            </a:r>
            <a:endParaRPr lang="en-US" altLang="zh-CN" sz="2600" dirty="0"/>
          </a:p>
          <a:p>
            <a:pPr lvl="2"/>
            <a:endParaRPr lang="en-US" altLang="zh-CN" sz="2600" dirty="0"/>
          </a:p>
          <a:p>
            <a:pPr lvl="2"/>
            <a:r>
              <a:rPr lang="zh-CN" altLang="en-US" sz="2600" dirty="0"/>
              <a:t>左边指针指向自己的第一个孩子，</a:t>
            </a:r>
            <a:endParaRPr lang="en-US" altLang="zh-CN" sz="2600" dirty="0"/>
          </a:p>
          <a:p>
            <a:pPr marL="914400" lvl="2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右边指针指向自己的第一个兄弟。</a:t>
            </a:r>
            <a:endParaRPr lang="en-US" altLang="zh-CN" sz="2600" dirty="0"/>
          </a:p>
          <a:p>
            <a:pPr marL="914400" lvl="2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A9FC0-7FE2-4654-9392-656AF098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3786" y="2145456"/>
            <a:ext cx="2574809" cy="1814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E31667-56DC-44F8-827D-089D2AC423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3879" y="3901469"/>
            <a:ext cx="4972693" cy="771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71E200-06F9-4177-A768-308162EB29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13"/>
          <a:stretch/>
        </p:blipFill>
        <p:spPr>
          <a:xfrm>
            <a:off x="8096336" y="4045747"/>
            <a:ext cx="3485812" cy="20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规定：选左后右（访问左子树在访问右子树之前）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根据访问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根结点的次序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，可以把遍历分成三种：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L R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D R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R D [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二、树与二叉树的对应关系</a:t>
            </a:r>
            <a:endParaRPr lang="en-US" altLang="zh-CN" sz="2800" dirty="0"/>
          </a:p>
          <a:p>
            <a:pPr lvl="2"/>
            <a:r>
              <a:rPr lang="zh-CN" altLang="en-US" sz="2800" dirty="0"/>
              <a:t>树与二叉树都可以采用二叉链表的存储方式</a:t>
            </a:r>
            <a:endParaRPr lang="en-US" altLang="zh-CN" sz="2800" dirty="0"/>
          </a:p>
          <a:p>
            <a:pPr lvl="2"/>
            <a:r>
              <a:rPr lang="zh-CN" altLang="en-US" sz="2600" dirty="0"/>
              <a:t>任意一个树都可以找到一个</a:t>
            </a:r>
            <a:r>
              <a:rPr lang="zh-CN" altLang="en-US" sz="2600" dirty="0">
                <a:solidFill>
                  <a:srgbClr val="FF0000"/>
                </a:solidFill>
              </a:rPr>
              <a:t>唯一的</a:t>
            </a:r>
            <a:r>
              <a:rPr lang="zh-CN" altLang="en-US" sz="2600" dirty="0"/>
              <a:t>二叉树与之对应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4A3E5-9990-4199-874F-2BC23737D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806"/>
          <a:stretch/>
        </p:blipFill>
        <p:spPr>
          <a:xfrm>
            <a:off x="4980322" y="4369636"/>
            <a:ext cx="2231355" cy="1683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00D8B2-032C-448F-B4CA-601021A7A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1930136" y="4225718"/>
            <a:ext cx="2408211" cy="18640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096F5C-9170-448E-87A5-32C04CA3EA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9352" y="4010185"/>
            <a:ext cx="1887248" cy="207957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332B37E-2019-49DE-8502-8660230AE094}"/>
              </a:ext>
            </a:extLst>
          </p:cNvPr>
          <p:cNvSpPr/>
          <p:nvPr/>
        </p:nvSpPr>
        <p:spPr>
          <a:xfrm>
            <a:off x="5824129" y="633478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树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A90C48-B13C-47F3-8379-019CFCDFB700}"/>
              </a:ext>
            </a:extLst>
          </p:cNvPr>
          <p:cNvSpPr/>
          <p:nvPr/>
        </p:nvSpPr>
        <p:spPr>
          <a:xfrm>
            <a:off x="1964690" y="631956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二叉链表表示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BB4077-665F-4C44-B0C4-D2F4476078CC}"/>
              </a:ext>
            </a:extLst>
          </p:cNvPr>
          <p:cNvSpPr/>
          <p:nvPr/>
        </p:nvSpPr>
        <p:spPr>
          <a:xfrm>
            <a:off x="7805457" y="622217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对应的二叉树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9E2D2-BE9A-4C1D-B103-89D2F7C7C3E6}"/>
              </a:ext>
            </a:extLst>
          </p:cNvPr>
          <p:cNvSpPr/>
          <p:nvPr/>
        </p:nvSpPr>
        <p:spPr>
          <a:xfrm>
            <a:off x="9626600" y="422571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特性：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肯定没有右子树！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三、森林与二叉树的对应关系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如果把森林中下一颗树的根结点看出上一个树根结点的兄弟，可以找到一个唯一的二叉树与该森林对应。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204EC-288E-4A66-9B2F-55B8A50656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053" y="4107052"/>
            <a:ext cx="2944599" cy="19464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80CF2D-F0BD-4071-A78F-5D252F4DEEAF}"/>
              </a:ext>
            </a:extLst>
          </p:cNvPr>
          <p:cNvSpPr/>
          <p:nvPr/>
        </p:nvSpPr>
        <p:spPr>
          <a:xfrm>
            <a:off x="2275943" y="62299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三棵树的森林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5673BA-1E2E-4C3D-ABF6-F1AB9EC7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663"/>
          <a:stretch/>
        </p:blipFill>
        <p:spPr>
          <a:xfrm>
            <a:off x="6248853" y="3983064"/>
            <a:ext cx="2668470" cy="20704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4457437-4DB4-4F4F-ABD9-D26DC9063FBC}"/>
              </a:ext>
            </a:extLst>
          </p:cNvPr>
          <p:cNvSpPr/>
          <p:nvPr/>
        </p:nvSpPr>
        <p:spPr>
          <a:xfrm>
            <a:off x="6567425" y="62299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对应的二叉树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、先根（次序）遍历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、后根（次序）遍历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、先根（次序）遍历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当树非空时，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）访问根结点；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2</a:t>
            </a:r>
            <a:r>
              <a:rPr lang="zh-CN" altLang="en-US" sz="2800" dirty="0"/>
              <a:t>）先根遍历根的各颗子树（从左至右）。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D7E388-1B09-4B88-819D-1D7796473D34}"/>
              </a:ext>
            </a:extLst>
          </p:cNvPr>
          <p:cNvSpPr/>
          <p:nvPr/>
        </p:nvSpPr>
        <p:spPr>
          <a:xfrm>
            <a:off x="9224339" y="2914385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ABEFCDG</a:t>
            </a:r>
          </a:p>
        </p:txBody>
      </p:sp>
    </p:spTree>
    <p:extLst>
      <p:ext uri="{BB962C8B-B14F-4D97-AF65-F5344CB8AC3E}">
        <p14:creationId xmlns:p14="http://schemas.microsoft.com/office/powerpoint/2010/main" val="4079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、后根（次序）遍历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当树非空时，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1</a:t>
            </a:r>
            <a:r>
              <a:rPr lang="zh-CN" altLang="en-US" sz="2800" dirty="0"/>
              <a:t>）后根遍历根的各颗子树（从左至右）；</a:t>
            </a:r>
            <a:r>
              <a:rPr lang="en-US" altLang="zh-CN" sz="2800" dirty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     2</a:t>
            </a:r>
            <a:r>
              <a:rPr lang="zh-CN" altLang="en-US" sz="2800" dirty="0"/>
              <a:t>）访问根结点。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D7E388-1B09-4B88-819D-1D7796473D34}"/>
              </a:ext>
            </a:extLst>
          </p:cNvPr>
          <p:cNvSpPr/>
          <p:nvPr/>
        </p:nvSpPr>
        <p:spPr>
          <a:xfrm>
            <a:off x="9224339" y="2914385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EFBCGDA</a:t>
            </a:r>
          </a:p>
        </p:txBody>
      </p:sp>
    </p:spTree>
    <p:extLst>
      <p:ext uri="{BB962C8B-B14F-4D97-AF65-F5344CB8AC3E}">
        <p14:creationId xmlns:p14="http://schemas.microsoft.com/office/powerpoint/2010/main" val="24119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、与二叉树遍历的关系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当使用兄弟表示法表示树时，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树的先根遍历（</a:t>
            </a:r>
            <a:r>
              <a:rPr lang="en-US" altLang="zh-CN" sz="2800" dirty="0">
                <a:solidFill>
                  <a:srgbClr val="0070C0"/>
                </a:solidFill>
              </a:rPr>
              <a:t>ABEFCDG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等同于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其对应二叉树的先根遍历（</a:t>
            </a:r>
            <a:r>
              <a:rPr lang="en-US" altLang="zh-CN" sz="2800" dirty="0">
                <a:solidFill>
                  <a:srgbClr val="0070C0"/>
                </a:solidFill>
              </a:rPr>
              <a:t>ABEFCDG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84F89B-E212-44AD-91D8-8391E237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8872113" y="1588405"/>
            <a:ext cx="2791711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四、树的遍历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、与二叉树遍历的关系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  当使用兄弟表示法表示树时，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树的后根遍历（</a:t>
            </a:r>
            <a:r>
              <a:rPr lang="en-US" altLang="zh-CN" sz="2800" dirty="0">
                <a:solidFill>
                  <a:srgbClr val="0070C0"/>
                </a:solidFill>
              </a:rPr>
              <a:t>EFBCGDA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等同于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其对应二叉树的</a:t>
            </a:r>
            <a:r>
              <a:rPr lang="zh-CN" altLang="en-US" sz="2800" dirty="0">
                <a:solidFill>
                  <a:srgbClr val="FF0000"/>
                </a:solidFill>
              </a:rPr>
              <a:t>中根</a:t>
            </a:r>
            <a:r>
              <a:rPr lang="zh-CN" altLang="en-US" sz="2800" dirty="0"/>
              <a:t>遍历（</a:t>
            </a:r>
            <a:r>
              <a:rPr lang="en-US" altLang="zh-CN" sz="2800">
                <a:solidFill>
                  <a:srgbClr val="0070C0"/>
                </a:solidFill>
              </a:rPr>
              <a:t> EFBCGDA </a:t>
            </a:r>
            <a:r>
              <a:rPr lang="zh-CN" altLang="en-US" sz="2800"/>
              <a:t>）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</a:t>
            </a:r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树与森林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5CB65-530F-432C-A5CE-0148F679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4" y="3887661"/>
            <a:ext cx="3083204" cy="21156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84F89B-E212-44AD-91D8-8391E237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15"/>
          <a:stretch/>
        </p:blipFill>
        <p:spPr>
          <a:xfrm>
            <a:off x="8872113" y="1588405"/>
            <a:ext cx="2791711" cy="21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L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800" dirty="0"/>
              <a:t>3.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先序遍历右子树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1CAD9-6E03-4E81-9823-29AD4FC5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CAB062-F3C3-4B9F-BBAB-6394149DF88F}"/>
              </a:ext>
            </a:extLst>
          </p:cNvPr>
          <p:cNvSpPr/>
          <p:nvPr/>
        </p:nvSpPr>
        <p:spPr>
          <a:xfrm>
            <a:off x="9333710" y="2694525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78B439-147F-4E73-927C-3E6E6337A29A}"/>
              </a:ext>
            </a:extLst>
          </p:cNvPr>
          <p:cNvSpPr/>
          <p:nvPr/>
        </p:nvSpPr>
        <p:spPr>
          <a:xfrm>
            <a:off x="9694390" y="2694783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BDEG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AE0BBD-56C4-45FB-B478-E3C03F14B77F}"/>
              </a:ext>
            </a:extLst>
          </p:cNvPr>
          <p:cNvSpPr/>
          <p:nvPr/>
        </p:nvSpPr>
        <p:spPr>
          <a:xfrm>
            <a:off x="10890520" y="2694782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CF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算法（程序实现）：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3EA832-74B8-4958-8969-FC7C4EC05C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2872610"/>
            <a:ext cx="6218535" cy="509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32236-B159-4E02-AAE5-4DFA2091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319" y="5544053"/>
            <a:ext cx="474295" cy="509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18E56-200F-4A4C-85D2-4DC58154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8739" y="3314959"/>
            <a:ext cx="1194521" cy="509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7219C7-1C1A-421D-8164-E296F6295B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614" y="5289339"/>
            <a:ext cx="474295" cy="5094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47BD8-C1D2-4EC4-927E-E370ADD0F3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922" y="3891466"/>
            <a:ext cx="2822097" cy="4731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37ECF-BE8F-489C-B447-F24AA7DB73E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7921" y="4333815"/>
            <a:ext cx="4760345" cy="45098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41C8090-E189-430A-BEDF-01B457126DA4}"/>
              </a:ext>
            </a:extLst>
          </p:cNvPr>
          <p:cNvSpPr/>
          <p:nvPr/>
        </p:nvSpPr>
        <p:spPr>
          <a:xfrm>
            <a:off x="8317505" y="19430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C000"/>
                </a:solidFill>
              </a:rPr>
              <a:t>指向根结点的指针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7478AF-C44F-4864-82FF-5E4D330CAFDA}"/>
              </a:ext>
            </a:extLst>
          </p:cNvPr>
          <p:cNvCxnSpPr/>
          <p:nvPr/>
        </p:nvCxnSpPr>
        <p:spPr>
          <a:xfrm>
            <a:off x="9846129" y="2525932"/>
            <a:ext cx="163285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54397D90-7C19-45E9-B5EB-DA598248FC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3193" y="4784795"/>
            <a:ext cx="4735073" cy="5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二、先序遍历二叉树</a:t>
            </a:r>
            <a:endParaRPr lang="en-US" altLang="zh-CN" sz="2800" dirty="0"/>
          </a:p>
          <a:p>
            <a:pPr lvl="1"/>
            <a:r>
              <a:rPr lang="zh-CN" altLang="en-US" sz="2800" dirty="0"/>
              <a:t>特性：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在先序遍历中，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第一个输出的结点必为根结点。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先序遍历的输出序列由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左子树先序遍历序列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右子树先序遍历序列</a:t>
            </a:r>
            <a:endParaRPr lang="en-US" altLang="zh-CN" sz="2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601992-DF12-4394-909E-184FC422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8A67097-3C8B-4263-88E8-12935DBB4386}"/>
              </a:ext>
            </a:extLst>
          </p:cNvPr>
          <p:cNvSpPr/>
          <p:nvPr/>
        </p:nvSpPr>
        <p:spPr>
          <a:xfrm>
            <a:off x="9333710" y="2694525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9B1FA3-52BA-4F99-BFE0-5429C0479D4C}"/>
              </a:ext>
            </a:extLst>
          </p:cNvPr>
          <p:cNvSpPr/>
          <p:nvPr/>
        </p:nvSpPr>
        <p:spPr>
          <a:xfrm>
            <a:off x="9694390" y="2694783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BDEG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F2A542-6DF2-4B3E-AD2E-892FC97296BC}"/>
              </a:ext>
            </a:extLst>
          </p:cNvPr>
          <p:cNvSpPr/>
          <p:nvPr/>
        </p:nvSpPr>
        <p:spPr>
          <a:xfrm>
            <a:off x="10890520" y="2694782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CF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09D1B-B6E2-4502-A2AF-FA343DA161E1}"/>
              </a:ext>
            </a:extLst>
          </p:cNvPr>
          <p:cNvSpPr/>
          <p:nvPr/>
        </p:nvSpPr>
        <p:spPr>
          <a:xfrm>
            <a:off x="232539" y="6225474"/>
            <a:ext cx="1011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给定一个先序遍历的输出序列，能唯一确定二叉树树的结构吗？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B2905D-6C38-44A7-AB0B-E029C343D7AF}"/>
              </a:ext>
            </a:extLst>
          </p:cNvPr>
          <p:cNvSpPr/>
          <p:nvPr/>
        </p:nvSpPr>
        <p:spPr>
          <a:xfrm>
            <a:off x="10259578" y="619469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D09F"/>
                </a:solidFill>
              </a:rPr>
              <a:t>不能！</a:t>
            </a:r>
          </a:p>
        </p:txBody>
      </p:sp>
    </p:spTree>
    <p:extLst>
      <p:ext uri="{BB962C8B-B14F-4D97-AF65-F5344CB8AC3E}">
        <p14:creationId xmlns:p14="http://schemas.microsoft.com/office/powerpoint/2010/main" val="30633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D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59836-E617-40D3-B4CA-F8FEE0DA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3687" y="4623363"/>
            <a:ext cx="1781167" cy="12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三、中序遍历二叉树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算法（举例）：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若树为空，则返回，否则</a:t>
            </a:r>
            <a:endParaRPr lang="en-US" altLang="zh-CN" sz="2800" dirty="0"/>
          </a:p>
          <a:p>
            <a:pPr lvl="1"/>
            <a:r>
              <a:rPr lang="en-US" altLang="zh-CN" sz="2800" dirty="0"/>
              <a:t>2. </a:t>
            </a:r>
            <a:r>
              <a:rPr lang="zh-CN" altLang="en-US" sz="2800" dirty="0"/>
              <a:t>访问左子树（</a:t>
            </a:r>
            <a:r>
              <a:rPr lang="en-US" altLang="zh-CN" sz="2800" dirty="0"/>
              <a:t>L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中序遍历左子树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访问根结点（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r>
              <a:rPr lang="en-US" altLang="zh-CN" sz="2800" dirty="0"/>
              <a:t>4. </a:t>
            </a:r>
            <a:r>
              <a:rPr lang="zh-CN" altLang="en-US" sz="2800" dirty="0"/>
              <a:t>访问右子树（</a:t>
            </a:r>
            <a:r>
              <a:rPr lang="en-US" altLang="zh-CN" sz="2800" dirty="0"/>
              <a:t>R</a:t>
            </a:r>
            <a:r>
              <a:rPr lang="zh-CN" altLang="en-US" sz="2800" dirty="0"/>
              <a:t>）：</a:t>
            </a:r>
            <a:r>
              <a:rPr lang="zh-CN" altLang="en-US" sz="2800" dirty="0">
                <a:solidFill>
                  <a:srgbClr val="0070C0"/>
                </a:solidFill>
              </a:rPr>
              <a:t>中序遍历右子树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遍历二叉树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1CAD9-6E03-4E81-9823-29AD4FC5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1842" y="3449827"/>
            <a:ext cx="2560305" cy="24477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CAB062-F3C3-4B9F-BBAB-6394149DF88F}"/>
              </a:ext>
            </a:extLst>
          </p:cNvPr>
          <p:cNvSpPr/>
          <p:nvPr/>
        </p:nvSpPr>
        <p:spPr>
          <a:xfrm>
            <a:off x="10371418" y="272965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78B439-147F-4E73-927C-3E6E6337A29A}"/>
              </a:ext>
            </a:extLst>
          </p:cNvPr>
          <p:cNvSpPr/>
          <p:nvPr/>
        </p:nvSpPr>
        <p:spPr>
          <a:xfrm>
            <a:off x="9230138" y="2728007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2060"/>
                </a:solidFill>
              </a:rPr>
              <a:t>DBGE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AE0BBD-56C4-45FB-B478-E3C03F14B77F}"/>
              </a:ext>
            </a:extLst>
          </p:cNvPr>
          <p:cNvSpPr/>
          <p:nvPr/>
        </p:nvSpPr>
        <p:spPr>
          <a:xfrm>
            <a:off x="10759888" y="272744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FC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11786</TotalTime>
  <Words>2143</Words>
  <Application>Microsoft Office PowerPoint</Application>
  <PresentationFormat>宽屏</PresentationFormat>
  <Paragraphs>380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822</cp:revision>
  <cp:lastPrinted>2018-09-20T09:36:46Z</cp:lastPrinted>
  <dcterms:created xsi:type="dcterms:W3CDTF">2018-09-04T02:30:21Z</dcterms:created>
  <dcterms:modified xsi:type="dcterms:W3CDTF">2020-10-26T03:45:03Z</dcterms:modified>
</cp:coreProperties>
</file>