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9" r:id="rId3"/>
    <p:sldId id="257" r:id="rId4"/>
    <p:sldId id="258" r:id="rId5"/>
    <p:sldId id="260" r:id="rId6"/>
    <p:sldId id="261" r:id="rId7"/>
    <p:sldId id="262" r:id="rId8"/>
    <p:sldId id="265" r:id="rId9"/>
    <p:sldId id="263" r:id="rId10"/>
    <p:sldId id="264" r:id="rId11"/>
    <p:sldId id="267" r:id="rId12"/>
    <p:sldId id="274" r:id="rId13"/>
    <p:sldId id="266"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47DA000-5711-4E2C-B939-040369555583}">
          <p14:sldIdLst>
            <p14:sldId id="256"/>
            <p14:sldId id="259"/>
            <p14:sldId id="257"/>
            <p14:sldId id="258"/>
            <p14:sldId id="260"/>
            <p14:sldId id="261"/>
            <p14:sldId id="262"/>
            <p14:sldId id="265"/>
            <p14:sldId id="263"/>
            <p14:sldId id="264"/>
            <p14:sldId id="267"/>
            <p14:sldId id="274"/>
            <p14:sldId id="266"/>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16" autoAdjust="0"/>
  </p:normalViewPr>
  <p:slideViewPr>
    <p:cSldViewPr snapToGrid="0">
      <p:cViewPr varScale="1">
        <p:scale>
          <a:sx n="62" d="100"/>
          <a:sy n="62" d="100"/>
        </p:scale>
        <p:origin x="774" y="4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21E22-5363-4267-BCD8-21E898F00B98}" type="datetimeFigureOut">
              <a:rPr lang="zh-CN" altLang="en-US" smtClean="0"/>
              <a:t>2021/9/10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87C50E-DBC6-4BF2-965B-4A7CC4E3EA22}" type="slidenum">
              <a:rPr lang="zh-CN" altLang="en-US" smtClean="0"/>
              <a:t>‹#›</a:t>
            </a:fld>
            <a:endParaRPr lang="zh-CN" altLang="en-US"/>
          </a:p>
        </p:txBody>
      </p:sp>
    </p:spTree>
    <p:extLst>
      <p:ext uri="{BB962C8B-B14F-4D97-AF65-F5344CB8AC3E}">
        <p14:creationId xmlns:p14="http://schemas.microsoft.com/office/powerpoint/2010/main" val="3655558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87C50E-DBC6-4BF2-965B-4A7CC4E3EA22}" type="slidenum">
              <a:rPr lang="zh-CN" altLang="en-US" smtClean="0"/>
              <a:t>1</a:t>
            </a:fld>
            <a:endParaRPr lang="zh-CN" altLang="en-US"/>
          </a:p>
        </p:txBody>
      </p:sp>
    </p:spTree>
    <p:extLst>
      <p:ext uri="{BB962C8B-B14F-4D97-AF65-F5344CB8AC3E}">
        <p14:creationId xmlns:p14="http://schemas.microsoft.com/office/powerpoint/2010/main" val="1892891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87C50E-DBC6-4BF2-965B-4A7CC4E3EA22}" type="slidenum">
              <a:rPr lang="zh-CN" altLang="en-US" smtClean="0"/>
              <a:t>10</a:t>
            </a:fld>
            <a:endParaRPr lang="zh-CN" altLang="en-US"/>
          </a:p>
        </p:txBody>
      </p:sp>
    </p:spTree>
    <p:extLst>
      <p:ext uri="{BB962C8B-B14F-4D97-AF65-F5344CB8AC3E}">
        <p14:creationId xmlns:p14="http://schemas.microsoft.com/office/powerpoint/2010/main" val="3748574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F87C50E-DBC6-4BF2-965B-4A7CC4E3EA2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2459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F87C50E-DBC6-4BF2-965B-4A7CC4E3EA2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08467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F87C50E-DBC6-4BF2-965B-4A7CC4E3EA2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40409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F87C50E-DBC6-4BF2-965B-4A7CC4E3EA2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03664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F87C50E-DBC6-4BF2-965B-4A7CC4E3EA2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58922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F87C50E-DBC6-4BF2-965B-4A7CC4E3EA2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21778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F87C50E-DBC6-4BF2-965B-4A7CC4E3EA2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53106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F87C50E-DBC6-4BF2-965B-4A7CC4E3EA2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4567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87C50E-DBC6-4BF2-965B-4A7CC4E3EA22}" type="slidenum">
              <a:rPr lang="zh-CN" altLang="en-US" smtClean="0"/>
              <a:t>2</a:t>
            </a:fld>
            <a:endParaRPr lang="zh-CN" altLang="en-US"/>
          </a:p>
        </p:txBody>
      </p:sp>
    </p:spTree>
    <p:extLst>
      <p:ext uri="{BB962C8B-B14F-4D97-AF65-F5344CB8AC3E}">
        <p14:creationId xmlns:p14="http://schemas.microsoft.com/office/powerpoint/2010/main" val="2153851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87C50E-DBC6-4BF2-965B-4A7CC4E3EA22}" type="slidenum">
              <a:rPr lang="zh-CN" altLang="en-US" smtClean="0"/>
              <a:t>3</a:t>
            </a:fld>
            <a:endParaRPr lang="zh-CN" altLang="en-US"/>
          </a:p>
        </p:txBody>
      </p:sp>
    </p:spTree>
    <p:extLst>
      <p:ext uri="{BB962C8B-B14F-4D97-AF65-F5344CB8AC3E}">
        <p14:creationId xmlns:p14="http://schemas.microsoft.com/office/powerpoint/2010/main" val="1118760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87C50E-DBC6-4BF2-965B-4A7CC4E3EA22}" type="slidenum">
              <a:rPr lang="zh-CN" altLang="en-US" smtClean="0"/>
              <a:t>4</a:t>
            </a:fld>
            <a:endParaRPr lang="zh-CN" altLang="en-US"/>
          </a:p>
        </p:txBody>
      </p:sp>
    </p:spTree>
    <p:extLst>
      <p:ext uri="{BB962C8B-B14F-4D97-AF65-F5344CB8AC3E}">
        <p14:creationId xmlns:p14="http://schemas.microsoft.com/office/powerpoint/2010/main" val="238577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F87C50E-DBC6-4BF2-965B-4A7CC4E3EA22}" type="slidenum">
              <a:rPr lang="zh-CN" altLang="en-US" smtClean="0"/>
              <a:t>5</a:t>
            </a:fld>
            <a:endParaRPr lang="zh-CN" altLang="en-US"/>
          </a:p>
        </p:txBody>
      </p:sp>
    </p:spTree>
    <p:extLst>
      <p:ext uri="{BB962C8B-B14F-4D97-AF65-F5344CB8AC3E}">
        <p14:creationId xmlns:p14="http://schemas.microsoft.com/office/powerpoint/2010/main" val="1897790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87C50E-DBC6-4BF2-965B-4A7CC4E3EA22}" type="slidenum">
              <a:rPr lang="zh-CN" altLang="en-US" smtClean="0"/>
              <a:t>6</a:t>
            </a:fld>
            <a:endParaRPr lang="zh-CN" altLang="en-US"/>
          </a:p>
        </p:txBody>
      </p:sp>
    </p:spTree>
    <p:extLst>
      <p:ext uri="{BB962C8B-B14F-4D97-AF65-F5344CB8AC3E}">
        <p14:creationId xmlns:p14="http://schemas.microsoft.com/office/powerpoint/2010/main" val="3205365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不是</a:t>
            </a:r>
            <a:r>
              <a:rPr lang="en-US" altLang="zh-CN" dirty="0"/>
              <a:t>C</a:t>
            </a:r>
            <a:r>
              <a:rPr lang="zh-CN" altLang="en-US" dirty="0"/>
              <a:t>语言或者</a:t>
            </a:r>
            <a:r>
              <a:rPr lang="en-US" altLang="zh-CN" dirty="0"/>
              <a:t>C++</a:t>
            </a:r>
            <a:r>
              <a:rPr lang="zh-CN" altLang="en-US" dirty="0"/>
              <a:t>课程</a:t>
            </a:r>
            <a:endParaRPr lang="en-US" altLang="zh-CN" dirty="0"/>
          </a:p>
          <a:p>
            <a:r>
              <a:rPr lang="zh-CN" altLang="en-US" dirty="0"/>
              <a:t>会提前把实验内容放到网上</a:t>
            </a:r>
          </a:p>
        </p:txBody>
      </p:sp>
      <p:sp>
        <p:nvSpPr>
          <p:cNvPr id="4" name="灯片编号占位符 3"/>
          <p:cNvSpPr>
            <a:spLocks noGrp="1"/>
          </p:cNvSpPr>
          <p:nvPr>
            <p:ph type="sldNum" sz="quarter" idx="10"/>
          </p:nvPr>
        </p:nvSpPr>
        <p:spPr/>
        <p:txBody>
          <a:bodyPr/>
          <a:lstStyle/>
          <a:p>
            <a:fld id="{BF87C50E-DBC6-4BF2-965B-4A7CC4E3EA22}" type="slidenum">
              <a:rPr lang="zh-CN" altLang="en-US" smtClean="0"/>
              <a:t>7</a:t>
            </a:fld>
            <a:endParaRPr lang="zh-CN" altLang="en-US"/>
          </a:p>
        </p:txBody>
      </p:sp>
    </p:spTree>
    <p:extLst>
      <p:ext uri="{BB962C8B-B14F-4D97-AF65-F5344CB8AC3E}">
        <p14:creationId xmlns:p14="http://schemas.microsoft.com/office/powerpoint/2010/main" val="1164319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有些同学觉得讲的简单</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F87C50E-DBC6-4BF2-965B-4A7CC4E3EA2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80204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要求不预习，可以复习</a:t>
            </a:r>
          </a:p>
        </p:txBody>
      </p:sp>
      <p:sp>
        <p:nvSpPr>
          <p:cNvPr id="4" name="灯片编号占位符 3"/>
          <p:cNvSpPr>
            <a:spLocks noGrp="1"/>
          </p:cNvSpPr>
          <p:nvPr>
            <p:ph type="sldNum" sz="quarter" idx="10"/>
          </p:nvPr>
        </p:nvSpPr>
        <p:spPr/>
        <p:txBody>
          <a:bodyPr/>
          <a:lstStyle/>
          <a:p>
            <a:fld id="{BF87C50E-DBC6-4BF2-965B-4A7CC4E3EA22}" type="slidenum">
              <a:rPr lang="zh-CN" altLang="en-US" smtClean="0"/>
              <a:t>9</a:t>
            </a:fld>
            <a:endParaRPr lang="zh-CN" altLang="en-US"/>
          </a:p>
        </p:txBody>
      </p:sp>
    </p:spTree>
    <p:extLst>
      <p:ext uri="{BB962C8B-B14F-4D97-AF65-F5344CB8AC3E}">
        <p14:creationId xmlns:p14="http://schemas.microsoft.com/office/powerpoint/2010/main" val="3916666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08BC9F1-3F03-405B-9C35-8B129EC9E695}" type="datetimeFigureOut">
              <a:rPr lang="zh-CN" altLang="en-US" smtClean="0"/>
              <a:t>2021/9/10</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9C08A6B1-A78C-47EB-92DF-8648CDD76AF2}"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6216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08BC9F1-3F03-405B-9C35-8B129EC9E695}" type="datetimeFigureOut">
              <a:rPr lang="zh-CN" altLang="en-US" smtClean="0"/>
              <a:t>2021/9/10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8A6B1-A78C-47EB-92DF-8648CDD76AF2}"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0699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08BC9F1-3F03-405B-9C35-8B129EC9E695}" type="datetimeFigureOut">
              <a:rPr lang="zh-CN" altLang="en-US" smtClean="0"/>
              <a:t>2021/9/10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8A6B1-A78C-47EB-92DF-8648CDD76AF2}"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427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08BC9F1-3F03-405B-9C35-8B129EC9E695}" type="datetimeFigureOut">
              <a:rPr lang="zh-CN" altLang="en-US" smtClean="0"/>
              <a:t>2021/9/10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8A6B1-A78C-47EB-92DF-8648CDD76AF2}"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8364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08BC9F1-3F03-405B-9C35-8B129EC9E695}" type="datetimeFigureOut">
              <a:rPr lang="zh-CN" altLang="en-US" smtClean="0"/>
              <a:t>2021/9/10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08A6B1-A78C-47EB-92DF-8648CDD76AF2}"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842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08BC9F1-3F03-405B-9C35-8B129EC9E695}" type="datetimeFigureOut">
              <a:rPr lang="zh-CN" altLang="en-US" smtClean="0"/>
              <a:t>2021/9/10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08A6B1-A78C-47EB-92DF-8648CDD76AF2}"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9888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08BC9F1-3F03-405B-9C35-8B129EC9E695}" type="datetimeFigureOut">
              <a:rPr lang="zh-CN" altLang="en-US" smtClean="0"/>
              <a:t>2021/9/10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C08A6B1-A78C-47EB-92DF-8648CDD76AF2}"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834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08BC9F1-3F03-405B-9C35-8B129EC9E695}" type="datetimeFigureOut">
              <a:rPr lang="zh-CN" altLang="en-US" smtClean="0"/>
              <a:t>2021/9/10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C08A6B1-A78C-47EB-92DF-8648CDD76AF2}"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154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8BC9F1-3F03-405B-9C35-8B129EC9E695}" type="datetimeFigureOut">
              <a:rPr lang="zh-CN" altLang="en-US" smtClean="0"/>
              <a:t>2021/9/10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C08A6B1-A78C-47EB-92DF-8648CDD76AF2}" type="slidenum">
              <a:rPr lang="zh-CN" altLang="en-US" smtClean="0"/>
              <a:t>‹#›</a:t>
            </a:fld>
            <a:endParaRPr lang="zh-CN" altLang="en-US"/>
          </a:p>
        </p:txBody>
      </p:sp>
    </p:spTree>
    <p:extLst>
      <p:ext uri="{BB962C8B-B14F-4D97-AF65-F5344CB8AC3E}">
        <p14:creationId xmlns:p14="http://schemas.microsoft.com/office/powerpoint/2010/main" val="323783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08BC9F1-3F03-405B-9C35-8B129EC9E695}" type="datetimeFigureOut">
              <a:rPr lang="zh-CN" altLang="en-US" smtClean="0"/>
              <a:t>2021/9/10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08A6B1-A78C-47EB-92DF-8648CDD76AF2}"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169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08BC9F1-3F03-405B-9C35-8B129EC9E695}" type="datetimeFigureOut">
              <a:rPr lang="zh-CN" altLang="en-US" smtClean="0"/>
              <a:t>2021/9/10</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9C08A6B1-A78C-47EB-92DF-8648CDD76AF2}"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3129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08BC9F1-3F03-405B-9C35-8B129EC9E695}" type="datetimeFigureOut">
              <a:rPr lang="zh-CN" altLang="en-US" smtClean="0"/>
              <a:t>2021/9/10</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C08A6B1-A78C-47EB-92DF-8648CDD76AF2}"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331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61B334F-B178-4543-8300-F0D524414D4B}"/>
              </a:ext>
            </a:extLst>
          </p:cNvPr>
          <p:cNvSpPr>
            <a:spLocks noGrp="1"/>
          </p:cNvSpPr>
          <p:nvPr>
            <p:ph type="ctrTitle"/>
          </p:nvPr>
        </p:nvSpPr>
        <p:spPr/>
        <p:txBody>
          <a:bodyPr/>
          <a:lstStyle/>
          <a:p>
            <a:r>
              <a:rPr lang="zh-CN" altLang="en-US" dirty="0">
                <a:latin typeface="华文彩云" panose="02010800040101010101" pitchFamily="2" charset="-122"/>
                <a:ea typeface="华文彩云" panose="02010800040101010101" pitchFamily="2" charset="-122"/>
              </a:rPr>
              <a:t>数据结构</a:t>
            </a:r>
          </a:p>
        </p:txBody>
      </p:sp>
      <p:sp>
        <p:nvSpPr>
          <p:cNvPr id="3" name="副标题 2">
            <a:extLst>
              <a:ext uri="{FF2B5EF4-FFF2-40B4-BE49-F238E27FC236}">
                <a16:creationId xmlns:a16="http://schemas.microsoft.com/office/drawing/2014/main" xmlns="" id="{C22CC6DF-7265-460A-95BC-7F39BEC9F654}"/>
              </a:ext>
            </a:extLst>
          </p:cNvPr>
          <p:cNvSpPr>
            <a:spLocks noGrp="1"/>
          </p:cNvSpPr>
          <p:nvPr>
            <p:ph type="subTitle" idx="1"/>
          </p:nvPr>
        </p:nvSpPr>
        <p:spPr>
          <a:xfrm>
            <a:off x="2417780" y="3531204"/>
            <a:ext cx="8637072" cy="1683976"/>
          </a:xfrm>
        </p:spPr>
        <p:txBody>
          <a:bodyPr>
            <a:normAutofit/>
          </a:bodyPr>
          <a:lstStyle/>
          <a:p>
            <a:r>
              <a:rPr lang="zh-CN" altLang="en-US" sz="5400" dirty="0">
                <a:latin typeface="华文隶书" panose="02010800040101010101" pitchFamily="2" charset="-122"/>
                <a:ea typeface="华文隶书" panose="02010800040101010101" pitchFamily="2" charset="-122"/>
              </a:rPr>
              <a:t>课程简介</a:t>
            </a:r>
            <a:endParaRPr lang="en-US" altLang="zh-CN" sz="5400" dirty="0">
              <a:latin typeface="华文隶书" panose="02010800040101010101" pitchFamily="2" charset="-122"/>
              <a:ea typeface="华文隶书" panose="02010800040101010101" pitchFamily="2" charset="-122"/>
            </a:endParaRPr>
          </a:p>
          <a:p>
            <a:r>
              <a:rPr lang="en-US" altLang="zh-CN" sz="2000" dirty="0">
                <a:latin typeface="Times New Roman" panose="02020603050405020304" pitchFamily="18" charset="0"/>
                <a:cs typeface="Times New Roman" panose="02020603050405020304" pitchFamily="18" charset="0"/>
              </a:rPr>
              <a:t>2021</a:t>
            </a:r>
            <a:r>
              <a:rPr lang="zh-CN" altLang="en-US" sz="2000" dirty="0">
                <a:latin typeface="Times New Roman" panose="02020603050405020304" pitchFamily="18" charset="0"/>
                <a:cs typeface="Times New Roman" panose="02020603050405020304" pitchFamily="18" charset="0"/>
              </a:rPr>
              <a:t>年</a:t>
            </a:r>
            <a:r>
              <a:rPr lang="en-US" altLang="zh-CN" sz="2000" dirty="0">
                <a:latin typeface="Times New Roman" panose="02020603050405020304" pitchFamily="18" charset="0"/>
                <a:cs typeface="Times New Roman" panose="02020603050405020304" pitchFamily="18" charset="0"/>
              </a:rPr>
              <a:t>09</a:t>
            </a:r>
            <a:r>
              <a:rPr lang="zh-CN" altLang="en-US" sz="2000" dirty="0">
                <a:latin typeface="Times New Roman" panose="02020603050405020304" pitchFamily="18" charset="0"/>
                <a:cs typeface="Times New Roman" panose="02020603050405020304" pitchFamily="18" charset="0"/>
              </a:rPr>
              <a:t>月</a:t>
            </a:r>
          </a:p>
        </p:txBody>
      </p:sp>
      <p:sp>
        <p:nvSpPr>
          <p:cNvPr id="4" name="矩形 3">
            <a:extLst>
              <a:ext uri="{FF2B5EF4-FFF2-40B4-BE49-F238E27FC236}">
                <a16:creationId xmlns:a16="http://schemas.microsoft.com/office/drawing/2014/main" xmlns="" id="{CEFD706D-70F1-496E-937C-E15DF8F123D9}"/>
              </a:ext>
            </a:extLst>
          </p:cNvPr>
          <p:cNvSpPr/>
          <p:nvPr/>
        </p:nvSpPr>
        <p:spPr>
          <a:xfrm>
            <a:off x="5722779" y="5308917"/>
            <a:ext cx="4185761" cy="461665"/>
          </a:xfrm>
          <a:prstGeom prst="rect">
            <a:avLst/>
          </a:prstGeom>
        </p:spPr>
        <p:txBody>
          <a:bodyPr wrap="none">
            <a:spAutoFit/>
          </a:bodyPr>
          <a:lstStyle/>
          <a:p>
            <a:r>
              <a:rPr lang="zh-CN" altLang="en-US" sz="2400" dirty="0"/>
              <a:t>深圳大学电子与信息工程学院</a:t>
            </a:r>
          </a:p>
        </p:txBody>
      </p:sp>
      <p:sp>
        <p:nvSpPr>
          <p:cNvPr id="6" name="矩形 5">
            <a:extLst>
              <a:ext uri="{FF2B5EF4-FFF2-40B4-BE49-F238E27FC236}">
                <a16:creationId xmlns:a16="http://schemas.microsoft.com/office/drawing/2014/main" xmlns="" id="{8D2850F7-60AD-406E-8C5A-DAC20EA0B562}"/>
              </a:ext>
            </a:extLst>
          </p:cNvPr>
          <p:cNvSpPr/>
          <p:nvPr/>
        </p:nvSpPr>
        <p:spPr>
          <a:xfrm>
            <a:off x="9908540" y="4940990"/>
            <a:ext cx="1569660" cy="923330"/>
          </a:xfrm>
          <a:prstGeom prst="rect">
            <a:avLst/>
          </a:prstGeom>
          <a:noFill/>
        </p:spPr>
        <p:txBody>
          <a:bodyPr wrap="none" lIns="91440" tIns="45720" rIns="91440" bIns="45720">
            <a:spAutoFit/>
          </a:bodyPr>
          <a:lstStyle/>
          <a:p>
            <a:pPr algn="ctr"/>
            <a:r>
              <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rPr>
              <a:t>周飞</a:t>
            </a:r>
          </a:p>
        </p:txBody>
      </p:sp>
    </p:spTree>
    <p:extLst>
      <p:ext uri="{BB962C8B-B14F-4D97-AF65-F5344CB8AC3E}">
        <p14:creationId xmlns:p14="http://schemas.microsoft.com/office/powerpoint/2010/main" val="3265525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87D32D-8544-4ECF-8111-6345A437EC18}"/>
              </a:ext>
            </a:extLst>
          </p:cNvPr>
          <p:cNvSpPr>
            <a:spLocks noGrp="1"/>
          </p:cNvSpPr>
          <p:nvPr>
            <p:ph type="title"/>
          </p:nvPr>
        </p:nvSpPr>
        <p:spPr/>
        <p:txBody>
          <a:bodyPr/>
          <a:lstStyle/>
          <a:p>
            <a:r>
              <a:rPr lang="en-US" altLang="zh-CN" sz="5400" dirty="0">
                <a:solidFill>
                  <a:prstClr val="black"/>
                </a:solidFill>
              </a:rPr>
              <a:t>《</a:t>
            </a:r>
            <a:r>
              <a:rPr lang="zh-CN" altLang="en-US" sz="5400" dirty="0">
                <a:solidFill>
                  <a:prstClr val="black"/>
                </a:solidFill>
              </a:rPr>
              <a:t>数据结构</a:t>
            </a:r>
            <a:r>
              <a:rPr lang="en-US" altLang="zh-CN" sz="5400" dirty="0">
                <a:solidFill>
                  <a:prstClr val="black"/>
                </a:solidFill>
              </a:rPr>
              <a:t>》</a:t>
            </a:r>
            <a:r>
              <a:rPr lang="zh-CN" altLang="en-US" sz="5400" dirty="0">
                <a:solidFill>
                  <a:prstClr val="black"/>
                </a:solidFill>
              </a:rPr>
              <a:t>课程简介</a:t>
            </a:r>
            <a:endParaRPr lang="zh-CN" altLang="en-US" dirty="0"/>
          </a:p>
        </p:txBody>
      </p:sp>
      <p:sp>
        <p:nvSpPr>
          <p:cNvPr id="3" name="内容占位符 2">
            <a:extLst>
              <a:ext uri="{FF2B5EF4-FFF2-40B4-BE49-F238E27FC236}">
                <a16:creationId xmlns:a16="http://schemas.microsoft.com/office/drawing/2014/main" xmlns="" id="{1011C492-90AA-41D5-B26B-F4E3CF19CFB9}"/>
              </a:ext>
            </a:extLst>
          </p:cNvPr>
          <p:cNvSpPr>
            <a:spLocks noGrp="1"/>
          </p:cNvSpPr>
          <p:nvPr>
            <p:ph idx="1"/>
          </p:nvPr>
        </p:nvSpPr>
        <p:spPr/>
        <p:txBody>
          <a:bodyPr>
            <a:normAutofit/>
          </a:bodyPr>
          <a:lstStyle/>
          <a:p>
            <a:r>
              <a:rPr lang="en-US" altLang="zh-CN" sz="3600" dirty="0"/>
              <a:t>Blackboard</a:t>
            </a:r>
            <a:r>
              <a:rPr lang="zh-CN" altLang="en-US" sz="3600" dirty="0"/>
              <a:t>中会上传课件、实验和作业。</a:t>
            </a:r>
            <a:endParaRPr lang="en-US" altLang="zh-CN" sz="3600" dirty="0"/>
          </a:p>
          <a:p>
            <a:pPr marL="457200" lvl="1" indent="0">
              <a:buNone/>
            </a:pPr>
            <a:endParaRPr lang="zh-CN" altLang="en-US" sz="3400" dirty="0"/>
          </a:p>
        </p:txBody>
      </p:sp>
    </p:spTree>
    <p:extLst>
      <p:ext uri="{BB962C8B-B14F-4D97-AF65-F5344CB8AC3E}">
        <p14:creationId xmlns:p14="http://schemas.microsoft.com/office/powerpoint/2010/main" val="3412456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87D32D-8544-4ECF-8111-6345A437EC18}"/>
              </a:ext>
            </a:extLst>
          </p:cNvPr>
          <p:cNvSpPr>
            <a:spLocks noGrp="1"/>
          </p:cNvSpPr>
          <p:nvPr>
            <p:ph type="title"/>
          </p:nvPr>
        </p:nvSpPr>
        <p:spPr/>
        <p:txBody>
          <a:bodyPr/>
          <a:lstStyle/>
          <a:p>
            <a:r>
              <a:rPr lang="en-US" altLang="zh-CN" sz="5400" dirty="0">
                <a:solidFill>
                  <a:prstClr val="black"/>
                </a:solidFill>
              </a:rPr>
              <a:t>《</a:t>
            </a:r>
            <a:r>
              <a:rPr lang="zh-CN" altLang="en-US" sz="5400" dirty="0">
                <a:solidFill>
                  <a:prstClr val="black"/>
                </a:solidFill>
              </a:rPr>
              <a:t>数据结构</a:t>
            </a:r>
            <a:r>
              <a:rPr lang="en-US" altLang="zh-CN" sz="5400" dirty="0">
                <a:solidFill>
                  <a:prstClr val="black"/>
                </a:solidFill>
              </a:rPr>
              <a:t>》</a:t>
            </a:r>
            <a:r>
              <a:rPr lang="zh-CN" altLang="en-US" sz="5400" dirty="0">
                <a:solidFill>
                  <a:prstClr val="black"/>
                </a:solidFill>
              </a:rPr>
              <a:t>课程简介</a:t>
            </a:r>
            <a:endParaRPr lang="zh-CN" altLang="en-US" dirty="0"/>
          </a:p>
        </p:txBody>
      </p:sp>
      <p:sp>
        <p:nvSpPr>
          <p:cNvPr id="3" name="内容占位符 2">
            <a:extLst>
              <a:ext uri="{FF2B5EF4-FFF2-40B4-BE49-F238E27FC236}">
                <a16:creationId xmlns:a16="http://schemas.microsoft.com/office/drawing/2014/main" xmlns="" id="{1011C492-90AA-41D5-B26B-F4E3CF19CFB9}"/>
              </a:ext>
            </a:extLst>
          </p:cNvPr>
          <p:cNvSpPr>
            <a:spLocks noGrp="1"/>
          </p:cNvSpPr>
          <p:nvPr>
            <p:ph idx="1"/>
          </p:nvPr>
        </p:nvSpPr>
        <p:spPr>
          <a:xfrm>
            <a:off x="1381837" y="2015733"/>
            <a:ext cx="9603275" cy="944444"/>
          </a:xfrm>
        </p:spPr>
        <p:txBody>
          <a:bodyPr>
            <a:normAutofit/>
          </a:bodyPr>
          <a:lstStyle/>
          <a:p>
            <a:r>
              <a:rPr lang="zh-CN" altLang="en-US" sz="3600" dirty="0"/>
              <a:t>王婆卖瓜自卖自夸</a:t>
            </a:r>
          </a:p>
        </p:txBody>
      </p:sp>
      <p:pic>
        <p:nvPicPr>
          <p:cNvPr id="6" name="图片 5">
            <a:extLst>
              <a:ext uri="{FF2B5EF4-FFF2-40B4-BE49-F238E27FC236}">
                <a16:creationId xmlns:a16="http://schemas.microsoft.com/office/drawing/2014/main" xmlns="" id="{74A463C2-EEAB-487B-BF04-31A5555EA26C}"/>
              </a:ext>
            </a:extLst>
          </p:cNvPr>
          <p:cNvPicPr/>
          <p:nvPr/>
        </p:nvPicPr>
        <p:blipFill rotWithShape="1">
          <a:blip r:embed="rId3"/>
          <a:srcRect r="13157"/>
          <a:stretch/>
        </p:blipFill>
        <p:spPr>
          <a:xfrm>
            <a:off x="1230135" y="2960178"/>
            <a:ext cx="8409811" cy="1309606"/>
          </a:xfrm>
          <a:prstGeom prst="rect">
            <a:avLst/>
          </a:prstGeom>
        </p:spPr>
      </p:pic>
      <p:pic>
        <p:nvPicPr>
          <p:cNvPr id="9" name="图片 8">
            <a:extLst>
              <a:ext uri="{FF2B5EF4-FFF2-40B4-BE49-F238E27FC236}">
                <a16:creationId xmlns:a16="http://schemas.microsoft.com/office/drawing/2014/main" xmlns="" id="{970D5F3B-A296-48A3-BC6D-27AA5A0A75B9}"/>
              </a:ext>
            </a:extLst>
          </p:cNvPr>
          <p:cNvPicPr/>
          <p:nvPr/>
        </p:nvPicPr>
        <p:blipFill rotWithShape="1">
          <a:blip r:embed="rId4"/>
          <a:srcRect r="12859"/>
          <a:stretch/>
        </p:blipFill>
        <p:spPr>
          <a:xfrm>
            <a:off x="1246275" y="4624088"/>
            <a:ext cx="8438745" cy="1234272"/>
          </a:xfrm>
          <a:prstGeom prst="rect">
            <a:avLst/>
          </a:prstGeom>
        </p:spPr>
      </p:pic>
      <p:pic>
        <p:nvPicPr>
          <p:cNvPr id="11" name="图片 10">
            <a:extLst>
              <a:ext uri="{FF2B5EF4-FFF2-40B4-BE49-F238E27FC236}">
                <a16:creationId xmlns:a16="http://schemas.microsoft.com/office/drawing/2014/main" xmlns="" id="{40DFE299-FE95-4429-9F78-B6405AA8328C}"/>
              </a:ext>
            </a:extLst>
          </p:cNvPr>
          <p:cNvPicPr>
            <a:picLocks noChangeAspect="1"/>
          </p:cNvPicPr>
          <p:nvPr/>
        </p:nvPicPr>
        <p:blipFill>
          <a:blip r:embed="rId5"/>
          <a:stretch>
            <a:fillRect/>
          </a:stretch>
        </p:blipFill>
        <p:spPr>
          <a:xfrm>
            <a:off x="10235325" y="62886"/>
            <a:ext cx="1937990" cy="1645038"/>
          </a:xfrm>
          <a:prstGeom prst="rect">
            <a:avLst/>
          </a:prstGeom>
        </p:spPr>
      </p:pic>
    </p:spTree>
    <p:extLst>
      <p:ext uri="{BB962C8B-B14F-4D97-AF65-F5344CB8AC3E}">
        <p14:creationId xmlns:p14="http://schemas.microsoft.com/office/powerpoint/2010/main" val="219256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87D32D-8544-4ECF-8111-6345A437EC18}"/>
              </a:ext>
            </a:extLst>
          </p:cNvPr>
          <p:cNvSpPr>
            <a:spLocks noGrp="1"/>
          </p:cNvSpPr>
          <p:nvPr>
            <p:ph type="title"/>
          </p:nvPr>
        </p:nvSpPr>
        <p:spPr/>
        <p:txBody>
          <a:bodyPr/>
          <a:lstStyle/>
          <a:p>
            <a:r>
              <a:rPr lang="en-US" altLang="zh-CN" sz="5400" dirty="0">
                <a:solidFill>
                  <a:prstClr val="black"/>
                </a:solidFill>
              </a:rPr>
              <a:t>《</a:t>
            </a:r>
            <a:r>
              <a:rPr lang="zh-CN" altLang="en-US" sz="5400" dirty="0">
                <a:solidFill>
                  <a:prstClr val="black"/>
                </a:solidFill>
              </a:rPr>
              <a:t>数据结构</a:t>
            </a:r>
            <a:r>
              <a:rPr lang="en-US" altLang="zh-CN" sz="5400" dirty="0">
                <a:solidFill>
                  <a:prstClr val="black"/>
                </a:solidFill>
              </a:rPr>
              <a:t>》</a:t>
            </a:r>
            <a:r>
              <a:rPr lang="zh-CN" altLang="en-US" sz="5400" dirty="0">
                <a:solidFill>
                  <a:prstClr val="black"/>
                </a:solidFill>
              </a:rPr>
              <a:t>课程简介</a:t>
            </a:r>
            <a:endParaRPr lang="zh-CN" altLang="en-US" dirty="0"/>
          </a:p>
        </p:txBody>
      </p:sp>
      <p:sp>
        <p:nvSpPr>
          <p:cNvPr id="3" name="内容占位符 2">
            <a:extLst>
              <a:ext uri="{FF2B5EF4-FFF2-40B4-BE49-F238E27FC236}">
                <a16:creationId xmlns:a16="http://schemas.microsoft.com/office/drawing/2014/main" xmlns="" id="{1011C492-90AA-41D5-B26B-F4E3CF19CFB9}"/>
              </a:ext>
            </a:extLst>
          </p:cNvPr>
          <p:cNvSpPr>
            <a:spLocks noGrp="1"/>
          </p:cNvSpPr>
          <p:nvPr>
            <p:ph idx="1"/>
          </p:nvPr>
        </p:nvSpPr>
        <p:spPr>
          <a:xfrm>
            <a:off x="1381837" y="2015733"/>
            <a:ext cx="9603275" cy="944444"/>
          </a:xfrm>
        </p:spPr>
        <p:txBody>
          <a:bodyPr>
            <a:normAutofit/>
          </a:bodyPr>
          <a:lstStyle/>
          <a:p>
            <a:r>
              <a:rPr lang="zh-CN" altLang="en-US" sz="3600" dirty="0"/>
              <a:t>王婆卖瓜自卖自夸</a:t>
            </a:r>
          </a:p>
        </p:txBody>
      </p:sp>
      <p:pic>
        <p:nvPicPr>
          <p:cNvPr id="11" name="图片 10">
            <a:extLst>
              <a:ext uri="{FF2B5EF4-FFF2-40B4-BE49-F238E27FC236}">
                <a16:creationId xmlns:a16="http://schemas.microsoft.com/office/drawing/2014/main" xmlns="" id="{40DFE299-FE95-4429-9F78-B6405AA8328C}"/>
              </a:ext>
            </a:extLst>
          </p:cNvPr>
          <p:cNvPicPr>
            <a:picLocks noChangeAspect="1"/>
          </p:cNvPicPr>
          <p:nvPr/>
        </p:nvPicPr>
        <p:blipFill>
          <a:blip r:embed="rId3"/>
          <a:stretch>
            <a:fillRect/>
          </a:stretch>
        </p:blipFill>
        <p:spPr>
          <a:xfrm>
            <a:off x="10235325" y="62886"/>
            <a:ext cx="1937990" cy="1645038"/>
          </a:xfrm>
          <a:prstGeom prst="rect">
            <a:avLst/>
          </a:prstGeom>
        </p:spPr>
      </p:pic>
      <p:pic>
        <p:nvPicPr>
          <p:cNvPr id="7" name="图片 6">
            <a:extLst>
              <a:ext uri="{FF2B5EF4-FFF2-40B4-BE49-F238E27FC236}">
                <a16:creationId xmlns:a16="http://schemas.microsoft.com/office/drawing/2014/main" xmlns="" id="{B0D27B98-61E2-4CA8-83D7-74E8CFB5F582}"/>
              </a:ext>
            </a:extLst>
          </p:cNvPr>
          <p:cNvPicPr>
            <a:picLocks noChangeAspect="1"/>
          </p:cNvPicPr>
          <p:nvPr/>
        </p:nvPicPr>
        <p:blipFill rotWithShape="1">
          <a:blip r:embed="rId4"/>
          <a:srcRect r="14284"/>
          <a:stretch/>
        </p:blipFill>
        <p:spPr>
          <a:xfrm>
            <a:off x="1625318" y="3114407"/>
            <a:ext cx="8417583" cy="2295525"/>
          </a:xfrm>
          <a:prstGeom prst="rect">
            <a:avLst/>
          </a:prstGeom>
        </p:spPr>
      </p:pic>
    </p:spTree>
    <p:extLst>
      <p:ext uri="{BB962C8B-B14F-4D97-AF65-F5344CB8AC3E}">
        <p14:creationId xmlns:p14="http://schemas.microsoft.com/office/powerpoint/2010/main" val="100393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87D32D-8544-4ECF-8111-6345A437EC18}"/>
              </a:ext>
            </a:extLst>
          </p:cNvPr>
          <p:cNvSpPr>
            <a:spLocks noGrp="1"/>
          </p:cNvSpPr>
          <p:nvPr>
            <p:ph type="title"/>
          </p:nvPr>
        </p:nvSpPr>
        <p:spPr/>
        <p:txBody>
          <a:bodyPr/>
          <a:lstStyle/>
          <a:p>
            <a:r>
              <a:rPr lang="en-US" altLang="zh-CN" sz="5400" dirty="0">
                <a:solidFill>
                  <a:prstClr val="black"/>
                </a:solidFill>
              </a:rPr>
              <a:t>《</a:t>
            </a:r>
            <a:r>
              <a:rPr lang="zh-CN" altLang="en-US" sz="5400" dirty="0">
                <a:solidFill>
                  <a:prstClr val="black"/>
                </a:solidFill>
              </a:rPr>
              <a:t>数据结构</a:t>
            </a:r>
            <a:r>
              <a:rPr lang="en-US" altLang="zh-CN" sz="5400" dirty="0">
                <a:solidFill>
                  <a:prstClr val="black"/>
                </a:solidFill>
              </a:rPr>
              <a:t>》</a:t>
            </a:r>
            <a:r>
              <a:rPr lang="zh-CN" altLang="en-US" sz="5400" dirty="0">
                <a:solidFill>
                  <a:prstClr val="black"/>
                </a:solidFill>
              </a:rPr>
              <a:t>课程简介</a:t>
            </a:r>
            <a:endParaRPr lang="zh-CN" altLang="en-US" dirty="0"/>
          </a:p>
        </p:txBody>
      </p:sp>
      <p:sp>
        <p:nvSpPr>
          <p:cNvPr id="3" name="内容占位符 2">
            <a:extLst>
              <a:ext uri="{FF2B5EF4-FFF2-40B4-BE49-F238E27FC236}">
                <a16:creationId xmlns:a16="http://schemas.microsoft.com/office/drawing/2014/main" xmlns="" id="{1011C492-90AA-41D5-B26B-F4E3CF19CFB9}"/>
              </a:ext>
            </a:extLst>
          </p:cNvPr>
          <p:cNvSpPr>
            <a:spLocks noGrp="1"/>
          </p:cNvSpPr>
          <p:nvPr>
            <p:ph idx="1"/>
          </p:nvPr>
        </p:nvSpPr>
        <p:spPr/>
        <p:txBody>
          <a:bodyPr>
            <a:normAutofit/>
          </a:bodyPr>
          <a:lstStyle/>
          <a:p>
            <a:r>
              <a:rPr lang="en-US" altLang="zh-CN" sz="3600" dirty="0"/>
              <a:t>2020</a:t>
            </a:r>
            <a:r>
              <a:rPr lang="zh-CN" altLang="en-US" sz="3600" dirty="0"/>
              <a:t>年</a:t>
            </a:r>
            <a:r>
              <a:rPr lang="en-US" altLang="zh-CN" sz="3600" dirty="0"/>
              <a:t>OBE</a:t>
            </a:r>
            <a:r>
              <a:rPr lang="zh-CN" altLang="en-US" sz="3600" dirty="0"/>
              <a:t>课程认证来到了电信学院</a:t>
            </a:r>
            <a:r>
              <a:rPr lang="en-US" altLang="zh-CN" sz="3600" dirty="0"/>
              <a:t>…</a:t>
            </a:r>
          </a:p>
          <a:p>
            <a:r>
              <a:rPr lang="en-US" altLang="zh-CN" sz="3200" b="0" i="0" dirty="0">
                <a:solidFill>
                  <a:srgbClr val="FF0000"/>
                </a:solidFill>
                <a:effectLst/>
                <a:latin typeface="Arial" panose="020B0604020202020204" pitchFamily="34" charset="0"/>
              </a:rPr>
              <a:t>Outcomes-Based Education</a:t>
            </a:r>
            <a:endParaRPr lang="zh-CN" altLang="en-US" sz="3600" dirty="0">
              <a:solidFill>
                <a:srgbClr val="FF0000"/>
              </a:solidFill>
            </a:endParaRPr>
          </a:p>
        </p:txBody>
      </p:sp>
      <p:sp>
        <p:nvSpPr>
          <p:cNvPr id="5" name="文本框 4">
            <a:extLst>
              <a:ext uri="{FF2B5EF4-FFF2-40B4-BE49-F238E27FC236}">
                <a16:creationId xmlns:a16="http://schemas.microsoft.com/office/drawing/2014/main" xmlns="" id="{7C226CFF-F660-4090-B412-86955B54F0CE}"/>
              </a:ext>
            </a:extLst>
          </p:cNvPr>
          <p:cNvSpPr txBox="1"/>
          <p:nvPr/>
        </p:nvSpPr>
        <p:spPr>
          <a:xfrm>
            <a:off x="1645307" y="3978598"/>
            <a:ext cx="9513472" cy="1200329"/>
          </a:xfrm>
          <a:prstGeom prst="rect">
            <a:avLst/>
          </a:prstGeom>
          <a:noFill/>
        </p:spPr>
        <p:txBody>
          <a:bodyPr wrap="square">
            <a:spAutoFit/>
          </a:bodyPr>
          <a:lstStyle/>
          <a:p>
            <a:r>
              <a:rPr lang="zh-CN" altLang="en-US" sz="2400" b="1" i="0" dirty="0">
                <a:solidFill>
                  <a:srgbClr val="333333"/>
                </a:solidFill>
                <a:effectLst/>
                <a:latin typeface="Times New Roman" panose="02020603050405020304" pitchFamily="18" charset="0"/>
                <a:cs typeface="Times New Roman" panose="02020603050405020304" pitchFamily="18" charset="0"/>
              </a:rPr>
              <a:t>在</a:t>
            </a:r>
            <a:r>
              <a:rPr lang="en-US" altLang="zh-CN" sz="2400" b="1" i="0" dirty="0">
                <a:solidFill>
                  <a:srgbClr val="333333"/>
                </a:solidFill>
                <a:effectLst/>
                <a:latin typeface="Times New Roman" panose="02020603050405020304" pitchFamily="18" charset="0"/>
                <a:cs typeface="Times New Roman" panose="02020603050405020304" pitchFamily="18" charset="0"/>
              </a:rPr>
              <a:t>OBE</a:t>
            </a:r>
            <a:r>
              <a:rPr lang="zh-CN" altLang="en-US" sz="2400" b="1" i="0" dirty="0">
                <a:solidFill>
                  <a:srgbClr val="333333"/>
                </a:solidFill>
                <a:effectLst/>
                <a:latin typeface="Times New Roman" panose="02020603050405020304" pitchFamily="18" charset="0"/>
                <a:cs typeface="Times New Roman" panose="02020603050405020304" pitchFamily="18" charset="0"/>
              </a:rPr>
              <a:t>教育系统中，教育者必须对学生毕业时应达到的</a:t>
            </a:r>
            <a:r>
              <a:rPr lang="zh-CN" altLang="en-US" sz="2400" b="1" i="0" dirty="0">
                <a:solidFill>
                  <a:srgbClr val="FF0000"/>
                </a:solidFill>
                <a:effectLst/>
                <a:latin typeface="Times New Roman" panose="02020603050405020304" pitchFamily="18" charset="0"/>
                <a:cs typeface="Times New Roman" panose="02020603050405020304" pitchFamily="18" charset="0"/>
              </a:rPr>
              <a:t>能力及其水平</a:t>
            </a:r>
            <a:r>
              <a:rPr lang="zh-CN" altLang="en-US" sz="2400" b="1" i="0" dirty="0">
                <a:solidFill>
                  <a:srgbClr val="333333"/>
                </a:solidFill>
                <a:effectLst/>
                <a:latin typeface="Times New Roman" panose="02020603050405020304" pitchFamily="18" charset="0"/>
                <a:cs typeface="Times New Roman" panose="02020603050405020304" pitchFamily="18" charset="0"/>
              </a:rPr>
              <a:t>有清楚的构想，然后寻求设计适宜的教育结构来保证学生达到这些</a:t>
            </a:r>
            <a:r>
              <a:rPr lang="zh-CN" altLang="en-US" sz="2400" b="1" i="0" dirty="0">
                <a:solidFill>
                  <a:srgbClr val="FF0000"/>
                </a:solidFill>
                <a:effectLst/>
                <a:latin typeface="Times New Roman" panose="02020603050405020304" pitchFamily="18" charset="0"/>
                <a:cs typeface="Times New Roman" panose="02020603050405020304" pitchFamily="18" charset="0"/>
              </a:rPr>
              <a:t>预期目标</a:t>
            </a:r>
            <a:r>
              <a:rPr lang="zh-CN" altLang="en-US" sz="2400" b="1" i="0" dirty="0">
                <a:solidFill>
                  <a:srgbClr val="333333"/>
                </a:solidFill>
                <a:effectLst/>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167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87D32D-8544-4ECF-8111-6345A437EC18}"/>
              </a:ext>
            </a:extLst>
          </p:cNvPr>
          <p:cNvSpPr>
            <a:spLocks noGrp="1"/>
          </p:cNvSpPr>
          <p:nvPr>
            <p:ph type="title"/>
          </p:nvPr>
        </p:nvSpPr>
        <p:spPr/>
        <p:txBody>
          <a:bodyPr/>
          <a:lstStyle/>
          <a:p>
            <a:r>
              <a:rPr lang="en-US" altLang="zh-CN" sz="5400" dirty="0">
                <a:solidFill>
                  <a:prstClr val="black"/>
                </a:solidFill>
              </a:rPr>
              <a:t>《</a:t>
            </a:r>
            <a:r>
              <a:rPr lang="zh-CN" altLang="en-US" sz="5400" dirty="0">
                <a:solidFill>
                  <a:prstClr val="black"/>
                </a:solidFill>
              </a:rPr>
              <a:t>数据结构</a:t>
            </a:r>
            <a:r>
              <a:rPr lang="en-US" altLang="zh-CN" sz="5400" dirty="0">
                <a:solidFill>
                  <a:prstClr val="black"/>
                </a:solidFill>
              </a:rPr>
              <a:t>》</a:t>
            </a:r>
            <a:r>
              <a:rPr lang="zh-CN" altLang="en-US" sz="5400" dirty="0">
                <a:solidFill>
                  <a:prstClr val="black"/>
                </a:solidFill>
              </a:rPr>
              <a:t>课程简介</a:t>
            </a:r>
            <a:endParaRPr lang="zh-CN" altLang="en-US" dirty="0"/>
          </a:p>
        </p:txBody>
      </p:sp>
      <p:sp>
        <p:nvSpPr>
          <p:cNvPr id="3" name="内容占位符 2">
            <a:extLst>
              <a:ext uri="{FF2B5EF4-FFF2-40B4-BE49-F238E27FC236}">
                <a16:creationId xmlns:a16="http://schemas.microsoft.com/office/drawing/2014/main" xmlns="" id="{1011C492-90AA-41D5-B26B-F4E3CF19CFB9}"/>
              </a:ext>
            </a:extLst>
          </p:cNvPr>
          <p:cNvSpPr>
            <a:spLocks noGrp="1"/>
          </p:cNvSpPr>
          <p:nvPr>
            <p:ph idx="1"/>
          </p:nvPr>
        </p:nvSpPr>
        <p:spPr>
          <a:xfrm>
            <a:off x="265960" y="1930491"/>
            <a:ext cx="477959" cy="3865875"/>
          </a:xfrm>
        </p:spPr>
        <p:txBody>
          <a:bodyPr>
            <a:normAutofit lnSpcReduction="10000"/>
          </a:bodyPr>
          <a:lstStyle/>
          <a:p>
            <a:pPr marL="0" indent="0">
              <a:buNone/>
            </a:pPr>
            <a:r>
              <a:rPr lang="zh-CN" altLang="en-US" sz="2400" dirty="0"/>
              <a:t>电子与信息工程学科</a:t>
            </a:r>
          </a:p>
        </p:txBody>
      </p:sp>
      <p:pic>
        <p:nvPicPr>
          <p:cNvPr id="6" name="图片 5">
            <a:extLst>
              <a:ext uri="{FF2B5EF4-FFF2-40B4-BE49-F238E27FC236}">
                <a16:creationId xmlns:a16="http://schemas.microsoft.com/office/drawing/2014/main" xmlns="" id="{B6F2B251-FE70-4E08-B4F5-88E1513C97F4}"/>
              </a:ext>
            </a:extLst>
          </p:cNvPr>
          <p:cNvPicPr>
            <a:picLocks noChangeAspect="1"/>
          </p:cNvPicPr>
          <p:nvPr/>
        </p:nvPicPr>
        <p:blipFill>
          <a:blip r:embed="rId3"/>
          <a:stretch>
            <a:fillRect/>
          </a:stretch>
        </p:blipFill>
        <p:spPr>
          <a:xfrm>
            <a:off x="1241323" y="0"/>
            <a:ext cx="10950677" cy="6858000"/>
          </a:xfrm>
          <a:prstGeom prst="rect">
            <a:avLst/>
          </a:prstGeom>
        </p:spPr>
      </p:pic>
      <p:cxnSp>
        <p:nvCxnSpPr>
          <p:cNvPr id="9" name="直接连接符 8">
            <a:extLst>
              <a:ext uri="{FF2B5EF4-FFF2-40B4-BE49-F238E27FC236}">
                <a16:creationId xmlns:a16="http://schemas.microsoft.com/office/drawing/2014/main" xmlns="" id="{B69B1D28-792C-4528-966E-CA21AB138709}"/>
              </a:ext>
            </a:extLst>
          </p:cNvPr>
          <p:cNvCxnSpPr/>
          <p:nvPr/>
        </p:nvCxnSpPr>
        <p:spPr>
          <a:xfrm>
            <a:off x="1241323" y="5904854"/>
            <a:ext cx="4710026" cy="0"/>
          </a:xfrm>
          <a:prstGeom prst="line">
            <a:avLst/>
          </a:prstGeom>
          <a:ln w="381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959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87D32D-8544-4ECF-8111-6345A437EC18}"/>
              </a:ext>
            </a:extLst>
          </p:cNvPr>
          <p:cNvSpPr>
            <a:spLocks noGrp="1"/>
          </p:cNvSpPr>
          <p:nvPr>
            <p:ph type="title"/>
          </p:nvPr>
        </p:nvSpPr>
        <p:spPr/>
        <p:txBody>
          <a:bodyPr/>
          <a:lstStyle/>
          <a:p>
            <a:r>
              <a:rPr lang="en-US" altLang="zh-CN" sz="5400" dirty="0">
                <a:solidFill>
                  <a:prstClr val="black"/>
                </a:solidFill>
              </a:rPr>
              <a:t>《</a:t>
            </a:r>
            <a:r>
              <a:rPr lang="zh-CN" altLang="en-US" sz="5400" dirty="0">
                <a:solidFill>
                  <a:prstClr val="black"/>
                </a:solidFill>
              </a:rPr>
              <a:t>数据结构</a:t>
            </a:r>
            <a:r>
              <a:rPr lang="en-US" altLang="zh-CN" sz="5400" dirty="0">
                <a:solidFill>
                  <a:prstClr val="black"/>
                </a:solidFill>
              </a:rPr>
              <a:t>》</a:t>
            </a:r>
            <a:r>
              <a:rPr lang="zh-CN" altLang="en-US" sz="5400" dirty="0">
                <a:solidFill>
                  <a:prstClr val="black"/>
                </a:solidFill>
              </a:rPr>
              <a:t>课程简介</a:t>
            </a:r>
            <a:endParaRPr lang="zh-CN" altLang="en-US" dirty="0"/>
          </a:p>
        </p:txBody>
      </p:sp>
      <p:pic>
        <p:nvPicPr>
          <p:cNvPr id="10" name="图片 9">
            <a:extLst>
              <a:ext uri="{FF2B5EF4-FFF2-40B4-BE49-F238E27FC236}">
                <a16:creationId xmlns:a16="http://schemas.microsoft.com/office/drawing/2014/main" xmlns="" id="{DEFB90E6-771A-4892-85F0-5C85EBDD3EAD}"/>
              </a:ext>
            </a:extLst>
          </p:cNvPr>
          <p:cNvPicPr>
            <a:picLocks noChangeAspect="1"/>
          </p:cNvPicPr>
          <p:nvPr/>
        </p:nvPicPr>
        <p:blipFill>
          <a:blip r:embed="rId3"/>
          <a:stretch>
            <a:fillRect/>
          </a:stretch>
        </p:blipFill>
        <p:spPr>
          <a:xfrm>
            <a:off x="1409700" y="133987"/>
            <a:ext cx="9645154" cy="6273271"/>
          </a:xfrm>
          <a:prstGeom prst="rect">
            <a:avLst/>
          </a:prstGeom>
        </p:spPr>
      </p:pic>
    </p:spTree>
    <p:extLst>
      <p:ext uri="{BB962C8B-B14F-4D97-AF65-F5344CB8AC3E}">
        <p14:creationId xmlns:p14="http://schemas.microsoft.com/office/powerpoint/2010/main" val="1940534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87D32D-8544-4ECF-8111-6345A437EC18}"/>
              </a:ext>
            </a:extLst>
          </p:cNvPr>
          <p:cNvSpPr>
            <a:spLocks noGrp="1"/>
          </p:cNvSpPr>
          <p:nvPr>
            <p:ph type="title"/>
          </p:nvPr>
        </p:nvSpPr>
        <p:spPr/>
        <p:txBody>
          <a:bodyPr/>
          <a:lstStyle/>
          <a:p>
            <a:r>
              <a:rPr lang="en-US" altLang="zh-CN" sz="5400" dirty="0">
                <a:solidFill>
                  <a:prstClr val="black"/>
                </a:solidFill>
              </a:rPr>
              <a:t>《</a:t>
            </a:r>
            <a:r>
              <a:rPr lang="zh-CN" altLang="en-US" sz="5400" dirty="0">
                <a:solidFill>
                  <a:prstClr val="black"/>
                </a:solidFill>
              </a:rPr>
              <a:t>数据结构</a:t>
            </a:r>
            <a:r>
              <a:rPr lang="en-US" altLang="zh-CN" sz="5400" dirty="0">
                <a:solidFill>
                  <a:prstClr val="black"/>
                </a:solidFill>
              </a:rPr>
              <a:t>》</a:t>
            </a:r>
            <a:r>
              <a:rPr lang="zh-CN" altLang="en-US" sz="5400" dirty="0">
                <a:solidFill>
                  <a:prstClr val="black"/>
                </a:solidFill>
              </a:rPr>
              <a:t>课程简介</a:t>
            </a:r>
            <a:endParaRPr lang="zh-CN" altLang="en-US" dirty="0"/>
          </a:p>
        </p:txBody>
      </p:sp>
      <p:pic>
        <p:nvPicPr>
          <p:cNvPr id="4" name="图片 3">
            <a:extLst>
              <a:ext uri="{FF2B5EF4-FFF2-40B4-BE49-F238E27FC236}">
                <a16:creationId xmlns:a16="http://schemas.microsoft.com/office/drawing/2014/main" xmlns="" id="{6871E236-8936-4BC6-8FE2-FBB7DC7D0147}"/>
              </a:ext>
            </a:extLst>
          </p:cNvPr>
          <p:cNvPicPr>
            <a:picLocks noChangeAspect="1"/>
          </p:cNvPicPr>
          <p:nvPr/>
        </p:nvPicPr>
        <p:blipFill>
          <a:blip r:embed="rId3"/>
          <a:stretch>
            <a:fillRect/>
          </a:stretch>
        </p:blipFill>
        <p:spPr>
          <a:xfrm>
            <a:off x="1436081" y="108756"/>
            <a:ext cx="9686629" cy="6022215"/>
          </a:xfrm>
          <a:prstGeom prst="rect">
            <a:avLst/>
          </a:prstGeom>
        </p:spPr>
      </p:pic>
    </p:spTree>
    <p:extLst>
      <p:ext uri="{BB962C8B-B14F-4D97-AF65-F5344CB8AC3E}">
        <p14:creationId xmlns:p14="http://schemas.microsoft.com/office/powerpoint/2010/main" val="19190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87D32D-8544-4ECF-8111-6345A437EC18}"/>
              </a:ext>
            </a:extLst>
          </p:cNvPr>
          <p:cNvSpPr>
            <a:spLocks noGrp="1"/>
          </p:cNvSpPr>
          <p:nvPr>
            <p:ph type="title"/>
          </p:nvPr>
        </p:nvSpPr>
        <p:spPr/>
        <p:txBody>
          <a:bodyPr/>
          <a:lstStyle/>
          <a:p>
            <a:r>
              <a:rPr lang="en-US" altLang="zh-CN" sz="5400" dirty="0">
                <a:solidFill>
                  <a:prstClr val="black"/>
                </a:solidFill>
              </a:rPr>
              <a:t>《</a:t>
            </a:r>
            <a:r>
              <a:rPr lang="zh-CN" altLang="en-US" sz="5400" dirty="0">
                <a:solidFill>
                  <a:prstClr val="black"/>
                </a:solidFill>
              </a:rPr>
              <a:t>数据结构</a:t>
            </a:r>
            <a:r>
              <a:rPr lang="en-US" altLang="zh-CN" sz="5400" dirty="0">
                <a:solidFill>
                  <a:prstClr val="black"/>
                </a:solidFill>
              </a:rPr>
              <a:t>》</a:t>
            </a:r>
            <a:r>
              <a:rPr lang="zh-CN" altLang="en-US" sz="5400" dirty="0">
                <a:solidFill>
                  <a:prstClr val="black"/>
                </a:solidFill>
              </a:rPr>
              <a:t>课程简介</a:t>
            </a:r>
            <a:endParaRPr lang="zh-CN" altLang="en-US" dirty="0"/>
          </a:p>
        </p:txBody>
      </p:sp>
      <p:pic>
        <p:nvPicPr>
          <p:cNvPr id="9" name="图片 8">
            <a:extLst>
              <a:ext uri="{FF2B5EF4-FFF2-40B4-BE49-F238E27FC236}">
                <a16:creationId xmlns:a16="http://schemas.microsoft.com/office/drawing/2014/main" xmlns="" id="{788AF7C0-9917-4485-9237-3C1B1646E8F6}"/>
              </a:ext>
            </a:extLst>
          </p:cNvPr>
          <p:cNvPicPr>
            <a:picLocks noChangeAspect="1"/>
          </p:cNvPicPr>
          <p:nvPr/>
        </p:nvPicPr>
        <p:blipFill>
          <a:blip r:embed="rId3"/>
          <a:stretch>
            <a:fillRect/>
          </a:stretch>
        </p:blipFill>
        <p:spPr>
          <a:xfrm>
            <a:off x="1367749" y="166950"/>
            <a:ext cx="9817427" cy="5880489"/>
          </a:xfrm>
          <a:prstGeom prst="rect">
            <a:avLst/>
          </a:prstGeom>
        </p:spPr>
      </p:pic>
    </p:spTree>
    <p:extLst>
      <p:ext uri="{BB962C8B-B14F-4D97-AF65-F5344CB8AC3E}">
        <p14:creationId xmlns:p14="http://schemas.microsoft.com/office/powerpoint/2010/main" val="1579285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87D32D-8544-4ECF-8111-6345A437EC18}"/>
              </a:ext>
            </a:extLst>
          </p:cNvPr>
          <p:cNvSpPr>
            <a:spLocks noGrp="1"/>
          </p:cNvSpPr>
          <p:nvPr>
            <p:ph type="title"/>
          </p:nvPr>
        </p:nvSpPr>
        <p:spPr/>
        <p:txBody>
          <a:bodyPr/>
          <a:lstStyle/>
          <a:p>
            <a:r>
              <a:rPr lang="en-US" altLang="zh-CN" sz="5400" dirty="0">
                <a:solidFill>
                  <a:prstClr val="black"/>
                </a:solidFill>
              </a:rPr>
              <a:t>《</a:t>
            </a:r>
            <a:r>
              <a:rPr lang="zh-CN" altLang="en-US" sz="5400" dirty="0">
                <a:solidFill>
                  <a:prstClr val="black"/>
                </a:solidFill>
              </a:rPr>
              <a:t>数据结构</a:t>
            </a:r>
            <a:r>
              <a:rPr lang="en-US" altLang="zh-CN" sz="5400" dirty="0">
                <a:solidFill>
                  <a:prstClr val="black"/>
                </a:solidFill>
              </a:rPr>
              <a:t>》</a:t>
            </a:r>
            <a:r>
              <a:rPr lang="zh-CN" altLang="en-US" sz="5400" dirty="0">
                <a:solidFill>
                  <a:prstClr val="black"/>
                </a:solidFill>
              </a:rPr>
              <a:t>课程简介</a:t>
            </a:r>
            <a:endParaRPr lang="zh-CN" altLang="en-US" dirty="0"/>
          </a:p>
        </p:txBody>
      </p:sp>
      <p:sp>
        <p:nvSpPr>
          <p:cNvPr id="5" name="文本框 4">
            <a:extLst>
              <a:ext uri="{FF2B5EF4-FFF2-40B4-BE49-F238E27FC236}">
                <a16:creationId xmlns:a16="http://schemas.microsoft.com/office/drawing/2014/main" xmlns="" id="{F1128A5D-F974-4701-887A-D2942E4BDD41}"/>
              </a:ext>
            </a:extLst>
          </p:cNvPr>
          <p:cNvSpPr txBox="1"/>
          <p:nvPr/>
        </p:nvSpPr>
        <p:spPr>
          <a:xfrm>
            <a:off x="276225" y="2187996"/>
            <a:ext cx="11915775" cy="2094420"/>
          </a:xfrm>
          <a:prstGeom prst="rect">
            <a:avLst/>
          </a:prstGeom>
          <a:noFill/>
        </p:spPr>
        <p:txBody>
          <a:bodyPr wrap="square">
            <a:spAutoFit/>
          </a:bodyPr>
          <a:lstStyle/>
          <a:p>
            <a:pPr>
              <a:lnSpc>
                <a:spcPts val="2000"/>
              </a:lnSpc>
              <a:spcAft>
                <a:spcPts val="1000"/>
              </a:spcAft>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目标</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solidFill>
                  <a:srgbClr val="00B0F0"/>
                </a:solidFill>
                <a:effectLst/>
                <a:latin typeface="Times New Roman" panose="02020603050405020304" pitchFamily="18" charset="0"/>
                <a:ea typeface="宋体" panose="02010600030101010101" pitchFamily="2" charset="-122"/>
                <a:cs typeface="Times New Roman" panose="02020603050405020304" pitchFamily="18" charset="0"/>
              </a:rPr>
              <a:t>能够分析数据结构的特点和适用范围，并能够从时间复杂度上评估和比较基于特定数据结构的不同算法。</a:t>
            </a:r>
            <a:endPar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15000"/>
              </a:lnSpc>
              <a:spcAft>
                <a:spcPts val="1000"/>
              </a:spcAft>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目标</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solidFill>
                  <a:srgbClr val="00B0F0"/>
                </a:solidFill>
                <a:effectLst/>
                <a:latin typeface="Times New Roman" panose="02020603050405020304" pitchFamily="18" charset="0"/>
                <a:ea typeface="宋体" panose="02010600030101010101" pitchFamily="2" charset="-122"/>
                <a:cs typeface="Times New Roman" panose="02020603050405020304" pitchFamily="18" charset="0"/>
              </a:rPr>
              <a:t>能够使用基于特定数据结构的查找、插入、删除、遍历等操作。</a:t>
            </a:r>
            <a:endPar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15000"/>
              </a:lnSpc>
              <a:spcAft>
                <a:spcPts val="1000"/>
              </a:spcAft>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目标</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solidFill>
                  <a:srgbClr val="00B0F0"/>
                </a:solidFill>
                <a:effectLst/>
                <a:latin typeface="Times New Roman" panose="02020603050405020304" pitchFamily="18" charset="0"/>
                <a:ea typeface="宋体" panose="02010600030101010101" pitchFamily="2" charset="-122"/>
                <a:cs typeface="Times New Roman" panose="02020603050405020304" pitchFamily="18" charset="0"/>
              </a:rPr>
              <a:t>能够使用和选择多种存储结构来表示具有相同逻辑结构的数据。</a:t>
            </a:r>
            <a:endPar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15000"/>
              </a:lnSpc>
              <a:spcAft>
                <a:spcPts val="1000"/>
              </a:spcAft>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目标</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solidFill>
                  <a:srgbClr val="00B0F0"/>
                </a:solidFill>
                <a:effectLst/>
                <a:latin typeface="Times New Roman" panose="02020603050405020304" pitchFamily="18" charset="0"/>
                <a:ea typeface="宋体" panose="02010600030101010101" pitchFamily="2" charset="-122"/>
                <a:cs typeface="Times New Roman" panose="02020603050405020304" pitchFamily="18" charset="0"/>
              </a:rPr>
              <a:t>能够选择并设计合理的数据结构来解决包括赫夫曼编码和求解最短路径在内的实际工程问题。</a:t>
            </a:r>
            <a:endPar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目标</a:t>
            </a:r>
            <a:r>
              <a:rPr lang="en-US" altLang="zh-CN" sz="1800" kern="0" dirty="0">
                <a:effectLst/>
                <a:latin typeface="Times New Roman" panose="02020603050405020304" pitchFamily="18" charset="0"/>
                <a:ea typeface="宋体" panose="02010600030101010101" pitchFamily="2" charset="-122"/>
              </a:rPr>
              <a:t>5</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0" dirty="0">
                <a:solidFill>
                  <a:srgbClr val="00B0F0"/>
                </a:solidFill>
                <a:effectLst/>
                <a:latin typeface="Times New Roman" panose="02020603050405020304" pitchFamily="18" charset="0"/>
                <a:ea typeface="宋体" panose="02010600030101010101" pitchFamily="2" charset="-122"/>
                <a:cs typeface="Times New Roman" panose="02020603050405020304" pitchFamily="18" charset="0"/>
              </a:rPr>
              <a:t>能够使用、思考并设计多种数据结构（或基于该结构的算法）来解决查找和内部排序问题。</a:t>
            </a:r>
            <a:endParaRPr lang="zh-CN" altLang="en-US" dirty="0"/>
          </a:p>
        </p:txBody>
      </p:sp>
      <p:sp>
        <p:nvSpPr>
          <p:cNvPr id="7" name="文本框 6">
            <a:extLst>
              <a:ext uri="{FF2B5EF4-FFF2-40B4-BE49-F238E27FC236}">
                <a16:creationId xmlns:a16="http://schemas.microsoft.com/office/drawing/2014/main" xmlns="" id="{7D91AB8B-5AFF-401F-9C3F-8C11BF8F9B29}"/>
              </a:ext>
            </a:extLst>
          </p:cNvPr>
          <p:cNvSpPr txBox="1"/>
          <p:nvPr/>
        </p:nvSpPr>
        <p:spPr>
          <a:xfrm>
            <a:off x="373380" y="4467244"/>
            <a:ext cx="11254740" cy="369332"/>
          </a:xfrm>
          <a:prstGeom prst="rect">
            <a:avLst/>
          </a:prstGeom>
          <a:noFill/>
        </p:spPr>
        <p:txBody>
          <a:bodyPr wrap="square">
            <a:spAutoFit/>
          </a:bodyPr>
          <a:lstStyle/>
          <a:p>
            <a:r>
              <a:rPr lang="zh-CN" altLang="en-US" dirty="0">
                <a:solidFill>
                  <a:srgbClr val="00B0F0"/>
                </a:solidFill>
                <a:latin typeface="华文楷体" panose="02010600040101010101" pitchFamily="2" charset="-122"/>
                <a:ea typeface="华文楷体" panose="02010600040101010101" pitchFamily="2" charset="-122"/>
                <a:cs typeface="Times New Roman" panose="02020603050405020304" pitchFamily="18" charset="0"/>
              </a:rPr>
              <a:t>课程目标</a:t>
            </a:r>
            <a:r>
              <a:rPr lang="en-US" altLang="zh-CN" dirty="0">
                <a:solidFill>
                  <a:srgbClr val="00B0F0"/>
                </a:solidFill>
                <a:latin typeface="华文楷体" panose="02010600040101010101" pitchFamily="2" charset="-122"/>
                <a:ea typeface="华文楷体" panose="02010600040101010101" pitchFamily="2" charset="-122"/>
                <a:cs typeface="Times New Roman" panose="02020603050405020304" pitchFamily="18" charset="0"/>
              </a:rPr>
              <a:t>1          </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对应 </a:t>
            </a:r>
            <a:r>
              <a:rPr lang="en-US" altLang="zh-CN"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1.4</a:t>
            </a:r>
            <a:r>
              <a:rPr lang="zh-CN" altLang="zh-CN"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能运用相关知识和数学模型方法比较与综合电子信息相关的复杂工程问题的解决方案。</a:t>
            </a:r>
            <a:endParaRPr lang="en-US" altLang="zh-CN"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xmlns="" id="{3CD03C0D-3BBA-418D-89C5-92B8B29C8871}"/>
              </a:ext>
            </a:extLst>
          </p:cNvPr>
          <p:cNvSpPr txBox="1"/>
          <p:nvPr/>
        </p:nvSpPr>
        <p:spPr>
          <a:xfrm>
            <a:off x="373380" y="4950900"/>
            <a:ext cx="11254740" cy="369332"/>
          </a:xfrm>
          <a:prstGeom prst="rect">
            <a:avLst/>
          </a:prstGeom>
          <a:noFill/>
        </p:spPr>
        <p:txBody>
          <a:bodyPr wrap="square">
            <a:spAutoFit/>
          </a:bodyPr>
          <a:lstStyle/>
          <a:p>
            <a:r>
              <a:rPr lang="zh-CN" altLang="en-US" dirty="0">
                <a:solidFill>
                  <a:srgbClr val="00B0F0"/>
                </a:solidFill>
                <a:latin typeface="华文楷体" panose="02010600040101010101" pitchFamily="2" charset="-122"/>
                <a:ea typeface="华文楷体" panose="02010600040101010101" pitchFamily="2" charset="-122"/>
                <a:cs typeface="Times New Roman" panose="02020603050405020304" pitchFamily="18" charset="0"/>
              </a:rPr>
              <a:t>课程目标</a:t>
            </a:r>
            <a:r>
              <a:rPr lang="en-US" altLang="zh-CN" dirty="0">
                <a:solidFill>
                  <a:srgbClr val="00B0F0"/>
                </a:solidFill>
                <a:latin typeface="华文楷体" panose="02010600040101010101" pitchFamily="2" charset="-122"/>
                <a:ea typeface="华文楷体" panose="02010600040101010101" pitchFamily="2" charset="-122"/>
                <a:cs typeface="Times New Roman" panose="02020603050405020304" pitchFamily="18" charset="0"/>
              </a:rPr>
              <a:t>3</a:t>
            </a:r>
            <a:r>
              <a:rPr lang="zh-CN" altLang="en-US" dirty="0">
                <a:solidFill>
                  <a:srgbClr val="00B0F0"/>
                </a:solidFill>
                <a:latin typeface="华文楷体" panose="02010600040101010101" pitchFamily="2" charset="-122"/>
                <a:ea typeface="华文楷体" panose="02010600040101010101" pitchFamily="2" charset="-122"/>
                <a:cs typeface="Times New Roman" panose="02020603050405020304" pitchFamily="18" charset="0"/>
              </a:rPr>
              <a:t>和</a:t>
            </a:r>
            <a:r>
              <a:rPr lang="en-US" altLang="zh-CN" dirty="0">
                <a:solidFill>
                  <a:srgbClr val="00B0F0"/>
                </a:solidFill>
                <a:latin typeface="华文楷体" panose="02010600040101010101" pitchFamily="2" charset="-122"/>
                <a:ea typeface="华文楷体" panose="02010600040101010101" pitchFamily="2" charset="-122"/>
                <a:cs typeface="Times New Roman" panose="02020603050405020304" pitchFamily="18" charset="0"/>
              </a:rPr>
              <a:t>5    </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对应 </a:t>
            </a:r>
            <a:r>
              <a:rPr lang="en-US" altLang="zh-CN"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2.3 </a:t>
            </a:r>
            <a:r>
              <a:rPr lang="zh-CN" altLang="en-US"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能认识到解决问题有多种方案可选择，会通过文献研究寻求可替代的解决方案。</a:t>
            </a:r>
            <a:endParaRPr lang="en-US" altLang="zh-CN"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xmlns="" id="{33E29FA3-06DC-4ED9-B25C-1FBBB94B89FD}"/>
              </a:ext>
            </a:extLst>
          </p:cNvPr>
          <p:cNvSpPr txBox="1"/>
          <p:nvPr/>
        </p:nvSpPr>
        <p:spPr>
          <a:xfrm>
            <a:off x="407670" y="5434556"/>
            <a:ext cx="11254740" cy="369332"/>
          </a:xfrm>
          <a:prstGeom prst="rect">
            <a:avLst/>
          </a:prstGeom>
          <a:noFill/>
        </p:spPr>
        <p:txBody>
          <a:bodyPr wrap="square">
            <a:spAutoFit/>
          </a:bodyPr>
          <a:lstStyle/>
          <a:p>
            <a:r>
              <a:rPr lang="zh-CN" altLang="en-US" dirty="0">
                <a:solidFill>
                  <a:srgbClr val="00B0F0"/>
                </a:solidFill>
                <a:latin typeface="华文楷体" panose="02010600040101010101" pitchFamily="2" charset="-122"/>
                <a:ea typeface="华文楷体" panose="02010600040101010101" pitchFamily="2" charset="-122"/>
                <a:cs typeface="Times New Roman" panose="02020603050405020304" pitchFamily="18" charset="0"/>
              </a:rPr>
              <a:t>课程目标</a:t>
            </a:r>
            <a:r>
              <a:rPr lang="en-US" altLang="zh-CN" dirty="0">
                <a:solidFill>
                  <a:srgbClr val="00B0F0"/>
                </a:solidFill>
                <a:latin typeface="华文楷体" panose="02010600040101010101" pitchFamily="2" charset="-122"/>
                <a:ea typeface="华文楷体" panose="02010600040101010101" pitchFamily="2" charset="-122"/>
                <a:cs typeface="Times New Roman" panose="02020603050405020304" pitchFamily="18" charset="0"/>
              </a:rPr>
              <a:t>2</a:t>
            </a:r>
            <a:r>
              <a:rPr lang="zh-CN" altLang="en-US" dirty="0">
                <a:solidFill>
                  <a:srgbClr val="00B0F0"/>
                </a:solidFill>
                <a:latin typeface="华文楷体" panose="02010600040101010101" pitchFamily="2" charset="-122"/>
                <a:ea typeface="华文楷体" panose="02010600040101010101" pitchFamily="2" charset="-122"/>
                <a:cs typeface="Times New Roman" panose="02020603050405020304" pitchFamily="18" charset="0"/>
              </a:rPr>
              <a:t>和</a:t>
            </a:r>
            <a:r>
              <a:rPr lang="en-US" altLang="zh-CN" dirty="0">
                <a:solidFill>
                  <a:srgbClr val="00B0F0"/>
                </a:solidFill>
                <a:latin typeface="华文楷体" panose="02010600040101010101" pitchFamily="2" charset="-122"/>
                <a:ea typeface="华文楷体" panose="02010600040101010101" pitchFamily="2" charset="-122"/>
                <a:cs typeface="Times New Roman" panose="02020603050405020304" pitchFamily="18" charset="0"/>
              </a:rPr>
              <a:t>4    </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对应 </a:t>
            </a:r>
            <a:r>
              <a:rPr lang="en-US" altLang="zh-CN"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3.2 </a:t>
            </a:r>
            <a:r>
              <a:rPr lang="zh-CN" altLang="en-US"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能够针对电子信息工程领域的特定需求完成相关的软、硬件功能模块设计。</a:t>
            </a:r>
            <a:endParaRPr lang="en-US" altLang="zh-CN"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1665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272906D-0082-4C4A-9F50-B6AC46F93A04}"/>
              </a:ext>
            </a:extLst>
          </p:cNvPr>
          <p:cNvSpPr>
            <a:spLocks noGrp="1"/>
          </p:cNvSpPr>
          <p:nvPr>
            <p:ph type="title"/>
          </p:nvPr>
        </p:nvSpPr>
        <p:spPr/>
        <p:txBody>
          <a:bodyPr/>
          <a:lstStyle/>
          <a:p>
            <a:r>
              <a:rPr lang="en-US" altLang="zh-CN" sz="5400" dirty="0"/>
              <a:t>《</a:t>
            </a:r>
            <a:r>
              <a:rPr lang="zh-CN" altLang="en-US" sz="5400" dirty="0"/>
              <a:t>数据结构</a:t>
            </a:r>
            <a:r>
              <a:rPr lang="en-US" altLang="zh-CN" sz="5400" dirty="0"/>
              <a:t>》</a:t>
            </a:r>
            <a:r>
              <a:rPr lang="zh-CN" altLang="en-US" sz="5400" dirty="0"/>
              <a:t>课程简介</a:t>
            </a:r>
          </a:p>
        </p:txBody>
      </p:sp>
      <p:sp>
        <p:nvSpPr>
          <p:cNvPr id="3" name="内容占位符 2">
            <a:extLst>
              <a:ext uri="{FF2B5EF4-FFF2-40B4-BE49-F238E27FC236}">
                <a16:creationId xmlns:a16="http://schemas.microsoft.com/office/drawing/2014/main" xmlns="" id="{7E929E9B-23EC-4FC6-AECE-8BA7819265F5}"/>
              </a:ext>
            </a:extLst>
          </p:cNvPr>
          <p:cNvSpPr>
            <a:spLocks noGrp="1"/>
          </p:cNvSpPr>
          <p:nvPr>
            <p:ph idx="1"/>
          </p:nvPr>
        </p:nvSpPr>
        <p:spPr>
          <a:xfrm>
            <a:off x="1374087" y="1853754"/>
            <a:ext cx="9603275" cy="4633041"/>
          </a:xfrm>
        </p:spPr>
        <p:txBody>
          <a:bodyPr/>
          <a:lstStyle/>
          <a:p>
            <a:r>
              <a:rPr lang="zh-CN" altLang="en-US" sz="2800" dirty="0"/>
              <a:t>授课老师：周飞</a:t>
            </a:r>
            <a:endParaRPr lang="en-US" altLang="zh-CN" sz="2800" dirty="0"/>
          </a:p>
          <a:p>
            <a:pPr lvl="1"/>
            <a:r>
              <a:rPr lang="en-US" altLang="zh-CN" sz="2600" dirty="0"/>
              <a:t>2003-2007: </a:t>
            </a:r>
            <a:r>
              <a:rPr lang="zh-CN" altLang="en-US" sz="2600" dirty="0"/>
              <a:t>华中科技大学 电信系 本科</a:t>
            </a:r>
            <a:endParaRPr lang="en-US" altLang="zh-CN" sz="2600" dirty="0"/>
          </a:p>
          <a:p>
            <a:pPr lvl="1"/>
            <a:r>
              <a:rPr lang="en-US" altLang="zh-CN" sz="2600" dirty="0"/>
              <a:t>2007-2013:</a:t>
            </a:r>
            <a:r>
              <a:rPr lang="zh-CN" altLang="en-US" sz="2600" dirty="0"/>
              <a:t> 清华大学 电子系 博士</a:t>
            </a:r>
            <a:endParaRPr lang="en-US" altLang="zh-CN" sz="2600" dirty="0"/>
          </a:p>
          <a:p>
            <a:pPr lvl="1"/>
            <a:r>
              <a:rPr lang="en-US" altLang="zh-CN" sz="2600" dirty="0"/>
              <a:t>2013-2016: </a:t>
            </a:r>
            <a:r>
              <a:rPr lang="zh-CN" altLang="en-US" sz="2600" dirty="0"/>
              <a:t>清华大学 博士后、研究助理</a:t>
            </a:r>
            <a:endParaRPr lang="en-US" altLang="zh-CN" sz="2600" dirty="0"/>
          </a:p>
          <a:p>
            <a:pPr lvl="1"/>
            <a:r>
              <a:rPr lang="en-US" altLang="zh-CN" sz="2600" dirty="0"/>
              <a:t>2017: UCL(</a:t>
            </a:r>
            <a:r>
              <a:rPr lang="zh-CN" altLang="en-US" sz="2600" dirty="0"/>
              <a:t>伦敦大学学院</a:t>
            </a:r>
            <a:r>
              <a:rPr lang="en-US" altLang="zh-CN" sz="2600" dirty="0"/>
              <a:t>) </a:t>
            </a:r>
            <a:r>
              <a:rPr lang="zh-CN" altLang="en-US" sz="2600" dirty="0"/>
              <a:t>访问学者</a:t>
            </a:r>
            <a:endParaRPr lang="en-US" altLang="zh-CN" sz="2600" dirty="0"/>
          </a:p>
          <a:p>
            <a:pPr lvl="1"/>
            <a:r>
              <a:rPr lang="en-US" altLang="zh-CN" sz="2600" dirty="0"/>
              <a:t>2018-</a:t>
            </a:r>
            <a:r>
              <a:rPr lang="zh-CN" altLang="en-US" sz="2600" dirty="0"/>
              <a:t>今</a:t>
            </a:r>
            <a:r>
              <a:rPr lang="en-US" altLang="zh-CN" sz="2600" dirty="0"/>
              <a:t>: </a:t>
            </a:r>
            <a:r>
              <a:rPr lang="zh-CN" altLang="en-US" sz="2600" dirty="0"/>
              <a:t>深圳大学 电信学院 助理教授</a:t>
            </a:r>
            <a:endParaRPr lang="en-US" altLang="zh-CN" sz="2600" dirty="0"/>
          </a:p>
          <a:p>
            <a:pPr lvl="1"/>
            <a:r>
              <a:rPr lang="zh-CN" altLang="en-US" sz="2600" dirty="0"/>
              <a:t>研究领域：机器视觉、图像和视频处理、模式识别等</a:t>
            </a:r>
            <a:endParaRPr lang="en-US" altLang="zh-CN" sz="2600" dirty="0"/>
          </a:p>
          <a:p>
            <a:pPr lvl="1"/>
            <a:r>
              <a:rPr lang="zh-CN" altLang="en-US" sz="2600" dirty="0"/>
              <a:t>办公室</a:t>
            </a:r>
            <a:r>
              <a:rPr lang="en-US" altLang="zh-CN" sz="2600" dirty="0"/>
              <a:t>: </a:t>
            </a:r>
            <a:r>
              <a:rPr lang="zh-CN" altLang="en-US" sz="2600" dirty="0"/>
              <a:t>致信楼 </a:t>
            </a:r>
            <a:r>
              <a:rPr lang="en-US" altLang="zh-CN" sz="2600" dirty="0"/>
              <a:t>N901</a:t>
            </a:r>
            <a:r>
              <a:rPr lang="zh-CN" altLang="en-US" sz="2600" dirty="0"/>
              <a:t>室        </a:t>
            </a:r>
            <a:r>
              <a:rPr lang="en-US" altLang="zh-CN" sz="2600" dirty="0"/>
              <a:t>Email</a:t>
            </a:r>
            <a:r>
              <a:rPr lang="zh-CN" altLang="en-US" sz="2600" dirty="0"/>
              <a:t>：</a:t>
            </a:r>
            <a:r>
              <a:rPr lang="en-US" altLang="zh-CN" sz="2600" dirty="0"/>
              <a:t>fei.zhou@szu.edu.cn</a:t>
            </a:r>
            <a:endParaRPr lang="zh-CN" altLang="en-US" sz="2600" dirty="0"/>
          </a:p>
          <a:p>
            <a:endParaRPr lang="zh-CN" altLang="en-US" dirty="0"/>
          </a:p>
        </p:txBody>
      </p:sp>
      <p:pic>
        <p:nvPicPr>
          <p:cNvPr id="5" name="图片 4">
            <a:extLst>
              <a:ext uri="{FF2B5EF4-FFF2-40B4-BE49-F238E27FC236}">
                <a16:creationId xmlns:a16="http://schemas.microsoft.com/office/drawing/2014/main" xmlns="" id="{657360E9-650A-49E7-BA7F-AE9070B872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381" y="1853754"/>
            <a:ext cx="4233620" cy="3175216"/>
          </a:xfrm>
          <a:prstGeom prst="rect">
            <a:avLst/>
          </a:prstGeom>
        </p:spPr>
      </p:pic>
    </p:spTree>
    <p:extLst>
      <p:ext uri="{BB962C8B-B14F-4D97-AF65-F5344CB8AC3E}">
        <p14:creationId xmlns:p14="http://schemas.microsoft.com/office/powerpoint/2010/main" val="617677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BFBED92-72DB-4C5B-B190-5478AFB9C06A}"/>
              </a:ext>
            </a:extLst>
          </p:cNvPr>
          <p:cNvSpPr>
            <a:spLocks noGrp="1"/>
          </p:cNvSpPr>
          <p:nvPr>
            <p:ph type="title"/>
          </p:nvPr>
        </p:nvSpPr>
        <p:spPr/>
        <p:txBody>
          <a:bodyPr>
            <a:normAutofit/>
          </a:bodyPr>
          <a:lstStyle/>
          <a:p>
            <a:r>
              <a:rPr lang="en-US" altLang="zh-CN" sz="5400" dirty="0"/>
              <a:t>《</a:t>
            </a:r>
            <a:r>
              <a:rPr lang="zh-CN" altLang="en-US" sz="5400" dirty="0"/>
              <a:t>数据结构</a:t>
            </a:r>
            <a:r>
              <a:rPr lang="en-US" altLang="zh-CN" sz="5400" dirty="0"/>
              <a:t>》</a:t>
            </a:r>
            <a:r>
              <a:rPr lang="zh-CN" altLang="en-US" sz="5400" dirty="0"/>
              <a:t>课程简介</a:t>
            </a:r>
          </a:p>
        </p:txBody>
      </p:sp>
      <p:sp>
        <p:nvSpPr>
          <p:cNvPr id="3" name="内容占位符 2">
            <a:extLst>
              <a:ext uri="{FF2B5EF4-FFF2-40B4-BE49-F238E27FC236}">
                <a16:creationId xmlns:a16="http://schemas.microsoft.com/office/drawing/2014/main" xmlns="" id="{C3E458C9-EBA8-46A9-BC6E-010A47FE6178}"/>
              </a:ext>
            </a:extLst>
          </p:cNvPr>
          <p:cNvSpPr>
            <a:spLocks noGrp="1"/>
          </p:cNvSpPr>
          <p:nvPr>
            <p:ph idx="1"/>
          </p:nvPr>
        </p:nvSpPr>
        <p:spPr/>
        <p:txBody>
          <a:bodyPr/>
          <a:lstStyle/>
          <a:p>
            <a:r>
              <a:rPr lang="zh-CN" altLang="en-US" sz="2800" dirty="0"/>
              <a:t>教材：</a:t>
            </a:r>
            <a:endParaRPr lang="en-US" altLang="zh-CN" sz="2800" dirty="0"/>
          </a:p>
          <a:p>
            <a:pPr marL="0" indent="0">
              <a:buNone/>
            </a:pPr>
            <a:endParaRPr lang="zh-CN" altLang="en-US" dirty="0"/>
          </a:p>
        </p:txBody>
      </p:sp>
      <p:pic>
        <p:nvPicPr>
          <p:cNvPr id="5" name="图片 4">
            <a:extLst>
              <a:ext uri="{FF2B5EF4-FFF2-40B4-BE49-F238E27FC236}">
                <a16:creationId xmlns:a16="http://schemas.microsoft.com/office/drawing/2014/main" xmlns="" id="{9E844D8D-71DD-404B-AB36-B2DF2B21DE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2653" y="1853754"/>
            <a:ext cx="3016809" cy="4298675"/>
          </a:xfrm>
          <a:prstGeom prst="rect">
            <a:avLst/>
          </a:prstGeom>
        </p:spPr>
      </p:pic>
      <p:sp>
        <p:nvSpPr>
          <p:cNvPr id="6" name="矩形 5">
            <a:extLst>
              <a:ext uri="{FF2B5EF4-FFF2-40B4-BE49-F238E27FC236}">
                <a16:creationId xmlns:a16="http://schemas.microsoft.com/office/drawing/2014/main" xmlns="" id="{0E5BAD98-8366-4BBC-AD84-AC537D06CEA6}"/>
              </a:ext>
            </a:extLst>
          </p:cNvPr>
          <p:cNvSpPr/>
          <p:nvPr/>
        </p:nvSpPr>
        <p:spPr>
          <a:xfrm>
            <a:off x="7172196" y="2596836"/>
            <a:ext cx="3991798" cy="1015663"/>
          </a:xfrm>
          <a:prstGeom prst="rect">
            <a:avLst/>
          </a:prstGeom>
        </p:spPr>
        <p:txBody>
          <a:bodyPr wrap="none">
            <a:spAutoFit/>
          </a:bodyPr>
          <a:lstStyle/>
          <a:p>
            <a:r>
              <a:rPr lang="zh-CN" altLang="en-US" sz="3200" dirty="0"/>
              <a:t>严蔚敏、吴伟民 编著</a:t>
            </a:r>
            <a:endParaRPr lang="en-US" altLang="zh-CN" sz="3200" dirty="0"/>
          </a:p>
          <a:p>
            <a:endParaRPr lang="zh-CN" altLang="en-US" sz="2800" dirty="0"/>
          </a:p>
        </p:txBody>
      </p:sp>
      <p:sp>
        <p:nvSpPr>
          <p:cNvPr id="7" name="矩形 6">
            <a:extLst>
              <a:ext uri="{FF2B5EF4-FFF2-40B4-BE49-F238E27FC236}">
                <a16:creationId xmlns:a16="http://schemas.microsoft.com/office/drawing/2014/main" xmlns="" id="{0009BFAB-014A-4BD1-B86E-83698C4E7238}"/>
              </a:ext>
            </a:extLst>
          </p:cNvPr>
          <p:cNvSpPr/>
          <p:nvPr/>
        </p:nvSpPr>
        <p:spPr>
          <a:xfrm>
            <a:off x="7172196" y="3370764"/>
            <a:ext cx="3057247" cy="584775"/>
          </a:xfrm>
          <a:prstGeom prst="rect">
            <a:avLst/>
          </a:prstGeom>
        </p:spPr>
        <p:txBody>
          <a:bodyPr wrap="none">
            <a:spAutoFit/>
          </a:bodyPr>
          <a:lstStyle/>
          <a:p>
            <a:r>
              <a:rPr lang="zh-CN" altLang="en-US" sz="3200" dirty="0"/>
              <a:t>清华大学出版社</a:t>
            </a:r>
          </a:p>
        </p:txBody>
      </p:sp>
      <p:pic>
        <p:nvPicPr>
          <p:cNvPr id="9" name="内容占位符 4">
            <a:extLst>
              <a:ext uri="{FF2B5EF4-FFF2-40B4-BE49-F238E27FC236}">
                <a16:creationId xmlns:a16="http://schemas.microsoft.com/office/drawing/2014/main" xmlns="" id="{097934EA-D45F-44A2-8617-94FD82A7E2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278" y="1853754"/>
            <a:ext cx="3071375" cy="4298400"/>
          </a:xfrm>
          <a:prstGeom prst="rect">
            <a:avLst/>
          </a:prstGeom>
        </p:spPr>
      </p:pic>
    </p:spTree>
    <p:extLst>
      <p:ext uri="{BB962C8B-B14F-4D97-AF65-F5344CB8AC3E}">
        <p14:creationId xmlns:p14="http://schemas.microsoft.com/office/powerpoint/2010/main" val="403733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2A69EEB-3E71-45C7-BA53-56E328516532}"/>
              </a:ext>
            </a:extLst>
          </p:cNvPr>
          <p:cNvSpPr>
            <a:spLocks noGrp="1"/>
          </p:cNvSpPr>
          <p:nvPr>
            <p:ph type="title"/>
          </p:nvPr>
        </p:nvSpPr>
        <p:spPr/>
        <p:txBody>
          <a:bodyPr>
            <a:normAutofit/>
          </a:bodyPr>
          <a:lstStyle/>
          <a:p>
            <a:r>
              <a:rPr lang="en-US" altLang="zh-CN" sz="5400" dirty="0"/>
              <a:t>《</a:t>
            </a:r>
            <a:r>
              <a:rPr lang="zh-CN" altLang="en-US" sz="5400" dirty="0"/>
              <a:t>数据结构</a:t>
            </a:r>
            <a:r>
              <a:rPr lang="en-US" altLang="zh-CN" sz="5400" dirty="0"/>
              <a:t>》</a:t>
            </a:r>
            <a:r>
              <a:rPr lang="zh-CN" altLang="en-US" sz="5400" dirty="0"/>
              <a:t>课程简介</a:t>
            </a:r>
          </a:p>
        </p:txBody>
      </p:sp>
      <p:sp>
        <p:nvSpPr>
          <p:cNvPr id="6" name="内容占位符 5">
            <a:extLst>
              <a:ext uri="{FF2B5EF4-FFF2-40B4-BE49-F238E27FC236}">
                <a16:creationId xmlns:a16="http://schemas.microsoft.com/office/drawing/2014/main" xmlns="" id="{92064AE7-CB18-4A49-A1BF-34215F7136B8}"/>
              </a:ext>
            </a:extLst>
          </p:cNvPr>
          <p:cNvSpPr>
            <a:spLocks noGrp="1"/>
          </p:cNvSpPr>
          <p:nvPr>
            <p:ph idx="1"/>
          </p:nvPr>
        </p:nvSpPr>
        <p:spPr>
          <a:xfrm>
            <a:off x="1451579" y="2015732"/>
            <a:ext cx="9603275" cy="2075821"/>
          </a:xfrm>
        </p:spPr>
        <p:txBody>
          <a:bodyPr>
            <a:normAutofit/>
          </a:bodyPr>
          <a:lstStyle/>
          <a:p>
            <a:r>
              <a:rPr lang="zh-CN" altLang="en-US" sz="2800" dirty="0">
                <a:latin typeface="幼圆" panose="02010509060101010101" pitchFamily="49" charset="-122"/>
                <a:ea typeface="幼圆" panose="02010509060101010101" pitchFamily="49" charset="-122"/>
              </a:rPr>
              <a:t>课程时间安排：</a:t>
            </a:r>
            <a:endParaRPr lang="en-US" altLang="zh-CN" sz="2800" dirty="0">
              <a:latin typeface="幼圆" panose="02010509060101010101" pitchFamily="49" charset="-122"/>
              <a:ea typeface="幼圆" panose="02010509060101010101" pitchFamily="49" charset="-122"/>
            </a:endParaRPr>
          </a:p>
          <a:p>
            <a:pPr lvl="1"/>
            <a:r>
              <a:rPr lang="en-US" altLang="zh-CN" sz="2400" dirty="0">
                <a:latin typeface="幼圆" panose="02010509060101010101" pitchFamily="49" charset="-122"/>
                <a:ea typeface="幼圆" panose="02010509060101010101" pitchFamily="49" charset="-122"/>
              </a:rPr>
              <a:t>1-17</a:t>
            </a:r>
            <a:r>
              <a:rPr lang="zh-CN" altLang="en-US" sz="2400" dirty="0">
                <a:latin typeface="幼圆" panose="02010509060101010101" pitchFamily="49" charset="-122"/>
                <a:ea typeface="幼圆" panose="02010509060101010101" pitchFamily="49" charset="-122"/>
              </a:rPr>
              <a:t>周（总共</a:t>
            </a:r>
            <a:r>
              <a:rPr lang="en-US" altLang="zh-CN" sz="2400" dirty="0">
                <a:latin typeface="幼圆" panose="02010509060101010101" pitchFamily="49" charset="-122"/>
                <a:ea typeface="幼圆" panose="02010509060101010101" pitchFamily="49" charset="-122"/>
              </a:rPr>
              <a:t>54</a:t>
            </a:r>
            <a:r>
              <a:rPr lang="zh-CN" altLang="en-US" sz="2400" dirty="0">
                <a:latin typeface="幼圆" panose="02010509060101010101" pitchFamily="49" charset="-122"/>
                <a:ea typeface="幼圆" panose="02010509060101010101" pitchFamily="49" charset="-122"/>
              </a:rPr>
              <a:t>学时） 第</a:t>
            </a:r>
            <a:r>
              <a:rPr lang="en-US" altLang="zh-CN" sz="2400" dirty="0">
                <a:latin typeface="幼圆" panose="02010509060101010101" pitchFamily="49" charset="-122"/>
                <a:ea typeface="幼圆" panose="02010509060101010101" pitchFamily="49" charset="-122"/>
              </a:rPr>
              <a:t>18-19</a:t>
            </a:r>
            <a:r>
              <a:rPr lang="zh-CN" altLang="en-US" sz="2400" dirty="0">
                <a:latin typeface="幼圆" panose="02010509060101010101" pitchFamily="49" charset="-122"/>
                <a:ea typeface="幼圆" panose="02010509060101010101" pitchFamily="49" charset="-122"/>
              </a:rPr>
              <a:t>周：考试周</a:t>
            </a:r>
            <a:endParaRPr lang="en-US" altLang="zh-CN" sz="2400" dirty="0">
              <a:latin typeface="幼圆" panose="02010509060101010101" pitchFamily="49" charset="-122"/>
              <a:ea typeface="幼圆" panose="02010509060101010101" pitchFamily="49" charset="-122"/>
            </a:endParaRPr>
          </a:p>
          <a:p>
            <a:pPr lvl="2"/>
            <a:r>
              <a:rPr lang="zh-CN" altLang="en-US" sz="2200" dirty="0">
                <a:latin typeface="幼圆" panose="02010509060101010101" pitchFamily="49" charset="-122"/>
                <a:ea typeface="幼圆" panose="02010509060101010101" pitchFamily="49" charset="-122"/>
              </a:rPr>
              <a:t>理论授课：约</a:t>
            </a:r>
            <a:r>
              <a:rPr lang="en-US" altLang="zh-CN" sz="2200" dirty="0">
                <a:latin typeface="幼圆" panose="02010509060101010101" pitchFamily="49" charset="-122"/>
                <a:ea typeface="幼圆" panose="02010509060101010101" pitchFamily="49" charset="-122"/>
              </a:rPr>
              <a:t>15</a:t>
            </a:r>
            <a:r>
              <a:rPr lang="zh-CN" altLang="en-US" sz="2200" dirty="0">
                <a:latin typeface="幼圆" panose="02010509060101010101" pitchFamily="49" charset="-122"/>
                <a:ea typeface="幼圆" panose="02010509060101010101" pitchFamily="49" charset="-122"/>
              </a:rPr>
              <a:t>周  最后</a:t>
            </a:r>
            <a:r>
              <a:rPr lang="en-US" altLang="zh-CN" sz="2200" dirty="0">
                <a:latin typeface="幼圆" panose="02010509060101010101" pitchFamily="49" charset="-122"/>
                <a:ea typeface="幼圆" panose="02010509060101010101" pitchFamily="49" charset="-122"/>
              </a:rPr>
              <a:t>1</a:t>
            </a:r>
            <a:r>
              <a:rPr lang="zh-CN" altLang="en-US" sz="2200" dirty="0">
                <a:latin typeface="幼圆" panose="02010509060101010101" pitchFamily="49" charset="-122"/>
                <a:ea typeface="幼圆" panose="02010509060101010101" pitchFamily="49" charset="-122"/>
              </a:rPr>
              <a:t>周复习</a:t>
            </a:r>
            <a:endParaRPr lang="en-US" altLang="zh-CN" sz="2200" dirty="0">
              <a:latin typeface="幼圆" panose="02010509060101010101" pitchFamily="49" charset="-122"/>
              <a:ea typeface="幼圆" panose="02010509060101010101" pitchFamily="49" charset="-122"/>
            </a:endParaRPr>
          </a:p>
          <a:p>
            <a:pPr lvl="2"/>
            <a:r>
              <a:rPr lang="zh-CN" altLang="en-US" sz="2200" dirty="0">
                <a:latin typeface="幼圆" panose="02010509060101010101" pitchFamily="49" charset="-122"/>
                <a:ea typeface="幼圆" panose="02010509060101010101" pitchFamily="49" charset="-122"/>
              </a:rPr>
              <a:t>实验：每两周一次实验 （总共</a:t>
            </a:r>
            <a:r>
              <a:rPr lang="en-US" altLang="zh-CN" sz="2200" dirty="0">
                <a:latin typeface="幼圆" panose="02010509060101010101" pitchFamily="49" charset="-122"/>
                <a:ea typeface="幼圆" panose="02010509060101010101" pitchFamily="49" charset="-122"/>
              </a:rPr>
              <a:t>8</a:t>
            </a:r>
            <a:r>
              <a:rPr lang="zh-CN" altLang="en-US" sz="2200" dirty="0">
                <a:latin typeface="幼圆" panose="02010509060101010101" pitchFamily="49" charset="-122"/>
                <a:ea typeface="幼圆" panose="02010509060101010101" pitchFamily="49" charset="-122"/>
              </a:rPr>
              <a:t>次实验）</a:t>
            </a:r>
            <a:endParaRPr lang="zh-CN" altLang="en-US" sz="2000" dirty="0">
              <a:latin typeface="幼圆" panose="02010509060101010101" pitchFamily="49" charset="-122"/>
              <a:ea typeface="幼圆" panose="02010509060101010101" pitchFamily="49" charset="-122"/>
            </a:endParaRPr>
          </a:p>
        </p:txBody>
      </p:sp>
      <p:graphicFrame>
        <p:nvGraphicFramePr>
          <p:cNvPr id="4" name="表格 4">
            <a:extLst>
              <a:ext uri="{FF2B5EF4-FFF2-40B4-BE49-F238E27FC236}">
                <a16:creationId xmlns:a16="http://schemas.microsoft.com/office/drawing/2014/main" xmlns="" id="{90A3B877-4233-4590-AB13-628590EB6600}"/>
              </a:ext>
            </a:extLst>
          </p:cNvPr>
          <p:cNvGraphicFramePr>
            <a:graphicFrameLocks noGrp="1"/>
          </p:cNvGraphicFramePr>
          <p:nvPr>
            <p:extLst>
              <p:ext uri="{D42A27DB-BD31-4B8C-83A1-F6EECF244321}">
                <p14:modId xmlns:p14="http://schemas.microsoft.com/office/powerpoint/2010/main" val="3383588844"/>
              </p:ext>
            </p:extLst>
          </p:nvPr>
        </p:nvGraphicFramePr>
        <p:xfrm>
          <a:off x="710459" y="4203527"/>
          <a:ext cx="11085513" cy="1720706"/>
        </p:xfrm>
        <a:graphic>
          <a:graphicData uri="http://schemas.openxmlformats.org/drawingml/2006/table">
            <a:tbl>
              <a:tblPr firstRow="1" bandRow="1">
                <a:tableStyleId>{5C22544A-7EE6-4342-B048-85BDC9FD1C3A}</a:tableStyleId>
              </a:tblPr>
              <a:tblGrid>
                <a:gridCol w="2600261">
                  <a:extLst>
                    <a:ext uri="{9D8B030D-6E8A-4147-A177-3AD203B41FA5}">
                      <a16:colId xmlns:a16="http://schemas.microsoft.com/office/drawing/2014/main" xmlns="" val="765206965"/>
                    </a:ext>
                  </a:extLst>
                </a:gridCol>
                <a:gridCol w="3894910">
                  <a:extLst>
                    <a:ext uri="{9D8B030D-6E8A-4147-A177-3AD203B41FA5}">
                      <a16:colId xmlns:a16="http://schemas.microsoft.com/office/drawing/2014/main" xmlns="" val="2580877282"/>
                    </a:ext>
                  </a:extLst>
                </a:gridCol>
                <a:gridCol w="4590342">
                  <a:extLst>
                    <a:ext uri="{9D8B030D-6E8A-4147-A177-3AD203B41FA5}">
                      <a16:colId xmlns:a16="http://schemas.microsoft.com/office/drawing/2014/main" xmlns="" val="751340558"/>
                    </a:ext>
                  </a:extLst>
                </a:gridCol>
              </a:tblGrid>
              <a:tr h="640551">
                <a:tc>
                  <a:txBody>
                    <a:bodyPr/>
                    <a:lstStyle/>
                    <a:p>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altLang="zh-CN" dirty="0">
                          <a:latin typeface="Times New Roman" panose="02020603050405020304" pitchFamily="18" charset="0"/>
                          <a:cs typeface="Times New Roman" panose="02020603050405020304" pitchFamily="18" charset="0"/>
                        </a:rPr>
                        <a:t>1302450001-</a:t>
                      </a:r>
                      <a:r>
                        <a:rPr lang="zh-CN" altLang="en-US" dirty="0">
                          <a:latin typeface="Times New Roman" panose="02020603050405020304" pitchFamily="18" charset="0"/>
                          <a:cs typeface="Times New Roman" panose="02020603050405020304" pitchFamily="18" charset="0"/>
                        </a:rPr>
                        <a:t>数据结构</a:t>
                      </a:r>
                      <a:r>
                        <a:rPr lang="en-US" altLang="zh-CN" dirty="0">
                          <a:latin typeface="Times New Roman" panose="02020603050405020304" pitchFamily="18" charset="0"/>
                          <a:cs typeface="Times New Roman" panose="02020603050405020304" pitchFamily="18" charset="0"/>
                        </a:rPr>
                        <a:t>【01】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altLang="zh-CN" dirty="0">
                          <a:latin typeface="Times New Roman" panose="02020603050405020304" pitchFamily="18" charset="0"/>
                          <a:cs typeface="Times New Roman" panose="02020603050405020304" pitchFamily="18" charset="0"/>
                        </a:rPr>
                        <a:t>1302450001-</a:t>
                      </a:r>
                      <a:r>
                        <a:rPr lang="zh-CN" altLang="en-US" dirty="0">
                          <a:latin typeface="Times New Roman" panose="02020603050405020304" pitchFamily="18" charset="0"/>
                          <a:cs typeface="Times New Roman" panose="02020603050405020304" pitchFamily="18" charset="0"/>
                        </a:rPr>
                        <a:t>数据结构</a:t>
                      </a:r>
                      <a:r>
                        <a:rPr lang="en-US" altLang="zh-CN" dirty="0">
                          <a:latin typeface="Times New Roman" panose="02020603050405020304" pitchFamily="18" charset="0"/>
                          <a:cs typeface="Times New Roman" panose="02020603050405020304" pitchFamily="18" charset="0"/>
                        </a:rPr>
                        <a:t>【02】</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441112188"/>
                  </a:ext>
                </a:extLst>
              </a:tr>
              <a:tr h="526084">
                <a:tc>
                  <a:txBody>
                    <a:bodyPr/>
                    <a:lstStyle/>
                    <a:p>
                      <a:r>
                        <a:rPr lang="zh-CN" altLang="en-US" dirty="0"/>
                        <a:t>理论课（全周，周五）</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effectLst/>
                          <a:latin typeface="Times New Roman" panose="02020603050405020304" pitchFamily="18" charset="0"/>
                          <a:ea typeface="+mn-ea"/>
                          <a:cs typeface="Times New Roman" panose="02020603050405020304" pitchFamily="18" charset="0"/>
                        </a:rPr>
                        <a:t>第</a:t>
                      </a:r>
                      <a:r>
                        <a:rPr lang="en-US" altLang="zh-CN" sz="1800" kern="1200" dirty="0">
                          <a:solidFill>
                            <a:schemeClr val="dk1"/>
                          </a:solidFill>
                          <a:effectLst/>
                          <a:latin typeface="Times New Roman" panose="02020603050405020304" pitchFamily="18" charset="0"/>
                          <a:ea typeface="+mn-ea"/>
                          <a:cs typeface="Times New Roman" panose="02020603050405020304" pitchFamily="18" charset="0"/>
                        </a:rPr>
                        <a:t>9-10</a:t>
                      </a:r>
                      <a:r>
                        <a:rPr lang="zh-CN" altLang="en-US" sz="1800" kern="1200" dirty="0">
                          <a:solidFill>
                            <a:schemeClr val="dk1"/>
                          </a:solidFill>
                          <a:effectLst/>
                          <a:latin typeface="Times New Roman" panose="02020603050405020304" pitchFamily="18" charset="0"/>
                          <a:ea typeface="+mn-ea"/>
                          <a:cs typeface="Times New Roman" panose="02020603050405020304" pitchFamily="18" charset="0"/>
                        </a:rPr>
                        <a:t>节 致理楼</a:t>
                      </a:r>
                      <a:r>
                        <a:rPr lang="en-US" altLang="zh-CN" sz="1800" kern="1200" dirty="0">
                          <a:solidFill>
                            <a:schemeClr val="dk1"/>
                          </a:solidFill>
                          <a:effectLst/>
                          <a:latin typeface="Times New Roman" panose="02020603050405020304" pitchFamily="18" charset="0"/>
                          <a:ea typeface="+mn-ea"/>
                          <a:cs typeface="Times New Roman" panose="02020603050405020304" pitchFamily="18" charset="0"/>
                        </a:rPr>
                        <a:t>L2-407</a:t>
                      </a:r>
                    </a:p>
                  </a:txBody>
                  <a:tcPr/>
                </a:tc>
                <a:tc>
                  <a:txBody>
                    <a:bodyPr/>
                    <a:lstStyle/>
                    <a:p>
                      <a:pPr algn="ctr"/>
                      <a:r>
                        <a:rPr lang="zh-CN" altLang="en-US" sz="1800" kern="1200" dirty="0">
                          <a:solidFill>
                            <a:schemeClr val="dk1"/>
                          </a:solidFill>
                          <a:effectLst/>
                          <a:latin typeface="Times New Roman" panose="02020603050405020304" pitchFamily="18" charset="0"/>
                          <a:ea typeface="+mn-ea"/>
                          <a:cs typeface="Times New Roman" panose="02020603050405020304" pitchFamily="18" charset="0"/>
                        </a:rPr>
                        <a:t>第</a:t>
                      </a:r>
                      <a:r>
                        <a:rPr lang="en-US" altLang="zh-CN" sz="1800" kern="1200" dirty="0">
                          <a:solidFill>
                            <a:schemeClr val="dk1"/>
                          </a:solidFill>
                          <a:effectLst/>
                          <a:latin typeface="Times New Roman" panose="02020603050405020304" pitchFamily="18" charset="0"/>
                          <a:ea typeface="+mn-ea"/>
                          <a:cs typeface="Times New Roman" panose="02020603050405020304" pitchFamily="18" charset="0"/>
                        </a:rPr>
                        <a:t>7-8</a:t>
                      </a:r>
                      <a:r>
                        <a:rPr lang="zh-CN" altLang="en-US" sz="1800" kern="1200" dirty="0">
                          <a:solidFill>
                            <a:schemeClr val="dk1"/>
                          </a:solidFill>
                          <a:effectLst/>
                          <a:latin typeface="Times New Roman" panose="02020603050405020304" pitchFamily="18" charset="0"/>
                          <a:ea typeface="+mn-ea"/>
                          <a:cs typeface="Times New Roman" panose="02020603050405020304" pitchFamily="18" charset="0"/>
                        </a:rPr>
                        <a:t>节 致理楼</a:t>
                      </a:r>
                      <a:r>
                        <a:rPr lang="en-US" altLang="zh-CN" sz="1800" kern="1200" dirty="0">
                          <a:solidFill>
                            <a:schemeClr val="dk1"/>
                          </a:solidFill>
                          <a:effectLst/>
                          <a:latin typeface="Times New Roman" panose="02020603050405020304" pitchFamily="18" charset="0"/>
                          <a:ea typeface="+mn-ea"/>
                          <a:cs typeface="Times New Roman" panose="02020603050405020304" pitchFamily="18" charset="0"/>
                        </a:rPr>
                        <a:t>L2-406</a:t>
                      </a:r>
                      <a:endParaRPr lang="zh-CN" alt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528359608"/>
                  </a:ext>
                </a:extLst>
              </a:tr>
              <a:tr h="554071">
                <a:tc>
                  <a:txBody>
                    <a:bodyPr/>
                    <a:lstStyle/>
                    <a:p>
                      <a:r>
                        <a:rPr lang="zh-CN" altLang="en-US" dirty="0"/>
                        <a:t>实验课（双周，周一）</a:t>
                      </a:r>
                    </a:p>
                  </a:txBody>
                  <a:tcPr/>
                </a:tc>
                <a:tc>
                  <a:txBody>
                    <a:bodyPr/>
                    <a:lstStyle/>
                    <a:p>
                      <a:pPr algn="ctr"/>
                      <a:r>
                        <a:rPr lang="zh-CN" altLang="en-US" sz="1800" kern="1200" dirty="0">
                          <a:solidFill>
                            <a:schemeClr val="dk1"/>
                          </a:solidFill>
                          <a:effectLst/>
                          <a:latin typeface="Times New Roman" panose="02020603050405020304" pitchFamily="18" charset="0"/>
                          <a:ea typeface="+mn-ea"/>
                          <a:cs typeface="Times New Roman" panose="02020603050405020304" pitchFamily="18" charset="0"/>
                        </a:rPr>
                        <a:t>第</a:t>
                      </a:r>
                      <a:r>
                        <a:rPr lang="en-US" altLang="zh-CN" sz="1800" kern="1200" dirty="0">
                          <a:solidFill>
                            <a:schemeClr val="dk1"/>
                          </a:solidFill>
                          <a:effectLst/>
                          <a:latin typeface="Times New Roman" panose="02020603050405020304" pitchFamily="18" charset="0"/>
                          <a:ea typeface="+mn-ea"/>
                          <a:cs typeface="Times New Roman" panose="02020603050405020304" pitchFamily="18" charset="0"/>
                        </a:rPr>
                        <a:t>9-10</a:t>
                      </a:r>
                      <a:r>
                        <a:rPr lang="zh-CN" altLang="en-US" sz="1800" kern="1200" dirty="0">
                          <a:solidFill>
                            <a:schemeClr val="dk1"/>
                          </a:solidFill>
                          <a:effectLst/>
                          <a:latin typeface="Times New Roman" panose="02020603050405020304" pitchFamily="18" charset="0"/>
                          <a:ea typeface="+mn-ea"/>
                          <a:cs typeface="Times New Roman" panose="02020603050405020304" pitchFamily="18" charset="0"/>
                        </a:rPr>
                        <a:t>节 南区信工学院</a:t>
                      </a:r>
                      <a:r>
                        <a:rPr lang="en-US" altLang="zh-CN" sz="1800" kern="1200" dirty="0">
                          <a:solidFill>
                            <a:schemeClr val="dk1"/>
                          </a:solidFill>
                          <a:effectLst/>
                          <a:latin typeface="Times New Roman" panose="02020603050405020304" pitchFamily="18" charset="0"/>
                          <a:ea typeface="+mn-ea"/>
                          <a:cs typeface="Times New Roman" panose="02020603050405020304" pitchFamily="18" charset="0"/>
                        </a:rPr>
                        <a:t>N607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effectLst/>
                          <a:latin typeface="Times New Roman" panose="02020603050405020304" pitchFamily="18" charset="0"/>
                          <a:ea typeface="+mn-ea"/>
                          <a:cs typeface="Times New Roman" panose="02020603050405020304" pitchFamily="18" charset="0"/>
                        </a:rPr>
                        <a:t>第</a:t>
                      </a:r>
                      <a:r>
                        <a:rPr lang="en-US" altLang="zh-CN" sz="1800" kern="1200" dirty="0">
                          <a:solidFill>
                            <a:schemeClr val="dk1"/>
                          </a:solidFill>
                          <a:effectLst/>
                          <a:latin typeface="Times New Roman" panose="02020603050405020304" pitchFamily="18" charset="0"/>
                          <a:ea typeface="+mn-ea"/>
                          <a:cs typeface="Times New Roman" panose="02020603050405020304" pitchFamily="18" charset="0"/>
                        </a:rPr>
                        <a:t>7-8</a:t>
                      </a:r>
                      <a:r>
                        <a:rPr lang="zh-CN" altLang="en-US" sz="1800" kern="1200" dirty="0">
                          <a:solidFill>
                            <a:schemeClr val="dk1"/>
                          </a:solidFill>
                          <a:effectLst/>
                          <a:latin typeface="Times New Roman" panose="02020603050405020304" pitchFamily="18" charset="0"/>
                          <a:ea typeface="+mn-ea"/>
                          <a:cs typeface="Times New Roman" panose="02020603050405020304" pitchFamily="18" charset="0"/>
                        </a:rPr>
                        <a:t>节 南区信工学院</a:t>
                      </a:r>
                      <a:r>
                        <a:rPr lang="en-US" altLang="zh-CN" sz="1800" kern="1200" dirty="0">
                          <a:solidFill>
                            <a:schemeClr val="dk1"/>
                          </a:solidFill>
                          <a:effectLst/>
                          <a:latin typeface="Times New Roman" panose="02020603050405020304" pitchFamily="18" charset="0"/>
                          <a:ea typeface="+mn-ea"/>
                          <a:cs typeface="Times New Roman" panose="02020603050405020304" pitchFamily="18" charset="0"/>
                        </a:rPr>
                        <a:t>N607</a:t>
                      </a:r>
                    </a:p>
                  </a:txBody>
                  <a:tcPr/>
                </a:tc>
                <a:extLst>
                  <a:ext uri="{0D108BD9-81ED-4DB2-BD59-A6C34878D82A}">
                    <a16:rowId xmlns:a16="http://schemas.microsoft.com/office/drawing/2014/main" xmlns="" val="3439170344"/>
                  </a:ext>
                </a:extLst>
              </a:tr>
            </a:tbl>
          </a:graphicData>
        </a:graphic>
      </p:graphicFrame>
    </p:spTree>
    <p:extLst>
      <p:ext uri="{BB962C8B-B14F-4D97-AF65-F5344CB8AC3E}">
        <p14:creationId xmlns:p14="http://schemas.microsoft.com/office/powerpoint/2010/main" val="3701688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70FBF9-D80E-42E7-B40C-54C161008788}"/>
              </a:ext>
            </a:extLst>
          </p:cNvPr>
          <p:cNvSpPr>
            <a:spLocks noGrp="1"/>
          </p:cNvSpPr>
          <p:nvPr>
            <p:ph type="title"/>
          </p:nvPr>
        </p:nvSpPr>
        <p:spPr/>
        <p:txBody>
          <a:bodyPr/>
          <a:lstStyle/>
          <a:p>
            <a:r>
              <a:rPr lang="en-US" altLang="zh-CN" sz="5400" dirty="0"/>
              <a:t>《</a:t>
            </a:r>
            <a:r>
              <a:rPr lang="zh-CN" altLang="en-US" sz="5400" dirty="0"/>
              <a:t>数据结构</a:t>
            </a:r>
            <a:r>
              <a:rPr lang="en-US" altLang="zh-CN" sz="5400" dirty="0"/>
              <a:t>》</a:t>
            </a:r>
            <a:r>
              <a:rPr lang="zh-CN" altLang="en-US" sz="5400" dirty="0"/>
              <a:t>课程简介</a:t>
            </a:r>
          </a:p>
        </p:txBody>
      </p:sp>
      <p:sp>
        <p:nvSpPr>
          <p:cNvPr id="3" name="内容占位符 2">
            <a:extLst>
              <a:ext uri="{FF2B5EF4-FFF2-40B4-BE49-F238E27FC236}">
                <a16:creationId xmlns:a16="http://schemas.microsoft.com/office/drawing/2014/main" xmlns="" id="{BFEBF36F-F39C-4E49-925F-2D529D01D8EB}"/>
              </a:ext>
            </a:extLst>
          </p:cNvPr>
          <p:cNvSpPr>
            <a:spLocks noGrp="1"/>
          </p:cNvSpPr>
          <p:nvPr>
            <p:ph idx="1"/>
          </p:nvPr>
        </p:nvSpPr>
        <p:spPr>
          <a:xfrm>
            <a:off x="1451579" y="1930491"/>
            <a:ext cx="9603275" cy="4532302"/>
          </a:xfrm>
        </p:spPr>
        <p:txBody>
          <a:bodyPr>
            <a:normAutofit/>
          </a:bodyPr>
          <a:lstStyle/>
          <a:p>
            <a:r>
              <a:rPr lang="zh-CN" altLang="en-US" sz="2800" dirty="0">
                <a:latin typeface="幼圆" panose="02010509060101010101" pitchFamily="49" charset="-122"/>
                <a:ea typeface="幼圆" panose="02010509060101010101" pitchFamily="49" charset="-122"/>
              </a:rPr>
              <a:t>课程内容安排：</a:t>
            </a:r>
            <a:endParaRPr lang="en-US" altLang="zh-CN" sz="28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第一章 绪论</a:t>
            </a:r>
            <a:endParaRPr lang="en-US" altLang="zh-CN" sz="26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第二章 线性表</a:t>
            </a:r>
            <a:endParaRPr lang="en-US" altLang="zh-CN" sz="26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第三章 栈和列表</a:t>
            </a:r>
            <a:endParaRPr lang="en-US" altLang="zh-CN" sz="26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第四章 串</a:t>
            </a:r>
            <a:endParaRPr lang="en-US" altLang="zh-CN" sz="26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第五章 数组和广义表</a:t>
            </a:r>
            <a:endParaRPr lang="en-US" altLang="zh-CN" sz="26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第六章 树与二叉树</a:t>
            </a:r>
            <a:endParaRPr lang="en-US" altLang="zh-CN" sz="2600" dirty="0">
              <a:latin typeface="幼圆" panose="02010509060101010101" pitchFamily="49" charset="-122"/>
              <a:ea typeface="幼圆" panose="02010509060101010101" pitchFamily="49" charset="-122"/>
            </a:endParaRPr>
          </a:p>
          <a:p>
            <a:pPr marL="457200" lvl="1" indent="0">
              <a:buNone/>
            </a:pPr>
            <a:endParaRPr lang="en-US" altLang="zh-CN" sz="2600" dirty="0">
              <a:latin typeface="幼圆" panose="02010509060101010101" pitchFamily="49" charset="-122"/>
              <a:ea typeface="幼圆" panose="02010509060101010101" pitchFamily="49" charset="-122"/>
            </a:endParaRPr>
          </a:p>
          <a:p>
            <a:pPr lvl="1"/>
            <a:endParaRPr lang="zh-CN" altLang="en-US" sz="2600" dirty="0">
              <a:latin typeface="幼圆" panose="02010509060101010101" pitchFamily="49" charset="-122"/>
              <a:ea typeface="幼圆" panose="02010509060101010101" pitchFamily="49" charset="-122"/>
            </a:endParaRPr>
          </a:p>
        </p:txBody>
      </p:sp>
      <p:sp>
        <p:nvSpPr>
          <p:cNvPr id="4" name="内容占位符 2">
            <a:extLst>
              <a:ext uri="{FF2B5EF4-FFF2-40B4-BE49-F238E27FC236}">
                <a16:creationId xmlns:a16="http://schemas.microsoft.com/office/drawing/2014/main" xmlns="" id="{AC2B2639-B497-4478-BA9C-869685D9AA9E}"/>
              </a:ext>
            </a:extLst>
          </p:cNvPr>
          <p:cNvSpPr txBox="1">
            <a:spLocks/>
          </p:cNvSpPr>
          <p:nvPr/>
        </p:nvSpPr>
        <p:spPr>
          <a:xfrm>
            <a:off x="5933269" y="2573670"/>
            <a:ext cx="6037690" cy="453230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a:r>
              <a:rPr lang="zh-CN" altLang="en-US" sz="2600" dirty="0">
                <a:latin typeface="幼圆" panose="02010509060101010101" pitchFamily="49" charset="-122"/>
                <a:ea typeface="幼圆" panose="02010509060101010101" pitchFamily="49" charset="-122"/>
              </a:rPr>
              <a:t>第七章   图</a:t>
            </a:r>
            <a:endParaRPr lang="en-US" altLang="zh-CN" sz="26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第八章   动态存储管理</a:t>
            </a:r>
            <a:endParaRPr lang="en-US" altLang="zh-CN" sz="26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第九章   查找</a:t>
            </a:r>
            <a:endParaRPr lang="en-US" altLang="zh-CN" sz="26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第十章   内部排序</a:t>
            </a:r>
            <a:endParaRPr lang="en-US" altLang="zh-CN" sz="26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第十一章 外部排序</a:t>
            </a:r>
            <a:endParaRPr lang="en-US" altLang="zh-CN" sz="26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第十二章 文件</a:t>
            </a:r>
            <a:endParaRPr lang="en-US" altLang="zh-CN" sz="2600" dirty="0">
              <a:latin typeface="幼圆" panose="02010509060101010101" pitchFamily="49" charset="-122"/>
              <a:ea typeface="幼圆" panose="02010509060101010101" pitchFamily="49" charset="-122"/>
            </a:endParaRPr>
          </a:p>
          <a:p>
            <a:pPr marL="457200" lvl="1" indent="0">
              <a:buFont typeface="Arial" panose="020B0604020202020204" pitchFamily="34" charset="0"/>
              <a:buNone/>
            </a:pPr>
            <a:endParaRPr lang="en-US" altLang="zh-CN" sz="2600" dirty="0">
              <a:latin typeface="幼圆" panose="02010509060101010101" pitchFamily="49" charset="-122"/>
              <a:ea typeface="幼圆" panose="02010509060101010101" pitchFamily="49" charset="-122"/>
            </a:endParaRPr>
          </a:p>
          <a:p>
            <a:pPr lvl="1"/>
            <a:endParaRPr lang="zh-CN" altLang="en-US" sz="2600" dirty="0">
              <a:latin typeface="幼圆" panose="02010509060101010101" pitchFamily="49" charset="-122"/>
              <a:ea typeface="幼圆" panose="02010509060101010101" pitchFamily="49" charset="-122"/>
            </a:endParaRPr>
          </a:p>
        </p:txBody>
      </p:sp>
      <p:cxnSp>
        <p:nvCxnSpPr>
          <p:cNvPr id="6" name="直接连接符 5">
            <a:extLst>
              <a:ext uri="{FF2B5EF4-FFF2-40B4-BE49-F238E27FC236}">
                <a16:creationId xmlns:a16="http://schemas.microsoft.com/office/drawing/2014/main" xmlns="" id="{9688426A-EA38-4E72-B782-EC8E3ED39D4C}"/>
              </a:ext>
            </a:extLst>
          </p:cNvPr>
          <p:cNvCxnSpPr>
            <a:cxnSpLocks/>
          </p:cNvCxnSpPr>
          <p:nvPr/>
        </p:nvCxnSpPr>
        <p:spPr>
          <a:xfrm>
            <a:off x="2063762" y="4959458"/>
            <a:ext cx="3360645" cy="0"/>
          </a:xfrm>
          <a:prstGeom prst="line">
            <a:avLst/>
          </a:prstGeom>
          <a:ln w="31750">
            <a:solidFill>
              <a:srgbClr val="FF0000"/>
            </a:solidFill>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xmlns="" id="{E95F2588-E9EA-4687-817E-550FE6FA9468}"/>
              </a:ext>
            </a:extLst>
          </p:cNvPr>
          <p:cNvCxnSpPr>
            <a:cxnSpLocks/>
          </p:cNvCxnSpPr>
          <p:nvPr/>
        </p:nvCxnSpPr>
        <p:spPr>
          <a:xfrm>
            <a:off x="6705505" y="3409627"/>
            <a:ext cx="3546624" cy="19373"/>
          </a:xfrm>
          <a:prstGeom prst="line">
            <a:avLst/>
          </a:prstGeom>
          <a:ln w="31750">
            <a:solidFill>
              <a:srgbClr val="FF0000"/>
            </a:solidFill>
          </a:ln>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xmlns="" id="{01EB949A-26EA-40A5-933F-C79609AA2E62}"/>
              </a:ext>
            </a:extLst>
          </p:cNvPr>
          <p:cNvCxnSpPr>
            <a:cxnSpLocks/>
          </p:cNvCxnSpPr>
          <p:nvPr/>
        </p:nvCxnSpPr>
        <p:spPr>
          <a:xfrm>
            <a:off x="6705505" y="5052447"/>
            <a:ext cx="2825953" cy="9686"/>
          </a:xfrm>
          <a:prstGeom prst="line">
            <a:avLst/>
          </a:prstGeom>
          <a:ln w="31750">
            <a:solidFill>
              <a:srgbClr val="FF0000"/>
            </a:solidFill>
          </a:ln>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xmlns="" id="{EF4EFF34-B183-4D68-8166-0FF56481DD06}"/>
              </a:ext>
            </a:extLst>
          </p:cNvPr>
          <p:cNvCxnSpPr>
            <a:cxnSpLocks/>
          </p:cNvCxnSpPr>
          <p:nvPr/>
        </p:nvCxnSpPr>
        <p:spPr>
          <a:xfrm>
            <a:off x="6705505" y="5579389"/>
            <a:ext cx="2167275" cy="0"/>
          </a:xfrm>
          <a:prstGeom prst="line">
            <a:avLst/>
          </a:prstGeom>
          <a:ln w="31750">
            <a:solidFill>
              <a:srgbClr val="FF0000"/>
            </a:solidFill>
          </a:ln>
        </p:spPr>
        <p:style>
          <a:lnRef idx="1">
            <a:schemeClr val="dk1"/>
          </a:lnRef>
          <a:fillRef idx="0">
            <a:schemeClr val="dk1"/>
          </a:fillRef>
          <a:effectRef idx="0">
            <a:schemeClr val="dk1"/>
          </a:effectRef>
          <a:fontRef idx="minor">
            <a:schemeClr val="tx1"/>
          </a:fontRef>
        </p:style>
      </p:cxnSp>
      <p:pic>
        <p:nvPicPr>
          <p:cNvPr id="22" name="图片 21">
            <a:extLst>
              <a:ext uri="{FF2B5EF4-FFF2-40B4-BE49-F238E27FC236}">
                <a16:creationId xmlns:a16="http://schemas.microsoft.com/office/drawing/2014/main" xmlns="" id="{C2135E99-DCE2-4964-9C0B-7F35C51CA9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6055" y="77451"/>
            <a:ext cx="2378990" cy="1707537"/>
          </a:xfrm>
          <a:prstGeom prst="rect">
            <a:avLst/>
          </a:prstGeom>
        </p:spPr>
      </p:pic>
    </p:spTree>
    <p:extLst>
      <p:ext uri="{BB962C8B-B14F-4D97-AF65-F5344CB8AC3E}">
        <p14:creationId xmlns:p14="http://schemas.microsoft.com/office/powerpoint/2010/main" val="396577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742604E-D62B-4682-9678-CDC874702124}"/>
              </a:ext>
            </a:extLst>
          </p:cNvPr>
          <p:cNvSpPr>
            <a:spLocks noGrp="1"/>
          </p:cNvSpPr>
          <p:nvPr>
            <p:ph type="title"/>
          </p:nvPr>
        </p:nvSpPr>
        <p:spPr/>
        <p:txBody>
          <a:bodyPr/>
          <a:lstStyle/>
          <a:p>
            <a:r>
              <a:rPr lang="en-US" altLang="zh-CN" sz="5400" dirty="0">
                <a:solidFill>
                  <a:prstClr val="black"/>
                </a:solidFill>
              </a:rPr>
              <a:t>《</a:t>
            </a:r>
            <a:r>
              <a:rPr lang="zh-CN" altLang="en-US" sz="5400" dirty="0">
                <a:solidFill>
                  <a:prstClr val="black"/>
                </a:solidFill>
              </a:rPr>
              <a:t>数据结构</a:t>
            </a:r>
            <a:r>
              <a:rPr lang="en-US" altLang="zh-CN" sz="5400" dirty="0">
                <a:solidFill>
                  <a:prstClr val="black"/>
                </a:solidFill>
              </a:rPr>
              <a:t>》</a:t>
            </a:r>
            <a:r>
              <a:rPr lang="zh-CN" altLang="en-US" sz="5400" dirty="0">
                <a:solidFill>
                  <a:prstClr val="black"/>
                </a:solidFill>
              </a:rPr>
              <a:t>课程简介</a:t>
            </a:r>
            <a:endParaRPr lang="zh-CN" altLang="en-US" dirty="0"/>
          </a:p>
        </p:txBody>
      </p:sp>
      <p:sp>
        <p:nvSpPr>
          <p:cNvPr id="6" name="内容占位符 2">
            <a:extLst>
              <a:ext uri="{FF2B5EF4-FFF2-40B4-BE49-F238E27FC236}">
                <a16:creationId xmlns:a16="http://schemas.microsoft.com/office/drawing/2014/main" xmlns="" id="{959272A2-AFFF-4D08-B894-C5D50FFDAE90}"/>
              </a:ext>
            </a:extLst>
          </p:cNvPr>
          <p:cNvSpPr>
            <a:spLocks noGrp="1"/>
          </p:cNvSpPr>
          <p:nvPr>
            <p:ph idx="1"/>
          </p:nvPr>
        </p:nvSpPr>
        <p:spPr>
          <a:xfrm>
            <a:off x="1450975" y="2016125"/>
            <a:ext cx="9604375" cy="3449638"/>
          </a:xfrm>
        </p:spPr>
        <p:txBody>
          <a:bodyPr>
            <a:normAutofit/>
          </a:bodyPr>
          <a:lstStyle/>
          <a:p>
            <a:r>
              <a:rPr lang="zh-CN" altLang="en-US" sz="2800" dirty="0">
                <a:latin typeface="幼圆" panose="02010509060101010101" pitchFamily="49" charset="-122"/>
                <a:ea typeface="幼圆" panose="02010509060101010101" pitchFamily="49" charset="-122"/>
              </a:rPr>
              <a:t>课程</a:t>
            </a:r>
            <a:r>
              <a:rPr lang="zh-CN" altLang="en-US" sz="2800" dirty="0">
                <a:solidFill>
                  <a:srgbClr val="C00000"/>
                </a:solidFill>
                <a:latin typeface="幼圆" panose="02010509060101010101" pitchFamily="49" charset="-122"/>
                <a:ea typeface="幼圆" panose="02010509060101010101" pitchFamily="49" charset="-122"/>
              </a:rPr>
              <a:t>习题</a:t>
            </a:r>
            <a:r>
              <a:rPr lang="zh-CN" altLang="en-US" sz="2800" dirty="0">
                <a:latin typeface="幼圆" panose="02010509060101010101" pitchFamily="49" charset="-122"/>
                <a:ea typeface="幼圆" panose="02010509060101010101" pitchFamily="49" charset="-122"/>
              </a:rPr>
              <a:t>安排：</a:t>
            </a:r>
            <a:endParaRPr lang="en-US" altLang="zh-CN" sz="28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第一章 绪论</a:t>
            </a:r>
            <a:endParaRPr lang="en-US" altLang="zh-CN" sz="26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第二章 线性表</a:t>
            </a:r>
            <a:endParaRPr lang="en-US" altLang="zh-CN" sz="26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第三章 栈和列表</a:t>
            </a:r>
            <a:endParaRPr lang="en-US" altLang="zh-CN" sz="26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第四章 串</a:t>
            </a:r>
            <a:endParaRPr lang="en-US" altLang="zh-CN" sz="2600" dirty="0">
              <a:latin typeface="幼圆" panose="02010509060101010101" pitchFamily="49" charset="-122"/>
              <a:ea typeface="幼圆" panose="02010509060101010101" pitchFamily="49" charset="-122"/>
            </a:endParaRPr>
          </a:p>
          <a:p>
            <a:pPr marL="457200" lvl="1" indent="0">
              <a:buNone/>
            </a:pPr>
            <a:endParaRPr lang="en-US" altLang="zh-CN" sz="2600" dirty="0">
              <a:latin typeface="幼圆" panose="02010509060101010101" pitchFamily="49" charset="-122"/>
              <a:ea typeface="幼圆" panose="02010509060101010101" pitchFamily="49" charset="-122"/>
            </a:endParaRPr>
          </a:p>
          <a:p>
            <a:pPr lvl="1"/>
            <a:endParaRPr lang="zh-CN" altLang="en-US" sz="2600" dirty="0">
              <a:latin typeface="幼圆" panose="02010509060101010101" pitchFamily="49" charset="-122"/>
              <a:ea typeface="幼圆" panose="02010509060101010101" pitchFamily="49" charset="-122"/>
            </a:endParaRPr>
          </a:p>
        </p:txBody>
      </p:sp>
      <p:sp>
        <p:nvSpPr>
          <p:cNvPr id="7" name="内容占位符 2">
            <a:extLst>
              <a:ext uri="{FF2B5EF4-FFF2-40B4-BE49-F238E27FC236}">
                <a16:creationId xmlns:a16="http://schemas.microsoft.com/office/drawing/2014/main" xmlns="" id="{5B31BD51-193B-42D2-8853-DAE462F43319}"/>
              </a:ext>
            </a:extLst>
          </p:cNvPr>
          <p:cNvSpPr txBox="1">
            <a:spLocks/>
          </p:cNvSpPr>
          <p:nvPr/>
        </p:nvSpPr>
        <p:spPr>
          <a:xfrm>
            <a:off x="5933269" y="2573670"/>
            <a:ext cx="6037690" cy="453230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a:r>
              <a:rPr lang="zh-CN" altLang="en-US" sz="2600" dirty="0">
                <a:latin typeface="幼圆" panose="02010509060101010101" pitchFamily="49" charset="-122"/>
                <a:ea typeface="幼圆" panose="02010509060101010101" pitchFamily="49" charset="-122"/>
              </a:rPr>
              <a:t>第五章  树与二叉树</a:t>
            </a:r>
            <a:endParaRPr lang="en-US" altLang="zh-CN" sz="26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第六章  图</a:t>
            </a:r>
            <a:endParaRPr lang="en-US" altLang="zh-CN" sz="26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第七章  查找</a:t>
            </a:r>
            <a:endParaRPr lang="en-US" altLang="zh-CN" sz="26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第八章  内部排序</a:t>
            </a:r>
            <a:endParaRPr lang="en-US" altLang="zh-CN" sz="2600" dirty="0">
              <a:latin typeface="幼圆" panose="02010509060101010101" pitchFamily="49" charset="-122"/>
              <a:ea typeface="幼圆" panose="02010509060101010101" pitchFamily="49" charset="-122"/>
            </a:endParaRPr>
          </a:p>
          <a:p>
            <a:pPr marL="457200" lvl="1" indent="0">
              <a:buFont typeface="Arial" panose="020B0604020202020204" pitchFamily="34" charset="0"/>
              <a:buNone/>
            </a:pPr>
            <a:endParaRPr lang="en-US" altLang="zh-CN" sz="2600" dirty="0">
              <a:latin typeface="幼圆" panose="02010509060101010101" pitchFamily="49" charset="-122"/>
              <a:ea typeface="幼圆" panose="02010509060101010101" pitchFamily="49" charset="-122"/>
            </a:endParaRPr>
          </a:p>
          <a:p>
            <a:pPr lvl="1"/>
            <a:endParaRPr lang="zh-CN" altLang="en-US" sz="2600" dirty="0">
              <a:latin typeface="幼圆" panose="02010509060101010101" pitchFamily="49" charset="-122"/>
              <a:ea typeface="幼圆" panose="02010509060101010101" pitchFamily="49" charset="-122"/>
            </a:endParaRPr>
          </a:p>
        </p:txBody>
      </p:sp>
      <p:pic>
        <p:nvPicPr>
          <p:cNvPr id="10" name="图片 9">
            <a:extLst>
              <a:ext uri="{FF2B5EF4-FFF2-40B4-BE49-F238E27FC236}">
                <a16:creationId xmlns:a16="http://schemas.microsoft.com/office/drawing/2014/main" xmlns="" id="{AE1FBF84-003C-42D4-A25D-44D10CDF4EB1}"/>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9684" y="5035509"/>
            <a:ext cx="809903" cy="750918"/>
          </a:xfrm>
          <a:prstGeom prst="rect">
            <a:avLst/>
          </a:prstGeom>
        </p:spPr>
      </p:pic>
      <p:cxnSp>
        <p:nvCxnSpPr>
          <p:cNvPr id="18" name="直接连接符 17">
            <a:extLst>
              <a:ext uri="{FF2B5EF4-FFF2-40B4-BE49-F238E27FC236}">
                <a16:creationId xmlns:a16="http://schemas.microsoft.com/office/drawing/2014/main" xmlns="" id="{C7FB8094-4789-4D5F-B5BB-D11818FBBE15}"/>
              </a:ext>
            </a:extLst>
          </p:cNvPr>
          <p:cNvCxnSpPr>
            <a:cxnSpLocks/>
          </p:cNvCxnSpPr>
          <p:nvPr/>
        </p:nvCxnSpPr>
        <p:spPr>
          <a:xfrm>
            <a:off x="1755176" y="3634353"/>
            <a:ext cx="2708336" cy="0"/>
          </a:xfrm>
          <a:prstGeom prst="line">
            <a:avLst/>
          </a:prstGeom>
          <a:ln w="127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xmlns="" id="{E246ABFF-FFB4-43CD-95FA-FBCBB68BDED0}"/>
              </a:ext>
            </a:extLst>
          </p:cNvPr>
          <p:cNvCxnSpPr>
            <a:cxnSpLocks/>
          </p:cNvCxnSpPr>
          <p:nvPr/>
        </p:nvCxnSpPr>
        <p:spPr>
          <a:xfrm>
            <a:off x="1755176" y="4716924"/>
            <a:ext cx="1979916" cy="0"/>
          </a:xfrm>
          <a:prstGeom prst="line">
            <a:avLst/>
          </a:prstGeom>
          <a:ln w="127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E2AF22BC-E763-406C-A04C-4F707116803E}"/>
              </a:ext>
            </a:extLst>
          </p:cNvPr>
          <p:cNvCxnSpPr>
            <a:cxnSpLocks/>
          </p:cNvCxnSpPr>
          <p:nvPr/>
        </p:nvCxnSpPr>
        <p:spPr>
          <a:xfrm>
            <a:off x="6183824" y="3122909"/>
            <a:ext cx="3595607" cy="0"/>
          </a:xfrm>
          <a:prstGeom prst="line">
            <a:avLst/>
          </a:prstGeom>
          <a:ln w="127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xmlns="" id="{4BEDADC6-6E14-4906-A5CB-740CC0CA1DAB}"/>
              </a:ext>
            </a:extLst>
          </p:cNvPr>
          <p:cNvCxnSpPr>
            <a:cxnSpLocks/>
          </p:cNvCxnSpPr>
          <p:nvPr/>
        </p:nvCxnSpPr>
        <p:spPr>
          <a:xfrm>
            <a:off x="6183824" y="3657601"/>
            <a:ext cx="2208508" cy="0"/>
          </a:xfrm>
          <a:prstGeom prst="line">
            <a:avLst/>
          </a:prstGeom>
          <a:ln w="127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436E0709-3BF4-4322-9CCB-972A35E66C24}"/>
              </a:ext>
            </a:extLst>
          </p:cNvPr>
          <p:cNvCxnSpPr>
            <a:cxnSpLocks/>
          </p:cNvCxnSpPr>
          <p:nvPr/>
        </p:nvCxnSpPr>
        <p:spPr>
          <a:xfrm>
            <a:off x="6183824" y="4238787"/>
            <a:ext cx="2533973" cy="0"/>
          </a:xfrm>
          <a:prstGeom prst="line">
            <a:avLst/>
          </a:prstGeom>
          <a:ln w="127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xmlns="" id="{7FCE9BB8-8C9E-4469-9CA0-65513E74BB25}"/>
              </a:ext>
            </a:extLst>
          </p:cNvPr>
          <p:cNvCxnSpPr>
            <a:cxnSpLocks/>
          </p:cNvCxnSpPr>
          <p:nvPr/>
        </p:nvCxnSpPr>
        <p:spPr>
          <a:xfrm>
            <a:off x="6183824" y="4716924"/>
            <a:ext cx="3192651" cy="0"/>
          </a:xfrm>
          <a:prstGeom prst="line">
            <a:avLst/>
          </a:prstGeom>
          <a:ln w="127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xmlns="" id="{AFBD748B-3D36-4D8F-AC67-808C16B6511B}"/>
              </a:ext>
            </a:extLst>
          </p:cNvPr>
          <p:cNvSpPr/>
          <p:nvPr/>
        </p:nvSpPr>
        <p:spPr>
          <a:xfrm>
            <a:off x="1453455" y="5201652"/>
            <a:ext cx="3744936" cy="584775"/>
          </a:xfrm>
          <a:prstGeom prst="rect">
            <a:avLst/>
          </a:prstGeom>
        </p:spPr>
        <p:txBody>
          <a:bodyPr wrap="none">
            <a:spAutoFit/>
          </a:bodyPr>
          <a:lstStyle/>
          <a:p>
            <a:r>
              <a:rPr lang="zh-CN" altLang="en-US" sz="3200" dirty="0">
                <a:solidFill>
                  <a:srgbClr val="FF0000"/>
                </a:solidFill>
              </a:rPr>
              <a:t>占课程总成绩的</a:t>
            </a:r>
            <a:r>
              <a:rPr lang="en-US" altLang="zh-CN" sz="3200" dirty="0">
                <a:solidFill>
                  <a:srgbClr val="FF0000"/>
                </a:solidFill>
                <a:latin typeface="楷体" panose="02010609060101010101" pitchFamily="49" charset="-122"/>
                <a:ea typeface="楷体" panose="02010609060101010101" pitchFamily="49" charset="-122"/>
              </a:rPr>
              <a:t>12%</a:t>
            </a:r>
            <a:endParaRPr lang="zh-CN" altLang="en-US" sz="3200" dirty="0">
              <a:solidFill>
                <a:srgbClr val="FF0000"/>
              </a:solidFill>
              <a:latin typeface="楷体" panose="02010609060101010101" pitchFamily="49" charset="-122"/>
              <a:ea typeface="楷体" panose="02010609060101010101" pitchFamily="49" charset="-122"/>
            </a:endParaRPr>
          </a:p>
        </p:txBody>
      </p:sp>
      <p:sp>
        <p:nvSpPr>
          <p:cNvPr id="40" name="矩形 39">
            <a:extLst>
              <a:ext uri="{FF2B5EF4-FFF2-40B4-BE49-F238E27FC236}">
                <a16:creationId xmlns:a16="http://schemas.microsoft.com/office/drawing/2014/main" xmlns="" id="{96E8140A-7E7B-4969-9FE7-1300C175438F}"/>
              </a:ext>
            </a:extLst>
          </p:cNvPr>
          <p:cNvSpPr/>
          <p:nvPr/>
        </p:nvSpPr>
        <p:spPr>
          <a:xfrm>
            <a:off x="1666069" y="3136612"/>
            <a:ext cx="410690" cy="584775"/>
          </a:xfrm>
          <a:prstGeom prst="rect">
            <a:avLst/>
          </a:prstGeom>
          <a:noFill/>
        </p:spPr>
        <p:txBody>
          <a:bodyPr wrap="none" lIns="91440" tIns="45720" rIns="91440" bIns="45720">
            <a:spAutoFit/>
          </a:bodyPr>
          <a:lstStyle/>
          <a:p>
            <a:pPr algn="ctr"/>
            <a:r>
              <a:rPr lang="en-US" altLang="zh-CN"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1</a:t>
            </a:r>
            <a:endParaRPr lang="zh-CN" alt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1" name="矩形 40">
            <a:extLst>
              <a:ext uri="{FF2B5EF4-FFF2-40B4-BE49-F238E27FC236}">
                <a16:creationId xmlns:a16="http://schemas.microsoft.com/office/drawing/2014/main" xmlns="" id="{BF5C6047-6548-404F-AD88-48F65FC2FD9A}"/>
              </a:ext>
            </a:extLst>
          </p:cNvPr>
          <p:cNvSpPr/>
          <p:nvPr/>
        </p:nvSpPr>
        <p:spPr>
          <a:xfrm>
            <a:off x="1673819" y="4215267"/>
            <a:ext cx="410690" cy="584775"/>
          </a:xfrm>
          <a:prstGeom prst="rect">
            <a:avLst/>
          </a:prstGeom>
          <a:noFill/>
        </p:spPr>
        <p:txBody>
          <a:bodyPr wrap="none" lIns="91440" tIns="45720" rIns="91440" bIns="45720">
            <a:spAutoFit/>
          </a:bodyPr>
          <a:lstStyle/>
          <a:p>
            <a:pPr algn="ctr"/>
            <a:r>
              <a:rPr lang="en-US" altLang="zh-CN"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2</a:t>
            </a:r>
            <a:endParaRPr lang="zh-CN" alt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2" name="矩形 41">
            <a:extLst>
              <a:ext uri="{FF2B5EF4-FFF2-40B4-BE49-F238E27FC236}">
                <a16:creationId xmlns:a16="http://schemas.microsoft.com/office/drawing/2014/main" xmlns="" id="{E8E9ED0D-6A69-40AE-9DED-702783085124}"/>
              </a:ext>
            </a:extLst>
          </p:cNvPr>
          <p:cNvSpPr/>
          <p:nvPr/>
        </p:nvSpPr>
        <p:spPr>
          <a:xfrm>
            <a:off x="6103749" y="2594690"/>
            <a:ext cx="410690" cy="584775"/>
          </a:xfrm>
          <a:prstGeom prst="rect">
            <a:avLst/>
          </a:prstGeom>
          <a:noFill/>
        </p:spPr>
        <p:txBody>
          <a:bodyPr wrap="none" lIns="91440" tIns="45720" rIns="91440" bIns="45720">
            <a:spAutoFit/>
          </a:bodyPr>
          <a:lstStyle/>
          <a:p>
            <a:pPr algn="ctr"/>
            <a:r>
              <a:rPr lang="en-US" altLang="zh-CN"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3</a:t>
            </a:r>
            <a:endParaRPr lang="zh-CN" alt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3" name="矩形 42">
            <a:extLst>
              <a:ext uri="{FF2B5EF4-FFF2-40B4-BE49-F238E27FC236}">
                <a16:creationId xmlns:a16="http://schemas.microsoft.com/office/drawing/2014/main" xmlns="" id="{3066B111-F700-40BE-B81F-DF84806DD703}"/>
              </a:ext>
            </a:extLst>
          </p:cNvPr>
          <p:cNvSpPr/>
          <p:nvPr/>
        </p:nvSpPr>
        <p:spPr>
          <a:xfrm>
            <a:off x="6093403" y="3152628"/>
            <a:ext cx="410690" cy="584775"/>
          </a:xfrm>
          <a:prstGeom prst="rect">
            <a:avLst/>
          </a:prstGeom>
          <a:noFill/>
        </p:spPr>
        <p:txBody>
          <a:bodyPr wrap="none" lIns="91440" tIns="45720" rIns="91440" bIns="45720">
            <a:spAutoFit/>
          </a:bodyPr>
          <a:lstStyle/>
          <a:p>
            <a:pPr algn="ctr"/>
            <a:r>
              <a:rPr lang="en-US" altLang="zh-CN"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4</a:t>
            </a:r>
            <a:endParaRPr lang="zh-CN" alt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4" name="矩形 43">
            <a:extLst>
              <a:ext uri="{FF2B5EF4-FFF2-40B4-BE49-F238E27FC236}">
                <a16:creationId xmlns:a16="http://schemas.microsoft.com/office/drawing/2014/main" xmlns="" id="{24AB28FD-0BF1-4CC6-ADCC-BE167DD20E04}"/>
              </a:ext>
            </a:extLst>
          </p:cNvPr>
          <p:cNvSpPr/>
          <p:nvPr/>
        </p:nvSpPr>
        <p:spPr>
          <a:xfrm>
            <a:off x="6103749" y="3730089"/>
            <a:ext cx="410690" cy="584775"/>
          </a:xfrm>
          <a:prstGeom prst="rect">
            <a:avLst/>
          </a:prstGeom>
          <a:noFill/>
        </p:spPr>
        <p:txBody>
          <a:bodyPr wrap="none" lIns="91440" tIns="45720" rIns="91440" bIns="45720">
            <a:spAutoFit/>
          </a:bodyPr>
          <a:lstStyle/>
          <a:p>
            <a:pPr algn="ctr"/>
            <a:r>
              <a:rPr lang="en-US" altLang="zh-CN"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5</a:t>
            </a:r>
            <a:endParaRPr lang="zh-CN" alt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5" name="矩形 44">
            <a:extLst>
              <a:ext uri="{FF2B5EF4-FFF2-40B4-BE49-F238E27FC236}">
                <a16:creationId xmlns:a16="http://schemas.microsoft.com/office/drawing/2014/main" xmlns="" id="{8EA80FD4-95EF-47B0-98B1-26FAE0666546}"/>
              </a:ext>
            </a:extLst>
          </p:cNvPr>
          <p:cNvSpPr/>
          <p:nvPr/>
        </p:nvSpPr>
        <p:spPr>
          <a:xfrm>
            <a:off x="6116651" y="4225936"/>
            <a:ext cx="410690" cy="584775"/>
          </a:xfrm>
          <a:prstGeom prst="rect">
            <a:avLst/>
          </a:prstGeom>
          <a:noFill/>
        </p:spPr>
        <p:txBody>
          <a:bodyPr wrap="none" lIns="91440" tIns="45720" rIns="91440" bIns="45720">
            <a:spAutoFit/>
          </a:bodyPr>
          <a:lstStyle/>
          <a:p>
            <a:pPr algn="ctr"/>
            <a:r>
              <a:rPr lang="en-US" altLang="zh-CN"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6</a:t>
            </a:r>
            <a:endParaRPr lang="zh-CN" alt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8" name="矩形 47">
            <a:extLst>
              <a:ext uri="{FF2B5EF4-FFF2-40B4-BE49-F238E27FC236}">
                <a16:creationId xmlns:a16="http://schemas.microsoft.com/office/drawing/2014/main" xmlns="" id="{059F0EFA-307A-4AAC-ADA7-36931E0AF54B}"/>
              </a:ext>
            </a:extLst>
          </p:cNvPr>
          <p:cNvSpPr/>
          <p:nvPr/>
        </p:nvSpPr>
        <p:spPr>
          <a:xfrm>
            <a:off x="6209863" y="5307417"/>
            <a:ext cx="5933034" cy="830997"/>
          </a:xfrm>
          <a:prstGeom prst="rect">
            <a:avLst/>
          </a:prstGeom>
        </p:spPr>
        <p:txBody>
          <a:bodyPr wrap="none">
            <a:spAutoFit/>
          </a:bodyPr>
          <a:lstStyle/>
          <a:p>
            <a:r>
              <a:rPr lang="zh-CN" altLang="en-US" sz="2400" dirty="0">
                <a:solidFill>
                  <a:srgbClr val="002060"/>
                </a:solidFill>
              </a:rPr>
              <a:t>迟交一周最高分是正常交作业</a:t>
            </a:r>
            <a:r>
              <a:rPr lang="zh-CN" altLang="en-US" sz="2400" dirty="0" smtClean="0">
                <a:solidFill>
                  <a:srgbClr val="002060"/>
                </a:solidFill>
              </a:rPr>
              <a:t>最</a:t>
            </a:r>
            <a:r>
              <a:rPr lang="zh-CN" altLang="en-US" sz="2400" dirty="0">
                <a:solidFill>
                  <a:srgbClr val="002060"/>
                </a:solidFill>
              </a:rPr>
              <a:t>低</a:t>
            </a:r>
            <a:r>
              <a:rPr lang="zh-CN" altLang="en-US" sz="2400" dirty="0" smtClean="0">
                <a:solidFill>
                  <a:srgbClr val="002060"/>
                </a:solidFill>
              </a:rPr>
              <a:t>分</a:t>
            </a:r>
            <a:r>
              <a:rPr lang="zh-CN" altLang="en-US" sz="2400" dirty="0">
                <a:solidFill>
                  <a:srgbClr val="002060"/>
                </a:solidFill>
              </a:rPr>
              <a:t>的</a:t>
            </a:r>
            <a:r>
              <a:rPr lang="en-US" altLang="zh-CN" sz="2400" dirty="0">
                <a:solidFill>
                  <a:srgbClr val="002060"/>
                </a:solidFill>
              </a:rPr>
              <a:t>90%</a:t>
            </a:r>
          </a:p>
          <a:p>
            <a:r>
              <a:rPr lang="zh-CN" altLang="en-US" sz="2400" dirty="0">
                <a:solidFill>
                  <a:srgbClr val="002060"/>
                </a:solidFill>
              </a:rPr>
              <a:t>迟交二周：</a:t>
            </a:r>
            <a:r>
              <a:rPr lang="en-US" altLang="zh-CN" sz="2400" dirty="0">
                <a:solidFill>
                  <a:srgbClr val="002060"/>
                </a:solidFill>
              </a:rPr>
              <a:t>80%</a:t>
            </a:r>
            <a:r>
              <a:rPr lang="zh-CN" altLang="en-US" sz="2400" dirty="0">
                <a:solidFill>
                  <a:srgbClr val="002060"/>
                </a:solidFill>
              </a:rPr>
              <a:t>，依次类推</a:t>
            </a:r>
          </a:p>
        </p:txBody>
      </p:sp>
    </p:spTree>
    <p:extLst>
      <p:ext uri="{BB962C8B-B14F-4D97-AF65-F5344CB8AC3E}">
        <p14:creationId xmlns:p14="http://schemas.microsoft.com/office/powerpoint/2010/main" val="156861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1" grpId="0"/>
      <p:bldP spid="42" grpId="0"/>
      <p:bldP spid="43" grpId="0"/>
      <p:bldP spid="44" grpId="0"/>
      <p:bldP spid="45" grpId="0"/>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742604E-D62B-4682-9678-CDC874702124}"/>
              </a:ext>
            </a:extLst>
          </p:cNvPr>
          <p:cNvSpPr>
            <a:spLocks noGrp="1"/>
          </p:cNvSpPr>
          <p:nvPr>
            <p:ph type="title"/>
          </p:nvPr>
        </p:nvSpPr>
        <p:spPr/>
        <p:txBody>
          <a:bodyPr/>
          <a:lstStyle/>
          <a:p>
            <a:r>
              <a:rPr lang="en-US" altLang="zh-CN" sz="5400" dirty="0">
                <a:solidFill>
                  <a:prstClr val="black"/>
                </a:solidFill>
              </a:rPr>
              <a:t>《</a:t>
            </a:r>
            <a:r>
              <a:rPr lang="zh-CN" altLang="en-US" sz="5400" dirty="0">
                <a:solidFill>
                  <a:prstClr val="black"/>
                </a:solidFill>
              </a:rPr>
              <a:t>数据结构</a:t>
            </a:r>
            <a:r>
              <a:rPr lang="en-US" altLang="zh-CN" sz="5400" dirty="0">
                <a:solidFill>
                  <a:prstClr val="black"/>
                </a:solidFill>
              </a:rPr>
              <a:t>》</a:t>
            </a:r>
            <a:r>
              <a:rPr lang="zh-CN" altLang="en-US" sz="5400" dirty="0">
                <a:solidFill>
                  <a:prstClr val="black"/>
                </a:solidFill>
              </a:rPr>
              <a:t>课程简介</a:t>
            </a:r>
            <a:endParaRPr lang="zh-CN" altLang="en-US" dirty="0"/>
          </a:p>
        </p:txBody>
      </p:sp>
      <p:sp>
        <p:nvSpPr>
          <p:cNvPr id="6" name="内容占位符 2">
            <a:extLst>
              <a:ext uri="{FF2B5EF4-FFF2-40B4-BE49-F238E27FC236}">
                <a16:creationId xmlns:a16="http://schemas.microsoft.com/office/drawing/2014/main" xmlns="" id="{959272A2-AFFF-4D08-B894-C5D50FFDAE90}"/>
              </a:ext>
            </a:extLst>
          </p:cNvPr>
          <p:cNvSpPr>
            <a:spLocks noGrp="1"/>
          </p:cNvSpPr>
          <p:nvPr>
            <p:ph idx="1"/>
          </p:nvPr>
        </p:nvSpPr>
        <p:spPr>
          <a:xfrm>
            <a:off x="1450975" y="2016125"/>
            <a:ext cx="9604375" cy="3449638"/>
          </a:xfrm>
        </p:spPr>
        <p:txBody>
          <a:bodyPr>
            <a:normAutofit/>
          </a:bodyPr>
          <a:lstStyle/>
          <a:p>
            <a:r>
              <a:rPr lang="zh-CN" altLang="en-US" sz="2800" dirty="0">
                <a:latin typeface="幼圆" panose="02010509060101010101" pitchFamily="49" charset="-122"/>
                <a:ea typeface="幼圆" panose="02010509060101010101" pitchFamily="49" charset="-122"/>
              </a:rPr>
              <a:t>课程</a:t>
            </a:r>
            <a:r>
              <a:rPr lang="zh-CN" altLang="en-US" sz="2800" dirty="0">
                <a:solidFill>
                  <a:srgbClr val="C00000"/>
                </a:solidFill>
                <a:latin typeface="幼圆" panose="02010509060101010101" pitchFamily="49" charset="-122"/>
                <a:ea typeface="幼圆" panose="02010509060101010101" pitchFamily="49" charset="-122"/>
              </a:rPr>
              <a:t>实验</a:t>
            </a:r>
            <a:r>
              <a:rPr lang="zh-CN" altLang="en-US" sz="2800" dirty="0">
                <a:latin typeface="幼圆" panose="02010509060101010101" pitchFamily="49" charset="-122"/>
                <a:ea typeface="幼圆" panose="02010509060101010101" pitchFamily="49" charset="-122"/>
              </a:rPr>
              <a:t>安排：</a:t>
            </a:r>
            <a:endParaRPr lang="en-US" altLang="zh-CN" sz="28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第一章 绪论</a:t>
            </a:r>
            <a:endParaRPr lang="en-US" altLang="zh-CN" sz="26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第二章 线性表</a:t>
            </a:r>
            <a:endParaRPr lang="en-US" altLang="zh-CN" sz="26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第三章 栈和列表</a:t>
            </a:r>
            <a:endParaRPr lang="en-US" altLang="zh-CN" sz="26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第四章 串</a:t>
            </a:r>
            <a:endParaRPr lang="en-US" altLang="zh-CN" sz="2600" dirty="0">
              <a:latin typeface="幼圆" panose="02010509060101010101" pitchFamily="49" charset="-122"/>
              <a:ea typeface="幼圆" panose="02010509060101010101" pitchFamily="49" charset="-122"/>
            </a:endParaRPr>
          </a:p>
          <a:p>
            <a:pPr marL="457200" lvl="1" indent="0">
              <a:buNone/>
            </a:pPr>
            <a:endParaRPr lang="en-US" altLang="zh-CN" sz="2600" dirty="0">
              <a:latin typeface="幼圆" panose="02010509060101010101" pitchFamily="49" charset="-122"/>
              <a:ea typeface="幼圆" panose="02010509060101010101" pitchFamily="49" charset="-122"/>
            </a:endParaRPr>
          </a:p>
          <a:p>
            <a:pPr lvl="1"/>
            <a:endParaRPr lang="zh-CN" altLang="en-US" sz="2600" dirty="0">
              <a:latin typeface="幼圆" panose="02010509060101010101" pitchFamily="49" charset="-122"/>
              <a:ea typeface="幼圆" panose="02010509060101010101" pitchFamily="49" charset="-122"/>
            </a:endParaRPr>
          </a:p>
        </p:txBody>
      </p:sp>
      <p:sp>
        <p:nvSpPr>
          <p:cNvPr id="7" name="内容占位符 2">
            <a:extLst>
              <a:ext uri="{FF2B5EF4-FFF2-40B4-BE49-F238E27FC236}">
                <a16:creationId xmlns:a16="http://schemas.microsoft.com/office/drawing/2014/main" xmlns="" id="{5B31BD51-193B-42D2-8853-DAE462F43319}"/>
              </a:ext>
            </a:extLst>
          </p:cNvPr>
          <p:cNvSpPr txBox="1">
            <a:spLocks/>
          </p:cNvSpPr>
          <p:nvPr/>
        </p:nvSpPr>
        <p:spPr>
          <a:xfrm>
            <a:off x="5933269" y="2573670"/>
            <a:ext cx="6037690" cy="453230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a:r>
              <a:rPr lang="zh-CN" altLang="en-US" sz="2600" dirty="0">
                <a:latin typeface="幼圆" panose="02010509060101010101" pitchFamily="49" charset="-122"/>
                <a:ea typeface="幼圆" panose="02010509060101010101" pitchFamily="49" charset="-122"/>
              </a:rPr>
              <a:t>第五章  树与二叉树</a:t>
            </a:r>
            <a:endParaRPr lang="en-US" altLang="zh-CN" sz="26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第六章  图</a:t>
            </a:r>
            <a:endParaRPr lang="en-US" altLang="zh-CN" sz="26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第七章  查找</a:t>
            </a:r>
            <a:endParaRPr lang="en-US" altLang="zh-CN" sz="2600" dirty="0">
              <a:latin typeface="幼圆" panose="02010509060101010101" pitchFamily="49" charset="-122"/>
              <a:ea typeface="幼圆" panose="02010509060101010101" pitchFamily="49" charset="-122"/>
            </a:endParaRPr>
          </a:p>
          <a:p>
            <a:pPr lvl="1"/>
            <a:r>
              <a:rPr lang="zh-CN" altLang="en-US" sz="2600" dirty="0">
                <a:latin typeface="幼圆" panose="02010509060101010101" pitchFamily="49" charset="-122"/>
                <a:ea typeface="幼圆" panose="02010509060101010101" pitchFamily="49" charset="-122"/>
              </a:rPr>
              <a:t>第八章  内部排序</a:t>
            </a:r>
            <a:endParaRPr lang="en-US" altLang="zh-CN" sz="2600" dirty="0">
              <a:latin typeface="幼圆" panose="02010509060101010101" pitchFamily="49" charset="-122"/>
              <a:ea typeface="幼圆" panose="02010509060101010101" pitchFamily="49" charset="-122"/>
            </a:endParaRPr>
          </a:p>
          <a:p>
            <a:pPr marL="457200" lvl="1" indent="0">
              <a:buFont typeface="Arial" panose="020B0604020202020204" pitchFamily="34" charset="0"/>
              <a:buNone/>
            </a:pPr>
            <a:endParaRPr lang="en-US" altLang="zh-CN" sz="2600" dirty="0">
              <a:latin typeface="幼圆" panose="02010509060101010101" pitchFamily="49" charset="-122"/>
              <a:ea typeface="幼圆" panose="02010509060101010101" pitchFamily="49" charset="-122"/>
            </a:endParaRPr>
          </a:p>
          <a:p>
            <a:pPr lvl="1"/>
            <a:endParaRPr lang="zh-CN" altLang="en-US" sz="2600" dirty="0">
              <a:latin typeface="幼圆" panose="02010509060101010101" pitchFamily="49" charset="-122"/>
              <a:ea typeface="幼圆" panose="02010509060101010101" pitchFamily="49" charset="-122"/>
            </a:endParaRPr>
          </a:p>
        </p:txBody>
      </p:sp>
      <p:pic>
        <p:nvPicPr>
          <p:cNvPr id="10" name="图片 9">
            <a:extLst>
              <a:ext uri="{FF2B5EF4-FFF2-40B4-BE49-F238E27FC236}">
                <a16:creationId xmlns:a16="http://schemas.microsoft.com/office/drawing/2014/main" xmlns="" id="{AE1FBF84-003C-42D4-A25D-44D10CDF4EB1}"/>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4103" y="5350036"/>
            <a:ext cx="831610" cy="771044"/>
          </a:xfrm>
          <a:prstGeom prst="rect">
            <a:avLst/>
          </a:prstGeom>
        </p:spPr>
      </p:pic>
      <p:cxnSp>
        <p:nvCxnSpPr>
          <p:cNvPr id="18" name="直接连接符 17">
            <a:extLst>
              <a:ext uri="{FF2B5EF4-FFF2-40B4-BE49-F238E27FC236}">
                <a16:creationId xmlns:a16="http://schemas.microsoft.com/office/drawing/2014/main" xmlns="" id="{C7FB8094-4789-4D5F-B5BB-D11818FBBE15}"/>
              </a:ext>
            </a:extLst>
          </p:cNvPr>
          <p:cNvCxnSpPr>
            <a:cxnSpLocks/>
          </p:cNvCxnSpPr>
          <p:nvPr/>
        </p:nvCxnSpPr>
        <p:spPr>
          <a:xfrm>
            <a:off x="1340603" y="3634353"/>
            <a:ext cx="3122909" cy="0"/>
          </a:xfrm>
          <a:prstGeom prst="line">
            <a:avLst/>
          </a:prstGeom>
          <a:ln w="127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E2AF22BC-E763-406C-A04C-4F707116803E}"/>
              </a:ext>
            </a:extLst>
          </p:cNvPr>
          <p:cNvCxnSpPr>
            <a:cxnSpLocks/>
          </p:cNvCxnSpPr>
          <p:nvPr/>
        </p:nvCxnSpPr>
        <p:spPr>
          <a:xfrm>
            <a:off x="6183824" y="3122909"/>
            <a:ext cx="3595607" cy="0"/>
          </a:xfrm>
          <a:prstGeom prst="line">
            <a:avLst/>
          </a:prstGeom>
          <a:ln w="127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xmlns="" id="{4BEDADC6-6E14-4906-A5CB-740CC0CA1DAB}"/>
              </a:ext>
            </a:extLst>
          </p:cNvPr>
          <p:cNvCxnSpPr>
            <a:cxnSpLocks/>
          </p:cNvCxnSpPr>
          <p:nvPr/>
        </p:nvCxnSpPr>
        <p:spPr>
          <a:xfrm>
            <a:off x="6183824" y="3657601"/>
            <a:ext cx="2208508" cy="0"/>
          </a:xfrm>
          <a:prstGeom prst="line">
            <a:avLst/>
          </a:prstGeom>
          <a:ln w="127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436E0709-3BF4-4322-9CCB-972A35E66C24}"/>
              </a:ext>
            </a:extLst>
          </p:cNvPr>
          <p:cNvCxnSpPr>
            <a:cxnSpLocks/>
          </p:cNvCxnSpPr>
          <p:nvPr/>
        </p:nvCxnSpPr>
        <p:spPr>
          <a:xfrm>
            <a:off x="6183824" y="4238787"/>
            <a:ext cx="2533973" cy="0"/>
          </a:xfrm>
          <a:prstGeom prst="line">
            <a:avLst/>
          </a:prstGeom>
          <a:ln w="127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xmlns="" id="{7FCE9BB8-8C9E-4469-9CA0-65513E74BB25}"/>
              </a:ext>
            </a:extLst>
          </p:cNvPr>
          <p:cNvCxnSpPr>
            <a:cxnSpLocks/>
          </p:cNvCxnSpPr>
          <p:nvPr/>
        </p:nvCxnSpPr>
        <p:spPr>
          <a:xfrm>
            <a:off x="6116651" y="4732422"/>
            <a:ext cx="3192651" cy="0"/>
          </a:xfrm>
          <a:prstGeom prst="line">
            <a:avLst/>
          </a:prstGeom>
          <a:ln w="127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xmlns="" id="{AFBD748B-3D36-4D8F-AC67-808C16B6511B}"/>
              </a:ext>
            </a:extLst>
          </p:cNvPr>
          <p:cNvSpPr/>
          <p:nvPr/>
        </p:nvSpPr>
        <p:spPr>
          <a:xfrm>
            <a:off x="1453455" y="5472872"/>
            <a:ext cx="3672800" cy="584775"/>
          </a:xfrm>
          <a:prstGeom prst="rect">
            <a:avLst/>
          </a:prstGeom>
        </p:spPr>
        <p:txBody>
          <a:bodyPr wrap="none">
            <a:spAutoFit/>
          </a:bodyPr>
          <a:lstStyle/>
          <a:p>
            <a:r>
              <a:rPr lang="zh-CN" altLang="en-US" sz="3200" dirty="0">
                <a:solidFill>
                  <a:srgbClr val="FF0000"/>
                </a:solidFill>
              </a:rPr>
              <a:t>占课程总成绩的</a:t>
            </a:r>
            <a:r>
              <a:rPr lang="en-US" altLang="zh-CN" sz="3200" dirty="0">
                <a:solidFill>
                  <a:srgbClr val="FF0000"/>
                </a:solidFill>
                <a:latin typeface="楷体" panose="02010609060101010101" pitchFamily="49" charset="-122"/>
                <a:ea typeface="楷体" panose="02010609060101010101" pitchFamily="49" charset="-122"/>
              </a:rPr>
              <a:t>26%</a:t>
            </a:r>
            <a:endParaRPr lang="zh-CN" altLang="en-US" sz="3200" dirty="0">
              <a:solidFill>
                <a:srgbClr val="FF0000"/>
              </a:solidFill>
              <a:latin typeface="楷体" panose="02010609060101010101" pitchFamily="49" charset="-122"/>
              <a:ea typeface="楷体" panose="02010609060101010101" pitchFamily="49" charset="-122"/>
            </a:endParaRPr>
          </a:p>
        </p:txBody>
      </p:sp>
      <p:sp>
        <p:nvSpPr>
          <p:cNvPr id="40" name="矩形 39">
            <a:extLst>
              <a:ext uri="{FF2B5EF4-FFF2-40B4-BE49-F238E27FC236}">
                <a16:creationId xmlns:a16="http://schemas.microsoft.com/office/drawing/2014/main" xmlns="" id="{96E8140A-7E7B-4969-9FE7-1300C175438F}"/>
              </a:ext>
            </a:extLst>
          </p:cNvPr>
          <p:cNvSpPr/>
          <p:nvPr/>
        </p:nvSpPr>
        <p:spPr>
          <a:xfrm>
            <a:off x="1229415" y="3133371"/>
            <a:ext cx="747320" cy="584775"/>
          </a:xfrm>
          <a:prstGeom prst="rect">
            <a:avLst/>
          </a:prstGeom>
          <a:noFill/>
        </p:spPr>
        <p:txBody>
          <a:bodyPr wrap="none" lIns="91440" tIns="45720" rIns="91440" bIns="45720">
            <a:spAutoFit/>
          </a:bodyPr>
          <a:lstStyle/>
          <a:p>
            <a:pPr algn="ctr"/>
            <a:r>
              <a:rPr lang="en-US" altLang="zh-CN"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1,2</a:t>
            </a:r>
            <a:endParaRPr lang="zh-CN" alt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2" name="矩形 41">
            <a:extLst>
              <a:ext uri="{FF2B5EF4-FFF2-40B4-BE49-F238E27FC236}">
                <a16:creationId xmlns:a16="http://schemas.microsoft.com/office/drawing/2014/main" xmlns="" id="{E8E9ED0D-6A69-40AE-9DED-702783085124}"/>
              </a:ext>
            </a:extLst>
          </p:cNvPr>
          <p:cNvSpPr/>
          <p:nvPr/>
        </p:nvSpPr>
        <p:spPr>
          <a:xfrm>
            <a:off x="6103749" y="2594690"/>
            <a:ext cx="410690" cy="584775"/>
          </a:xfrm>
          <a:prstGeom prst="rect">
            <a:avLst/>
          </a:prstGeom>
          <a:noFill/>
        </p:spPr>
        <p:txBody>
          <a:bodyPr wrap="none" lIns="91440" tIns="45720" rIns="91440" bIns="45720">
            <a:spAutoFit/>
          </a:bodyPr>
          <a:lstStyle/>
          <a:p>
            <a:pPr algn="ctr"/>
            <a:r>
              <a:rPr lang="en-US" altLang="zh-CN"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4</a:t>
            </a:r>
            <a:endParaRPr lang="zh-CN" alt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3" name="矩形 42">
            <a:extLst>
              <a:ext uri="{FF2B5EF4-FFF2-40B4-BE49-F238E27FC236}">
                <a16:creationId xmlns:a16="http://schemas.microsoft.com/office/drawing/2014/main" xmlns="" id="{3066B111-F700-40BE-B81F-DF84806DD703}"/>
              </a:ext>
            </a:extLst>
          </p:cNvPr>
          <p:cNvSpPr/>
          <p:nvPr/>
        </p:nvSpPr>
        <p:spPr>
          <a:xfrm>
            <a:off x="6093403" y="3152628"/>
            <a:ext cx="410690" cy="584775"/>
          </a:xfrm>
          <a:prstGeom prst="rect">
            <a:avLst/>
          </a:prstGeom>
          <a:noFill/>
        </p:spPr>
        <p:txBody>
          <a:bodyPr wrap="none" lIns="91440" tIns="45720" rIns="91440" bIns="45720">
            <a:spAutoFit/>
          </a:bodyPr>
          <a:lstStyle/>
          <a:p>
            <a:pPr algn="ctr"/>
            <a:r>
              <a:rPr lang="en-US" altLang="zh-CN"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5</a:t>
            </a:r>
            <a:endParaRPr lang="zh-CN" alt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4" name="矩形 43">
            <a:extLst>
              <a:ext uri="{FF2B5EF4-FFF2-40B4-BE49-F238E27FC236}">
                <a16:creationId xmlns:a16="http://schemas.microsoft.com/office/drawing/2014/main" xmlns="" id="{24AB28FD-0BF1-4CC6-ADCC-BE167DD20E04}"/>
              </a:ext>
            </a:extLst>
          </p:cNvPr>
          <p:cNvSpPr/>
          <p:nvPr/>
        </p:nvSpPr>
        <p:spPr>
          <a:xfrm>
            <a:off x="6103749" y="3730089"/>
            <a:ext cx="410690" cy="584775"/>
          </a:xfrm>
          <a:prstGeom prst="rect">
            <a:avLst/>
          </a:prstGeom>
          <a:noFill/>
        </p:spPr>
        <p:txBody>
          <a:bodyPr wrap="none" lIns="91440" tIns="45720" rIns="91440" bIns="45720">
            <a:spAutoFit/>
          </a:bodyPr>
          <a:lstStyle/>
          <a:p>
            <a:pPr algn="ctr"/>
            <a:r>
              <a:rPr lang="en-US" altLang="zh-CN"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6</a:t>
            </a:r>
            <a:endParaRPr lang="zh-CN" alt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5" name="矩形 44">
            <a:extLst>
              <a:ext uri="{FF2B5EF4-FFF2-40B4-BE49-F238E27FC236}">
                <a16:creationId xmlns:a16="http://schemas.microsoft.com/office/drawing/2014/main" xmlns="" id="{8EA80FD4-95EF-47B0-98B1-26FAE0666546}"/>
              </a:ext>
            </a:extLst>
          </p:cNvPr>
          <p:cNvSpPr/>
          <p:nvPr/>
        </p:nvSpPr>
        <p:spPr>
          <a:xfrm>
            <a:off x="6116651" y="4225936"/>
            <a:ext cx="410690" cy="584775"/>
          </a:xfrm>
          <a:prstGeom prst="rect">
            <a:avLst/>
          </a:prstGeom>
          <a:noFill/>
        </p:spPr>
        <p:txBody>
          <a:bodyPr wrap="none" lIns="91440" tIns="45720" rIns="91440" bIns="45720">
            <a:spAutoFit/>
          </a:bodyPr>
          <a:lstStyle/>
          <a:p>
            <a:pPr algn="ctr"/>
            <a:r>
              <a:rPr lang="en-US" altLang="zh-CN"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7</a:t>
            </a:r>
            <a:endParaRPr lang="zh-CN" alt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8" name="矩形 47">
            <a:extLst>
              <a:ext uri="{FF2B5EF4-FFF2-40B4-BE49-F238E27FC236}">
                <a16:creationId xmlns:a16="http://schemas.microsoft.com/office/drawing/2014/main" xmlns="" id="{059F0EFA-307A-4AAC-ADA7-36931E0AF54B}"/>
              </a:ext>
            </a:extLst>
          </p:cNvPr>
          <p:cNvSpPr/>
          <p:nvPr/>
        </p:nvSpPr>
        <p:spPr>
          <a:xfrm>
            <a:off x="6018510" y="5572193"/>
            <a:ext cx="6369051" cy="461665"/>
          </a:xfrm>
          <a:prstGeom prst="rect">
            <a:avLst/>
          </a:prstGeom>
        </p:spPr>
        <p:txBody>
          <a:bodyPr wrap="none">
            <a:spAutoFit/>
          </a:bodyPr>
          <a:lstStyle/>
          <a:p>
            <a:r>
              <a:rPr lang="zh-CN" altLang="en-US" sz="2400" dirty="0">
                <a:solidFill>
                  <a:srgbClr val="002060"/>
                </a:solidFill>
              </a:rPr>
              <a:t>每个实验必须交实验报告（迟交请参考作业）</a:t>
            </a:r>
            <a:endParaRPr lang="zh-CN" altLang="en-US" sz="2400" dirty="0">
              <a:solidFill>
                <a:srgbClr val="002060"/>
              </a:solidFill>
              <a:latin typeface="+mj-ea"/>
              <a:ea typeface="+mj-ea"/>
            </a:endParaRPr>
          </a:p>
        </p:txBody>
      </p:sp>
      <p:cxnSp>
        <p:nvCxnSpPr>
          <p:cNvPr id="22" name="直接连接符 21">
            <a:extLst>
              <a:ext uri="{FF2B5EF4-FFF2-40B4-BE49-F238E27FC236}">
                <a16:creationId xmlns:a16="http://schemas.microsoft.com/office/drawing/2014/main" xmlns="" id="{2077447E-34A0-4A52-BEF0-FEEA5E649B8E}"/>
              </a:ext>
            </a:extLst>
          </p:cNvPr>
          <p:cNvCxnSpPr>
            <a:cxnSpLocks/>
          </p:cNvCxnSpPr>
          <p:nvPr/>
        </p:nvCxnSpPr>
        <p:spPr>
          <a:xfrm>
            <a:off x="1710622" y="4212648"/>
            <a:ext cx="2960795" cy="0"/>
          </a:xfrm>
          <a:prstGeom prst="line">
            <a:avLst/>
          </a:prstGeom>
          <a:ln w="127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xmlns="" id="{16119DB9-89C3-41DD-87B7-3C9F63227580}"/>
              </a:ext>
            </a:extLst>
          </p:cNvPr>
          <p:cNvSpPr/>
          <p:nvPr/>
        </p:nvSpPr>
        <p:spPr>
          <a:xfrm>
            <a:off x="1621515" y="3714907"/>
            <a:ext cx="410690" cy="584775"/>
          </a:xfrm>
          <a:prstGeom prst="rect">
            <a:avLst/>
          </a:prstGeom>
          <a:noFill/>
        </p:spPr>
        <p:txBody>
          <a:bodyPr wrap="square" lIns="91440" tIns="45720" rIns="91440" bIns="45720">
            <a:spAutoFit/>
          </a:bodyPr>
          <a:lstStyle/>
          <a:p>
            <a:pPr algn="ctr"/>
            <a:r>
              <a:rPr lang="en-US" altLang="zh-CN"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3</a:t>
            </a:r>
            <a:endParaRPr lang="zh-CN" alt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5" name="矩形 4">
            <a:extLst>
              <a:ext uri="{FF2B5EF4-FFF2-40B4-BE49-F238E27FC236}">
                <a16:creationId xmlns:a16="http://schemas.microsoft.com/office/drawing/2014/main" xmlns="" id="{30406D5D-3C0E-484A-97AC-B230E9034F46}"/>
              </a:ext>
            </a:extLst>
          </p:cNvPr>
          <p:cNvSpPr/>
          <p:nvPr/>
        </p:nvSpPr>
        <p:spPr>
          <a:xfrm>
            <a:off x="2032205" y="4949926"/>
            <a:ext cx="7422987" cy="400110"/>
          </a:xfrm>
          <a:prstGeom prst="rect">
            <a:avLst/>
          </a:prstGeom>
        </p:spPr>
        <p:txBody>
          <a:bodyPr wrap="square">
            <a:spAutoFit/>
          </a:bodyPr>
          <a:lstStyle/>
          <a:p>
            <a:r>
              <a:rPr lang="en-US" altLang="zh-CN" sz="2000" dirty="0">
                <a:solidFill>
                  <a:srgbClr val="00B0F0"/>
                </a:solidFill>
              </a:rPr>
              <a:t>C/C++</a:t>
            </a:r>
            <a:r>
              <a:rPr lang="zh-CN" altLang="en-US" sz="2000" dirty="0">
                <a:solidFill>
                  <a:srgbClr val="00B0F0"/>
                </a:solidFill>
              </a:rPr>
              <a:t>编写                                             对界面不做要求</a:t>
            </a:r>
          </a:p>
        </p:txBody>
      </p:sp>
    </p:spTree>
    <p:extLst>
      <p:ext uri="{BB962C8B-B14F-4D97-AF65-F5344CB8AC3E}">
        <p14:creationId xmlns:p14="http://schemas.microsoft.com/office/powerpoint/2010/main" val="15008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2" grpId="0"/>
      <p:bldP spid="43" grpId="0"/>
      <p:bldP spid="44" grpId="0"/>
      <p:bldP spid="45" grpId="0"/>
      <p:bldP spid="48" grpId="0"/>
      <p:bldP spid="26"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F46A6F5-9005-43D0-A299-16DFF86C0BDD}"/>
              </a:ext>
            </a:extLst>
          </p:cNvPr>
          <p:cNvSpPr>
            <a:spLocks noGrp="1"/>
          </p:cNvSpPr>
          <p:nvPr>
            <p:ph type="title"/>
          </p:nvPr>
        </p:nvSpPr>
        <p:spPr/>
        <p:txBody>
          <a:bodyPr/>
          <a:lstStyle/>
          <a:p>
            <a:r>
              <a:rPr lang="en-US" altLang="zh-CN" sz="5400" dirty="0">
                <a:solidFill>
                  <a:prstClr val="black"/>
                </a:solidFill>
              </a:rPr>
              <a:t>《</a:t>
            </a:r>
            <a:r>
              <a:rPr lang="zh-CN" altLang="en-US" sz="5400" dirty="0">
                <a:solidFill>
                  <a:prstClr val="black"/>
                </a:solidFill>
              </a:rPr>
              <a:t>数据结构</a:t>
            </a:r>
            <a:r>
              <a:rPr lang="en-US" altLang="zh-CN" sz="5400" dirty="0">
                <a:solidFill>
                  <a:prstClr val="black"/>
                </a:solidFill>
              </a:rPr>
              <a:t>》</a:t>
            </a:r>
            <a:r>
              <a:rPr lang="zh-CN" altLang="en-US" sz="5400" dirty="0">
                <a:solidFill>
                  <a:prstClr val="black"/>
                </a:solidFill>
              </a:rPr>
              <a:t>课程简介</a:t>
            </a:r>
            <a:endParaRPr lang="zh-CN" altLang="en-US" dirty="0"/>
          </a:p>
        </p:txBody>
      </p:sp>
      <p:sp>
        <p:nvSpPr>
          <p:cNvPr id="7" name="内容占位符 2">
            <a:extLst>
              <a:ext uri="{FF2B5EF4-FFF2-40B4-BE49-F238E27FC236}">
                <a16:creationId xmlns:a16="http://schemas.microsoft.com/office/drawing/2014/main" xmlns="" id="{56CDA52F-81B3-4EF8-B770-C33970C449F3}"/>
              </a:ext>
            </a:extLst>
          </p:cNvPr>
          <p:cNvSpPr>
            <a:spLocks noGrp="1"/>
          </p:cNvSpPr>
          <p:nvPr>
            <p:ph idx="1"/>
          </p:nvPr>
        </p:nvSpPr>
        <p:spPr>
          <a:xfrm>
            <a:off x="1450479" y="2078118"/>
            <a:ext cx="9604375" cy="3449638"/>
          </a:xfrm>
        </p:spPr>
        <p:txBody>
          <a:bodyPr>
            <a:normAutofit/>
          </a:bodyPr>
          <a:lstStyle/>
          <a:p>
            <a:r>
              <a:rPr lang="zh-CN" altLang="en-US" sz="2800" dirty="0">
                <a:latin typeface="幼圆" panose="02010509060101010101" pitchFamily="49" charset="-122"/>
                <a:ea typeface="幼圆" panose="02010509060101010101" pitchFamily="49" charset="-122"/>
              </a:rPr>
              <a:t>课堂参与：</a:t>
            </a:r>
            <a:endParaRPr lang="en-US" altLang="zh-CN" sz="2800" dirty="0">
              <a:latin typeface="幼圆" panose="02010509060101010101" pitchFamily="49" charset="-122"/>
              <a:ea typeface="幼圆" panose="02010509060101010101" pitchFamily="49" charset="-122"/>
            </a:endParaRPr>
          </a:p>
          <a:p>
            <a:pPr lvl="1"/>
            <a:r>
              <a:rPr lang="zh-CN" altLang="en-US" sz="2800" dirty="0">
                <a:solidFill>
                  <a:srgbClr val="FF0000"/>
                </a:solidFill>
                <a:latin typeface="幼圆" panose="02010509060101010101" pitchFamily="49" charset="-122"/>
                <a:ea typeface="幼圆" panose="02010509060101010101" pitchFamily="49" charset="-122"/>
              </a:rPr>
              <a:t>占课程总成绩的</a:t>
            </a:r>
            <a:r>
              <a:rPr lang="en-US" altLang="zh-CN" sz="2800" dirty="0">
                <a:solidFill>
                  <a:srgbClr val="FF0000"/>
                </a:solidFill>
                <a:latin typeface="幼圆" panose="02010509060101010101" pitchFamily="49" charset="-122"/>
                <a:ea typeface="幼圆" panose="02010509060101010101" pitchFamily="49" charset="-122"/>
              </a:rPr>
              <a:t>2%</a:t>
            </a:r>
          </a:p>
          <a:p>
            <a:pPr marL="457200" lvl="1" indent="0">
              <a:buNone/>
            </a:pPr>
            <a:endParaRPr lang="en-US" altLang="zh-CN" sz="2600" dirty="0">
              <a:latin typeface="幼圆" panose="02010509060101010101" pitchFamily="49" charset="-122"/>
              <a:ea typeface="幼圆" panose="02010509060101010101" pitchFamily="49" charset="-122"/>
            </a:endParaRPr>
          </a:p>
          <a:p>
            <a:pPr lvl="1"/>
            <a:endParaRPr lang="zh-CN" altLang="en-US" sz="2600" dirty="0">
              <a:latin typeface="幼圆" panose="02010509060101010101" pitchFamily="49" charset="-122"/>
              <a:ea typeface="幼圆" panose="02010509060101010101" pitchFamily="49" charset="-122"/>
            </a:endParaRPr>
          </a:p>
        </p:txBody>
      </p:sp>
      <p:sp>
        <p:nvSpPr>
          <p:cNvPr id="10" name="文本框 9">
            <a:extLst>
              <a:ext uri="{FF2B5EF4-FFF2-40B4-BE49-F238E27FC236}">
                <a16:creationId xmlns:a16="http://schemas.microsoft.com/office/drawing/2014/main" xmlns="" id="{D6F20573-D161-410B-92D9-A36DF6427C27}"/>
              </a:ext>
            </a:extLst>
          </p:cNvPr>
          <p:cNvSpPr txBox="1"/>
          <p:nvPr/>
        </p:nvSpPr>
        <p:spPr>
          <a:xfrm>
            <a:off x="3128719" y="4216820"/>
            <a:ext cx="4279471" cy="523220"/>
          </a:xfrm>
          <a:prstGeom prst="rect">
            <a:avLst/>
          </a:prstGeom>
          <a:noFill/>
        </p:spPr>
        <p:txBody>
          <a:bodyPr wrap="square">
            <a:spAutoFit/>
          </a:bodyPr>
          <a:lstStyle/>
          <a:p>
            <a:r>
              <a:rPr lang="zh-CN" altLang="en-US" sz="2800" dirty="0">
                <a:solidFill>
                  <a:srgbClr val="7030A0"/>
                </a:solidFill>
              </a:rPr>
              <a:t>要求不预习，可以复习</a:t>
            </a:r>
          </a:p>
        </p:txBody>
      </p:sp>
      <p:pic>
        <p:nvPicPr>
          <p:cNvPr id="11" name="图片 10">
            <a:extLst>
              <a:ext uri="{FF2B5EF4-FFF2-40B4-BE49-F238E27FC236}">
                <a16:creationId xmlns:a16="http://schemas.microsoft.com/office/drawing/2014/main" xmlns="" id="{622767E0-E1FF-455D-ABED-D60BD9291EAA}"/>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70428" y="4092908"/>
            <a:ext cx="831610" cy="771044"/>
          </a:xfrm>
          <a:prstGeom prst="rect">
            <a:avLst/>
          </a:prstGeom>
        </p:spPr>
      </p:pic>
    </p:spTree>
    <p:extLst>
      <p:ext uri="{BB962C8B-B14F-4D97-AF65-F5344CB8AC3E}">
        <p14:creationId xmlns:p14="http://schemas.microsoft.com/office/powerpoint/2010/main" val="186414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F46A6F5-9005-43D0-A299-16DFF86C0BDD}"/>
              </a:ext>
            </a:extLst>
          </p:cNvPr>
          <p:cNvSpPr>
            <a:spLocks noGrp="1"/>
          </p:cNvSpPr>
          <p:nvPr>
            <p:ph type="title"/>
          </p:nvPr>
        </p:nvSpPr>
        <p:spPr/>
        <p:txBody>
          <a:bodyPr/>
          <a:lstStyle/>
          <a:p>
            <a:r>
              <a:rPr lang="en-US" altLang="zh-CN" sz="5400" dirty="0">
                <a:solidFill>
                  <a:prstClr val="black"/>
                </a:solidFill>
              </a:rPr>
              <a:t>《</a:t>
            </a:r>
            <a:r>
              <a:rPr lang="zh-CN" altLang="en-US" sz="5400" dirty="0">
                <a:solidFill>
                  <a:prstClr val="black"/>
                </a:solidFill>
              </a:rPr>
              <a:t>数据结构</a:t>
            </a:r>
            <a:r>
              <a:rPr lang="en-US" altLang="zh-CN" sz="5400" dirty="0">
                <a:solidFill>
                  <a:prstClr val="black"/>
                </a:solidFill>
              </a:rPr>
              <a:t>》</a:t>
            </a:r>
            <a:r>
              <a:rPr lang="zh-CN" altLang="en-US" sz="5400" dirty="0">
                <a:solidFill>
                  <a:prstClr val="black"/>
                </a:solidFill>
              </a:rPr>
              <a:t>课程简介</a:t>
            </a:r>
            <a:endParaRPr lang="zh-CN" altLang="en-US" dirty="0"/>
          </a:p>
        </p:txBody>
      </p:sp>
      <p:sp>
        <p:nvSpPr>
          <p:cNvPr id="3" name="内容占位符 2">
            <a:extLst>
              <a:ext uri="{FF2B5EF4-FFF2-40B4-BE49-F238E27FC236}">
                <a16:creationId xmlns:a16="http://schemas.microsoft.com/office/drawing/2014/main" xmlns="" id="{255E5422-0A7B-41FD-910A-E483560B12E7}"/>
              </a:ext>
            </a:extLst>
          </p:cNvPr>
          <p:cNvSpPr>
            <a:spLocks noGrp="1"/>
          </p:cNvSpPr>
          <p:nvPr>
            <p:ph idx="1"/>
          </p:nvPr>
        </p:nvSpPr>
        <p:spPr>
          <a:xfrm>
            <a:off x="1451578" y="2627984"/>
            <a:ext cx="9603275" cy="1299962"/>
          </a:xfrm>
        </p:spPr>
        <p:txBody>
          <a:bodyPr>
            <a:noAutofit/>
          </a:bodyPr>
          <a:lstStyle/>
          <a:p>
            <a:r>
              <a:rPr lang="zh-CN" altLang="en-US" sz="2800" dirty="0"/>
              <a:t>不安排期中考试</a:t>
            </a:r>
            <a:endParaRPr lang="en-US" altLang="zh-CN" sz="2800" dirty="0"/>
          </a:p>
          <a:p>
            <a:r>
              <a:rPr lang="zh-CN" altLang="en-US" sz="2800" dirty="0">
                <a:solidFill>
                  <a:srgbClr val="FF0000"/>
                </a:solidFill>
              </a:rPr>
              <a:t>期末考试占</a:t>
            </a:r>
            <a:r>
              <a:rPr lang="en-US" altLang="zh-CN" sz="2800" dirty="0">
                <a:solidFill>
                  <a:srgbClr val="FF0000"/>
                </a:solidFill>
              </a:rPr>
              <a:t>60%</a:t>
            </a:r>
          </a:p>
          <a:p>
            <a:r>
              <a:rPr lang="zh-CN" altLang="en-US" sz="2800" dirty="0">
                <a:solidFill>
                  <a:srgbClr val="FF0000"/>
                </a:solidFill>
              </a:rPr>
              <a:t>总成绩 </a:t>
            </a:r>
            <a:r>
              <a:rPr lang="en-US" altLang="zh-CN" sz="2800" dirty="0">
                <a:solidFill>
                  <a:srgbClr val="FF0000"/>
                </a:solidFill>
              </a:rPr>
              <a:t>= </a:t>
            </a:r>
            <a:r>
              <a:rPr lang="zh-CN" altLang="en-US" sz="2800" dirty="0">
                <a:solidFill>
                  <a:srgbClr val="FF0000"/>
                </a:solidFill>
              </a:rPr>
              <a:t>平时成绩</a:t>
            </a:r>
            <a:r>
              <a:rPr lang="en-US" altLang="zh-CN" sz="2800" dirty="0">
                <a:solidFill>
                  <a:srgbClr val="FF0000"/>
                </a:solidFill>
              </a:rPr>
              <a:t>× 40%+</a:t>
            </a:r>
            <a:r>
              <a:rPr lang="zh-CN" altLang="en-US" sz="2800" dirty="0">
                <a:solidFill>
                  <a:srgbClr val="FF0000"/>
                </a:solidFill>
              </a:rPr>
              <a:t>期末考试</a:t>
            </a:r>
            <a:r>
              <a:rPr lang="en-US" altLang="zh-CN" sz="2800" dirty="0">
                <a:solidFill>
                  <a:srgbClr val="FF0000"/>
                </a:solidFill>
              </a:rPr>
              <a:t>×60%</a:t>
            </a:r>
            <a:endParaRPr lang="zh-CN" altLang="en-US" sz="2800" dirty="0">
              <a:solidFill>
                <a:srgbClr val="FF0000"/>
              </a:solidFill>
            </a:endParaRPr>
          </a:p>
        </p:txBody>
      </p:sp>
      <p:sp>
        <p:nvSpPr>
          <p:cNvPr id="6" name="矩形 5">
            <a:extLst>
              <a:ext uri="{FF2B5EF4-FFF2-40B4-BE49-F238E27FC236}">
                <a16:creationId xmlns:a16="http://schemas.microsoft.com/office/drawing/2014/main" xmlns="" id="{7B20F155-AED2-4943-AF29-C78C0641836A}"/>
              </a:ext>
            </a:extLst>
          </p:cNvPr>
          <p:cNvSpPr/>
          <p:nvPr/>
        </p:nvSpPr>
        <p:spPr>
          <a:xfrm>
            <a:off x="4579894" y="1981653"/>
            <a:ext cx="2031325" cy="646331"/>
          </a:xfrm>
          <a:prstGeom prst="rect">
            <a:avLst/>
          </a:prstGeom>
        </p:spPr>
        <p:txBody>
          <a:bodyPr wrap="none">
            <a:spAutoFit/>
          </a:bodyPr>
          <a:lstStyle/>
          <a:p>
            <a:r>
              <a:rPr lang="zh-CN" altLang="en-US" sz="3600" dirty="0"/>
              <a:t>考核安排</a:t>
            </a:r>
          </a:p>
        </p:txBody>
      </p:sp>
    </p:spTree>
    <p:extLst>
      <p:ext uri="{BB962C8B-B14F-4D97-AF65-F5344CB8AC3E}">
        <p14:creationId xmlns:p14="http://schemas.microsoft.com/office/powerpoint/2010/main" val="192155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3289</TotalTime>
  <Words>790</Words>
  <Application>Microsoft Office PowerPoint</Application>
  <PresentationFormat>宽屏</PresentationFormat>
  <Paragraphs>138</Paragraphs>
  <Slides>18</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等线</vt:lpstr>
      <vt:lpstr>等线 Light</vt:lpstr>
      <vt:lpstr>华文彩云</vt:lpstr>
      <vt:lpstr>华文楷体</vt:lpstr>
      <vt:lpstr>华文隶书</vt:lpstr>
      <vt:lpstr>楷体</vt:lpstr>
      <vt:lpstr>宋体</vt:lpstr>
      <vt:lpstr>幼圆</vt:lpstr>
      <vt:lpstr>Arial</vt:lpstr>
      <vt:lpstr>Gill Sans MT</vt:lpstr>
      <vt:lpstr>Times New Roman</vt:lpstr>
      <vt:lpstr>画廊</vt:lpstr>
      <vt:lpstr>数据结构</vt:lpstr>
      <vt:lpstr>《数据结构》课程简介</vt:lpstr>
      <vt:lpstr>《数据结构》课程简介</vt:lpstr>
      <vt:lpstr>《数据结构》课程简介</vt:lpstr>
      <vt:lpstr>《数据结构》课程简介</vt:lpstr>
      <vt:lpstr>《数据结构》课程简介</vt:lpstr>
      <vt:lpstr>《数据结构》课程简介</vt:lpstr>
      <vt:lpstr>《数据结构》课程简介</vt:lpstr>
      <vt:lpstr>《数据结构》课程简介</vt:lpstr>
      <vt:lpstr>《数据结构》课程简介</vt:lpstr>
      <vt:lpstr>《数据结构》课程简介</vt:lpstr>
      <vt:lpstr>《数据结构》课程简介</vt:lpstr>
      <vt:lpstr>《数据结构》课程简介</vt:lpstr>
      <vt:lpstr>《数据结构》课程简介</vt:lpstr>
      <vt:lpstr>《数据结构》课程简介</vt:lpstr>
      <vt:lpstr>《数据结构》课程简介</vt:lpstr>
      <vt:lpstr>《数据结构》课程简介</vt:lpstr>
      <vt:lpstr>《数据结构》课程简介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zhoufei</dc:creator>
  <cp:lastModifiedBy>szu</cp:lastModifiedBy>
  <cp:revision>89</cp:revision>
  <dcterms:created xsi:type="dcterms:W3CDTF">2018-09-04T02:30:21Z</dcterms:created>
  <dcterms:modified xsi:type="dcterms:W3CDTF">2021-09-10T08:36:37Z</dcterms:modified>
</cp:coreProperties>
</file>