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6" r:id="rId2"/>
    <p:sldId id="318" r:id="rId3"/>
    <p:sldId id="319" r:id="rId4"/>
    <p:sldId id="320" r:id="rId5"/>
    <p:sldId id="321" r:id="rId6"/>
    <p:sldId id="28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318"/>
            <p14:sldId id="319"/>
            <p14:sldId id="320"/>
            <p14:sldId id="321"/>
            <p14:sldId id="28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99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85960" autoAdjust="0"/>
  </p:normalViewPr>
  <p:slideViewPr>
    <p:cSldViewPr snapToGrid="0">
      <p:cViewPr varScale="1">
        <p:scale>
          <a:sx n="67" d="100"/>
          <a:sy n="67" d="100"/>
        </p:scale>
        <p:origin x="606" y="78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8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5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(a)-(d)</a:t>
            </a:r>
            <a:r>
              <a:rPr lang="zh-CN" altLang="en-US" dirty="0"/>
              <a:t>所描述的算法被称为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7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6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9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7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84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6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/>
              <a:t>当</a:t>
            </a:r>
            <a:r>
              <a:rPr lang="en-US" altLang="zh-CN" b="0" i="0" dirty="0"/>
              <a:t>S=V</a:t>
            </a:r>
            <a:r>
              <a:rPr lang="zh-CN" altLang="en-US" b="0" i="0" dirty="0"/>
              <a:t>时算法中止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2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9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87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5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66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78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08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18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06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06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4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7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3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3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8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16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6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9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7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图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/>
          <p:cNvSpPr/>
          <p:nvPr/>
        </p:nvSpPr>
        <p:spPr>
          <a:xfrm>
            <a:off x="5917446" y="521518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/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</a:t>
            </a:r>
            <a:endParaRPr lang="en-US" altLang="zh-CN" sz="2800" dirty="0"/>
          </a:p>
          <a:p>
            <a:pPr lvl="1"/>
            <a:r>
              <a:rPr lang="zh-CN" altLang="en-US" sz="2400" dirty="0"/>
              <a:t>其他思路？</a:t>
            </a:r>
            <a:endParaRPr lang="en-US" altLang="zh-CN" sz="26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60" y="5412093"/>
            <a:ext cx="2874168" cy="3411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0352" y="3429000"/>
            <a:ext cx="2265743" cy="178593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659978" y="2593404"/>
            <a:ext cx="8051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000" dirty="0"/>
              <a:t>在普里姆算法中，从一个顶点出发，依次把代价</a:t>
            </a:r>
            <a:r>
              <a:rPr lang="zh-CN" altLang="en-US" sz="2000" dirty="0">
                <a:solidFill>
                  <a:srgbClr val="00B0F0"/>
                </a:solidFill>
              </a:rPr>
              <a:t>最小的边</a:t>
            </a:r>
            <a:r>
              <a:rPr lang="zh-CN" altLang="en-US" sz="2000" dirty="0"/>
              <a:t>加入生成树。</a:t>
            </a:r>
          </a:p>
        </p:txBody>
      </p:sp>
      <p:sp>
        <p:nvSpPr>
          <p:cNvPr id="23" name="矩形 22"/>
          <p:cNvSpPr/>
          <p:nvPr/>
        </p:nvSpPr>
        <p:spPr>
          <a:xfrm>
            <a:off x="3642128" y="3090899"/>
            <a:ext cx="8051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000" dirty="0"/>
              <a:t>可不可以从一个边出发，依次把顶点连接到生成树</a:t>
            </a:r>
            <a:r>
              <a:rPr lang="zh-CN" altLang="en-US" sz="2000" b="1" dirty="0"/>
              <a:t>？</a:t>
            </a:r>
          </a:p>
        </p:txBody>
      </p:sp>
      <p:sp>
        <p:nvSpPr>
          <p:cNvPr id="24" name="矩形 23"/>
          <p:cNvSpPr/>
          <p:nvPr/>
        </p:nvSpPr>
        <p:spPr>
          <a:xfrm>
            <a:off x="3659978" y="4057093"/>
            <a:ext cx="8051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000" dirty="0"/>
              <a:t>2.</a:t>
            </a:r>
            <a:r>
              <a:rPr lang="zh-CN" altLang="en-US" sz="2000" dirty="0"/>
              <a:t> 选择哪条边？</a:t>
            </a:r>
          </a:p>
        </p:txBody>
      </p:sp>
      <p:sp>
        <p:nvSpPr>
          <p:cNvPr id="25" name="矩形 24"/>
          <p:cNvSpPr/>
          <p:nvPr/>
        </p:nvSpPr>
        <p:spPr>
          <a:xfrm>
            <a:off x="4027164" y="4360767"/>
            <a:ext cx="3324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(b-1)</a:t>
            </a:r>
            <a:r>
              <a:rPr lang="zh-CN" altLang="en-US" sz="2000" dirty="0"/>
              <a:t>选择的是代价最小的边</a:t>
            </a:r>
          </a:p>
        </p:txBody>
      </p:sp>
      <p:sp>
        <p:nvSpPr>
          <p:cNvPr id="26" name="矩形 25"/>
          <p:cNvSpPr/>
          <p:nvPr/>
        </p:nvSpPr>
        <p:spPr>
          <a:xfrm>
            <a:off x="3659978" y="4720420"/>
            <a:ext cx="8406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000" dirty="0"/>
              <a:t>3.</a:t>
            </a:r>
            <a:r>
              <a:rPr lang="zh-CN" altLang="en-US" sz="2000" dirty="0"/>
              <a:t> 加入边时，怎么防止出现回路？</a:t>
            </a:r>
          </a:p>
        </p:txBody>
      </p:sp>
      <p:sp>
        <p:nvSpPr>
          <p:cNvPr id="27" name="矩形 26"/>
          <p:cNvSpPr/>
          <p:nvPr/>
        </p:nvSpPr>
        <p:spPr>
          <a:xfrm>
            <a:off x="3642128" y="3375757"/>
            <a:ext cx="8051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000" dirty="0"/>
              <a:t>1.</a:t>
            </a:r>
            <a:r>
              <a:rPr lang="zh-CN" altLang="en-US" sz="2000" dirty="0"/>
              <a:t> 初始状态是什么？</a:t>
            </a:r>
          </a:p>
        </p:txBody>
      </p:sp>
      <p:sp>
        <p:nvSpPr>
          <p:cNvPr id="28" name="矩形 27"/>
          <p:cNvSpPr/>
          <p:nvPr/>
        </p:nvSpPr>
        <p:spPr>
          <a:xfrm>
            <a:off x="3996595" y="3708009"/>
            <a:ext cx="7709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 (a)</a:t>
            </a:r>
            <a:r>
              <a:rPr lang="zh-CN" altLang="en-US" sz="2000" dirty="0"/>
              <a:t>没有边：每个顶点自成一个连通分量，即非连通图</a:t>
            </a:r>
            <a:r>
              <a:rPr lang="en-US" altLang="zh-CN" sz="2000" dirty="0"/>
              <a:t>T=</a:t>
            </a:r>
            <a:r>
              <a:rPr lang="zh-CN" altLang="en-US" sz="2000" dirty="0"/>
              <a:t>（</a:t>
            </a:r>
            <a:r>
              <a:rPr lang="en-US" altLang="zh-CN" sz="2000" dirty="0"/>
              <a:t>V,{}</a:t>
            </a:r>
            <a:r>
              <a:rPr lang="zh-CN" altLang="en-US" sz="2000" dirty="0"/>
              <a:t>）</a:t>
            </a:r>
          </a:p>
        </p:txBody>
      </p:sp>
      <p:sp>
        <p:nvSpPr>
          <p:cNvPr id="29" name="矩形 28"/>
          <p:cNvSpPr/>
          <p:nvPr/>
        </p:nvSpPr>
        <p:spPr>
          <a:xfrm>
            <a:off x="4027164" y="5037640"/>
            <a:ext cx="7103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(b-2)</a:t>
            </a:r>
            <a:r>
              <a:rPr lang="zh-CN" altLang="en-US" sz="2000" dirty="0"/>
              <a:t>选择的边要满足其依附的两个顶点属于不同的连通分量</a:t>
            </a:r>
          </a:p>
        </p:txBody>
      </p:sp>
      <p:sp>
        <p:nvSpPr>
          <p:cNvPr id="30" name="右大括号 29"/>
          <p:cNvSpPr/>
          <p:nvPr/>
        </p:nvSpPr>
        <p:spPr>
          <a:xfrm>
            <a:off x="10730374" y="4303738"/>
            <a:ext cx="238535" cy="1048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99910" y="4389345"/>
            <a:ext cx="13644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dirty="0">
                <a:solidFill>
                  <a:srgbClr val="00B050"/>
                </a:solidFill>
              </a:rPr>
              <a:t>(c)</a:t>
            </a:r>
            <a:r>
              <a:rPr lang="zh-CN" altLang="en-US" dirty="0"/>
              <a:t>满足</a:t>
            </a:r>
            <a:r>
              <a:rPr lang="en-US" altLang="zh-CN" dirty="0"/>
              <a:t>(b-1)</a:t>
            </a:r>
          </a:p>
          <a:p>
            <a:pPr lvl="0" defTabSz="914400">
              <a:defRPr/>
            </a:pPr>
            <a:r>
              <a:rPr lang="zh-CN" altLang="en-US" dirty="0"/>
              <a:t>和</a:t>
            </a:r>
            <a:r>
              <a:rPr lang="en-US" altLang="zh-CN" dirty="0"/>
              <a:t>(b-2)</a:t>
            </a:r>
            <a:r>
              <a:rPr lang="zh-CN" altLang="en-US" dirty="0"/>
              <a:t>的边</a:t>
            </a:r>
            <a:endParaRPr lang="en-US" altLang="zh-CN" dirty="0"/>
          </a:p>
          <a:p>
            <a:pPr lvl="0" defTabSz="914400">
              <a:defRPr/>
            </a:pPr>
            <a:r>
              <a:rPr lang="zh-CN" altLang="en-US" dirty="0"/>
              <a:t>加入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</a:p>
        </p:txBody>
      </p:sp>
      <p:sp>
        <p:nvSpPr>
          <p:cNvPr id="32" name="矩形 31"/>
          <p:cNvSpPr/>
          <p:nvPr/>
        </p:nvSpPr>
        <p:spPr>
          <a:xfrm>
            <a:off x="3648249" y="5360805"/>
            <a:ext cx="8406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000" dirty="0"/>
              <a:t>4.</a:t>
            </a:r>
            <a:r>
              <a:rPr lang="zh-CN" altLang="en-US" sz="2000" dirty="0"/>
              <a:t> 怎么保证全部的顶点都连接上了？</a:t>
            </a:r>
          </a:p>
        </p:txBody>
      </p:sp>
      <p:sp>
        <p:nvSpPr>
          <p:cNvPr id="34" name="矩形 33"/>
          <p:cNvSpPr/>
          <p:nvPr/>
        </p:nvSpPr>
        <p:spPr>
          <a:xfrm>
            <a:off x="4025977" y="5693057"/>
            <a:ext cx="5860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(d)</a:t>
            </a:r>
            <a:r>
              <a:rPr lang="zh-CN" altLang="en-US" sz="2000" dirty="0"/>
              <a:t>重复</a:t>
            </a:r>
            <a:r>
              <a:rPr lang="en-US" altLang="zh-CN" sz="2000" dirty="0"/>
              <a:t>(c)</a:t>
            </a:r>
            <a:r>
              <a:rPr lang="zh-CN" altLang="en-US" sz="2000" dirty="0"/>
              <a:t>直到</a:t>
            </a:r>
            <a:r>
              <a:rPr lang="en-US" altLang="zh-CN" sz="2000" dirty="0"/>
              <a:t>T</a:t>
            </a:r>
            <a:r>
              <a:rPr lang="zh-CN" altLang="en-US" sz="2000" dirty="0"/>
              <a:t>中所有的顶点都在一个连通分量上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2638EF6C-A1C7-4FA5-885C-0D3E13CABE92}"/>
              </a:ext>
            </a:extLst>
          </p:cNvPr>
          <p:cNvSpPr txBox="1"/>
          <p:nvPr/>
        </p:nvSpPr>
        <p:spPr>
          <a:xfrm>
            <a:off x="4137893" y="6280995"/>
            <a:ext cx="3548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克鲁斯卡尔</a:t>
            </a:r>
            <a:r>
              <a:rPr lang="en-US" altLang="zh-CN" sz="24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(Kruskal)</a:t>
            </a:r>
            <a:r>
              <a:rPr lang="zh-CN" altLang="zh-CN" sz="24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4109" y="2914385"/>
            <a:ext cx="2231730" cy="1785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440" y="2828305"/>
            <a:ext cx="2226179" cy="17357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0789" y="2828305"/>
            <a:ext cx="2113305" cy="17867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3685" y="4222590"/>
            <a:ext cx="2002358" cy="17853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0083" y="4251480"/>
            <a:ext cx="2084488" cy="17867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6070" y="4251480"/>
            <a:ext cx="2097160" cy="1786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一、最短路径</a:t>
            </a:r>
            <a:endParaRPr lang="en-US" altLang="zh-CN" sz="2800" dirty="0"/>
          </a:p>
          <a:p>
            <a:pPr lvl="1"/>
            <a:r>
              <a:rPr lang="zh-CN" altLang="en-US" sz="2600" dirty="0"/>
              <a:t>最短路径是求从图（或网）中</a:t>
            </a:r>
            <a:r>
              <a:rPr lang="zh-CN" altLang="en-US" sz="2600" dirty="0">
                <a:solidFill>
                  <a:srgbClr val="00B050"/>
                </a:solidFill>
              </a:rPr>
              <a:t>某一顶点</a:t>
            </a:r>
            <a:r>
              <a:rPr lang="zh-CN" altLang="en-US" sz="2600" dirty="0">
                <a:solidFill>
                  <a:srgbClr val="FF0000"/>
                </a:solidFill>
              </a:rPr>
              <a:t>到其余各顶点的路径</a:t>
            </a:r>
            <a:r>
              <a:rPr lang="zh-CN" altLang="en-US" sz="2600" dirty="0">
                <a:solidFill>
                  <a:srgbClr val="0070C0"/>
                </a:solidFill>
              </a:rPr>
              <a:t>长度最短</a:t>
            </a:r>
            <a:r>
              <a:rPr lang="zh-CN" altLang="en-US" sz="2600" dirty="0"/>
              <a:t>的路径。（如果有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个顶点，对于给定的顶点有最短路径有</a:t>
            </a:r>
            <a:r>
              <a:rPr lang="en-US" altLang="zh-CN" sz="2600" dirty="0"/>
              <a:t>n-1</a:t>
            </a:r>
            <a:r>
              <a:rPr lang="zh-CN" altLang="en-US" sz="2600" dirty="0"/>
              <a:t>条）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最短路径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509" y="4014721"/>
            <a:ext cx="4437798" cy="3324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267" y="4425628"/>
            <a:ext cx="6559070" cy="3239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7777" y="4456719"/>
            <a:ext cx="2860902" cy="2765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clrChange>
              <a:clrFrom>
                <a:srgbClr val="EBE8E4"/>
              </a:clrFrom>
              <a:clrTo>
                <a:srgbClr val="EBE8E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21880" y="4459177"/>
            <a:ext cx="475689" cy="2903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267" y="4856606"/>
            <a:ext cx="4977205" cy="3590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267" y="5258961"/>
            <a:ext cx="6271129" cy="3590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683" y="5664300"/>
            <a:ext cx="606791" cy="29172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4474" y="5655489"/>
            <a:ext cx="4852046" cy="293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二、算法</a:t>
            </a:r>
            <a:endParaRPr lang="en-US" altLang="zh-CN" sz="2800" dirty="0"/>
          </a:p>
          <a:p>
            <a:pPr lvl="1"/>
            <a:r>
              <a:rPr lang="zh-CN" altLang="en-US" sz="2600" dirty="0"/>
              <a:t>思路？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最短路径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2" y="3560646"/>
            <a:ext cx="2438148" cy="20810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5931" y="2707101"/>
            <a:ext cx="2153449" cy="4145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118081" y="3196785"/>
            <a:ext cx="341632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从</a:t>
            </a:r>
            <a:r>
              <a:rPr lang="en-US" altLang="zh-CN" sz="2400" dirty="0"/>
              <a:t>0</a:t>
            </a:r>
            <a:r>
              <a:rPr lang="zh-CN" altLang="en-US" sz="2400" dirty="0"/>
              <a:t>出发的路：</a:t>
            </a:r>
            <a:endParaRPr lang="en-US" altLang="zh-CN" sz="2400" dirty="0"/>
          </a:p>
          <a:p>
            <a:pPr lvl="0" defTabSz="914400">
              <a:defRPr/>
            </a:pPr>
            <a:r>
              <a:rPr lang="zh-CN" altLang="en-US" sz="2400" dirty="0"/>
              <a:t>有三条，到</a:t>
            </a:r>
            <a:r>
              <a:rPr lang="en-US" altLang="zh-CN" sz="2400" dirty="0"/>
              <a:t>1</a:t>
            </a:r>
            <a:r>
              <a:rPr lang="zh-CN" altLang="en-US" sz="2400" dirty="0"/>
              <a:t>的代价是</a:t>
            </a:r>
            <a:r>
              <a:rPr lang="en-US" altLang="zh-CN" sz="2400" dirty="0"/>
              <a:t>5</a:t>
            </a:r>
          </a:p>
          <a:p>
            <a:pPr lvl="0" defTabSz="914400">
              <a:defRPr/>
            </a:pPr>
            <a:r>
              <a:rPr lang="en-US" altLang="zh-CN" sz="2400" dirty="0"/>
              <a:t>                </a:t>
            </a:r>
            <a:r>
              <a:rPr lang="zh-CN" altLang="en-US" sz="2400" dirty="0"/>
              <a:t>到</a:t>
            </a:r>
            <a:r>
              <a:rPr lang="en-US" altLang="zh-CN" sz="2400" dirty="0"/>
              <a:t>3</a:t>
            </a:r>
            <a:r>
              <a:rPr lang="zh-CN" altLang="en-US" sz="2400" dirty="0"/>
              <a:t>的代价是</a:t>
            </a:r>
            <a:r>
              <a:rPr lang="en-US" altLang="zh-CN" sz="2400" dirty="0"/>
              <a:t>7</a:t>
            </a:r>
          </a:p>
          <a:p>
            <a:pPr lvl="0" defTabSz="914400">
              <a:defRPr/>
            </a:pPr>
            <a:r>
              <a:rPr lang="en-US" altLang="zh-CN" sz="2400" dirty="0"/>
              <a:t>                </a:t>
            </a:r>
            <a:r>
              <a:rPr lang="zh-CN" altLang="en-US" sz="2400" dirty="0"/>
              <a:t>到</a:t>
            </a:r>
            <a:r>
              <a:rPr lang="en-US" altLang="zh-CN" sz="2400" dirty="0"/>
              <a:t>4</a:t>
            </a:r>
            <a:r>
              <a:rPr lang="zh-CN" altLang="en-US" sz="2400" dirty="0"/>
              <a:t>的代价是</a:t>
            </a:r>
            <a:r>
              <a:rPr lang="en-US" altLang="zh-CN" sz="2400" dirty="0"/>
              <a:t>15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118081" y="528160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可以得到什么结论？</a:t>
            </a:r>
          </a:p>
        </p:txBody>
      </p:sp>
      <p:sp>
        <p:nvSpPr>
          <p:cNvPr id="21" name="矩形 20"/>
          <p:cNvSpPr/>
          <p:nvPr/>
        </p:nvSpPr>
        <p:spPr>
          <a:xfrm>
            <a:off x="6891761" y="5281602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zh-CN" altLang="en-US" sz="2400" dirty="0">
                <a:solidFill>
                  <a:srgbClr val="0070C0"/>
                </a:solidFill>
              </a:rPr>
              <a:t>到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的最短路径就是</a:t>
            </a:r>
            <a:r>
              <a:rPr lang="en-US" altLang="zh-CN" sz="2400" dirty="0">
                <a:solidFill>
                  <a:srgbClr val="0070C0"/>
                </a:solidFill>
              </a:rPr>
              <a:t>&lt;0,1&gt;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47762" y="5708004"/>
            <a:ext cx="6809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可以确定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的最短路径就是</a:t>
            </a:r>
            <a:r>
              <a:rPr lang="en-US" altLang="zh-CN" sz="2400" dirty="0">
                <a:solidFill>
                  <a:srgbClr val="FF0000"/>
                </a:solidFill>
              </a:rPr>
              <a:t>&lt;0,3&gt;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&lt;0,4&gt;</a:t>
            </a:r>
            <a:r>
              <a:rPr lang="zh-CN" altLang="en-US" sz="2400" dirty="0">
                <a:solidFill>
                  <a:srgbClr val="FF0000"/>
                </a:solidFill>
              </a:rPr>
              <a:t>吗？</a:t>
            </a:r>
          </a:p>
        </p:txBody>
      </p:sp>
      <p:sp>
        <p:nvSpPr>
          <p:cNvPr id="23" name="矩形 22"/>
          <p:cNvSpPr/>
          <p:nvPr/>
        </p:nvSpPr>
        <p:spPr>
          <a:xfrm>
            <a:off x="8031580" y="3571224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到</a:t>
            </a:r>
            <a:r>
              <a:rPr lang="en-US" altLang="zh-CN" sz="2400" dirty="0"/>
              <a:t>2</a:t>
            </a:r>
            <a:r>
              <a:rPr lang="zh-CN" altLang="en-US" sz="2400" dirty="0"/>
              <a:t>没有路径，其代价是∞</a:t>
            </a:r>
          </a:p>
        </p:txBody>
      </p:sp>
      <p:sp>
        <p:nvSpPr>
          <p:cNvPr id="24" name="矩形 23"/>
          <p:cNvSpPr/>
          <p:nvPr/>
        </p:nvSpPr>
        <p:spPr>
          <a:xfrm>
            <a:off x="10957560" y="571341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不能！</a:t>
            </a:r>
          </a:p>
        </p:txBody>
      </p:sp>
      <p:sp>
        <p:nvSpPr>
          <p:cNvPr id="25" name="矩形 24"/>
          <p:cNvSpPr/>
          <p:nvPr/>
        </p:nvSpPr>
        <p:spPr>
          <a:xfrm>
            <a:off x="4147762" y="4766445"/>
            <a:ext cx="75232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200" dirty="0"/>
              <a:t>把当前代价可以记录到一个辅助数组</a:t>
            </a:r>
            <a:r>
              <a:rPr lang="en-US" altLang="zh-CN" sz="2200" dirty="0"/>
              <a:t>D</a:t>
            </a:r>
            <a:r>
              <a:rPr lang="zh-CN" altLang="en-US" sz="2200" dirty="0"/>
              <a:t>中，</a:t>
            </a:r>
            <a:r>
              <a:rPr lang="en-US" altLang="zh-CN" sz="2200" dirty="0"/>
              <a:t>D=[5,</a:t>
            </a:r>
            <a:r>
              <a:rPr lang="zh-CN" altLang="en-US" sz="2200" dirty="0"/>
              <a:t> ∞</a:t>
            </a:r>
            <a:r>
              <a:rPr lang="en-US" altLang="zh-CN" sz="2200" dirty="0"/>
              <a:t>,7,15]</a:t>
            </a:r>
            <a:r>
              <a:rPr lang="zh-CN" altLang="en-US" sz="2200" dirty="0"/>
              <a:t>。</a:t>
            </a:r>
          </a:p>
        </p:txBody>
      </p:sp>
      <p:sp>
        <p:nvSpPr>
          <p:cNvPr id="26" name="矩形 25"/>
          <p:cNvSpPr/>
          <p:nvPr/>
        </p:nvSpPr>
        <p:spPr>
          <a:xfrm>
            <a:off x="3697567" y="6336105"/>
            <a:ext cx="5331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D</a:t>
            </a:r>
            <a:r>
              <a:rPr lang="zh-CN" altLang="en-US" sz="2400" dirty="0">
                <a:solidFill>
                  <a:srgbClr val="FFFF00"/>
                </a:solidFill>
              </a:rPr>
              <a:t>中最短的值就对应了一条最短路径。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二、算法</a:t>
            </a:r>
            <a:endParaRPr lang="en-US" altLang="zh-CN" sz="2800" dirty="0"/>
          </a:p>
          <a:p>
            <a:pPr lvl="1"/>
            <a:r>
              <a:rPr lang="zh-CN" altLang="en-US" sz="2600" dirty="0"/>
              <a:t>思路？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最短路径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2" y="3560646"/>
            <a:ext cx="2438148" cy="2081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665" y="3045674"/>
            <a:ext cx="5687378" cy="4863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67665" y="3560646"/>
            <a:ext cx="2898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dirty="0"/>
              <a:t>经过第一步之后：</a:t>
            </a:r>
            <a:r>
              <a:rPr lang="en-US" altLang="zh-CN" sz="2000" dirty="0"/>
              <a:t>S={1}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665" y="4027995"/>
            <a:ext cx="6494718" cy="5350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9074" y="4578402"/>
            <a:ext cx="7211900" cy="4172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9074" y="5007180"/>
            <a:ext cx="1835756" cy="41721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200388" y="5516364"/>
            <a:ext cx="422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D[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]=Min{&lt;v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,v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&gt;, D[</a:t>
            </a:r>
            <a:r>
              <a:rPr lang="en-US" altLang="zh-CN" sz="2400" i="1" dirty="0"/>
              <a:t>j</a:t>
            </a:r>
            <a:r>
              <a:rPr lang="en-US" altLang="zh-CN" sz="2400" dirty="0"/>
              <a:t>]+&lt;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&gt;}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735378" y="5331699"/>
            <a:ext cx="1419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400" i="1" dirty="0" err="1">
                <a:solidFill>
                  <a:srgbClr val="0070C0"/>
                </a:solidFill>
              </a:rPr>
              <a:t>i</a:t>
            </a:r>
            <a:r>
              <a:rPr lang="zh-CN" altLang="en-US" sz="2400" dirty="0">
                <a:solidFill>
                  <a:srgbClr val="0070C0"/>
                </a:solidFill>
              </a:rPr>
              <a:t>∈</a:t>
            </a:r>
            <a:r>
              <a:rPr lang="en-US" altLang="zh-CN" sz="2400" b="1" dirty="0">
                <a:solidFill>
                  <a:srgbClr val="0070C0"/>
                </a:solidFill>
              </a:rPr>
              <a:t>V</a:t>
            </a:r>
            <a:r>
              <a:rPr lang="en-US" altLang="zh-CN" sz="2400" i="1" dirty="0">
                <a:solidFill>
                  <a:srgbClr val="0070C0"/>
                </a:solidFill>
              </a:rPr>
              <a:t>-</a:t>
            </a:r>
            <a:r>
              <a:rPr lang="en-US" altLang="zh-CN" sz="2400" b="1" dirty="0">
                <a:solidFill>
                  <a:srgbClr val="0070C0"/>
                </a:solidFill>
              </a:rPr>
              <a:t>S</a:t>
            </a:r>
          </a:p>
          <a:p>
            <a:pPr lvl="0" defTabSz="914400">
              <a:defRPr/>
            </a:pPr>
            <a:r>
              <a:rPr lang="en-US" altLang="zh-CN" sz="2400" i="1" dirty="0">
                <a:solidFill>
                  <a:srgbClr val="0070C0"/>
                </a:solidFill>
              </a:rPr>
              <a:t>j</a:t>
            </a:r>
            <a:r>
              <a:rPr lang="zh-CN" altLang="en-US" sz="2400" dirty="0">
                <a:solidFill>
                  <a:srgbClr val="0070C0"/>
                </a:solidFill>
              </a:rPr>
              <a:t>∈</a:t>
            </a:r>
            <a:r>
              <a:rPr lang="en-US" altLang="zh-CN" sz="2400" b="1" dirty="0">
                <a:solidFill>
                  <a:srgbClr val="0070C0"/>
                </a:solidFill>
              </a:rPr>
              <a:t>S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23976" y="6277784"/>
            <a:ext cx="394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迪杰斯特拉（</a:t>
            </a:r>
            <a:r>
              <a:rPr lang="en-US" altLang="zh-CN" sz="2400" dirty="0">
                <a:solidFill>
                  <a:srgbClr val="FFFF00"/>
                </a:solidFill>
              </a:rPr>
              <a:t>Dijkstra</a:t>
            </a:r>
            <a:r>
              <a:rPr lang="zh-CN" altLang="en-US" sz="2400" dirty="0">
                <a:solidFill>
                  <a:srgbClr val="FFFF00"/>
                </a:solidFill>
              </a:rPr>
              <a:t>）算法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 Dijkstra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lvl="1"/>
            <a:r>
              <a:rPr lang="zh-CN" altLang="en-US" sz="2600" dirty="0"/>
              <a:t>简化表达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最短路径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2" y="3560646"/>
            <a:ext cx="2438148" cy="2081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665" y="3045674"/>
            <a:ext cx="5687378" cy="4863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72787" y="3495325"/>
            <a:ext cx="6035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如果在</a:t>
            </a:r>
            <a:r>
              <a:rPr lang="en-US" altLang="zh-CN" sz="2400" dirty="0"/>
              <a:t>S</a:t>
            </a:r>
            <a:r>
              <a:rPr lang="zh-CN" altLang="en-US" sz="2400" dirty="0"/>
              <a:t>中也包含出发点</a:t>
            </a:r>
            <a:r>
              <a:rPr lang="en-US" altLang="zh-CN" sz="2400" dirty="0"/>
              <a:t>0</a:t>
            </a:r>
            <a:r>
              <a:rPr lang="zh-CN" altLang="en-US" sz="2400" dirty="0"/>
              <a:t>；并定义</a:t>
            </a:r>
            <a:r>
              <a:rPr lang="en-US" altLang="zh-CN" sz="2400" dirty="0"/>
              <a:t>D[0]=0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0" defTabSz="914400">
              <a:defRPr/>
            </a:pPr>
            <a:r>
              <a:rPr lang="zh-CN" altLang="en-US" sz="2400" dirty="0"/>
              <a:t>经过第一步之后：</a:t>
            </a:r>
            <a:r>
              <a:rPr lang="en-US" altLang="zh-CN" sz="2400" dirty="0"/>
              <a:t>S={0</a:t>
            </a:r>
            <a:r>
              <a:rPr lang="zh-CN" altLang="en-US" sz="2400" dirty="0"/>
              <a:t>，</a:t>
            </a:r>
            <a:r>
              <a:rPr lang="en-US" altLang="zh-CN" sz="2400" dirty="0"/>
              <a:t>1}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372787" y="4421394"/>
            <a:ext cx="422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D[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]=Min{&lt;v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,v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&gt;, D[</a:t>
            </a:r>
            <a:r>
              <a:rPr lang="en-US" altLang="zh-CN" sz="2400" i="1" dirty="0"/>
              <a:t>j</a:t>
            </a:r>
            <a:r>
              <a:rPr lang="en-US" altLang="zh-CN" sz="2400" dirty="0"/>
              <a:t>]+&lt;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&gt;}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845006" y="4467560"/>
            <a:ext cx="1419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400" i="1" dirty="0" err="1">
                <a:solidFill>
                  <a:srgbClr val="0070C0"/>
                </a:solidFill>
              </a:rPr>
              <a:t>i</a:t>
            </a:r>
            <a:r>
              <a:rPr lang="zh-CN" altLang="en-US" sz="2400" dirty="0">
                <a:solidFill>
                  <a:srgbClr val="0070C0"/>
                </a:solidFill>
              </a:rPr>
              <a:t>∈</a:t>
            </a:r>
            <a:r>
              <a:rPr lang="en-US" altLang="zh-CN" sz="2400" b="1" dirty="0">
                <a:solidFill>
                  <a:srgbClr val="0070C0"/>
                </a:solidFill>
              </a:rPr>
              <a:t>V</a:t>
            </a:r>
            <a:r>
              <a:rPr lang="en-US" altLang="zh-CN" sz="2400" i="1" dirty="0">
                <a:solidFill>
                  <a:srgbClr val="0070C0"/>
                </a:solidFill>
              </a:rPr>
              <a:t>-</a:t>
            </a:r>
            <a:r>
              <a:rPr lang="en-US" altLang="zh-CN" sz="2400" b="1" dirty="0">
                <a:solidFill>
                  <a:srgbClr val="0070C0"/>
                </a:solidFill>
              </a:rPr>
              <a:t>S</a:t>
            </a:r>
          </a:p>
          <a:p>
            <a:pPr lvl="0" defTabSz="914400">
              <a:defRPr/>
            </a:pPr>
            <a:r>
              <a:rPr lang="en-US" altLang="zh-CN" sz="2400" i="1" dirty="0">
                <a:solidFill>
                  <a:srgbClr val="0070C0"/>
                </a:solidFill>
              </a:rPr>
              <a:t>j</a:t>
            </a:r>
            <a:r>
              <a:rPr lang="zh-CN" altLang="en-US" sz="2400" dirty="0">
                <a:solidFill>
                  <a:srgbClr val="0070C0"/>
                </a:solidFill>
              </a:rPr>
              <a:t>∈</a:t>
            </a:r>
            <a:r>
              <a:rPr lang="en-US" altLang="zh-CN" sz="2400" b="1" dirty="0">
                <a:solidFill>
                  <a:srgbClr val="0070C0"/>
                </a:solidFill>
              </a:rPr>
              <a:t>S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箭头: 下 9"/>
          <p:cNvSpPr/>
          <p:nvPr/>
        </p:nvSpPr>
        <p:spPr>
          <a:xfrm>
            <a:off x="5844761" y="5050048"/>
            <a:ext cx="638539" cy="429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67665" y="5519307"/>
            <a:ext cx="3175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D[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]=Min{D[</a:t>
            </a:r>
            <a:r>
              <a:rPr lang="en-US" altLang="zh-CN" sz="2400" i="1" dirty="0"/>
              <a:t>j</a:t>
            </a:r>
            <a:r>
              <a:rPr lang="en-US" altLang="zh-CN" sz="2400" dirty="0"/>
              <a:t>]+&lt;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32" y="2405542"/>
            <a:ext cx="5803826" cy="36479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Dijkstra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lvl="1"/>
            <a:r>
              <a:rPr lang="zh-CN" altLang="en-US" sz="2600" dirty="0"/>
              <a:t>例子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最短路径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2" y="3560646"/>
            <a:ext cx="2438148" cy="208101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4844021" y="2971093"/>
            <a:ext cx="733819" cy="5094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021" y="3621791"/>
            <a:ext cx="563083" cy="296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839004" y="24763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/>
              <a:t>当前代价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8558" y="4157339"/>
            <a:ext cx="664743" cy="50942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3097" y="4750816"/>
            <a:ext cx="664743" cy="48508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562" y="5343586"/>
            <a:ext cx="302192" cy="2459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516" y="5697243"/>
            <a:ext cx="616283" cy="27116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486022" y="3010696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26" name="矩形 25"/>
          <p:cNvSpPr/>
          <p:nvPr/>
        </p:nvSpPr>
        <p:spPr>
          <a:xfrm>
            <a:off x="6283272" y="300057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6012697" y="3552362"/>
            <a:ext cx="842020" cy="45251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6034604" y="4157338"/>
            <a:ext cx="741503" cy="51476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9490" y="4750816"/>
            <a:ext cx="788433" cy="514762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6695950" y="4214386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00B050"/>
                </a:solidFill>
              </a:rPr>
              <a:t>√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5436" y="5340343"/>
            <a:ext cx="385689" cy="29493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6074" y="5697243"/>
            <a:ext cx="853542" cy="246727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7429850" y="297109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sp>
        <p:nvSpPr>
          <p:cNvPr id="34" name="矩形 33"/>
          <p:cNvSpPr/>
          <p:nvPr/>
        </p:nvSpPr>
        <p:spPr>
          <a:xfrm>
            <a:off x="7429213" y="415733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7140508" y="3552362"/>
            <a:ext cx="842020" cy="46982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7210" y="4750816"/>
            <a:ext cx="752806" cy="481796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7879083" y="3602880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00B050"/>
                </a:solidFill>
              </a:rPr>
              <a:t>√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2574" y="5332590"/>
            <a:ext cx="360644" cy="26089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7210" y="5685815"/>
            <a:ext cx="984328" cy="29402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568005" y="297109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sp>
        <p:nvSpPr>
          <p:cNvPr id="41" name="矩形 40"/>
          <p:cNvSpPr/>
          <p:nvPr/>
        </p:nvSpPr>
        <p:spPr>
          <a:xfrm>
            <a:off x="8569806" y="357011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sp>
        <p:nvSpPr>
          <p:cNvPr id="42" name="矩形 41"/>
          <p:cNvSpPr/>
          <p:nvPr/>
        </p:nvSpPr>
        <p:spPr>
          <a:xfrm>
            <a:off x="8569867" y="412035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/>
              <a:t>—</a:t>
            </a:r>
            <a:endParaRPr lang="zh-CN" altLang="en-US" sz="2000" b="1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8170103" y="4738103"/>
            <a:ext cx="966518" cy="516692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8988015" y="4793130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00B050"/>
                </a:solidFill>
              </a:rPr>
              <a:t>√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8800" y="5324965"/>
            <a:ext cx="350738" cy="294939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3471" y="5683229"/>
            <a:ext cx="1135311" cy="24512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39" y="3853191"/>
            <a:ext cx="2246430" cy="1873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30" grpId="0"/>
      <p:bldP spid="33" grpId="0"/>
      <p:bldP spid="34" grpId="0"/>
      <p:bldP spid="37" grpId="0"/>
      <p:bldP spid="40" grpId="0"/>
      <p:bldP spid="41" grpId="0"/>
      <p:bldP spid="42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一、有向无环图</a:t>
            </a:r>
            <a:endParaRPr lang="en-US" altLang="zh-CN" sz="2800" dirty="0"/>
          </a:p>
          <a:p>
            <a:pPr lvl="1"/>
            <a:r>
              <a:rPr lang="zh-CN" altLang="en-US" sz="2400" dirty="0"/>
              <a:t>有向无环图（</a:t>
            </a:r>
            <a:r>
              <a:rPr lang="en-US" altLang="zh-CN" sz="2400" dirty="0"/>
              <a:t>DAG: Directed </a:t>
            </a:r>
            <a:r>
              <a:rPr lang="en-US" altLang="zh-CN" sz="2400" dirty="0" err="1"/>
              <a:t>Acycline</a:t>
            </a:r>
            <a:r>
              <a:rPr lang="en-US" altLang="zh-CN" sz="2400" dirty="0"/>
              <a:t> Graph</a:t>
            </a:r>
            <a:r>
              <a:rPr lang="zh-CN" altLang="en-US" sz="2400" dirty="0"/>
              <a:t>）是图中无环的有向图。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9255" y="3588536"/>
            <a:ext cx="2767197" cy="1947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3591" y="3557266"/>
            <a:ext cx="2664243" cy="20053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5689" y="5562610"/>
            <a:ext cx="1007384" cy="404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7272" y="5567628"/>
            <a:ext cx="1418497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一、有向无环图</a:t>
            </a:r>
            <a:endParaRPr lang="en-US" altLang="zh-CN" sz="2800" dirty="0"/>
          </a:p>
          <a:p>
            <a:pPr lvl="1"/>
            <a:r>
              <a:rPr lang="zh-CN" altLang="en-US" sz="2400" dirty="0"/>
              <a:t>在有向图中，怎么判断是否无环？</a:t>
            </a:r>
            <a:endParaRPr lang="en-US" altLang="zh-CN" sz="2400" dirty="0"/>
          </a:p>
          <a:p>
            <a:pPr lvl="2"/>
            <a:r>
              <a:rPr lang="zh-CN" altLang="en-US" sz="2200" dirty="0"/>
              <a:t>可以使用深度优先搜索（</a:t>
            </a:r>
            <a:r>
              <a:rPr lang="en-US" altLang="zh-CN" sz="2200" dirty="0"/>
              <a:t>DFS</a:t>
            </a:r>
            <a:r>
              <a:rPr lang="zh-CN" altLang="en-US" sz="2200" dirty="0"/>
              <a:t>），找出是否存在环。</a:t>
            </a:r>
            <a:endParaRPr lang="en-US" altLang="zh-CN" sz="2200" dirty="0"/>
          </a:p>
          <a:p>
            <a:pPr lvl="2"/>
            <a:r>
              <a:rPr lang="zh-CN" altLang="en-US" sz="2200" dirty="0"/>
              <a:t>可以从某个顶点</a:t>
            </a:r>
            <a:r>
              <a:rPr lang="en-US" altLang="zh-CN" sz="2200" dirty="0"/>
              <a:t>v</a:t>
            </a:r>
            <a:r>
              <a:rPr lang="zh-CN" altLang="en-US" sz="2200" dirty="0"/>
              <a:t>出发，进行</a:t>
            </a:r>
            <a:r>
              <a:rPr lang="en-US" altLang="zh-CN" sz="2200" dirty="0"/>
              <a:t>DFS</a:t>
            </a:r>
            <a:r>
              <a:rPr lang="zh-CN" altLang="en-US" sz="2200" dirty="0"/>
              <a:t>，如果存在一条</a:t>
            </a:r>
            <a:endParaRPr lang="en-US" altLang="zh-CN" sz="2200" dirty="0"/>
          </a:p>
          <a:p>
            <a:pPr marL="914400" lvl="2" indent="0">
              <a:buNone/>
            </a:pPr>
            <a:r>
              <a:rPr lang="en-US" altLang="zh-CN" sz="2200" dirty="0"/>
              <a:t>    </a:t>
            </a:r>
            <a:r>
              <a:rPr lang="zh-CN" altLang="en-US" sz="2200" dirty="0"/>
              <a:t>从顶点</a:t>
            </a:r>
            <a:r>
              <a:rPr lang="en-US" altLang="zh-CN" sz="2200" dirty="0"/>
              <a:t>u</a:t>
            </a:r>
            <a:r>
              <a:rPr lang="zh-CN" altLang="en-US" sz="2200" dirty="0"/>
              <a:t>到</a:t>
            </a:r>
            <a:r>
              <a:rPr lang="en-US" altLang="zh-CN" sz="2200" dirty="0"/>
              <a:t>v</a:t>
            </a:r>
            <a:r>
              <a:rPr lang="zh-CN" altLang="en-US" sz="2200" dirty="0"/>
              <a:t>的回边，则有向图中肯定存在环。</a:t>
            </a:r>
            <a:endParaRPr lang="en-US" altLang="zh-CN" sz="2200" dirty="0"/>
          </a:p>
          <a:p>
            <a:pPr lvl="1"/>
            <a:r>
              <a:rPr lang="en-US" altLang="zh-CN" sz="2400" dirty="0"/>
              <a:t>DFS: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554" y="2101572"/>
            <a:ext cx="2706250" cy="2313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92096" y="488520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/>
              <a:t>0, 1, 2, 4, 3</a:t>
            </a:r>
          </a:p>
        </p:txBody>
      </p:sp>
      <p:sp>
        <p:nvSpPr>
          <p:cNvPr id="12" name="箭头: 下 11"/>
          <p:cNvSpPr/>
          <p:nvPr/>
        </p:nvSpPr>
        <p:spPr>
          <a:xfrm rot="10800000">
            <a:off x="3133061" y="5287937"/>
            <a:ext cx="198474" cy="765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1.</a:t>
            </a:r>
            <a:r>
              <a:rPr lang="zh-CN" altLang="en-US" sz="2600" dirty="0"/>
              <a:t>偏序（序理论中的概念）</a:t>
            </a:r>
            <a:endParaRPr lang="en-US" altLang="zh-CN" sz="2600" dirty="0"/>
          </a:p>
          <a:p>
            <a:pPr lvl="1"/>
            <a:r>
              <a:rPr lang="zh-CN" altLang="en-US" sz="2600" dirty="0"/>
              <a:t>若集合</a:t>
            </a:r>
            <a:r>
              <a:rPr lang="en-US" altLang="zh-CN" sz="2600" dirty="0"/>
              <a:t>X</a:t>
            </a:r>
            <a:r>
              <a:rPr lang="zh-CN" altLang="en-US" sz="2600" dirty="0"/>
              <a:t>上的二元关系</a:t>
            </a:r>
            <a:r>
              <a:rPr lang="en-US" altLang="zh-CN" sz="2600" i="1" dirty="0">
                <a:solidFill>
                  <a:srgbClr val="0070C0"/>
                </a:solidFill>
              </a:rPr>
              <a:t>R</a:t>
            </a:r>
            <a:r>
              <a:rPr lang="zh-CN" altLang="en-US" sz="2600" dirty="0"/>
              <a:t>满足</a:t>
            </a:r>
            <a:endParaRPr lang="en-US" altLang="zh-CN" sz="2600" dirty="0"/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）自反性：任意</a:t>
            </a:r>
            <a:r>
              <a:rPr lang="en-US" altLang="zh-CN" sz="2600" i="1" dirty="0"/>
              <a:t>x</a:t>
            </a:r>
            <a:r>
              <a:rPr lang="zh-CN" altLang="en-US" sz="2600" dirty="0"/>
              <a:t>∈</a:t>
            </a:r>
            <a:r>
              <a:rPr lang="en-US" altLang="zh-CN" sz="2600" dirty="0"/>
              <a:t>X</a:t>
            </a:r>
            <a:r>
              <a:rPr lang="zh-CN" altLang="en-US" sz="2600" dirty="0"/>
              <a:t>，有</a:t>
            </a:r>
            <a:r>
              <a:rPr lang="en-US" altLang="zh-CN" sz="2600" dirty="0"/>
              <a:t>x</a:t>
            </a:r>
            <a:r>
              <a:rPr lang="en-US" altLang="zh-CN" sz="2600" i="1" dirty="0">
                <a:solidFill>
                  <a:srgbClr val="0070C0"/>
                </a:solidFill>
              </a:rPr>
              <a:t>R</a:t>
            </a:r>
            <a:r>
              <a:rPr lang="en-US" altLang="zh-CN" sz="2600" dirty="0"/>
              <a:t>x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）反对称性：对任意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y</a:t>
            </a:r>
            <a:r>
              <a:rPr lang="en-US" altLang="zh-CN" sz="2600" dirty="0" err="1"/>
              <a:t>∈X</a:t>
            </a:r>
            <a:r>
              <a:rPr lang="zh-CN" altLang="en-US" sz="2600" dirty="0"/>
              <a:t>，若</a:t>
            </a:r>
            <a:r>
              <a:rPr lang="en-US" altLang="zh-CN" sz="2600" i="1" dirty="0" err="1"/>
              <a:t>x</a:t>
            </a:r>
            <a:r>
              <a:rPr lang="en-US" altLang="zh-CN" sz="2600" i="1" dirty="0" err="1">
                <a:solidFill>
                  <a:srgbClr val="0070C0"/>
                </a:solidFill>
              </a:rPr>
              <a:t>R</a:t>
            </a:r>
            <a:r>
              <a:rPr lang="en-US" altLang="zh-CN" sz="2600" i="1" dirty="0" err="1"/>
              <a:t>y</a:t>
            </a:r>
            <a:r>
              <a:rPr lang="zh-CN" altLang="en-US" sz="2600" dirty="0"/>
              <a:t>，且</a:t>
            </a:r>
            <a:r>
              <a:rPr lang="en-US" altLang="zh-CN" sz="2600" i="1" dirty="0" err="1"/>
              <a:t>y</a:t>
            </a:r>
            <a:r>
              <a:rPr lang="en-US" altLang="zh-CN" sz="2600" i="1" dirty="0" err="1">
                <a:solidFill>
                  <a:srgbClr val="0070C0"/>
                </a:solidFill>
              </a:rPr>
              <a:t>R</a:t>
            </a:r>
            <a:r>
              <a:rPr lang="en-US" altLang="zh-CN" sz="2600" i="1" dirty="0" err="1"/>
              <a:t>x</a:t>
            </a:r>
            <a:r>
              <a:rPr lang="zh-CN" altLang="en-US" sz="2600" dirty="0"/>
              <a:t>，则</a:t>
            </a:r>
            <a:r>
              <a:rPr lang="en-US" altLang="zh-CN" sz="2600" i="1" dirty="0"/>
              <a:t>x</a:t>
            </a:r>
            <a:r>
              <a:rPr lang="en-US" altLang="zh-CN" sz="2600" dirty="0"/>
              <a:t>=</a:t>
            </a:r>
            <a:r>
              <a:rPr lang="en-US" altLang="zh-CN" sz="2600" i="1" dirty="0"/>
              <a:t>y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）传递性：对任意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/>
              <a:t>y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z</a:t>
            </a:r>
            <a:r>
              <a:rPr lang="en-US" altLang="zh-CN" sz="2600" dirty="0" err="1"/>
              <a:t>∈A</a:t>
            </a:r>
            <a:r>
              <a:rPr lang="zh-CN" altLang="en-US" sz="2600" dirty="0"/>
              <a:t>，若</a:t>
            </a:r>
            <a:r>
              <a:rPr lang="en-US" altLang="zh-CN" sz="2600" i="1" dirty="0" err="1"/>
              <a:t>x</a:t>
            </a:r>
            <a:r>
              <a:rPr lang="en-US" altLang="zh-CN" sz="2600" i="1" dirty="0" err="1">
                <a:solidFill>
                  <a:srgbClr val="0070C0"/>
                </a:solidFill>
              </a:rPr>
              <a:t>R</a:t>
            </a:r>
            <a:r>
              <a:rPr lang="en-US" altLang="zh-CN" sz="2600" i="1" dirty="0" err="1"/>
              <a:t>y</a:t>
            </a:r>
            <a:r>
              <a:rPr lang="zh-CN" altLang="en-US" sz="2600" dirty="0"/>
              <a:t>，且</a:t>
            </a:r>
            <a:r>
              <a:rPr lang="en-US" altLang="zh-CN" sz="2600" i="1" dirty="0" err="1"/>
              <a:t>y</a:t>
            </a:r>
            <a:r>
              <a:rPr lang="en-US" altLang="zh-CN" sz="2600" i="1" dirty="0" err="1">
                <a:solidFill>
                  <a:srgbClr val="0070C0"/>
                </a:solidFill>
              </a:rPr>
              <a:t>R</a:t>
            </a:r>
            <a:r>
              <a:rPr lang="en-US" altLang="zh-CN" sz="2600" i="1" dirty="0" err="1"/>
              <a:t>z</a:t>
            </a:r>
            <a:r>
              <a:rPr lang="zh-CN" altLang="en-US" sz="2600" dirty="0"/>
              <a:t>，则</a:t>
            </a:r>
            <a:r>
              <a:rPr lang="en-US" altLang="zh-CN" sz="2600" i="1" dirty="0" err="1"/>
              <a:t>x</a:t>
            </a:r>
            <a:r>
              <a:rPr lang="en-US" altLang="zh-CN" sz="2600" i="1" dirty="0" err="1">
                <a:solidFill>
                  <a:srgbClr val="0070C0"/>
                </a:solidFill>
              </a:rPr>
              <a:t>R</a:t>
            </a:r>
            <a:r>
              <a:rPr lang="en-US" altLang="zh-CN" sz="2600" i="1" dirty="0" err="1"/>
              <a:t>z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9908" y="5616163"/>
            <a:ext cx="5052243" cy="4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一、无向图的连通性</a:t>
            </a:r>
            <a:endParaRPr lang="en-US" altLang="zh-CN" sz="2800" dirty="0"/>
          </a:p>
          <a:p>
            <a:pPr lvl="1"/>
            <a:r>
              <a:rPr lang="zh-CN" altLang="en-US" sz="2800" dirty="0"/>
              <a:t>如果无向图中，存在不连通的顶点，则称之为</a:t>
            </a:r>
            <a:r>
              <a:rPr lang="zh-CN" altLang="en-US" sz="2800" dirty="0">
                <a:solidFill>
                  <a:srgbClr val="FF0000"/>
                </a:solidFill>
              </a:rPr>
              <a:t>非连通图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047" y="3398625"/>
            <a:ext cx="2858940" cy="20946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216" y="3266651"/>
            <a:ext cx="2100049" cy="19128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90894" y="5591816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这是</a:t>
            </a:r>
            <a:r>
              <a:rPr lang="zh-CN" altLang="en-US" sz="2400" dirty="0">
                <a:solidFill>
                  <a:srgbClr val="3333FF"/>
                </a:solidFill>
              </a:rPr>
              <a:t>一个</a:t>
            </a:r>
            <a:r>
              <a:rPr lang="zh-CN" altLang="en-US" sz="2400" dirty="0"/>
              <a:t>非连通图，其包括有</a:t>
            </a:r>
            <a:r>
              <a:rPr lang="en-US" altLang="zh-CN" sz="2400" dirty="0"/>
              <a:t>12</a:t>
            </a:r>
            <a:r>
              <a:rPr lang="zh-CN" altLang="en-US" sz="2400" dirty="0"/>
              <a:t>个顶点。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2.</a:t>
            </a:r>
            <a:r>
              <a:rPr lang="zh-CN" altLang="en-US" sz="2600" dirty="0"/>
              <a:t>非严格偏序</a:t>
            </a:r>
            <a:endParaRPr lang="en-US" altLang="zh-CN" sz="2600" dirty="0"/>
          </a:p>
          <a:p>
            <a:pPr lvl="1"/>
            <a:r>
              <a:rPr lang="zh-CN" altLang="en-US" sz="2600" dirty="0"/>
              <a:t>给定集合</a:t>
            </a:r>
            <a:r>
              <a:rPr lang="en-US" altLang="zh-CN" sz="2600" dirty="0"/>
              <a:t>S</a:t>
            </a:r>
            <a:r>
              <a:rPr lang="zh-CN" altLang="en-US" sz="2600" dirty="0"/>
              <a:t>，“≤”是</a:t>
            </a:r>
            <a:r>
              <a:rPr lang="en-US" altLang="zh-CN" sz="2600" dirty="0"/>
              <a:t>S</a:t>
            </a:r>
            <a:r>
              <a:rPr lang="zh-CN" altLang="en-US" sz="2600" dirty="0"/>
              <a:t>上的二元关系，若“≤”满足：</a:t>
            </a:r>
            <a:endParaRPr lang="en-US" altLang="zh-CN" sz="2600" dirty="0"/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）自反性：任意</a:t>
            </a:r>
            <a:r>
              <a:rPr lang="en-US" altLang="zh-CN" sz="2600" i="1" dirty="0"/>
              <a:t>x</a:t>
            </a:r>
            <a:r>
              <a:rPr lang="zh-CN" altLang="en-US" sz="2600" dirty="0"/>
              <a:t>∈</a:t>
            </a:r>
            <a:r>
              <a:rPr lang="en-US" altLang="zh-CN" sz="2600" dirty="0"/>
              <a:t>X</a:t>
            </a:r>
            <a:r>
              <a:rPr lang="zh-CN" altLang="en-US" sz="2600" dirty="0"/>
              <a:t>，有</a:t>
            </a:r>
            <a:r>
              <a:rPr lang="en-US" altLang="zh-CN" sz="2600" i="1" dirty="0"/>
              <a:t>x</a:t>
            </a:r>
            <a:r>
              <a:rPr lang="en-US" altLang="zh-CN" sz="2600" dirty="0"/>
              <a:t> </a:t>
            </a:r>
            <a:r>
              <a:rPr lang="zh-CN" altLang="en-US" sz="2600" dirty="0"/>
              <a:t>≤ </a:t>
            </a:r>
            <a:r>
              <a:rPr lang="en-US" altLang="zh-CN" sz="2600" i="1" dirty="0"/>
              <a:t>x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）反对称性：对任意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y</a:t>
            </a:r>
            <a:r>
              <a:rPr lang="en-US" altLang="zh-CN" sz="2600" dirty="0" err="1"/>
              <a:t>∈X</a:t>
            </a:r>
            <a:r>
              <a:rPr lang="zh-CN" altLang="en-US" sz="2600" dirty="0"/>
              <a:t>，若</a:t>
            </a:r>
            <a:r>
              <a:rPr lang="en-US" altLang="zh-CN" sz="2600" i="1" dirty="0"/>
              <a:t>x</a:t>
            </a:r>
            <a:r>
              <a:rPr lang="zh-CN" altLang="en-US" sz="2600" dirty="0"/>
              <a:t> ≤ </a:t>
            </a:r>
            <a:r>
              <a:rPr lang="en-US" altLang="zh-CN" sz="2600" i="1" dirty="0"/>
              <a:t>y</a:t>
            </a:r>
            <a:r>
              <a:rPr lang="zh-CN" altLang="en-US" sz="2600" dirty="0"/>
              <a:t>，且</a:t>
            </a:r>
            <a:r>
              <a:rPr lang="en-US" altLang="zh-CN" sz="2600" i="1" dirty="0"/>
              <a:t>y</a:t>
            </a:r>
            <a:r>
              <a:rPr lang="zh-CN" altLang="en-US" sz="2600" dirty="0"/>
              <a:t> ≤ </a:t>
            </a:r>
            <a:r>
              <a:rPr lang="en-US" altLang="zh-CN" sz="2600" i="1" dirty="0"/>
              <a:t>x</a:t>
            </a:r>
            <a:r>
              <a:rPr lang="zh-CN" altLang="en-US" sz="2600" dirty="0"/>
              <a:t>，则</a:t>
            </a:r>
            <a:r>
              <a:rPr lang="en-US" altLang="zh-CN" sz="2600" i="1" dirty="0"/>
              <a:t>x</a:t>
            </a:r>
            <a:r>
              <a:rPr lang="en-US" altLang="zh-CN" sz="2600" dirty="0"/>
              <a:t>=</a:t>
            </a:r>
            <a:r>
              <a:rPr lang="en-US" altLang="zh-CN" sz="2600" i="1" dirty="0"/>
              <a:t>y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）传递性：对任意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/>
              <a:t>y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z</a:t>
            </a:r>
            <a:r>
              <a:rPr lang="en-US" altLang="zh-CN" sz="2600" dirty="0" err="1"/>
              <a:t>∈A</a:t>
            </a:r>
            <a:r>
              <a:rPr lang="zh-CN" altLang="en-US" sz="2600" dirty="0"/>
              <a:t>，若</a:t>
            </a:r>
            <a:r>
              <a:rPr lang="en-US" altLang="zh-CN" sz="2600" i="1" dirty="0" err="1"/>
              <a:t>x</a:t>
            </a:r>
            <a:r>
              <a:rPr lang="zh-CN" altLang="en-US" sz="2600" dirty="0">
                <a:sym typeface="+mn-ea"/>
              </a:rPr>
              <a:t>≤</a:t>
            </a:r>
            <a:r>
              <a:rPr lang="en-US" altLang="zh-CN" sz="2600" i="1" dirty="0" err="1"/>
              <a:t>y</a:t>
            </a:r>
            <a:r>
              <a:rPr lang="zh-CN" altLang="en-US" sz="2600" dirty="0"/>
              <a:t>，且</a:t>
            </a:r>
            <a:r>
              <a:rPr lang="en-US" altLang="zh-CN" sz="2600" i="1" dirty="0" err="1"/>
              <a:t>y</a:t>
            </a:r>
            <a:r>
              <a:rPr lang="zh-CN" altLang="en-US" sz="2600" dirty="0">
                <a:sym typeface="+mn-ea"/>
              </a:rPr>
              <a:t>≤</a:t>
            </a:r>
            <a:r>
              <a:rPr lang="en-US" altLang="zh-CN" sz="2600" i="1" dirty="0" err="1"/>
              <a:t>z</a:t>
            </a:r>
            <a:r>
              <a:rPr lang="zh-CN" altLang="en-US" sz="2600" dirty="0"/>
              <a:t>，则</a:t>
            </a:r>
            <a:r>
              <a:rPr lang="en-US" altLang="zh-CN" sz="2600" i="1" dirty="0" err="1"/>
              <a:t>x</a:t>
            </a:r>
            <a:r>
              <a:rPr lang="zh-CN" altLang="en-US" sz="2600" dirty="0">
                <a:sym typeface="+mn-ea"/>
              </a:rPr>
              <a:t>≤</a:t>
            </a:r>
            <a:r>
              <a:rPr lang="en-US" altLang="zh-CN" sz="2600" i="1" dirty="0" err="1"/>
              <a:t>z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7773" y="5642348"/>
            <a:ext cx="4958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则称“≤”是</a:t>
            </a:r>
            <a:r>
              <a:rPr lang="en-US" altLang="zh-CN" sz="2800" dirty="0"/>
              <a:t>X</a:t>
            </a:r>
            <a:r>
              <a:rPr lang="zh-CN" altLang="en-US" sz="2800" dirty="0"/>
              <a:t>上的</a:t>
            </a:r>
            <a:r>
              <a:rPr lang="zh-CN" altLang="en-US" sz="2800" b="1" dirty="0"/>
              <a:t>非严格偏序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316484" y="6287986"/>
            <a:ext cx="10265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注意：这里的“≤”并不是传统意义上的小于等于，只表示次序关系。</a:t>
            </a:r>
          </a:p>
        </p:txBody>
      </p:sp>
    </p:spTree>
    <p:extLst>
      <p:ext uri="{BB962C8B-B14F-4D97-AF65-F5344CB8AC3E}">
        <p14:creationId xmlns:p14="http://schemas.microsoft.com/office/powerpoint/2010/main" val="107216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3.</a:t>
            </a:r>
            <a:r>
              <a:rPr lang="zh-CN" altLang="en-US" sz="2600" dirty="0"/>
              <a:t>严格偏序</a:t>
            </a:r>
            <a:endParaRPr lang="en-US" altLang="zh-CN" sz="2600" dirty="0"/>
          </a:p>
          <a:p>
            <a:pPr lvl="1"/>
            <a:r>
              <a:rPr lang="zh-CN" altLang="en-US" sz="2600" dirty="0"/>
              <a:t>给定集合</a:t>
            </a:r>
            <a:r>
              <a:rPr lang="en-US" altLang="zh-CN" sz="2600" dirty="0"/>
              <a:t>S</a:t>
            </a:r>
            <a:r>
              <a:rPr lang="zh-CN" altLang="en-US" sz="2600" dirty="0"/>
              <a:t>，“</a:t>
            </a:r>
            <a:r>
              <a:rPr lang="en-US" altLang="zh-CN" sz="2600" dirty="0"/>
              <a:t>&lt;</a:t>
            </a:r>
            <a:r>
              <a:rPr lang="zh-CN" altLang="en-US" sz="2600" dirty="0"/>
              <a:t>”是</a:t>
            </a:r>
            <a:r>
              <a:rPr lang="en-US" altLang="zh-CN" sz="2600" dirty="0"/>
              <a:t>S</a:t>
            </a:r>
            <a:r>
              <a:rPr lang="zh-CN" altLang="en-US" sz="2600" dirty="0"/>
              <a:t>上的二元关系，若“</a:t>
            </a:r>
            <a:r>
              <a:rPr lang="en-US" altLang="zh-CN" sz="2600" dirty="0"/>
              <a:t>&lt;</a:t>
            </a:r>
            <a:r>
              <a:rPr lang="zh-CN" altLang="en-US" sz="2600" dirty="0"/>
              <a:t>”满足：</a:t>
            </a:r>
            <a:endParaRPr lang="en-US" altLang="zh-CN" sz="2600" dirty="0"/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</a:t>
            </a:r>
            <a:r>
              <a:rPr lang="zh-CN" altLang="en-US" sz="2600" dirty="0">
                <a:solidFill>
                  <a:srgbClr val="0070C0"/>
                </a:solidFill>
              </a:rPr>
              <a:t>反</a:t>
            </a:r>
            <a:r>
              <a:rPr lang="zh-CN" altLang="en-US" sz="2600" dirty="0"/>
              <a:t>自反性：任意</a:t>
            </a:r>
            <a:r>
              <a:rPr lang="en-US" altLang="zh-CN" sz="2600" i="1" dirty="0"/>
              <a:t>x</a:t>
            </a:r>
            <a:r>
              <a:rPr lang="zh-CN" altLang="en-US" sz="2600" dirty="0"/>
              <a:t>∈</a:t>
            </a:r>
            <a:r>
              <a:rPr lang="en-US" altLang="zh-CN" sz="2600" dirty="0"/>
              <a:t>X</a:t>
            </a:r>
            <a:r>
              <a:rPr lang="zh-CN" altLang="en-US" sz="2600" dirty="0"/>
              <a:t>，有</a:t>
            </a:r>
            <a:r>
              <a:rPr lang="en-US" altLang="zh-CN" sz="2600" i="1" dirty="0"/>
              <a:t>x</a:t>
            </a:r>
            <a:r>
              <a:rPr lang="en-US" altLang="zh-CN" sz="2600" dirty="0"/>
              <a:t> &lt;</a:t>
            </a:r>
            <a:r>
              <a:rPr lang="zh-CN" altLang="en-US" sz="2600" dirty="0"/>
              <a:t> </a:t>
            </a:r>
            <a:r>
              <a:rPr lang="en-US" altLang="zh-CN" sz="2600" i="1" dirty="0"/>
              <a:t>x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</a:t>
            </a:r>
            <a:r>
              <a:rPr lang="zh-CN" altLang="en-US" sz="2600" dirty="0">
                <a:solidFill>
                  <a:srgbClr val="0070C0"/>
                </a:solidFill>
              </a:rPr>
              <a:t>非</a:t>
            </a:r>
            <a:r>
              <a:rPr lang="zh-CN" altLang="en-US" sz="2600" dirty="0"/>
              <a:t>对称性：对任意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y</a:t>
            </a:r>
            <a:r>
              <a:rPr lang="en-US" altLang="zh-CN" sz="2600" dirty="0" err="1"/>
              <a:t>∈X</a:t>
            </a:r>
            <a:r>
              <a:rPr lang="zh-CN" altLang="en-US" sz="2600" dirty="0"/>
              <a:t>，若</a:t>
            </a:r>
            <a:r>
              <a:rPr lang="en-US" altLang="zh-CN" sz="2600" i="1" dirty="0"/>
              <a:t>x</a:t>
            </a:r>
            <a:r>
              <a:rPr lang="zh-CN" altLang="en-US" sz="2600" dirty="0"/>
              <a:t> </a:t>
            </a:r>
            <a:r>
              <a:rPr lang="en-US" altLang="zh-CN" sz="2600" dirty="0"/>
              <a:t>&lt;</a:t>
            </a:r>
            <a:r>
              <a:rPr lang="zh-CN" altLang="en-US" sz="2600" dirty="0"/>
              <a:t> </a:t>
            </a:r>
            <a:r>
              <a:rPr lang="en-US" altLang="zh-CN" sz="2600" i="1" dirty="0"/>
              <a:t>y</a:t>
            </a:r>
            <a:r>
              <a:rPr lang="zh-CN" altLang="en-US" sz="2600" dirty="0"/>
              <a:t>，则</a:t>
            </a:r>
            <a:r>
              <a:rPr lang="en-US" altLang="zh-CN" sz="2600" i="1" dirty="0"/>
              <a:t>y</a:t>
            </a:r>
            <a:r>
              <a:rPr lang="en-US" altLang="zh-CN" sz="2600" dirty="0"/>
              <a:t> &lt; </a:t>
            </a:r>
            <a:r>
              <a:rPr lang="en-US" altLang="zh-CN" sz="2600" i="1" dirty="0"/>
              <a:t>x</a:t>
            </a:r>
            <a:endParaRPr lang="en-US" altLang="zh-CN" sz="2600" dirty="0"/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）传递性：对任意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/>
              <a:t>y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z</a:t>
            </a:r>
            <a:r>
              <a:rPr lang="en-US" altLang="zh-CN" sz="2600" dirty="0" err="1"/>
              <a:t>∈A</a:t>
            </a:r>
            <a:r>
              <a:rPr lang="zh-CN" altLang="en-US" sz="2600" dirty="0"/>
              <a:t>，若</a:t>
            </a:r>
            <a:r>
              <a:rPr lang="en-US" altLang="zh-CN" sz="2600" i="1" dirty="0"/>
              <a:t>x</a:t>
            </a:r>
            <a:r>
              <a:rPr lang="en-US" altLang="zh-CN" sz="2600" dirty="0"/>
              <a:t> &lt; </a:t>
            </a:r>
            <a:r>
              <a:rPr lang="en-US" altLang="zh-CN" sz="2600" i="1" dirty="0"/>
              <a:t>y</a:t>
            </a:r>
            <a:r>
              <a:rPr lang="zh-CN" altLang="en-US" sz="2600" dirty="0"/>
              <a:t>，且</a:t>
            </a:r>
            <a:r>
              <a:rPr lang="en-US" altLang="zh-CN" sz="2600" i="1" dirty="0"/>
              <a:t>y</a:t>
            </a:r>
            <a:r>
              <a:rPr lang="en-US" altLang="zh-CN" sz="2600" dirty="0"/>
              <a:t> &lt; </a:t>
            </a:r>
            <a:r>
              <a:rPr lang="en-US" altLang="zh-CN" sz="2600" i="1" dirty="0"/>
              <a:t>z</a:t>
            </a:r>
            <a:r>
              <a:rPr lang="zh-CN" altLang="en-US" sz="2600" dirty="0"/>
              <a:t>，则</a:t>
            </a:r>
            <a:r>
              <a:rPr lang="en-US" altLang="zh-CN" sz="2600" i="1" dirty="0"/>
              <a:t>x</a:t>
            </a:r>
            <a:r>
              <a:rPr lang="en-US" altLang="zh-CN" sz="2600" dirty="0"/>
              <a:t> &lt; </a:t>
            </a:r>
            <a:r>
              <a:rPr lang="en-US" altLang="zh-CN" sz="2600" i="1" dirty="0"/>
              <a:t>z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7773" y="5642348"/>
            <a:ext cx="4602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则称“</a:t>
            </a:r>
            <a:r>
              <a:rPr lang="en-US" altLang="zh-CN" sz="2800" dirty="0"/>
              <a:t>&lt;</a:t>
            </a:r>
            <a:r>
              <a:rPr lang="zh-CN" altLang="en-US" sz="2800" dirty="0"/>
              <a:t>”是</a:t>
            </a:r>
            <a:r>
              <a:rPr lang="en-US" altLang="zh-CN" sz="2800" dirty="0"/>
              <a:t>X</a:t>
            </a:r>
            <a:r>
              <a:rPr lang="zh-CN" altLang="en-US" sz="2800" dirty="0"/>
              <a:t>上的</a:t>
            </a:r>
            <a:r>
              <a:rPr lang="zh-CN" altLang="en-US" sz="2800" b="1" dirty="0"/>
              <a:t>严格偏序</a:t>
            </a: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190514" y="4138313"/>
            <a:ext cx="62702" cy="2763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8149942" y="4686953"/>
            <a:ext cx="62702" cy="2763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31173" y="6254148"/>
            <a:ext cx="880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在讨论有向无环图图时所指的偏序，一般指严格偏序。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EB5A9D67-E410-4E4A-9ABF-5403803390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5899" y="2280841"/>
            <a:ext cx="2767197" cy="19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4.</a:t>
            </a:r>
            <a:r>
              <a:rPr lang="zh-CN" altLang="en-US" sz="2600" dirty="0"/>
              <a:t>全序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4842" y="3493169"/>
            <a:ext cx="8564010" cy="4430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4842" y="3936228"/>
            <a:ext cx="7607807" cy="4405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250" y="4597716"/>
            <a:ext cx="8810243" cy="5770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251" y="5279216"/>
            <a:ext cx="8355656" cy="5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4.</a:t>
            </a:r>
            <a:r>
              <a:rPr lang="zh-CN" altLang="en-US" sz="2600" dirty="0"/>
              <a:t>拓扑有序</a:t>
            </a:r>
            <a:endParaRPr lang="en-US" altLang="zh-CN" sz="2600" dirty="0"/>
          </a:p>
          <a:p>
            <a:pPr lvl="2"/>
            <a:r>
              <a:rPr lang="zh-CN" altLang="en-US" sz="2400" dirty="0"/>
              <a:t>右图中顶点的关系是一个偏序关系，但并不是全序。</a:t>
            </a:r>
            <a:endParaRPr lang="en-US" altLang="zh-CN" sz="2400" dirty="0"/>
          </a:p>
          <a:p>
            <a:pPr lvl="3"/>
            <a:r>
              <a:rPr lang="en-US" altLang="zh-CN" sz="2200" dirty="0"/>
              <a:t>1</a:t>
            </a:r>
            <a:r>
              <a:rPr lang="zh-CN" altLang="en-US" sz="2200" dirty="0"/>
              <a:t>和</a:t>
            </a:r>
            <a:r>
              <a:rPr lang="en-US" altLang="zh-CN" sz="2200" dirty="0"/>
              <a:t>3</a:t>
            </a:r>
            <a:r>
              <a:rPr lang="zh-CN" altLang="en-US" sz="2200" dirty="0"/>
              <a:t>之间没有可以比较的次序。</a:t>
            </a:r>
            <a:endParaRPr lang="en-US" altLang="zh-CN" sz="2200" dirty="0"/>
          </a:p>
          <a:p>
            <a:pPr lvl="2"/>
            <a:r>
              <a:rPr lang="zh-CN" altLang="en-US" sz="2400" dirty="0"/>
              <a:t>如果在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3</a:t>
            </a:r>
            <a:r>
              <a:rPr lang="zh-CN" altLang="en-US" sz="2400" dirty="0"/>
              <a:t>之间加上一条弧</a:t>
            </a:r>
            <a:r>
              <a:rPr lang="en-US" altLang="zh-CN" sz="2400" dirty="0"/>
              <a:t>&lt;1,3&gt;</a:t>
            </a:r>
          </a:p>
          <a:p>
            <a:pPr lvl="3"/>
            <a:r>
              <a:rPr lang="zh-CN" altLang="en-US" sz="2200" dirty="0"/>
              <a:t>表示</a:t>
            </a:r>
            <a:r>
              <a:rPr lang="en-US" altLang="zh-CN" sz="2200" dirty="0"/>
              <a:t>1</a:t>
            </a:r>
            <a:r>
              <a:rPr lang="zh-CN" altLang="en-US" sz="2200" dirty="0"/>
              <a:t>先于</a:t>
            </a:r>
            <a:r>
              <a:rPr lang="en-US" altLang="zh-CN" sz="2200" dirty="0"/>
              <a:t>3</a:t>
            </a:r>
          </a:p>
          <a:p>
            <a:pPr lvl="3"/>
            <a:r>
              <a:rPr lang="zh-CN" altLang="en-US" sz="2200" dirty="0"/>
              <a:t>右图变为全序，也称拓扑有序。</a:t>
            </a:r>
            <a:endParaRPr lang="en-US" altLang="zh-CN" sz="2200" dirty="0"/>
          </a:p>
          <a:p>
            <a:pPr lvl="2"/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C863D44-A36D-4954-B6CC-4A5860EA86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3749" y="1854576"/>
            <a:ext cx="2928251" cy="219521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EF9085B6-BCB8-470C-AE9B-0F47EC5C1B2A}"/>
              </a:ext>
            </a:extLst>
          </p:cNvPr>
          <p:cNvCxnSpPr>
            <a:cxnSpLocks/>
          </p:cNvCxnSpPr>
          <p:nvPr/>
        </p:nvCxnSpPr>
        <p:spPr>
          <a:xfrm>
            <a:off x="9765506" y="2764631"/>
            <a:ext cx="1343025" cy="921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5.</a:t>
            </a:r>
            <a:r>
              <a:rPr lang="zh-CN" altLang="en-US" sz="2600" dirty="0"/>
              <a:t>拓扑排序</a:t>
            </a:r>
            <a:endParaRPr lang="en-US" altLang="zh-CN" sz="2600" dirty="0"/>
          </a:p>
          <a:p>
            <a:pPr lvl="1"/>
            <a:r>
              <a:rPr lang="zh-CN" altLang="en-US" sz="2400" dirty="0"/>
              <a:t>由偏序得到拓扑有序（或全序）的操作被称为</a:t>
            </a:r>
            <a:r>
              <a:rPr lang="zh-CN" altLang="en-US" sz="2400" dirty="0">
                <a:solidFill>
                  <a:srgbClr val="0070C0"/>
                </a:solidFill>
              </a:rPr>
              <a:t>拓扑排序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算法：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）找到一个入度为</a:t>
            </a:r>
            <a:r>
              <a:rPr lang="en-US" altLang="zh-CN" sz="2200" dirty="0"/>
              <a:t>0</a:t>
            </a:r>
            <a:r>
              <a:rPr lang="zh-CN" altLang="en-US" sz="2200" dirty="0"/>
              <a:t>的顶点，输出该顶点；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）删除依托该顶点的弧；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）重复（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  <a:r>
              <a:rPr lang="en-US" altLang="zh-CN" sz="2200" dirty="0"/>
              <a:t>-</a:t>
            </a: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）步，直到所有顶点输出为止。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7D9335A-C994-4FBD-AC31-D4A13B4019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5187" y="2426076"/>
            <a:ext cx="2928251" cy="219521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D3AE5FB9-4CE2-4564-9415-5A1AA093740E}"/>
              </a:ext>
            </a:extLst>
          </p:cNvPr>
          <p:cNvCxnSpPr>
            <a:cxnSpLocks/>
          </p:cNvCxnSpPr>
          <p:nvPr/>
        </p:nvCxnSpPr>
        <p:spPr>
          <a:xfrm>
            <a:off x="9836944" y="3336131"/>
            <a:ext cx="1343025" cy="921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5.</a:t>
            </a:r>
            <a:r>
              <a:rPr lang="zh-CN" altLang="en-US" sz="2600" dirty="0"/>
              <a:t>拓扑排序（举例）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39" y="3715077"/>
            <a:ext cx="2407608" cy="1921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1355" y="3804083"/>
            <a:ext cx="2169607" cy="17430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3809" y="3918857"/>
            <a:ext cx="2072783" cy="15869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417" y="3787940"/>
            <a:ext cx="2072783" cy="16701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3078" y="3955433"/>
            <a:ext cx="2095814" cy="15503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473" y="5696994"/>
            <a:ext cx="3736550" cy="4771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6592" y="5762374"/>
            <a:ext cx="1696266" cy="3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DE5C0BA-3E3B-4215-80C5-BA4B7C7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C5F93DE-125F-41C9-9075-F88F8BCC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</a:t>
            </a:r>
            <a:r>
              <a:rPr lang="zh-CN" altLang="en-US"/>
              <a:t>作业</a:t>
            </a:r>
            <a:r>
              <a:rPr lang="zh-CN" altLang="en-US" smtClean="0"/>
              <a:t>四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547DB7D-5F39-4AE0-AD1A-605B010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二、无向图的连通分量</a:t>
            </a:r>
            <a:endParaRPr lang="en-US" altLang="zh-CN" sz="2800" dirty="0"/>
          </a:p>
          <a:p>
            <a:pPr lvl="1"/>
            <a:r>
              <a:rPr lang="zh-CN" altLang="en-US" sz="2600" dirty="0"/>
              <a:t>非连通图的极大连通子图叫做</a:t>
            </a:r>
            <a:r>
              <a:rPr lang="zh-CN" altLang="en-US" sz="2600" dirty="0">
                <a:solidFill>
                  <a:srgbClr val="FF0000"/>
                </a:solidFill>
              </a:rPr>
              <a:t>连通分量</a:t>
            </a:r>
            <a:r>
              <a:rPr lang="zh-CN" altLang="en-US" sz="2600" dirty="0"/>
              <a:t>。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047" y="3398625"/>
            <a:ext cx="2858940" cy="20946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216" y="3266651"/>
            <a:ext cx="2100049" cy="19128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90894" y="5591816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这是</a:t>
            </a:r>
            <a:r>
              <a:rPr lang="zh-CN" altLang="en-US" sz="2400" dirty="0">
                <a:solidFill>
                  <a:srgbClr val="3333FF"/>
                </a:solidFill>
              </a:rPr>
              <a:t>一个</a:t>
            </a:r>
            <a:r>
              <a:rPr lang="zh-CN" altLang="en-US" sz="2400" dirty="0"/>
              <a:t>非连通图，其包括有</a:t>
            </a:r>
            <a:r>
              <a:rPr lang="zh-CN" altLang="en-US" sz="2400" dirty="0">
                <a:solidFill>
                  <a:srgbClr val="3333FF"/>
                </a:solidFill>
              </a:rPr>
              <a:t>两个</a:t>
            </a:r>
            <a:r>
              <a:rPr lang="zh-CN" altLang="en-US" sz="2400" dirty="0"/>
              <a:t>连通分量。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三、无向图的生成树</a:t>
            </a:r>
            <a:endParaRPr lang="en-US" altLang="zh-CN" sz="2800" dirty="0"/>
          </a:p>
          <a:p>
            <a:pPr lvl="1"/>
            <a:r>
              <a:rPr lang="zh-CN" altLang="en-US" sz="2600" dirty="0"/>
              <a:t>如果从非连通图的每一个连通分量中的一个顶点出发进行</a:t>
            </a:r>
            <a:r>
              <a:rPr lang="en-US" altLang="zh-CN" sz="2600" dirty="0"/>
              <a:t>DSF</a:t>
            </a:r>
            <a:r>
              <a:rPr lang="zh-CN" altLang="en-US" sz="2600" dirty="0"/>
              <a:t>遍历：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可以获得无向图中每个连通分量的生成树，称为</a:t>
            </a:r>
            <a:r>
              <a:rPr lang="en-US" altLang="zh-CN" sz="2600" dirty="0">
                <a:solidFill>
                  <a:srgbClr val="FF0000"/>
                </a:solidFill>
              </a:rPr>
              <a:t>DSF</a:t>
            </a:r>
            <a:r>
              <a:rPr lang="zh-CN" altLang="en-US" sz="2600" dirty="0">
                <a:solidFill>
                  <a:srgbClr val="FF0000"/>
                </a:solidFill>
              </a:rPr>
              <a:t>生成树。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047" y="3398625"/>
            <a:ext cx="2858940" cy="20946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216" y="3266651"/>
            <a:ext cx="2100049" cy="1912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971" y="3429000"/>
            <a:ext cx="2817060" cy="21115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2361" y="3136336"/>
            <a:ext cx="1973598" cy="209462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71365" y="6240347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所有连通分量的生成树构成了非连通图的生成森林。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三、无向图的生成树</a:t>
            </a:r>
            <a:endParaRPr lang="en-US" altLang="zh-CN" sz="2800" dirty="0"/>
          </a:p>
          <a:p>
            <a:pPr lvl="1"/>
            <a:r>
              <a:rPr lang="zh-CN" altLang="en-US" sz="2600" dirty="0"/>
              <a:t>如果从非连通图的每一个连通分量中的一个顶点出发进行</a:t>
            </a:r>
            <a:r>
              <a:rPr lang="en-US" altLang="zh-CN" sz="2600" dirty="0"/>
              <a:t>BSF</a:t>
            </a:r>
            <a:r>
              <a:rPr lang="zh-CN" altLang="en-US" sz="2600" dirty="0"/>
              <a:t>遍历：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也可以获得无向图中每个连通分量的生成树，称为</a:t>
            </a:r>
            <a:r>
              <a:rPr lang="en-US" altLang="zh-CN" sz="2600" dirty="0">
                <a:solidFill>
                  <a:srgbClr val="FF0000"/>
                </a:solidFill>
              </a:rPr>
              <a:t>BSF</a:t>
            </a:r>
            <a:r>
              <a:rPr lang="zh-CN" altLang="en-US" sz="2600" dirty="0">
                <a:solidFill>
                  <a:srgbClr val="FF0000"/>
                </a:solidFill>
              </a:rPr>
              <a:t>生成树。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047" y="3398625"/>
            <a:ext cx="2858940" cy="20946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216" y="3266651"/>
            <a:ext cx="2100049" cy="19128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030" y="3455580"/>
            <a:ext cx="2972687" cy="19882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8349" y="3384384"/>
            <a:ext cx="2135298" cy="1912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</a:t>
            </a:r>
            <a:endParaRPr lang="en-US" altLang="zh-CN" sz="2800" dirty="0"/>
          </a:p>
          <a:p>
            <a:pPr lvl="1"/>
            <a:r>
              <a:rPr lang="zh-CN" altLang="en-US" sz="2600" dirty="0"/>
              <a:t>如果无向图中，边上有权值，则称该无向图为</a:t>
            </a:r>
            <a:r>
              <a:rPr lang="zh-CN" altLang="en-US" sz="2600" dirty="0">
                <a:solidFill>
                  <a:srgbClr val="0070C0"/>
                </a:solidFill>
              </a:rPr>
              <a:t>无向网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lvl="1"/>
            <a:endParaRPr lang="en-US" altLang="zh-CN" sz="2600" dirty="0">
              <a:solidFill>
                <a:srgbClr val="0070C0"/>
              </a:solidFill>
            </a:endParaRPr>
          </a:p>
          <a:p>
            <a:pPr lvl="1"/>
            <a:r>
              <a:rPr lang="zh-CN" altLang="en-US" sz="2600" dirty="0"/>
              <a:t>如果无向网中每个顶点都相通，称为</a:t>
            </a:r>
            <a:r>
              <a:rPr lang="zh-CN" altLang="en-US" sz="2600" dirty="0">
                <a:solidFill>
                  <a:srgbClr val="0070C0"/>
                </a:solidFill>
              </a:rPr>
              <a:t>连通网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0070C0"/>
              </a:solidFill>
            </a:endParaRPr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最小生成树</a:t>
            </a:r>
            <a:r>
              <a:rPr lang="zh-CN" altLang="en-US" sz="2600" dirty="0"/>
              <a:t>（</a:t>
            </a:r>
            <a:r>
              <a:rPr lang="en-US" altLang="zh-CN" sz="2600" dirty="0"/>
              <a:t>Minimum Cost Spanning Tree</a:t>
            </a:r>
            <a:r>
              <a:rPr lang="zh-CN" altLang="en-US" sz="2600" dirty="0"/>
              <a:t>）是代价最小的连通网的生成树，即该生成树上的边的权值和最小。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四、最小生成树（准则）</a:t>
            </a:r>
            <a:endParaRPr lang="en-US" altLang="zh-CN" sz="2800" dirty="0"/>
          </a:p>
          <a:p>
            <a:pPr lvl="1"/>
            <a:r>
              <a:rPr lang="zh-CN" altLang="en-US" sz="2600" dirty="0"/>
              <a:t>使用</a:t>
            </a:r>
            <a:r>
              <a:rPr lang="en-US" altLang="zh-CN" sz="2600" dirty="0"/>
              <a:t>n-1</a:t>
            </a:r>
            <a:r>
              <a:rPr lang="zh-CN" altLang="en-US" sz="2600" dirty="0"/>
              <a:t>条边连接网络中的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个顶点；</a:t>
            </a:r>
            <a:endParaRPr lang="en-US" altLang="zh-CN" sz="2600" dirty="0"/>
          </a:p>
          <a:p>
            <a:pPr lvl="1"/>
            <a:r>
              <a:rPr lang="zh-CN" altLang="en-US" sz="2600" dirty="0"/>
              <a:t>不能使用产生回路的边；</a:t>
            </a:r>
            <a:endParaRPr lang="en-US" altLang="zh-CN" sz="2600" dirty="0"/>
          </a:p>
          <a:p>
            <a:pPr lvl="1"/>
            <a:r>
              <a:rPr lang="zh-CN" altLang="en-US" sz="2600" dirty="0"/>
              <a:t>所有的顶点要被连接到；</a:t>
            </a:r>
            <a:endParaRPr lang="en-US" altLang="zh-CN" sz="2600" dirty="0"/>
          </a:p>
          <a:p>
            <a:pPr lvl="1"/>
            <a:r>
              <a:rPr lang="zh-CN" altLang="en-US" sz="2600" dirty="0"/>
              <a:t>各边上权值的总和达到最小。</a:t>
            </a:r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思路？</a:t>
            </a:r>
            <a:endParaRPr lang="en-US" altLang="zh-CN" sz="26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167" y="3647376"/>
            <a:ext cx="2874168" cy="3411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0352" y="3429000"/>
            <a:ext cx="2265743" cy="17859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167" y="4012406"/>
            <a:ext cx="4120393" cy="3411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167" y="4394728"/>
            <a:ext cx="389126" cy="453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3599" y="4438420"/>
            <a:ext cx="832976" cy="3475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0198" y="4400196"/>
            <a:ext cx="2142171" cy="3764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4184" y="4598388"/>
            <a:ext cx="208405" cy="1875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1367" y="4785953"/>
            <a:ext cx="330149" cy="3841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3599" y="4806143"/>
            <a:ext cx="5741889" cy="3548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01872" y="4807435"/>
            <a:ext cx="2010348" cy="36269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8321" y="5194017"/>
            <a:ext cx="1651725" cy="3572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5198930"/>
            <a:ext cx="1651726" cy="35143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423748" y="2735455"/>
            <a:ext cx="370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dirty="0">
                <a:solidFill>
                  <a:srgbClr val="00B0F0"/>
                </a:solidFill>
              </a:rPr>
              <a:t>U</a:t>
            </a:r>
            <a:r>
              <a:rPr lang="zh-CN" altLang="en-US" sz="2000" dirty="0">
                <a:solidFill>
                  <a:srgbClr val="00B0F0"/>
                </a:solidFill>
              </a:rPr>
              <a:t>表示已经被连接的顶点的集合</a:t>
            </a:r>
          </a:p>
        </p:txBody>
      </p:sp>
      <p:sp>
        <p:nvSpPr>
          <p:cNvPr id="19" name="矩形 18"/>
          <p:cNvSpPr/>
          <p:nvPr/>
        </p:nvSpPr>
        <p:spPr>
          <a:xfrm>
            <a:off x="8423748" y="3165041"/>
            <a:ext cx="3040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dirty="0">
                <a:solidFill>
                  <a:srgbClr val="00B0F0"/>
                </a:solidFill>
              </a:rPr>
              <a:t>V-U</a:t>
            </a:r>
            <a:r>
              <a:rPr lang="zh-CN" altLang="en-US" sz="2000" dirty="0">
                <a:solidFill>
                  <a:srgbClr val="00B0F0"/>
                </a:solidFill>
              </a:rPr>
              <a:t>表示未被连接的顶点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4519" y="5629209"/>
            <a:ext cx="2517166" cy="35049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046441" y="6312610"/>
            <a:ext cx="2937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普里姆（</a:t>
            </a:r>
            <a:r>
              <a:rPr lang="en-US" altLang="zh-CN" sz="2400" dirty="0">
                <a:solidFill>
                  <a:srgbClr val="FFFF00"/>
                </a:solidFill>
              </a:rPr>
              <a:t>Prim</a:t>
            </a:r>
            <a:r>
              <a:rPr lang="zh-CN" altLang="en-US" sz="2400" dirty="0">
                <a:solidFill>
                  <a:srgbClr val="FFFF00"/>
                </a:solidFill>
              </a:rPr>
              <a:t>）算法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四、最小生成树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图的连通性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214" y="2914385"/>
            <a:ext cx="1891823" cy="149120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572" y="2825851"/>
            <a:ext cx="1891823" cy="173032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1900" y="4405586"/>
            <a:ext cx="648450" cy="19952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2502" y="2853200"/>
            <a:ext cx="2060650" cy="168867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8321" y="4405586"/>
            <a:ext cx="1891823" cy="171501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956" y="4409914"/>
            <a:ext cx="2143313" cy="168867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51"/>
          <a:stretch>
            <a:fillRect/>
          </a:stretch>
        </p:blipFill>
        <p:spPr>
          <a:xfrm>
            <a:off x="9638376" y="4382995"/>
            <a:ext cx="1943772" cy="1737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100</TotalTime>
  <Words>1627</Words>
  <Application>Microsoft Office PowerPoint</Application>
  <PresentationFormat>宽屏</PresentationFormat>
  <Paragraphs>253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华文彩云</vt:lpstr>
      <vt:lpstr>华文隶书</vt:lpstr>
      <vt:lpstr>宋体</vt:lpstr>
      <vt:lpstr>Arial</vt:lpstr>
      <vt:lpstr>Times New Roman</vt:lpstr>
      <vt:lpstr>画廊</vt:lpstr>
      <vt:lpstr>数据结构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szu</cp:lastModifiedBy>
  <cp:revision>999</cp:revision>
  <cp:lastPrinted>2018-09-20T09:36:00Z</cp:lastPrinted>
  <dcterms:created xsi:type="dcterms:W3CDTF">2018-09-04T02:30:00Z</dcterms:created>
  <dcterms:modified xsi:type="dcterms:W3CDTF">2021-11-19T07:49:47Z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