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281" r:id="rId9"/>
    <p:sldId id="282" r:id="rId10"/>
    <p:sldId id="283" r:id="rId11"/>
    <p:sldId id="284" r:id="rId12"/>
    <p:sldId id="285" r:id="rId13"/>
    <p:sldId id="318" r:id="rId14"/>
    <p:sldId id="286" r:id="rId15"/>
    <p:sldId id="287" r:id="rId16"/>
    <p:sldId id="288" r:id="rId17"/>
    <p:sldId id="289" r:id="rId18"/>
    <p:sldId id="290" r:id="rId19"/>
    <p:sldId id="291" r:id="rId20"/>
    <p:sldId id="317" r:id="rId21"/>
    <p:sldId id="292" r:id="rId22"/>
  </p:sldIdLst>
  <p:sldSz cx="12192000" cy="6858000"/>
  <p:notesSz cx="6797675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47DA000-5711-4E2C-B939-040369555583}">
          <p14:sldIdLst>
            <p14:sldId id="256"/>
            <p14:sldId id="311"/>
            <p14:sldId id="312"/>
            <p14:sldId id="313"/>
            <p14:sldId id="314"/>
            <p14:sldId id="315"/>
            <p14:sldId id="316"/>
            <p14:sldId id="281"/>
            <p14:sldId id="282"/>
            <p14:sldId id="283"/>
            <p14:sldId id="284"/>
            <p14:sldId id="285"/>
            <p14:sldId id="318"/>
            <p14:sldId id="286"/>
            <p14:sldId id="287"/>
            <p14:sldId id="288"/>
            <p14:sldId id="289"/>
            <p14:sldId id="290"/>
            <p14:sldId id="291"/>
            <p14:sldId id="317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  <a:srgbClr val="E7E4DF"/>
    <a:srgbClr val="FFD09F"/>
    <a:srgbClr val="FFCE9D"/>
    <a:srgbClr val="6C5200"/>
    <a:srgbClr val="E4E1DC"/>
    <a:srgbClr val="EC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85240" autoAdjust="0"/>
  </p:normalViewPr>
  <p:slideViewPr>
    <p:cSldViewPr snapToGrid="0">
      <p:cViewPr varScale="1">
        <p:scale>
          <a:sx n="99" d="100"/>
          <a:sy n="99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-1865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62921E22-5363-4267-BCD8-21E898F00B98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5"/>
            <a:ext cx="5438140" cy="3909865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1602"/>
            <a:ext cx="2945659" cy="498215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BF87C50E-DBC6-4BF2-965B-4A7CC4E3E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5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9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11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506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52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15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64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249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79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58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29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05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7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1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9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34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1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75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62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7C50E-DBC6-4BF2-965B-4A7CC4E3EA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26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E55A-F96C-486D-B915-F9C8C9231B94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1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5FB8-F17D-44DB-834B-83F55ECE65C1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9028-82D8-44B8-AE27-5220958781CA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FEF0-5E0F-493B-9B73-8E91266801F1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F088-CAF9-487B-88AA-7A109C327D0D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2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2D7C-ED57-4821-82D4-008477E05330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40A-6390-418A-ACDD-627770A14607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F4AF-195B-4EFB-8AE1-95EFF0CD6488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4613-C87B-48E8-B234-B360D25CA9FB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0B1F4-C9B9-4C4F-A309-7AA23C72DD94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AD3041-72E0-4445-BD62-B853EEF3A89F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391A-CCBC-4E56-B21B-2794295EE278}" type="datetime1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08A6B1-A78C-47EB-92DF-8648CDD76A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61B334F-B178-4543-8300-F0D524414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彩云" panose="02010800040101010101" pitchFamily="2" charset="-122"/>
                <a:ea typeface="华文彩云" panose="02010800040101010101" pitchFamily="2" charset="-122"/>
              </a:rPr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22CC6DF-7265-460A-95BC-7F39BEC9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8397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查找</a:t>
            </a:r>
            <a:r>
              <a:rPr lang="zh-CN" altLang="en-US" sz="5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（三）</a:t>
            </a:r>
            <a:endParaRPr lang="en-US" altLang="zh-CN" sz="5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EFD706D-70F1-496E-937C-E15DF8F123D9}"/>
              </a:ext>
            </a:extLst>
          </p:cNvPr>
          <p:cNvSpPr/>
          <p:nvPr/>
        </p:nvSpPr>
        <p:spPr>
          <a:xfrm>
            <a:off x="5854108" y="5402655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深圳大学电子与信息工程学院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D2850F7-60AD-406E-8C5A-DAC20EA0B562}"/>
              </a:ext>
            </a:extLst>
          </p:cNvPr>
          <p:cNvSpPr/>
          <p:nvPr/>
        </p:nvSpPr>
        <p:spPr>
          <a:xfrm>
            <a:off x="9908540" y="49409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周飞</a:t>
            </a:r>
          </a:p>
        </p:txBody>
      </p:sp>
    </p:spTree>
    <p:extLst>
      <p:ext uri="{BB962C8B-B14F-4D97-AF65-F5344CB8AC3E}">
        <p14:creationId xmlns:p14="http://schemas.microsoft.com/office/powerpoint/2010/main" val="32655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32306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三、处理冲突的方法（开放定址法</a:t>
            </a:r>
            <a:r>
              <a:rPr lang="en-US" altLang="zh-CN" sz="2800" dirty="0"/>
              <a:t>——</a:t>
            </a:r>
            <a:r>
              <a:rPr lang="zh-CN" altLang="en-US" sz="2800" dirty="0">
                <a:solidFill>
                  <a:srgbClr val="FF0000"/>
                </a:solidFill>
              </a:rPr>
              <a:t>线性探测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800" b="1" dirty="0"/>
              <a:t>当</a:t>
            </a:r>
            <a:r>
              <a:rPr lang="en-US" altLang="zh-CN" sz="2800" b="1" dirty="0"/>
              <a:t>d</a:t>
            </a:r>
            <a:r>
              <a:rPr lang="en-US" altLang="zh-CN" sz="2800" b="1" baseline="-25000" dirty="0"/>
              <a:t>i </a:t>
            </a:r>
            <a:r>
              <a:rPr lang="en-US" altLang="zh-CN" sz="2800" b="1" dirty="0"/>
              <a:t>=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称这种开放定址法为</a:t>
            </a:r>
            <a:r>
              <a:rPr lang="zh-CN" altLang="en-US" sz="2800" b="1" dirty="0">
                <a:solidFill>
                  <a:srgbClr val="FF0000"/>
                </a:solidFill>
              </a:rPr>
              <a:t>线性探测再散列</a:t>
            </a:r>
            <a:endParaRPr lang="en-US" altLang="zh-CN" sz="2800" b="1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D6925096-BF86-4F19-A8A9-0302040197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982" y="3729387"/>
            <a:ext cx="6810154" cy="4318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2392B206-3B00-43B7-ABDE-FBED3C5FB8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3545" y="3776375"/>
            <a:ext cx="1855380" cy="3588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BEDCEB93-7FE3-4D88-8E8D-5B8B88D5138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0075" y="4204677"/>
            <a:ext cx="5430526" cy="4069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8CEAB602-9E60-408F-82E5-C0D6F9D6187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62284" y="4204677"/>
            <a:ext cx="1623237" cy="3846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64C2387C-18D4-410E-A7D4-BE5E5F73CAA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69" y="4620032"/>
            <a:ext cx="9447027" cy="10515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8E48C9BB-4AA7-41EE-B989-F373C5E900B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7531" y="5058709"/>
            <a:ext cx="601273" cy="47729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88A954F-E388-4786-BF16-DFFBC1D0B07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16737" y="5096453"/>
            <a:ext cx="475091" cy="40632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FD714143-94CD-4BF4-86FC-70D1019E3B4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3725" y="5643574"/>
            <a:ext cx="2471498" cy="40990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14E02064-16F9-4F28-A6EF-1CEEDA4C0237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52211" y="5681117"/>
            <a:ext cx="339617" cy="4063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A767628C-EF05-4002-9CDE-9B31427857CF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32749" y="5702228"/>
            <a:ext cx="391913" cy="37354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9F057495-05C4-4F61-B37C-EF1E5255D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8347" y="5096453"/>
            <a:ext cx="606367" cy="4063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87FF84D-716E-4050-A619-327D6C862521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3241" y="5070481"/>
            <a:ext cx="502281" cy="4323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EE7E052-08D7-4EDD-88D9-980295778330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5537" y="5671546"/>
            <a:ext cx="339617" cy="3673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D5F6221-E0EA-42FB-AF9F-755261B61F35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9818" y="5116928"/>
            <a:ext cx="521741" cy="39291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1C9639C0-EA9A-429B-AC82-BFCC0E337346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8754" y="5679939"/>
            <a:ext cx="339617" cy="3673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222D481-AB82-4372-8224-A53532B2E702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7412" y="5143564"/>
            <a:ext cx="502281" cy="3445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36D130AF-FD44-4731-9BAD-922C4EFA83FB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8339" y="5679637"/>
            <a:ext cx="339617" cy="35267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93A3BAD7-7E4B-40B9-9758-552B9F5EC087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1254" y="5077299"/>
            <a:ext cx="502281" cy="4500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58BE01A4-8EC2-441D-985D-FDF85792EF2A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9385" y="5645943"/>
            <a:ext cx="308721" cy="40133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EFE3D47D-81C8-46FB-A306-F1250375E208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5096" y="5109524"/>
            <a:ext cx="502281" cy="34105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19E8B7BF-E004-4BAD-A916-B91A9A0C8E95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3046" y="5696299"/>
            <a:ext cx="391913" cy="37354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A9628C9A-5305-4C54-B885-FDBB5CD230B8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9084" y="5116668"/>
            <a:ext cx="502281" cy="37993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769F5B7A-857A-413D-A977-D41F03231E7F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15565" y="5669814"/>
            <a:ext cx="371876" cy="38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32306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三、处理冲突的方法（开放定址法</a:t>
            </a:r>
            <a:r>
              <a:rPr lang="en-US" altLang="zh-CN" sz="2800" dirty="0"/>
              <a:t>——</a:t>
            </a:r>
            <a:r>
              <a:rPr lang="zh-CN" altLang="en-US" sz="2800" dirty="0"/>
              <a:t>特性）</a:t>
            </a:r>
            <a:endParaRPr lang="en-US" altLang="zh-CN" sz="2800" dirty="0"/>
          </a:p>
          <a:p>
            <a:pPr lvl="1"/>
            <a:r>
              <a:rPr lang="zh-CN" altLang="en-US" sz="2600" dirty="0"/>
              <a:t>优点：</a:t>
            </a:r>
            <a:endParaRPr lang="en-US" altLang="zh-CN" sz="2600" dirty="0"/>
          </a:p>
          <a:p>
            <a:pPr lvl="2"/>
            <a:r>
              <a:rPr lang="zh-CN" altLang="en-US" sz="2400" dirty="0"/>
              <a:t>只要哈希表中有空位，总能找到一个不发生冲突的地址；</a:t>
            </a:r>
            <a:endParaRPr lang="en-US" altLang="zh-CN" sz="2400" dirty="0"/>
          </a:p>
          <a:p>
            <a:pPr lvl="1"/>
            <a:endParaRPr lang="en-US" altLang="zh-CN" sz="2600" dirty="0"/>
          </a:p>
          <a:p>
            <a:pPr lvl="1"/>
            <a:r>
              <a:rPr lang="zh-CN" altLang="en-US" sz="2600" dirty="0"/>
              <a:t>缺点：</a:t>
            </a:r>
            <a:endParaRPr lang="en-US" altLang="zh-CN" sz="2600" dirty="0"/>
          </a:p>
          <a:p>
            <a:pPr lvl="2"/>
            <a:r>
              <a:rPr lang="zh-CN" altLang="en-US" sz="2400" dirty="0"/>
              <a:t>易产生“二次聚集”，即在处理冲突的过程中，又添加了新的冲突，对查找不利。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32306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三、处理冲突的方法（再哈希法）</a:t>
            </a:r>
            <a:endParaRPr lang="en-US" altLang="zh-CN" sz="2800" dirty="0"/>
          </a:p>
          <a:p>
            <a:pPr lvl="1"/>
            <a:r>
              <a:rPr lang="zh-CN" altLang="en-US" sz="2600" dirty="0"/>
              <a:t>构造若干个哈希函数，当发生冲突时，计算下一个哈希地址，直到冲突不再发生，即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581C4E6-6F3B-40FE-AE90-D333F2F161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3316" y="4248467"/>
            <a:ext cx="5226843" cy="3949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353A7D9C-B576-4651-8721-956F0704D5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9243" y="4977385"/>
            <a:ext cx="2797969" cy="29635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CCFE56BC-487E-43D7-92C0-23EC8173EE16}"/>
              </a:ext>
            </a:extLst>
          </p:cNvPr>
          <p:cNvSpPr/>
          <p:nvPr/>
        </p:nvSpPr>
        <p:spPr>
          <a:xfrm>
            <a:off x="3137103" y="4904496"/>
            <a:ext cx="1653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000" b="1" dirty="0"/>
              <a:t>其中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0E6D37D-947E-46BB-8677-916B146A62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" b="5081"/>
          <a:stretch/>
        </p:blipFill>
        <p:spPr>
          <a:xfrm>
            <a:off x="1395665" y="5735579"/>
            <a:ext cx="6891085" cy="38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76467"/>
              </p:ext>
            </p:extLst>
          </p:nvPr>
        </p:nvGraphicFramePr>
        <p:xfrm>
          <a:off x="897579" y="4588543"/>
          <a:ext cx="9199328" cy="57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6402"/>
                <a:gridCol w="656402"/>
                <a:gridCol w="656402"/>
                <a:gridCol w="656402"/>
                <a:gridCol w="657372"/>
                <a:gridCol w="657372"/>
                <a:gridCol w="657372"/>
                <a:gridCol w="657372"/>
                <a:gridCol w="657372"/>
                <a:gridCol w="657372"/>
                <a:gridCol w="657372"/>
                <a:gridCol w="657372"/>
                <a:gridCol w="657372"/>
                <a:gridCol w="657372"/>
              </a:tblGrid>
              <a:tr h="2734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Key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>
                <a:solidFill>
                  <a:prstClr val="black"/>
                </a:solidFill>
              </a:rPr>
              <a:t>第七章 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569" y="2052609"/>
            <a:ext cx="9603275" cy="3450613"/>
          </a:xfrm>
        </p:spPr>
        <p:txBody>
          <a:bodyPr/>
          <a:lstStyle/>
          <a:p>
            <a:r>
              <a:rPr lang="zh-CN" altLang="en-US" sz="2800" dirty="0">
                <a:solidFill>
                  <a:prstClr val="black"/>
                </a:solidFill>
              </a:rPr>
              <a:t>四</a:t>
            </a:r>
            <a:r>
              <a:rPr lang="zh-CN" altLang="en-US" sz="2800" dirty="0" smtClean="0">
                <a:solidFill>
                  <a:prstClr val="black"/>
                </a:solidFill>
              </a:rPr>
              <a:t>、</a:t>
            </a:r>
            <a:r>
              <a:rPr lang="zh-CN" altLang="en-US" sz="2800" dirty="0"/>
              <a:t>处理冲突的方法</a:t>
            </a:r>
            <a:r>
              <a:rPr lang="zh-CN" altLang="en-US" sz="2800" dirty="0" smtClean="0"/>
              <a:t>（举例：再</a:t>
            </a:r>
            <a:r>
              <a:rPr lang="zh-CN" altLang="en-US" sz="2800" dirty="0"/>
              <a:t>哈希</a:t>
            </a:r>
            <a:r>
              <a:rPr lang="zh-CN" altLang="en-US" sz="2800" dirty="0" smtClean="0"/>
              <a:t>法）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0060" y="2646413"/>
            <a:ext cx="1111073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设散列表为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T[0..12]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，散列函数为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H(key)=key mod 13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，采用再散列法处理冲突，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再散列函数为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(key)=(H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i-1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REV(key+1) mod 11 + 1) mod 13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REV(key)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表示颠倒十进制数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key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的各位，如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REV(73)=37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REV(7)=7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将关键字集合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8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19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18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27}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插入到散列表中，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画出最后的散列表。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75649"/>
              </p:ext>
            </p:extLst>
          </p:nvPr>
        </p:nvGraphicFramePr>
        <p:xfrm>
          <a:off x="897583" y="4574713"/>
          <a:ext cx="9208948" cy="30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087"/>
                <a:gridCol w="657087"/>
                <a:gridCol w="657087"/>
                <a:gridCol w="657087"/>
                <a:gridCol w="658060"/>
                <a:gridCol w="658060"/>
                <a:gridCol w="658060"/>
                <a:gridCol w="658060"/>
                <a:gridCol w="658060"/>
                <a:gridCol w="658060"/>
                <a:gridCol w="658060"/>
                <a:gridCol w="658060"/>
                <a:gridCol w="658060"/>
                <a:gridCol w="65806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地址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80060" y="522210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冲突次数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52239" y="481602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852239" y="516940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6799399" y="482395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799399" y="516024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4790150" y="481455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31</a:t>
            </a:r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4793754" y="516495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6155499" y="480857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20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6228663" y="516275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5486006" y="480857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19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5535385" y="516997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7403530" y="480857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18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92677" y="514139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1194499" y="5486055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H(18) = 5</a:t>
            </a:r>
          </a:p>
        </p:txBody>
      </p:sp>
      <p:sp>
        <p:nvSpPr>
          <p:cNvPr id="23" name="矩形 22"/>
          <p:cNvSpPr/>
          <p:nvPr/>
        </p:nvSpPr>
        <p:spPr>
          <a:xfrm>
            <a:off x="2420713" y="5486055"/>
            <a:ext cx="9352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</a:t>
            </a:r>
            <a:r>
              <a:rPr lang="en-US" altLang="zh-CN" sz="1200" dirty="0" smtClean="0"/>
              <a:t>1</a:t>
            </a:r>
            <a:r>
              <a:rPr lang="en-US" altLang="zh-CN" dirty="0" smtClean="0"/>
              <a:t>(18</a:t>
            </a:r>
            <a:r>
              <a:rPr lang="en-US" altLang="zh-CN" dirty="0"/>
              <a:t>) = </a:t>
            </a:r>
            <a:r>
              <a:rPr lang="en-US" altLang="zh-CN" dirty="0" smtClean="0"/>
              <a:t>(</a:t>
            </a:r>
            <a:r>
              <a:rPr lang="en-US" altLang="zh-CN" dirty="0"/>
              <a:t>H(18) </a:t>
            </a:r>
            <a:r>
              <a:rPr lang="en-US" altLang="zh-CN" dirty="0" smtClean="0"/>
              <a:t>+REV(19) mod 11+1) mod 13 = </a:t>
            </a:r>
            <a:r>
              <a:rPr lang="en-US" altLang="zh-CN" dirty="0"/>
              <a:t>(</a:t>
            </a:r>
            <a:r>
              <a:rPr lang="en-US" altLang="zh-CN" dirty="0" smtClean="0"/>
              <a:t>5+ 91 mod </a:t>
            </a:r>
            <a:r>
              <a:rPr lang="en-US" altLang="zh-CN" dirty="0"/>
              <a:t>11+1) mod 13 </a:t>
            </a:r>
            <a:r>
              <a:rPr lang="en-US" altLang="zh-CN" dirty="0" smtClean="0"/>
              <a:t>= (5+3+1) mod 13 = 9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2192410" y="483728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53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2254236" y="515112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1179228" y="5798066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H(27) </a:t>
            </a:r>
            <a:r>
              <a:rPr lang="en-US" altLang="zh-CN" dirty="0"/>
              <a:t>= 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2430306" y="5790838"/>
            <a:ext cx="4350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</a:t>
            </a:r>
            <a:r>
              <a:rPr lang="en-US" altLang="zh-CN" sz="1200" dirty="0" smtClean="0"/>
              <a:t>1</a:t>
            </a:r>
            <a:r>
              <a:rPr lang="en-US" altLang="zh-CN" dirty="0" smtClean="0"/>
              <a:t>(27) </a:t>
            </a:r>
            <a:r>
              <a:rPr lang="en-US" altLang="zh-CN" dirty="0"/>
              <a:t>= </a:t>
            </a:r>
            <a:r>
              <a:rPr lang="en-US" altLang="zh-CN" dirty="0" smtClean="0"/>
              <a:t>(</a:t>
            </a:r>
            <a:r>
              <a:rPr lang="en-US" altLang="zh-CN" dirty="0"/>
              <a:t>H(27) </a:t>
            </a:r>
            <a:r>
              <a:rPr lang="en-US" altLang="zh-CN" dirty="0" smtClean="0"/>
              <a:t>+ 82 mod </a:t>
            </a:r>
            <a:r>
              <a:rPr lang="en-US" altLang="zh-CN" dirty="0"/>
              <a:t>11+1) mod 13 </a:t>
            </a:r>
            <a:r>
              <a:rPr lang="en-US" altLang="zh-CN" dirty="0" smtClean="0"/>
              <a:t>= 7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6949440" y="5798066"/>
            <a:ext cx="4427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</a:t>
            </a:r>
            <a:r>
              <a:rPr lang="en-US" altLang="zh-CN" sz="1200" dirty="0" smtClean="0"/>
              <a:t>2</a:t>
            </a:r>
            <a:r>
              <a:rPr lang="en-US" altLang="zh-CN" dirty="0" smtClean="0"/>
              <a:t>(27) </a:t>
            </a:r>
            <a:r>
              <a:rPr lang="en-US" altLang="zh-CN" dirty="0"/>
              <a:t>= </a:t>
            </a:r>
            <a:r>
              <a:rPr lang="en-US" altLang="zh-CN" dirty="0" smtClean="0"/>
              <a:t>(</a:t>
            </a:r>
            <a:r>
              <a:rPr lang="en-US" altLang="zh-CN" dirty="0"/>
              <a:t>H</a:t>
            </a:r>
            <a:r>
              <a:rPr lang="en-US" altLang="zh-CN" sz="1200" dirty="0"/>
              <a:t>1</a:t>
            </a:r>
            <a:r>
              <a:rPr lang="en-US" altLang="zh-CN" dirty="0"/>
              <a:t>(27) </a:t>
            </a:r>
            <a:r>
              <a:rPr lang="en-US" altLang="zh-CN" dirty="0" smtClean="0"/>
              <a:t>+ 82 mod </a:t>
            </a:r>
            <a:r>
              <a:rPr lang="en-US" altLang="zh-CN" dirty="0"/>
              <a:t>11+1) mod 13 </a:t>
            </a:r>
            <a:r>
              <a:rPr lang="en-US" altLang="zh-CN" dirty="0" smtClean="0"/>
              <a:t>= 0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1536902" y="481716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000" dirty="0"/>
              <a:t>27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1558958" y="515112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322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5" grpId="0"/>
      <p:bldP spid="26" grpId="0"/>
      <p:bldP spid="29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32306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三、处理冲突的方法（链地址法</a:t>
            </a:r>
            <a:r>
              <a:rPr lang="en-US" altLang="zh-CN" sz="2800"/>
              <a:t>/</a:t>
            </a:r>
            <a:r>
              <a:rPr lang="zh-CN" altLang="en-US" sz="2800"/>
              <a:t>拉链</a:t>
            </a:r>
            <a:r>
              <a:rPr lang="zh-CN" altLang="en-US" sz="2800" dirty="0"/>
              <a:t>法）</a:t>
            </a:r>
            <a:endParaRPr lang="en-US" altLang="zh-CN" sz="28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DAEA85E-4668-4A27-83B0-1BBD74376B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4175" y="2970195"/>
            <a:ext cx="3940969" cy="6789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115B56AA-3005-4413-BD2E-FAB618E37D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3988553"/>
            <a:ext cx="3441890" cy="17454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6D867BD0-AA6F-425E-9D86-04B0CF6048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64550" y="1889811"/>
            <a:ext cx="3498981" cy="41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32306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三、处理冲突的方法（链地址法）</a:t>
            </a:r>
            <a:endParaRPr lang="en-US" altLang="zh-CN" sz="28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DAEA85E-4668-4A27-83B0-1BBD74376B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4175" y="2970195"/>
            <a:ext cx="3940969" cy="6789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B2EC6AD-0040-4244-A2D0-A186D53D830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4429" y="3988553"/>
            <a:ext cx="3584752" cy="17868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686B4A5-5BD7-4966-82C6-FE164FEE1E0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4997" y="1933585"/>
            <a:ext cx="3502084" cy="41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8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32306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三、处理冲突的方法（链地址法</a:t>
            </a:r>
            <a:r>
              <a:rPr lang="en-US" altLang="zh-CN" sz="2800" dirty="0"/>
              <a:t>——</a:t>
            </a:r>
            <a:r>
              <a:rPr lang="zh-CN" altLang="en-US" sz="2800" dirty="0"/>
              <a:t>比较）</a:t>
            </a:r>
            <a:endParaRPr lang="en-US" altLang="zh-CN" sz="2800" dirty="0"/>
          </a:p>
          <a:p>
            <a:pPr lvl="1"/>
            <a:r>
              <a:rPr lang="zh-CN" altLang="en-US" sz="2600" dirty="0"/>
              <a:t>给定关键字集合，逐步生成哈希表时，</a:t>
            </a:r>
            <a:endParaRPr lang="en-US" altLang="zh-CN" sz="2600" dirty="0"/>
          </a:p>
          <a:p>
            <a:pPr lvl="2"/>
            <a:r>
              <a:rPr lang="zh-CN" altLang="en-US" sz="2200" dirty="0"/>
              <a:t>表头插入</a:t>
            </a:r>
            <a:endParaRPr lang="en-US" altLang="zh-CN" sz="2200" dirty="0"/>
          </a:p>
          <a:p>
            <a:pPr lvl="2"/>
            <a:endParaRPr lang="en-US" altLang="zh-CN" sz="2200" dirty="0"/>
          </a:p>
          <a:p>
            <a:pPr lvl="1"/>
            <a:r>
              <a:rPr lang="zh-CN" altLang="en-US" sz="2600" dirty="0"/>
              <a:t>查找不成功，插入新结点时，</a:t>
            </a:r>
            <a:endParaRPr lang="en-US" altLang="zh-CN" sz="2600" dirty="0"/>
          </a:p>
          <a:p>
            <a:pPr lvl="2"/>
            <a:r>
              <a:rPr lang="zh-CN" altLang="en-US" sz="2400" dirty="0"/>
              <a:t>表后插入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5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32306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四、哈希查找的性能分析</a:t>
            </a:r>
            <a:endParaRPr lang="en-US" altLang="zh-CN" sz="2800" dirty="0"/>
          </a:p>
          <a:p>
            <a:pPr lvl="1"/>
            <a:r>
              <a:rPr lang="zh-CN" altLang="en-US" sz="2400" dirty="0"/>
              <a:t>哈希表在关键字与记录的存储位置之间建立了</a:t>
            </a:r>
            <a:r>
              <a:rPr lang="zh-CN" altLang="en-US" sz="2400" dirty="0">
                <a:solidFill>
                  <a:schemeClr val="accent4"/>
                </a:solidFill>
              </a:rPr>
              <a:t>直接映象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但是由于</a:t>
            </a:r>
            <a:r>
              <a:rPr lang="zh-CN" altLang="en-US" sz="2400" dirty="0">
                <a:solidFill>
                  <a:srgbClr val="FF0000"/>
                </a:solidFill>
              </a:rPr>
              <a:t>冲突</a:t>
            </a:r>
            <a:r>
              <a:rPr lang="zh-CN" altLang="en-US" sz="2400" dirty="0"/>
              <a:t>的产生，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200" dirty="0"/>
              <a:t>   </a:t>
            </a:r>
            <a:r>
              <a:rPr lang="zh-CN" altLang="en-US" sz="2400" dirty="0"/>
              <a:t>使得哈希查找的过程中仍然需要有给定值和关键字进行</a:t>
            </a:r>
            <a:r>
              <a:rPr lang="zh-CN" altLang="en-US" sz="2400" dirty="0">
                <a:solidFill>
                  <a:srgbClr val="00B050"/>
                </a:solidFill>
              </a:rPr>
              <a:t>比较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r>
              <a:rPr lang="zh-CN" altLang="en-US" sz="2600" dirty="0"/>
              <a:t>因此，仍以平均查找长度（</a:t>
            </a:r>
            <a:r>
              <a:rPr lang="en-US" altLang="zh-CN" sz="2600" dirty="0"/>
              <a:t>ASL</a:t>
            </a:r>
            <a:r>
              <a:rPr lang="zh-CN" altLang="en-US" sz="2600" dirty="0"/>
              <a:t>）作为衡量哈希查找效率的量度。</a:t>
            </a: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9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32306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四、哈希查找的性能分析（举例：线性探测再散列）</a:t>
            </a:r>
            <a:endParaRPr lang="en-US" altLang="zh-CN" sz="28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6F1F1C4-2FFF-4A61-A5DB-B5BDAB7BD8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7400" y="5014913"/>
            <a:ext cx="6818424" cy="10385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36F533A-CF89-441C-A820-6280D15CA29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6513" y="3015525"/>
            <a:ext cx="5528883" cy="3567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8C38394E-C67D-4BE9-A524-F6BD3BB6C0A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0673" y="3541201"/>
            <a:ext cx="1026928" cy="3734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8EF503BE-A4A4-43B9-BC81-649779D781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874"/>
          <a:stretch/>
        </p:blipFill>
        <p:spPr>
          <a:xfrm>
            <a:off x="3657601" y="3549002"/>
            <a:ext cx="303961" cy="3734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5F6103C7-C46C-4B67-A9D7-404CB0587BA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6290" y="3502135"/>
            <a:ext cx="401593" cy="4671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BF1EC15E-63F8-4E9F-9400-7D6B0EAB355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7443" y="3524953"/>
            <a:ext cx="4768789" cy="3978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70BB9243-EE15-4722-B11C-7EBF41A6E31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6096" y="4129397"/>
            <a:ext cx="1250931" cy="3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1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32306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四、哈希查找的性能分析（举例：链地址法）</a:t>
            </a:r>
            <a:endParaRPr lang="en-US" altLang="zh-CN" sz="28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37B914F6-A839-4751-B1EF-FC194294B8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5335" y="2007394"/>
            <a:ext cx="3229881" cy="38746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B45C76E-FABF-49E8-91B7-BFD4B1DF31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9363" y="2958138"/>
            <a:ext cx="3456797" cy="7137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1F1566EF-D130-4857-80A9-3F659E9D35E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579" y="3815658"/>
            <a:ext cx="3806221" cy="4852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8075858A-45EE-412D-9E6E-9BC8AC82489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2146" y="4427848"/>
            <a:ext cx="1302543" cy="39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1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58214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二、哈希函数（折叠法）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83C18BE-070B-47CF-A747-9E0384C39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39"/>
          <a:stretch/>
        </p:blipFill>
        <p:spPr>
          <a:xfrm>
            <a:off x="2621757" y="2889197"/>
            <a:ext cx="7100887" cy="13204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BB5ABDE-843B-4EE5-B9CE-C44E63FCCC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2124" y="4217228"/>
            <a:ext cx="1602582" cy="5322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024CB53-463E-426F-B8B5-C007EC0123F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90601" y="4335309"/>
            <a:ext cx="1685926" cy="4665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319831CE-33C5-4042-8C27-AC41BFCE936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0060" y="4953731"/>
            <a:ext cx="4652379" cy="3774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BB7E3667-5470-48E7-ACA4-3D9AD988860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6000" y="4936336"/>
            <a:ext cx="5016045" cy="3774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01178FD8-87D0-4AC3-9DDD-63E591365B9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6000" y="5331227"/>
            <a:ext cx="1103671" cy="3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2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>
                <a:solidFill>
                  <a:prstClr val="black"/>
                </a:solidFill>
              </a:rPr>
              <a:t>第七章 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8" y="2044608"/>
            <a:ext cx="9603275" cy="3450613"/>
          </a:xfrm>
        </p:spPr>
        <p:txBody>
          <a:bodyPr/>
          <a:lstStyle/>
          <a:p>
            <a:r>
              <a:rPr lang="zh-CN" altLang="en-US" sz="2800" dirty="0">
                <a:solidFill>
                  <a:prstClr val="black"/>
                </a:solidFill>
              </a:rPr>
              <a:t>四、哈希查找的性能分析（举例</a:t>
            </a:r>
            <a:r>
              <a:rPr lang="zh-CN" altLang="en-US" sz="2800" dirty="0" smtClean="0">
                <a:solidFill>
                  <a:prstClr val="black"/>
                </a:solidFill>
              </a:rPr>
              <a:t>：再哈希）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1227" y="2563997"/>
            <a:ext cx="1111073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设散列表为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T[0..12]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，散列函数为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H(key)=key mod 13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，采用再散列法处理冲突，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再散列函数为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(key)=(H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i-1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REV(key+1) mod 11 + 1) mod 13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REV(key)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表示颠倒十进制数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key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的各位，如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REV(73)=37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REV(7)=7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将关键字集合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8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19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18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27}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插入到散列表中，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画出最后的散列表，并计算查找成功的平均查找长度。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29618"/>
              </p:ext>
            </p:extLst>
          </p:nvPr>
        </p:nvGraphicFramePr>
        <p:xfrm>
          <a:off x="1573854" y="4512343"/>
          <a:ext cx="9199328" cy="57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6402"/>
                <a:gridCol w="656402"/>
                <a:gridCol w="656402"/>
                <a:gridCol w="656402"/>
                <a:gridCol w="657372"/>
                <a:gridCol w="657372"/>
                <a:gridCol w="657372"/>
                <a:gridCol w="657372"/>
                <a:gridCol w="657372"/>
                <a:gridCol w="657372"/>
                <a:gridCol w="657372"/>
                <a:gridCol w="657372"/>
                <a:gridCol w="657372"/>
                <a:gridCol w="657372"/>
              </a:tblGrid>
              <a:tr h="2734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effectLst/>
                        </a:rPr>
                        <a:t>Key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100455"/>
              </p:ext>
            </p:extLst>
          </p:nvPr>
        </p:nvGraphicFramePr>
        <p:xfrm>
          <a:off x="1573858" y="4498513"/>
          <a:ext cx="9208948" cy="30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087"/>
                <a:gridCol w="657087"/>
                <a:gridCol w="657087"/>
                <a:gridCol w="657087"/>
                <a:gridCol w="658060"/>
                <a:gridCol w="658060"/>
                <a:gridCol w="658060"/>
                <a:gridCol w="658060"/>
                <a:gridCol w="658060"/>
                <a:gridCol w="658060"/>
                <a:gridCol w="658060"/>
                <a:gridCol w="658060"/>
                <a:gridCol w="658060"/>
                <a:gridCol w="658060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地址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3528514" y="473982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7475674" y="474775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475674" y="508404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5466425" y="473835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31</a:t>
            </a:r>
            <a:endParaRPr lang="zh-CN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5470029" y="508875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6831774" y="473237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20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6904938" y="508655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6162281" y="473237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19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6211660" y="509377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8079805" y="473237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18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68952" y="506519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37" name="矩形 36"/>
          <p:cNvSpPr/>
          <p:nvPr/>
        </p:nvSpPr>
        <p:spPr>
          <a:xfrm>
            <a:off x="2868685" y="4761085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53</a:t>
            </a:r>
            <a:endParaRPr lang="zh-CN" altLang="en-US" sz="2000" dirty="0"/>
          </a:p>
        </p:txBody>
      </p:sp>
      <p:sp>
        <p:nvSpPr>
          <p:cNvPr id="38" name="矩形 37"/>
          <p:cNvSpPr/>
          <p:nvPr/>
        </p:nvSpPr>
        <p:spPr>
          <a:xfrm>
            <a:off x="2930511" y="507492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2213177" y="474096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000" dirty="0"/>
              <a:t>27</a:t>
            </a:r>
            <a:endParaRPr lang="zh-CN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2235233" y="507492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316174" y="5080588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存储时的冲突次数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576167" y="5065401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43" name="矩形 42"/>
          <p:cNvSpPr/>
          <p:nvPr/>
        </p:nvSpPr>
        <p:spPr>
          <a:xfrm>
            <a:off x="318781" y="5420460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查找时的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次数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7466149" y="540789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5" name="矩形 44"/>
          <p:cNvSpPr/>
          <p:nvPr/>
        </p:nvSpPr>
        <p:spPr>
          <a:xfrm>
            <a:off x="5460504" y="541260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6895413" y="541040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7" name="矩形 46"/>
          <p:cNvSpPr/>
          <p:nvPr/>
        </p:nvSpPr>
        <p:spPr>
          <a:xfrm>
            <a:off x="6202135" y="541762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8159427" y="538904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9" name="矩形 48"/>
          <p:cNvSpPr/>
          <p:nvPr/>
        </p:nvSpPr>
        <p:spPr>
          <a:xfrm>
            <a:off x="2920986" y="539877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0" name="矩形 49"/>
          <p:cNvSpPr/>
          <p:nvPr/>
        </p:nvSpPr>
        <p:spPr>
          <a:xfrm>
            <a:off x="2225708" y="5398776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51" name="矩形 50"/>
          <p:cNvSpPr/>
          <p:nvPr/>
        </p:nvSpPr>
        <p:spPr>
          <a:xfrm>
            <a:off x="3566642" y="5389251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52" name="矩形 51"/>
          <p:cNvSpPr/>
          <p:nvPr/>
        </p:nvSpPr>
        <p:spPr>
          <a:xfrm>
            <a:off x="292038" y="5779352"/>
            <a:ext cx="5324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查找成功的平均查找长度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1*6+2*1+3*1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/8=11/8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26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32306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四、哈希查找的性能分析</a:t>
            </a:r>
            <a:endParaRPr lang="en-US" altLang="zh-CN" sz="2800" dirty="0"/>
          </a:p>
          <a:p>
            <a:pPr lvl="1"/>
            <a:r>
              <a:rPr lang="zh-CN" altLang="en-US" sz="2400" dirty="0"/>
              <a:t>决定哈希表查找的</a:t>
            </a:r>
            <a:r>
              <a:rPr lang="en-US" altLang="zh-CN" sz="2400" dirty="0"/>
              <a:t>ASL</a:t>
            </a:r>
            <a:r>
              <a:rPr lang="zh-CN" altLang="en-US" sz="2400" dirty="0"/>
              <a:t>的因素有：</a:t>
            </a:r>
            <a:endParaRPr lang="en-US" altLang="zh-CN" sz="2400" dirty="0"/>
          </a:p>
          <a:p>
            <a:pPr lvl="2"/>
            <a:r>
              <a:rPr lang="en-US" altLang="zh-CN" sz="2200" dirty="0"/>
              <a:t>1.</a:t>
            </a:r>
            <a:r>
              <a:rPr lang="zh-CN" altLang="en-US" sz="2200" dirty="0"/>
              <a:t>选用的哈希函数；</a:t>
            </a:r>
            <a:endParaRPr lang="en-US" altLang="zh-CN" sz="2200" dirty="0"/>
          </a:p>
          <a:p>
            <a:pPr lvl="2"/>
            <a:r>
              <a:rPr lang="en-US" altLang="zh-CN" sz="2200" dirty="0"/>
              <a:t>2.</a:t>
            </a:r>
            <a:r>
              <a:rPr lang="zh-CN" altLang="en-US" sz="2200" dirty="0"/>
              <a:t>选用的处理冲突的方法；</a:t>
            </a:r>
            <a:endParaRPr lang="en-US" altLang="zh-CN" sz="2200" dirty="0"/>
          </a:p>
          <a:p>
            <a:pPr lvl="2"/>
            <a:r>
              <a:rPr lang="en-US" altLang="zh-CN" sz="2200" dirty="0"/>
              <a:t>3.</a:t>
            </a:r>
            <a:r>
              <a:rPr lang="zh-CN" altLang="en-US" sz="2200" dirty="0"/>
              <a:t>哈希表的</a:t>
            </a:r>
            <a:r>
              <a:rPr lang="zh-CN" altLang="en-US" sz="2200" dirty="0">
                <a:solidFill>
                  <a:srgbClr val="FF0000"/>
                </a:solidFill>
              </a:rPr>
              <a:t>装填因子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endParaRPr lang="en-US" altLang="zh-CN" sz="2600" dirty="0"/>
          </a:p>
          <a:p>
            <a:pPr marL="457200" lvl="1" indent="0">
              <a:buNone/>
            </a:pPr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3E2A71C1-3397-4E58-90C7-856FE6E1DD8F}"/>
              </a:ext>
            </a:extLst>
          </p:cNvPr>
          <p:cNvSpPr/>
          <p:nvPr/>
        </p:nvSpPr>
        <p:spPr>
          <a:xfrm>
            <a:off x="3100644" y="5030272"/>
            <a:ext cx="4289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装填因子 </a:t>
            </a:r>
            <a:r>
              <a:rPr lang="en-US" altLang="zh-CN" sz="2400" dirty="0">
                <a:solidFill>
                  <a:srgbClr val="0070C0"/>
                </a:solidFill>
              </a:rPr>
              <a:t>= </a:t>
            </a:r>
            <a:r>
              <a:rPr lang="zh-CN" altLang="en-US" sz="2400" dirty="0">
                <a:solidFill>
                  <a:srgbClr val="0070C0"/>
                </a:solidFill>
              </a:rPr>
              <a:t>表中的记录数</a:t>
            </a:r>
            <a:r>
              <a:rPr lang="en-US" altLang="zh-CN" sz="2400" dirty="0">
                <a:solidFill>
                  <a:srgbClr val="0070C0"/>
                </a:solidFill>
              </a:rPr>
              <a:t>/</a:t>
            </a:r>
            <a:r>
              <a:rPr lang="zh-CN" altLang="en-US" sz="2400" dirty="0">
                <a:solidFill>
                  <a:srgbClr val="0070C0"/>
                </a:solidFill>
              </a:rPr>
              <a:t>表长</a:t>
            </a:r>
          </a:p>
        </p:txBody>
      </p:sp>
    </p:spTree>
    <p:extLst>
      <p:ext uri="{BB962C8B-B14F-4D97-AF65-F5344CB8AC3E}">
        <p14:creationId xmlns:p14="http://schemas.microsoft.com/office/powerpoint/2010/main" val="189097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58214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二、哈希函数（折叠法</a:t>
            </a:r>
            <a:r>
              <a:rPr lang="en-US" altLang="zh-CN" sz="2800" dirty="0"/>
              <a:t>——</a:t>
            </a:r>
            <a:r>
              <a:rPr lang="zh-CN" altLang="en-US" sz="2800" dirty="0"/>
              <a:t>举例）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EB590577-3191-4C76-8C24-AE9A90B8F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8638" y="3008100"/>
            <a:ext cx="5762625" cy="3905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6FD8237F-7AB6-46E9-9C2D-AE0D3F77D3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28837" y="5783511"/>
            <a:ext cx="1214438" cy="2910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68B8688-ABD0-413E-A9B6-6767A5DB8A3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9250" y="3558723"/>
            <a:ext cx="2088357" cy="22082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77698807-2F59-4021-B9C2-7EEC039E5BC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62013" y="5766955"/>
            <a:ext cx="1283494" cy="3465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F88FCA30-E246-4F27-AD9F-80F7F640F66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4663" y="3558723"/>
            <a:ext cx="1970480" cy="20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0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58214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二、哈希函数（折叠法</a:t>
            </a:r>
            <a:r>
              <a:rPr lang="en-US" altLang="zh-CN" sz="2800" dirty="0"/>
              <a:t>——</a:t>
            </a:r>
            <a:r>
              <a:rPr lang="zh-CN" altLang="en-US" sz="2800" dirty="0"/>
              <a:t>特性）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42EA996-AF67-4CBF-A2E2-A65E04D4E0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3087880"/>
            <a:ext cx="7329434" cy="9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58214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二、哈希函数（除留余数法）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07D376D-DD12-4335-80F0-E277BB6BB3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079" y="3021858"/>
            <a:ext cx="7550890" cy="8309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013E464-EDA1-4FBD-AF64-3F8B8580E0F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5993" y="4058393"/>
            <a:ext cx="5486401" cy="5912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0C422470-CC84-44D1-AE35-6F4CF3AAFEB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6873" y="5087218"/>
            <a:ext cx="6398420" cy="3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8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58214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二、哈希函数（除留余数法</a:t>
            </a:r>
            <a:r>
              <a:rPr lang="en-US" altLang="zh-CN" sz="2800" dirty="0"/>
              <a:t>——p</a:t>
            </a:r>
            <a:r>
              <a:rPr lang="zh-CN" altLang="en-US" sz="2800" dirty="0"/>
              <a:t>的值）</a:t>
            </a:r>
            <a:endParaRPr lang="en-US" altLang="zh-CN" sz="2800" dirty="0"/>
          </a:p>
          <a:p>
            <a:pPr lvl="1"/>
            <a:r>
              <a:rPr lang="zh-CN" altLang="en-US" sz="2600" dirty="0"/>
              <a:t>为啥</a:t>
            </a:r>
            <a:r>
              <a:rPr lang="en-US" altLang="zh-CN" sz="2600" dirty="0"/>
              <a:t>p</a:t>
            </a:r>
            <a:r>
              <a:rPr lang="zh-CN" altLang="en-US" sz="2600" dirty="0"/>
              <a:t>最好取素数？</a:t>
            </a:r>
            <a:endParaRPr lang="en-US" altLang="zh-CN" sz="2600" dirty="0"/>
          </a:p>
          <a:p>
            <a:pPr lvl="1"/>
            <a:r>
              <a:rPr lang="zh-CN" altLang="en-US" sz="2600" dirty="0"/>
              <a:t>假设一组关键字为：</a:t>
            </a:r>
            <a:r>
              <a:rPr lang="en-US" altLang="zh-CN" sz="2600" dirty="0"/>
              <a:t>12</a:t>
            </a:r>
            <a:r>
              <a:rPr lang="zh-CN" altLang="en-US" sz="2600" dirty="0"/>
              <a:t>，</a:t>
            </a:r>
            <a:r>
              <a:rPr lang="en-US" altLang="zh-CN" sz="2600" dirty="0"/>
              <a:t>39</a:t>
            </a:r>
            <a:r>
              <a:rPr lang="zh-CN" altLang="en-US" sz="2600" dirty="0"/>
              <a:t>，</a:t>
            </a:r>
            <a:r>
              <a:rPr lang="en-US" altLang="zh-CN" sz="2600" dirty="0"/>
              <a:t>18</a:t>
            </a:r>
            <a:r>
              <a:rPr lang="zh-CN" altLang="en-US" sz="2600" dirty="0"/>
              <a:t>，</a:t>
            </a:r>
            <a:r>
              <a:rPr lang="en-US" altLang="zh-CN" sz="2600" dirty="0"/>
              <a:t>24</a:t>
            </a:r>
            <a:r>
              <a:rPr lang="zh-CN" altLang="en-US" sz="2600" dirty="0"/>
              <a:t>，</a:t>
            </a:r>
            <a:r>
              <a:rPr lang="en-US" altLang="zh-CN" sz="2600" dirty="0"/>
              <a:t>33</a:t>
            </a:r>
            <a:r>
              <a:rPr lang="zh-CN" altLang="en-US" sz="2600" dirty="0"/>
              <a:t>，</a:t>
            </a:r>
            <a:r>
              <a:rPr lang="en-US" altLang="zh-CN" sz="2600" dirty="0"/>
              <a:t>21</a:t>
            </a:r>
          </a:p>
          <a:p>
            <a:pPr lvl="1"/>
            <a:r>
              <a:rPr lang="zh-CN" altLang="en-US" sz="2600" dirty="0"/>
              <a:t>若取</a:t>
            </a:r>
            <a:r>
              <a:rPr lang="en-US" altLang="zh-CN" sz="2600" dirty="0"/>
              <a:t>p=9</a:t>
            </a:r>
            <a:r>
              <a:rPr lang="zh-CN" altLang="en-US" sz="2600" dirty="0"/>
              <a:t>，则他们对应的哈希函数值为</a:t>
            </a:r>
            <a:endParaRPr lang="en-US" altLang="zh-CN" sz="26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C845C89-80FC-42B1-A525-C51BD6D58A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4648" y="4126282"/>
            <a:ext cx="3150395" cy="3685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7806C95-78EB-49C5-8219-337179417A0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4147" y="4867483"/>
            <a:ext cx="6548384" cy="110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11582148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二、哈希函数（除留余数法</a:t>
            </a:r>
            <a:r>
              <a:rPr lang="en-US" altLang="zh-CN" sz="2800" dirty="0"/>
              <a:t>——</a:t>
            </a:r>
            <a:r>
              <a:rPr lang="zh-CN" altLang="en-US" sz="2800" dirty="0"/>
              <a:t>特征）</a:t>
            </a:r>
            <a:endParaRPr lang="en-US" altLang="zh-CN" sz="2800" dirty="0"/>
          </a:p>
          <a:p>
            <a:pPr lvl="1"/>
            <a:endParaRPr lang="en-US" altLang="zh-CN" sz="26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84891E4-DD5E-494B-8BAC-C200FD6199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8559" y="3043928"/>
            <a:ext cx="8035287" cy="944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ECF50864-300F-43D1-B3CB-676C03FAC9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4818" y="4361476"/>
            <a:ext cx="8035287" cy="9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9815371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三、处理冲突的方法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“处理冲突”的实际含义是：为产生冲突的地址寻找一个新的（哈希）地址。</a:t>
            </a:r>
            <a:endParaRPr lang="en-US" altLang="zh-CN" sz="2400" dirty="0"/>
          </a:p>
          <a:p>
            <a:pPr lvl="1"/>
            <a:r>
              <a:rPr lang="zh-CN" altLang="en-US" sz="2400" dirty="0"/>
              <a:t>常见的处理冲突方法：</a:t>
            </a:r>
            <a:endParaRPr lang="en-US" altLang="zh-CN" sz="2400" dirty="0"/>
          </a:p>
          <a:p>
            <a:pPr lvl="1"/>
            <a:r>
              <a:rPr lang="en-US" altLang="zh-CN" sz="2400" dirty="0"/>
              <a:t>1.</a:t>
            </a:r>
            <a:r>
              <a:rPr lang="zh-CN" altLang="en-US" sz="2400" dirty="0"/>
              <a:t>开放定址法；</a:t>
            </a:r>
            <a:endParaRPr lang="en-US" altLang="zh-CN" sz="2400" dirty="0"/>
          </a:p>
          <a:p>
            <a:pPr lvl="1"/>
            <a:r>
              <a:rPr lang="en-US" altLang="zh-CN" sz="2400" dirty="0"/>
              <a:t>2.</a:t>
            </a:r>
            <a:r>
              <a:rPr lang="zh-CN" altLang="en-US" sz="2400" dirty="0"/>
              <a:t>再哈希法；</a:t>
            </a:r>
            <a:endParaRPr lang="en-US" altLang="zh-CN" sz="2400" dirty="0"/>
          </a:p>
          <a:p>
            <a:pPr lvl="1"/>
            <a:r>
              <a:rPr lang="en-US" altLang="zh-CN" sz="2400" dirty="0"/>
              <a:t>3.</a:t>
            </a:r>
            <a:r>
              <a:rPr lang="zh-CN" altLang="en-US" sz="2400" dirty="0"/>
              <a:t>链地址法。</a:t>
            </a: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2906D-0082-4C4A-9F50-B6AC46F9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第七章 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929E9B-23EC-4FC6-AECE-8BA78192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52" y="2363182"/>
            <a:ext cx="9815371" cy="4269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三、处理冲突的方法（开放定址法）</a:t>
            </a:r>
            <a:endParaRPr lang="en-US" altLang="zh-CN" sz="2800" dirty="0"/>
          </a:p>
          <a:p>
            <a:pPr lvl="1"/>
            <a:r>
              <a:rPr lang="zh-CN" altLang="en-US" sz="2600" dirty="0"/>
              <a:t>为产生冲突的地址</a:t>
            </a:r>
            <a:r>
              <a:rPr lang="en-US" altLang="zh-CN" sz="2600" dirty="0"/>
              <a:t>H(key)</a:t>
            </a:r>
            <a:r>
              <a:rPr lang="zh-CN" altLang="en-US" sz="2600" dirty="0"/>
              <a:t>求得一个地址序列：</a:t>
            </a:r>
            <a:endParaRPr lang="en-US" altLang="zh-CN" sz="2600" dirty="0"/>
          </a:p>
          <a:p>
            <a:pPr lvl="2"/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8B37DDC-AE0A-4D21-81EB-D63DE1FCCB2B}"/>
              </a:ext>
            </a:extLst>
          </p:cNvPr>
          <p:cNvSpPr/>
          <p:nvPr/>
        </p:nvSpPr>
        <p:spPr>
          <a:xfrm>
            <a:off x="4626160" y="1839962"/>
            <a:ext cx="5528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第四节 哈希表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098E3DA1-7C4B-46CC-B404-C1A1975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A6B1-A78C-47EB-92DF-8648CDD76AF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3336C2B-CE1D-4B46-B30C-81AB93560E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7023" y="3423813"/>
            <a:ext cx="5725633" cy="4993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3C7C2F0-231E-4BFA-BA5A-83C0B74576B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4585" y="4267349"/>
            <a:ext cx="7336465" cy="45494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247D5AD8-6DB1-41B4-BE63-56100E716F5C}"/>
              </a:ext>
            </a:extLst>
          </p:cNvPr>
          <p:cNvSpPr/>
          <p:nvPr/>
        </p:nvSpPr>
        <p:spPr>
          <a:xfrm>
            <a:off x="1594883" y="4199069"/>
            <a:ext cx="1653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800" dirty="0"/>
              <a:t>其中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B3A23DE8-8B72-486E-85F7-3292393FB1B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0237" y="4790569"/>
            <a:ext cx="3166564" cy="4549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BDF4AC83-3C13-4587-B354-13B419583A5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0237" y="5339869"/>
            <a:ext cx="2419461" cy="46717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2ACB98F9-2293-4AC7-84D5-C73029A45427}"/>
              </a:ext>
            </a:extLst>
          </p:cNvPr>
          <p:cNvSpPr/>
          <p:nvPr/>
        </p:nvSpPr>
        <p:spPr>
          <a:xfrm>
            <a:off x="8162230" y="4722289"/>
            <a:ext cx="3363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可以视为冲突次数）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503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17337</TotalTime>
  <Words>1095</Words>
  <Application>Microsoft Office PowerPoint</Application>
  <PresentationFormat>宽屏</PresentationFormat>
  <Paragraphs>242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华文彩云</vt:lpstr>
      <vt:lpstr>华文仿宋</vt:lpstr>
      <vt:lpstr>华文隶书</vt:lpstr>
      <vt:lpstr>宋体</vt:lpstr>
      <vt:lpstr>Arial</vt:lpstr>
      <vt:lpstr>Times New Roman</vt:lpstr>
      <vt:lpstr>画廊</vt:lpstr>
      <vt:lpstr>数据结构</vt:lpstr>
      <vt:lpstr>第七章 查找</vt:lpstr>
      <vt:lpstr>第七章 查找</vt:lpstr>
      <vt:lpstr>第七章 查找</vt:lpstr>
      <vt:lpstr>第七章 查找</vt:lpstr>
      <vt:lpstr>第七章 查找</vt:lpstr>
      <vt:lpstr>第七章 查找</vt:lpstr>
      <vt:lpstr>第七章 查找</vt:lpstr>
      <vt:lpstr>第七章 查找</vt:lpstr>
      <vt:lpstr>第七章 查找</vt:lpstr>
      <vt:lpstr>第七章 查找</vt:lpstr>
      <vt:lpstr>第七章 查找</vt:lpstr>
      <vt:lpstr>第七章 查找</vt:lpstr>
      <vt:lpstr>第七章 查找</vt:lpstr>
      <vt:lpstr>第七章 查找</vt:lpstr>
      <vt:lpstr>第七章 查找</vt:lpstr>
      <vt:lpstr>第七章 查找</vt:lpstr>
      <vt:lpstr>第七章 查找</vt:lpstr>
      <vt:lpstr>第七章 查找</vt:lpstr>
      <vt:lpstr>第七章 查找</vt:lpstr>
      <vt:lpstr>第七章 查找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zhoufei</dc:creator>
  <cp:lastModifiedBy>DELL</cp:lastModifiedBy>
  <cp:revision>1058</cp:revision>
  <cp:lastPrinted>2018-09-20T09:36:46Z</cp:lastPrinted>
  <dcterms:created xsi:type="dcterms:W3CDTF">2018-09-04T02:30:21Z</dcterms:created>
  <dcterms:modified xsi:type="dcterms:W3CDTF">2021-12-05T09:24:15Z</dcterms:modified>
</cp:coreProperties>
</file>