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sldIdLst>
    <p:sldId id="256" r:id="rId2"/>
    <p:sldId id="281" r:id="rId3"/>
    <p:sldId id="282" r:id="rId4"/>
    <p:sldId id="283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</p:sldIdLst>
  <p:sldSz cx="12192000" cy="6858000"/>
  <p:notesSz cx="6797675" cy="9929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47DA000-5711-4E2C-B939-040369555583}">
          <p14:sldIdLst>
            <p14:sldId id="256"/>
            <p14:sldId id="281"/>
            <p14:sldId id="282"/>
            <p14:sldId id="283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99"/>
    <a:srgbClr val="3333FF"/>
    <a:srgbClr val="E7E4DF"/>
    <a:srgbClr val="FFD09F"/>
    <a:srgbClr val="FFCE9D"/>
    <a:srgbClr val="6C5200"/>
    <a:srgbClr val="E4E1DC"/>
    <a:srgbClr val="ECE9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77" autoAdjust="0"/>
    <p:restoredTop sz="85240" autoAdjust="0"/>
  </p:normalViewPr>
  <p:slideViewPr>
    <p:cSldViewPr snapToGrid="0">
      <p:cViewPr varScale="1">
        <p:scale>
          <a:sx n="106" d="100"/>
          <a:sy n="106" d="100"/>
        </p:scale>
        <p:origin x="1046" y="86"/>
      </p:cViewPr>
      <p:guideLst/>
    </p:cSldViewPr>
  </p:slideViewPr>
  <p:outlineViewPr>
    <p:cViewPr>
      <p:scale>
        <a:sx n="33" d="100"/>
        <a:sy n="33" d="100"/>
      </p:scale>
      <p:origin x="0" y="-18654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5659" cy="498215"/>
          </a:xfrm>
          <a:prstGeom prst="rect">
            <a:avLst/>
          </a:prstGeom>
        </p:spPr>
        <p:txBody>
          <a:bodyPr vert="horz" lIns="91420" tIns="45711" rIns="91420" bIns="45711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6" y="1"/>
            <a:ext cx="2945659" cy="498215"/>
          </a:xfrm>
          <a:prstGeom prst="rect">
            <a:avLst/>
          </a:prstGeom>
        </p:spPr>
        <p:txBody>
          <a:bodyPr vert="horz" lIns="91420" tIns="45711" rIns="91420" bIns="45711" rtlCol="0"/>
          <a:lstStyle>
            <a:lvl1pPr algn="r">
              <a:defRPr sz="1200"/>
            </a:lvl1pPr>
          </a:lstStyle>
          <a:p>
            <a:fld id="{62921E22-5363-4267-BCD8-21E898F00B98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0" tIns="45711" rIns="91420" bIns="45711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8725"/>
            <a:ext cx="5438140" cy="3909865"/>
          </a:xfrm>
          <a:prstGeom prst="rect">
            <a:avLst/>
          </a:prstGeom>
        </p:spPr>
        <p:txBody>
          <a:bodyPr vert="horz" lIns="91420" tIns="45711" rIns="91420" bIns="45711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2" y="9431602"/>
            <a:ext cx="2945659" cy="498215"/>
          </a:xfrm>
          <a:prstGeom prst="rect">
            <a:avLst/>
          </a:prstGeom>
        </p:spPr>
        <p:txBody>
          <a:bodyPr vert="horz" lIns="91420" tIns="45711" rIns="91420" bIns="45711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6" y="9431602"/>
            <a:ext cx="2945659" cy="498215"/>
          </a:xfrm>
          <a:prstGeom prst="rect">
            <a:avLst/>
          </a:prstGeom>
        </p:spPr>
        <p:txBody>
          <a:bodyPr vert="horz" lIns="91420" tIns="45711" rIns="91420" bIns="45711" rtlCol="0" anchor="b"/>
          <a:lstStyle>
            <a:lvl1pPr algn="r">
              <a:defRPr sz="1200"/>
            </a:lvl1pPr>
          </a:lstStyle>
          <a:p>
            <a:fld id="{BF87C50E-DBC6-4BF2-965B-4A7CC4E3EA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558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891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397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3057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6159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8120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5867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8942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776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562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972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432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453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833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448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691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969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E55A-F96C-486D-B915-F9C8C9231B94}" type="datetime1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216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5FB8-F17D-44DB-834B-83F55ECE65C1}" type="datetime1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699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9028-82D8-44B8-AE27-5220958781CA}" type="datetime1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27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2FEF0-5E0F-493B-9B73-8E91266801F1}" type="datetime1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364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F088-CAF9-487B-88AA-7A109C327D0D}" type="datetime1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428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2D7C-ED57-4821-82D4-008477E05330}" type="datetime1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888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8C40A-6390-418A-ACDD-627770A14607}" type="datetime1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34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6F4AF-195B-4EFB-8AE1-95EFF0CD6488}" type="datetime1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542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4613-C87B-48E8-B234-B360D25CA9FB}" type="datetime1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836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B1F4-C9B9-4C4F-A309-7AA23C72DD94}" type="datetime1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696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8AD3041-72E0-4445-BD62-B853EEF3A89F}" type="datetime1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129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F391A-CCBC-4E56-B21B-2794295EE278}" type="datetime1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331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1B334F-B178-4543-8300-F0D524414D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华文彩云" panose="02010800040101010101" pitchFamily="2" charset="-122"/>
                <a:ea typeface="华文彩云" panose="02010800040101010101" pitchFamily="2" charset="-122"/>
              </a:rPr>
              <a:t>数据结构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2CC6DF-7265-460A-95BC-7F39BEC9F6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683976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latin typeface="华文隶书" panose="02010800040101010101" pitchFamily="2" charset="-122"/>
                <a:ea typeface="华文隶书" panose="02010800040101010101" pitchFamily="2" charset="-122"/>
              </a:rPr>
              <a:t>内部排序</a:t>
            </a:r>
            <a:r>
              <a:rPr lang="zh-CN" altLang="en-US" sz="5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（一）</a:t>
            </a:r>
            <a:endParaRPr lang="en-US" altLang="zh-CN" sz="54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EFD706D-70F1-496E-937C-E15DF8F123D9}"/>
              </a:ext>
            </a:extLst>
          </p:cNvPr>
          <p:cNvSpPr/>
          <p:nvPr/>
        </p:nvSpPr>
        <p:spPr>
          <a:xfrm>
            <a:off x="5796508" y="5308917"/>
            <a:ext cx="4185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深圳大学电子与信息工程学院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D2850F7-60AD-406E-8C5A-DAC20EA0B562}"/>
              </a:ext>
            </a:extLst>
          </p:cNvPr>
          <p:cNvSpPr/>
          <p:nvPr/>
        </p:nvSpPr>
        <p:spPr>
          <a:xfrm>
            <a:off x="9908540" y="4940990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周飞</a:t>
            </a:r>
          </a:p>
        </p:txBody>
      </p:sp>
    </p:spTree>
    <p:extLst>
      <p:ext uri="{BB962C8B-B14F-4D97-AF65-F5344CB8AC3E}">
        <p14:creationId xmlns:p14="http://schemas.microsoft.com/office/powerpoint/2010/main" val="3265525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CABD20CF-BB7C-493F-887C-A74B0B9E73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26223" b="776"/>
          <a:stretch/>
        </p:blipFill>
        <p:spPr>
          <a:xfrm>
            <a:off x="2076979" y="4309545"/>
            <a:ext cx="5466822" cy="142795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第八章 内部排序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110" y="2470901"/>
            <a:ext cx="11124123" cy="3690299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一、直接插入排序（举例）</a:t>
            </a:r>
            <a:endParaRPr lang="en-US" altLang="zh-CN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第二节 插入排序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DDF762-C1C0-4594-9F4B-EDF100EF694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25318"/>
          <a:stretch/>
        </p:blipFill>
        <p:spPr>
          <a:xfrm>
            <a:off x="2130319" y="2720287"/>
            <a:ext cx="5619221" cy="141742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261534D-3CE2-4C00-9336-EFF3E9A0CF6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3388" b="-25414"/>
          <a:stretch/>
        </p:blipFill>
        <p:spPr>
          <a:xfrm>
            <a:off x="5958840" y="4089464"/>
            <a:ext cx="2225040" cy="13928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4CC1C3BD-9D5F-41A7-B150-A64689AC69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6201" b="910"/>
          <a:stretch/>
        </p:blipFill>
        <p:spPr>
          <a:xfrm>
            <a:off x="7749540" y="2719121"/>
            <a:ext cx="1790700" cy="140451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CC4A78B-18E2-4AE4-BCF9-35FA23E8251B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01615" y="4152178"/>
            <a:ext cx="794385" cy="97556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E7CD5646-FF18-4C98-BB50-C71EDAE987B6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01615" y="4256606"/>
            <a:ext cx="3042285" cy="9647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DECE6AC1-1AB6-4056-A5DC-9A9222A197AB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80797" y="5707020"/>
            <a:ext cx="1803083" cy="123102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19AC7BA6-183A-4971-8DD8-701E00CDED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4372" t="1" b="-654"/>
          <a:stretch/>
        </p:blipFill>
        <p:spPr>
          <a:xfrm>
            <a:off x="7543801" y="4308380"/>
            <a:ext cx="1899020" cy="144852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0D35C7E6-1913-45E8-9322-DF0F9894EBD0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95896" y="5788958"/>
            <a:ext cx="576289" cy="82327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0DD4EB35-1B3B-423F-8A88-673430B1D398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45378" y="5788957"/>
            <a:ext cx="576289" cy="82327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53BF83E9-5F83-4103-9380-87C2E6624C72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76723" y="5796435"/>
            <a:ext cx="576289" cy="82327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68F1F9E1-B703-43F4-BC6C-83004EB27034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67137" y="5788815"/>
            <a:ext cx="576289" cy="82327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386FAB99-C5A1-4831-9077-7FB921DFF16B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47056" y="5948018"/>
            <a:ext cx="4345384" cy="8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541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第八章 内部排序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110" y="2470901"/>
            <a:ext cx="11124123" cy="3690299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一、直接插入排序（举例）</a:t>
            </a:r>
            <a:endParaRPr lang="en-US" altLang="zh-CN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第二节 插入排序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8D70810-6E7D-46E2-82FE-14D7A26C20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25333" b="2082"/>
          <a:stretch/>
        </p:blipFill>
        <p:spPr>
          <a:xfrm>
            <a:off x="2136036" y="2712727"/>
            <a:ext cx="5600645" cy="140271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17B4658-FED9-43AB-A46B-F8B1E009401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86612" y="4078863"/>
            <a:ext cx="1078708" cy="137553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51BE5501-1067-4168-B0C6-FC3108F1E0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4766" r="-1147" b="-963"/>
          <a:stretch/>
        </p:blipFill>
        <p:spPr>
          <a:xfrm>
            <a:off x="7668196" y="2706630"/>
            <a:ext cx="1987868" cy="1452953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E1289B4E-5B91-443A-A470-B91A86299C4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70753" y="4177751"/>
            <a:ext cx="601775" cy="85968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8A8FA240-0513-4053-993B-B7CCEDA1054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13429" y="4171655"/>
            <a:ext cx="679574" cy="97082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B5CE81F3-68DA-4DB3-84B6-AB932C67649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28573" y="4169951"/>
            <a:ext cx="679574" cy="93768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B87164C5-C84B-458F-B959-DA694FE1B36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43717" y="4160761"/>
            <a:ext cx="679574" cy="93768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0999D339-4ED7-476D-AB3A-70D58D0BCE9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61502" y="4154665"/>
            <a:ext cx="679574" cy="9376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4A38751-7AC9-4600-B769-4A31E4DB0EA2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61502" y="4282273"/>
            <a:ext cx="4343714" cy="11583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A561A79-C574-4AA3-A854-F9DBC1AABF2A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72640" y="4592675"/>
            <a:ext cx="7437120" cy="138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60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第八章 内部排序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110" y="2470901"/>
            <a:ext cx="11124123" cy="3690299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一、直接插入排序（算法分析）</a:t>
            </a:r>
            <a:endParaRPr lang="en-US" altLang="zh-CN" sz="2800" dirty="0"/>
          </a:p>
          <a:p>
            <a:pPr lvl="1"/>
            <a:r>
              <a:rPr lang="zh-CN" altLang="en-US" sz="2600" dirty="0"/>
              <a:t>关键字比较次数和记录移动次数与记录关键字的初始排列有关。</a:t>
            </a:r>
            <a:endParaRPr lang="en-US" altLang="zh-CN" sz="2600" dirty="0"/>
          </a:p>
          <a:p>
            <a:pPr lvl="1"/>
            <a:r>
              <a:rPr lang="zh-CN" altLang="en-US" sz="2600" dirty="0"/>
              <a:t>在最好情况下：</a:t>
            </a:r>
            <a:endParaRPr lang="en-US" altLang="zh-CN" sz="2600" dirty="0"/>
          </a:p>
          <a:p>
            <a:pPr lvl="2"/>
            <a:r>
              <a:rPr lang="zh-CN" altLang="en-US" sz="2400" dirty="0"/>
              <a:t>排序前记录已按关键字从小到大有序排列；</a:t>
            </a:r>
            <a:endParaRPr lang="en-US" altLang="zh-CN" sz="2400" dirty="0"/>
          </a:p>
          <a:p>
            <a:pPr lvl="2"/>
            <a:r>
              <a:rPr lang="zh-CN" altLang="en-US" sz="2400" dirty="0"/>
              <a:t>每趟只需与前面有序记录序列的最后一个记录比较</a:t>
            </a:r>
            <a:r>
              <a:rPr lang="en-US" altLang="zh-CN" sz="2400" dirty="0"/>
              <a:t>1</a:t>
            </a:r>
            <a:r>
              <a:rPr lang="zh-CN" altLang="en-US" sz="2400" dirty="0"/>
              <a:t>次，总比较</a:t>
            </a:r>
            <a:r>
              <a:rPr lang="en-US" altLang="zh-CN" sz="2400" dirty="0"/>
              <a:t>n-1</a:t>
            </a:r>
            <a:r>
              <a:rPr lang="zh-CN" altLang="en-US" sz="2400" dirty="0"/>
              <a:t>次；</a:t>
            </a:r>
            <a:endParaRPr lang="en-US" altLang="zh-CN" sz="2400" dirty="0"/>
          </a:p>
          <a:p>
            <a:pPr lvl="2"/>
            <a:r>
              <a:rPr lang="zh-CN" altLang="en-US" sz="2400" dirty="0"/>
              <a:t>不需要移动记录。</a:t>
            </a:r>
            <a:endParaRPr lang="en-US" altLang="zh-CN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第二节 插入排序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428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第八章 内部排序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110" y="2470901"/>
            <a:ext cx="11124123" cy="3690299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一、直接插入排序（算法分析）</a:t>
            </a:r>
            <a:endParaRPr lang="en-US" altLang="zh-CN" sz="2800" dirty="0"/>
          </a:p>
          <a:p>
            <a:pPr lvl="1"/>
            <a:r>
              <a:rPr lang="zh-CN" altLang="en-US" sz="2600" dirty="0"/>
              <a:t>在最坏情况下：</a:t>
            </a:r>
            <a:endParaRPr lang="en-US" altLang="zh-CN" sz="2600" dirty="0"/>
          </a:p>
          <a:p>
            <a:pPr lvl="2"/>
            <a:r>
              <a:rPr lang="zh-CN" altLang="en-US" sz="2400" dirty="0"/>
              <a:t>第</a:t>
            </a:r>
            <a:r>
              <a:rPr lang="en-US" altLang="zh-CN" sz="2400" dirty="0"/>
              <a:t>i+1</a:t>
            </a:r>
            <a:r>
              <a:rPr lang="zh-CN" altLang="en-US" sz="2400" dirty="0"/>
              <a:t>个记录必须与前面</a:t>
            </a:r>
            <a:r>
              <a:rPr lang="en-US" altLang="zh-CN" sz="2400" dirty="0" err="1"/>
              <a:t>i</a:t>
            </a:r>
            <a:r>
              <a:rPr lang="zh-CN" altLang="en-US" sz="2400" dirty="0"/>
              <a:t>个记录都做关键字比较；</a:t>
            </a:r>
            <a:endParaRPr lang="en-US" altLang="zh-CN" sz="2400" dirty="0"/>
          </a:p>
          <a:p>
            <a:pPr lvl="2"/>
            <a:r>
              <a:rPr lang="zh-CN" altLang="en-US" sz="2400" dirty="0"/>
              <a:t>并且每次比较就要做</a:t>
            </a:r>
            <a:r>
              <a:rPr lang="en-US" altLang="zh-CN" sz="2400" dirty="0"/>
              <a:t>1</a:t>
            </a:r>
            <a:r>
              <a:rPr lang="zh-CN" altLang="en-US" sz="2400" dirty="0"/>
              <a:t>次数据移动。</a:t>
            </a:r>
            <a:endParaRPr lang="en-US" altLang="zh-CN" sz="2400" dirty="0"/>
          </a:p>
          <a:p>
            <a:pPr lvl="2"/>
            <a:r>
              <a:rPr lang="zh-CN" altLang="en-US" sz="2400" dirty="0"/>
              <a:t>总关键字比较次数</a:t>
            </a:r>
            <a:r>
              <a:rPr lang="en-US" altLang="zh-CN" sz="2400" dirty="0"/>
              <a:t>KCN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lvl="2"/>
            <a:r>
              <a:rPr lang="zh-CN" altLang="en-US" sz="2400" dirty="0"/>
              <a:t>记录移动次数 </a:t>
            </a:r>
            <a:r>
              <a:rPr lang="en-US" altLang="zh-CN" sz="2400" dirty="0"/>
              <a:t>RMN</a:t>
            </a:r>
            <a:r>
              <a:rPr lang="zh-CN" altLang="en-US" sz="2400" dirty="0"/>
              <a:t>：</a:t>
            </a:r>
            <a:endParaRPr lang="en-US" altLang="zh-CN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第二节 插入排序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05004B5-9E03-4158-AC19-8881535AAC7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61942" y="4588670"/>
            <a:ext cx="3548062" cy="57286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D5AD57A-0260-4B70-9982-301D908EC27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06662" y="5093585"/>
            <a:ext cx="4458622" cy="56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050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第八章 内部排序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110" y="2470901"/>
            <a:ext cx="11124123" cy="3690299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一、直接插入排序（算法分析）</a:t>
            </a:r>
            <a:endParaRPr lang="en-US" altLang="zh-CN" sz="2800" dirty="0"/>
          </a:p>
          <a:p>
            <a:pPr lvl="1"/>
            <a:r>
              <a:rPr lang="zh-CN" altLang="en-US" sz="2600" dirty="0"/>
              <a:t>在最坏情况下：</a:t>
            </a:r>
            <a:endParaRPr lang="en-US" altLang="zh-CN" sz="2600" dirty="0"/>
          </a:p>
          <a:p>
            <a:pPr lvl="2"/>
            <a:r>
              <a:rPr lang="zh-CN" altLang="en-US" sz="2400" dirty="0"/>
              <a:t>第</a:t>
            </a:r>
            <a:r>
              <a:rPr lang="en-US" altLang="zh-CN" sz="2400" dirty="0"/>
              <a:t>i+1</a:t>
            </a:r>
            <a:r>
              <a:rPr lang="zh-CN" altLang="en-US" sz="2400" dirty="0"/>
              <a:t>个记录必须与前面</a:t>
            </a:r>
            <a:r>
              <a:rPr lang="en-US" altLang="zh-CN" sz="2400" dirty="0" err="1"/>
              <a:t>i</a:t>
            </a:r>
            <a:r>
              <a:rPr lang="zh-CN" altLang="en-US" sz="2400" dirty="0"/>
              <a:t>个记录都做关键字比较；</a:t>
            </a:r>
            <a:endParaRPr lang="en-US" altLang="zh-CN" sz="2400" dirty="0"/>
          </a:p>
          <a:p>
            <a:pPr lvl="2"/>
            <a:r>
              <a:rPr lang="zh-CN" altLang="en-US" sz="2400" dirty="0"/>
              <a:t>并且每次比较就要做</a:t>
            </a:r>
            <a:r>
              <a:rPr lang="en-US" altLang="zh-CN" sz="2400" dirty="0"/>
              <a:t>1</a:t>
            </a:r>
            <a:r>
              <a:rPr lang="zh-CN" altLang="en-US" sz="2400" dirty="0"/>
              <a:t>次数据移动。</a:t>
            </a:r>
            <a:endParaRPr lang="en-US" altLang="zh-CN" sz="2400" dirty="0"/>
          </a:p>
          <a:p>
            <a:pPr lvl="2"/>
            <a:r>
              <a:rPr lang="zh-CN" altLang="en-US" sz="2400" dirty="0"/>
              <a:t>总关键字比较次数</a:t>
            </a:r>
            <a:r>
              <a:rPr lang="en-US" altLang="zh-CN" sz="2400" dirty="0"/>
              <a:t>KCN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lvl="2"/>
            <a:r>
              <a:rPr lang="zh-CN" altLang="en-US" sz="2400" dirty="0"/>
              <a:t>记录移动次数 </a:t>
            </a:r>
            <a:r>
              <a:rPr lang="en-US" altLang="zh-CN" sz="2400" dirty="0"/>
              <a:t>RMN</a:t>
            </a:r>
            <a:r>
              <a:rPr lang="zh-CN" altLang="en-US" sz="2400" dirty="0"/>
              <a:t>：</a:t>
            </a:r>
            <a:endParaRPr lang="en-US" altLang="zh-CN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第二节 插入排序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05004B5-9E03-4158-AC19-8881535AAC7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61942" y="4588670"/>
            <a:ext cx="3548062" cy="57286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D5AD57A-0260-4B70-9982-301D908EC27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26160" y="5123729"/>
            <a:ext cx="4458622" cy="56778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F3E3520-23F0-4D35-9ECD-721757A7D305}"/>
              </a:ext>
            </a:extLst>
          </p:cNvPr>
          <p:cNvSpPr/>
          <p:nvPr/>
        </p:nvSpPr>
        <p:spPr>
          <a:xfrm>
            <a:off x="2355983" y="6279045"/>
            <a:ext cx="75023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400" dirty="0">
                <a:solidFill>
                  <a:srgbClr val="FFFF00"/>
                </a:solidFill>
              </a:rPr>
              <a:t>在平均情况下，关键字比较次数和记录移动次数为</a:t>
            </a:r>
            <a:r>
              <a:rPr lang="en-US" altLang="zh-CN" sz="2400" dirty="0">
                <a:solidFill>
                  <a:srgbClr val="FFFF00"/>
                </a:solidFill>
              </a:rPr>
              <a:t>n</a:t>
            </a:r>
            <a:r>
              <a:rPr lang="en-US" altLang="zh-CN" sz="2400" baseline="30000" dirty="0">
                <a:solidFill>
                  <a:srgbClr val="FFFF00"/>
                </a:solidFill>
              </a:rPr>
              <a:t>2</a:t>
            </a:r>
            <a:r>
              <a:rPr lang="en-US" altLang="zh-CN" sz="2400" dirty="0">
                <a:solidFill>
                  <a:srgbClr val="FFFF00"/>
                </a:solidFill>
              </a:rPr>
              <a:t>/4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912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第八章 内部排序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110" y="2470901"/>
            <a:ext cx="11124123" cy="3690299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一、直接插入排序（算法分析）</a:t>
            </a:r>
            <a:endParaRPr lang="en-US" altLang="zh-CN" sz="2800" dirty="0"/>
          </a:p>
          <a:p>
            <a:pPr lvl="1"/>
            <a:r>
              <a:rPr lang="zh-CN" altLang="en-US" sz="2400" dirty="0"/>
              <a:t>直接插入排序的时间复杂度</a:t>
            </a:r>
            <a:r>
              <a:rPr lang="en-US" altLang="zh-CN" sz="2400" dirty="0"/>
              <a:t>O(n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)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lvl="1"/>
            <a:r>
              <a:rPr lang="zh-CN" altLang="en-US" sz="2400" dirty="0"/>
              <a:t>直接插入排序是一种稳定的排序方法；</a:t>
            </a:r>
            <a:endParaRPr lang="en-US" altLang="zh-CN" sz="2400" dirty="0"/>
          </a:p>
          <a:p>
            <a:pPr lvl="1"/>
            <a:r>
              <a:rPr lang="zh-CN" altLang="en-US" sz="2400" dirty="0"/>
              <a:t>直接插入排序最大的优点是算法</a:t>
            </a:r>
            <a:r>
              <a:rPr lang="zh-CN" altLang="en-US" sz="2400" dirty="0">
                <a:solidFill>
                  <a:srgbClr val="FF0000"/>
                </a:solidFill>
              </a:rPr>
              <a:t>简单</a:t>
            </a:r>
            <a:r>
              <a:rPr lang="zh-CN" altLang="en-US" sz="2400" dirty="0"/>
              <a:t>，在记录较少时，是比较好的方法。</a:t>
            </a:r>
            <a:endParaRPr lang="en-US" altLang="zh-CN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第二节 插入排序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236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第八章 内部排序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110" y="2470901"/>
            <a:ext cx="11124123" cy="3690299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二、折半插入排序</a:t>
            </a:r>
            <a:endParaRPr lang="en-US" altLang="zh-CN" sz="2800" dirty="0"/>
          </a:p>
          <a:p>
            <a:pPr lvl="1"/>
            <a:r>
              <a:rPr lang="zh-CN" altLang="en-US" sz="2600" dirty="0"/>
              <a:t>插入排序中有查找记录位置的操作；</a:t>
            </a:r>
            <a:endParaRPr lang="en-US" altLang="zh-CN" sz="2600" dirty="0"/>
          </a:p>
          <a:p>
            <a:pPr lvl="1"/>
            <a:r>
              <a:rPr lang="zh-CN" altLang="en-US" sz="2600" dirty="0"/>
              <a:t>可以把前述的顺序查找换成折半查找，被称为折半插入排序；</a:t>
            </a:r>
            <a:endParaRPr lang="en-US" altLang="zh-CN" sz="2600" dirty="0"/>
          </a:p>
          <a:p>
            <a:pPr lvl="1"/>
            <a:r>
              <a:rPr lang="zh-CN" altLang="en-US" sz="2600" dirty="0"/>
              <a:t>查找变快了，但是需要移动的记录数目与直接插入排序相同；</a:t>
            </a:r>
            <a:endParaRPr lang="en-US" altLang="zh-CN" sz="2600" dirty="0"/>
          </a:p>
          <a:p>
            <a:pPr lvl="1"/>
            <a:r>
              <a:rPr lang="zh-CN" altLang="en-US" sz="2600" dirty="0"/>
              <a:t>折半插入排序的时间复杂度也是</a:t>
            </a:r>
            <a:r>
              <a:rPr lang="en-US" altLang="zh-CN" sz="2800" dirty="0"/>
              <a:t>O(n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);</a:t>
            </a:r>
          </a:p>
          <a:p>
            <a:pPr lvl="1"/>
            <a:r>
              <a:rPr lang="zh-CN" altLang="en-US" sz="2600" dirty="0"/>
              <a:t>稳定？</a:t>
            </a:r>
            <a:endParaRPr lang="en-US" altLang="zh-CN" sz="2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第二节 插入排序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2F4CB2A-E6BC-4F37-8795-26B817ED53A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16163" y="5284152"/>
            <a:ext cx="6523038" cy="49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032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第八章 内部排序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1474050" cy="3690299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一、排序（</a:t>
            </a:r>
            <a:r>
              <a:rPr lang="en-US" altLang="zh-CN" sz="2800" dirty="0"/>
              <a:t>sorting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lvl="1"/>
            <a:r>
              <a:rPr lang="zh-CN" altLang="en-US" sz="2600" dirty="0"/>
              <a:t>排序：</a:t>
            </a:r>
            <a:endParaRPr lang="en-US" altLang="zh-CN" sz="2600" dirty="0"/>
          </a:p>
          <a:p>
            <a:pPr lvl="2"/>
            <a:r>
              <a:rPr lang="zh-CN" altLang="en-US" sz="2400" dirty="0"/>
              <a:t>将一个数据元素（或记录）的任意序列，重新排列成按照</a:t>
            </a:r>
            <a:r>
              <a:rPr lang="zh-CN" altLang="en-US" sz="2400" dirty="0">
                <a:solidFill>
                  <a:srgbClr val="FF0000"/>
                </a:solidFill>
              </a:rPr>
              <a:t>关键字有序</a:t>
            </a:r>
            <a:r>
              <a:rPr lang="zh-CN" altLang="en-US" sz="2400" dirty="0"/>
              <a:t>的序列。</a:t>
            </a:r>
            <a:endParaRPr lang="en-US" altLang="zh-CN" sz="2400" dirty="0"/>
          </a:p>
          <a:p>
            <a:pPr lvl="1"/>
            <a:r>
              <a:rPr lang="zh-CN" altLang="en-US" sz="2600" dirty="0"/>
              <a:t>内部排序：</a:t>
            </a:r>
            <a:endParaRPr lang="en-US" altLang="zh-CN" sz="2600" dirty="0"/>
          </a:p>
          <a:p>
            <a:pPr lvl="2"/>
            <a:r>
              <a:rPr lang="zh-CN" altLang="en-US" sz="2400" dirty="0"/>
              <a:t>在排序期间，所有</a:t>
            </a:r>
            <a:r>
              <a:rPr lang="zh-CN" altLang="en-US" sz="2400" dirty="0">
                <a:solidFill>
                  <a:srgbClr val="0070C0"/>
                </a:solidFill>
              </a:rPr>
              <a:t>数据对象全部放在内存</a:t>
            </a:r>
            <a:r>
              <a:rPr lang="zh-CN" altLang="en-US" sz="2400" dirty="0"/>
              <a:t>的排序；</a:t>
            </a:r>
            <a:endParaRPr lang="en-US" altLang="zh-CN" sz="2400" dirty="0"/>
          </a:p>
          <a:p>
            <a:pPr lvl="1"/>
            <a:r>
              <a:rPr lang="zh-CN" altLang="en-US" sz="2600" dirty="0"/>
              <a:t>外部排序：</a:t>
            </a:r>
            <a:endParaRPr lang="en-US" altLang="zh-CN" sz="2600" dirty="0"/>
          </a:p>
          <a:p>
            <a:pPr lvl="2"/>
            <a:r>
              <a:rPr lang="zh-CN" altLang="en-US" sz="2400" dirty="0"/>
              <a:t>在排序期间，数据量太大，需要不断地把</a:t>
            </a:r>
            <a:r>
              <a:rPr lang="zh-CN" altLang="en-US" sz="2400" dirty="0">
                <a:solidFill>
                  <a:srgbClr val="0070C0"/>
                </a:solidFill>
              </a:rPr>
              <a:t>数据在内存和外存之间移动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第一节 排序中的一些概念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78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第八章 内部排序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1474050" cy="3690299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二、排序的操作</a:t>
            </a:r>
            <a:endParaRPr lang="en-US" altLang="zh-CN" sz="2800" dirty="0"/>
          </a:p>
          <a:p>
            <a:pPr lvl="1"/>
            <a:r>
              <a:rPr lang="zh-CN" altLang="en-US" sz="2800" dirty="0"/>
              <a:t>排序的基本操作包括：</a:t>
            </a:r>
            <a:endParaRPr lang="en-US" altLang="zh-CN" sz="2800" dirty="0"/>
          </a:p>
          <a:p>
            <a:pPr lvl="1"/>
            <a:endParaRPr lang="en-US" altLang="zh-CN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第一节 排序中的一些概念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E02CAB6-CED0-4076-8C80-01939BD58A0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05553" y="3853881"/>
            <a:ext cx="6185048" cy="64093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F99F49A-18E3-4785-A448-3679D227220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9226" y="4653113"/>
            <a:ext cx="9278151" cy="57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586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第八章 内部排序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1474050" cy="3690299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三、排序的时间复杂度</a:t>
            </a:r>
            <a:endParaRPr lang="en-US" altLang="zh-CN" sz="2800" dirty="0"/>
          </a:p>
          <a:p>
            <a:pPr lvl="1"/>
            <a:r>
              <a:rPr lang="zh-CN" altLang="en-US" sz="3200" dirty="0"/>
              <a:t>基本操作执行的频度度量；</a:t>
            </a:r>
            <a:endParaRPr lang="en-US" altLang="zh-CN" sz="3200" dirty="0"/>
          </a:p>
          <a:p>
            <a:pPr lvl="1"/>
            <a:r>
              <a:rPr lang="zh-CN" altLang="en-US" sz="3200" dirty="0"/>
              <a:t>排序的时间复杂度可以用排序算法执行过程中</a:t>
            </a:r>
            <a:endParaRPr lang="en-US" altLang="zh-CN" sz="3200" dirty="0"/>
          </a:p>
          <a:p>
            <a:pPr lvl="2"/>
            <a:r>
              <a:rPr lang="zh-CN" altLang="en-US" sz="2800" dirty="0">
                <a:solidFill>
                  <a:srgbClr val="0070C0"/>
                </a:solidFill>
              </a:rPr>
              <a:t>记录的关键字比较次数</a:t>
            </a:r>
            <a:endParaRPr lang="en-US" altLang="zh-CN" sz="2800" dirty="0">
              <a:solidFill>
                <a:srgbClr val="0070C0"/>
              </a:solidFill>
            </a:endParaRPr>
          </a:p>
          <a:p>
            <a:pPr lvl="2"/>
            <a:r>
              <a:rPr lang="zh-CN" altLang="en-US" sz="2800" dirty="0">
                <a:solidFill>
                  <a:srgbClr val="0070C0"/>
                </a:solidFill>
              </a:rPr>
              <a:t>记录的移动次数</a:t>
            </a:r>
            <a:endParaRPr lang="en-US" altLang="zh-CN" sz="2800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zh-CN" altLang="en-US" sz="3200" dirty="0"/>
              <a:t>    来衡量。</a:t>
            </a:r>
            <a:endParaRPr lang="en-US" altLang="zh-CN" sz="3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第一节 排序中的一些概念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26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第八章 内部排序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1474050" cy="3690299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四、排序的稳定性</a:t>
            </a:r>
            <a:endParaRPr lang="en-US" altLang="zh-CN" sz="2800" dirty="0"/>
          </a:p>
          <a:p>
            <a:pPr lvl="1"/>
            <a:r>
              <a:rPr lang="zh-CN" altLang="en-US" sz="2600" dirty="0"/>
              <a:t>在序列之中有</a:t>
            </a:r>
            <a:r>
              <a:rPr lang="en-US" altLang="zh-CN" sz="2600" dirty="0"/>
              <a:t>2</a:t>
            </a:r>
            <a:r>
              <a:rPr lang="zh-CN" altLang="en-US" sz="2600" dirty="0"/>
              <a:t>个记录</a:t>
            </a:r>
            <a:r>
              <a:rPr lang="en-US" altLang="zh-CN" sz="2600" i="1" dirty="0" err="1"/>
              <a:t>r</a:t>
            </a:r>
            <a:r>
              <a:rPr lang="en-US" altLang="zh-CN" sz="2600" i="1" baseline="-25000" dirty="0" err="1"/>
              <a:t>i</a:t>
            </a:r>
            <a:r>
              <a:rPr lang="zh-CN" altLang="en-US" sz="2600" dirty="0"/>
              <a:t>和</a:t>
            </a:r>
            <a:r>
              <a:rPr lang="en-US" altLang="zh-CN" sz="2600" i="1" dirty="0" err="1"/>
              <a:t>r</a:t>
            </a:r>
            <a:r>
              <a:rPr lang="en-US" altLang="zh-CN" sz="2600" i="1" baseline="-25000" dirty="0" err="1"/>
              <a:t>j</a:t>
            </a:r>
            <a:r>
              <a:rPr lang="zh-CN" altLang="en-US" sz="2600" dirty="0"/>
              <a:t>，它们的关键字</a:t>
            </a:r>
            <a:r>
              <a:rPr lang="en-US" altLang="zh-CN" sz="2600" dirty="0" err="1"/>
              <a:t>key</a:t>
            </a:r>
            <a:r>
              <a:rPr lang="en-US" altLang="zh-CN" sz="2600" i="1" baseline="-25000" dirty="0" err="1"/>
              <a:t>i</a:t>
            </a:r>
            <a:r>
              <a:rPr lang="en-US" altLang="zh-CN" sz="2600" dirty="0"/>
              <a:t> == </a:t>
            </a:r>
            <a:r>
              <a:rPr lang="en-US" altLang="zh-CN" sz="2600" dirty="0" err="1"/>
              <a:t>key</a:t>
            </a:r>
            <a:r>
              <a:rPr lang="en-US" altLang="zh-CN" sz="2600" i="1" baseline="-25000" dirty="0" err="1"/>
              <a:t>j</a:t>
            </a:r>
            <a:r>
              <a:rPr lang="zh-CN" altLang="en-US" sz="2600" dirty="0"/>
              <a:t> ；</a:t>
            </a:r>
            <a:endParaRPr lang="en-US" altLang="zh-CN" sz="2600" dirty="0"/>
          </a:p>
          <a:p>
            <a:pPr lvl="1"/>
            <a:r>
              <a:rPr lang="zh-CN" altLang="en-US" sz="2600" dirty="0"/>
              <a:t>在排序之前，不失一般性，假设</a:t>
            </a:r>
            <a:r>
              <a:rPr lang="en-US" altLang="zh-CN" sz="2600" i="1" dirty="0" err="1"/>
              <a:t>r</a:t>
            </a:r>
            <a:r>
              <a:rPr lang="en-US" altLang="zh-CN" sz="2600" i="1" baseline="-25000" dirty="0" err="1"/>
              <a:t>i</a:t>
            </a:r>
            <a:r>
              <a:rPr lang="zh-CN" altLang="en-US" sz="2600" dirty="0"/>
              <a:t>在</a:t>
            </a:r>
            <a:r>
              <a:rPr lang="en-US" altLang="zh-CN" sz="2600" i="1" dirty="0" err="1"/>
              <a:t>r</a:t>
            </a:r>
            <a:r>
              <a:rPr lang="en-US" altLang="zh-CN" sz="2600" i="1" baseline="-25000" dirty="0" err="1"/>
              <a:t>j</a:t>
            </a:r>
            <a:r>
              <a:rPr lang="zh-CN" altLang="en-US" sz="2600" dirty="0"/>
              <a:t>之前；</a:t>
            </a:r>
            <a:endParaRPr lang="en-US" altLang="zh-CN" sz="2600" dirty="0"/>
          </a:p>
          <a:p>
            <a:pPr lvl="1"/>
            <a:r>
              <a:rPr lang="zh-CN" altLang="en-US" sz="2600" dirty="0"/>
              <a:t>如果通过排序算法后，可以保证</a:t>
            </a:r>
            <a:r>
              <a:rPr lang="en-US" altLang="zh-CN" sz="2600" i="1" dirty="0" err="1"/>
              <a:t>r</a:t>
            </a:r>
            <a:r>
              <a:rPr lang="en-US" altLang="zh-CN" sz="2600" i="1" baseline="-25000" dirty="0" err="1"/>
              <a:t>i</a:t>
            </a:r>
            <a:r>
              <a:rPr lang="zh-CN" altLang="en-US" sz="2600" dirty="0"/>
              <a:t>仍然在</a:t>
            </a:r>
            <a:r>
              <a:rPr lang="en-US" altLang="zh-CN" sz="2600" i="1" dirty="0" err="1"/>
              <a:t>r</a:t>
            </a:r>
            <a:r>
              <a:rPr lang="en-US" altLang="zh-CN" sz="2600" i="1" baseline="-25000" dirty="0" err="1"/>
              <a:t>j</a:t>
            </a:r>
            <a:r>
              <a:rPr lang="zh-CN" altLang="en-US" sz="2600" dirty="0"/>
              <a:t>之前，</a:t>
            </a:r>
            <a:endParaRPr lang="en-US" altLang="zh-CN" sz="2600" dirty="0"/>
          </a:p>
          <a:p>
            <a:pPr marL="457200" lvl="1" indent="0">
              <a:buNone/>
            </a:pPr>
            <a:r>
              <a:rPr lang="zh-CN" altLang="en-US" sz="2600" dirty="0"/>
              <a:t>   则称这个排序算法是</a:t>
            </a:r>
            <a:r>
              <a:rPr lang="zh-CN" altLang="en-US" sz="2600" dirty="0">
                <a:solidFill>
                  <a:srgbClr val="0070C0"/>
                </a:solidFill>
              </a:rPr>
              <a:t>稳定</a:t>
            </a:r>
            <a:r>
              <a:rPr lang="zh-CN" altLang="en-US" sz="2600" dirty="0"/>
              <a:t>的。</a:t>
            </a:r>
            <a:endParaRPr lang="en-US" altLang="zh-CN" sz="2600" dirty="0"/>
          </a:p>
          <a:p>
            <a:pPr lvl="1"/>
            <a:r>
              <a:rPr lang="zh-CN" altLang="en-US" sz="2600" dirty="0"/>
              <a:t>否则，称这个排序算法是</a:t>
            </a:r>
            <a:r>
              <a:rPr lang="zh-CN" altLang="en-US" sz="2600" dirty="0">
                <a:solidFill>
                  <a:srgbClr val="0070C0"/>
                </a:solidFill>
              </a:rPr>
              <a:t>不稳定</a:t>
            </a:r>
            <a:r>
              <a:rPr lang="zh-CN" altLang="en-US" sz="2600" dirty="0"/>
              <a:t>的。</a:t>
            </a:r>
            <a:endParaRPr lang="en-US" altLang="zh-CN" sz="2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第一节 排序中的一些概念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15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第八章 内部排序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1474050" cy="3690299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一、直接插入排序（思路）</a:t>
            </a:r>
            <a:endParaRPr lang="en-US" altLang="zh-CN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第二节 插入排序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80E0D42-ED65-41DA-9F18-86A8D542F1C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86280" y="3188935"/>
            <a:ext cx="7670800" cy="152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001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第八章 内部排序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972" y="2337994"/>
            <a:ext cx="12135868" cy="3690299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一、直接插入排序（算法）</a:t>
            </a:r>
            <a:endParaRPr lang="en-US" altLang="zh-CN" sz="2800" dirty="0"/>
          </a:p>
          <a:p>
            <a:pPr lvl="1"/>
            <a:r>
              <a:rPr lang="zh-CN" altLang="en-US" sz="2600" dirty="0"/>
              <a:t>考察第</a:t>
            </a:r>
            <a:r>
              <a:rPr lang="en-US" altLang="zh-CN" sz="2600" i="1" dirty="0" err="1"/>
              <a:t>i</a:t>
            </a:r>
            <a:r>
              <a:rPr lang="zh-CN" altLang="en-US" sz="2600" dirty="0"/>
              <a:t>个记录：</a:t>
            </a:r>
            <a:endParaRPr lang="en-US" altLang="zh-CN" sz="2600" dirty="0"/>
          </a:p>
          <a:p>
            <a:pPr lvl="1"/>
            <a:r>
              <a:rPr lang="zh-CN" altLang="en-US" sz="2600" dirty="0"/>
              <a:t>前面的第</a:t>
            </a:r>
            <a:r>
              <a:rPr lang="en-US" altLang="zh-CN" sz="2600" dirty="0"/>
              <a:t> </a:t>
            </a:r>
            <a:r>
              <a:rPr lang="en-US" altLang="zh-CN" sz="2600" i="1" dirty="0"/>
              <a:t>i</a:t>
            </a:r>
            <a:r>
              <a:rPr lang="en-US" altLang="zh-CN" sz="2600" dirty="0"/>
              <a:t>-1 </a:t>
            </a:r>
            <a:r>
              <a:rPr lang="zh-CN" altLang="en-US" sz="2600" dirty="0"/>
              <a:t>个记录已经按照关键字排好序（升序）；</a:t>
            </a:r>
            <a:endParaRPr lang="en-US" altLang="zh-CN" sz="2600" dirty="0"/>
          </a:p>
          <a:p>
            <a:pPr lvl="1"/>
            <a:r>
              <a:rPr lang="zh-CN" altLang="en-US" sz="2600" dirty="0"/>
              <a:t>把第</a:t>
            </a:r>
            <a:r>
              <a:rPr lang="en-US" altLang="zh-CN" sz="2600" i="1" dirty="0" err="1"/>
              <a:t>i</a:t>
            </a:r>
            <a:r>
              <a:rPr lang="zh-CN" altLang="en-US" sz="2600" dirty="0"/>
              <a:t>个记录的关键字依次与第</a:t>
            </a:r>
            <a:r>
              <a:rPr lang="en-US" altLang="zh-CN" sz="2600" i="1" dirty="0"/>
              <a:t>i</a:t>
            </a:r>
            <a:r>
              <a:rPr lang="en-US" altLang="zh-CN" sz="2600" dirty="0"/>
              <a:t>-1,</a:t>
            </a:r>
            <a:r>
              <a:rPr lang="en-US" altLang="zh-CN" sz="2600" i="1" dirty="0"/>
              <a:t> i</a:t>
            </a:r>
            <a:r>
              <a:rPr lang="en-US" altLang="zh-CN" sz="2600" dirty="0"/>
              <a:t>-2</a:t>
            </a:r>
            <a:r>
              <a:rPr lang="zh-CN" altLang="en-US" sz="2600" dirty="0"/>
              <a:t>，</a:t>
            </a:r>
            <a:r>
              <a:rPr lang="en-US" altLang="zh-CN" sz="2600" dirty="0"/>
              <a:t>…,1</a:t>
            </a:r>
            <a:r>
              <a:rPr lang="zh-CN" altLang="en-US" sz="2600" dirty="0"/>
              <a:t>个记录的关键字进行比较；</a:t>
            </a:r>
            <a:endParaRPr lang="en-US" altLang="zh-CN" sz="2600" dirty="0"/>
          </a:p>
          <a:p>
            <a:pPr lvl="2"/>
            <a:r>
              <a:rPr lang="zh-CN" altLang="en-US" sz="2400" dirty="0"/>
              <a:t>如果小于第</a:t>
            </a:r>
            <a:r>
              <a:rPr lang="en-US" altLang="zh-CN" sz="2400" i="1" dirty="0"/>
              <a:t>k</a:t>
            </a:r>
            <a:r>
              <a:rPr lang="zh-CN" altLang="en-US" sz="2400" dirty="0"/>
              <a:t>个（</a:t>
            </a:r>
            <a:r>
              <a:rPr lang="en-US" altLang="zh-CN" sz="2400" i="1" dirty="0"/>
              <a:t>k</a:t>
            </a:r>
            <a:r>
              <a:rPr lang="en-US" altLang="zh-CN" sz="2400" dirty="0"/>
              <a:t> is from</a:t>
            </a:r>
            <a:r>
              <a:rPr lang="en-US" altLang="zh-CN" sz="2400" i="1" dirty="0"/>
              <a:t> i</a:t>
            </a:r>
            <a:r>
              <a:rPr lang="en-US" altLang="zh-CN" sz="2400" dirty="0"/>
              <a:t>-1 to 1 </a:t>
            </a:r>
            <a:r>
              <a:rPr lang="zh-CN" altLang="en-US" sz="2400" dirty="0"/>
              <a:t>）记录的关键字，则将第</a:t>
            </a:r>
            <a:r>
              <a:rPr lang="en-US" altLang="zh-CN" sz="2400" i="1" dirty="0"/>
              <a:t>k</a:t>
            </a:r>
            <a:r>
              <a:rPr lang="zh-CN" altLang="en-US" sz="2400" dirty="0"/>
              <a:t>个记录向后移动；</a:t>
            </a:r>
            <a:endParaRPr lang="en-US" altLang="zh-CN" sz="2400" dirty="0"/>
          </a:p>
          <a:p>
            <a:pPr lvl="2"/>
            <a:r>
              <a:rPr lang="zh-CN" altLang="en-US" sz="2400" dirty="0"/>
              <a:t>否则，找到插入位置，将第</a:t>
            </a:r>
            <a:r>
              <a:rPr lang="en-US" altLang="zh-CN" sz="2400" i="1" dirty="0" err="1"/>
              <a:t>i</a:t>
            </a:r>
            <a:r>
              <a:rPr lang="zh-CN" altLang="en-US" sz="2400" dirty="0"/>
              <a:t>个记录插入。</a:t>
            </a:r>
            <a:endParaRPr lang="en-US" altLang="zh-CN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第二节 插入排序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3D959FD-99CC-4992-B435-20F578FD2192}"/>
              </a:ext>
            </a:extLst>
          </p:cNvPr>
          <p:cNvSpPr/>
          <p:nvPr/>
        </p:nvSpPr>
        <p:spPr>
          <a:xfrm>
            <a:off x="240012" y="6281700"/>
            <a:ext cx="117119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zh-CN" altLang="en-US" sz="2400" dirty="0">
                <a:solidFill>
                  <a:srgbClr val="FFFF00"/>
                </a:solidFill>
              </a:rPr>
              <a:t>注意：向后移动时，为了防止第</a:t>
            </a:r>
            <a:r>
              <a:rPr lang="en-US" altLang="zh-CN" sz="2400" i="1" dirty="0" err="1">
                <a:solidFill>
                  <a:srgbClr val="FFFF00"/>
                </a:solidFill>
              </a:rPr>
              <a:t>i</a:t>
            </a:r>
            <a:r>
              <a:rPr lang="zh-CN" altLang="en-US" sz="2400" dirty="0">
                <a:solidFill>
                  <a:srgbClr val="FFFF00"/>
                </a:solidFill>
              </a:rPr>
              <a:t>个记录被覆盖，需要把它存到一个临时变量</a:t>
            </a:r>
            <a:r>
              <a:rPr lang="en-US" altLang="zh-CN" sz="2400" dirty="0">
                <a:solidFill>
                  <a:srgbClr val="FFFF00"/>
                </a:solidFill>
              </a:rPr>
              <a:t>temp</a:t>
            </a:r>
            <a:r>
              <a:rPr lang="zh-CN" altLang="en-US" sz="2400" dirty="0">
                <a:solidFill>
                  <a:srgbClr val="FFFF00"/>
                </a:solidFill>
              </a:rPr>
              <a:t>中去。</a:t>
            </a:r>
          </a:p>
        </p:txBody>
      </p:sp>
    </p:spTree>
    <p:extLst>
      <p:ext uri="{BB962C8B-B14F-4D97-AF65-F5344CB8AC3E}">
        <p14:creationId xmlns:p14="http://schemas.microsoft.com/office/powerpoint/2010/main" val="520715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第八章 内部排序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110" y="2470901"/>
            <a:ext cx="11124123" cy="3690299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一、直接插入排序（举例）</a:t>
            </a:r>
            <a:endParaRPr lang="en-US" altLang="zh-CN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第二节 插入排序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175B984-E7B1-4BAE-92AB-0E9245D5CE0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5110" y="3159273"/>
            <a:ext cx="7293935" cy="41226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CBDD353-CEDD-4BD2-B292-CF179C4E706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1575" y="3159273"/>
            <a:ext cx="2910471" cy="40144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150262B-E470-432C-B0F7-5FD66B78787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76053" y="3667303"/>
            <a:ext cx="8089454" cy="227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217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49EA5F93-F5A8-478C-A6FF-67260965CA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25062" b="-173"/>
          <a:stretch/>
        </p:blipFill>
        <p:spPr>
          <a:xfrm>
            <a:off x="2161223" y="4318884"/>
            <a:ext cx="5307007" cy="140373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第八章 内部排序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110" y="2470901"/>
            <a:ext cx="11124123" cy="3690299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一、直接插入排序（举例）</a:t>
            </a:r>
            <a:endParaRPr lang="en-US" altLang="zh-CN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第二节 插入排序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AE8C787-63D4-4A36-853C-F7DDD8FF446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25623" b="1615"/>
          <a:stretch/>
        </p:blipFill>
        <p:spPr>
          <a:xfrm>
            <a:off x="2250282" y="2821780"/>
            <a:ext cx="5307007" cy="134314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1DFD416-6DED-40A3-86F4-CF6FBFBEB08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76751" y="4164167"/>
            <a:ext cx="3569969" cy="12992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5760D8B-6478-44F4-94D4-D004326BA17F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V="1">
            <a:off x="4476751" y="4247943"/>
            <a:ext cx="3509009" cy="20724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91AEF62-F1D1-45E2-BEC5-C2C7498087F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4046" r="-104" b="-2154"/>
          <a:stretch/>
        </p:blipFill>
        <p:spPr>
          <a:xfrm>
            <a:off x="7557289" y="2816562"/>
            <a:ext cx="1859280" cy="139460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1C5D281-8976-49CE-83E1-F0781666C8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4318" b="134"/>
          <a:stretch/>
        </p:blipFill>
        <p:spPr>
          <a:xfrm>
            <a:off x="7468230" y="4316050"/>
            <a:ext cx="1818798" cy="139942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87957A6-0E4E-4BA5-9501-C44B12BD0E9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33011" y="5731766"/>
            <a:ext cx="2815589" cy="13767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0606C24-EBB0-4303-9CB9-3B3301879433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V="1">
            <a:off x="5033011" y="5854429"/>
            <a:ext cx="2815589" cy="16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53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自定义 4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18729</TotalTime>
  <Words>780</Words>
  <Application>Microsoft Office PowerPoint</Application>
  <PresentationFormat>宽屏</PresentationFormat>
  <Paragraphs>127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等线</vt:lpstr>
      <vt:lpstr>华文彩云</vt:lpstr>
      <vt:lpstr>华文仿宋</vt:lpstr>
      <vt:lpstr>华文隶书</vt:lpstr>
      <vt:lpstr>Arial</vt:lpstr>
      <vt:lpstr>Times New Roman</vt:lpstr>
      <vt:lpstr>画廊</vt:lpstr>
      <vt:lpstr>数据结构</vt:lpstr>
      <vt:lpstr>第八章 内部排序</vt:lpstr>
      <vt:lpstr>第八章 内部排序</vt:lpstr>
      <vt:lpstr>第八章 内部排序</vt:lpstr>
      <vt:lpstr>第八章 内部排序</vt:lpstr>
      <vt:lpstr>第八章 内部排序</vt:lpstr>
      <vt:lpstr>第八章 内部排序</vt:lpstr>
      <vt:lpstr>第八章 内部排序</vt:lpstr>
      <vt:lpstr>第八章 内部排序</vt:lpstr>
      <vt:lpstr>第八章 内部排序</vt:lpstr>
      <vt:lpstr>第八章 内部排序</vt:lpstr>
      <vt:lpstr>第八章 内部排序</vt:lpstr>
      <vt:lpstr>第八章 内部排序</vt:lpstr>
      <vt:lpstr>第八章 内部排序</vt:lpstr>
      <vt:lpstr>第八章 内部排序</vt:lpstr>
      <vt:lpstr>第八章 内部排序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</dc:title>
  <dc:creator>zhoufei</dc:creator>
  <cp:lastModifiedBy>zhoufei</cp:lastModifiedBy>
  <cp:revision>1094</cp:revision>
  <cp:lastPrinted>2018-09-20T09:36:46Z</cp:lastPrinted>
  <dcterms:created xsi:type="dcterms:W3CDTF">2018-09-04T02:30:21Z</dcterms:created>
  <dcterms:modified xsi:type="dcterms:W3CDTF">2021-12-10T05:42:53Z</dcterms:modified>
</cp:coreProperties>
</file>