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2399" autoAdjust="0"/>
  </p:normalViewPr>
  <p:slideViewPr>
    <p:cSldViewPr snapToGrid="0">
      <p:cViewPr varScale="1">
        <p:scale>
          <a:sx n="103" d="100"/>
          <a:sy n="103" d="100"/>
        </p:scale>
        <p:origin x="1176" y="77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6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7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3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2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26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16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3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3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3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1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2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7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7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1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3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0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2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9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内部排序</a:t>
            </a:r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（二）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60402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希尔排序的性能分析是一个复杂的问题；</a:t>
            </a:r>
            <a:endParaRPr lang="en-US" altLang="zh-CN" sz="2600" dirty="0"/>
          </a:p>
          <a:p>
            <a:pPr lvl="1"/>
            <a:r>
              <a:rPr lang="zh-CN" altLang="en-US" sz="2600" dirty="0"/>
              <a:t>只对特定待排序的序列，可以准确地估算出关键字地比较次数和记录的移动次数。</a:t>
            </a:r>
            <a:endParaRPr lang="en-US" altLang="zh-CN" sz="2600" dirty="0"/>
          </a:p>
          <a:p>
            <a:pPr lvl="1"/>
            <a:r>
              <a:rPr lang="zh-CN" altLang="en-US" sz="2600" dirty="0"/>
              <a:t>一般认为，希尔排序所需的比较次数和移动次数约为</a:t>
            </a:r>
            <a:r>
              <a:rPr lang="en-US" altLang="zh-CN" sz="2600" dirty="0"/>
              <a:t>n</a:t>
            </a:r>
            <a:r>
              <a:rPr lang="en-US" altLang="zh-CN" sz="2600" baseline="30000" dirty="0"/>
              <a:t>1.3</a:t>
            </a:r>
          </a:p>
          <a:p>
            <a:pPr lvl="1"/>
            <a:r>
              <a:rPr lang="zh-CN" altLang="en-US" sz="2600" dirty="0"/>
              <a:t>当</a:t>
            </a:r>
            <a:r>
              <a:rPr lang="en-US" altLang="zh-CN" sz="2600" dirty="0"/>
              <a:t>n</a:t>
            </a:r>
            <a:r>
              <a:rPr lang="zh-CN" altLang="en-US" sz="2600" dirty="0"/>
              <a:t>趋于无穷时可减小到</a:t>
            </a:r>
            <a:r>
              <a:rPr lang="en-US" altLang="zh-CN" sz="2600" dirty="0"/>
              <a:t>n(</a:t>
            </a:r>
            <a:r>
              <a:rPr lang="en-US" altLang="zh-CN" sz="2600" dirty="0" err="1"/>
              <a:t>logn</a:t>
            </a:r>
            <a:r>
              <a:rPr lang="en-US" altLang="zh-CN" sz="2600" dirty="0"/>
              <a:t>)</a:t>
            </a:r>
            <a:r>
              <a:rPr lang="en-US" altLang="zh-CN" sz="2600" baseline="30000" dirty="0"/>
              <a:t>2</a:t>
            </a:r>
          </a:p>
          <a:p>
            <a:pPr lvl="1"/>
            <a:r>
              <a:rPr lang="zh-CN" altLang="en-US" sz="2600" dirty="0"/>
              <a:t>希尔排序的时间复杂度约为</a:t>
            </a:r>
            <a:r>
              <a:rPr lang="en-US" altLang="zh-CN" sz="2600" dirty="0"/>
              <a:t>O(n(</a:t>
            </a:r>
            <a:r>
              <a:rPr lang="en-US" altLang="zh-CN" sz="2600" dirty="0" err="1"/>
              <a:t>logn</a:t>
            </a:r>
            <a:r>
              <a:rPr lang="en-US" altLang="zh-CN" sz="2600" dirty="0"/>
              <a:t>)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是否稳定？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CA042-E648-4534-8A84-6E62D8B2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3638802"/>
            <a:ext cx="5477859" cy="4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一、简单选择排序（思路）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快速排序是给定一个枢轴，通过算法确定它的位置。</a:t>
            </a:r>
            <a:endParaRPr lang="en-US" altLang="zh-CN" sz="2600" dirty="0"/>
          </a:p>
          <a:p>
            <a:pPr lvl="1"/>
            <a:r>
              <a:rPr lang="zh-CN" altLang="en-US" sz="2600" dirty="0"/>
              <a:t>能不能给定一个位置，找到应该放在这个位置上的记录？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给定什么位置？</a:t>
            </a:r>
            <a:endParaRPr lang="en-US" altLang="zh-CN" sz="2600" dirty="0"/>
          </a:p>
          <a:p>
            <a:pPr lvl="1"/>
            <a:r>
              <a:rPr lang="zh-CN" altLang="en-US" sz="2600" dirty="0"/>
              <a:t>怎么找到这个位置上的记录？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</a:t>
            </a:r>
            <a:endParaRPr lang="en-US" altLang="zh-CN" sz="2400" dirty="0"/>
          </a:p>
          <a:p>
            <a:pPr lvl="2"/>
            <a:r>
              <a:rPr lang="zh-CN" altLang="en-US" sz="2400" dirty="0"/>
              <a:t>起泡排序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一、简单选择排序（思路）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考察序列长度为</a:t>
            </a:r>
            <a:r>
              <a:rPr lang="en-US" altLang="zh-CN" sz="2600" dirty="0"/>
              <a:t>n</a:t>
            </a:r>
            <a:r>
              <a:rPr lang="zh-CN" altLang="en-US" sz="2600" dirty="0"/>
              <a:t>的序列</a:t>
            </a:r>
            <a:endParaRPr lang="en-US" altLang="zh-CN" sz="2600" dirty="0"/>
          </a:p>
          <a:p>
            <a:pPr lvl="1"/>
            <a:r>
              <a:rPr lang="zh-CN" altLang="en-US" sz="2600" dirty="0"/>
              <a:t>第一趟：第一个位置放置序列中最小的值，</a:t>
            </a:r>
            <a:endParaRPr lang="en-US" altLang="zh-CN" sz="2600" dirty="0"/>
          </a:p>
          <a:p>
            <a:pPr lvl="1"/>
            <a:r>
              <a:rPr lang="zh-CN" altLang="en-US" sz="2600" dirty="0"/>
              <a:t>首先，找到最小值：需要进行</a:t>
            </a:r>
            <a:r>
              <a:rPr lang="en-US" altLang="zh-CN" sz="2600" dirty="0"/>
              <a:t>n-1</a:t>
            </a:r>
            <a:r>
              <a:rPr lang="zh-CN" altLang="en-US" sz="2600" dirty="0"/>
              <a:t>次比较。</a:t>
            </a:r>
            <a:endParaRPr lang="en-US" altLang="zh-CN" sz="2600" dirty="0"/>
          </a:p>
          <a:p>
            <a:pPr lvl="1"/>
            <a:r>
              <a:rPr lang="zh-CN" altLang="en-US" sz="2600" dirty="0"/>
              <a:t>然后，把找到的最小值和第一个位置上存放的记录互换一下。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二、简单选择排序（算法）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6EC6B-26AA-41A2-8E4C-BD6FB48F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375" y="3212887"/>
            <a:ext cx="7465219" cy="16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EE614C-91DD-49DB-B407-1DDC7F08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018" y="2940978"/>
            <a:ext cx="4945857" cy="993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60740F-038E-42FD-9D7D-70B06D0746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849" y="3897044"/>
            <a:ext cx="8545865" cy="827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9F81EF-071A-4466-A8D7-D43F659C39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519" y="4528677"/>
            <a:ext cx="8448676" cy="875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271FE3-1DB7-4EAD-862F-4BF77E17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2337" y="5318509"/>
            <a:ext cx="8399858" cy="7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二、简单选择排序（举例）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EE614C-91DD-49DB-B407-1DDC7F08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018" y="2940978"/>
            <a:ext cx="4945857" cy="993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24FEE3-7742-4B35-8844-0FDAF48166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693" y="3995023"/>
            <a:ext cx="8862314" cy="860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A13E49-00A6-448F-A9F4-B52E0A35EC6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693" y="4855374"/>
            <a:ext cx="9027150" cy="8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比较次数：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简单选择排序中，</a:t>
            </a:r>
            <a:r>
              <a:rPr lang="zh-CN" altLang="en-US" sz="2400" dirty="0">
                <a:solidFill>
                  <a:srgbClr val="FF0000"/>
                </a:solidFill>
              </a:rPr>
              <a:t>关键字的比较次数</a:t>
            </a:r>
            <a:r>
              <a:rPr lang="en-US" altLang="zh-CN" sz="2400" dirty="0">
                <a:solidFill>
                  <a:srgbClr val="FF0000"/>
                </a:solidFill>
              </a:rPr>
              <a:t>KCN</a:t>
            </a:r>
            <a:r>
              <a:rPr lang="zh-CN" altLang="en-US" sz="2400" dirty="0">
                <a:solidFill>
                  <a:srgbClr val="FF0000"/>
                </a:solidFill>
              </a:rPr>
              <a:t>与记录的初始排列无关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趟中，所需的比较次数恒定为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总的关键字比较次数为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CF36D-15F1-4438-8112-1C7A99C5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4447" y="4966430"/>
            <a:ext cx="5045393" cy="9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移动次数：</a:t>
            </a:r>
            <a:endParaRPr lang="en-US" altLang="zh-CN" sz="2600" dirty="0"/>
          </a:p>
          <a:p>
            <a:pPr lvl="2"/>
            <a:r>
              <a:rPr lang="zh-CN" altLang="en-US" sz="2400" dirty="0"/>
              <a:t>简单选择排序中，记录的移动次数</a:t>
            </a:r>
            <a:r>
              <a:rPr lang="en-US" altLang="zh-CN" sz="2400" dirty="0"/>
              <a:t>RMN</a:t>
            </a:r>
            <a:r>
              <a:rPr lang="zh-CN" altLang="en-US" sz="2400" dirty="0"/>
              <a:t>与记录的初始排列有关。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如果是有序排列，</a:t>
            </a:r>
            <a:r>
              <a:rPr lang="en-US" altLang="zh-CN" sz="2400" dirty="0"/>
              <a:t>RMN=0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如果每次都要交换，总的移动次数是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E9023-0C18-4D34-9E6D-DDDD1AB9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3075" y="5086332"/>
            <a:ext cx="278292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三、简单选择排序（性能分析）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zh-CN" altLang="en-US" sz="2600" dirty="0"/>
              <a:t>是否稳定？</a:t>
            </a:r>
            <a:endParaRPr lang="en-US" altLang="zh-CN" sz="2600" dirty="0"/>
          </a:p>
          <a:p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简单选择排序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5006B-5E88-4FDE-B4F1-A3E4E6B3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2699" y="3174340"/>
            <a:ext cx="4888261" cy="448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FB0027-3CD6-4DC9-BC48-2D96A68020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8235" y="5112702"/>
            <a:ext cx="6475849" cy="4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一、希尔排序（思路）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从直接插入排序可以看出，当待排序列为一个正序时，时间复杂度为</a:t>
            </a:r>
            <a:r>
              <a:rPr lang="en-US" altLang="zh-CN" sz="2600" dirty="0"/>
              <a:t>O(n)</a:t>
            </a:r>
          </a:p>
          <a:p>
            <a:pPr lvl="1"/>
            <a:r>
              <a:rPr lang="zh-CN" altLang="en-US" sz="2600" dirty="0"/>
              <a:t>若待排序列</a:t>
            </a:r>
            <a:r>
              <a:rPr lang="zh-CN" altLang="en-US" sz="2600" dirty="0">
                <a:solidFill>
                  <a:srgbClr val="FF0000"/>
                </a:solidFill>
              </a:rPr>
              <a:t>基本有序</a:t>
            </a:r>
            <a:r>
              <a:rPr lang="zh-CN" altLang="en-US" sz="2600" dirty="0"/>
              <a:t>时，排序效率会提高</a:t>
            </a:r>
            <a:endParaRPr lang="en-US" altLang="zh-CN" sz="2600" dirty="0"/>
          </a:p>
          <a:p>
            <a:pPr lvl="1"/>
            <a:r>
              <a:rPr lang="zh-CN" altLang="en-US" sz="2600" dirty="0"/>
              <a:t>希尔排序：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先将待排序列分成若干子序列，分别进行插入排序；</a:t>
            </a:r>
            <a:endParaRPr lang="en-US" altLang="zh-CN" sz="2400" dirty="0"/>
          </a:p>
          <a:p>
            <a:pPr lvl="2"/>
            <a:r>
              <a:rPr lang="zh-CN" altLang="en-US" sz="2400" dirty="0"/>
              <a:t>待整个序列基本有序时，再对全体记录进行一次直接插入排序。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7448B3-693C-4C7E-AFB0-90E090EB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36" y="43371"/>
            <a:ext cx="3105150" cy="2838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5C48F5-42B1-46F0-8437-CA9E7EEE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04" y="55590"/>
            <a:ext cx="1036847" cy="9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一、起泡排序（思路）</a:t>
            </a:r>
            <a:endParaRPr lang="en-US" altLang="zh-CN" sz="2800" dirty="0"/>
          </a:p>
          <a:p>
            <a:pPr lvl="1"/>
            <a:r>
              <a:rPr lang="zh-CN" altLang="en-US" sz="2800" dirty="0"/>
              <a:t>与简单选择排序类似的思路：</a:t>
            </a:r>
            <a:endParaRPr lang="en-US" altLang="zh-CN" sz="2800" dirty="0"/>
          </a:p>
          <a:p>
            <a:pPr lvl="2"/>
            <a:r>
              <a:rPr lang="zh-CN" altLang="en-US" sz="2400" dirty="0"/>
              <a:t>先把关键字最大（或最小）的记录安排到最后（或最前）；</a:t>
            </a:r>
            <a:endParaRPr lang="en-US" altLang="zh-CN" sz="2400" dirty="0"/>
          </a:p>
          <a:p>
            <a:pPr lvl="2"/>
            <a:r>
              <a:rPr lang="en-US" altLang="zh-CN" sz="2400" dirty="0"/>
              <a:t>Repeat…</a:t>
            </a:r>
          </a:p>
          <a:p>
            <a:pPr lvl="1"/>
            <a:r>
              <a:rPr lang="zh-CN" altLang="en-US" sz="2800" dirty="0"/>
              <a:t>但是简单选择排序不稳定</a:t>
            </a:r>
            <a:endParaRPr lang="en-US" altLang="zh-CN" sz="2800" dirty="0"/>
          </a:p>
          <a:p>
            <a:pPr lvl="1"/>
            <a:r>
              <a:rPr lang="zh-CN" altLang="en-US" sz="2800" dirty="0"/>
              <a:t>是否有其他思路让排序稳定？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一、起泡排序（思路）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9C6D7-85E5-4429-94D6-4FF19508E5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3045758"/>
            <a:ext cx="8280261" cy="503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68708D-DBE7-4F8C-AFEE-88463C1908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3750" y="3072981"/>
            <a:ext cx="2802650" cy="443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B94C5-C4C1-43C1-857D-2D95E3BAB1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4561" y="3688080"/>
            <a:ext cx="7128302" cy="24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B5DB64-8E44-4FD8-8371-D4E3C7C33CFC}"/>
              </a:ext>
            </a:extLst>
          </p:cNvPr>
          <p:cNvSpPr/>
          <p:nvPr/>
        </p:nvSpPr>
        <p:spPr>
          <a:xfrm>
            <a:off x="1118410" y="5368707"/>
            <a:ext cx="935832" cy="65619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二、起泡排序（算法）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4D5446-7D46-4C45-9B0C-02D6B826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3076817"/>
            <a:ext cx="5219383" cy="554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F313FB-2C7F-4F72-9A26-6C476F6A3C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3892689"/>
            <a:ext cx="8736841" cy="4953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1D5235-1B9E-4151-8706-8068E0A09EF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94" y="4365996"/>
            <a:ext cx="5781306" cy="5579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650203-261F-46C9-A366-0DC923A38B9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2570" y="5448708"/>
            <a:ext cx="2514607" cy="4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三、起泡排序（算法）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9F031-CA8C-463C-BA2D-88F74635F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177"/>
          <a:stretch/>
        </p:blipFill>
        <p:spPr>
          <a:xfrm>
            <a:off x="760917" y="2914385"/>
            <a:ext cx="742221" cy="31728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4CF690-F377-41DB-A84C-4130A8A607D7}"/>
              </a:ext>
            </a:extLst>
          </p:cNvPr>
          <p:cNvSpPr/>
          <p:nvPr/>
        </p:nvSpPr>
        <p:spPr>
          <a:xfrm>
            <a:off x="724597" y="6208494"/>
            <a:ext cx="145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初始</a:t>
            </a:r>
            <a:endParaRPr lang="en-US" altLang="zh-CN" dirty="0">
              <a:solidFill>
                <a:srgbClr val="FFFF00"/>
              </a:solidFill>
            </a:endParaRPr>
          </a:p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关键字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89AB04-0E4E-4351-8D94-9F20B9D85A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191" y="2914385"/>
            <a:ext cx="600043" cy="2106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B5C81A-65BC-409B-B44B-21F698F9B2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1984" y="5001036"/>
            <a:ext cx="644136" cy="5413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05AC95-F707-4E95-9BB0-FB4626453B3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1984" y="5524804"/>
            <a:ext cx="600043" cy="5571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64D39E1-4475-448A-8868-8A2A6600CCF7}"/>
              </a:ext>
            </a:extLst>
          </p:cNvPr>
          <p:cNvSpPr/>
          <p:nvPr/>
        </p:nvSpPr>
        <p:spPr>
          <a:xfrm>
            <a:off x="2384830" y="6324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第一趟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0A9A112-3287-4AEC-80F0-22B6871FCF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330" y="2914385"/>
            <a:ext cx="555202" cy="15153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AE0E84-BB2B-4323-882F-1C15F48D8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4023" y="4439615"/>
            <a:ext cx="644136" cy="5413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71EF83-88E9-418E-8E5A-D2AA1319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248" y="4980963"/>
            <a:ext cx="644136" cy="55109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A0CF41-C9AF-4F53-A159-B716056B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248" y="5532057"/>
            <a:ext cx="600043" cy="55718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FAB7960-FDFB-42FB-ACE4-DF77B7FAEED3}"/>
              </a:ext>
            </a:extLst>
          </p:cNvPr>
          <p:cNvSpPr/>
          <p:nvPr/>
        </p:nvSpPr>
        <p:spPr>
          <a:xfrm>
            <a:off x="4146035" y="63327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第二趟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B150B5C-70B5-458B-A174-466D634D0FF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9060" y="2855601"/>
            <a:ext cx="575522" cy="10427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D38723-28DD-4BB1-B55B-F2F82B7EF0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5549" y="3911798"/>
            <a:ext cx="644136" cy="5413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E88A19-16E0-4E1B-9D0A-784B0E5C3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0446" y="4438320"/>
            <a:ext cx="644136" cy="54393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6A8F667-0841-431E-AB37-B607D1F238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606" y="4979386"/>
            <a:ext cx="644136" cy="5510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B993789-7640-434C-8D41-A84D4C44B1C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606" y="5530480"/>
            <a:ext cx="600043" cy="55718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62EBFA1-5F32-4C0A-85D2-35A1DEE21C10}"/>
              </a:ext>
            </a:extLst>
          </p:cNvPr>
          <p:cNvSpPr/>
          <p:nvPr/>
        </p:nvSpPr>
        <p:spPr>
          <a:xfrm>
            <a:off x="5827071" y="6324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第三趟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F800A8-33F3-46D5-89D8-0547FAF84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8194" y="2826913"/>
            <a:ext cx="636843" cy="57171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B66DD60-73AB-4679-9F32-70C5887880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2483" y="3423812"/>
            <a:ext cx="614164" cy="5161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4334FD-AAC7-48A6-95C6-B598D3A2E4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8195" y="3908051"/>
            <a:ext cx="620746" cy="5413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D6909FB-BE17-4D71-BDD0-783AE22E84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4645" y="4459536"/>
            <a:ext cx="644136" cy="54393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7FAFDF0-4060-4689-946E-AFA084B58A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1949" y="5000602"/>
            <a:ext cx="644136" cy="5510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44FF2FE-8DD7-47CD-A806-6156DE4C76E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9093" y="5551696"/>
            <a:ext cx="600043" cy="55718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D0C22B5-3BE5-4FBB-8E95-B618986274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5485" y="2812929"/>
            <a:ext cx="691040" cy="58076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BC8ED3E-4F5B-40C9-AA1E-5A765DC46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4821" y="3326364"/>
            <a:ext cx="636843" cy="57171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7D734DD-30A2-4E14-BC1E-3E1B19CF2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412" y="3891595"/>
            <a:ext cx="620746" cy="5413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4856F55-BF56-4D5A-A1A1-43F17526ED1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862" y="4443080"/>
            <a:ext cx="644136" cy="54393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966A1C6-7603-48E6-B0CF-2C7C95BA0FD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166" y="4984146"/>
            <a:ext cx="644136" cy="55109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A2E6EB1-616B-4404-9C32-AF69AC4D2B3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9310" y="5535240"/>
            <a:ext cx="600043" cy="55718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B97A22B0-1366-48E3-BE41-C4098DEF6878}"/>
              </a:ext>
            </a:extLst>
          </p:cNvPr>
          <p:cNvSpPr/>
          <p:nvPr/>
        </p:nvSpPr>
        <p:spPr>
          <a:xfrm>
            <a:off x="7668033" y="63469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第四趟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AE42E87-98DE-4F37-8393-DAFB9FB282F4}"/>
              </a:ext>
            </a:extLst>
          </p:cNvPr>
          <p:cNvSpPr/>
          <p:nvPr/>
        </p:nvSpPr>
        <p:spPr>
          <a:xfrm>
            <a:off x="9584862" y="63335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solidFill>
                  <a:srgbClr val="FFFF00"/>
                </a:solidFill>
              </a:rPr>
              <a:t>第五趟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21636E-03AE-4677-A086-94CAE86105B6}"/>
              </a:ext>
            </a:extLst>
          </p:cNvPr>
          <p:cNvCxnSpPr>
            <a:cxnSpLocks/>
          </p:cNvCxnSpPr>
          <p:nvPr/>
        </p:nvCxnSpPr>
        <p:spPr>
          <a:xfrm flipV="1">
            <a:off x="1988562" y="3143774"/>
            <a:ext cx="8669913" cy="2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四、起泡排序（性能分析）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最好情况：</a:t>
            </a:r>
            <a:endParaRPr lang="en-US" altLang="zh-CN" sz="2600" dirty="0"/>
          </a:p>
          <a:p>
            <a:pPr lvl="2"/>
            <a:r>
              <a:rPr lang="zh-CN" altLang="en-US" sz="2400" dirty="0"/>
              <a:t>已经排好序。</a:t>
            </a:r>
            <a:endParaRPr lang="en-US" altLang="zh-CN" sz="2400" dirty="0"/>
          </a:p>
          <a:p>
            <a:pPr lvl="2"/>
            <a:r>
              <a:rPr lang="zh-CN" altLang="en-US" sz="2400" dirty="0"/>
              <a:t>第一趟就没有发生交换，因此算法只执行一趟；</a:t>
            </a:r>
            <a:endParaRPr lang="en-US" altLang="zh-CN" sz="2400" dirty="0"/>
          </a:p>
          <a:p>
            <a:pPr lvl="2"/>
            <a:r>
              <a:rPr lang="zh-CN" altLang="en-US" sz="2400" dirty="0"/>
              <a:t>没有移动记录；</a:t>
            </a:r>
            <a:endParaRPr lang="en-US" altLang="zh-CN" sz="2400" dirty="0"/>
          </a:p>
          <a:p>
            <a:pPr lvl="2"/>
            <a:r>
              <a:rPr lang="zh-CN" altLang="en-US" sz="2400" dirty="0"/>
              <a:t>只进行</a:t>
            </a:r>
            <a:r>
              <a:rPr lang="en-US" altLang="zh-CN" sz="2400" dirty="0"/>
              <a:t>n-1</a:t>
            </a:r>
            <a:r>
              <a:rPr lang="zh-CN" altLang="en-US" sz="2400" dirty="0"/>
              <a:t>次关键字的比较。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四、起泡排序（性能分析）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最坏情况：</a:t>
            </a:r>
            <a:endParaRPr lang="en-US" altLang="zh-CN" sz="2600" dirty="0"/>
          </a:p>
          <a:p>
            <a:pPr lvl="2"/>
            <a:r>
              <a:rPr lang="zh-CN" altLang="en-US" sz="2400" dirty="0"/>
              <a:t>执行</a:t>
            </a:r>
            <a:r>
              <a:rPr lang="en-US" altLang="zh-CN" sz="2400" dirty="0"/>
              <a:t>n-1</a:t>
            </a:r>
            <a:r>
              <a:rPr lang="zh-CN" altLang="en-US" sz="2400" dirty="0"/>
              <a:t>趟起泡；</a:t>
            </a:r>
            <a:endParaRPr lang="en-US" altLang="zh-CN" sz="24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趟做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次关键字的比较，执行</a:t>
            </a:r>
            <a:r>
              <a:rPr lang="en-US" altLang="zh-CN" sz="2400" dirty="0"/>
              <a:t>n-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次记录交换；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起泡排序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987DAF-6B5E-491F-9013-D044533643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2784" y="4466101"/>
            <a:ext cx="4008025" cy="609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1B5A45-4956-4832-AE29-40B362C19C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90" y="5056984"/>
            <a:ext cx="4138211" cy="609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0A4EC2-2C67-4483-8691-2A64698D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5515" y="5635323"/>
            <a:ext cx="4442566" cy="3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一、归并（概念和思路）</a:t>
            </a:r>
            <a:endParaRPr lang="en-US" altLang="zh-CN" sz="2800" dirty="0"/>
          </a:p>
          <a:p>
            <a:pPr lvl="1"/>
            <a:r>
              <a:rPr lang="zh-CN" altLang="en-US" sz="2600" dirty="0"/>
              <a:t>归并是将两个或两个以上有序表合成一个新的有序表的操作过程。</a:t>
            </a:r>
            <a:endParaRPr lang="en-US" altLang="zh-CN" sz="2600" dirty="0"/>
          </a:p>
          <a:p>
            <a:pPr lvl="1"/>
            <a:r>
              <a:rPr lang="zh-CN" altLang="en-US" sz="2600" dirty="0"/>
              <a:t>当考察</a:t>
            </a:r>
            <a:r>
              <a:rPr lang="en-US" altLang="zh-CN" sz="2600" dirty="0"/>
              <a:t>2</a:t>
            </a:r>
            <a:r>
              <a:rPr lang="zh-CN" altLang="en-US" sz="2600" dirty="0"/>
              <a:t>个有序表时，被称为</a:t>
            </a:r>
            <a:r>
              <a:rPr lang="en-US" altLang="zh-CN" sz="2600" dirty="0"/>
              <a:t>2</a:t>
            </a:r>
            <a:r>
              <a:rPr lang="zh-CN" altLang="en-US" sz="2600" dirty="0"/>
              <a:t>路（或二路）归并。</a:t>
            </a:r>
            <a:endParaRPr lang="en-US" altLang="zh-CN" sz="2600" dirty="0"/>
          </a:p>
          <a:p>
            <a:pPr lvl="2"/>
            <a:r>
              <a:rPr lang="zh-CN" altLang="en-US" sz="2400" dirty="0"/>
              <a:t>在二路归并中，假设两个有序表的表长分别为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，则归并后表长为</a:t>
            </a:r>
            <a:r>
              <a:rPr lang="en-US" altLang="zh-CN" sz="2400" dirty="0" err="1"/>
              <a:t>m+L</a:t>
            </a:r>
            <a:endParaRPr lang="en-US" altLang="zh-CN" sz="2400" dirty="0"/>
          </a:p>
          <a:p>
            <a:pPr lvl="2"/>
            <a:r>
              <a:rPr lang="zh-CN" altLang="en-US" sz="2400" dirty="0"/>
              <a:t>二路归并最多需要多少次移动和比较？</a:t>
            </a:r>
            <a:endParaRPr lang="en-US" altLang="zh-CN" sz="2400" dirty="0"/>
          </a:p>
          <a:p>
            <a:pPr lvl="3"/>
            <a:r>
              <a:rPr lang="en-US" altLang="zh-CN" sz="2200" dirty="0" err="1"/>
              <a:t>m+L</a:t>
            </a:r>
            <a:r>
              <a:rPr lang="zh-CN" altLang="en-US" sz="2200" dirty="0"/>
              <a:t>次比较和</a:t>
            </a:r>
            <a:r>
              <a:rPr lang="en-US" altLang="zh-CN" sz="2200" dirty="0" err="1"/>
              <a:t>m+L</a:t>
            </a:r>
            <a:r>
              <a:rPr lang="zh-CN" altLang="en-US" sz="2200" dirty="0"/>
              <a:t>次移位</a:t>
            </a:r>
            <a:endParaRPr lang="en-US" altLang="zh-CN" sz="22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A4E9C6-633B-4582-AF6F-67239CE9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7783" y="5572998"/>
            <a:ext cx="5300094" cy="4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归并排序（思路和算法）</a:t>
            </a:r>
            <a:endParaRPr lang="en-US" altLang="zh-CN" sz="2800" dirty="0"/>
          </a:p>
          <a:p>
            <a:pPr lvl="1"/>
            <a:r>
              <a:rPr lang="en-US" altLang="zh-CN" sz="2800" dirty="0"/>
              <a:t>n</a:t>
            </a:r>
            <a:r>
              <a:rPr lang="zh-CN" altLang="en-US" sz="2800" dirty="0"/>
              <a:t>个记录的某待排序序列看成</a:t>
            </a:r>
            <a:r>
              <a:rPr lang="en-US" altLang="zh-CN" sz="2800" dirty="0"/>
              <a:t>n</a:t>
            </a:r>
            <a:r>
              <a:rPr lang="zh-CN" altLang="en-US" sz="2800" dirty="0"/>
              <a:t>有序的序列（每个序列只有一个记录）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将每前后两个有序序列视为一对，归并成一个有序序列（</a:t>
            </a:r>
            <a:r>
              <a:rPr lang="en-US" altLang="zh-CN" sz="2800" dirty="0"/>
              <a:t>2</a:t>
            </a:r>
            <a:r>
              <a:rPr lang="zh-CN" altLang="en-US" sz="2800" dirty="0"/>
              <a:t>路归并）；</a:t>
            </a:r>
            <a:endParaRPr lang="en-US" altLang="zh-CN" sz="2800" dirty="0"/>
          </a:p>
          <a:p>
            <a:pPr lvl="1"/>
            <a:r>
              <a:rPr lang="zh-CN" altLang="en-US" sz="2800" dirty="0"/>
              <a:t>重复执行上述操作，直到只有一个有序序列为止。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归并排序（举例）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B6283-34F6-45FB-BFE2-E731D78E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564" y="2812101"/>
            <a:ext cx="4888193" cy="9465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7A8A06-4473-47F9-A328-7FF37DC862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3819197"/>
            <a:ext cx="7279505" cy="797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2E7752-891D-40A6-B841-B75C206A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4624327"/>
            <a:ext cx="7377983" cy="695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C0E05A-3D47-4663-8961-81C7E502EC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0" y="5384730"/>
            <a:ext cx="7151914" cy="6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如果待排序的序列有</a:t>
            </a:r>
            <a:r>
              <a:rPr lang="en-US" altLang="zh-CN" sz="2600" dirty="0"/>
              <a:t>n</a:t>
            </a:r>
            <a:r>
              <a:rPr lang="zh-CN" altLang="en-US" sz="2600" dirty="0"/>
              <a:t>个记录，那么需要多少趟</a:t>
            </a:r>
            <a:r>
              <a:rPr lang="en-US" altLang="zh-CN" sz="2600" dirty="0"/>
              <a:t>2</a:t>
            </a:r>
            <a:r>
              <a:rPr lang="zh-CN" altLang="en-US" sz="2600" dirty="0"/>
              <a:t>路归并？</a:t>
            </a:r>
            <a:endParaRPr lang="en-US" altLang="zh-CN" sz="26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/>
              <a:t>log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 lvl="1"/>
            <a:r>
              <a:rPr lang="zh-CN" altLang="en-US" sz="2600" dirty="0"/>
              <a:t>每一趟</a:t>
            </a:r>
            <a:r>
              <a:rPr lang="en-US" altLang="zh-CN" sz="2600" dirty="0"/>
              <a:t>2</a:t>
            </a:r>
            <a:r>
              <a:rPr lang="zh-CN" altLang="en-US" sz="2600" dirty="0"/>
              <a:t>路归并的时间复杂度是？</a:t>
            </a:r>
            <a:endParaRPr lang="en-US" altLang="zh-CN" sz="26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路</a:t>
            </a:r>
            <a:r>
              <a:rPr lang="en-US" altLang="zh-CN" sz="2400" dirty="0"/>
              <a:t>—</a:t>
            </a:r>
            <a:r>
              <a:rPr lang="zh-CN" altLang="en-US" sz="2400" dirty="0"/>
              <a:t>归并排序的时间复杂度是？</a:t>
            </a:r>
            <a:endParaRPr lang="en-US" altLang="zh-CN" sz="2400" dirty="0"/>
          </a:p>
          <a:p>
            <a:pPr lvl="2"/>
            <a:r>
              <a:rPr lang="en-US" altLang="zh-CN" sz="2400" dirty="0"/>
              <a:t>O(</a:t>
            </a:r>
            <a:r>
              <a:rPr lang="en-US" altLang="zh-CN" sz="2400" i="1" dirty="0" err="1"/>
              <a:t>nlog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二、希尔排序（算法）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首先，以一个整数</a:t>
            </a:r>
            <a:r>
              <a:rPr lang="en-US" altLang="zh-CN" sz="2600" dirty="0"/>
              <a:t>gap</a:t>
            </a:r>
            <a:r>
              <a:rPr lang="zh-CN" altLang="en-US" sz="2600" dirty="0"/>
              <a:t>（小于待排序的记录数）作为间隔，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</a:t>
            </a:r>
            <a:r>
              <a:rPr lang="zh-CN" altLang="en-US" sz="2600" dirty="0"/>
              <a:t>将全部记录分为</a:t>
            </a:r>
            <a:r>
              <a:rPr lang="en-US" altLang="zh-CN" sz="2600" dirty="0"/>
              <a:t>gap</a:t>
            </a:r>
            <a:r>
              <a:rPr lang="zh-CN" altLang="en-US" sz="2600" dirty="0"/>
              <a:t>个子序列，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 </a:t>
            </a:r>
            <a:r>
              <a:rPr lang="zh-CN" altLang="en-US" sz="2600" dirty="0"/>
              <a:t>每个子序列中存放的记录再原序列中的距离都是</a:t>
            </a:r>
            <a:r>
              <a:rPr lang="en-US" altLang="zh-CN" sz="2600" dirty="0"/>
              <a:t>gap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/>
            <a:r>
              <a:rPr lang="zh-CN" altLang="en-US" sz="2600" dirty="0"/>
              <a:t>其次，在每一个子序列中分别施行直接插入排序；</a:t>
            </a:r>
            <a:endParaRPr lang="en-US" altLang="zh-CN" sz="2600" dirty="0"/>
          </a:p>
          <a:p>
            <a:pPr lvl="1"/>
            <a:r>
              <a:rPr lang="zh-CN" altLang="en-US" sz="2600" dirty="0"/>
              <a:t>然后逐步缩小</a:t>
            </a:r>
            <a:r>
              <a:rPr lang="en-US" altLang="zh-CN" sz="2600" dirty="0"/>
              <a:t>gap</a:t>
            </a:r>
            <a:r>
              <a:rPr lang="zh-CN" altLang="en-US" sz="2600" dirty="0"/>
              <a:t>，例如</a:t>
            </a:r>
            <a:r>
              <a:rPr lang="en-US" altLang="zh-CN" sz="2600" dirty="0"/>
              <a:t>gap = gap/2</a:t>
            </a:r>
            <a:r>
              <a:rPr lang="zh-CN" altLang="en-US" sz="2600" dirty="0"/>
              <a:t>，或者</a:t>
            </a:r>
            <a:r>
              <a:rPr lang="en-US" altLang="zh-CN" sz="2600" dirty="0"/>
              <a:t>gap</a:t>
            </a:r>
            <a:r>
              <a:rPr lang="zh-CN" altLang="en-US" sz="2600" dirty="0"/>
              <a:t> </a:t>
            </a:r>
            <a:r>
              <a:rPr lang="en-US" altLang="zh-CN" sz="2600" dirty="0"/>
              <a:t>= gap-1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/>
            <a:r>
              <a:rPr lang="zh-CN" altLang="en-US" sz="2600" dirty="0"/>
              <a:t>重复上述步骤，直到</a:t>
            </a:r>
            <a:r>
              <a:rPr lang="en-US" altLang="zh-CN" sz="2600" dirty="0"/>
              <a:t>gap=1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18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2</a:t>
            </a:r>
            <a:r>
              <a:rPr lang="zh-CN" altLang="en-US" sz="2800" dirty="0"/>
              <a:t>路</a:t>
            </a:r>
            <a:r>
              <a:rPr lang="en-US" altLang="zh-CN" sz="2800" dirty="0"/>
              <a:t>—</a:t>
            </a:r>
            <a:r>
              <a:rPr lang="zh-CN" altLang="en-US" sz="2800" dirty="0"/>
              <a:t>归并排序（性能分析）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稳定吗？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第七节 归并排序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7556B-700F-4D5C-8C2C-485FA6FFB2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13" y="3801275"/>
            <a:ext cx="5039337" cy="4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926201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第八节 各种排序的比较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47393-C9AB-4CCF-9FA0-C5A41CDA6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576" b="-62"/>
          <a:stretch/>
        </p:blipFill>
        <p:spPr>
          <a:xfrm>
            <a:off x="219562" y="2363182"/>
            <a:ext cx="6867037" cy="3746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01BE8D-D610-47E5-99E2-63E199EB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6058" y="2466901"/>
            <a:ext cx="4596380" cy="447484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84DAE3A-DE39-4A06-B562-F3231541DFC6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461241" y="2598226"/>
            <a:ext cx="1896849" cy="252916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70827C-502B-42B5-86DF-5428971B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9352" y="2914385"/>
            <a:ext cx="5629531" cy="4233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1331A7-DBF6-4A3C-BDC5-39AF5448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9352" y="3332213"/>
            <a:ext cx="669180" cy="423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6CAD9-0812-4EA9-BA6A-C0DF6314E7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8532" y="3355547"/>
            <a:ext cx="4189462" cy="39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F19D2F-20C9-4C03-9111-E5BD9D6E23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813" y="4199695"/>
            <a:ext cx="5060157" cy="12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F19D2F-20C9-4C03-9111-E5BD9D6E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921" y="2686732"/>
            <a:ext cx="5060157" cy="12255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E526EB-F37B-4C73-9633-7D9395A7DA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4455" y="4222435"/>
            <a:ext cx="1541652" cy="604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B50E68-9E76-4DB9-A001-D12308ED80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4" y="4039201"/>
            <a:ext cx="4802929" cy="8725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7A6DDE-DF49-4547-A2C5-EDA8A40E8D1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8134" y="5038698"/>
            <a:ext cx="4802929" cy="9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52D9A-E0A4-46A8-8F0B-B0FA3E24A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920" y="4071974"/>
            <a:ext cx="1644271" cy="601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7B8C55-7352-490D-9CF3-A4F00BAF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5" y="2892488"/>
            <a:ext cx="4802929" cy="963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626200-BD13-4C99-B0E5-C22AF7F734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478" y="4097819"/>
            <a:ext cx="4959043" cy="7758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4DC3B2-201D-4AFA-9089-DF61A5BDE40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535" y="5058416"/>
            <a:ext cx="4959043" cy="7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三、希尔排序（举例）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499B11-87E9-496B-AE49-E70B3F82E7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3327" y="2998865"/>
            <a:ext cx="4791986" cy="744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89C6AB-894E-42C4-AF05-3A911F8E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408633"/>
            <a:ext cx="1360201" cy="429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96B4FD-24E4-4225-BD9C-9C3638E4BB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3327" y="4291086"/>
            <a:ext cx="4928733" cy="6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一般情况下，初始时，序列较乱；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这时，</a:t>
            </a:r>
            <a:r>
              <a:rPr lang="en-US" altLang="zh-CN" sz="2600" dirty="0"/>
              <a:t>gap</a:t>
            </a:r>
            <a:r>
              <a:rPr lang="zh-CN" altLang="en-US" sz="2600" dirty="0"/>
              <a:t>比较大，子序列记录比较少，排序耗时少；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并且记录</a:t>
            </a:r>
            <a:r>
              <a:rPr lang="zh-CN" altLang="en-US" sz="2600" dirty="0">
                <a:solidFill>
                  <a:srgbClr val="FF0000"/>
                </a:solidFill>
              </a:rPr>
              <a:t>一次移动的间隔较大</a:t>
            </a:r>
            <a:r>
              <a:rPr lang="zh-CN" altLang="en-US" sz="2600" dirty="0"/>
              <a:t>。</a:t>
            </a:r>
            <a:endParaRPr lang="en-US" altLang="zh-CN" sz="2400" dirty="0"/>
          </a:p>
          <a:p>
            <a:pPr lvl="1"/>
            <a:r>
              <a:rPr lang="zh-CN" altLang="en-US" sz="2600" dirty="0"/>
              <a:t>随着排序进展，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gap</a:t>
            </a:r>
            <a:r>
              <a:rPr lang="zh-CN" altLang="en-US" sz="2600" dirty="0"/>
              <a:t>的值逐渐变小，子序列中的记录个数逐渐变多，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但是经过前面的排序，已经基本有序，所以排序仍然很快。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89474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四、希尔排序（算法分析）</a:t>
            </a:r>
            <a:endParaRPr lang="en-US" altLang="zh-CN" sz="2800" dirty="0"/>
          </a:p>
          <a:p>
            <a:pPr lvl="1"/>
            <a:r>
              <a:rPr lang="en-US" altLang="zh-CN" sz="2600" dirty="0"/>
              <a:t>gap</a:t>
            </a:r>
            <a:r>
              <a:rPr lang="zh-CN" altLang="en-US" sz="2600" dirty="0"/>
              <a:t>的取法有多种。</a:t>
            </a:r>
            <a:endParaRPr lang="en-US" altLang="zh-CN" sz="2600" dirty="0"/>
          </a:p>
          <a:p>
            <a:pPr lvl="1"/>
            <a:r>
              <a:rPr lang="en-US" altLang="zh-CN" sz="2600" dirty="0"/>
              <a:t>Shell</a:t>
            </a:r>
            <a:r>
              <a:rPr lang="zh-CN" altLang="en-US" sz="2600" dirty="0"/>
              <a:t>提出，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希尔排序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9466A8-F591-4259-BE18-799152E4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990" y="4034328"/>
            <a:ext cx="1200150" cy="355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3C3E1B-18A1-4092-AF6B-4827668DD3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560" y="3976292"/>
            <a:ext cx="952500" cy="4552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B99FCC-0C53-49F4-9D69-1E972B0DB8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0235" y="4627876"/>
            <a:ext cx="2259330" cy="465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DEEB33-092F-4CE2-A844-C53B7C36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0235" y="5322303"/>
            <a:ext cx="2259330" cy="4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21035</TotalTime>
  <Words>1360</Words>
  <Application>Microsoft Office PowerPoint</Application>
  <PresentationFormat>宽屏</PresentationFormat>
  <Paragraphs>241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华文彩云</vt:lpstr>
      <vt:lpstr>华文仿宋</vt:lpstr>
      <vt:lpstr>华文隶书</vt:lpstr>
      <vt:lpstr>Arial</vt:lpstr>
      <vt:lpstr>Times New Roman</vt:lpstr>
      <vt:lpstr>画廊</vt:lpstr>
      <vt:lpstr>数据结构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1214</cp:revision>
  <cp:lastPrinted>2018-09-20T09:36:46Z</cp:lastPrinted>
  <dcterms:created xsi:type="dcterms:W3CDTF">2018-09-04T02:30:21Z</dcterms:created>
  <dcterms:modified xsi:type="dcterms:W3CDTF">2021-12-24T01:39:09Z</dcterms:modified>
</cp:coreProperties>
</file>