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8" r:id="rId1"/>
  </p:sldMasterIdLst>
  <p:notesMasterIdLst>
    <p:notesMasterId r:id="rId19"/>
  </p:notesMasterIdLst>
  <p:sldIdLst>
    <p:sldId id="256" r:id="rId2"/>
    <p:sldId id="296" r:id="rId3"/>
    <p:sldId id="282" r:id="rId4"/>
    <p:sldId id="283" r:id="rId5"/>
    <p:sldId id="284" r:id="rId6"/>
    <p:sldId id="285" r:id="rId7"/>
    <p:sldId id="286" r:id="rId8"/>
    <p:sldId id="288" r:id="rId9"/>
    <p:sldId id="289" r:id="rId10"/>
    <p:sldId id="290" r:id="rId11"/>
    <p:sldId id="292" r:id="rId12"/>
    <p:sldId id="293" r:id="rId13"/>
    <p:sldId id="295" r:id="rId14"/>
    <p:sldId id="294" r:id="rId15"/>
    <p:sldId id="297" r:id="rId16"/>
    <p:sldId id="298" r:id="rId17"/>
    <p:sldId id="299" r:id="rId18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96"/>
            <p14:sldId id="282"/>
            <p14:sldId id="283"/>
            <p14:sldId id="284"/>
            <p14:sldId id="285"/>
            <p14:sldId id="286"/>
            <p14:sldId id="288"/>
            <p14:sldId id="289"/>
            <p14:sldId id="290"/>
            <p14:sldId id="292"/>
            <p14:sldId id="293"/>
            <p14:sldId id="295"/>
            <p14:sldId id="294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3333FF"/>
    <a:srgbClr val="E7E4DF"/>
    <a:srgbClr val="FFD09F"/>
    <a:srgbClr val="FFCE9D"/>
    <a:srgbClr val="6C5200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4" autoAdjust="0"/>
    <p:restoredTop sz="84052" autoAdjust="0"/>
  </p:normalViewPr>
  <p:slideViewPr>
    <p:cSldViewPr snapToGrid="0">
      <p:cViewPr varScale="1">
        <p:scale>
          <a:sx n="105" d="100"/>
          <a:sy n="105" d="100"/>
        </p:scale>
        <p:origin x="1080" y="72"/>
      </p:cViewPr>
      <p:guideLst/>
    </p:cSldViewPr>
  </p:slideViewPr>
  <p:outlineViewPr>
    <p:cViewPr>
      <p:scale>
        <a:sx n="33" d="100"/>
        <a:sy n="33" d="100"/>
      </p:scale>
      <p:origin x="0" y="-1865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5"/>
            <a:ext cx="5438140" cy="3909865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叶子结点顺序问题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稀疏图：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边数远远少于完全图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3FE55A-F96C-486D-B915-F9C8C9231B94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3493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8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72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91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C1F088-CAF9-487B-88AA-7A109C327D0D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5520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9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01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0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A0B1F4-C9B9-4C4F-A309-7AA23C72DD94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464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AD3041-72E0-4445-BD62-B853EEF3A89F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085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917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重要知识点的复习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1433292" cy="3796613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串的含义</a:t>
            </a:r>
            <a:endParaRPr lang="en-US" altLang="zh-CN" sz="2800" dirty="0"/>
          </a:p>
          <a:p>
            <a:pPr lvl="1"/>
            <a:r>
              <a:rPr lang="zh-CN" altLang="en-US" sz="2400" i="0" dirty="0">
                <a:solidFill>
                  <a:srgbClr val="FF0000"/>
                </a:solidFill>
              </a:rPr>
              <a:t>也是一种线性表</a:t>
            </a:r>
            <a:endParaRPr lang="en-US" altLang="zh-CN" sz="2400" i="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i="0" dirty="0">
                <a:solidFill>
                  <a:schemeClr val="tx1"/>
                </a:solidFill>
              </a:rPr>
              <a:t>数据对象受限：字符集</a:t>
            </a:r>
            <a:endParaRPr lang="en-US" altLang="zh-CN" sz="2400" i="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i="0" dirty="0">
                <a:solidFill>
                  <a:schemeClr val="tx1"/>
                </a:solidFill>
              </a:rPr>
              <a:t>操作受限：</a:t>
            </a:r>
            <a:r>
              <a:rPr lang="zh-CN" altLang="en-US" sz="2400" i="0" dirty="0"/>
              <a:t>操作子串，而不操作单个元素</a:t>
            </a:r>
            <a:endParaRPr lang="en-US" altLang="zh-CN" sz="2400" i="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子串个数的求取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空串</a:t>
            </a:r>
            <a:endParaRPr lang="en-US" altLang="zh-CN" sz="2800" dirty="0"/>
          </a:p>
          <a:p>
            <a:pPr lvl="1"/>
            <a:r>
              <a:rPr lang="zh-CN" altLang="en-US" sz="2400" i="0" dirty="0">
                <a:solidFill>
                  <a:srgbClr val="FF0000"/>
                </a:solidFill>
              </a:rPr>
              <a:t>串长为</a:t>
            </a:r>
            <a:r>
              <a:rPr lang="en-US" altLang="zh-CN" sz="2400" i="0" dirty="0">
                <a:solidFill>
                  <a:srgbClr val="FF0000"/>
                </a:solidFill>
              </a:rPr>
              <a:t>0</a:t>
            </a:r>
            <a:r>
              <a:rPr lang="zh-CN" altLang="en-US" sz="2400" i="0" dirty="0">
                <a:solidFill>
                  <a:srgbClr val="FF0000"/>
                </a:solidFill>
              </a:rPr>
              <a:t>，不包含任何字符的串</a:t>
            </a:r>
            <a:endParaRPr lang="en-US" altLang="zh-CN" sz="2400" i="0" dirty="0">
              <a:solidFill>
                <a:srgbClr val="FF0000"/>
              </a:solidFill>
            </a:endParaRPr>
          </a:p>
          <a:p>
            <a:pPr lvl="0"/>
            <a:r>
              <a:rPr lang="en-US" altLang="zh-CN" sz="2885" dirty="0" err="1">
                <a:solidFill>
                  <a:srgbClr val="FF0000"/>
                </a:solidFill>
              </a:rPr>
              <a:t>模式匹配</a:t>
            </a:r>
            <a:endParaRPr lang="en-US" altLang="zh-CN" sz="2885" dirty="0">
              <a:solidFill>
                <a:srgbClr val="FF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第四章 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1433292" cy="3796613"/>
          </a:xfrm>
        </p:spPr>
        <p:txBody>
          <a:bodyPr>
            <a:normAutofit/>
          </a:bodyPr>
          <a:lstStyle/>
          <a:p>
            <a:r>
              <a:rPr lang="zh-CN" altLang="en-US" sz="2600" dirty="0"/>
              <a:t>二叉树</a:t>
            </a:r>
            <a:endParaRPr lang="en-US" altLang="zh-CN" sz="2600" dirty="0"/>
          </a:p>
          <a:p>
            <a:endParaRPr lang="en-US" altLang="zh-CN" sz="26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先序、中序、后序遍历（及其特点）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赫夫曼树和赫夫曼编码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zh-CN" altLang="en-US" sz="2400" dirty="0">
                <a:solidFill>
                  <a:srgbClr val="FF0000"/>
                </a:solidFill>
              </a:rPr>
              <a:t>解码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第五章 树</a:t>
            </a:r>
          </a:p>
        </p:txBody>
      </p:sp>
      <p:sp>
        <p:nvSpPr>
          <p:cNvPr id="5" name="矩形 4"/>
          <p:cNvSpPr/>
          <p:nvPr/>
        </p:nvSpPr>
        <p:spPr>
          <a:xfrm>
            <a:off x="7015724" y="4091522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非常重要！！！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1433292" cy="379661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dirty="0">
                <a:solidFill>
                  <a:schemeClr val="tx1"/>
                </a:solidFill>
              </a:rPr>
              <a:t>树的</a:t>
            </a:r>
            <a:r>
              <a:rPr lang="zh-CN" altLang="en-US" sz="2600" dirty="0">
                <a:solidFill>
                  <a:srgbClr val="FF0000"/>
                </a:solidFill>
              </a:rPr>
              <a:t>概念和定义</a:t>
            </a:r>
            <a:endParaRPr lang="en-US" altLang="zh-CN" sz="2600" dirty="0">
              <a:solidFill>
                <a:srgbClr val="FF0000"/>
              </a:solidFill>
            </a:endParaRPr>
          </a:p>
          <a:p>
            <a:r>
              <a:rPr lang="zh-CN" altLang="en-US" sz="2600" dirty="0">
                <a:solidFill>
                  <a:srgbClr val="FF0000"/>
                </a:solidFill>
              </a:rPr>
              <a:t>对二叉树中各种数学公式的利用！</a:t>
            </a:r>
            <a:endParaRPr lang="en-US" altLang="zh-CN" sz="2600" dirty="0"/>
          </a:p>
          <a:p>
            <a:r>
              <a:rPr lang="zh-CN" altLang="en-US" sz="2600" dirty="0"/>
              <a:t>完全（满）二叉树</a:t>
            </a:r>
            <a:endParaRPr lang="en-US" altLang="zh-CN" sz="26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概念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树的深度、叶子结点数目、总结点数目可以相互推出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600" dirty="0">
                <a:solidFill>
                  <a:srgbClr val="FF0000"/>
                </a:solidFill>
              </a:rPr>
              <a:t>树和森林的转换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兄弟存储法</a:t>
            </a:r>
            <a:endParaRPr lang="en-US" altLang="zh-CN" sz="2400" dirty="0"/>
          </a:p>
          <a:p>
            <a:pPr lvl="1"/>
            <a:r>
              <a:rPr lang="zh-CN" altLang="en-US" sz="2400" dirty="0"/>
              <a:t>第</a:t>
            </a:r>
            <a:r>
              <a:rPr lang="en-US" altLang="zh-CN" sz="2400" dirty="0"/>
              <a:t>i+1</a:t>
            </a:r>
            <a:r>
              <a:rPr lang="zh-CN" altLang="en-US" sz="2400" dirty="0"/>
              <a:t>棵树的根结点视为第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棵树根结点的兄弟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森林转化成树，树还原回森林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第五章 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337" y="2342605"/>
            <a:ext cx="10246834" cy="4302263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邻接矩阵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i="0" dirty="0">
                <a:solidFill>
                  <a:srgbClr val="FF0000"/>
                </a:solidFill>
              </a:rPr>
              <a:t>各种性质（无向图和有向图）</a:t>
            </a:r>
            <a:endParaRPr lang="en-US" altLang="zh-CN" sz="2400" i="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邻接表</a:t>
            </a:r>
            <a:r>
              <a:rPr lang="zh-CN" altLang="en-US" sz="2400" dirty="0">
                <a:solidFill>
                  <a:schemeClr val="tx1"/>
                </a:solidFill>
              </a:rPr>
              <a:t>和逆邻接表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度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/>
              <a:t>无向图的度；</a:t>
            </a:r>
            <a:endParaRPr lang="en-US" altLang="zh-CN" sz="2200" dirty="0"/>
          </a:p>
          <a:p>
            <a:pPr lvl="1"/>
            <a:r>
              <a:rPr lang="zh-CN" altLang="en-US" sz="2200" dirty="0"/>
              <a:t>有向图的度（入度和出度）；</a:t>
            </a:r>
            <a:endParaRPr lang="en-US" altLang="zh-CN" sz="2200" dirty="0"/>
          </a:p>
          <a:p>
            <a:pPr lvl="1"/>
            <a:r>
              <a:rPr lang="zh-CN" altLang="en-US" sz="2200" dirty="0"/>
              <a:t>图中边（弧）的数目、顶点的数目和度之间的关系。</a:t>
            </a:r>
            <a:endParaRPr lang="en-US" altLang="zh-CN" sz="2200" dirty="0"/>
          </a:p>
          <a:p>
            <a:r>
              <a:rPr lang="zh-CN" altLang="en-US" sz="2400" dirty="0">
                <a:solidFill>
                  <a:schemeClr val="tx1"/>
                </a:solidFill>
              </a:rPr>
              <a:t>深度优先搜索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广度优先搜索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图的生成树（森林）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图的连通性、</a:t>
            </a:r>
            <a:r>
              <a:rPr lang="zh-CN" altLang="en-US" sz="2400" dirty="0"/>
              <a:t>拓扑排序</a:t>
            </a:r>
            <a:endParaRPr lang="en-US" altLang="zh-CN" sz="24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第六章 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1415234" cy="379661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图的最小生成树：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普里姆（</a:t>
            </a:r>
            <a:r>
              <a:rPr lang="en-US" altLang="zh-CN" sz="2400" dirty="0">
                <a:solidFill>
                  <a:srgbClr val="FF0000"/>
                </a:solidFill>
              </a:rPr>
              <a:t>Prim</a:t>
            </a:r>
            <a:r>
              <a:rPr lang="zh-CN" altLang="en-US" sz="2400" dirty="0">
                <a:solidFill>
                  <a:srgbClr val="FF0000"/>
                </a:solidFill>
              </a:rPr>
              <a:t>）算法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FF0000"/>
                </a:solidFill>
              </a:rPr>
              <a:t>克鲁斯卡尔（</a:t>
            </a:r>
            <a:r>
              <a:rPr lang="en-US" altLang="zh-CN" sz="2400" dirty="0">
                <a:solidFill>
                  <a:srgbClr val="FF0000"/>
                </a:solidFill>
              </a:rPr>
              <a:t>Kruskal</a:t>
            </a:r>
            <a:r>
              <a:rPr lang="zh-CN" altLang="en-US" sz="2400" dirty="0">
                <a:solidFill>
                  <a:srgbClr val="FF0000"/>
                </a:solidFill>
              </a:rPr>
              <a:t>）算法</a:t>
            </a:r>
            <a:endParaRPr lang="en-US" altLang="zh-CN" sz="2400" dirty="0"/>
          </a:p>
          <a:p>
            <a:r>
              <a:rPr lang="zh-CN" altLang="en-US" sz="2200" dirty="0">
                <a:solidFill>
                  <a:schemeClr val="tx1"/>
                </a:solidFill>
              </a:rPr>
              <a:t>图的最短路径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迪杰斯特拉算法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第六章 图</a:t>
            </a:r>
          </a:p>
        </p:txBody>
      </p:sp>
      <p:sp>
        <p:nvSpPr>
          <p:cNvPr id="5" name="矩形 4"/>
          <p:cNvSpPr/>
          <p:nvPr/>
        </p:nvSpPr>
        <p:spPr>
          <a:xfrm>
            <a:off x="1037410" y="5189248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温馨提醒：注意正确地书写出过程和结果！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109" y="2283354"/>
            <a:ext cx="10246834" cy="39432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平均查找长度（</a:t>
            </a:r>
            <a:r>
              <a:rPr lang="en-US" altLang="zh-CN" sz="2400" dirty="0">
                <a:solidFill>
                  <a:srgbClr val="FF0000"/>
                </a:solidFill>
              </a:rPr>
              <a:t>ASL</a:t>
            </a:r>
            <a:r>
              <a:rPr lang="zh-CN" altLang="en-US" sz="2400" dirty="0">
                <a:solidFill>
                  <a:srgbClr val="FF0000"/>
                </a:solidFill>
              </a:rPr>
              <a:t>）！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顺序查找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折半查找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过程和判定树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分块查找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二叉排序树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二叉排序树的性质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生成和构造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endParaRPr lang="en-US" altLang="zh-CN" sz="22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第七章 查找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109" y="2283354"/>
            <a:ext cx="10246834" cy="39432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哈希（散列）查找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哈希函数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解决冲突的方式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开放定址法（线性再探测）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dirty="0"/>
              <a:t>再哈希（</a:t>
            </a:r>
            <a:r>
              <a:rPr lang="zh-CN" altLang="en-US" sz="1800" dirty="0">
                <a:solidFill>
                  <a:schemeClr val="tx1"/>
                </a:solidFill>
              </a:rPr>
              <a:t>散列</a:t>
            </a:r>
            <a:r>
              <a:rPr lang="zh-CN" altLang="en-US" dirty="0"/>
              <a:t>）法</a:t>
            </a:r>
            <a:endParaRPr lang="en-US" altLang="zh-CN" dirty="0"/>
          </a:p>
          <a:p>
            <a:pPr lvl="2"/>
            <a:r>
              <a:rPr lang="zh-CN" altLang="en-US" dirty="0"/>
              <a:t>链地址法</a:t>
            </a:r>
            <a:endParaRPr lang="en-US" altLang="zh-CN" sz="2000" dirty="0"/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计算平均查找长度</a:t>
            </a:r>
            <a:r>
              <a:rPr lang="en-US" altLang="zh-CN" sz="2200" dirty="0">
                <a:solidFill>
                  <a:srgbClr val="FF0000"/>
                </a:solidFill>
              </a:rPr>
              <a:t>ASL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第七章 查找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109" y="2283354"/>
            <a:ext cx="10246834" cy="39432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简单（直接）插入排序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快速排序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希尔排序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简单选择排序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起泡排序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归并排序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第八章 排序</a:t>
            </a:r>
          </a:p>
        </p:txBody>
      </p:sp>
      <p:sp>
        <p:nvSpPr>
          <p:cNvPr id="5" name="矩形 4"/>
          <p:cNvSpPr/>
          <p:nvPr/>
        </p:nvSpPr>
        <p:spPr>
          <a:xfrm>
            <a:off x="5759385" y="3890219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特点、稳定性、时间复杂度、算法过程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081" y="2265415"/>
            <a:ext cx="10281668" cy="3690299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判断题（</a:t>
            </a:r>
            <a:r>
              <a:rPr lang="en-US" altLang="zh-CN" sz="2200" dirty="0"/>
              <a:t>18</a:t>
            </a:r>
            <a:r>
              <a:rPr lang="zh-CN" altLang="en-US" sz="2200" dirty="0"/>
              <a:t>分，</a:t>
            </a:r>
            <a:r>
              <a:rPr lang="en-US" altLang="zh-CN" sz="2200" dirty="0"/>
              <a:t>9</a:t>
            </a:r>
            <a:r>
              <a:rPr lang="zh-CN" altLang="en-US" sz="2200" dirty="0"/>
              <a:t>题）</a:t>
            </a:r>
            <a:endParaRPr lang="en-US" altLang="zh-CN" sz="2200" dirty="0"/>
          </a:p>
          <a:p>
            <a:r>
              <a:rPr lang="zh-CN" altLang="en-US" sz="2200" dirty="0"/>
              <a:t>单选题（</a:t>
            </a:r>
            <a:r>
              <a:rPr lang="en-US" altLang="zh-CN" sz="2200" dirty="0"/>
              <a:t>20</a:t>
            </a:r>
            <a:r>
              <a:rPr lang="zh-CN" altLang="en-US" sz="2200" dirty="0"/>
              <a:t>分，</a:t>
            </a:r>
            <a:r>
              <a:rPr lang="en-US" altLang="zh-CN" sz="2200" dirty="0"/>
              <a:t>10</a:t>
            </a:r>
            <a:r>
              <a:rPr lang="zh-CN" altLang="en-US" sz="2200" dirty="0"/>
              <a:t>题）</a:t>
            </a:r>
            <a:endParaRPr lang="en-US" altLang="zh-CN" sz="2200" dirty="0"/>
          </a:p>
          <a:p>
            <a:r>
              <a:rPr lang="zh-CN" altLang="en-US" sz="2200" dirty="0"/>
              <a:t>填空题（</a:t>
            </a:r>
            <a:r>
              <a:rPr lang="en-US" altLang="zh-CN" sz="2200" dirty="0"/>
              <a:t>12</a:t>
            </a:r>
            <a:r>
              <a:rPr lang="zh-CN" altLang="en-US" sz="2200" dirty="0"/>
              <a:t>分，</a:t>
            </a:r>
            <a:r>
              <a:rPr lang="en-US" altLang="zh-CN" sz="2200" dirty="0"/>
              <a:t>6</a:t>
            </a:r>
            <a:r>
              <a:rPr lang="zh-CN" altLang="en-US" sz="2200" dirty="0"/>
              <a:t>题）</a:t>
            </a:r>
            <a:endParaRPr lang="en-US" altLang="zh-CN" sz="2200" dirty="0"/>
          </a:p>
          <a:p>
            <a:r>
              <a:rPr lang="zh-CN" altLang="en-US" sz="2200" dirty="0"/>
              <a:t>应用题（</a:t>
            </a:r>
            <a:r>
              <a:rPr lang="en-US" altLang="zh-CN" sz="2200" dirty="0"/>
              <a:t>50</a:t>
            </a:r>
            <a:r>
              <a:rPr lang="zh-CN" altLang="en-US" sz="2200" dirty="0"/>
              <a:t>分，</a:t>
            </a:r>
            <a:r>
              <a:rPr lang="en-US" altLang="zh-CN" sz="2200" dirty="0"/>
              <a:t>5</a:t>
            </a:r>
            <a:r>
              <a:rPr lang="zh-CN" altLang="en-US" sz="2200" dirty="0"/>
              <a:t>题）</a:t>
            </a:r>
            <a:endParaRPr lang="en-US" altLang="zh-CN" sz="2200" dirty="0"/>
          </a:p>
          <a:p>
            <a:r>
              <a:rPr lang="zh-CN" altLang="en-US" sz="2200" dirty="0"/>
              <a:t>附加题（</a:t>
            </a:r>
            <a:r>
              <a:rPr lang="en-US" altLang="zh-CN" sz="2200" dirty="0"/>
              <a:t>30</a:t>
            </a:r>
            <a:r>
              <a:rPr lang="zh-CN" altLang="en-US" sz="2200" dirty="0"/>
              <a:t>分，</a:t>
            </a:r>
            <a:r>
              <a:rPr lang="en-US" altLang="zh-CN" sz="2200" dirty="0"/>
              <a:t>2</a:t>
            </a:r>
            <a:r>
              <a:rPr lang="zh-CN" altLang="en-US" sz="2200" dirty="0"/>
              <a:t>题）</a:t>
            </a:r>
            <a:endParaRPr lang="en-US" altLang="zh-CN" sz="22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考试题型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E7812A-74BC-48FE-9C15-39A9E9B5E9B6}"/>
              </a:ext>
            </a:extLst>
          </p:cNvPr>
          <p:cNvSpPr txBox="1"/>
          <p:nvPr/>
        </p:nvSpPr>
        <p:spPr>
          <a:xfrm>
            <a:off x="2162628" y="5494049"/>
            <a:ext cx="7467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树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zh-CN" altLang="en-US" sz="2400" dirty="0">
                <a:solidFill>
                  <a:srgbClr val="FF0000"/>
                </a:solidFill>
              </a:rPr>
              <a:t>查找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zh-CN" altLang="en-US" sz="2400" dirty="0">
                <a:solidFill>
                  <a:srgbClr val="FF0000"/>
                </a:solidFill>
              </a:rPr>
              <a:t>图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zh-CN" altLang="en-US" sz="2400" dirty="0">
                <a:solidFill>
                  <a:srgbClr val="FF0000"/>
                </a:solidFill>
              </a:rPr>
              <a:t>排序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zh-CN" altLang="en-US" sz="2400" dirty="0">
                <a:solidFill>
                  <a:srgbClr val="FF0000"/>
                </a:solidFill>
              </a:rPr>
              <a:t>栈和队列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zh-CN" altLang="en-US" sz="2400" dirty="0">
                <a:solidFill>
                  <a:srgbClr val="FF0000"/>
                </a:solidFill>
              </a:rPr>
              <a:t>绪论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zh-CN" altLang="en-US" sz="2400" dirty="0">
                <a:solidFill>
                  <a:srgbClr val="FF0000"/>
                </a:solidFill>
              </a:rPr>
              <a:t>线性表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zh-CN" altLang="en-US" sz="2400" dirty="0">
                <a:solidFill>
                  <a:srgbClr val="FF0000"/>
                </a:solidFill>
              </a:rPr>
              <a:t>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3" y="2363182"/>
            <a:ext cx="10281668" cy="3690299"/>
          </a:xfrm>
        </p:spPr>
        <p:txBody>
          <a:bodyPr>
            <a:normAutofit fontScale="92500"/>
          </a:bodyPr>
          <a:lstStyle/>
          <a:p>
            <a:r>
              <a:rPr lang="en-US" altLang="zh-CN" sz="2600" dirty="0"/>
              <a:t>1</a:t>
            </a:r>
            <a:r>
              <a:rPr lang="zh-CN" altLang="en-US" sz="2600" dirty="0"/>
              <a:t>、数据</a:t>
            </a:r>
            <a:endParaRPr lang="en-US" altLang="zh-CN" sz="2600" dirty="0"/>
          </a:p>
          <a:p>
            <a:pPr lvl="1"/>
            <a:r>
              <a:rPr lang="zh-CN" altLang="en-US" sz="2400" dirty="0"/>
              <a:t>数据</a:t>
            </a:r>
            <a:endParaRPr lang="en-US" altLang="zh-CN" sz="2400" dirty="0"/>
          </a:p>
          <a:p>
            <a:pPr lvl="2"/>
            <a:r>
              <a:rPr lang="zh-CN" altLang="en-US" sz="2400" dirty="0"/>
              <a:t>所有能够输入到计算机中，并被计算机识别和处理</a:t>
            </a:r>
            <a:r>
              <a:rPr lang="zh-CN" altLang="en-US" sz="2400" dirty="0">
                <a:solidFill>
                  <a:schemeClr val="tx1"/>
                </a:solidFill>
              </a:rPr>
              <a:t>的符号的集合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数据元素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/>
            <a:r>
              <a:rPr lang="zh-CN" altLang="en-US" sz="2400" dirty="0"/>
              <a:t>集合中的每个“个体”就是数据元素，数据元素是数据的</a:t>
            </a:r>
            <a:r>
              <a:rPr lang="zh-CN" altLang="en-US" sz="2400" dirty="0">
                <a:solidFill>
                  <a:srgbClr val="FF0000"/>
                </a:solidFill>
              </a:rPr>
              <a:t>基本单位</a:t>
            </a:r>
            <a:r>
              <a:rPr lang="zh-CN" altLang="en-US" sz="2400" dirty="0"/>
              <a:t>；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zh-CN" sz="2400" dirty="0"/>
              <a:t>数据对象</a:t>
            </a:r>
            <a:endParaRPr lang="en-US" altLang="zh-CN" sz="2400" dirty="0"/>
          </a:p>
          <a:p>
            <a:pPr lvl="2"/>
            <a:r>
              <a:rPr lang="zh-CN" altLang="en-US" sz="2400" dirty="0"/>
              <a:t>具有</a:t>
            </a:r>
            <a:r>
              <a:rPr lang="zh-CN" altLang="en-US" sz="2400" dirty="0">
                <a:solidFill>
                  <a:schemeClr val="tx1"/>
                </a:solidFill>
              </a:rPr>
              <a:t>相同性质的</a:t>
            </a:r>
            <a:r>
              <a:rPr lang="zh-CN" altLang="en-US" sz="2400" dirty="0"/>
              <a:t>数据元素的集合；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数据项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/>
            <a:r>
              <a:rPr lang="zh-CN" altLang="en-US" sz="2400" dirty="0"/>
              <a:t>具有</a:t>
            </a:r>
            <a:r>
              <a:rPr lang="zh-CN" altLang="en-US" sz="2400" dirty="0">
                <a:solidFill>
                  <a:schemeClr val="tx1"/>
                </a:solidFill>
              </a:rPr>
              <a:t>独立含义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最小</a:t>
            </a:r>
            <a:r>
              <a:rPr lang="zh-CN" altLang="en-US" sz="2400" dirty="0">
                <a:solidFill>
                  <a:schemeClr val="tx1"/>
                </a:solidFill>
              </a:rPr>
              <a:t>标识</a:t>
            </a:r>
            <a:r>
              <a:rPr lang="zh-CN" altLang="en-US" sz="2400" dirty="0"/>
              <a:t>单位。</a:t>
            </a:r>
            <a:endParaRPr lang="en-US" altLang="zh-CN" sz="24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第一章 绪论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3" y="2363182"/>
            <a:ext cx="10281668" cy="3690299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2</a:t>
            </a:r>
            <a:r>
              <a:rPr lang="zh-CN" altLang="en-US" sz="2600" dirty="0"/>
              <a:t>、数据结构</a:t>
            </a:r>
            <a:endParaRPr lang="en-US" altLang="zh-CN" sz="2600" dirty="0"/>
          </a:p>
          <a:p>
            <a:pPr lvl="1"/>
            <a:r>
              <a:rPr lang="zh-CN" altLang="en-US" sz="2400" dirty="0"/>
              <a:t>数据的逻辑结构：</a:t>
            </a:r>
            <a:endParaRPr lang="en-US" altLang="zh-CN" sz="2400" dirty="0"/>
          </a:p>
          <a:p>
            <a:pPr lvl="2"/>
            <a:r>
              <a:rPr lang="en-US" altLang="zh-CN" sz="2200" dirty="0"/>
              <a:t>4</a:t>
            </a:r>
            <a:r>
              <a:rPr lang="zh-CN" altLang="en-US" sz="2200" dirty="0"/>
              <a:t>种：集合结构、线性结构 、树形结构和图形结构。</a:t>
            </a:r>
            <a:endParaRPr lang="en-US" altLang="zh-CN" sz="2200" dirty="0"/>
          </a:p>
          <a:p>
            <a:pPr lvl="1"/>
            <a:r>
              <a:rPr lang="zh-CN" altLang="en-US" sz="2400" dirty="0"/>
              <a:t>数据的物理（或称 存储）结构：</a:t>
            </a:r>
            <a:endParaRPr lang="en-US" altLang="zh-CN" sz="2400" dirty="0"/>
          </a:p>
          <a:p>
            <a:pPr lvl="2"/>
            <a:r>
              <a:rPr lang="zh-CN" altLang="en-US" sz="2200" dirty="0"/>
              <a:t>数据在计算机内的实际存储形式；</a:t>
            </a:r>
            <a:endParaRPr lang="en-US" altLang="zh-CN" sz="2200" dirty="0"/>
          </a:p>
          <a:p>
            <a:pPr lvl="2"/>
            <a:r>
              <a:rPr lang="zh-CN" altLang="en-US" sz="2200" dirty="0"/>
              <a:t>顺序存储（存储密度高，易</a:t>
            </a:r>
            <a:r>
              <a:rPr lang="zh-CN" altLang="en-US" sz="2200" dirty="0">
                <a:solidFill>
                  <a:srgbClr val="FF0000"/>
                </a:solidFill>
              </a:rPr>
              <a:t>访问</a:t>
            </a:r>
            <a:r>
              <a:rPr lang="en-US" altLang="zh-CN" sz="2200" dirty="0">
                <a:solidFill>
                  <a:srgbClr val="FF0000"/>
                </a:solidFill>
              </a:rPr>
              <a:t>/</a:t>
            </a:r>
            <a:r>
              <a:rPr lang="zh-CN" altLang="en-US" sz="2200" dirty="0">
                <a:solidFill>
                  <a:srgbClr val="FF0000"/>
                </a:solidFill>
              </a:rPr>
              <a:t>读取</a:t>
            </a:r>
            <a:r>
              <a:rPr lang="zh-CN" altLang="en-US" sz="2200" dirty="0"/>
              <a:t>，</a:t>
            </a:r>
            <a:r>
              <a:rPr lang="zh-CN" altLang="en-US" sz="2200" dirty="0">
                <a:solidFill>
                  <a:schemeClr val="tx1"/>
                </a:solidFill>
              </a:rPr>
              <a:t>不利于插入和删除操作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lvl="2"/>
            <a:r>
              <a:rPr lang="zh-CN" altLang="en-US" sz="2200" dirty="0"/>
              <a:t>链式存储（存储密度高，易插入和删除，不利于访问</a:t>
            </a:r>
            <a:r>
              <a:rPr lang="en-US" altLang="zh-CN" sz="2200" dirty="0"/>
              <a:t>/</a:t>
            </a:r>
            <a:r>
              <a:rPr lang="zh-CN" altLang="en-US" sz="2200" dirty="0"/>
              <a:t>读取操作）</a:t>
            </a:r>
            <a:endParaRPr lang="en-US" altLang="zh-CN" sz="2200" dirty="0"/>
          </a:p>
          <a:p>
            <a:pPr marL="987552" lvl="2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第一章 绪论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534A57-0172-4775-95A0-97999E28E803}"/>
              </a:ext>
            </a:extLst>
          </p:cNvPr>
          <p:cNvSpPr/>
          <p:nvPr/>
        </p:nvSpPr>
        <p:spPr>
          <a:xfrm>
            <a:off x="1616195" y="5560936"/>
            <a:ext cx="72635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逻辑结构并不依赖于存储结构，两者没有对应关系！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0" defTabSz="914400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也没有哪种存储结构更适合某种逻辑结构！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1433292" cy="3796613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3</a:t>
            </a:r>
            <a:r>
              <a:rPr lang="zh-CN" altLang="en-US" sz="2600" dirty="0"/>
              <a:t>、算法</a:t>
            </a:r>
            <a:endParaRPr lang="en-US" altLang="zh-CN" sz="2600" dirty="0"/>
          </a:p>
          <a:p>
            <a:pPr lvl="1"/>
            <a:r>
              <a:rPr lang="zh-CN" altLang="en-US" sz="2600" i="0" dirty="0"/>
              <a:t>定义</a:t>
            </a:r>
            <a:r>
              <a:rPr lang="zh-CN" altLang="en-US" sz="2600" i="0" dirty="0">
                <a:solidFill>
                  <a:schemeClr val="tx1"/>
                </a:solidFill>
              </a:rPr>
              <a:t>：</a:t>
            </a:r>
            <a:r>
              <a:rPr lang="zh-CN" altLang="zh-CN" i="0" dirty="0">
                <a:solidFill>
                  <a:schemeClr val="tx1"/>
                </a:solidFill>
              </a:rPr>
              <a:t>解决问题的有限运算序列</a:t>
            </a:r>
            <a:endParaRPr lang="en-US" altLang="zh-CN" sz="2600" i="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i="0" dirty="0">
                <a:solidFill>
                  <a:srgbClr val="FF0000"/>
                </a:solidFill>
              </a:rPr>
              <a:t>数据结构与</a:t>
            </a:r>
            <a:r>
              <a:rPr lang="zh-CN" altLang="zh-CN" sz="2400" i="0" dirty="0">
                <a:solidFill>
                  <a:srgbClr val="FF0000"/>
                </a:solidFill>
              </a:rPr>
              <a:t>算法</a:t>
            </a:r>
            <a:r>
              <a:rPr lang="zh-CN" altLang="en-US" sz="2400" i="0" dirty="0">
                <a:solidFill>
                  <a:srgbClr val="FF0000"/>
                </a:solidFill>
              </a:rPr>
              <a:t>的关系</a:t>
            </a:r>
            <a:endParaRPr lang="en-US" altLang="zh-CN" sz="2400" i="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算法设计的要求</a:t>
            </a:r>
            <a:r>
              <a:rPr lang="zh-CN" altLang="en-US" sz="2400" i="0" dirty="0"/>
              <a:t>（如何判断算法的优劣）：</a:t>
            </a:r>
            <a:endParaRPr lang="en-US" altLang="zh-CN" sz="2400" i="0" dirty="0"/>
          </a:p>
          <a:p>
            <a:pPr lvl="2"/>
            <a:r>
              <a:rPr lang="zh-CN" altLang="en-US" sz="2200" dirty="0">
                <a:solidFill>
                  <a:schemeClr val="tx1"/>
                </a:solidFill>
              </a:rPr>
              <a:t>正确性、可读性、健壮性、高效率（</a:t>
            </a:r>
            <a:r>
              <a:rPr lang="zh-CN" altLang="en-US" sz="2200" dirty="0">
                <a:solidFill>
                  <a:srgbClr val="FF0000"/>
                </a:solidFill>
              </a:rPr>
              <a:t>时间复杂度</a:t>
            </a:r>
            <a:r>
              <a:rPr lang="zh-CN" altLang="en-US" sz="2200" dirty="0">
                <a:solidFill>
                  <a:schemeClr val="tx1"/>
                </a:solidFill>
              </a:rPr>
              <a:t>）和低存储（空间复杂度） 。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算法的时间复杂度</a:t>
            </a:r>
            <a:endParaRPr lang="en-US" altLang="zh-CN" sz="2400" dirty="0"/>
          </a:p>
          <a:p>
            <a:pPr lvl="2"/>
            <a:r>
              <a:rPr lang="zh-CN" altLang="en-US" sz="2200" dirty="0">
                <a:solidFill>
                  <a:schemeClr val="tx1"/>
                </a:solidFill>
              </a:rPr>
              <a:t>比较时间复杂度函数的增长快慢；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lvl="2"/>
            <a:r>
              <a:rPr lang="zh-CN" altLang="en-US" sz="2200" dirty="0">
                <a:solidFill>
                  <a:srgbClr val="FF0000"/>
                </a:solidFill>
              </a:rPr>
              <a:t>计算给定程序段的时间复杂度！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2"/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endParaRPr lang="en-US" altLang="zh-CN" sz="32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第一章 绪论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1433292" cy="3796613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0</a:t>
            </a:r>
            <a:r>
              <a:rPr lang="zh-CN" altLang="en-US" sz="2600" dirty="0"/>
              <a:t>、</a:t>
            </a:r>
            <a:r>
              <a:rPr lang="zh-CN" altLang="en-US" sz="2400" dirty="0"/>
              <a:t>线性表的定义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除了第一个，都有一个直接前驱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除了最后一个，都有一个直接后驱。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600" dirty="0"/>
              <a:t>1</a:t>
            </a:r>
            <a:r>
              <a:rPr lang="zh-CN" altLang="en-US" sz="2600" dirty="0"/>
              <a:t>、顺序表</a:t>
            </a:r>
            <a:endParaRPr lang="en-US" altLang="zh-CN" sz="2600" dirty="0"/>
          </a:p>
          <a:p>
            <a:pPr lvl="1"/>
            <a:r>
              <a:rPr lang="zh-CN" altLang="en-US" sz="2400" dirty="0"/>
              <a:t>线性表的顺序存储表示；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擅长</a:t>
            </a:r>
            <a:r>
              <a:rPr lang="zh-CN" altLang="en-US" sz="2400" dirty="0"/>
              <a:t>：存取（访问）给定下标的元素。</a:t>
            </a:r>
            <a:endParaRPr lang="en-US" altLang="zh-CN" sz="2400" dirty="0"/>
          </a:p>
          <a:p>
            <a:pPr lvl="1"/>
            <a:r>
              <a:rPr lang="zh-CN" altLang="en-US" sz="2400" dirty="0"/>
              <a:t>苦手：删除和插入元素。</a:t>
            </a:r>
            <a:endParaRPr lang="en-US" altLang="zh-CN" sz="2400" dirty="0"/>
          </a:p>
          <a:p>
            <a:pPr lvl="1"/>
            <a:endParaRPr lang="en-US" altLang="zh-CN" sz="32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第二章 线性表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1433292" cy="3796613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2</a:t>
            </a:r>
            <a:r>
              <a:rPr lang="zh-CN" altLang="en-US" sz="2600" dirty="0"/>
              <a:t>、链表</a:t>
            </a:r>
            <a:endParaRPr lang="en-US" altLang="zh-CN" sz="26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线性表的链式存储表示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单链表</a:t>
            </a:r>
            <a:r>
              <a:rPr lang="zh-CN" altLang="en-US" sz="2400" dirty="0"/>
              <a:t>、循环链表、</a:t>
            </a:r>
            <a:r>
              <a:rPr lang="zh-CN" altLang="en-US" sz="2400" dirty="0">
                <a:solidFill>
                  <a:srgbClr val="FF0000"/>
                </a:solidFill>
              </a:rPr>
              <a:t>双向链表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双向循环链表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530352" lvl="1" indent="0">
              <a:buNone/>
            </a:pPr>
            <a:endParaRPr lang="en-US" altLang="zh-CN" sz="2400" dirty="0"/>
          </a:p>
          <a:p>
            <a:pPr lvl="1"/>
            <a:endParaRPr lang="en-US" altLang="zh-CN" sz="32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第二章 线性表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4852D3-F398-4B14-8DFE-E9B572438262}"/>
              </a:ext>
            </a:extLst>
          </p:cNvPr>
          <p:cNvSpPr/>
          <p:nvPr/>
        </p:nvSpPr>
        <p:spPr>
          <a:xfrm>
            <a:off x="1945018" y="5076133"/>
            <a:ext cx="3443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链表不存在溢出的问题</a:t>
            </a:r>
            <a:r>
              <a:rPr lang="en-US" altLang="zh-CN" sz="2400" dirty="0">
                <a:solidFill>
                  <a:srgbClr val="FF0000"/>
                </a:solidFill>
              </a:rPr>
              <a:t>~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725805" cy="379661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栈和队列都是一种特殊操作的线性表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栈：</a:t>
            </a:r>
            <a:endParaRPr lang="en-US" altLang="zh-CN" sz="2800" dirty="0"/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栈顶进出（只允许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端操作）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800" i="0" dirty="0">
                <a:solidFill>
                  <a:schemeClr val="tx1"/>
                </a:solidFill>
              </a:rPr>
              <a:t>先进后出。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第三章 栈和队列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1433292" cy="379661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队列：</a:t>
            </a:r>
            <a:endParaRPr lang="en-US" altLang="zh-CN" sz="2800" dirty="0"/>
          </a:p>
          <a:p>
            <a:pPr lvl="1"/>
            <a:r>
              <a:rPr lang="zh-CN" altLang="en-US" sz="2800" dirty="0"/>
              <a:t>队尾进、队首出（只允许</a:t>
            </a:r>
            <a:r>
              <a:rPr lang="en-US" altLang="zh-CN" sz="2800" dirty="0"/>
              <a:t>2</a:t>
            </a:r>
            <a:r>
              <a:rPr lang="zh-CN" altLang="en-US" sz="2800" dirty="0"/>
              <a:t>端操作） 。</a:t>
            </a:r>
            <a:endParaRPr lang="en-US" altLang="zh-CN" sz="2800" dirty="0"/>
          </a:p>
          <a:p>
            <a:pPr lvl="1"/>
            <a:r>
              <a:rPr lang="zh-CN" altLang="en-US" sz="2800" i="0" dirty="0">
                <a:solidFill>
                  <a:schemeClr val="tx1"/>
                </a:solidFill>
              </a:rPr>
              <a:t>先进</a:t>
            </a:r>
            <a:r>
              <a:rPr lang="zh-CN" altLang="en-US" sz="2800" i="0" dirty="0">
                <a:solidFill>
                  <a:schemeClr val="tx1"/>
                </a:solidFill>
                <a:sym typeface="+mn-ea"/>
              </a:rPr>
              <a:t>先出</a:t>
            </a:r>
            <a:r>
              <a:rPr lang="zh-CN" altLang="en-US" sz="2800" i="0" dirty="0">
                <a:solidFill>
                  <a:schemeClr val="tx1"/>
                </a:solidFill>
              </a:rPr>
              <a:t>。</a:t>
            </a:r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循环队列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2"/>
            <a:r>
              <a:rPr lang="zh-CN" altLang="en-US" sz="2600" dirty="0">
                <a:solidFill>
                  <a:srgbClr val="FF0000"/>
                </a:solidFill>
              </a:rPr>
              <a:t>循环队列中基于</a:t>
            </a:r>
            <a:r>
              <a:rPr lang="en-US" altLang="zh-CN" sz="2600" dirty="0">
                <a:solidFill>
                  <a:srgbClr val="FF0000"/>
                </a:solidFill>
              </a:rPr>
              <a:t>rear</a:t>
            </a:r>
            <a:r>
              <a:rPr lang="zh-CN" altLang="en-US" sz="2600" dirty="0">
                <a:solidFill>
                  <a:srgbClr val="FF0000"/>
                </a:solidFill>
              </a:rPr>
              <a:t>和</a:t>
            </a:r>
            <a:r>
              <a:rPr lang="en-US" altLang="zh-CN" sz="2600" dirty="0">
                <a:solidFill>
                  <a:srgbClr val="FF0000"/>
                </a:solidFill>
              </a:rPr>
              <a:t>front</a:t>
            </a:r>
            <a:r>
              <a:rPr lang="zh-CN" altLang="en-US" sz="2600" dirty="0">
                <a:solidFill>
                  <a:srgbClr val="FF0000"/>
                </a:solidFill>
              </a:rPr>
              <a:t>的计算</a:t>
            </a:r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第三章 栈和队列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240</TotalTime>
  <Words>882</Words>
  <Application>Microsoft Office PowerPoint</Application>
  <PresentationFormat>宽屏</PresentationFormat>
  <Paragraphs>181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华文彩云</vt:lpstr>
      <vt:lpstr>华文隶书</vt:lpstr>
      <vt:lpstr>Franklin Gothic Book</vt:lpstr>
      <vt:lpstr>剪切</vt:lpstr>
      <vt:lpstr>数据结构</vt:lpstr>
      <vt:lpstr>复习</vt:lpstr>
      <vt:lpstr>复习</vt:lpstr>
      <vt:lpstr>复习</vt:lpstr>
      <vt:lpstr>复习</vt:lpstr>
      <vt:lpstr>复习</vt:lpstr>
      <vt:lpstr>复习</vt:lpstr>
      <vt:lpstr>复习</vt:lpstr>
      <vt:lpstr>复习</vt:lpstr>
      <vt:lpstr>复习</vt:lpstr>
      <vt:lpstr>复习</vt:lpstr>
      <vt:lpstr>复习</vt:lpstr>
      <vt:lpstr>复习</vt:lpstr>
      <vt:lpstr>复习</vt:lpstr>
      <vt:lpstr>复习</vt:lpstr>
      <vt:lpstr>复习</vt:lpstr>
      <vt:lpstr>复习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zhoufei</cp:lastModifiedBy>
  <cp:revision>1328</cp:revision>
  <cp:lastPrinted>2018-09-20T09:36:00Z</cp:lastPrinted>
  <dcterms:created xsi:type="dcterms:W3CDTF">2018-09-04T02:30:00Z</dcterms:created>
  <dcterms:modified xsi:type="dcterms:W3CDTF">2021-12-24T00:25:22Z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