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9" r:id="rId3"/>
    <p:sldId id="260" r:id="rId4"/>
    <p:sldId id="263" r:id="rId5"/>
    <p:sldId id="266" r:id="rId6"/>
    <p:sldId id="264" r:id="rId7"/>
    <p:sldId id="268" r:id="rId8"/>
    <p:sldId id="267" r:id="rId9"/>
    <p:sldId id="272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3"/>
            <p14:sldId id="266"/>
            <p14:sldId id="264"/>
            <p14:sldId id="268"/>
            <p14:sldId id="267"/>
            <p14:sldId id="272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3391" autoAdjust="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7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7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2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74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4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6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96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2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Access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96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5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12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56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结构体里面有几个成员？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0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72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94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12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P28</a:t>
            </a:r>
          </a:p>
          <a:p>
            <a:r>
              <a:rPr lang="zh-CN" altLang="en-US" dirty="0"/>
              <a:t>有头结点和没有头结点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30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08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头结点里面存储链表的长度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41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7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29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原则是先对新插入的指针域进行赋值，再对原链表中的元素进行插值。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13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比如在初始化列表的时候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9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1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3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基于顺序表，我们可以进行哪些操作呢？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6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8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线性表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一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5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817677" y="521518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电子与深圳大学信息工程学院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顺序表的插入是指在顺序表的第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个数据元素和第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个数据元素之间插入一个新的数据元素（记为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变成长度为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3D2E7D-69CB-40E8-8C10-EFD91029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7666" y="4348865"/>
            <a:ext cx="4473328" cy="5944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3EAD512-03EA-40B9-B09E-DB5FB33E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7666" y="5441702"/>
            <a:ext cx="5067739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四、顺序表的插入（操作举例）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个元素和第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个元素之间插入新元素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需要将最后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个元素（共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7-4+1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）都向后移动一位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5F570F1-C261-4454-B1B1-E6F590E4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2689" y="4004451"/>
            <a:ext cx="5839646" cy="7982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2C1134B-4020-4784-904A-53DE3E71AB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6308" y="5055581"/>
            <a:ext cx="1327744" cy="40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3FD47486-E2D2-4772-B640-FD22AEA3BE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6149698" y="4802727"/>
            <a:ext cx="600175" cy="7761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BB88328-C17D-4BB9-92C0-7A62FEC84D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41" y="5565009"/>
            <a:ext cx="5913388" cy="8253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0B42C9-E974-468E-9932-98AB400D7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5653041" y="4814405"/>
            <a:ext cx="600175" cy="7761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9E742AD4-D2D2-4318-9792-E8AA4DAAD5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5105897" y="4821315"/>
            <a:ext cx="600175" cy="7761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30C8C5D1-21DE-421B-B90F-F323EFC378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6832"/>
          <a:stretch/>
        </p:blipFill>
        <p:spPr>
          <a:xfrm>
            <a:off x="4557481" y="4827318"/>
            <a:ext cx="600175" cy="7761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DE5C4C1-97B8-49A4-80CB-77F89EE601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428"/>
          <a:stretch/>
        </p:blipFill>
        <p:spPr>
          <a:xfrm>
            <a:off x="4209259" y="5052630"/>
            <a:ext cx="637781" cy="5233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AB727E15-CCA2-4FE6-A501-55A90F7826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092"/>
          <a:stretch/>
        </p:blipFill>
        <p:spPr>
          <a:xfrm>
            <a:off x="4263664" y="4809012"/>
            <a:ext cx="547144" cy="2357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3FAE4FB-747A-4A4E-BC44-9E0FCD5EDA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092"/>
          <a:stretch/>
        </p:blipFill>
        <p:spPr>
          <a:xfrm rot="10800000">
            <a:off x="4182439" y="5554810"/>
            <a:ext cx="547144" cy="2357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15AD344-A6A7-4A9B-8AAC-A86F7393AE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428"/>
          <a:stretch/>
        </p:blipFill>
        <p:spPr>
          <a:xfrm>
            <a:off x="4222712" y="5797965"/>
            <a:ext cx="600175" cy="52338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39683BE-18D7-4AD0-B9FA-F541BE02A928}"/>
              </a:ext>
            </a:extLst>
          </p:cNvPr>
          <p:cNvSpPr/>
          <p:nvPr/>
        </p:nvSpPr>
        <p:spPr>
          <a:xfrm>
            <a:off x="7568597" y="507333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移动是从后往前依此进行</a:t>
            </a:r>
          </a:p>
        </p:txBody>
      </p:sp>
    </p:spTree>
    <p:extLst>
      <p:ext uri="{BB962C8B-B14F-4D97-AF65-F5344CB8AC3E}">
        <p14:creationId xmlns:p14="http://schemas.microsoft.com/office/powerpoint/2010/main" val="18373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1.48148E-6 L -0.00052 0.1087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4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在顺序表中，第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个位置插入一个元素，需要向后移动的元素个数为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n-i+1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平均移动元素的操作次数为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8BE8B40-7F16-4F41-A254-3EE37C05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2569" y="4693611"/>
            <a:ext cx="3105673" cy="862943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206D8D6F-7D36-4972-AE81-304917EC2543}"/>
              </a:ext>
            </a:extLst>
          </p:cNvPr>
          <p:cNvCxnSpPr>
            <a:cxnSpLocks/>
          </p:cNvCxnSpPr>
          <p:nvPr/>
        </p:nvCxnSpPr>
        <p:spPr>
          <a:xfrm>
            <a:off x="4120896" y="5321808"/>
            <a:ext cx="2036064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04C228AE-9CEC-4DDF-AD71-7C7C2A397BFA}"/>
              </a:ext>
            </a:extLst>
          </p:cNvPr>
          <p:cNvSpPr/>
          <p:nvPr/>
        </p:nvSpPr>
        <p:spPr>
          <a:xfrm>
            <a:off x="6096000" y="574564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个位置插入元素的概率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1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四、顺序表的插入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当插入位置等概率时，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21EE5EE-9FCF-4093-80F1-5DB3868E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7905" y="2985385"/>
            <a:ext cx="1652959" cy="413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BB1905C-9E3F-463D-B323-316B6DD2E1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0347" y="3995763"/>
            <a:ext cx="5186965" cy="8608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9939D91-BEA3-4160-B548-E53B25DA219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59998" y="5201512"/>
            <a:ext cx="5875813" cy="5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顺序表的删除是指将顺序表中第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个数据元素删除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变成长度为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的顺序表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3D2E7D-69CB-40E8-8C10-EFD91029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897" y="3951779"/>
            <a:ext cx="4068703" cy="540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8B7FD94-61C8-49EE-8E34-43574241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8897" y="5068414"/>
            <a:ext cx="4260594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五、顺序表的删除（操作举例）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个元素删除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需要将第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个元素至第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个元素（共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）都向前移动一位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5F570F1-C261-4454-B1B1-E6F590E4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2689" y="4004451"/>
            <a:ext cx="5839646" cy="7982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4857506-A716-4EEE-888B-91211CF60C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7059" y="4802727"/>
            <a:ext cx="259102" cy="44199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E202A0EC-DE90-4F67-8E5D-DA0AE9B6C182}"/>
              </a:ext>
            </a:extLst>
          </p:cNvPr>
          <p:cNvGrpSpPr/>
          <p:nvPr/>
        </p:nvGrpSpPr>
        <p:grpSpPr>
          <a:xfrm>
            <a:off x="4498848" y="4802728"/>
            <a:ext cx="1673740" cy="715701"/>
            <a:chOff x="4498848" y="4802728"/>
            <a:chExt cx="1673740" cy="7157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EC62CDF-B241-4746-96BE-CD7729A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20513" y="4802728"/>
              <a:ext cx="552075" cy="70332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D09E9362-7BD5-45BF-B8DA-0C32D578C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90160" y="4815105"/>
              <a:ext cx="552075" cy="70332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xmlns="" id="{1704F04C-6027-48B8-A766-818E8525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8848" y="4807461"/>
              <a:ext cx="690341" cy="703326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35308C3-7382-4B25-BA32-8ABD11EF6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145" y="4195280"/>
            <a:ext cx="567084" cy="57542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EA6C471-8EC4-422D-96DC-5599F1C12FF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2689" y="5342585"/>
            <a:ext cx="5839646" cy="76822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77F6E40-82EE-47EA-AF93-2A6307192C1B}"/>
              </a:ext>
            </a:extLst>
          </p:cNvPr>
          <p:cNvSpPr/>
          <p:nvPr/>
        </p:nvSpPr>
        <p:spPr>
          <a:xfrm>
            <a:off x="7684421" y="4966712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移动是从前往后依此进行</a:t>
            </a:r>
          </a:p>
        </p:txBody>
      </p:sp>
    </p:spTree>
    <p:extLst>
      <p:ext uri="{BB962C8B-B14F-4D97-AF65-F5344CB8AC3E}">
        <p14:creationId xmlns:p14="http://schemas.microsoft.com/office/powerpoint/2010/main" val="6786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在顺序表中，删除第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个元素，需要向前移动的元素个数为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平均移动元素的操作次数为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206D8D6F-7D36-4972-AE81-304917EC2543}"/>
              </a:ext>
            </a:extLst>
          </p:cNvPr>
          <p:cNvCxnSpPr>
            <a:cxnSpLocks/>
          </p:cNvCxnSpPr>
          <p:nvPr/>
        </p:nvCxnSpPr>
        <p:spPr>
          <a:xfrm>
            <a:off x="4120896" y="5321808"/>
            <a:ext cx="2036064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04C228AE-9CEC-4DDF-AD71-7C7C2A397BFA}"/>
              </a:ext>
            </a:extLst>
          </p:cNvPr>
          <p:cNvSpPr/>
          <p:nvPr/>
        </p:nvSpPr>
        <p:spPr>
          <a:xfrm>
            <a:off x="6096000" y="5745644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个元素的概率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DD6DEA4-EEDC-4934-9A01-8802330BAE3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4833" y="4610153"/>
            <a:ext cx="3232126" cy="9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五、顺序表的删除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当删除位置等概率时，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988A01B-659E-4466-959C-DB727ED227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t="-3788" r="2071"/>
          <a:stretch/>
        </p:blipFill>
        <p:spPr>
          <a:xfrm>
            <a:off x="4491789" y="3052363"/>
            <a:ext cx="1031187" cy="346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88BF5C-AED1-4EC4-997B-DACE0F12C7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105" y="4118470"/>
            <a:ext cx="4893032" cy="7412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D8394A22-03DA-42B4-879F-65117776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3642" y="5317093"/>
            <a:ext cx="5836324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六、顺序表的特点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0CDF2E5-9573-43C9-93AC-6865B87EBB39}"/>
              </a:ext>
            </a:extLst>
          </p:cNvPr>
          <p:cNvSpPr/>
          <p:nvPr/>
        </p:nvSpPr>
        <p:spPr>
          <a:xfrm>
            <a:off x="5191925" y="3065697"/>
            <a:ext cx="64129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插入或删除元素时，需要进行大量的移动操作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/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63D33CD-4238-46BA-B6E3-A263B65F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569" y="4762972"/>
            <a:ext cx="7161949" cy="4048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B14F46B-8B51-4291-8013-EB2F0F17C902}"/>
              </a:ext>
            </a:extLst>
          </p:cNvPr>
          <p:cNvSpPr/>
          <p:nvPr/>
        </p:nvSpPr>
        <p:spPr>
          <a:xfrm>
            <a:off x="743919" y="3065697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200" dirty="0"/>
              <a:t>优点：</a:t>
            </a:r>
            <a:endParaRPr lang="en-US" altLang="zh-CN" sz="2200" dirty="0"/>
          </a:p>
          <a:p>
            <a:pPr lvl="1"/>
            <a:r>
              <a:rPr lang="zh-CN" altLang="en-US" sz="2200" dirty="0"/>
              <a:t>访问元素时，可以随机存取</a:t>
            </a:r>
            <a:endParaRPr lang="en-US" altLang="zh-CN" sz="2200" dirty="0"/>
          </a:p>
          <a:p>
            <a:pPr lvl="1"/>
            <a:r>
              <a:rPr lang="zh-CN" altLang="en-US" sz="2200" dirty="0"/>
              <a:t>时间复杂度是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714DD58-A98F-4DF1-8F51-E179BA0C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879" y="5240222"/>
            <a:ext cx="10382268" cy="3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一、链表</a:t>
            </a:r>
            <a:endParaRPr lang="en-US" altLang="zh-CN" sz="2800" dirty="0"/>
          </a:p>
          <a:p>
            <a:pPr lvl="1"/>
            <a:r>
              <a:rPr lang="zh-CN" altLang="en-US" sz="2600" dirty="0"/>
              <a:t>链表是</a:t>
            </a:r>
            <a:r>
              <a:rPr lang="zh-CN" altLang="en-US" sz="2600" dirty="0">
                <a:solidFill>
                  <a:srgbClr val="0070C0"/>
                </a:solidFill>
              </a:rPr>
              <a:t>线性表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7030A0"/>
                </a:solidFill>
              </a:rPr>
              <a:t>链式存储表示。</a:t>
            </a:r>
            <a:endParaRPr lang="en-US" altLang="zh-CN" sz="2600" dirty="0">
              <a:solidFill>
                <a:srgbClr val="7030A0"/>
              </a:solidFill>
            </a:endParaRPr>
          </a:p>
          <a:p>
            <a:pPr lvl="1"/>
            <a:r>
              <a:rPr lang="zh-CN" altLang="en-US" sz="2600" dirty="0"/>
              <a:t>链表与顺序表在数据的逻辑关系上是基本相同的，</a:t>
            </a:r>
            <a:endParaRPr lang="en-US" altLang="zh-CN" sz="2600" dirty="0"/>
          </a:p>
          <a:p>
            <a:pPr lvl="1"/>
            <a:r>
              <a:rPr lang="zh-CN" altLang="en-US" sz="2600" dirty="0"/>
              <a:t>但是他们在物理存储方式上完全不一样。</a:t>
            </a:r>
            <a:endParaRPr lang="en-US" altLang="zh-CN" sz="2600" dirty="0"/>
          </a:p>
          <a:p>
            <a:pPr lvl="1"/>
            <a:r>
              <a:rPr lang="zh-CN" altLang="en-US" sz="2600" dirty="0"/>
              <a:t>在顺序表中，逻辑相邻的元素在物理位置上也一定相连的</a:t>
            </a:r>
            <a:endParaRPr lang="en-US" altLang="zh-CN" sz="2600" dirty="0"/>
          </a:p>
          <a:p>
            <a:pPr lvl="1"/>
            <a:r>
              <a:rPr lang="zh-CN" altLang="en-US" sz="2600" dirty="0"/>
              <a:t>在链表中，逻辑相邻的元素在物理位置上不一定相连，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600" dirty="0"/>
              <a:t>                     而是用一个链（指针）来表示元素之间的邻接关系。</a:t>
            </a:r>
            <a:endParaRPr lang="en-US" altLang="zh-CN" sz="26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一、线性数据结构的特点</a:t>
            </a:r>
            <a:endParaRPr lang="en-US" altLang="zh-CN" sz="2800" dirty="0"/>
          </a:p>
          <a:p>
            <a:pPr lvl="1"/>
            <a:r>
              <a:rPr lang="zh-CN" altLang="en-US" sz="2600" dirty="0"/>
              <a:t>在数据元素的非空有限集中</a:t>
            </a:r>
            <a:endParaRPr lang="en-US" altLang="zh-CN" sz="2600" dirty="0"/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、存在唯一的一个被称做“第一个”的数据元素；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、存在唯一的一个被称做“最后一个”的数据元素；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、除了“第一个”外，集合中的每个元素均只有一个前驱；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、除了“最后一个”外，集合中的每个元素均只有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一个后继；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线性表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91F4B5A-5331-4A59-8500-B70F332B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9743" y="2385548"/>
            <a:ext cx="3071126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一、链表</a:t>
            </a:r>
            <a:endParaRPr lang="en-US" altLang="zh-CN" sz="2800" dirty="0"/>
          </a:p>
          <a:p>
            <a:pPr lvl="1"/>
            <a:r>
              <a:rPr lang="zh-CN" altLang="en-US" sz="2600" dirty="0"/>
              <a:t>线性表的链式存储表示主要有三种形式：</a:t>
            </a:r>
            <a:endParaRPr lang="en-US" altLang="zh-CN" sz="2600" dirty="0"/>
          </a:p>
          <a:p>
            <a:pPr lvl="2"/>
            <a:r>
              <a:rPr lang="zh-CN" altLang="en-US" sz="2400" dirty="0"/>
              <a:t>线性链表（单链表）</a:t>
            </a:r>
            <a:endParaRPr lang="en-US" altLang="zh-CN" sz="2400" dirty="0"/>
          </a:p>
          <a:p>
            <a:pPr lvl="2"/>
            <a:r>
              <a:rPr lang="zh-CN" altLang="en-US" sz="2400" dirty="0"/>
              <a:t>循环链表</a:t>
            </a:r>
            <a:endParaRPr lang="en-US" altLang="zh-CN" sz="2400" dirty="0"/>
          </a:p>
          <a:p>
            <a:pPr lvl="2"/>
            <a:r>
              <a:rPr lang="zh-CN" altLang="en-US" sz="2400" dirty="0"/>
              <a:t>双向链表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301583A-15B1-4888-ACAA-4E2FFD2F9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43" y="3544889"/>
            <a:ext cx="5230178" cy="2508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79077BD-7319-4D0F-8980-EF16304D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7" y="5080818"/>
            <a:ext cx="573332" cy="422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7DA4FFA-19AD-421F-8D41-CC86B9FAD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007" y="5080819"/>
            <a:ext cx="567507" cy="422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F94B21A-C225-411C-8EF9-4D85EF01C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453" y="5080819"/>
            <a:ext cx="536510" cy="4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二、线性链表</a:t>
            </a:r>
            <a:endParaRPr lang="en-US" altLang="zh-CN" sz="2800" dirty="0"/>
          </a:p>
          <a:p>
            <a:pPr lvl="1"/>
            <a:r>
              <a:rPr lang="zh-CN" altLang="en-US" sz="2600" dirty="0"/>
              <a:t>在线性链表中，每个元素也被称为结点（</a:t>
            </a:r>
            <a:r>
              <a:rPr lang="en-US" altLang="zh-CN" sz="2600" dirty="0"/>
              <a:t>node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结点中包含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数据域：数据元素的信息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指针域：指向直接后继的指针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对于每个结点，在需要时动态生成，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在删除时释放空间。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4ABDEE0-BC3A-4A14-9F00-1E18BFA6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69" y="4115645"/>
            <a:ext cx="3382651" cy="785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927B665-02F4-484A-B433-EB0EA911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05" y="4181147"/>
            <a:ext cx="1167183" cy="523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66FC34E-9804-4EDC-8552-2B71E5C84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019" y="4220256"/>
            <a:ext cx="1167183" cy="4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三、线性链表的定义</a:t>
            </a:r>
            <a:endParaRPr lang="en-US" altLang="zh-CN" sz="2800" dirty="0"/>
          </a:p>
          <a:p>
            <a:pPr lvl="1"/>
            <a:r>
              <a:rPr lang="zh-CN" altLang="en-US" sz="2600" dirty="0"/>
              <a:t>定义一个线性链表的结点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53D4AE5-C5EA-47A9-B805-6D45B6B1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3367855"/>
            <a:ext cx="2438400" cy="476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1CAEB23-E568-446D-8B51-C847732089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5053062"/>
            <a:ext cx="2832827" cy="1081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BF27C41-A3AB-4A50-B7C2-A6B98B5B82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26161" y="5702854"/>
            <a:ext cx="2714265" cy="43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60CDD83-B77A-42BA-B820-AC0F8C5A3F3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2218" y="3943054"/>
            <a:ext cx="6222130" cy="4664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FDF7BDD4-6801-465B-9787-7F058FA9871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4341" y="4456877"/>
            <a:ext cx="6222130" cy="4164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278BC69-AEE4-4E9E-82B8-F31B4A35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30" y="2587834"/>
            <a:ext cx="3382651" cy="7857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4890891-EBBC-4701-BE13-89B9B3902A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1066" y="2653336"/>
            <a:ext cx="1167183" cy="5232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DEB43AA-60D8-4941-A5B0-3853D71F92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0380" y="2692445"/>
            <a:ext cx="1167183" cy="4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45" y="2433295"/>
            <a:ext cx="10476950" cy="380527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三、线性链表的定义</a:t>
            </a:r>
            <a:endParaRPr lang="en-US" altLang="zh-CN" sz="2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sz="2800" dirty="0"/>
              <a:t>线性链表可由头指针</a:t>
            </a:r>
            <a:r>
              <a:rPr lang="en-US" altLang="zh-CN" sz="2800" dirty="0">
                <a:solidFill>
                  <a:srgbClr val="FF0000"/>
                </a:solidFill>
              </a:rPr>
              <a:t>L</a:t>
            </a:r>
            <a:r>
              <a:rPr lang="zh-CN" altLang="en-US" sz="2800" dirty="0"/>
              <a:t>唯一确定</a:t>
            </a:r>
            <a:endParaRPr lang="en-US" altLang="zh-CN" sz="2800" dirty="0"/>
          </a:p>
          <a:p>
            <a:pPr lvl="1"/>
            <a:r>
              <a:rPr lang="zh-CN" altLang="en-US" sz="2800" dirty="0"/>
              <a:t>线性链表最后一个元素的指针为</a:t>
            </a:r>
            <a:r>
              <a:rPr lang="en-US" altLang="zh-CN" sz="2800" dirty="0"/>
              <a:t>NULL</a:t>
            </a:r>
          </a:p>
          <a:p>
            <a:pPr lvl="1"/>
            <a:r>
              <a:rPr lang="zh-CN" altLang="en-US" sz="2800" dirty="0"/>
              <a:t>为了方便操作，有时在线性链表的第一个结点之前附设一个头结点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A19435E-1D86-45BC-BA46-A9F56C6D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1584" y="3142588"/>
            <a:ext cx="1285875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FD74889-2478-47FA-B732-692F802797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7459" y="3135214"/>
            <a:ext cx="6617878" cy="5892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9E8A5E7-3C2C-48B2-982F-495F349F6508}"/>
              </a:ext>
            </a:extLst>
          </p:cNvPr>
          <p:cNvSpPr/>
          <p:nvPr/>
        </p:nvSpPr>
        <p:spPr>
          <a:xfrm>
            <a:off x="971131" y="3719320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头指针</a:t>
            </a:r>
            <a:r>
              <a:rPr lang="en-US" altLang="zh-CN" dirty="0">
                <a:solidFill>
                  <a:srgbClr val="0070C0"/>
                </a:solidFill>
              </a:rPr>
              <a:t>(L)</a:t>
            </a:r>
            <a:r>
              <a:rPr lang="zh-CN" altLang="en-US" dirty="0">
                <a:solidFill>
                  <a:srgbClr val="0070C0"/>
                </a:solidFill>
              </a:rPr>
              <a:t>：指向链表中第一个结点的指针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08293B0-9C25-4FEC-BCD1-AA7ACAADE83F}"/>
              </a:ext>
            </a:extLst>
          </p:cNvPr>
          <p:cNvSpPr/>
          <p:nvPr/>
        </p:nvSpPr>
        <p:spPr>
          <a:xfrm>
            <a:off x="5272111" y="2632833"/>
            <a:ext cx="2839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6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三、线性链表的定义</a:t>
            </a:r>
            <a:endParaRPr lang="en-US" altLang="zh-CN" sz="2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sz="2800" dirty="0"/>
              <a:t>头结点</a:t>
            </a:r>
            <a:endParaRPr lang="en-US" altLang="zh-CN" sz="2800" dirty="0"/>
          </a:p>
          <a:p>
            <a:pPr lvl="2"/>
            <a:r>
              <a:rPr lang="zh-CN" altLang="en-US" sz="2400" dirty="0"/>
              <a:t>与其他结点具有相同的特性</a:t>
            </a:r>
            <a:endParaRPr lang="en-US" altLang="zh-CN" sz="2400" dirty="0"/>
          </a:p>
          <a:p>
            <a:pPr lvl="2"/>
            <a:r>
              <a:rPr lang="zh-CN" altLang="en-US" sz="2400" dirty="0"/>
              <a:t>其指针域存放指向首元结点的指针</a:t>
            </a:r>
            <a:endParaRPr lang="en-US" altLang="zh-CN" sz="2400" dirty="0"/>
          </a:p>
          <a:p>
            <a:pPr lvl="2"/>
            <a:r>
              <a:rPr lang="zh-CN" altLang="en-US" sz="2400" dirty="0"/>
              <a:t>其数据域可以为空，也可以为线性链表的长度信息。</a:t>
            </a:r>
          </a:p>
          <a:p>
            <a:pPr lvl="2"/>
            <a:endParaRPr lang="en-US" altLang="zh-CN" sz="2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A19435E-1D86-45BC-BA46-A9F56C6DA7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1584" y="3142588"/>
            <a:ext cx="1285875" cy="495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4F8E373-1450-4D2F-BFE7-42C51901C9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4" y="2991310"/>
            <a:ext cx="1466850" cy="90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FD74889-2478-47FA-B732-692F802797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7459" y="3135214"/>
            <a:ext cx="6617878" cy="5892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1721337-DA6F-4B72-94D9-15801543B25A}"/>
              </a:ext>
            </a:extLst>
          </p:cNvPr>
          <p:cNvSpPr/>
          <p:nvPr/>
        </p:nvSpPr>
        <p:spPr>
          <a:xfrm>
            <a:off x="2045418" y="5566041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89E8A5E7-3C2C-48B2-982F-495F349F6508}"/>
              </a:ext>
            </a:extLst>
          </p:cNvPr>
          <p:cNvSpPr/>
          <p:nvPr/>
        </p:nvSpPr>
        <p:spPr>
          <a:xfrm>
            <a:off x="1030123" y="37927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头结点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95FBDC5-FEAF-401F-A463-C01DF28DA2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1435" b="-5637"/>
          <a:stretch/>
        </p:blipFill>
        <p:spPr>
          <a:xfrm>
            <a:off x="226510" y="3157336"/>
            <a:ext cx="383254" cy="40436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E95FABC-9C1A-433D-B731-1D4F34AC4E20}"/>
              </a:ext>
            </a:extLst>
          </p:cNvPr>
          <p:cNvSpPr/>
          <p:nvPr/>
        </p:nvSpPr>
        <p:spPr>
          <a:xfrm>
            <a:off x="2784053" y="37449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首元结点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4B6805DA-A070-4833-BDFD-6763F8B14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65713" y="3301747"/>
            <a:ext cx="334081" cy="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三、线性链表的定义</a:t>
            </a:r>
            <a:endParaRPr lang="en-US" altLang="zh-CN" sz="2800" dirty="0"/>
          </a:p>
          <a:p>
            <a:pPr lvl="1"/>
            <a:r>
              <a:rPr lang="zh-CN" altLang="en-US" sz="2000" dirty="0"/>
              <a:t>当链表不设头结点时，</a:t>
            </a:r>
            <a:endParaRPr lang="en-US" altLang="zh-CN" sz="2000" dirty="0"/>
          </a:p>
          <a:p>
            <a:pPr lvl="2"/>
            <a:r>
              <a:rPr lang="zh-CN" altLang="en-US" sz="1800" dirty="0"/>
              <a:t>头指针指向首元结点</a:t>
            </a:r>
            <a:endParaRPr lang="en-US" altLang="zh-CN" sz="1800" dirty="0"/>
          </a:p>
          <a:p>
            <a:pPr lvl="2"/>
            <a:r>
              <a:rPr lang="zh-CN" altLang="en-US" sz="1800" dirty="0"/>
              <a:t>怎么判断链表长度为</a:t>
            </a:r>
            <a:r>
              <a:rPr lang="en-US" altLang="zh-CN" sz="1800" dirty="0"/>
              <a:t>0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pPr lvl="2"/>
            <a:r>
              <a:rPr lang="en-US" altLang="zh-CN" sz="1800" dirty="0"/>
              <a:t>L == NULL</a:t>
            </a:r>
          </a:p>
          <a:p>
            <a:pPr lvl="1"/>
            <a:r>
              <a:rPr lang="zh-CN" altLang="en-US" sz="2000" dirty="0"/>
              <a:t>当链表设头结点时，</a:t>
            </a:r>
            <a:endParaRPr lang="en-US" altLang="zh-CN" sz="2000" dirty="0"/>
          </a:p>
          <a:p>
            <a:pPr lvl="2"/>
            <a:r>
              <a:rPr lang="zh-CN" altLang="en-US" sz="1800" dirty="0"/>
              <a:t>头指针指向头结点</a:t>
            </a:r>
            <a:endParaRPr lang="en-US" altLang="zh-CN" sz="1800" dirty="0"/>
          </a:p>
          <a:p>
            <a:pPr lvl="2"/>
            <a:r>
              <a:rPr lang="zh-CN" altLang="en-US" sz="1800" dirty="0"/>
              <a:t>怎么判断链表长度为</a:t>
            </a:r>
            <a:r>
              <a:rPr lang="en-US" altLang="zh-CN" sz="1800" dirty="0"/>
              <a:t>0</a:t>
            </a:r>
            <a:r>
              <a:rPr lang="zh-CN" altLang="en-US" sz="1800" dirty="0"/>
              <a:t>？</a:t>
            </a:r>
            <a:endParaRPr lang="en-US" altLang="zh-CN" sz="1800" dirty="0"/>
          </a:p>
          <a:p>
            <a:pPr lvl="2"/>
            <a:r>
              <a:rPr lang="en-US" altLang="zh-CN" sz="1800" dirty="0"/>
              <a:t>L -&gt; next == NULL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69CD6EA-8F8B-42D9-80E7-CD4774C3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12" y="2903383"/>
            <a:ext cx="7097306" cy="596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4D07249-C858-4455-B5FF-F41370B3A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44" y="4393805"/>
            <a:ext cx="7549364" cy="75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例：</a:t>
            </a:r>
            <a:endParaRPr lang="en-US" altLang="zh-CN" sz="2000" dirty="0"/>
          </a:p>
          <a:p>
            <a:pPr lvl="2"/>
            <a:r>
              <a:rPr lang="zh-CN" altLang="en-US" sz="2400"/>
              <a:t>线性表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 (ZHAO, QIAN,SUN,LI,ZHOU,WU,ZHENG,WANG)</a:t>
            </a:r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1B132E9-D58E-4333-87A8-B0DE1266F1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4854" y="0"/>
            <a:ext cx="1143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四、查找指定元素</a:t>
            </a:r>
            <a:endParaRPr lang="en-US" altLang="zh-CN" sz="2800" dirty="0"/>
          </a:p>
          <a:p>
            <a:pPr lvl="1"/>
            <a:r>
              <a:rPr lang="zh-CN" altLang="en-US" sz="2400" dirty="0"/>
              <a:t>在线性链表中找第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个元素</a:t>
            </a:r>
            <a:endParaRPr lang="en-US" altLang="zh-CN" sz="2400" dirty="0"/>
          </a:p>
          <a:p>
            <a:pPr lvl="1"/>
            <a:r>
              <a:rPr lang="zh-CN" altLang="en-US" sz="2400" dirty="0"/>
              <a:t>由于链表中的元素存储位置没有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邻接关系，</a:t>
            </a:r>
            <a:endParaRPr lang="en-US" altLang="zh-CN" sz="2400" dirty="0"/>
          </a:p>
          <a:p>
            <a:pPr lvl="1"/>
            <a:r>
              <a:rPr lang="zh-CN" altLang="en-US" sz="2400" dirty="0"/>
              <a:t>因此，只能出头结点开始，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顺着链一个个地查找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2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69CD6EA-8F8B-42D9-80E7-CD4774C3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94" y="2903383"/>
            <a:ext cx="7097306" cy="5965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29266C8-C80B-417E-A788-2A277C2C3E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2717" y="3912771"/>
            <a:ext cx="202883" cy="352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893E847-02F2-4937-A881-B287CEA57C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6260156" y="3465340"/>
            <a:ext cx="153010" cy="4819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7221EB8-2BF0-4A02-99BA-EA9F2D835080}"/>
              </a:ext>
            </a:extLst>
          </p:cNvPr>
          <p:cNvSpPr/>
          <p:nvPr/>
        </p:nvSpPr>
        <p:spPr>
          <a:xfrm>
            <a:off x="6362030" y="383142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=L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0003CD0-F872-46F6-8D96-24E762D99125}"/>
              </a:ext>
            </a:extLst>
          </p:cNvPr>
          <p:cNvSpPr/>
          <p:nvPr/>
        </p:nvSpPr>
        <p:spPr>
          <a:xfrm>
            <a:off x="6235993" y="4189770"/>
            <a:ext cx="655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6548E7E-ACB0-4590-81C8-9F4C38CF4D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" r="8661" b="13494"/>
          <a:stretch/>
        </p:blipFill>
        <p:spPr>
          <a:xfrm>
            <a:off x="7415400" y="3879152"/>
            <a:ext cx="1610943" cy="32187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EA1E6C4-E197-4050-8E84-186E02137049}"/>
              </a:ext>
            </a:extLst>
          </p:cNvPr>
          <p:cNvSpPr/>
          <p:nvPr/>
        </p:nvSpPr>
        <p:spPr>
          <a:xfrm>
            <a:off x="7364662" y="4189770"/>
            <a:ext cx="655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07A82B-6F9B-46A2-AE1F-6D547995E87B}"/>
              </a:ext>
            </a:extLst>
          </p:cNvPr>
          <p:cNvSpPr/>
          <p:nvPr/>
        </p:nvSpPr>
        <p:spPr>
          <a:xfrm>
            <a:off x="8185325" y="3782998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F9C658E6-A941-4275-BB65-E2FB069D4BE5}"/>
              </a:ext>
            </a:extLst>
          </p:cNvPr>
          <p:cNvSpPr/>
          <p:nvPr/>
        </p:nvSpPr>
        <p:spPr>
          <a:xfrm>
            <a:off x="7692636" y="4173358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FA619F-1A8E-499D-A766-7362980829D8}"/>
              </a:ext>
            </a:extLst>
          </p:cNvPr>
          <p:cNvSpPr/>
          <p:nvPr/>
        </p:nvSpPr>
        <p:spPr>
          <a:xfrm>
            <a:off x="9236696" y="4173358"/>
            <a:ext cx="59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A77106F2-E6A5-4184-98A1-3D9C7FFB4977}"/>
              </a:ext>
            </a:extLst>
          </p:cNvPr>
          <p:cNvSpPr/>
          <p:nvPr/>
        </p:nvSpPr>
        <p:spPr>
          <a:xfrm>
            <a:off x="9457404" y="3782998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7CC9B83-6DB4-459B-8DC5-DD08BCFBD413}"/>
              </a:ext>
            </a:extLst>
          </p:cNvPr>
          <p:cNvSpPr/>
          <p:nvPr/>
        </p:nvSpPr>
        <p:spPr>
          <a:xfrm>
            <a:off x="9456101" y="418977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2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69 L 0.0974 -0.003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-0.00347 L 0.25755 -0.001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四、查找指定元素</a:t>
            </a:r>
            <a:endParaRPr lang="en-US" altLang="zh-CN" sz="2800" dirty="0"/>
          </a:p>
          <a:p>
            <a:pPr lvl="1"/>
            <a:r>
              <a:rPr lang="zh-CN" altLang="en-US" sz="2200" dirty="0"/>
              <a:t>时间复杂度是多少？</a:t>
            </a:r>
            <a:endParaRPr lang="en-US" altLang="zh-CN" sz="2200" dirty="0"/>
          </a:p>
          <a:p>
            <a:pPr lvl="1"/>
            <a:r>
              <a:rPr lang="zh-CN" altLang="en-US" sz="2200" dirty="0"/>
              <a:t>查找第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个位置（</a:t>
            </a:r>
            <a:r>
              <a:rPr lang="en-US" altLang="zh-CN" sz="2200" dirty="0"/>
              <a:t>1</a:t>
            </a:r>
            <a:r>
              <a:rPr lang="zh-CN" altLang="en-US" sz="2200" dirty="0"/>
              <a:t>≤</a:t>
            </a:r>
            <a:r>
              <a:rPr lang="en-US" altLang="zh-CN" sz="2200" dirty="0" err="1"/>
              <a:t>i</a:t>
            </a:r>
            <a:r>
              <a:rPr lang="zh-CN" altLang="en-US" sz="2200" dirty="0"/>
              <a:t> ≤ </a:t>
            </a:r>
            <a:r>
              <a:rPr lang="en-US" altLang="zh-CN" sz="2200" dirty="0"/>
              <a:t>n</a:t>
            </a:r>
            <a:r>
              <a:rPr lang="zh-CN" altLang="en-US" sz="2200" dirty="0"/>
              <a:t>）时，操作执行的频度为</a:t>
            </a:r>
            <a:r>
              <a:rPr lang="en-US" altLang="zh-CN" sz="2200" dirty="0"/>
              <a:t>i-1</a:t>
            </a:r>
          </a:p>
          <a:p>
            <a:pPr lvl="1"/>
            <a:r>
              <a:rPr lang="zh-CN" altLang="en-US" sz="2200" dirty="0"/>
              <a:t>如果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&gt; n</a:t>
            </a:r>
            <a:r>
              <a:rPr lang="zh-CN" altLang="en-US" sz="2200" dirty="0"/>
              <a:t>，操作执行的频度为</a:t>
            </a:r>
            <a:r>
              <a:rPr lang="en-US" altLang="zh-CN" sz="2200" dirty="0"/>
              <a:t>n</a:t>
            </a:r>
          </a:p>
          <a:p>
            <a:pPr lvl="2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FB2D5A3-1697-44FE-AA65-AC8FEA34D4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2867" y="4360984"/>
            <a:ext cx="3524281" cy="6020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0A17721-A345-49B6-8C65-0CB32F4A4288}"/>
              </a:ext>
            </a:extLst>
          </p:cNvPr>
          <p:cNvSpPr/>
          <p:nvPr/>
        </p:nvSpPr>
        <p:spPr>
          <a:xfrm>
            <a:off x="1451579" y="5522152"/>
            <a:ext cx="659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/>
              <a:t>有没有什么办法能够在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&gt;n</a:t>
            </a:r>
            <a:r>
              <a:rPr lang="zh-CN" altLang="en-US" sz="2400" dirty="0"/>
              <a:t>时，不执行</a:t>
            </a:r>
            <a:r>
              <a:rPr lang="en-US" altLang="zh-CN" sz="2400" dirty="0"/>
              <a:t>n</a:t>
            </a:r>
            <a:r>
              <a:rPr lang="zh-CN" altLang="en-US" sz="2400" dirty="0"/>
              <a:t>次操作？</a:t>
            </a:r>
          </a:p>
        </p:txBody>
      </p:sp>
    </p:spTree>
    <p:extLst>
      <p:ext uri="{BB962C8B-B14F-4D97-AF65-F5344CB8AC3E}">
        <p14:creationId xmlns:p14="http://schemas.microsoft.com/office/powerpoint/2010/main" val="40878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五、线性链表的插入</a:t>
            </a:r>
            <a:endParaRPr lang="en-US" altLang="zh-CN" sz="2800" dirty="0"/>
          </a:p>
          <a:p>
            <a:pPr lvl="1"/>
            <a:r>
              <a:rPr lang="zh-CN" altLang="en-US" sz="2200" dirty="0"/>
              <a:t>在线性链表的第</a:t>
            </a:r>
            <a:r>
              <a:rPr lang="en-US" altLang="zh-CN" sz="2200" dirty="0"/>
              <a:t>i-1</a:t>
            </a:r>
            <a:r>
              <a:rPr lang="zh-CN" altLang="en-US" sz="2200" dirty="0"/>
              <a:t>个元素与第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个元素之间插入一个新元素</a:t>
            </a:r>
            <a:r>
              <a:rPr lang="en-US" altLang="zh-CN" sz="2200" dirty="0"/>
              <a:t>e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874947D-3864-4C0E-90CC-86E8AA29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969" y="4662459"/>
            <a:ext cx="3924881" cy="1468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0B08B5-CE19-42F6-AC24-3502813064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6419" y="3785622"/>
            <a:ext cx="1901701" cy="6276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6C8A602-72ED-4DB9-AC5D-C4CC21092C7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03" y="4756963"/>
            <a:ext cx="3517637" cy="11184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27C81C7-CA99-41FC-B1C7-760E46C50A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7108" y="5262020"/>
            <a:ext cx="516572" cy="2005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BEC0A79-9AA7-42D9-A123-4E05A8ACBC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1851" y="3827749"/>
            <a:ext cx="1901701" cy="627624"/>
          </a:xfrm>
          <a:prstGeom prst="rect">
            <a:avLst/>
          </a:prstGeom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xmlns="" id="{D3E23FAF-0B9A-4009-8F92-35E906B614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5724" y="4742351"/>
            <a:ext cx="806648" cy="2326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xmlns="" id="{3D46A439-861F-405C-952C-F7611C2B4F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9957" y="4568871"/>
            <a:ext cx="975257" cy="12064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8872870E-316C-4A85-85CC-AD9FDA2371B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0585" y="4935008"/>
            <a:ext cx="1262891" cy="11184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6D3E228-F64D-46BC-B477-77B4679B2B17}"/>
              </a:ext>
            </a:extLst>
          </p:cNvPr>
          <p:cNvSpPr/>
          <p:nvPr/>
        </p:nvSpPr>
        <p:spPr>
          <a:xfrm>
            <a:off x="8289973" y="3565235"/>
            <a:ext cx="4019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）把第</a:t>
            </a:r>
            <a:r>
              <a:rPr lang="en-US" altLang="zh-CN" dirty="0"/>
              <a:t>i-1</a:t>
            </a:r>
            <a:r>
              <a:rPr lang="zh-CN" altLang="en-US" dirty="0"/>
              <a:t>个结点的</a:t>
            </a:r>
            <a:r>
              <a:rPr lang="en-US" altLang="zh-CN" dirty="0"/>
              <a:t>next</a:t>
            </a:r>
            <a:r>
              <a:rPr lang="zh-CN" altLang="en-US" dirty="0"/>
              <a:t>从指向第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          结点变为指向结点</a:t>
            </a:r>
            <a:r>
              <a:rPr lang="en-US" altLang="zh-CN" dirty="0"/>
              <a:t>s</a:t>
            </a:r>
            <a:endParaRPr lang="en-US" altLang="zh-CN" i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20071DB-EF06-41FE-9991-C5AEA4E17809}"/>
              </a:ext>
            </a:extLst>
          </p:cNvPr>
          <p:cNvSpPr/>
          <p:nvPr/>
        </p:nvSpPr>
        <p:spPr>
          <a:xfrm>
            <a:off x="8289973" y="4197081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</a:t>
            </a:r>
            <a:r>
              <a:rPr lang="en-US" altLang="zh-CN" dirty="0"/>
              <a:t>s</a:t>
            </a:r>
            <a:r>
              <a:rPr lang="zh-CN" altLang="en-US" dirty="0"/>
              <a:t>结点的</a:t>
            </a:r>
            <a:r>
              <a:rPr lang="en-US" altLang="zh-CN" dirty="0"/>
              <a:t>next</a:t>
            </a:r>
            <a:r>
              <a:rPr lang="zh-CN" altLang="en-US" dirty="0"/>
              <a:t>链接到第</a:t>
            </a:r>
            <a:r>
              <a:rPr lang="en-US" altLang="zh-CN" dirty="0" err="1"/>
              <a:t>i</a:t>
            </a:r>
            <a:r>
              <a:rPr lang="zh-CN" altLang="en-US" dirty="0"/>
              <a:t>个结点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1A248929-1102-4033-BC7D-136D5075B40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7193" y="4935008"/>
            <a:ext cx="1169068" cy="11625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6F48D5B4-183E-4877-A858-8446B4B3AB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4854" y="0"/>
            <a:ext cx="1143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二、线性表</a:t>
            </a:r>
            <a:r>
              <a:rPr lang="en-US" altLang="zh-CN" sz="2800" dirty="0"/>
              <a:t>(Linear List)</a:t>
            </a:r>
          </a:p>
          <a:p>
            <a:pPr lvl="1"/>
            <a:r>
              <a:rPr lang="zh-CN" altLang="en-US" sz="2600" dirty="0"/>
              <a:t>线性表是最简单的一种线性数据结构</a:t>
            </a:r>
            <a:endParaRPr lang="en-US" altLang="zh-CN" sz="2600" dirty="0"/>
          </a:p>
          <a:p>
            <a:pPr lvl="1"/>
            <a:r>
              <a:rPr lang="zh-CN" altLang="en-US" sz="2400" dirty="0"/>
              <a:t>线性表是由</a:t>
            </a:r>
            <a:r>
              <a:rPr lang="en-US" altLang="zh-CN" sz="2400" dirty="0"/>
              <a:t>n</a:t>
            </a:r>
            <a:r>
              <a:rPr lang="zh-CN" altLang="en-US" sz="2400" dirty="0"/>
              <a:t>个数据元素组成的有限序列，相邻数据元素之间存在着序偶关系</a:t>
            </a:r>
            <a:r>
              <a:rPr lang="en-US" altLang="zh-CN" sz="2400" dirty="0"/>
              <a:t>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 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&gt;,… &lt;a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表示了元素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线性表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五、线性链表的插入</a:t>
            </a:r>
            <a:endParaRPr lang="en-US" altLang="zh-CN" sz="2800" dirty="0"/>
          </a:p>
          <a:p>
            <a:pPr lvl="1"/>
            <a:r>
              <a:rPr lang="zh-CN" altLang="en-US" sz="2200" dirty="0"/>
              <a:t>在线性链表的第</a:t>
            </a:r>
            <a:r>
              <a:rPr lang="en-US" altLang="zh-CN" sz="2200" dirty="0"/>
              <a:t>i-1</a:t>
            </a:r>
            <a:r>
              <a:rPr lang="zh-CN" altLang="en-US" sz="2200" dirty="0"/>
              <a:t>个元素与第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个元素之间插入一个新元素</a:t>
            </a:r>
            <a:r>
              <a:rPr lang="en-US" altLang="zh-CN" sz="2200" dirty="0"/>
              <a:t>e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874947D-3864-4C0E-90CC-86E8AA29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969" y="4662459"/>
            <a:ext cx="3924881" cy="1468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C0B08B5-CE19-42F6-AC24-3502813064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6419" y="3785622"/>
            <a:ext cx="1901701" cy="6276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6C8A602-72ED-4DB9-AC5D-C4CC21092C7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03" y="4756963"/>
            <a:ext cx="3517637" cy="11184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27C81C7-CA99-41FC-B1C7-760E46C50A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7108" y="5262020"/>
            <a:ext cx="516572" cy="2005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BEC0A79-9AA7-42D9-A123-4E05A8ACBC5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1851" y="3827749"/>
            <a:ext cx="1901701" cy="627624"/>
          </a:xfrm>
          <a:prstGeom prst="rect">
            <a:avLst/>
          </a:prstGeom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xmlns="" id="{D3E23FAF-0B9A-4009-8F92-35E906B614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5724" y="4742351"/>
            <a:ext cx="806648" cy="2326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xmlns="" id="{3D46A439-861F-405C-952C-F7611C2B4F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9957" y="4568871"/>
            <a:ext cx="975257" cy="12064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9B4BFE5-58CD-4A25-AD0E-0BC1AF2A6690}"/>
              </a:ext>
            </a:extLst>
          </p:cNvPr>
          <p:cNvSpPr/>
          <p:nvPr/>
        </p:nvSpPr>
        <p:spPr>
          <a:xfrm>
            <a:off x="8245642" y="4127515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）把第</a:t>
            </a:r>
            <a:r>
              <a:rPr lang="en-US" altLang="zh-CN" dirty="0"/>
              <a:t>i-1</a:t>
            </a:r>
            <a:r>
              <a:rPr lang="zh-CN" altLang="en-US" dirty="0"/>
              <a:t>个结点的</a:t>
            </a:r>
            <a:r>
              <a:rPr lang="en-US" altLang="zh-CN" dirty="0"/>
              <a:t>next</a:t>
            </a:r>
            <a:r>
              <a:rPr lang="zh-CN" altLang="en-US" dirty="0"/>
              <a:t>链接到</a:t>
            </a:r>
            <a:r>
              <a:rPr lang="en-US" altLang="zh-CN" i="1" dirty="0"/>
              <a:t>s</a:t>
            </a:r>
            <a:r>
              <a:rPr lang="zh-CN" altLang="en-US" dirty="0"/>
              <a:t>结点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CDE09ED-3C1A-4A69-9930-FEBBD250F017}"/>
              </a:ext>
            </a:extLst>
          </p:cNvPr>
          <p:cNvSpPr/>
          <p:nvPr/>
        </p:nvSpPr>
        <p:spPr>
          <a:xfrm>
            <a:off x="8245642" y="3720986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</a:t>
            </a:r>
            <a:r>
              <a:rPr lang="en-US" altLang="zh-CN" i="1" dirty="0"/>
              <a:t>s</a:t>
            </a:r>
            <a:r>
              <a:rPr lang="zh-CN" altLang="en-US" dirty="0"/>
              <a:t>结点的</a:t>
            </a:r>
            <a:r>
              <a:rPr lang="en-US" altLang="zh-CN" dirty="0"/>
              <a:t>next</a:t>
            </a:r>
            <a:r>
              <a:rPr lang="zh-CN" altLang="en-US" dirty="0"/>
              <a:t>链接到第</a:t>
            </a:r>
            <a:r>
              <a:rPr lang="en-US" altLang="zh-CN" dirty="0" err="1"/>
              <a:t>i</a:t>
            </a:r>
            <a:r>
              <a:rPr lang="zh-CN" altLang="en-US" dirty="0"/>
              <a:t>个结点</a:t>
            </a:r>
            <a:endParaRPr lang="en-US" altLang="zh-CN" i="1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A90E975-4452-4E0F-A662-3F940D61659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9067" y="5748060"/>
            <a:ext cx="1086575" cy="37512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F4708868-E22A-41A3-B348-873D6B30115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4" r="17849"/>
          <a:stretch/>
        </p:blipFill>
        <p:spPr>
          <a:xfrm>
            <a:off x="9234385" y="4702774"/>
            <a:ext cx="1353404" cy="137858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BA91C99B-8585-4454-AF24-68BF78F8853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76986" y="4702774"/>
            <a:ext cx="1400356" cy="137858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16305985-167D-4900-B5E3-F8DAF68D5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9400" y="3366072"/>
            <a:ext cx="4092867" cy="3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五、线性链表的插入</a:t>
            </a:r>
            <a:endParaRPr lang="en-US" altLang="zh-CN" sz="2800" dirty="0"/>
          </a:p>
          <a:p>
            <a:pPr lvl="1"/>
            <a:r>
              <a:rPr lang="zh-CN" altLang="en-US" sz="2200" dirty="0"/>
              <a:t>时间复杂度是多少？</a:t>
            </a:r>
            <a:endParaRPr lang="en-US" altLang="zh-CN" sz="2200" dirty="0"/>
          </a:p>
          <a:p>
            <a:pPr lvl="1"/>
            <a:r>
              <a:rPr lang="zh-CN" altLang="en-US" sz="2000" dirty="0"/>
              <a:t>操作的频度与在线性链表中的插入位置有关</a:t>
            </a:r>
            <a:endParaRPr lang="en-US" altLang="zh-CN" sz="2000" dirty="0"/>
          </a:p>
          <a:p>
            <a:pPr lvl="1"/>
            <a:r>
              <a:rPr lang="zh-CN" altLang="en-US" sz="2000" dirty="0"/>
              <a:t>插入的时间复杂度跟查找是一样的</a:t>
            </a:r>
            <a:endParaRPr lang="en-US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第三节 线性链表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D09A2E-23D9-4B37-97E3-BABF7494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0953" y="4556657"/>
            <a:ext cx="3475489" cy="529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1704680-A73F-41D3-9981-1FA962F752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1325" y="5330985"/>
            <a:ext cx="8007051" cy="5286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1102440-2609-47CF-910E-C62043FCC9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8374" y="5366050"/>
            <a:ext cx="1621331" cy="4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二、线性表</a:t>
            </a:r>
            <a:endParaRPr lang="en-US" altLang="zh-CN" sz="2800" dirty="0"/>
          </a:p>
          <a:p>
            <a:pPr lvl="1"/>
            <a:r>
              <a:rPr lang="zh-CN" altLang="en-US" sz="2600" dirty="0"/>
              <a:t>线性表中的元素具有相同的特性，属于同一数据对象</a:t>
            </a:r>
            <a:endParaRPr lang="en-US" altLang="zh-CN" sz="2600" dirty="0"/>
          </a:p>
          <a:p>
            <a:pPr lvl="2"/>
            <a:r>
              <a:rPr lang="zh-CN" altLang="en-US" sz="2400" dirty="0"/>
              <a:t>比如：</a:t>
            </a:r>
            <a:endParaRPr lang="en-US" altLang="zh-CN" sz="2400" dirty="0"/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个字母组成的字母表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A,B,C,…,Z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这周每天的平均温度：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线性表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A4F6CF7-051C-4F0E-9AFE-5D35DA26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690" y="3429000"/>
            <a:ext cx="4549878" cy="217852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2E7AE55-2799-435C-9647-C216917DD8B7}"/>
              </a:ext>
            </a:extLst>
          </p:cNvPr>
          <p:cNvGrpSpPr/>
          <p:nvPr/>
        </p:nvGrpSpPr>
        <p:grpSpPr>
          <a:xfrm>
            <a:off x="7550924" y="4044740"/>
            <a:ext cx="562439" cy="1562789"/>
            <a:chOff x="10853161" y="693174"/>
            <a:chExt cx="858779" cy="172556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E8ED6182-1D4C-4768-AA8A-AA9517481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3161" y="693174"/>
              <a:ext cx="842311" cy="1670008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6F0EAB5E-B3F2-4C09-9FAC-D95CA2FE66A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3161" y="693174"/>
              <a:ext cx="858779" cy="1725561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976F434A-984A-4892-BBD9-674695F43C33}"/>
              </a:ext>
            </a:extLst>
          </p:cNvPr>
          <p:cNvSpPr/>
          <p:nvPr/>
        </p:nvSpPr>
        <p:spPr>
          <a:xfrm>
            <a:off x="7403690" y="560752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不能让奇怪的东西混进来！</a:t>
            </a:r>
          </a:p>
        </p:txBody>
      </p:sp>
    </p:spTree>
    <p:extLst>
      <p:ext uri="{BB962C8B-B14F-4D97-AF65-F5344CB8AC3E}">
        <p14:creationId xmlns:p14="http://schemas.microsoft.com/office/powerpoint/2010/main" val="32111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一、顺序表</a:t>
            </a:r>
            <a:endParaRPr lang="en-US" altLang="zh-CN" sz="2800" dirty="0"/>
          </a:p>
          <a:p>
            <a:pPr lvl="1"/>
            <a:r>
              <a:rPr lang="zh-CN" altLang="en-US" sz="2600" dirty="0"/>
              <a:t>顺序表是</a:t>
            </a:r>
            <a:r>
              <a:rPr lang="zh-CN" altLang="en-US" sz="2600" dirty="0">
                <a:solidFill>
                  <a:srgbClr val="FF0000"/>
                </a:solidFill>
              </a:rPr>
              <a:t>线性表</a:t>
            </a:r>
            <a:r>
              <a:rPr lang="zh-CN" altLang="en-US" sz="2600" dirty="0"/>
              <a:t>的</a:t>
            </a:r>
            <a:r>
              <a:rPr lang="zh-CN" altLang="en-US" sz="2600" dirty="0">
                <a:solidFill>
                  <a:srgbClr val="7030A0"/>
                </a:solidFill>
              </a:rPr>
              <a:t>顺序存储</a:t>
            </a:r>
            <a:r>
              <a:rPr lang="zh-CN" altLang="en-US" sz="2600" dirty="0"/>
              <a:t>表示</a:t>
            </a:r>
            <a:endParaRPr lang="en-US" altLang="zh-CN" sz="2600" dirty="0"/>
          </a:p>
          <a:p>
            <a:pPr lvl="1"/>
            <a:r>
              <a:rPr lang="zh-CN" altLang="en-US" sz="2600" dirty="0"/>
              <a:t>采用一组地址连续的存储单元依此存储线性表中的数据元素</a:t>
            </a:r>
            <a:endParaRPr lang="en-US" altLang="zh-CN" sz="2600" dirty="0"/>
          </a:p>
          <a:p>
            <a:pPr lvl="2"/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/>
              <a:t>	</a:t>
            </a: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FD6DE63-64C7-4B9C-BFE2-D904349F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4003" y="4376936"/>
            <a:ext cx="7209145" cy="167654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912CDA1C-0245-425D-92FD-776545FB345E}"/>
              </a:ext>
            </a:extLst>
          </p:cNvPr>
          <p:cNvGrpSpPr/>
          <p:nvPr/>
        </p:nvGrpSpPr>
        <p:grpSpPr>
          <a:xfrm>
            <a:off x="212662" y="4468450"/>
            <a:ext cx="2928745" cy="369332"/>
            <a:chOff x="212662" y="4468450"/>
            <a:chExt cx="2928745" cy="36933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xmlns="" id="{C354DC01-1DEB-4B3B-A828-FDFE650342C7}"/>
                </a:ext>
              </a:extLst>
            </p:cNvPr>
            <p:cNvCxnSpPr/>
            <p:nvPr/>
          </p:nvCxnSpPr>
          <p:spPr>
            <a:xfrm flipH="1">
              <a:off x="2013155" y="4653116"/>
              <a:ext cx="1128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23021574-74A5-41BD-9BA1-0A13B94CE16E}"/>
                </a:ext>
              </a:extLst>
            </p:cNvPr>
            <p:cNvSpPr/>
            <p:nvPr/>
          </p:nvSpPr>
          <p:spPr>
            <a:xfrm>
              <a:off x="212662" y="4468450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第一元素的地址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一、顺序表（元素位置）</a:t>
            </a:r>
            <a:endParaRPr lang="en-US" altLang="zh-CN" sz="2800" dirty="0"/>
          </a:p>
          <a:p>
            <a:pPr lvl="1"/>
            <a:r>
              <a:rPr lang="zh-CN" altLang="en-US" sz="2600" dirty="0"/>
              <a:t>顺序表中元素的位置：</a:t>
            </a:r>
            <a:endParaRPr lang="en-US" altLang="zh-CN" sz="2600" dirty="0"/>
          </a:p>
          <a:p>
            <a:pPr marL="914400" lvl="2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/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/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) =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</a:rPr>
              <a:t>) + 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-1)*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B0D4E30A-C704-48A7-82A3-D25698AD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0396" y="4380272"/>
            <a:ext cx="6321152" cy="17776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E59D6C80-FDF4-4927-8257-C58EB72D4C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135" y="5089998"/>
            <a:ext cx="2842506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二、顺序表的定义和创建</a:t>
            </a:r>
            <a:endParaRPr lang="en-US" altLang="zh-CN" sz="2800" dirty="0"/>
          </a:p>
          <a:p>
            <a:pPr lvl="1"/>
            <a:r>
              <a:rPr lang="zh-CN" altLang="en-US" sz="2600" dirty="0"/>
              <a:t>可以用</a:t>
            </a:r>
            <a:r>
              <a:rPr lang="en-US" altLang="zh-CN" sz="2600" dirty="0"/>
              <a:t>C</a:t>
            </a:r>
            <a:r>
              <a:rPr lang="zh-CN" altLang="en-US" sz="2600" dirty="0"/>
              <a:t>语言中的</a:t>
            </a:r>
            <a:r>
              <a:rPr lang="zh-CN" altLang="en-US" sz="2600" dirty="0">
                <a:solidFill>
                  <a:srgbClr val="7030A0"/>
                </a:solidFill>
              </a:rPr>
              <a:t>一维数组</a:t>
            </a:r>
            <a:r>
              <a:rPr lang="zh-CN" altLang="en-US" sz="2600" dirty="0"/>
              <a:t>表示（定义）顺序表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49985F7-7A5E-4EB0-953D-C6F066E64CA2}"/>
              </a:ext>
            </a:extLst>
          </p:cNvPr>
          <p:cNvSpPr/>
          <p:nvPr/>
        </p:nvSpPr>
        <p:spPr>
          <a:xfrm>
            <a:off x="1814646" y="4021649"/>
            <a:ext cx="8468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#define MAXLISTLEN 100                   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最大表长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ListLen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= 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当前表长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[MAXLISTLEN]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</a:p>
        </p:txBody>
      </p:sp>
    </p:spTree>
    <p:extLst>
      <p:ext uri="{BB962C8B-B14F-4D97-AF65-F5344CB8AC3E}">
        <p14:creationId xmlns:p14="http://schemas.microsoft.com/office/powerpoint/2010/main" val="388805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三、顺序表的访问</a:t>
            </a:r>
            <a:endParaRPr lang="en-US" altLang="zh-CN" sz="2800" dirty="0"/>
          </a:p>
          <a:p>
            <a:pPr lvl="1"/>
            <a:r>
              <a:rPr lang="zh-CN" altLang="en-US" sz="2600" dirty="0"/>
              <a:t>访问并输出指定位置（第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600" dirty="0"/>
              <a:t>）的数据元素值</a:t>
            </a:r>
            <a:endParaRPr lang="zh-CN" altLang="en-US" sz="22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409F8C-6F22-463A-B6A4-A9361B55C590}"/>
              </a:ext>
            </a:extLst>
          </p:cNvPr>
          <p:cNvSpPr/>
          <p:nvPr/>
        </p:nvSpPr>
        <p:spPr>
          <a:xfrm>
            <a:off x="1291079" y="3682435"/>
            <a:ext cx="10157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AcquireSeqList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              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返回指定位置的元素值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return(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[i-1])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开始计数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558EB1-B35F-4802-9907-8A76D34681E0}"/>
              </a:ext>
            </a:extLst>
          </p:cNvPr>
          <p:cNvSpPr/>
          <p:nvPr/>
        </p:nvSpPr>
        <p:spPr>
          <a:xfrm>
            <a:off x="4838736" y="53878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健壮性差！</a:t>
            </a:r>
          </a:p>
        </p:txBody>
      </p:sp>
    </p:spTree>
    <p:extLst>
      <p:ext uri="{BB962C8B-B14F-4D97-AF65-F5344CB8AC3E}">
        <p14:creationId xmlns:p14="http://schemas.microsoft.com/office/powerpoint/2010/main" val="1879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79"/>
            <a:ext cx="10476950" cy="391588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三、顺序表的存取</a:t>
            </a:r>
            <a:endParaRPr lang="en-US" altLang="zh-CN" sz="2800" dirty="0"/>
          </a:p>
          <a:p>
            <a:pPr lvl="1"/>
            <a:r>
              <a:rPr lang="zh-CN" altLang="en-US" sz="2400" dirty="0"/>
              <a:t>访问并输出指定位置（第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dirty="0"/>
              <a:t>）的数据元素值</a:t>
            </a: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顺序表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409F8C-6F22-463A-B6A4-A9361B55C590}"/>
              </a:ext>
            </a:extLst>
          </p:cNvPr>
          <p:cNvSpPr/>
          <p:nvPr/>
        </p:nvSpPr>
        <p:spPr>
          <a:xfrm>
            <a:off x="1291079" y="3512828"/>
            <a:ext cx="101570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AcquireSeqList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ListLen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	return -1;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else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return(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[i-1])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21687AB-7F7A-4898-9B57-DF2DBEC6D481}"/>
              </a:ext>
            </a:extLst>
          </p:cNvPr>
          <p:cNvSpPr/>
          <p:nvPr/>
        </p:nvSpPr>
        <p:spPr>
          <a:xfrm>
            <a:off x="7670426" y="363279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健壮性好！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EB72CD9-E39B-4453-9BCF-DE4EB5C4B0C6}"/>
              </a:ext>
            </a:extLst>
          </p:cNvPr>
          <p:cNvSpPr/>
          <p:nvPr/>
        </p:nvSpPr>
        <p:spPr>
          <a:xfrm>
            <a:off x="7699047" y="445438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时间复杂度是？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8B6614D-5468-4281-8D6B-D239DE0CF6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4478" y="22818"/>
            <a:ext cx="1643743" cy="18171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273DCF8-7330-48E0-80B2-51782C6FB1D3}"/>
              </a:ext>
            </a:extLst>
          </p:cNvPr>
          <p:cNvSpPr/>
          <p:nvPr/>
        </p:nvSpPr>
        <p:spPr>
          <a:xfrm>
            <a:off x="7758041" y="5183645"/>
            <a:ext cx="958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5078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5845</TotalTime>
  <Words>1707</Words>
  <Application>Microsoft Office PowerPoint</Application>
  <PresentationFormat>宽屏</PresentationFormat>
  <Paragraphs>325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等线</vt:lpstr>
      <vt:lpstr>等线 Light</vt:lpstr>
      <vt:lpstr>仿宋</vt:lpstr>
      <vt:lpstr>黑体</vt:lpstr>
      <vt:lpstr>华文彩云</vt:lpstr>
      <vt:lpstr>华文仿宋</vt:lpstr>
      <vt:lpstr>华文隶书</vt:lpstr>
      <vt:lpstr>Arial</vt:lpstr>
      <vt:lpstr>Gill Sans MT</vt:lpstr>
      <vt:lpstr>Times New Roman</vt:lpstr>
      <vt:lpstr>Wingdings</vt:lpstr>
      <vt:lpstr>画廊</vt:lpstr>
      <vt:lpstr>数据结构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  <vt:lpstr>第二章 线性表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334</cp:revision>
  <dcterms:created xsi:type="dcterms:W3CDTF">2018-09-04T02:30:21Z</dcterms:created>
  <dcterms:modified xsi:type="dcterms:W3CDTF">2021-09-24T07:38:31Z</dcterms:modified>
</cp:coreProperties>
</file>