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2" r:id="rId11"/>
    <p:sldId id="281" r:id="rId12"/>
    <p:sldId id="283" r:id="rId13"/>
    <p:sldId id="284" r:id="rId14"/>
  </p:sldIdLst>
  <p:sldSz cx="12192000" cy="6858000"/>
  <p:notesSz cx="6797675" cy="9929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47DA000-5711-4E2C-B939-040369555583}">
          <p14:sldIdLst>
            <p14:sldId id="256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2"/>
            <p14:sldId id="281"/>
            <p14:sldId id="283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5200"/>
    <a:srgbClr val="E7E4DF"/>
    <a:srgbClr val="E4E1DC"/>
    <a:srgbClr val="ECE9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13" autoAdjust="0"/>
    <p:restoredTop sz="84496" autoAdjust="0"/>
  </p:normalViewPr>
  <p:slideViewPr>
    <p:cSldViewPr snapToGrid="0">
      <p:cViewPr varScale="1">
        <p:scale>
          <a:sx n="66" d="100"/>
          <a:sy n="66" d="100"/>
        </p:scale>
        <p:origin x="780" y="7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5659" cy="498215"/>
          </a:xfrm>
          <a:prstGeom prst="rect">
            <a:avLst/>
          </a:prstGeom>
        </p:spPr>
        <p:txBody>
          <a:bodyPr vert="horz" lIns="91420" tIns="45711" rIns="91420" bIns="45711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6" y="1"/>
            <a:ext cx="2945659" cy="498215"/>
          </a:xfrm>
          <a:prstGeom prst="rect">
            <a:avLst/>
          </a:prstGeom>
        </p:spPr>
        <p:txBody>
          <a:bodyPr vert="horz" lIns="91420" tIns="45711" rIns="91420" bIns="45711" rtlCol="0"/>
          <a:lstStyle>
            <a:lvl1pPr algn="r">
              <a:defRPr sz="1200"/>
            </a:lvl1pPr>
          </a:lstStyle>
          <a:p>
            <a:fld id="{62921E22-5363-4267-BCD8-21E898F00B98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0" tIns="45711" rIns="91420" bIns="45711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8725"/>
            <a:ext cx="5438140" cy="3909865"/>
          </a:xfrm>
          <a:prstGeom prst="rect">
            <a:avLst/>
          </a:prstGeom>
        </p:spPr>
        <p:txBody>
          <a:bodyPr vert="horz" lIns="91420" tIns="45711" rIns="91420" bIns="45711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2" y="9431602"/>
            <a:ext cx="2945659" cy="498215"/>
          </a:xfrm>
          <a:prstGeom prst="rect">
            <a:avLst/>
          </a:prstGeom>
        </p:spPr>
        <p:txBody>
          <a:bodyPr vert="horz" lIns="91420" tIns="45711" rIns="91420" bIns="45711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6" y="9431602"/>
            <a:ext cx="2945659" cy="498215"/>
          </a:xfrm>
          <a:prstGeom prst="rect">
            <a:avLst/>
          </a:prstGeom>
        </p:spPr>
        <p:txBody>
          <a:bodyPr vert="horz" lIns="91420" tIns="45711" rIns="91420" bIns="45711" rtlCol="0" anchor="b"/>
          <a:lstStyle>
            <a:lvl1pPr algn="r">
              <a:defRPr sz="1200"/>
            </a:lvl1pPr>
          </a:lstStyle>
          <a:p>
            <a:fld id="{BF87C50E-DBC6-4BF2-965B-4A7CC4E3EA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558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891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区别在于能不能删除自己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8102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1780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2787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833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761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394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096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154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25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57104"/>
            <a:fld id="{BF87C50E-DBC6-4BF2-965B-4A7CC4E3EA22}" type="slidenum">
              <a:rPr lang="zh-CN" altLang="en-US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pPr defTabSz="457104"/>
              <a:t>7</a:t>
            </a:fld>
            <a:endParaRPr lang="zh-CN" altLang="en-US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16830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110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936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E55A-F96C-486D-B915-F9C8C9231B94}" type="datetime1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216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5FB8-F17D-44DB-834B-83F55ECE65C1}" type="datetime1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699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9028-82D8-44B8-AE27-5220958781CA}" type="datetime1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27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2FEF0-5E0F-493B-9B73-8E91266801F1}" type="datetime1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364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F088-CAF9-487B-88AA-7A109C327D0D}" type="datetime1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428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2D7C-ED57-4821-82D4-008477E05330}" type="datetime1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888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8C40A-6390-418A-ACDD-627770A14607}" type="datetime1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34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6F4AF-195B-4EFB-8AE1-95EFF0CD6488}" type="datetime1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542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4613-C87B-48E8-B234-B360D25CA9FB}" type="datetime1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836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B1F4-C9B9-4C4F-A309-7AA23C72DD94}" type="datetime1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696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8AD3041-72E0-4445-BD62-B853EEF3A89F}" type="datetime1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129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F391A-CCBC-4E56-B21B-2794295EE278}" type="datetime1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331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9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6.png"/><Relationship Id="rId5" Type="http://schemas.openxmlformats.org/officeDocument/2006/relationships/image" Target="../media/image15.png"/><Relationship Id="rId10" Type="http://schemas.openxmlformats.org/officeDocument/2006/relationships/image" Target="../media/image25.png"/><Relationship Id="rId4" Type="http://schemas.openxmlformats.org/officeDocument/2006/relationships/image" Target="../media/image14.png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61B334F-B178-4543-8300-F0D524414D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华文彩云" panose="02010800040101010101" pitchFamily="2" charset="-122"/>
                <a:ea typeface="华文彩云" panose="02010800040101010101" pitchFamily="2" charset="-122"/>
              </a:rPr>
              <a:t>数据结构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C22CC6DF-7265-460A-95BC-7F39BEC9F6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683976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latin typeface="华文隶书" panose="02010800040101010101" pitchFamily="2" charset="-122"/>
                <a:ea typeface="华文隶书" panose="02010800040101010101" pitchFamily="2" charset="-122"/>
              </a:rPr>
              <a:t>线性表</a:t>
            </a:r>
            <a:r>
              <a:rPr lang="zh-CN" altLang="en-US" sz="5400" dirty="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zh-CN" altLang="en-US" sz="5400" dirty="0">
                <a:latin typeface="华文隶书" panose="02010800040101010101" pitchFamily="2" charset="-122"/>
                <a:ea typeface="华文隶书" panose="02010800040101010101" pitchFamily="2" charset="-122"/>
              </a:rPr>
              <a:t>二</a:t>
            </a:r>
            <a:r>
              <a:rPr lang="zh-CN" altLang="en-US" sz="5400" dirty="0"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endParaRPr lang="en-US" altLang="zh-CN" sz="5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2021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09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月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EFD706D-70F1-496E-937C-E15DF8F123D9}"/>
              </a:ext>
            </a:extLst>
          </p:cNvPr>
          <p:cNvSpPr/>
          <p:nvPr/>
        </p:nvSpPr>
        <p:spPr>
          <a:xfrm>
            <a:off x="5809200" y="5308917"/>
            <a:ext cx="4185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深圳大学电子与信息工程学院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8D2850F7-60AD-406E-8C5A-DAC20EA0B562}"/>
              </a:ext>
            </a:extLst>
          </p:cNvPr>
          <p:cNvSpPr/>
          <p:nvPr/>
        </p:nvSpPr>
        <p:spPr>
          <a:xfrm>
            <a:off x="9908540" y="4940990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周飞</a:t>
            </a:r>
          </a:p>
        </p:txBody>
      </p:sp>
    </p:spTree>
    <p:extLst>
      <p:ext uri="{BB962C8B-B14F-4D97-AF65-F5344CB8AC3E}">
        <p14:creationId xmlns:p14="http://schemas.microsoft.com/office/powerpoint/2010/main" val="3265525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80"/>
            <a:ext cx="10476950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五、双向链表的删除</a:t>
            </a:r>
            <a:endParaRPr lang="en-US" altLang="zh-CN" sz="2800" dirty="0"/>
          </a:p>
          <a:p>
            <a:pPr lvl="1"/>
            <a:r>
              <a:rPr lang="zh-CN" altLang="en-US" sz="2400" dirty="0"/>
              <a:t>双向链表的删除也需要改变两个方向的指针</a:t>
            </a:r>
            <a:endParaRPr lang="en-US" altLang="zh-CN" sz="24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第二章 线性表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第四节 双向链表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xmlns="" id="{E04EB82B-8A9A-49A1-B4B3-735B8CC192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1780"/>
          <a:stretch/>
        </p:blipFill>
        <p:spPr>
          <a:xfrm>
            <a:off x="1485067" y="3398625"/>
            <a:ext cx="5352081" cy="13734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76A25A7B-DB9E-4684-9EAE-78EBA1D5FCB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51579" y="4855669"/>
            <a:ext cx="4452421" cy="102506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xmlns="" id="{E9335311-AE33-4B82-B33F-7DA0F69217B4}"/>
              </a:ext>
            </a:extLst>
          </p:cNvPr>
          <p:cNvSpPr/>
          <p:nvPr/>
        </p:nvSpPr>
        <p:spPr>
          <a:xfrm>
            <a:off x="8027550" y="4666978"/>
            <a:ext cx="10214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free(p)</a:t>
            </a:r>
            <a:endParaRPr lang="zh-CN" altLang="en-US" sz="2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E9AF9495-1CDF-4CE8-B566-6671A4AB51A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27550" y="3912835"/>
            <a:ext cx="2210850" cy="33019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83DA5989-4CDE-484F-8208-C2EBA9A2B59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41517" y="3910209"/>
            <a:ext cx="1296609" cy="33019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0D054306-A803-41FC-AB80-CED69D1ECF9E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85150" y="4279216"/>
            <a:ext cx="2153250" cy="36123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A180AF0C-7132-4C81-931D-1DB9BFB2BDA2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38401" y="4262890"/>
            <a:ext cx="1382400" cy="355705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E0446B0C-6E50-4569-83F4-CD06F495507F}"/>
              </a:ext>
            </a:extLst>
          </p:cNvPr>
          <p:cNvSpPr/>
          <p:nvPr/>
        </p:nvSpPr>
        <p:spPr>
          <a:xfrm>
            <a:off x="7330046" y="5155838"/>
            <a:ext cx="449353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</a:rPr>
              <a:t>双向链表的删除和单链表的删除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</a:rPr>
              <a:t>在逻辑上还有什么不一样？</a:t>
            </a:r>
          </a:p>
        </p:txBody>
      </p:sp>
    </p:spTree>
    <p:extLst>
      <p:ext uri="{BB962C8B-B14F-4D97-AF65-F5344CB8AC3E}">
        <p14:creationId xmlns:p14="http://schemas.microsoft.com/office/powerpoint/2010/main" val="178870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80"/>
            <a:ext cx="10476950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一、基于空间的比较</a:t>
            </a:r>
            <a:endParaRPr lang="en-US" altLang="zh-CN" sz="2800" dirty="0"/>
          </a:p>
          <a:p>
            <a:pPr lvl="1"/>
            <a:r>
              <a:rPr lang="zh-CN" altLang="en-US" sz="2400" dirty="0"/>
              <a:t>存储的分配方式</a:t>
            </a:r>
            <a:endParaRPr lang="en-US" altLang="zh-CN" sz="2400" dirty="0"/>
          </a:p>
          <a:p>
            <a:pPr lvl="2"/>
            <a:r>
              <a:rPr lang="zh-CN" altLang="en-US" sz="2400" dirty="0"/>
              <a:t>顺序表的存储空间是静态分配的</a:t>
            </a:r>
            <a:endParaRPr lang="en-US" altLang="zh-CN" sz="2400" dirty="0"/>
          </a:p>
          <a:p>
            <a:pPr lvl="2"/>
            <a:r>
              <a:rPr lang="zh-CN" altLang="en-US" sz="2400" dirty="0"/>
              <a:t>链表的存储空间是动态分配的</a:t>
            </a:r>
            <a:endParaRPr lang="en-US" altLang="zh-CN" sz="2400" dirty="0"/>
          </a:p>
          <a:p>
            <a:pPr lvl="1"/>
            <a:r>
              <a:rPr lang="zh-CN" altLang="en-US" sz="2600" dirty="0"/>
              <a:t>存储密度</a:t>
            </a:r>
            <a:r>
              <a:rPr lang="en-US" altLang="zh-CN" sz="2000" dirty="0"/>
              <a:t>=</a:t>
            </a:r>
            <a:r>
              <a:rPr lang="zh-CN" altLang="en-US" sz="2000" dirty="0"/>
              <a:t>结点数据本身所占的存储量</a:t>
            </a:r>
            <a:r>
              <a:rPr lang="en-US" altLang="zh-CN" sz="2000" dirty="0"/>
              <a:t>/</a:t>
            </a:r>
            <a:r>
              <a:rPr lang="zh-CN" altLang="en-US" sz="2000" dirty="0"/>
              <a:t>结点结构所占的存储量</a:t>
            </a:r>
            <a:endParaRPr lang="en-US" altLang="zh-CN" sz="2000" dirty="0"/>
          </a:p>
          <a:p>
            <a:pPr lvl="2"/>
            <a:r>
              <a:rPr lang="zh-CN" altLang="en-US" sz="2400" dirty="0"/>
              <a:t>顺序表的存储密度</a:t>
            </a:r>
            <a:endParaRPr lang="en-US" altLang="zh-CN" sz="2400" dirty="0"/>
          </a:p>
          <a:p>
            <a:pPr lvl="2"/>
            <a:r>
              <a:rPr lang="zh-CN" altLang="en-US" sz="2400" dirty="0"/>
              <a:t>链表的存储密度</a:t>
            </a:r>
            <a:endParaRPr lang="en-US" altLang="zh-CN" sz="2400" dirty="0"/>
          </a:p>
          <a:p>
            <a:pPr lvl="2"/>
            <a:endParaRPr lang="en-US" altLang="zh-CN" sz="2400" dirty="0"/>
          </a:p>
          <a:p>
            <a:pPr lvl="1"/>
            <a:endParaRPr lang="en-US" altLang="zh-CN" sz="26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第二章 线性表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49930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第四节 顺序表与链表的比较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84E53328-227D-4179-AC95-F25D38A09962}"/>
              </a:ext>
            </a:extLst>
          </p:cNvPr>
          <p:cNvSpPr/>
          <p:nvPr/>
        </p:nvSpPr>
        <p:spPr>
          <a:xfrm>
            <a:off x="4370320" y="5001134"/>
            <a:ext cx="5116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=1</a:t>
            </a:r>
            <a:endParaRPr lang="zh-CN" altLang="en-US" sz="24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xmlns="" id="{00874585-C13C-482F-934A-F27265A4FC25}"/>
              </a:ext>
            </a:extLst>
          </p:cNvPr>
          <p:cNvSpPr/>
          <p:nvPr/>
        </p:nvSpPr>
        <p:spPr>
          <a:xfrm>
            <a:off x="4370319" y="5499560"/>
            <a:ext cx="5116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&lt;1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8315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119" y="2101572"/>
            <a:ext cx="10476950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二、基于时间的比较</a:t>
            </a:r>
            <a:endParaRPr lang="en-US" altLang="zh-CN" sz="2800" dirty="0"/>
          </a:p>
          <a:p>
            <a:pPr lvl="1"/>
            <a:r>
              <a:rPr lang="zh-CN" altLang="en-US" sz="2400" dirty="0"/>
              <a:t>存取（查找）方式</a:t>
            </a:r>
            <a:endParaRPr lang="en-US" altLang="zh-CN" sz="2400" dirty="0"/>
          </a:p>
          <a:p>
            <a:pPr lvl="2"/>
            <a:r>
              <a:rPr lang="zh-CN" altLang="en-US" sz="2200" dirty="0"/>
              <a:t>顺序表中的元素可以随机存取（直接存取）</a:t>
            </a:r>
            <a:endParaRPr lang="en-US" altLang="zh-CN" sz="2200" dirty="0"/>
          </a:p>
          <a:p>
            <a:pPr lvl="2"/>
            <a:r>
              <a:rPr lang="zh-CN" altLang="en-US" sz="2400" dirty="0"/>
              <a:t>链表中的元素必须顺序存取（即需要沿着链查找指定的位置）</a:t>
            </a:r>
            <a:endParaRPr lang="en-US" altLang="zh-CN" sz="2400" dirty="0"/>
          </a:p>
          <a:p>
            <a:pPr lvl="1"/>
            <a:r>
              <a:rPr lang="zh-CN" altLang="en-US" sz="2800" dirty="0"/>
              <a:t>插入</a:t>
            </a:r>
            <a:r>
              <a:rPr lang="en-US" altLang="zh-CN" sz="2800" dirty="0"/>
              <a:t>/</a:t>
            </a:r>
            <a:r>
              <a:rPr lang="zh-CN" altLang="en-US" sz="2800" dirty="0"/>
              <a:t>删除</a:t>
            </a:r>
            <a:endParaRPr lang="en-US" altLang="zh-CN" sz="2800" dirty="0"/>
          </a:p>
          <a:p>
            <a:pPr lvl="2"/>
            <a:r>
              <a:rPr lang="zh-CN" altLang="en-US" sz="2200" dirty="0"/>
              <a:t>时间复杂度是一样的</a:t>
            </a:r>
            <a:r>
              <a:rPr lang="en-US" altLang="zh-CN" sz="2200" dirty="0"/>
              <a:t>O</a:t>
            </a:r>
            <a:r>
              <a:rPr lang="zh-CN" altLang="en-US" sz="2200" dirty="0"/>
              <a:t>（</a:t>
            </a:r>
            <a:r>
              <a:rPr lang="en-US" altLang="zh-CN" sz="2200" i="1" dirty="0"/>
              <a:t>n</a:t>
            </a:r>
            <a:r>
              <a:rPr lang="zh-CN" altLang="en-US" sz="2200" dirty="0"/>
              <a:t>）</a:t>
            </a:r>
            <a:endParaRPr lang="en-US" altLang="zh-CN" sz="2200" dirty="0"/>
          </a:p>
          <a:p>
            <a:pPr lvl="2"/>
            <a:r>
              <a:rPr lang="zh-CN" altLang="en-US" sz="2400" dirty="0"/>
              <a:t>顺序表平均需要移动近一半的元素</a:t>
            </a:r>
            <a:endParaRPr lang="en-US" altLang="zh-CN" sz="2400" dirty="0"/>
          </a:p>
          <a:p>
            <a:pPr lvl="2"/>
            <a:r>
              <a:rPr lang="zh-CN" altLang="en-US" sz="2400" dirty="0"/>
              <a:t>链表不需要移动元素，只需要修改指针</a:t>
            </a:r>
            <a:endParaRPr lang="en-US" altLang="zh-CN" sz="2400" dirty="0"/>
          </a:p>
          <a:p>
            <a:pPr lvl="1"/>
            <a:endParaRPr lang="en-US" altLang="zh-CN" sz="26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第二章 线性表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49930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第四节 顺序表与链表的比较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D592D98B-53FE-44DE-8CD2-F58ECA848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4800" y="17213"/>
            <a:ext cx="2934437" cy="173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678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119" y="2101572"/>
            <a:ext cx="10476950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三、基于应用的比较</a:t>
            </a:r>
            <a:endParaRPr lang="en-US" altLang="zh-CN" sz="2800" dirty="0"/>
          </a:p>
          <a:p>
            <a:pPr lvl="1"/>
            <a:r>
              <a:rPr lang="zh-CN" altLang="en-US" sz="2400" dirty="0"/>
              <a:t>顺序表的应用</a:t>
            </a:r>
            <a:endParaRPr lang="en-US" altLang="zh-CN" sz="2400" dirty="0"/>
          </a:p>
          <a:p>
            <a:pPr lvl="2"/>
            <a:r>
              <a:rPr lang="zh-CN" altLang="en-US" sz="2200" dirty="0"/>
              <a:t>储存大量数据，并主要用于查找时</a:t>
            </a:r>
            <a:endParaRPr lang="en-US" altLang="zh-CN" sz="2200" dirty="0"/>
          </a:p>
          <a:p>
            <a:pPr lvl="2"/>
            <a:r>
              <a:rPr lang="zh-CN" altLang="en-US" sz="2400" dirty="0"/>
              <a:t>比如：用数据库进行学籍管理</a:t>
            </a:r>
            <a:endParaRPr lang="en-US" altLang="zh-CN" sz="2400" dirty="0"/>
          </a:p>
          <a:p>
            <a:pPr lvl="1"/>
            <a:r>
              <a:rPr lang="zh-CN" altLang="en-US" sz="2400" dirty="0"/>
              <a:t>链表的应用</a:t>
            </a:r>
            <a:endParaRPr lang="en-US" altLang="zh-CN" sz="2400" dirty="0"/>
          </a:p>
          <a:p>
            <a:pPr lvl="2"/>
            <a:r>
              <a:rPr lang="zh-CN" altLang="en-US" sz="2400" dirty="0"/>
              <a:t>存储的元素经常要进行插入和删除操作</a:t>
            </a:r>
            <a:endParaRPr lang="en-US" altLang="zh-CN" sz="2400" dirty="0"/>
          </a:p>
          <a:p>
            <a:pPr lvl="2"/>
            <a:r>
              <a:rPr lang="zh-CN" altLang="en-US" sz="2400" dirty="0"/>
              <a:t>比如：大家的网上购物车</a:t>
            </a:r>
            <a:endParaRPr lang="en-US" altLang="zh-CN" sz="26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第二章 线性表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49930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第四节 顺序表与链表的比较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82D7AF2C-D010-43C3-B256-09430BB9D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9199" y="2327140"/>
            <a:ext cx="2011636" cy="362440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05188EE0-90F9-4CF6-939D-FD1E764ED15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286" r="17109"/>
          <a:stretch/>
        </p:blipFill>
        <p:spPr>
          <a:xfrm>
            <a:off x="6411219" y="2327140"/>
            <a:ext cx="3207980" cy="195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926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80"/>
            <a:ext cx="10476950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六、线性链表的删除</a:t>
            </a:r>
            <a:endParaRPr lang="en-US" altLang="zh-CN" sz="2800" dirty="0"/>
          </a:p>
          <a:p>
            <a:pPr lvl="1"/>
            <a:r>
              <a:rPr lang="zh-CN" altLang="en-US" sz="2200" dirty="0"/>
              <a:t>在线性链表的第</a:t>
            </a:r>
            <a:r>
              <a:rPr lang="en-US" altLang="zh-CN" sz="2200" dirty="0" err="1"/>
              <a:t>i</a:t>
            </a:r>
            <a:r>
              <a:rPr lang="zh-CN" altLang="en-US" sz="2200" dirty="0"/>
              <a:t>个元素删除</a:t>
            </a:r>
            <a:endParaRPr lang="en-US" altLang="zh-CN" sz="2200" dirty="0"/>
          </a:p>
          <a:p>
            <a:pPr lvl="1"/>
            <a:endParaRPr lang="en-US" altLang="zh-CN" sz="24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第二章 线性表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第三节 线性链表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2C9B31B8-BA98-4D20-9CD7-7FDC4B35776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3661" y="3528234"/>
            <a:ext cx="6736127" cy="114603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xmlns="" id="{AA474316-5899-4B5D-B08F-F5B943B56EA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737" y="4657351"/>
            <a:ext cx="6081575" cy="1314664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xmlns="" id="{7318DB63-19D9-462A-8739-69A0C50FCFF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57936" y="4997116"/>
            <a:ext cx="3670888" cy="38028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xmlns="" id="{5DFB8030-1DC4-4ABB-8E4E-CF540DE5F48C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38981" y="5445008"/>
            <a:ext cx="595544" cy="55143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xmlns="" id="{760B7C9E-9D6B-4FBA-9BF2-99DE370DBFE2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43765" y="4997116"/>
            <a:ext cx="963977" cy="426248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xmlns="" id="{9060811C-EB2D-4D65-AACE-93C560328143}"/>
              </a:ext>
            </a:extLst>
          </p:cNvPr>
          <p:cNvSpPr/>
          <p:nvPr/>
        </p:nvSpPr>
        <p:spPr>
          <a:xfrm>
            <a:off x="8319472" y="4462917"/>
            <a:ext cx="5116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q=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xmlns="" id="{C87E85E1-09D3-4DB6-8B5B-C6B1CACE0579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791781" y="4611823"/>
            <a:ext cx="1141570" cy="312759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xmlns="" id="{31B09C06-4DC4-4055-B973-7BFDE73E849D}"/>
              </a:ext>
            </a:extLst>
          </p:cNvPr>
          <p:cNvSpPr/>
          <p:nvPr/>
        </p:nvSpPr>
        <p:spPr>
          <a:xfrm>
            <a:off x="8357936" y="5423364"/>
            <a:ext cx="10214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free(q)</a:t>
            </a:r>
          </a:p>
        </p:txBody>
      </p:sp>
    </p:spTree>
    <p:extLst>
      <p:ext uri="{BB962C8B-B14F-4D97-AF65-F5344CB8AC3E}">
        <p14:creationId xmlns:p14="http://schemas.microsoft.com/office/powerpoint/2010/main" val="2154908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80"/>
            <a:ext cx="10476950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六、线性链表的插入</a:t>
            </a:r>
            <a:endParaRPr lang="en-US" altLang="zh-CN" sz="2800" dirty="0"/>
          </a:p>
          <a:p>
            <a:pPr lvl="1"/>
            <a:r>
              <a:rPr lang="zh-CN" altLang="en-US" sz="2200" dirty="0"/>
              <a:t>时间复杂度是多少？</a:t>
            </a:r>
            <a:endParaRPr lang="en-US" altLang="zh-CN" sz="2200" dirty="0"/>
          </a:p>
          <a:p>
            <a:pPr lvl="1"/>
            <a:r>
              <a:rPr lang="zh-CN" altLang="en-US" sz="2000" dirty="0"/>
              <a:t>操作的频度与在线性链表中的删除位置有关</a:t>
            </a:r>
            <a:endParaRPr lang="en-US" altLang="zh-CN" sz="2000" dirty="0"/>
          </a:p>
          <a:p>
            <a:pPr lvl="1"/>
            <a:r>
              <a:rPr lang="zh-CN" altLang="en-US" sz="2000" dirty="0"/>
              <a:t>删除的时间复杂度跟查找是一样的</a:t>
            </a:r>
            <a:endParaRPr lang="en-US" altLang="zh-CN" sz="24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第二章 线性表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第三节 线性链表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E9D09A2E-23D9-4B37-97E3-BABF7494AF6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31163" y="4486980"/>
            <a:ext cx="3475489" cy="5298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C1102440-2609-47CF-910E-C62043FCC95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48135" y="5375714"/>
            <a:ext cx="1621331" cy="46705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6F573A74-973E-47CD-A811-EBDD4B6735A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5561"/>
          <a:stretch/>
        </p:blipFill>
        <p:spPr>
          <a:xfrm>
            <a:off x="1620254" y="5366051"/>
            <a:ext cx="7427882" cy="49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834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80"/>
            <a:ext cx="10476950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一、循环链表</a:t>
            </a:r>
            <a:endParaRPr lang="en-US" altLang="zh-CN" sz="2800" dirty="0"/>
          </a:p>
          <a:p>
            <a:pPr lvl="1"/>
            <a:r>
              <a:rPr lang="zh-CN" altLang="en-US" sz="2400" dirty="0"/>
              <a:t>循环链表是一种特殊的线性链表</a:t>
            </a:r>
            <a:endParaRPr lang="en-US" altLang="zh-CN" sz="2400" dirty="0"/>
          </a:p>
          <a:p>
            <a:pPr lvl="1"/>
            <a:r>
              <a:rPr lang="zh-CN" altLang="en-US" sz="2400" dirty="0"/>
              <a:t>它的最后一个结点的指针域不再是</a:t>
            </a:r>
            <a:r>
              <a:rPr lang="en-US" altLang="zh-CN" sz="2400" dirty="0"/>
              <a:t>NULL</a:t>
            </a:r>
            <a:r>
              <a:rPr lang="zh-CN" altLang="en-US" sz="2400" dirty="0"/>
              <a:t>，而是指向头结点</a:t>
            </a:r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r>
              <a:rPr lang="zh-CN" altLang="en-US" sz="2800" dirty="0"/>
              <a:t>整个链表形成了一个环</a:t>
            </a:r>
            <a:endParaRPr lang="en-US" altLang="zh-CN" sz="28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第二章 线性表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第四节 循环链表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8886176B-9185-4B49-8E5F-A4D03574A16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13275" y="4005040"/>
            <a:ext cx="10146632" cy="113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42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80"/>
            <a:ext cx="10476950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二、循环链表的查找、插入和删除</a:t>
            </a:r>
            <a:endParaRPr lang="en-US" altLang="zh-CN" sz="2800" dirty="0"/>
          </a:p>
          <a:p>
            <a:pPr lvl="1"/>
            <a:r>
              <a:rPr lang="zh-CN" altLang="en-US" sz="2400" dirty="0"/>
              <a:t>在循环链表中，查找、插入和删除一个结点的操作跟线性链表是</a:t>
            </a: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</a:rPr>
              <a:t>基本一致</a:t>
            </a:r>
            <a:r>
              <a:rPr lang="zh-CN" altLang="en-US" sz="2400" dirty="0"/>
              <a:t>的</a:t>
            </a:r>
            <a:endParaRPr lang="en-US" altLang="zh-CN" sz="2400" dirty="0"/>
          </a:p>
          <a:p>
            <a:pPr lvl="1"/>
            <a:r>
              <a:rPr lang="zh-CN" altLang="en-US" sz="2400" dirty="0"/>
              <a:t>差别仅在于：算法中循环的中止条件</a:t>
            </a:r>
            <a:r>
              <a:rPr lang="zh-CN" altLang="en-US" sz="2400" dirty="0">
                <a:solidFill>
                  <a:schemeClr val="accent3"/>
                </a:solidFill>
              </a:rPr>
              <a:t>不再是判断</a:t>
            </a:r>
            <a:r>
              <a:rPr lang="zh-CN" altLang="en-US" sz="2400" dirty="0"/>
              <a:t>                    </a:t>
            </a:r>
            <a:r>
              <a:rPr lang="en-US" altLang="zh-CN" sz="2400" b="1" dirty="0"/>
              <a:t>==NULL</a:t>
            </a:r>
          </a:p>
          <a:p>
            <a:pPr marL="457200" lvl="1" indent="0">
              <a:buNone/>
            </a:pPr>
            <a:r>
              <a:rPr lang="en-US" altLang="zh-CN" sz="2400" dirty="0"/>
              <a:t>                           </a:t>
            </a:r>
            <a:r>
              <a:rPr lang="zh-CN" altLang="en-US" sz="2400" dirty="0"/>
              <a:t>而是</a:t>
            </a:r>
            <a:r>
              <a:rPr lang="zh-CN" altLang="en-US" sz="2400" dirty="0">
                <a:solidFill>
                  <a:schemeClr val="accent3"/>
                </a:solidFill>
              </a:rPr>
              <a:t>判断                    </a:t>
            </a:r>
            <a:r>
              <a:rPr lang="en-US" altLang="zh-CN" sz="2800" b="1" dirty="0"/>
              <a:t>==L </a:t>
            </a:r>
            <a:r>
              <a:rPr lang="zh-CN" altLang="en-US" sz="2400" b="1" dirty="0"/>
              <a:t>（头指针）</a:t>
            </a:r>
            <a:endParaRPr lang="zh-CN" altLang="en-US" sz="2400" dirty="0">
              <a:solidFill>
                <a:schemeClr val="accent3"/>
              </a:solidFill>
            </a:endParaRPr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第二章 线性表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第四节 循环链表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8886176B-9185-4B49-8E5F-A4D03574A16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3919" y="5025795"/>
            <a:ext cx="10146632" cy="113998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6AEC9675-A05F-4E85-B4B9-C24D986A299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974"/>
          <a:stretch/>
        </p:blipFill>
        <p:spPr>
          <a:xfrm>
            <a:off x="7964905" y="3978442"/>
            <a:ext cx="1406171" cy="3193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98CBACF5-5650-485B-B930-2094B0FA85E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974"/>
          <a:stretch/>
        </p:blipFill>
        <p:spPr>
          <a:xfrm>
            <a:off x="4576223" y="4537879"/>
            <a:ext cx="1406171" cy="31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923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80"/>
            <a:ext cx="10476950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一、双向链表</a:t>
            </a:r>
            <a:endParaRPr lang="en-US" altLang="zh-CN" sz="2800" dirty="0"/>
          </a:p>
          <a:p>
            <a:pPr lvl="1"/>
            <a:r>
              <a:rPr lang="zh-CN" altLang="en-US" sz="2400" dirty="0"/>
              <a:t>双向链表是一种特殊的线性链表</a:t>
            </a:r>
            <a:endParaRPr lang="en-US" altLang="zh-CN" sz="2400" dirty="0"/>
          </a:p>
          <a:p>
            <a:pPr lvl="1"/>
            <a:r>
              <a:rPr lang="zh-CN" altLang="en-US" sz="2400" dirty="0"/>
              <a:t>双向链表中，每个结点包含</a:t>
            </a:r>
            <a:r>
              <a:rPr lang="en-US" altLang="zh-CN" sz="2400" dirty="0"/>
              <a:t>3</a:t>
            </a:r>
            <a:r>
              <a:rPr lang="zh-CN" altLang="en-US" sz="2400" dirty="0"/>
              <a:t>项</a:t>
            </a:r>
            <a:endParaRPr lang="en-US" altLang="zh-CN" sz="2400" dirty="0"/>
          </a:p>
          <a:p>
            <a:pPr lvl="2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数据域：数据元素的信息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个指针域：一个指针指向直接后继（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另一个指向之前驱（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400" dirty="0"/>
          </a:p>
          <a:p>
            <a:pPr lvl="1"/>
            <a:endParaRPr lang="en-US" altLang="zh-CN" sz="24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第二章 线性表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第四节 双向链表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54A7D70C-4CCE-4F92-9909-35AB43A0841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894" y="4930927"/>
            <a:ext cx="5233043" cy="102044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9F90D157-82F0-4AAE-8396-35ACB10D67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6391" y="5317707"/>
            <a:ext cx="1352550" cy="4476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C7D92172-2924-4E75-802B-399AC86770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8669" y="5298657"/>
            <a:ext cx="1095375" cy="4857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D1E7EA7D-4C00-4BAD-A35D-5AC37DADE5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9564" y="5292640"/>
            <a:ext cx="104775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857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80"/>
            <a:ext cx="10476950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二、双向循环链表</a:t>
            </a:r>
            <a:endParaRPr lang="en-US" altLang="zh-CN" sz="2800" dirty="0"/>
          </a:p>
          <a:p>
            <a:pPr lvl="1"/>
            <a:r>
              <a:rPr lang="zh-CN" altLang="en-US" sz="2400" dirty="0"/>
              <a:t>双向循环链表中，存在着</a:t>
            </a:r>
            <a:r>
              <a:rPr lang="en-US" altLang="zh-CN" sz="2400" dirty="0"/>
              <a:t>2</a:t>
            </a:r>
            <a:r>
              <a:rPr lang="zh-CN" altLang="en-US" sz="2400" dirty="0"/>
              <a:t>个环</a:t>
            </a:r>
            <a:endParaRPr lang="en-US" altLang="zh-CN" sz="2400" dirty="0"/>
          </a:p>
          <a:p>
            <a:pPr lvl="1"/>
            <a:r>
              <a:rPr lang="zh-CN" altLang="en-US" sz="2400" dirty="0"/>
              <a:t>一个是直接后驱环</a:t>
            </a:r>
            <a:r>
              <a:rPr lang="zh-CN" altLang="en-US" dirty="0"/>
              <a:t>（红）</a:t>
            </a:r>
            <a:endParaRPr lang="en-US" altLang="zh-CN" dirty="0"/>
          </a:p>
          <a:p>
            <a:pPr lvl="1"/>
            <a:r>
              <a:rPr lang="zh-CN" altLang="en-US" sz="2400" dirty="0"/>
              <a:t>一个是直接前驱环</a:t>
            </a:r>
            <a:r>
              <a:rPr lang="zh-CN" altLang="en-US" dirty="0"/>
              <a:t>（蓝）</a:t>
            </a:r>
            <a:endParaRPr lang="en-US" altLang="zh-CN" dirty="0"/>
          </a:p>
          <a:p>
            <a:pPr lvl="1"/>
            <a:endParaRPr lang="en-US" altLang="zh-CN" sz="24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第二章 线性表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第四节 双向链表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08A6B1-A78C-47EB-92DF-8648CDD76AF2}" type="slidenum"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B71E42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B71E42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45DD1E3F-DF65-413D-B548-41896183E66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48181" y="1645206"/>
            <a:ext cx="2986321" cy="237949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xmlns="" id="{2824E1BD-BDE2-4558-97D5-09978F7D673F}"/>
              </a:ext>
            </a:extLst>
          </p:cNvPr>
          <p:cNvSpPr/>
          <p:nvPr/>
        </p:nvSpPr>
        <p:spPr>
          <a:xfrm>
            <a:off x="7342486" y="402470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循环链表</a:t>
            </a:r>
            <a:endParaRPr lang="en-US" altLang="zh-CN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BF0D373C-80C3-48A5-AD98-69D0E24F2736}"/>
              </a:ext>
            </a:extLst>
          </p:cNvPr>
          <p:cNvSpPr/>
          <p:nvPr/>
        </p:nvSpPr>
        <p:spPr>
          <a:xfrm>
            <a:off x="8804357" y="402470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双向链表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63EE53DA-C20A-4088-9629-167BCF6EF2D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2936" y="4678485"/>
            <a:ext cx="6699550" cy="153035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67A44597-C584-4ECC-8C40-E3496EB2C02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64103" y="4339006"/>
            <a:ext cx="1187598" cy="52284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3381D9BE-EAF7-4444-B001-A6199672B39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6087"/>
          <a:stretch/>
        </p:blipFill>
        <p:spPr>
          <a:xfrm>
            <a:off x="7725570" y="4746946"/>
            <a:ext cx="2766323" cy="139343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50ED2CF1-67B8-4B72-AB99-5D8EBAAE7442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33566" y="4360825"/>
            <a:ext cx="888452" cy="43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618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80"/>
            <a:ext cx="10476950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三、双向链表的定义</a:t>
            </a:r>
            <a:endParaRPr lang="en-US" altLang="zh-CN" sz="2800" dirty="0"/>
          </a:p>
          <a:p>
            <a:pPr lvl="1"/>
            <a:r>
              <a:rPr lang="zh-CN" altLang="en-US" sz="2400" dirty="0"/>
              <a:t>定一个双向链表的结点</a:t>
            </a:r>
            <a:endParaRPr lang="en-US" altLang="zh-CN" sz="2400" dirty="0"/>
          </a:p>
          <a:p>
            <a:pPr lvl="1"/>
            <a:endParaRPr lang="en-US" altLang="zh-CN" sz="24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第二章 线性表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第四节 双向链表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54A7D70C-4CCE-4F92-9909-35AB43A0841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989" y="2408557"/>
            <a:ext cx="5233043" cy="102044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9F90D157-82F0-4AAE-8396-35ACB10D67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1486" y="2795337"/>
            <a:ext cx="1352550" cy="4476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C7D92172-2924-4E75-802B-399AC86770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3764" y="2776287"/>
            <a:ext cx="1095375" cy="4857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D1E7EA7D-4C00-4BAD-A35D-5AC37DADE5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54659" y="2770270"/>
            <a:ext cx="1047750" cy="4667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C2F5393E-A76B-4139-AF7A-87830CD97DCE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57449" y="3398933"/>
            <a:ext cx="3267075" cy="4476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2C9FA180-5C7A-4029-A326-6C5B86286EFF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82902" y="5373120"/>
            <a:ext cx="3016167" cy="89132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A8463CC2-6166-4455-AD35-3B5B0E33B39D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60419" y="3846608"/>
            <a:ext cx="3571875" cy="47625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67B5B43A-A177-4DBD-AEE2-3D40B05D0B04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62175" y="4415217"/>
            <a:ext cx="3653088" cy="937597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02EB49DE-74AE-4788-BD80-56CAEEA1F0EB}"/>
              </a:ext>
            </a:extLst>
          </p:cNvPr>
          <p:cNvSpPr/>
          <p:nvPr/>
        </p:nvSpPr>
        <p:spPr>
          <a:xfrm>
            <a:off x="6459708" y="4135328"/>
            <a:ext cx="43396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对于任何一个中间结点，都有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44104B3F-83B9-4C69-9AFE-B56BDD934127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89989" y="4691978"/>
            <a:ext cx="2451681" cy="403441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68B21935-EEF3-4452-9B4C-0D20F9DCC198}"/>
              </a:ext>
            </a:extLst>
          </p:cNvPr>
          <p:cNvSpPr/>
          <p:nvPr/>
        </p:nvSpPr>
        <p:spPr>
          <a:xfrm>
            <a:off x="8941052" y="4633754"/>
            <a:ext cx="5309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==</a:t>
            </a:r>
            <a:endParaRPr lang="zh-CN" altLang="en-US" sz="2400" b="1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xmlns="" id="{CB63636A-FC92-4285-8A06-2930ECC5C80B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20521" y="4691978"/>
            <a:ext cx="352527" cy="38692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xmlns="" id="{890219E3-1CBC-427C-A083-D36F095540D5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49883" y="5181424"/>
            <a:ext cx="2451681" cy="372130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B8B0D7F2-7F76-444D-B6A7-27034E9058F8}"/>
              </a:ext>
            </a:extLst>
          </p:cNvPr>
          <p:cNvSpPr/>
          <p:nvPr/>
        </p:nvSpPr>
        <p:spPr>
          <a:xfrm>
            <a:off x="8963100" y="5104572"/>
            <a:ext cx="5309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==</a:t>
            </a:r>
            <a:endParaRPr lang="zh-CN" altLang="en-US" sz="2400" b="1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xmlns="" id="{9D837A07-D763-44EF-9FAB-5E29DF715717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20521" y="5148971"/>
            <a:ext cx="352527" cy="38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29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80"/>
            <a:ext cx="10476950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四、双向链表的插入</a:t>
            </a:r>
            <a:endParaRPr lang="en-US" altLang="zh-CN" sz="2800" dirty="0"/>
          </a:p>
          <a:p>
            <a:pPr lvl="1"/>
            <a:r>
              <a:rPr lang="zh-CN" altLang="en-US" sz="2400" dirty="0"/>
              <a:t>双向链表的插入需要改变两个方向的指针</a:t>
            </a:r>
            <a:endParaRPr lang="en-US" altLang="zh-CN" sz="24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第二章 线性表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第四节 双向链表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xmlns="" id="{E04EB82B-8A9A-49A1-B4B3-735B8CC192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1780"/>
          <a:stretch/>
        </p:blipFill>
        <p:spPr>
          <a:xfrm>
            <a:off x="1485067" y="3398625"/>
            <a:ext cx="5352081" cy="13734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xmlns="" id="{9C20739D-F23E-4D24-9156-3A11A7EE950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51579" y="4772025"/>
            <a:ext cx="6131962" cy="134575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xmlns="" id="{B471319C-09C2-4DCF-8822-E2DC5748E6B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55107" y="3499057"/>
            <a:ext cx="2568894" cy="747818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xmlns="" id="{7F863715-69E0-42F0-AC60-2FC2A5C571DF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054854" y="0"/>
            <a:ext cx="1143000" cy="19050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xmlns="" id="{615C774A-FF85-4273-BCE7-1A37769549E8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12707" y="4355605"/>
            <a:ext cx="2345693" cy="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32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自定义 4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6895</TotalTime>
  <Words>623</Words>
  <Application>Microsoft Office PowerPoint</Application>
  <PresentationFormat>宽屏</PresentationFormat>
  <Paragraphs>122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等线</vt:lpstr>
      <vt:lpstr>仿宋</vt:lpstr>
      <vt:lpstr>华文彩云</vt:lpstr>
      <vt:lpstr>华文仿宋</vt:lpstr>
      <vt:lpstr>华文隶书</vt:lpstr>
      <vt:lpstr>宋体</vt:lpstr>
      <vt:lpstr>Arial</vt:lpstr>
      <vt:lpstr>Times New Roman</vt:lpstr>
      <vt:lpstr>画廊</vt:lpstr>
      <vt:lpstr>数据结构</vt:lpstr>
      <vt:lpstr>第二章 线性表</vt:lpstr>
      <vt:lpstr>第二章 线性表</vt:lpstr>
      <vt:lpstr>第二章 线性表</vt:lpstr>
      <vt:lpstr>第二章 线性表</vt:lpstr>
      <vt:lpstr>第二章 线性表</vt:lpstr>
      <vt:lpstr>第二章 线性表</vt:lpstr>
      <vt:lpstr>第二章 线性表</vt:lpstr>
      <vt:lpstr>第二章 线性表</vt:lpstr>
      <vt:lpstr>第二章 线性表</vt:lpstr>
      <vt:lpstr>第二章 线性表</vt:lpstr>
      <vt:lpstr>第二章 线性表</vt:lpstr>
      <vt:lpstr>第二章 线性表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</dc:title>
  <dc:creator>zhoufei</dc:creator>
  <cp:lastModifiedBy>szu</cp:lastModifiedBy>
  <cp:revision>432</cp:revision>
  <cp:lastPrinted>2018-09-20T09:36:46Z</cp:lastPrinted>
  <dcterms:created xsi:type="dcterms:W3CDTF">2018-09-04T02:30:21Z</dcterms:created>
  <dcterms:modified xsi:type="dcterms:W3CDTF">2021-09-24T07:38:37Z</dcterms:modified>
</cp:coreProperties>
</file>