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90" r:id="rId11"/>
    <p:sldId id="267" r:id="rId12"/>
    <p:sldId id="270" r:id="rId13"/>
    <p:sldId id="268" r:id="rId14"/>
    <p:sldId id="272" r:id="rId15"/>
    <p:sldId id="273" r:id="rId16"/>
    <p:sldId id="274" r:id="rId17"/>
    <p:sldId id="275" r:id="rId18"/>
    <p:sldId id="276" r:id="rId19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90"/>
            <p14:sldId id="267"/>
            <p14:sldId id="270"/>
            <p14:sldId id="268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E9D"/>
    <a:srgbClr val="FFD09F"/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324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38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50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42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60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6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97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82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09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9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栈顶 指向的是最后一个元素的后面位置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栈顶 指的是最后一个盘子的上面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8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1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4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这里的结构体代表了整个顺序栈，</a:t>
            </a:r>
            <a:endParaRPr lang="en-US" altLang="zh-CN" dirty="0"/>
          </a:p>
          <a:p>
            <a:r>
              <a:rPr lang="zh-CN" altLang="en-US" dirty="0"/>
              <a:t>前面的结构体只代表了一个结点。</a:t>
            </a:r>
            <a:endParaRPr lang="en-US" altLang="zh-CN" dirty="0"/>
          </a:p>
          <a:p>
            <a:r>
              <a:rPr lang="zh-CN" altLang="en-US" dirty="0"/>
              <a:t>把这个在黑板上抄一下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9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讲下这个</a:t>
            </a:r>
            <a:r>
              <a:rPr lang="en-US" altLang="zh-CN" dirty="0"/>
              <a:t>&amp;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9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Page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0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栈和队列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41955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六、栈是否为空</a:t>
            </a: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EBAF34D2-81A8-4D35-9589-B0C3DC7A94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9265" y="2903383"/>
            <a:ext cx="2886896" cy="36267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E9F3389A-9526-4D00-BDFE-85409A28CA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9265" y="3296152"/>
            <a:ext cx="3335655" cy="38514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BC44D5B3-1C39-4875-A99E-69CEF2E7F5C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9265" y="3711393"/>
            <a:ext cx="3561990" cy="81730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269DCC8-39AF-4AB1-AD33-B119B7C1170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9265" y="5649477"/>
            <a:ext cx="310515" cy="47252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E9A6F717-AF4E-4A10-B3F7-6E3F3CF8212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7843" y="4475250"/>
            <a:ext cx="2574963" cy="75322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DB276159-DB37-49BE-983C-B710C447CA1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7843" y="5387702"/>
            <a:ext cx="2815697" cy="3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9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七、进栈（插入新元素）</a:t>
            </a: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7E9725C-A1F6-4F0A-AC4A-68FCF73F2D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3000" y="2865999"/>
            <a:ext cx="7464735" cy="8273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F39D531-586D-4E59-9020-CEF1AFAD35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5526" y="4030817"/>
            <a:ext cx="1805674" cy="21327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E8E69F3-FC42-47F5-869F-E2D1D88A40F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9000" y="5580000"/>
            <a:ext cx="272427" cy="4946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008E2A1E-61F0-4CFC-A7FA-0EC95A57489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4000" y="4231075"/>
            <a:ext cx="1805674" cy="4177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04BAE10-73CA-4937-AC7C-FF4A099E04B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0801" y="4719863"/>
            <a:ext cx="1192800" cy="3500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E254C2-F3A4-48F7-8C3A-7925764D31C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0800" y="5139223"/>
            <a:ext cx="2305361" cy="3412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8ADCB9B8-CAA1-4B45-A2BE-762EE293DAA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7858" y="3616262"/>
            <a:ext cx="7000545" cy="3306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705E5C9F-8DB5-4ED1-8EF2-51AA503479E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42094" y="4030817"/>
            <a:ext cx="1707130" cy="20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八、出栈（删除元素）</a:t>
            </a: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3728709-49FA-424E-8099-DBC031633D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4987" y="2889197"/>
            <a:ext cx="7392911" cy="8207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9A8E0DA-72A5-45FD-8905-19D9986C94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2150" y="5608800"/>
            <a:ext cx="270931" cy="4515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8CFBA99F-3B90-43A5-A286-239A5E0D7FD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0401" y="5333182"/>
            <a:ext cx="2528799" cy="2756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4016CCAA-AF10-4B03-A3B4-923F735D726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8410" y="3997243"/>
            <a:ext cx="1767982" cy="20994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FD5D29D6-8F21-48AC-8594-1683E5F555B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8021" y="4354641"/>
            <a:ext cx="1345273" cy="39730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6F70C2A8-ECC9-4175-B599-2C4D6E57F3C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8251" y="4810765"/>
            <a:ext cx="1842589" cy="382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8FDF891F-EF81-4900-BA60-A0FD607EA70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7291" y="3853808"/>
            <a:ext cx="5022915" cy="4036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0390988D-1168-415D-9CA6-11676FF3C5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8183" y="4759570"/>
            <a:ext cx="619125" cy="30480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EFF2CA58-7E3C-451D-A010-343ADDAC004D}"/>
              </a:ext>
            </a:extLst>
          </p:cNvPr>
          <p:cNvGrpSpPr/>
          <p:nvPr/>
        </p:nvGrpSpPr>
        <p:grpSpPr>
          <a:xfrm>
            <a:off x="10094550" y="3997242"/>
            <a:ext cx="1718909" cy="2099480"/>
            <a:chOff x="10094550" y="3997242"/>
            <a:chExt cx="1718909" cy="2099480"/>
          </a:xfrm>
        </p:grpSpPr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E6CA45DF-0FFD-4FDA-90D3-BB86275486DA}"/>
                </a:ext>
              </a:extLst>
            </p:cNvPr>
            <p:cNvGrpSpPr/>
            <p:nvPr/>
          </p:nvGrpSpPr>
          <p:grpSpPr>
            <a:xfrm>
              <a:off x="10094550" y="3997242"/>
              <a:ext cx="1718909" cy="2099480"/>
              <a:chOff x="10094550" y="3997242"/>
              <a:chExt cx="1718909" cy="209948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="" xmlns:a16="http://schemas.microsoft.com/office/drawing/2014/main" id="{2E2D4D07-B840-4083-AA4E-6A666C70C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4550" y="3997242"/>
                <a:ext cx="1718909" cy="2099480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EF186F63-D707-4E9C-8129-4494AA505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50075" y="4823873"/>
                <a:ext cx="638820" cy="240497"/>
              </a:xfrm>
              <a:prstGeom prst="rect">
                <a:avLst/>
              </a:prstGeom>
            </p:spPr>
          </p:pic>
        </p:grpSp>
        <p:pic>
          <p:nvPicPr>
            <p:cNvPr id="30" name="图片 29">
              <a:extLst>
                <a:ext uri="{FF2B5EF4-FFF2-40B4-BE49-F238E27FC236}">
                  <a16:creationId xmlns="" xmlns:a16="http://schemas.microsoft.com/office/drawing/2014/main" id="{12E2FABD-021F-4D45-9F1F-6FCB84516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649204" y="5849072"/>
              <a:ext cx="533400" cy="247650"/>
            </a:xfrm>
            <a:prstGeom prst="rect">
              <a:avLst/>
            </a:prstGeom>
          </p:spPr>
        </p:pic>
      </p:grpSp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D7672B42-3793-4659-B78D-75AA258D1B6D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CE9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182604" y="4797044"/>
            <a:ext cx="227004" cy="2522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F13CFCD-5F8A-4B0C-B80B-BF998CFD712A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96159" y="4823873"/>
            <a:ext cx="330174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5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177974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一、进栈出栈操作举例</a:t>
            </a:r>
            <a:endParaRPr lang="en-US" altLang="zh-CN" sz="2800" dirty="0"/>
          </a:p>
          <a:p>
            <a:pPr lvl="1"/>
            <a:r>
              <a:rPr lang="zh-CN" altLang="en-US" sz="2800" dirty="0"/>
              <a:t>有三个元素：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</a:p>
          <a:p>
            <a:pPr lvl="1"/>
            <a:r>
              <a:rPr lang="zh-CN" altLang="en-US" sz="2800" dirty="0"/>
              <a:t>已知他们的进栈的前后是</a:t>
            </a:r>
            <a:r>
              <a:rPr lang="en-US" altLang="zh-CN" sz="2800" dirty="0"/>
              <a:t>1, 2, 3</a:t>
            </a:r>
          </a:p>
          <a:p>
            <a:pPr lvl="1"/>
            <a:r>
              <a:rPr lang="zh-CN" altLang="en-US" sz="2800" dirty="0"/>
              <a:t>出栈顺序可以是</a:t>
            </a:r>
            <a:r>
              <a:rPr lang="en-US" altLang="zh-CN" sz="2800" dirty="0"/>
              <a:t>3, 2, 1</a:t>
            </a:r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</a:p>
          <a:p>
            <a:pPr lvl="1"/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</a:p>
          <a:p>
            <a:pPr lvl="1"/>
            <a:r>
              <a:rPr lang="en-US" altLang="zh-CN" sz="2800" dirty="0"/>
              <a:t>3,  1,  </a:t>
            </a:r>
            <a:r>
              <a:rPr lang="zh-CN" altLang="en-US" sz="2800" dirty="0"/>
              <a:t> </a:t>
            </a:r>
            <a:r>
              <a:rPr lang="en-US" altLang="zh-CN" sz="2800" dirty="0"/>
              <a:t>2 </a:t>
            </a:r>
            <a:endParaRPr lang="zh-CN" altLang="en-US" sz="2800" dirty="0"/>
          </a:p>
          <a:p>
            <a:pPr lvl="1"/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栈的应用举例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0C06D86-D12B-48E0-9C03-C5879F98A4DF}"/>
              </a:ext>
            </a:extLst>
          </p:cNvPr>
          <p:cNvSpPr/>
          <p:nvPr/>
        </p:nvSpPr>
        <p:spPr>
          <a:xfrm>
            <a:off x="2996921" y="45261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是有可能的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2D900459-C6EE-4CC0-B767-9B949AD811EF}"/>
              </a:ext>
            </a:extLst>
          </p:cNvPr>
          <p:cNvSpPr/>
          <p:nvPr/>
        </p:nvSpPr>
        <p:spPr>
          <a:xfrm>
            <a:off x="2996921" y="506593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是有可能的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4CFD38BC-6498-426C-AC4A-7F1D28053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32" y="5273040"/>
            <a:ext cx="1508770" cy="1381340"/>
          </a:xfrm>
          <a:prstGeom prst="rect">
            <a:avLst/>
          </a:prstGeom>
        </p:spPr>
      </p:pic>
      <p:sp>
        <p:nvSpPr>
          <p:cNvPr id="43" name="箭头: 右 42">
            <a:extLst>
              <a:ext uri="{FF2B5EF4-FFF2-40B4-BE49-F238E27FC236}">
                <a16:creationId xmlns="" xmlns:a16="http://schemas.microsoft.com/office/drawing/2014/main" id="{C0F1E247-0D16-4D56-90E4-6772D26505DA}"/>
              </a:ext>
            </a:extLst>
          </p:cNvPr>
          <p:cNvSpPr/>
          <p:nvPr/>
        </p:nvSpPr>
        <p:spPr>
          <a:xfrm rot="10800000">
            <a:off x="3131079" y="5761463"/>
            <a:ext cx="1455231" cy="302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0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177974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一、进栈出栈操作举例</a:t>
            </a:r>
            <a:endParaRPr lang="en-US" altLang="zh-CN" sz="2800" dirty="0"/>
          </a:p>
          <a:p>
            <a:pPr lvl="1"/>
            <a:r>
              <a:rPr lang="zh-CN" altLang="en-US" sz="2800" dirty="0"/>
              <a:t>用</a:t>
            </a:r>
            <a:r>
              <a:rPr lang="en-US" altLang="zh-CN" sz="2800" dirty="0"/>
              <a:t>I</a:t>
            </a:r>
            <a:r>
              <a:rPr lang="zh-CN" altLang="en-US" sz="2800" dirty="0"/>
              <a:t>表示入栈操作，</a:t>
            </a:r>
            <a:r>
              <a:rPr lang="en-US" altLang="zh-CN" sz="2800" dirty="0"/>
              <a:t>O</a:t>
            </a:r>
            <a:r>
              <a:rPr lang="zh-CN" altLang="en-US" sz="2800" dirty="0"/>
              <a:t>表示出栈操作</a:t>
            </a:r>
            <a:endParaRPr lang="en-US" altLang="zh-CN" sz="2800" dirty="0"/>
          </a:p>
          <a:p>
            <a:pPr lvl="1"/>
            <a:r>
              <a:rPr lang="zh-CN" altLang="en-US" sz="2800" dirty="0"/>
              <a:t>如果元素入栈的顺序是</a:t>
            </a:r>
            <a:r>
              <a:rPr lang="en-US" altLang="zh-CN" sz="2800" dirty="0"/>
              <a:t>ABCD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lvl="1"/>
            <a:r>
              <a:rPr lang="zh-CN" altLang="en-US" sz="2800" dirty="0"/>
              <a:t>出栈的顺序是</a:t>
            </a:r>
            <a:r>
              <a:rPr lang="en-US" altLang="zh-CN" sz="2800" dirty="0"/>
              <a:t>ADCB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lvl="1"/>
            <a:r>
              <a:rPr lang="zh-CN" altLang="en-US" sz="2800" dirty="0"/>
              <a:t>那么相应的</a:t>
            </a:r>
            <a:r>
              <a:rPr lang="en-US" altLang="zh-CN" sz="2800" dirty="0"/>
              <a:t>I</a:t>
            </a:r>
            <a:r>
              <a:rPr lang="zh-CN" altLang="en-US" sz="2800" dirty="0"/>
              <a:t>和</a:t>
            </a:r>
            <a:r>
              <a:rPr lang="en-US" altLang="zh-CN" sz="2800" dirty="0"/>
              <a:t>O</a:t>
            </a:r>
            <a:r>
              <a:rPr lang="zh-CN" altLang="en-US" sz="2800" dirty="0"/>
              <a:t>的操作序列为</a:t>
            </a:r>
            <a:r>
              <a:rPr lang="en-US" altLang="zh-CN" sz="2800" dirty="0"/>
              <a:t>   </a:t>
            </a:r>
          </a:p>
          <a:p>
            <a:pPr lvl="1"/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栈的应用举例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BB7F6F6-75D8-4519-8405-1D47FDBC3B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2647" y="5114925"/>
            <a:ext cx="352425" cy="590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2EEC7F7-8EEB-4AA0-8AC3-49E194A2E6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8140" y="5227319"/>
            <a:ext cx="395397" cy="4781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6141B49-B6CE-4E5B-BA47-D283FBF776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6605" y="5253035"/>
            <a:ext cx="304800" cy="4476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57B78D0F-8CE5-4395-81D0-C9A470A7410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4473" y="5253034"/>
            <a:ext cx="304800" cy="4476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AEA584-27C3-4BB0-AB6F-2FD9D960C4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2341" y="5253035"/>
            <a:ext cx="304800" cy="4476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069BE37E-B3C6-4D38-BC70-1A4E069A6CF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5640" y="5237793"/>
            <a:ext cx="395397" cy="4781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8B292AD3-0E1D-43B3-8F21-9A14BAEC2A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3508" y="5230174"/>
            <a:ext cx="395397" cy="47815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D7E349A4-097A-46B9-9785-1E6176F6F7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1770" y="5243505"/>
            <a:ext cx="395397" cy="4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177974"/>
            <a:ext cx="10137441" cy="4269600"/>
          </a:xfrm>
        </p:spPr>
        <p:txBody>
          <a:bodyPr>
            <a:normAutofit/>
          </a:bodyPr>
          <a:lstStyle/>
          <a:p>
            <a:r>
              <a:rPr lang="zh-CN" altLang="en-US" sz="2800"/>
              <a:t>二、数值转换</a:t>
            </a:r>
            <a:r>
              <a:rPr lang="en-US" altLang="zh-CN" sz="2800"/>
              <a:t>(</a:t>
            </a:r>
            <a:r>
              <a:rPr lang="zh-CN" altLang="en-US" sz="2800"/>
              <a:t>八进制</a:t>
            </a:r>
            <a:r>
              <a:rPr lang="en-US" altLang="zh-CN" sz="2800"/>
              <a:t>)</a:t>
            </a:r>
          </a:p>
          <a:p>
            <a:pPr lvl="1"/>
            <a:r>
              <a:rPr lang="zh-CN" altLang="en-US" sz="2800"/>
              <a:t>将一个十进制的数转为</a:t>
            </a:r>
            <a:r>
              <a:rPr lang="en-US" altLang="zh-CN" sz="2800"/>
              <a:t>d</a:t>
            </a:r>
            <a:r>
              <a:rPr lang="zh-CN" altLang="en-US" sz="2800"/>
              <a:t>进制（比如</a:t>
            </a:r>
            <a:r>
              <a:rPr lang="en-US" altLang="zh-CN" sz="2800"/>
              <a:t>d=8</a:t>
            </a:r>
            <a:r>
              <a:rPr lang="zh-CN" altLang="en-US" sz="2800"/>
              <a:t>），其原理为</a:t>
            </a:r>
            <a:endParaRPr lang="en-US" altLang="zh-CN" sz="2800"/>
          </a:p>
          <a:p>
            <a:pPr lvl="1"/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栈的应用举例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DCCF9C3-4B1D-4A85-B895-79403AB1B6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7067" y="3328001"/>
            <a:ext cx="3941914" cy="4323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1267FDB-AD85-43CF-BFB6-A575E51307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9690" y="3802547"/>
            <a:ext cx="2918460" cy="5053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D234435-550C-4692-9F2F-B41DBD3A9D1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1317" y="4350099"/>
            <a:ext cx="4264343" cy="7241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73F4FAF-1534-4F74-8852-A385DF1CB12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9780" y="3888601"/>
            <a:ext cx="420565" cy="37230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1E9DB721-7620-4A7E-A93D-E8A2C5C0ECC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1831" y="3888601"/>
            <a:ext cx="580081" cy="3590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8E801887-8738-494A-AFDA-770175AE13F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7513" y="3909714"/>
            <a:ext cx="366427" cy="3590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40F2717B-7C1B-4148-80F9-586910A7E30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8489" y="5084694"/>
            <a:ext cx="3624731" cy="3485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3E2AFDC8-2E4E-45BC-8B30-06767B368ED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4937" y="3868105"/>
            <a:ext cx="354471" cy="4084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C2742A20-53A6-4B7C-8DB0-941889B61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2897" y="5413207"/>
            <a:ext cx="3461634" cy="36404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9E9CCC7A-EF06-46F2-B92B-D1842C7DC84A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441" y="5780306"/>
            <a:ext cx="3388539" cy="33491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4F18ED40-EF95-4813-8A1F-68BD05EE13E6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967" y="3894474"/>
            <a:ext cx="337552" cy="35909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74EE0165-DC03-43FF-9675-AC5A609EE28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2559" y="4350099"/>
            <a:ext cx="988591" cy="17989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1AE00B35-3502-4FAC-A07E-E2145A8EF538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1511" y="4403377"/>
            <a:ext cx="982114" cy="171184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13D3E089-B81D-4F14-B09A-5BA9A1A7853B}"/>
              </a:ext>
            </a:extLst>
          </p:cNvPr>
          <p:cNvSpPr/>
          <p:nvPr/>
        </p:nvSpPr>
        <p:spPr>
          <a:xfrm>
            <a:off x="8343625" y="559523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FF"/>
                </a:solidFill>
              </a:rPr>
              <a:t>先计算出来的数字后输出！</a:t>
            </a:r>
          </a:p>
        </p:txBody>
      </p:sp>
    </p:spTree>
    <p:extLst>
      <p:ext uri="{BB962C8B-B14F-4D97-AF65-F5344CB8AC3E}">
        <p14:creationId xmlns:p14="http://schemas.microsoft.com/office/powerpoint/2010/main" val="41100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54" y="2337994"/>
            <a:ext cx="1013744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二、数值转换</a:t>
            </a:r>
            <a:r>
              <a:rPr lang="en-US" altLang="zh-CN" sz="2800" dirty="0"/>
              <a:t>(</a:t>
            </a:r>
            <a:r>
              <a:rPr lang="zh-CN" altLang="en-US" sz="2800" dirty="0"/>
              <a:t>八进制</a:t>
            </a:r>
            <a:r>
              <a:rPr lang="en-US" altLang="zh-CN" sz="2800" dirty="0"/>
              <a:t>)</a:t>
            </a:r>
          </a:p>
          <a:p>
            <a:pPr lvl="1"/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栈的应用举例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907022E-FBD0-4B1A-9B42-B3B03A1361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5508" y="2889197"/>
            <a:ext cx="2867025" cy="295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470F54-3E76-40C9-9165-73C379E00A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5428" y="5837581"/>
            <a:ext cx="2276475" cy="266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70C3503-07FB-436F-B9E2-7790DAE062D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9025" y="3179763"/>
            <a:ext cx="4857750" cy="30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B1ED5F9-8AA2-47A0-9A1C-03DDF056366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9025" y="3449925"/>
            <a:ext cx="5934075" cy="285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F61BF02D-1466-411C-B9D2-DA6F35D45C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755943"/>
            <a:ext cx="5391150" cy="10477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F925E2A1-C658-46B9-BD38-81D99855DA5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9338" y="4525023"/>
            <a:ext cx="3644129" cy="139513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6408455-DF8B-4E31-BF41-693366BA3A6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25441" y="4575794"/>
            <a:ext cx="766559" cy="13951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CCBB0F4B-80F0-4A31-85F5-418F46F78B4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90" y="4802821"/>
            <a:ext cx="5294879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54" y="2337994"/>
            <a:ext cx="1099394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三、行编辑程序</a:t>
            </a:r>
            <a:endParaRPr lang="en-US" altLang="zh-CN" sz="2800" dirty="0"/>
          </a:p>
          <a:p>
            <a:pPr lvl="1"/>
            <a:r>
              <a:rPr lang="zh-CN" altLang="en-US" sz="2600" dirty="0"/>
              <a:t>用户输入一行字符</a:t>
            </a:r>
            <a:endParaRPr lang="en-US" altLang="zh-CN" sz="2600" dirty="0"/>
          </a:p>
          <a:p>
            <a:pPr lvl="1"/>
            <a:r>
              <a:rPr lang="zh-CN" altLang="en-US" sz="2600" dirty="0"/>
              <a:t>允许用户输入错误，发现错误输入时，用户可以输入退格符“</a:t>
            </a:r>
            <a:r>
              <a:rPr lang="en-US" altLang="zh-CN" sz="2600" dirty="0"/>
              <a:t>#</a:t>
            </a:r>
            <a:r>
              <a:rPr lang="zh-CN" altLang="en-US" sz="2600" dirty="0"/>
              <a:t>”删除错误输入</a:t>
            </a:r>
            <a:endParaRPr lang="en-US" altLang="zh-CN" sz="2600" dirty="0"/>
          </a:p>
          <a:p>
            <a:pPr lvl="1"/>
            <a:r>
              <a:rPr lang="zh-CN" altLang="en-US" sz="2600" dirty="0"/>
              <a:t>假设程序从终端接受到字符为：</a:t>
            </a:r>
            <a:r>
              <a:rPr lang="en-US" altLang="zh-CN" sz="2600" dirty="0"/>
              <a:t>whli##ilr#e(s#*s)</a:t>
            </a:r>
          </a:p>
          <a:p>
            <a:pPr lvl="1"/>
            <a:r>
              <a:rPr lang="zh-CN" altLang="en-US" sz="2600" dirty="0"/>
              <a:t>其实用户实际的有效输入的字符为：</a:t>
            </a:r>
            <a:r>
              <a:rPr lang="en-US" altLang="zh-CN" sz="2600" dirty="0"/>
              <a:t>while(*s)</a:t>
            </a:r>
            <a:endParaRPr lang="zh-CN" altLang="en-US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栈的应用举例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1E98E7C-34DD-4A84-85A0-710408B75D13}"/>
              </a:ext>
            </a:extLst>
          </p:cNvPr>
          <p:cNvSpPr/>
          <p:nvPr/>
        </p:nvSpPr>
        <p:spPr>
          <a:xfrm>
            <a:off x="2811372" y="6198339"/>
            <a:ext cx="6827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</a:rPr>
              <a:t>删除操作“</a:t>
            </a:r>
            <a:r>
              <a:rPr lang="en-US" altLang="zh-CN" sz="2800" dirty="0">
                <a:solidFill>
                  <a:srgbClr val="FFFF00"/>
                </a:solidFill>
              </a:rPr>
              <a:t>#</a:t>
            </a:r>
            <a:r>
              <a:rPr lang="zh-CN" altLang="en-US" sz="2800" dirty="0">
                <a:solidFill>
                  <a:srgbClr val="FFFF00"/>
                </a:solidFill>
              </a:rPr>
              <a:t>”只能先删除最新输入的字符</a:t>
            </a:r>
          </a:p>
        </p:txBody>
      </p:sp>
    </p:spTree>
    <p:extLst>
      <p:ext uri="{BB962C8B-B14F-4D97-AF65-F5344CB8AC3E}">
        <p14:creationId xmlns:p14="http://schemas.microsoft.com/office/powerpoint/2010/main" val="295334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54" y="2337994"/>
            <a:ext cx="1099394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三、行编辑程序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栈的应用举例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02592D9-5F72-4CE3-8B82-4A7D21B954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4685" y="2857026"/>
            <a:ext cx="7819255" cy="4030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3F4EF41-0E0F-4CFD-ABE0-9EBBF22572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1769" y="3213471"/>
            <a:ext cx="10106303" cy="3703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B01A614-77C9-4F5C-B5C1-92CA2E6CBB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4685" y="3499758"/>
            <a:ext cx="3642396" cy="4030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266ABA8-A622-4CEE-8DBA-1ADE0F6230B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4685" y="5665375"/>
            <a:ext cx="234636" cy="4692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0D0AB824-8BA1-4D31-B7DC-F9C74AD056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9321" y="5413462"/>
            <a:ext cx="10106303" cy="3703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F813039C-A642-41FA-824D-A1EC6E4C728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9321" y="4001864"/>
            <a:ext cx="8269703" cy="14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一、栈</a:t>
            </a:r>
            <a:endParaRPr lang="en-US" altLang="zh-CN" sz="2800" dirty="0"/>
          </a:p>
          <a:p>
            <a:pPr lvl="1"/>
            <a:r>
              <a:rPr lang="zh-CN" altLang="en-US" sz="2400" dirty="0"/>
              <a:t>是一种线性表；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限定在表尾进行插入或者删除操作。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插入操作被称为</a:t>
            </a:r>
            <a:r>
              <a:rPr lang="zh-CN" altLang="en-US" sz="2400" dirty="0">
                <a:solidFill>
                  <a:srgbClr val="0070C0"/>
                </a:solidFill>
              </a:rPr>
              <a:t>进栈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1"/>
            <a:r>
              <a:rPr lang="zh-CN" altLang="en-US" sz="2400" dirty="0"/>
              <a:t>删除操作被称为</a:t>
            </a:r>
            <a:r>
              <a:rPr lang="zh-CN" altLang="en-US" sz="2400" dirty="0">
                <a:solidFill>
                  <a:srgbClr val="0070C0"/>
                </a:solidFill>
              </a:rPr>
              <a:t>出栈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允许插入和删除的一端（表尾）也被称为</a:t>
            </a:r>
            <a:r>
              <a:rPr lang="zh-CN" altLang="en-US" sz="2400" dirty="0">
                <a:solidFill>
                  <a:srgbClr val="0070C0"/>
                </a:solidFill>
              </a:rPr>
              <a:t>栈顶</a:t>
            </a:r>
            <a:r>
              <a:rPr lang="zh-CN" altLang="en-US" sz="2400" dirty="0"/>
              <a:t>（</a:t>
            </a:r>
            <a:r>
              <a:rPr lang="en-US" altLang="zh-CN" sz="2400" dirty="0"/>
              <a:t>top</a:t>
            </a:r>
            <a:r>
              <a:rPr lang="zh-CN" altLang="en-US" sz="2400" dirty="0"/>
              <a:t>），</a:t>
            </a:r>
            <a:endParaRPr lang="en-US" altLang="zh-CN" sz="2400" dirty="0"/>
          </a:p>
          <a:p>
            <a:pPr lvl="1"/>
            <a:r>
              <a:rPr lang="zh-CN" altLang="en-US" sz="2400" dirty="0"/>
              <a:t>另外一端（表头）也被称为</a:t>
            </a:r>
            <a:r>
              <a:rPr lang="zh-CN" altLang="en-US" sz="2400" dirty="0">
                <a:solidFill>
                  <a:srgbClr val="0070C0"/>
                </a:solidFill>
              </a:rPr>
              <a:t>栈底</a:t>
            </a:r>
            <a:r>
              <a:rPr lang="zh-CN" altLang="en-US" sz="2400" dirty="0"/>
              <a:t>（</a:t>
            </a:r>
            <a:r>
              <a:rPr lang="en-US" altLang="zh-CN" sz="2400" dirty="0"/>
              <a:t>bottom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lvl="1"/>
            <a:endParaRPr lang="en-US" altLang="zh-CN" sz="2600" dirty="0"/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D98F083-B052-43E2-96E1-0AB9B5E1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4" t="1145"/>
          <a:stretch/>
        </p:blipFill>
        <p:spPr>
          <a:xfrm>
            <a:off x="10093396" y="3467853"/>
            <a:ext cx="1705170" cy="25856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7FDF75C-26BD-445C-83B6-8094EDD95B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71314" y="2249373"/>
            <a:ext cx="810259" cy="1218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EA2755A-5E07-4FC9-96C6-BDB82580A0E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1201" y="2234963"/>
            <a:ext cx="1095902" cy="12328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6147C6F-9B73-4905-AEF0-3D2E7EF8C0F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220" y="3513582"/>
            <a:ext cx="1095902" cy="335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FA237A02-4C7B-4F37-ACF2-FECDBFB99A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4400" y="5543169"/>
            <a:ext cx="1556722" cy="38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一、栈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后进先出（</a:t>
            </a:r>
            <a:r>
              <a:rPr lang="en-US" altLang="zh-CN" sz="2600" dirty="0">
                <a:solidFill>
                  <a:srgbClr val="FF0000"/>
                </a:solidFill>
              </a:rPr>
              <a:t>LIFO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/>
              <a:t>后进栈的元素肯定比之前进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400" dirty="0"/>
              <a:t>栈的元素先出栈</a:t>
            </a:r>
            <a:endParaRPr lang="en-US" altLang="zh-CN" sz="2400" dirty="0"/>
          </a:p>
          <a:p>
            <a:pPr lvl="2"/>
            <a:r>
              <a:rPr lang="zh-CN" altLang="en-US" sz="2400" dirty="0"/>
              <a:t>先进后出：先进栈的元素肯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400" dirty="0"/>
              <a:t>定在后进栈的元素之后才能出栈</a:t>
            </a:r>
            <a:endParaRPr lang="en-US" altLang="zh-CN" sz="2400" dirty="0"/>
          </a:p>
          <a:p>
            <a:pPr marL="914400" lvl="2" indent="0">
              <a:buNone/>
            </a:pPr>
            <a:endParaRPr lang="en-US" altLang="zh-CN" sz="2400" dirty="0"/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D98F083-B052-43E2-96E1-0AB9B5E1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4" t="1145"/>
          <a:stretch/>
        </p:blipFill>
        <p:spPr>
          <a:xfrm>
            <a:off x="10093396" y="3467853"/>
            <a:ext cx="1705170" cy="25856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7FDF75C-26BD-445C-83B6-8094EDD95B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71314" y="2249373"/>
            <a:ext cx="810259" cy="1218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EA2755A-5E07-4FC9-96C6-BDB82580A0E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1201" y="2234963"/>
            <a:ext cx="1095902" cy="12328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6147C6F-9B73-4905-AEF0-3D2E7EF8C0F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220" y="3513582"/>
            <a:ext cx="1095902" cy="335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FA237A02-4C7B-4F37-ACF2-FECDBFB99AB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4400" y="5543169"/>
            <a:ext cx="1556722" cy="3838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5AD52F29-39CA-4704-AF0D-F62AB42ED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3216" y="3573780"/>
            <a:ext cx="2318766" cy="23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二、栈的实现</a:t>
            </a:r>
            <a:endParaRPr lang="en-US" altLang="zh-CN" sz="2800" dirty="0"/>
          </a:p>
          <a:p>
            <a:pPr lvl="1"/>
            <a:r>
              <a:rPr lang="zh-CN" altLang="en-US" sz="2600" dirty="0"/>
              <a:t>栈的存储结构有</a:t>
            </a:r>
            <a:r>
              <a:rPr lang="en-US" altLang="zh-CN" sz="2600" dirty="0"/>
              <a:t>2</a:t>
            </a:r>
            <a:r>
              <a:rPr lang="zh-CN" altLang="en-US" sz="2600" dirty="0"/>
              <a:t>种</a:t>
            </a:r>
            <a:endParaRPr lang="en-US" altLang="zh-CN" sz="2600" dirty="0"/>
          </a:p>
          <a:p>
            <a:pPr lvl="2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顺序栈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链式栈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3EE6F1AD-0457-4E9B-A04A-3EE0AF6A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22" y="3235095"/>
            <a:ext cx="1348756" cy="25037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A016EC1-2136-4573-8789-592172DBCA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" b="1327"/>
          <a:stretch/>
        </p:blipFill>
        <p:spPr>
          <a:xfrm>
            <a:off x="7639673" y="2363182"/>
            <a:ext cx="2816924" cy="35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680902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一、顺序栈</a:t>
            </a:r>
            <a:endParaRPr lang="en-US" altLang="zh-CN" sz="2800" dirty="0"/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顺序栈是栈的顺序储存结构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利用一组地址连续的存储单元依次存放自栈底到栈顶的数据元素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指向栈顶元素在顺序栈中的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下一个位置</a:t>
            </a:r>
            <a:endParaRPr lang="en-US" altLang="zh-CN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为栈底指针，指向栈底的位置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A2C6509-9CBB-4B3E-854E-7D8242A5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5" y="3019044"/>
            <a:ext cx="1343025" cy="2514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30D3EF8-03DC-4B60-86BD-1633AE8BB4E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4666" y="5126678"/>
            <a:ext cx="1081469" cy="327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64B898F-7340-4C56-8E9C-8479256C39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1456" y="3081609"/>
            <a:ext cx="864679" cy="4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二、顺序栈的定义</a:t>
            </a:r>
            <a:endParaRPr lang="en-US" altLang="zh-CN" sz="2800" dirty="0"/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语言中分配的一维数组表示顺序栈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82022F9-7AED-4F90-AF32-2D94F2B806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1243" y="3483627"/>
            <a:ext cx="7893589" cy="3629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969EF76B-3F1D-40D8-8D54-C33630181A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1609" y="4530782"/>
            <a:ext cx="3412808" cy="3653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01F7F352-B070-4E6B-8D65-62D88F91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1289" y="4896179"/>
            <a:ext cx="1341447" cy="3726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0F30FC38-ECEC-4C6D-B852-B965E3CD971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7302" y="4486980"/>
            <a:ext cx="3343617" cy="3763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AE8045C-722B-4247-B8D8-1D609D576B4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1758" y="4896179"/>
            <a:ext cx="1492225" cy="3291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8AD253A-7F7C-4A7B-A43B-3EAD8727317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1243" y="4069694"/>
            <a:ext cx="2148757" cy="3260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B7F628D8-6192-42A6-87F4-540EAE7B2EC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9075" y="5394604"/>
            <a:ext cx="423931" cy="4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三、顺序栈的特性</a:t>
            </a:r>
            <a:endParaRPr lang="en-US" altLang="zh-CN" sz="2800" dirty="0"/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== NULL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== base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在栈顶插入新元素时，指针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top+1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删除栈顶元素时，指针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top-1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top-base&gt;MAXSTACKSIZE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栈满，溢出。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69255E0-181D-44D2-A8F8-832219B1BB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8960" y="3518551"/>
            <a:ext cx="1275201" cy="3894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7C9687B5-5E5C-408D-8AE5-49F3784E6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135" y="3170244"/>
            <a:ext cx="1343025" cy="2514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30ADED31-F7C0-4985-B13A-77F20DE3AC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9798" y="5193018"/>
            <a:ext cx="1081469" cy="3277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CA67CBCA-EAF5-4289-A7D8-072CB45A59F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3600" y="5497419"/>
            <a:ext cx="864679" cy="4100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4E13D77-033C-4077-AFCB-1F5A369080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34"/>
          <a:stretch/>
        </p:blipFill>
        <p:spPr>
          <a:xfrm>
            <a:off x="3880800" y="3031855"/>
            <a:ext cx="1877233" cy="3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091 -0.3185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四、顺序栈的主要操作</a:t>
            </a:r>
            <a:endParaRPr lang="en-US" altLang="zh-CN" sz="2800" dirty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961881E-F01A-4D36-9D48-CE9F8202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2928" y="3206008"/>
            <a:ext cx="6821550" cy="3601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4718C4E-BFA0-434A-A0C8-B18742FEFE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6128" y="3638183"/>
            <a:ext cx="5606291" cy="3601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36DAA0B-B3E0-4082-8E02-07AE7E1D362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6128" y="3998285"/>
            <a:ext cx="1294272" cy="3613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D6BAE287-5A47-473C-B8D2-74E6A83BC2C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1339" y="4516367"/>
            <a:ext cx="4389322" cy="3167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EED51EF3-9597-44F0-ABC1-FA3F5DEC5C7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1339" y="5306291"/>
            <a:ext cx="3651461" cy="3465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5503E3F1-D49D-4371-A074-F3BC8EC92CF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1339" y="5670900"/>
            <a:ext cx="3651461" cy="3240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0637806-241E-48DC-909A-0EA861DC4CE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1339" y="4892055"/>
            <a:ext cx="4389322" cy="3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8595153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五、创建（初始化）顺序栈</a:t>
            </a:r>
            <a:endParaRPr lang="en-US" altLang="zh-CN" sz="2800" dirty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顺序栈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E6CF82F-BDBC-4E57-A1C2-9E9DA5CEA0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654" y="2937118"/>
            <a:ext cx="6457346" cy="3242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1EFBB40-470F-4CD8-BA45-0BF8170D34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654" y="3261365"/>
            <a:ext cx="3519746" cy="8912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E0FB9CE5-23F0-46F5-9D89-B70F3324F56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654" y="5675920"/>
            <a:ext cx="286946" cy="3775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81C414FE-9748-4144-9175-88216461994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449" y="4643830"/>
            <a:ext cx="5654057" cy="8541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C74AD2F8-B63D-488F-B228-AD08ACEDBA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t="7052"/>
          <a:stretch/>
        </p:blipFill>
        <p:spPr>
          <a:xfrm>
            <a:off x="9395317" y="2937118"/>
            <a:ext cx="2548828" cy="31163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4C1E0B97-06E7-41C7-BD75-D3C30BB9FC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1650" y="4235852"/>
            <a:ext cx="4676645" cy="3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12516</TotalTime>
  <Words>758</Words>
  <Application>Microsoft Office PowerPoint</Application>
  <PresentationFormat>宽屏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华文彩云</vt:lpstr>
      <vt:lpstr>华文隶书</vt:lpstr>
      <vt:lpstr>宋体</vt:lpstr>
      <vt:lpstr>Arial</vt:lpstr>
      <vt:lpstr>Times New Roman</vt:lpstr>
      <vt:lpstr>画廊</vt:lpstr>
      <vt:lpstr>数据结构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szu</cp:lastModifiedBy>
  <cp:revision>575</cp:revision>
  <cp:lastPrinted>2018-09-20T09:36:46Z</cp:lastPrinted>
  <dcterms:created xsi:type="dcterms:W3CDTF">2018-09-04T02:30:21Z</dcterms:created>
  <dcterms:modified xsi:type="dcterms:W3CDTF">2021-10-08T05:53:11Z</dcterms:modified>
</cp:coreProperties>
</file>