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1" r:id="rId16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CE9D"/>
    <a:srgbClr val="FFD09F"/>
    <a:srgbClr val="6C5200"/>
    <a:srgbClr val="E7E4DF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7" autoAdjust="0"/>
    <p:restoredTop sz="94280" autoAdjust="0"/>
  </p:normalViewPr>
  <p:slideViewPr>
    <p:cSldViewPr snapToGrid="0">
      <p:cViewPr varScale="1">
        <p:scale>
          <a:sx n="109" d="100"/>
          <a:sy n="109" d="100"/>
        </p:scale>
        <p:origin x="582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5"/>
            <a:ext cx="5438140" cy="3909865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5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1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647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628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6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306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92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2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栈顶 指的是最后一个盘子的上面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028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栈顶 指的是最后一个盘子的上面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366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栈顶 指的是最后一个盘子的上面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669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426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817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603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62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1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3.png"/><Relationship Id="rId10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61B334F-B178-4543-8300-F0D524414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22CC6DF-7265-460A-95BC-7F39BEC9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栈和队列</a:t>
            </a:r>
            <a:endParaRPr lang="en-US" altLang="zh-CN" sz="5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EFD706D-70F1-496E-937C-E15DF8F123D9}"/>
              </a:ext>
            </a:extLst>
          </p:cNvPr>
          <p:cNvSpPr/>
          <p:nvPr/>
        </p:nvSpPr>
        <p:spPr>
          <a:xfrm>
            <a:off x="5841955" y="5308917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深圳大学电子与信息工程学院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D2850F7-60AD-406E-8C5A-DAC20EA0B562}"/>
              </a:ext>
            </a:extLst>
          </p:cNvPr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  <p:extLst>
      <p:ext uri="{BB962C8B-B14F-4D97-AF65-F5344CB8AC3E}">
        <p14:creationId xmlns:p14="http://schemas.microsoft.com/office/powerpoint/2010/main" val="326552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8" y="2352180"/>
            <a:ext cx="11259395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三、循环队列的定义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循环队列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B8605599-71B5-416A-87BA-056CB71870B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7802" y="2916163"/>
            <a:ext cx="3690261" cy="4100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EB8DC057-F05B-489E-A440-57936CE1BFF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7802" y="3289311"/>
            <a:ext cx="3223790" cy="4849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D4299CFF-22AD-448C-82AA-A0C89FE0E64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7802" y="5672247"/>
            <a:ext cx="417741" cy="44655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EAA9FDFC-AEF9-4CAF-83C6-43E66E98BD7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70256" y="2861608"/>
            <a:ext cx="3850886" cy="293565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B23E31AE-49FF-4561-8EB6-1435B8FE7C5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5888" y="4520547"/>
            <a:ext cx="2727543" cy="118526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918C809B-0956-454E-8515-CBE79FEC160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9136" y="3805117"/>
            <a:ext cx="4128539" cy="53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2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8" y="2352180"/>
            <a:ext cx="11259395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四、循环队列插入元素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循环队列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36D3EC4-B27E-4D4E-8859-8A13C7AAED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0254" y="2861608"/>
            <a:ext cx="4749574" cy="4343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5848E5C2-B77A-41A7-9591-44DAFEE535A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0254" y="5771408"/>
            <a:ext cx="209506" cy="3535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4DC2CDB8-BAAA-48B3-8C33-F1C3A64E637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6167" y="1267642"/>
            <a:ext cx="3071915" cy="18610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9D77B632-14F3-43EA-95BA-84D404247FC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6003" y="5417866"/>
            <a:ext cx="2683705" cy="3535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3DAEB61B-3D1D-48EE-8713-22EA9B8B4E2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3290" y="3425510"/>
            <a:ext cx="9844740" cy="43432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5926C32C-5FF7-4AD4-931C-90F88B2422B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3290" y="4040725"/>
            <a:ext cx="3540922" cy="53028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3AC2C88B-72DB-40FB-9085-F3D39E0C713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01328" y="4001896"/>
            <a:ext cx="2321183" cy="176951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75DFF009-E605-4F0E-BFFC-CA3DEE8DA95C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3290" y="4709978"/>
            <a:ext cx="5893410" cy="46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4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8" y="2352180"/>
            <a:ext cx="11259395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五、循环队列删除元素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循环队列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5848E5C2-B77A-41A7-9591-44DAFEE535A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0254" y="5771408"/>
            <a:ext cx="209506" cy="3535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7A93C649-73FF-4D9E-91BB-624B43F8A7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7366" b="15868"/>
          <a:stretch/>
        </p:blipFill>
        <p:spPr>
          <a:xfrm>
            <a:off x="1723968" y="2861608"/>
            <a:ext cx="4372032" cy="41649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8452A806-3326-46FD-B126-04C43AE8E8A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20976" y="5417866"/>
            <a:ext cx="2683705" cy="3535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BCBCB8E1-588D-4CDB-AFC0-DCACEA1DEF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0410" b="-3410"/>
          <a:stretch/>
        </p:blipFill>
        <p:spPr>
          <a:xfrm>
            <a:off x="6171374" y="2890683"/>
            <a:ext cx="214051" cy="39677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A15FB3BA-D0AA-4964-9A89-90A1E4C93B8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3156" y="2792200"/>
            <a:ext cx="1056343" cy="56018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E96F5DBA-0B2A-48D6-87B6-47C6EB28B68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13303" y="3488707"/>
            <a:ext cx="6505700" cy="4224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422171C1-EDB2-4C3C-971B-0E3AC8890148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80183" y="1155639"/>
            <a:ext cx="2859745" cy="194982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BAA7097A-90D8-49C7-848A-A826FEAC0FBC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5518" y="3789788"/>
            <a:ext cx="2651279" cy="200318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DE94B805-D520-4EEE-BEA0-DF307B2B1C0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303" y="4047480"/>
            <a:ext cx="3221196" cy="52001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3829917E-05CC-4455-8833-8E78DE29904B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0881" y="4703819"/>
            <a:ext cx="4812257" cy="42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2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8" y="2352180"/>
            <a:ext cx="11259395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一、链队列</a:t>
            </a:r>
            <a:endParaRPr lang="en-US" altLang="zh-CN" sz="2800" dirty="0"/>
          </a:p>
          <a:p>
            <a:pPr lvl="1"/>
            <a:r>
              <a:rPr lang="zh-CN" altLang="en-US" sz="2600" dirty="0"/>
              <a:t>链队列采用</a:t>
            </a:r>
            <a:r>
              <a:rPr lang="zh-CN" altLang="en-US" sz="2600" dirty="0">
                <a:solidFill>
                  <a:srgbClr val="00B0F0"/>
                </a:solidFill>
              </a:rPr>
              <a:t>链表存储</a:t>
            </a:r>
            <a:r>
              <a:rPr lang="zh-CN" altLang="en-US" sz="2600" dirty="0"/>
              <a:t>单元</a:t>
            </a:r>
            <a:endParaRPr lang="en-US" altLang="zh-CN" sz="2600" dirty="0"/>
          </a:p>
          <a:p>
            <a:pPr lvl="1"/>
            <a:r>
              <a:rPr lang="zh-CN" altLang="en-US" sz="2600" dirty="0"/>
              <a:t>链队列中，有两个分别指示队头和队尾的指针</a:t>
            </a:r>
            <a:endParaRPr lang="en-US" altLang="zh-CN" sz="2600" dirty="0"/>
          </a:p>
          <a:p>
            <a:pPr lvl="1"/>
            <a:r>
              <a:rPr lang="zh-CN" altLang="en-US" sz="2600" dirty="0"/>
              <a:t>链队列中，</a:t>
            </a:r>
            <a:r>
              <a:rPr lang="zh-CN" altLang="en-US" sz="2600" dirty="0">
                <a:solidFill>
                  <a:srgbClr val="00B0F0"/>
                </a:solidFill>
              </a:rPr>
              <a:t>没有队列溢出的问题</a:t>
            </a:r>
            <a:r>
              <a:rPr lang="zh-CN" altLang="en-US" sz="2600" dirty="0"/>
              <a:t>，但</a:t>
            </a:r>
            <a:r>
              <a:rPr lang="zh-CN" altLang="en-US" sz="2600" dirty="0">
                <a:solidFill>
                  <a:srgbClr val="7030A0"/>
                </a:solidFill>
              </a:rPr>
              <a:t>需要注意</a:t>
            </a:r>
            <a:r>
              <a:rPr lang="zh-CN" altLang="en-US" sz="2600" dirty="0">
                <a:solidFill>
                  <a:srgbClr val="00B0F0"/>
                </a:solidFill>
              </a:rPr>
              <a:t>队列为空</a:t>
            </a:r>
            <a:r>
              <a:rPr lang="zh-CN" altLang="en-US" sz="2600" dirty="0"/>
              <a:t>的问题。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链队列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892DF94-5A33-45D7-BEF0-559474F067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6736" y="4560345"/>
            <a:ext cx="6038850" cy="117032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282F8481-BBC6-4321-AF57-E229951EDABC}"/>
              </a:ext>
            </a:extLst>
          </p:cNvPr>
          <p:cNvSpPr/>
          <p:nvPr/>
        </p:nvSpPr>
        <p:spPr>
          <a:xfrm>
            <a:off x="6837148" y="563288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注意：</a:t>
            </a:r>
            <a:r>
              <a:rPr lang="zh-CN" altLang="en-US" sz="2400" dirty="0">
                <a:solidFill>
                  <a:srgbClr val="00B0F0"/>
                </a:solidFill>
              </a:rPr>
              <a:t>这里的</a:t>
            </a:r>
            <a:r>
              <a:rPr lang="en-US" altLang="zh-CN" sz="2400" dirty="0">
                <a:solidFill>
                  <a:srgbClr val="00B0F0"/>
                </a:solidFill>
              </a:rPr>
              <a:t>front</a:t>
            </a:r>
            <a:r>
              <a:rPr lang="zh-CN" altLang="en-US" sz="2400" dirty="0">
                <a:solidFill>
                  <a:srgbClr val="00B0F0"/>
                </a:solidFill>
              </a:rPr>
              <a:t>和</a:t>
            </a:r>
            <a:r>
              <a:rPr lang="en-US" altLang="zh-CN" sz="2400" dirty="0">
                <a:solidFill>
                  <a:srgbClr val="00B0F0"/>
                </a:solidFill>
              </a:rPr>
              <a:t>rear</a:t>
            </a:r>
            <a:r>
              <a:rPr lang="zh-CN" altLang="en-US" sz="2400" dirty="0">
                <a:solidFill>
                  <a:srgbClr val="00B0F0"/>
                </a:solidFill>
              </a:rPr>
              <a:t>又变回指针了。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87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8" y="2352180"/>
            <a:ext cx="11259395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二、链队列的指针变化</a:t>
            </a:r>
            <a:endParaRPr lang="en-US" altLang="zh-CN" sz="2800" dirty="0"/>
          </a:p>
          <a:p>
            <a:pPr lvl="1"/>
            <a:r>
              <a:rPr lang="zh-CN" altLang="en-US" sz="2600" dirty="0"/>
              <a:t>链队列的指针操作跟链表类似（一个子集）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第六节 链队列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30EC0461-3640-424B-89D1-3525E5E1781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0125" y="3429000"/>
            <a:ext cx="3597275" cy="7753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F7872AF2-AD49-451E-984C-4313ADE8291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0125" y="4220618"/>
            <a:ext cx="5781675" cy="9028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E7A6346B-C7F3-47DC-8550-CBB498BC13F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0125" y="5077406"/>
            <a:ext cx="5781675" cy="10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9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A946627-79D9-4275-AC29-7074F3BD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试一试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261C23D-B9B2-4FCF-9127-C6CE1F31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A68E3CB-5397-43C8-9394-C036C11DF49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1079" y="2511903"/>
            <a:ext cx="9189258" cy="172097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DE2FE278-0D54-423D-BF28-D194197E1EA9}"/>
              </a:ext>
            </a:extLst>
          </p:cNvPr>
          <p:cNvSpPr/>
          <p:nvPr/>
        </p:nvSpPr>
        <p:spPr>
          <a:xfrm>
            <a:off x="3830135" y="342900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84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154" y="2337994"/>
            <a:ext cx="10993946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一、队列</a:t>
            </a:r>
            <a:endParaRPr lang="en-US" altLang="zh-CN" sz="2800" dirty="0"/>
          </a:p>
          <a:p>
            <a:pPr lvl="1"/>
            <a:r>
              <a:rPr lang="zh-CN" altLang="en-US" sz="2600" dirty="0"/>
              <a:t>队列也是一种线性表</a:t>
            </a:r>
            <a:endParaRPr lang="en-US" altLang="zh-CN" sz="2600" dirty="0"/>
          </a:p>
          <a:p>
            <a:pPr lvl="1"/>
            <a:r>
              <a:rPr lang="zh-CN" altLang="en-US" sz="2600" dirty="0">
                <a:solidFill>
                  <a:srgbClr val="FF0000"/>
                </a:solidFill>
              </a:rPr>
              <a:t>限定在表的一端进行插入（入队），在表的另一端进行删除（出队）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r>
              <a:rPr lang="zh-CN" altLang="en-US" sz="2600" dirty="0"/>
              <a:t>在队列中，允许插入的一端被称为</a:t>
            </a:r>
            <a:r>
              <a:rPr lang="zh-CN" altLang="en-US" sz="2600" dirty="0">
                <a:solidFill>
                  <a:srgbClr val="00B0F0"/>
                </a:solidFill>
              </a:rPr>
              <a:t>队尾</a:t>
            </a:r>
            <a:r>
              <a:rPr lang="zh-CN" altLang="en-US" sz="2600" dirty="0"/>
              <a:t>（</a:t>
            </a:r>
            <a:r>
              <a:rPr lang="en-US" altLang="zh-CN" sz="2600" dirty="0"/>
              <a:t>rear</a:t>
            </a:r>
            <a:r>
              <a:rPr lang="zh-CN" altLang="en-US" sz="2600" dirty="0"/>
              <a:t>），允许删除的一端被称为队头（</a:t>
            </a:r>
            <a:r>
              <a:rPr lang="en-US" altLang="zh-CN" sz="2600" dirty="0"/>
              <a:t>front</a:t>
            </a:r>
            <a:r>
              <a:rPr lang="zh-CN" altLang="en-US" sz="2600" dirty="0"/>
              <a:t>）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DBB4FE17-420D-4DE0-955A-AE733FD706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9350" y="5160887"/>
            <a:ext cx="6011554" cy="79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3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一、队列</a:t>
            </a:r>
            <a:endParaRPr lang="en-US" altLang="zh-CN" sz="2800" dirty="0"/>
          </a:p>
          <a:p>
            <a:pPr lvl="1"/>
            <a:r>
              <a:rPr lang="zh-CN" altLang="en-US" sz="2600" dirty="0">
                <a:solidFill>
                  <a:srgbClr val="FF0000"/>
                </a:solidFill>
              </a:rPr>
              <a:t>先进先出（</a:t>
            </a:r>
            <a:r>
              <a:rPr lang="en-US" altLang="zh-CN" sz="2600" dirty="0">
                <a:solidFill>
                  <a:srgbClr val="FF0000"/>
                </a:solidFill>
              </a:rPr>
              <a:t>FIFO</a:t>
            </a:r>
            <a:r>
              <a:rPr lang="zh-CN" altLang="en-US" sz="2600" dirty="0">
                <a:solidFill>
                  <a:srgbClr val="FF0000"/>
                </a:solidFill>
              </a:rPr>
              <a:t>）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2"/>
            <a:r>
              <a:rPr lang="zh-CN" altLang="en-US" sz="2400" dirty="0"/>
              <a:t>先入队的元素肯定比之后入队的元素先出队</a:t>
            </a:r>
            <a:endParaRPr lang="en-US" altLang="zh-CN" sz="2400" dirty="0"/>
          </a:p>
          <a:p>
            <a:pPr lvl="2"/>
            <a:r>
              <a:rPr lang="zh-CN" altLang="en-US" sz="2400" dirty="0"/>
              <a:t>后进后出：后入队的元素肯定在先入队的元素之前就出队了</a:t>
            </a:r>
            <a:endParaRPr lang="en-US" altLang="zh-CN" sz="2400" dirty="0"/>
          </a:p>
          <a:p>
            <a:pPr marL="914400" lvl="2" indent="0">
              <a:buNone/>
            </a:pPr>
            <a:endParaRPr lang="en-US" altLang="zh-CN" sz="2400" dirty="0"/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2272DAEF-12B4-4679-A87C-0E2E20FC2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02" y="4486980"/>
            <a:ext cx="6270213" cy="22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8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二、顺序队列</a:t>
            </a:r>
            <a:endParaRPr lang="en-US" altLang="zh-CN" sz="2800" dirty="0"/>
          </a:p>
          <a:p>
            <a:pPr lvl="1"/>
            <a:r>
              <a:rPr lang="zh-CN" altLang="en-US" sz="2800" dirty="0"/>
              <a:t>顺序队列：采用一组</a:t>
            </a:r>
            <a:r>
              <a:rPr lang="zh-CN" altLang="en-US" sz="2800" dirty="0">
                <a:solidFill>
                  <a:srgbClr val="00B0F0"/>
                </a:solidFill>
              </a:rPr>
              <a:t>地址连续</a:t>
            </a:r>
            <a:r>
              <a:rPr lang="zh-CN" altLang="en-US" sz="2800" dirty="0"/>
              <a:t>的存储单元依次存储从队列头到队列尾的元素</a:t>
            </a:r>
            <a:endParaRPr lang="en-US" altLang="zh-CN" sz="2800" dirty="0"/>
          </a:p>
          <a:p>
            <a:pPr lvl="1"/>
            <a:r>
              <a:rPr lang="zh-CN" altLang="en-US" sz="2800" dirty="0"/>
              <a:t>为顺序队列设置</a:t>
            </a:r>
            <a:r>
              <a:rPr lang="en-US" altLang="zh-CN" sz="2800" dirty="0"/>
              <a:t>2</a:t>
            </a:r>
            <a:r>
              <a:rPr lang="zh-CN" altLang="en-US" sz="2800" dirty="0"/>
              <a:t>个指针：</a:t>
            </a:r>
            <a:endParaRPr lang="en-US" altLang="zh-CN" sz="2800" dirty="0"/>
          </a:p>
          <a:p>
            <a:pPr lvl="2"/>
            <a:r>
              <a:rPr lang="zh-CN" altLang="en-US" sz="2600" dirty="0"/>
              <a:t>队头指针</a:t>
            </a:r>
            <a:r>
              <a:rPr lang="en-US" altLang="zh-CN" sz="2600" dirty="0"/>
              <a:t>front</a:t>
            </a:r>
          </a:p>
          <a:p>
            <a:pPr lvl="2"/>
            <a:r>
              <a:rPr lang="zh-CN" altLang="en-US" sz="2600" dirty="0"/>
              <a:t>队尾指针</a:t>
            </a:r>
            <a:r>
              <a:rPr lang="en-US" altLang="zh-CN" sz="2600" dirty="0"/>
              <a:t>rear</a:t>
            </a: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30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三、顺序队列的进队和出队的原则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时，新元素按队尾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(rear)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指针位置插入，然后队尾指针加一，即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时，将队头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(front)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指针所指向的元素取出，然后队头指针加一，即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336B8BFD-4C15-45D1-AD7D-3394158713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74618" y="3481296"/>
            <a:ext cx="3287645" cy="3903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0700D99F-F541-42AD-A7C0-E068B996B79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74618" y="4486981"/>
            <a:ext cx="3287645" cy="4159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F8CEB163-CD5E-4477-979D-787E33AB188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78" y="5602514"/>
            <a:ext cx="4570611" cy="4509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6A2ACF23-F77F-470A-ACE8-233F7EE32B1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0338" y="5034215"/>
            <a:ext cx="6908650" cy="49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9" y="2352180"/>
            <a:ext cx="10476950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四、顺序队列进队和出队的举例</a:t>
            </a:r>
            <a:endParaRPr lang="en-US" altLang="zh-CN" sz="2800" dirty="0"/>
          </a:p>
          <a:p>
            <a:pPr marL="457200" lvl="1" indent="0">
              <a:buNone/>
            </a:pPr>
            <a:endParaRPr lang="zh-CN" altLang="en-US" sz="22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AC92AD91-F5B5-492C-BDC9-5B9D790352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375"/>
          <a:stretch/>
        </p:blipFill>
        <p:spPr>
          <a:xfrm>
            <a:off x="2251329" y="2813202"/>
            <a:ext cx="3071516" cy="5637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8ED5D149-0FB9-4BE2-85CD-944163B0839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1849" y="2934449"/>
            <a:ext cx="1151931" cy="3214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24D7A175-92A8-4515-A33B-D90E863AE83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8464" y="3374200"/>
            <a:ext cx="1419225" cy="5048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BE5A6BE9-5DDF-4726-A1FE-85665C96532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8162" y="2938089"/>
            <a:ext cx="2149043" cy="3240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4F4A7C7-0D25-466E-997E-8863813F856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67205" y="2787801"/>
            <a:ext cx="3167279" cy="5637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19FC50C4-AD3D-4D9E-9B41-E7EAB267A21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82190" y="3321113"/>
            <a:ext cx="736600" cy="52614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3274FE1E-4061-4BE2-A700-560C03E3A54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" t="-1284"/>
          <a:stretch/>
        </p:blipFill>
        <p:spPr>
          <a:xfrm>
            <a:off x="8780737" y="3345163"/>
            <a:ext cx="1106901" cy="5048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342D6FF7-10EB-489C-87FB-42E49FF52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32952" y="3988098"/>
            <a:ext cx="3149473" cy="50482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460126D8-C5CD-46D3-B0A7-A4CF25F5A587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8880" y="4051510"/>
            <a:ext cx="1036566" cy="37251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01CB8C71-F3BB-4AA1-AAF0-F14EFBC3E3C6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5446" y="4474268"/>
            <a:ext cx="770973" cy="48828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2975657C-0A0D-458F-8971-6B39A40C106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" t="-1284"/>
          <a:stretch/>
        </p:blipFill>
        <p:spPr>
          <a:xfrm>
            <a:off x="2998076" y="4474268"/>
            <a:ext cx="1106901" cy="5048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55E434E3-0D3D-4B8C-8803-050F98B24808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6843" y="3926468"/>
            <a:ext cx="3126884" cy="60445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E20ADCA1-DA54-4FF1-8F7F-D3BBBA4721F1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5298" y="4091679"/>
            <a:ext cx="1056674" cy="38258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F425BB8C-D94C-4153-8126-A4D71F9AA8C4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234" y="4515884"/>
            <a:ext cx="1078665" cy="47940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734C645B-F6A4-470A-B2B4-B94701EAF2C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" t="-1284"/>
          <a:stretch/>
        </p:blipFill>
        <p:spPr>
          <a:xfrm>
            <a:off x="8686074" y="4511573"/>
            <a:ext cx="1106901" cy="50482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B57A0437-C308-40A2-ACC1-085DC4E0CC0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4"/>
          <a:stretch/>
        </p:blipFill>
        <p:spPr>
          <a:xfrm>
            <a:off x="2090413" y="5037727"/>
            <a:ext cx="3149473" cy="50482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0830AD32-3D28-411F-901C-8130F6839D82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73" y="5153307"/>
            <a:ext cx="1425580" cy="36959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5358600A-200B-4C5B-A526-F3CD85338FA5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1696" y="5566599"/>
            <a:ext cx="770973" cy="48828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A8526160-12F2-4EB7-A550-E269823100A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" t="-1284"/>
          <a:stretch/>
        </p:blipFill>
        <p:spPr>
          <a:xfrm>
            <a:off x="3787087" y="5551268"/>
            <a:ext cx="1106901" cy="50482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4B6F69C9-718F-44BB-B683-55E2B3A6858E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364" y="5168939"/>
            <a:ext cx="3337648" cy="456492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ED9847F1-F1DF-4E74-8F86-3924862E1F14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8926" y="5638545"/>
            <a:ext cx="770973" cy="488283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E35E051C-7A8B-4C9A-9D19-4629B56FA28C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6590" y="5227206"/>
            <a:ext cx="972186" cy="324062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9EA4374-5449-4825-9736-E43FA8290AC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" t="-1284"/>
          <a:stretch/>
        </p:blipFill>
        <p:spPr>
          <a:xfrm>
            <a:off x="9945111" y="5618780"/>
            <a:ext cx="1106901" cy="504825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8962D3A7-6FAC-4F86-83F1-A3171C857881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284" y="5703920"/>
            <a:ext cx="752720" cy="3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6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8" y="2352180"/>
            <a:ext cx="11259395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五、顺序队列存在的问题</a:t>
            </a:r>
            <a:endParaRPr lang="en-US" altLang="zh-CN" sz="2800" dirty="0"/>
          </a:p>
          <a:p>
            <a:pPr lvl="1"/>
            <a:r>
              <a:rPr lang="zh-CN" altLang="en-US" sz="2800" dirty="0"/>
              <a:t>溢出：当队尾指针（</a:t>
            </a:r>
            <a:r>
              <a:rPr lang="en-US" altLang="zh-CN" sz="2800" dirty="0"/>
              <a:t>rear</a:t>
            </a:r>
            <a:r>
              <a:rPr lang="zh-CN" altLang="en-US" sz="2800" dirty="0"/>
              <a:t>）指向队列存储结构的</a:t>
            </a:r>
            <a:r>
              <a:rPr lang="zh-CN" altLang="en-US" sz="2800" dirty="0">
                <a:solidFill>
                  <a:srgbClr val="00B0F0"/>
                </a:solidFill>
              </a:rPr>
              <a:t>最后一个单位</a:t>
            </a:r>
            <a:r>
              <a:rPr lang="zh-CN" altLang="en-US" sz="2800" dirty="0"/>
              <a:t>时，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               </a:t>
            </a:r>
            <a:r>
              <a:rPr lang="zh-CN" altLang="en-US" sz="2800" dirty="0"/>
              <a:t>如果</a:t>
            </a:r>
            <a:r>
              <a:rPr lang="zh-CN" altLang="en-US" sz="2800" dirty="0">
                <a:solidFill>
                  <a:srgbClr val="00B0F0"/>
                </a:solidFill>
              </a:rPr>
              <a:t>再继续插入新的元素</a:t>
            </a:r>
            <a:r>
              <a:rPr lang="zh-CN" altLang="en-US" sz="2800" dirty="0"/>
              <a:t>，则会产生</a:t>
            </a:r>
            <a:r>
              <a:rPr lang="zh-CN" altLang="en-US" sz="2800" dirty="0">
                <a:solidFill>
                  <a:srgbClr val="FF0000"/>
                </a:solidFill>
              </a:rPr>
              <a:t>溢出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800" dirty="0"/>
              <a:t>溢出发生时，队列存储结构中可能还存在一些空白的位置</a:t>
            </a:r>
            <a:endParaRPr lang="en-US" altLang="zh-CN" sz="2800" dirty="0"/>
          </a:p>
          <a:p>
            <a:pPr lvl="2"/>
            <a:r>
              <a:rPr lang="zh-CN" altLang="en-US" sz="2800" dirty="0"/>
              <a:t>这些空白的位置是由队头元素出队导致的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43F1AF0C-137F-4EFC-B669-812D736062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1079" y="5434920"/>
            <a:ext cx="6210300" cy="371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88BF32F4-A214-4142-BAE7-F11B9EE7D9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9779" y="5454964"/>
            <a:ext cx="2527992" cy="33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5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8" y="2352180"/>
            <a:ext cx="11259395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一、循环队列</a:t>
            </a:r>
            <a:endParaRPr lang="en-US" altLang="zh-CN" sz="2800" dirty="0"/>
          </a:p>
          <a:p>
            <a:pPr lvl="1"/>
            <a:r>
              <a:rPr lang="zh-CN" altLang="en-US" sz="2600" dirty="0"/>
              <a:t>循环队列采用一组地址连续的存储单元</a:t>
            </a:r>
            <a:endParaRPr lang="en-US" altLang="zh-CN" sz="2600" dirty="0"/>
          </a:p>
          <a:p>
            <a:pPr lvl="1"/>
            <a:r>
              <a:rPr lang="zh-CN" altLang="en-US" sz="2600" dirty="0">
                <a:solidFill>
                  <a:srgbClr val="002060"/>
                </a:solidFill>
              </a:rPr>
              <a:t>逻辑上</a:t>
            </a:r>
            <a:r>
              <a:rPr lang="zh-CN" altLang="en-US" sz="2600" dirty="0"/>
              <a:t>，将整个队列的存储单元首尾相连</a:t>
            </a: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循环队列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938CDAD4-EA92-41F8-9414-6B0D4F4348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0711" y="3964761"/>
            <a:ext cx="4535713" cy="217816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5B923F40-FA73-4749-8694-06D1301CD79A}"/>
              </a:ext>
            </a:extLst>
          </p:cNvPr>
          <p:cNvSpPr/>
          <p:nvPr/>
        </p:nvSpPr>
        <p:spPr>
          <a:xfrm>
            <a:off x="5907313" y="4145903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注意：</a:t>
            </a:r>
            <a:r>
              <a:rPr lang="zh-CN" altLang="en-US" sz="2800" dirty="0">
                <a:solidFill>
                  <a:srgbClr val="00B0F0"/>
                </a:solidFill>
              </a:rPr>
              <a:t>这里的</a:t>
            </a:r>
            <a:r>
              <a:rPr lang="en-US" altLang="zh-CN" sz="2800" dirty="0">
                <a:solidFill>
                  <a:srgbClr val="00B0F0"/>
                </a:solidFill>
              </a:rPr>
              <a:t>front</a:t>
            </a:r>
            <a:r>
              <a:rPr lang="zh-CN" altLang="en-US" sz="2800" dirty="0">
                <a:solidFill>
                  <a:srgbClr val="00B0F0"/>
                </a:solidFill>
              </a:rPr>
              <a:t>和</a:t>
            </a:r>
            <a:r>
              <a:rPr lang="en-US" altLang="zh-CN" sz="2800" dirty="0">
                <a:solidFill>
                  <a:srgbClr val="00B0F0"/>
                </a:solidFill>
              </a:rPr>
              <a:t>rear</a:t>
            </a:r>
            <a:r>
              <a:rPr lang="zh-CN" altLang="en-US" sz="2800" dirty="0">
                <a:solidFill>
                  <a:srgbClr val="00B0F0"/>
                </a:solidFill>
              </a:rPr>
              <a:t>就不是指针了，</a:t>
            </a:r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en-US" altLang="zh-CN" sz="2800" dirty="0">
                <a:solidFill>
                  <a:srgbClr val="00B0F0"/>
                </a:solidFill>
              </a:rPr>
              <a:t>             </a:t>
            </a:r>
            <a:r>
              <a:rPr lang="zh-CN" altLang="en-US" sz="2800" dirty="0">
                <a:solidFill>
                  <a:srgbClr val="00B0F0"/>
                </a:solidFill>
              </a:rPr>
              <a:t>而是代表位置的下标索引值</a:t>
            </a:r>
            <a:r>
              <a:rPr lang="zh-CN" altLang="en-US" sz="2800" dirty="0">
                <a:solidFill>
                  <a:srgbClr val="002060"/>
                </a:solidFill>
              </a:rPr>
              <a:t>。</a:t>
            </a:r>
            <a:endParaRPr lang="en-US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/>
              <a:t>              front = 0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r>
              <a:rPr lang="en-US" altLang="zh-CN" sz="2800" dirty="0"/>
              <a:t>              rear = 5</a:t>
            </a:r>
            <a:r>
              <a:rPr lang="zh-CN" altLang="en-US" sz="28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48834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第三章 栈和队列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8" y="2352180"/>
            <a:ext cx="11259395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二、循环队列的空与满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1" y="1839962"/>
            <a:ext cx="442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第五节 循环队列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8A3729A-8E4A-4F02-B6D5-C1627E740C6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7251" y="3245947"/>
            <a:ext cx="4148591" cy="4169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E792443-0EEE-4E6D-AEBD-3F11B3E48DC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960" y="3759588"/>
            <a:ext cx="3614785" cy="24265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F08F73DC-5474-41F9-AEDD-E59B4B2023E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7148" y="3842063"/>
            <a:ext cx="3571688" cy="19525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36FC3E69-1E4C-4250-B666-0FAC1DB3B54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6882" y="5856051"/>
            <a:ext cx="987518" cy="2935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65F857B2-EB30-4CAB-9007-2E7CC6740AC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3257550"/>
            <a:ext cx="6019800" cy="4191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9222E5C1-C7B1-4795-97B2-214892A4EC27}"/>
              </a:ext>
            </a:extLst>
          </p:cNvPr>
          <p:cNvSpPr/>
          <p:nvPr/>
        </p:nvSpPr>
        <p:spPr>
          <a:xfrm>
            <a:off x="9412679" y="5573065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7030A0"/>
                </a:solidFill>
              </a:rPr>
              <a:t>少用一个元素空间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44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12507</TotalTime>
  <Words>624</Words>
  <Application>Microsoft Office PowerPoint</Application>
  <PresentationFormat>宽屏</PresentationFormat>
  <Paragraphs>110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华文彩云</vt:lpstr>
      <vt:lpstr>华文隶书</vt:lpstr>
      <vt:lpstr>宋体</vt:lpstr>
      <vt:lpstr>Arial</vt:lpstr>
      <vt:lpstr>Times New Roman</vt:lpstr>
      <vt:lpstr>画廊</vt:lpstr>
      <vt:lpstr>数据结构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第三章 栈和队列</vt:lpstr>
      <vt:lpstr>试一试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DELL</cp:lastModifiedBy>
  <cp:revision>574</cp:revision>
  <cp:lastPrinted>2018-09-20T09:36:46Z</cp:lastPrinted>
  <dcterms:created xsi:type="dcterms:W3CDTF">2018-09-04T02:30:21Z</dcterms:created>
  <dcterms:modified xsi:type="dcterms:W3CDTF">2021-10-14T12:24:55Z</dcterms:modified>
</cp:coreProperties>
</file>