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82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1"/>
            <p14:sldId id="270"/>
            <p14:sldId id="272"/>
            <p14:sldId id="273"/>
            <p14:sldId id="282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  <a:srgbClr val="FFCE9D"/>
    <a:srgbClr val="FFD09F"/>
    <a:srgbClr val="6C5200"/>
    <a:srgbClr val="E7E4DF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82103" autoAdjust="0"/>
  </p:normalViewPr>
  <p:slideViewPr>
    <p:cSldViewPr snapToGrid="0">
      <p:cViewPr varScale="1">
        <p:scale>
          <a:sx n="103" d="100"/>
          <a:sy n="103" d="100"/>
        </p:scale>
        <p:origin x="1171" y="72"/>
      </p:cViewPr>
      <p:guideLst/>
    </p:cSldViewPr>
  </p:slideViewPr>
  <p:outlineViewPr>
    <p:cViewPr>
      <p:scale>
        <a:sx n="33" d="100"/>
        <a:sy n="33" d="100"/>
      </p:scale>
      <p:origin x="0" y="-186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18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74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378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96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48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61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37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33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空结点的位置也要按照完全二叉树编号。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692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4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51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08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19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847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95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81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03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4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90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4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963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965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09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树与二叉树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D706D-70F1-496E-937C-E15DF8F123D9}"/>
              </a:ext>
            </a:extLst>
          </p:cNvPr>
          <p:cNvSpPr/>
          <p:nvPr/>
        </p:nvSpPr>
        <p:spPr>
          <a:xfrm>
            <a:off x="5874832" y="530891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三、二叉树的性质</a:t>
            </a:r>
            <a:r>
              <a:rPr lang="en-US" altLang="zh-CN" sz="2800" dirty="0"/>
              <a:t>2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证明思路（求和）：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A1DDA9-BFA4-42DA-934A-8E11531153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186" y="2169278"/>
            <a:ext cx="2713943" cy="19414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115DC3-A57B-4462-BC79-BEF665CDB83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9808" y="3079590"/>
            <a:ext cx="6583157" cy="5260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A402FC-8F88-47FA-B43E-2E9344423DD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7472" y="4317210"/>
            <a:ext cx="7276800" cy="4699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6129AE-31B8-4A53-8616-8A80F3F56B4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0659" y="4918165"/>
            <a:ext cx="2444393" cy="10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0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四、二叉树的性质</a:t>
            </a:r>
            <a:r>
              <a:rPr lang="en-US" altLang="zh-CN" sz="2800" dirty="0"/>
              <a:t>3</a:t>
            </a:r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证明思路：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A1DDA9-BFA4-42DA-934A-8E11531153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186" y="2169278"/>
            <a:ext cx="2713943" cy="19414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0FBE78-01BE-4035-B468-28A1CE80E27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8651" y="2899342"/>
            <a:ext cx="7327906" cy="8287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82213E1-BAB0-47DC-B005-E3CD7567D69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30777" y="3728093"/>
            <a:ext cx="3371783" cy="55666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A32AED0-2C82-4D2A-BD01-281BA660FC3A}"/>
              </a:ext>
            </a:extLst>
          </p:cNvPr>
          <p:cNvSpPr/>
          <p:nvPr/>
        </p:nvSpPr>
        <p:spPr>
          <a:xfrm>
            <a:off x="603498" y="4169495"/>
            <a:ext cx="2416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b="1" dirty="0"/>
              <a:t>考察分支数 </a:t>
            </a:r>
            <a:r>
              <a:rPr lang="en-US" altLang="zh-CN" sz="2800" dirty="0"/>
              <a:t>B: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C5CBF4-AD14-45E5-90F4-EA04042CF801}"/>
              </a:ext>
            </a:extLst>
          </p:cNvPr>
          <p:cNvSpPr/>
          <p:nvPr/>
        </p:nvSpPr>
        <p:spPr>
          <a:xfrm>
            <a:off x="3025898" y="4169495"/>
            <a:ext cx="844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除了根之外，所有的结点都有且只有一个分支指向它</a:t>
            </a:r>
            <a:endParaRPr lang="en-US" altLang="zh-CN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D61B7E5-DE01-4A13-9FAE-F6D2339396D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2286" y="4590288"/>
            <a:ext cx="1207428" cy="5232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95372E9-5F03-499D-9995-D1380FC07D70}"/>
              </a:ext>
            </a:extLst>
          </p:cNvPr>
          <p:cNvSpPr/>
          <p:nvPr/>
        </p:nvSpPr>
        <p:spPr>
          <a:xfrm>
            <a:off x="2936430" y="4981834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不同度的结点产生不同个数的分支</a:t>
            </a:r>
            <a:endParaRPr lang="en-US" altLang="zh-CN" sz="2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E37E643-A20E-458E-A0C1-C18437F456A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07186" y="4977357"/>
            <a:ext cx="1696169" cy="52769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A7244DB-37B0-4098-9806-57BD04F2F23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55" y="5534406"/>
            <a:ext cx="7160974" cy="54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6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四、二叉树的性质</a:t>
            </a:r>
            <a:r>
              <a:rPr lang="en-US" altLang="zh-CN" sz="2800" dirty="0"/>
              <a:t>3</a:t>
            </a:r>
          </a:p>
          <a:p>
            <a:pPr lvl="1"/>
            <a:r>
              <a:rPr lang="zh-CN" altLang="en-US" sz="2800" dirty="0"/>
              <a:t>例：</a:t>
            </a:r>
            <a:endParaRPr lang="en-US" altLang="zh-CN" sz="2800" dirty="0"/>
          </a:p>
          <a:p>
            <a:pPr lvl="1"/>
            <a:r>
              <a:rPr lang="zh-CN" altLang="en-US" sz="2800" dirty="0"/>
              <a:t>一个二叉树的叶子结点有</a:t>
            </a:r>
            <a:r>
              <a:rPr lang="en-US" altLang="zh-CN" sz="2800" dirty="0"/>
              <a:t>6</a:t>
            </a:r>
            <a:r>
              <a:rPr lang="zh-CN" altLang="en-US" sz="2800" dirty="0"/>
              <a:t>个，度为</a:t>
            </a:r>
            <a:r>
              <a:rPr lang="en-US" altLang="zh-CN" sz="2800" dirty="0"/>
              <a:t>1</a:t>
            </a:r>
            <a:r>
              <a:rPr lang="zh-CN" altLang="en-US" sz="2800" dirty="0"/>
              <a:t>的结点有</a:t>
            </a:r>
            <a:r>
              <a:rPr lang="en-US" altLang="zh-CN" sz="2800" dirty="0"/>
              <a:t>2</a:t>
            </a:r>
            <a:r>
              <a:rPr lang="zh-CN" altLang="en-US" sz="2800" dirty="0"/>
              <a:t>个</a:t>
            </a:r>
            <a:endParaRPr lang="en-US" altLang="zh-CN" sz="2800" dirty="0"/>
          </a:p>
          <a:p>
            <a:pPr lvl="1"/>
            <a:r>
              <a:rPr lang="zh-CN" altLang="en-US" sz="2800" dirty="0"/>
              <a:t>请问这颗树的总结点有多少个？分支数是多少？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3654111-6986-4737-AE49-2620B07C3033}"/>
              </a:ext>
            </a:extLst>
          </p:cNvPr>
          <p:cNvSpPr/>
          <p:nvPr/>
        </p:nvSpPr>
        <p:spPr>
          <a:xfrm>
            <a:off x="1578160" y="493463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结点数：</a:t>
            </a:r>
            <a:r>
              <a:rPr lang="en-US" altLang="zh-CN" sz="2800" dirty="0"/>
              <a:t>6+2+5 = 13</a:t>
            </a:r>
            <a:r>
              <a:rPr lang="zh-CN" altLang="en-US" sz="2800" dirty="0"/>
              <a:t>个</a:t>
            </a:r>
            <a:endParaRPr lang="en-US" altLang="zh-CN" sz="2800" dirty="0"/>
          </a:p>
          <a:p>
            <a:pPr lvl="0" defTabSz="914400">
              <a:defRPr/>
            </a:pPr>
            <a:r>
              <a:rPr lang="zh-CN" altLang="en-US" sz="2800" dirty="0"/>
              <a:t>分支数：</a:t>
            </a:r>
            <a:r>
              <a:rPr lang="en-US" altLang="zh-CN" sz="2800" dirty="0"/>
              <a:t>13 -1 =12</a:t>
            </a:r>
            <a:r>
              <a:rPr lang="zh-CN" altLang="en-US" sz="2800" dirty="0"/>
              <a:t>个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3205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五、满二叉树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1F419C-611A-4182-8D0C-C0CBC2A039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38" y="2889197"/>
            <a:ext cx="3556595" cy="22422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8012FF-6990-40A9-918C-07BB196BBB3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1922" y="3167390"/>
            <a:ext cx="6944543" cy="5232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F8D765-1E00-4AF9-BF45-FB9922D00C4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4027478"/>
            <a:ext cx="5240356" cy="5045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4B884F9-F166-485F-92E9-C16BC6EBEC2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1922" y="4901511"/>
            <a:ext cx="2906778" cy="5749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965BFCC-5EB5-4EF2-A194-262FEA217EE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8700" y="4968624"/>
            <a:ext cx="3664231" cy="48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7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五、完全二叉树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1F419C-611A-4182-8D0C-C0CBC2A039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748" y="906193"/>
            <a:ext cx="3242269" cy="20440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50E0D60-248D-4ED7-89F0-53B6E3B1C41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7768" y="3074153"/>
            <a:ext cx="7008395" cy="8447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4D80A95-EC7E-4044-9305-25A1125E41D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749" y="3918856"/>
            <a:ext cx="3242268" cy="2235200"/>
          </a:xfrm>
          <a:prstGeom prst="rect">
            <a:avLst/>
          </a:prstGeom>
        </p:spPr>
      </p:pic>
      <p:sp>
        <p:nvSpPr>
          <p:cNvPr id="18" name="箭头: 上下 17">
            <a:extLst>
              <a:ext uri="{FF2B5EF4-FFF2-40B4-BE49-F238E27FC236}">
                <a16:creationId xmlns:a16="http://schemas.microsoft.com/office/drawing/2014/main" id="{3E56FE72-493E-49AC-9F8C-7C1DF9174AF9}"/>
              </a:ext>
            </a:extLst>
          </p:cNvPr>
          <p:cNvSpPr/>
          <p:nvPr/>
        </p:nvSpPr>
        <p:spPr>
          <a:xfrm>
            <a:off x="9877174" y="3040744"/>
            <a:ext cx="629189" cy="9115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F552221-45C0-46CA-8727-EE895D08D84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4110181"/>
            <a:ext cx="4654151" cy="45341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D78CE49-25BC-4FA9-A74D-BBE957536E7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5390577"/>
            <a:ext cx="3757235" cy="41418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CC97AB7-73FC-4862-945C-D69E1276C40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6025" y="5351988"/>
            <a:ext cx="2724808" cy="491359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8B7D4796-0F3A-4122-ABA2-8A2DBB645ABB}"/>
              </a:ext>
            </a:extLst>
          </p:cNvPr>
          <p:cNvSpPr/>
          <p:nvPr/>
        </p:nvSpPr>
        <p:spPr>
          <a:xfrm>
            <a:off x="1407768" y="4820085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b="1" dirty="0">
                <a:solidFill>
                  <a:srgbClr val="002060"/>
                </a:solidFill>
              </a:rPr>
              <a:t>以任何一个结点为根结点，其</a:t>
            </a:r>
            <a:endParaRPr lang="en-US" altLang="zh-CN" sz="2800" b="1" dirty="0">
              <a:solidFill>
                <a:srgbClr val="00206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619D92-9B6B-45D5-9BE3-24E68658D268}"/>
              </a:ext>
            </a:extLst>
          </p:cNvPr>
          <p:cNvSpPr/>
          <p:nvPr/>
        </p:nvSpPr>
        <p:spPr>
          <a:xfrm>
            <a:off x="2747230" y="6275574"/>
            <a:ext cx="58705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>
                <a:solidFill>
                  <a:srgbClr val="FFFF00"/>
                </a:solidFill>
              </a:rPr>
              <a:t>k</a:t>
            </a:r>
            <a:r>
              <a:rPr lang="zh-CN" altLang="en-US" sz="2800" dirty="0">
                <a:solidFill>
                  <a:srgbClr val="FFFF00"/>
                </a:solidFill>
              </a:rPr>
              <a:t>层的完全二叉树，</a:t>
            </a:r>
            <a:r>
              <a:rPr lang="en-US" altLang="zh-CN" sz="2800" dirty="0">
                <a:solidFill>
                  <a:srgbClr val="FFFF00"/>
                </a:solidFill>
              </a:rPr>
              <a:t>k-1</a:t>
            </a:r>
            <a:r>
              <a:rPr lang="zh-CN" altLang="en-US" sz="2800" dirty="0">
                <a:solidFill>
                  <a:srgbClr val="FFFF00"/>
                </a:solidFill>
              </a:rPr>
              <a:t>层肯定是满的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26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五、完全二叉树（性质</a:t>
            </a: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4D80A95-EC7E-4044-9305-25A1125E41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815" y="0"/>
            <a:ext cx="3242268" cy="2235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5D2B93-8744-4506-A095-FAB7790DF8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858" y="2979071"/>
            <a:ext cx="7870042" cy="5058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EA11431-E21F-439C-95C8-A0DA0F6D7D3D}"/>
              </a:ext>
            </a:extLst>
          </p:cNvPr>
          <p:cNvSpPr/>
          <p:nvPr/>
        </p:nvSpPr>
        <p:spPr>
          <a:xfrm>
            <a:off x="609852" y="34369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3200" dirty="0"/>
              <a:t>证明：</a:t>
            </a:r>
            <a:endParaRPr lang="en-US" altLang="zh-CN" sz="3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24926CD-4019-430C-B038-6624649DFB6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3919" y="3469079"/>
            <a:ext cx="1835422" cy="5058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87CDCA6-1EE5-48ED-AD7A-50BFB29B199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8" y="4037646"/>
            <a:ext cx="2988166" cy="47408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869F8EE-86FE-4FD5-8732-FBA5E2CAF2C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364" y="4008717"/>
            <a:ext cx="1990667" cy="50582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5BC0110-B302-45D7-8B29-DF0C95A10B39}"/>
              </a:ext>
            </a:extLst>
          </p:cNvPr>
          <p:cNvSpPr/>
          <p:nvPr/>
        </p:nvSpPr>
        <p:spPr>
          <a:xfrm>
            <a:off x="6136434" y="4021722"/>
            <a:ext cx="430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3200" b="1" dirty="0"/>
              <a:t>又因为是完全二叉树，</a:t>
            </a:r>
            <a:endParaRPr lang="en-US" altLang="zh-CN" sz="3200" b="1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66D09BE-0418-4E8E-8919-7B5F1C2EDA7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043" y="3995415"/>
            <a:ext cx="2049037" cy="53242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90F5548-8E0E-4EA5-9813-6BA28B9424F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499" y="4642524"/>
            <a:ext cx="3259156" cy="467618"/>
          </a:xfrm>
          <a:prstGeom prst="rect">
            <a:avLst/>
          </a:prstGeom>
        </p:spPr>
      </p:pic>
      <p:sp>
        <p:nvSpPr>
          <p:cNvPr id="26" name="箭头: 右 25">
            <a:extLst>
              <a:ext uri="{FF2B5EF4-FFF2-40B4-BE49-F238E27FC236}">
                <a16:creationId xmlns:a16="http://schemas.microsoft.com/office/drawing/2014/main" id="{F1CBD6AE-0180-4591-9061-133AA08D7CBB}"/>
              </a:ext>
            </a:extLst>
          </p:cNvPr>
          <p:cNvSpPr/>
          <p:nvPr/>
        </p:nvSpPr>
        <p:spPr>
          <a:xfrm>
            <a:off x="4160152" y="4717118"/>
            <a:ext cx="1355272" cy="233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E781FA7-B70E-40A2-9B99-FDFEC8FC9CCF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10" y="4606497"/>
            <a:ext cx="2843543" cy="51835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6C360EA-D352-452A-9B2F-26BF9A5B952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10" y="5090475"/>
            <a:ext cx="3225319" cy="518355"/>
          </a:xfrm>
          <a:prstGeom prst="rect">
            <a:avLst/>
          </a:prstGeom>
        </p:spPr>
      </p:pic>
      <p:sp>
        <p:nvSpPr>
          <p:cNvPr id="31" name="箭头: 右 30">
            <a:extLst>
              <a:ext uri="{FF2B5EF4-FFF2-40B4-BE49-F238E27FC236}">
                <a16:creationId xmlns:a16="http://schemas.microsoft.com/office/drawing/2014/main" id="{CB1E2CEA-CAFB-40F3-8F06-1B55F9108CB6}"/>
              </a:ext>
            </a:extLst>
          </p:cNvPr>
          <p:cNvSpPr/>
          <p:nvPr/>
        </p:nvSpPr>
        <p:spPr>
          <a:xfrm>
            <a:off x="4160152" y="5229903"/>
            <a:ext cx="1355272" cy="233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0CCB8504-C14D-4B02-9547-1DAD7FEE1058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9334" y="5611099"/>
            <a:ext cx="2240241" cy="539817"/>
          </a:xfrm>
          <a:prstGeom prst="rect">
            <a:avLst/>
          </a:prstGeom>
        </p:spPr>
      </p:pic>
      <p:sp>
        <p:nvSpPr>
          <p:cNvPr id="33" name="箭头: 右 32">
            <a:extLst>
              <a:ext uri="{FF2B5EF4-FFF2-40B4-BE49-F238E27FC236}">
                <a16:creationId xmlns:a16="http://schemas.microsoft.com/office/drawing/2014/main" id="{A1E2F802-8371-45E3-B2CE-BD44CCA54D51}"/>
              </a:ext>
            </a:extLst>
          </p:cNvPr>
          <p:cNvSpPr/>
          <p:nvPr/>
        </p:nvSpPr>
        <p:spPr>
          <a:xfrm>
            <a:off x="4160152" y="5787014"/>
            <a:ext cx="1355272" cy="233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4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6" grpId="0" animBg="1"/>
      <p:bldP spid="31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六、完全二叉树（性质</a:t>
            </a:r>
            <a:r>
              <a:rPr lang="en-US" altLang="zh-CN" sz="2800" dirty="0"/>
              <a:t>5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B6F835-702B-463B-B73D-24178BEDAE0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38" y="2998566"/>
            <a:ext cx="5956644" cy="5232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9A14D4E-ED2B-43C1-AC51-FB5010E34A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7"/>
          <a:stretch/>
        </p:blipFill>
        <p:spPr>
          <a:xfrm>
            <a:off x="8006045" y="1373702"/>
            <a:ext cx="4086795" cy="21480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73571BB-74FF-4836-8D85-6AB56852F34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7838" y="3651076"/>
            <a:ext cx="5006212" cy="101218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E989971-BE97-47EF-A687-B735FB5636F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95923" y="3820885"/>
            <a:ext cx="4233516" cy="210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7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A3644-97CA-4016-8E6C-9C8EE845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3DB829-0FE2-4873-A934-DA7B0DB0E7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1621" y="2646687"/>
            <a:ext cx="10268758" cy="9785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2A2E641-5D02-4071-A7A4-C41EF735DC4B}"/>
              </a:ext>
            </a:extLst>
          </p:cNvPr>
          <p:cNvSpPr/>
          <p:nvPr/>
        </p:nvSpPr>
        <p:spPr>
          <a:xfrm>
            <a:off x="9472980" y="2646687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44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七、二叉树的存储结构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D36839-E83F-462C-94CA-FECD921614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989451"/>
            <a:ext cx="9472053" cy="5232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6FF8602-51D7-437E-90E3-ACF73140C8C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512670"/>
            <a:ext cx="1863121" cy="4980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B4F950-727E-479B-8F3E-3F6C7001B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559" y="3628159"/>
            <a:ext cx="3571321" cy="32298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BC0B2BF-982D-49C6-9579-6C379086252D}"/>
              </a:ext>
            </a:extLst>
          </p:cNvPr>
          <p:cNvSpPr/>
          <p:nvPr/>
        </p:nvSpPr>
        <p:spPr>
          <a:xfrm>
            <a:off x="4538856" y="240467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：顺序存储</a:t>
            </a:r>
          </a:p>
        </p:txBody>
      </p:sp>
    </p:spTree>
    <p:extLst>
      <p:ext uri="{BB962C8B-B14F-4D97-AF65-F5344CB8AC3E}">
        <p14:creationId xmlns:p14="http://schemas.microsoft.com/office/powerpoint/2010/main" val="503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七、二叉树的顺序存储结构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9E95BE-63A3-40BD-86FA-97BE9500C259}"/>
              </a:ext>
            </a:extLst>
          </p:cNvPr>
          <p:cNvSpPr/>
          <p:nvPr/>
        </p:nvSpPr>
        <p:spPr>
          <a:xfrm>
            <a:off x="1533005" y="3054481"/>
            <a:ext cx="9520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对于一般二叉树，空结点的位置也要按照完全二叉树编号。</a:t>
            </a: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F27E0B-3355-4A24-80E1-39AB71825B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79287" y="3534928"/>
            <a:ext cx="3835931" cy="24757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ADC5AA6-1615-4DD4-8447-69B7687E45F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42" y="3603070"/>
            <a:ext cx="2422230" cy="24076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76B3AC5-911A-4F70-9F29-99006040E8C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736" y="4276511"/>
            <a:ext cx="2995948" cy="8935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2FA7938-609A-4D4E-A92F-6DD245C62A3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8" y="5306155"/>
            <a:ext cx="3071355" cy="42856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BF5F1B4-AA5A-485A-94B8-70B019132E25}"/>
              </a:ext>
            </a:extLst>
          </p:cNvPr>
          <p:cNvSpPr/>
          <p:nvPr/>
        </p:nvSpPr>
        <p:spPr>
          <a:xfrm>
            <a:off x="3469770" y="6279159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对于非完全二叉树，浪费大量的空间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2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81" y="2232204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一、树</a:t>
            </a:r>
            <a:r>
              <a:rPr lang="en-US" altLang="zh-CN" sz="2800" dirty="0"/>
              <a:t>(Tree)</a:t>
            </a:r>
            <a:r>
              <a:rPr lang="zh-CN" altLang="en-US" sz="2800" dirty="0"/>
              <a:t>的定义</a:t>
            </a:r>
            <a:endParaRPr lang="en-US" altLang="zh-CN" sz="2800" dirty="0"/>
          </a:p>
          <a:p>
            <a:pPr lvl="1"/>
            <a:r>
              <a:rPr lang="zh-CN" altLang="en-US" sz="2400" dirty="0"/>
              <a:t>树是一个有</a:t>
            </a:r>
            <a:r>
              <a:rPr lang="en-US" altLang="zh-CN" sz="2400" dirty="0"/>
              <a:t>n</a:t>
            </a:r>
            <a:r>
              <a:rPr lang="zh-CN" altLang="en-US" sz="2400" dirty="0"/>
              <a:t>个</a:t>
            </a:r>
            <a:r>
              <a:rPr lang="en-US" altLang="zh-CN" sz="2400" dirty="0"/>
              <a:t>(n</a:t>
            </a:r>
            <a:r>
              <a:rPr lang="zh-CN" altLang="en-US" sz="2400" dirty="0"/>
              <a:t>≥</a:t>
            </a:r>
            <a:r>
              <a:rPr lang="en-US" altLang="zh-CN" sz="2400" dirty="0"/>
              <a:t>0)</a:t>
            </a:r>
            <a:r>
              <a:rPr lang="zh-CN" altLang="en-US" sz="2400" dirty="0"/>
              <a:t>结点的</a:t>
            </a:r>
            <a:r>
              <a:rPr lang="zh-CN" altLang="en-US" sz="2400" dirty="0">
                <a:solidFill>
                  <a:srgbClr val="FFC000"/>
                </a:solidFill>
              </a:rPr>
              <a:t>有限集合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如果</a:t>
            </a:r>
            <a:r>
              <a:rPr lang="en-US" altLang="zh-CN" sz="2400" dirty="0"/>
              <a:t>n=0</a:t>
            </a:r>
            <a:r>
              <a:rPr lang="zh-CN" altLang="en-US" sz="2400" dirty="0"/>
              <a:t> ，称为空树；</a:t>
            </a:r>
            <a:endParaRPr lang="en-US" altLang="zh-CN" sz="2400" dirty="0"/>
          </a:p>
          <a:p>
            <a:pPr lvl="1"/>
            <a:r>
              <a:rPr lang="zh-CN" altLang="en-US" sz="2400" dirty="0"/>
              <a:t>如果</a:t>
            </a:r>
            <a:r>
              <a:rPr lang="en-US" altLang="zh-CN" sz="2400" dirty="0"/>
              <a:t>n</a:t>
            </a:r>
            <a:r>
              <a:rPr lang="zh-CN" altLang="en-US" sz="2400" dirty="0"/>
              <a:t>＞</a:t>
            </a:r>
            <a:r>
              <a:rPr lang="en-US" altLang="zh-CN" sz="2400" dirty="0"/>
              <a:t>0</a:t>
            </a:r>
            <a:r>
              <a:rPr lang="zh-CN" altLang="en-US" sz="2400" dirty="0"/>
              <a:t>，称为非空树，</a:t>
            </a:r>
            <a:r>
              <a:rPr lang="zh-CN" altLang="en-US" sz="2400" dirty="0">
                <a:solidFill>
                  <a:srgbClr val="0070C0"/>
                </a:solidFill>
              </a:rPr>
              <a:t>有且仅有</a:t>
            </a:r>
            <a:r>
              <a:rPr lang="zh-CN" altLang="en-US" sz="2400" dirty="0"/>
              <a:t>一个特定的称为</a:t>
            </a:r>
            <a:r>
              <a:rPr lang="zh-CN" altLang="en-US" sz="2400" dirty="0">
                <a:solidFill>
                  <a:srgbClr val="FF0000"/>
                </a:solidFill>
              </a:rPr>
              <a:t>根</a:t>
            </a:r>
            <a:r>
              <a:rPr lang="zh-CN" altLang="en-US" sz="2400" dirty="0"/>
              <a:t>（</a:t>
            </a:r>
            <a:r>
              <a:rPr lang="en-US" altLang="zh-CN" sz="2400" dirty="0"/>
              <a:t>Root</a:t>
            </a:r>
            <a:r>
              <a:rPr lang="zh-CN" altLang="en-US" sz="2400" dirty="0"/>
              <a:t>）的结点</a:t>
            </a:r>
            <a:r>
              <a:rPr lang="zh-CN" altLang="en-US" sz="2400" dirty="0">
                <a:solidFill>
                  <a:srgbClr val="FF0000"/>
                </a:solidFill>
              </a:rPr>
              <a:t>（无直接前驱）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如果</a:t>
            </a:r>
            <a:r>
              <a:rPr lang="en-US" altLang="zh-CN" sz="2400" dirty="0"/>
              <a:t>n</a:t>
            </a:r>
            <a:r>
              <a:rPr lang="zh-CN" altLang="en-US" sz="2400" dirty="0"/>
              <a:t>＞</a:t>
            </a:r>
            <a:r>
              <a:rPr lang="en-US" altLang="zh-CN" sz="2400" dirty="0"/>
              <a:t>1</a:t>
            </a:r>
            <a:r>
              <a:rPr lang="zh-CN" altLang="en-US" sz="2400" dirty="0"/>
              <a:t>，除了根结点外，其他结点划分为</a:t>
            </a:r>
            <a:r>
              <a:rPr lang="en-US" altLang="zh-CN" sz="2400" dirty="0"/>
              <a:t>m</a:t>
            </a:r>
            <a:r>
              <a:rPr lang="zh-CN" altLang="en-US" sz="2400" dirty="0"/>
              <a:t>个</a:t>
            </a:r>
            <a:r>
              <a:rPr lang="zh-CN" altLang="en-US" sz="2400" dirty="0">
                <a:solidFill>
                  <a:srgbClr val="00B0F0"/>
                </a:solidFill>
              </a:rPr>
              <a:t>互不相交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C000"/>
                </a:solidFill>
              </a:rPr>
              <a:t>有限集合</a:t>
            </a:r>
            <a:r>
              <a:rPr lang="zh-CN" altLang="en-US" sz="2400" dirty="0"/>
              <a:t>（记为</a:t>
            </a:r>
            <a:r>
              <a:rPr lang="en-US" altLang="zh-CN" sz="2400" dirty="0"/>
              <a:t>T1</a:t>
            </a:r>
            <a:r>
              <a:rPr lang="zh-CN" altLang="en-US" sz="2400" dirty="0"/>
              <a:t>、</a:t>
            </a:r>
            <a:r>
              <a:rPr lang="en-US" altLang="zh-CN" sz="2400" dirty="0"/>
              <a:t>T2…Tm</a:t>
            </a:r>
            <a:r>
              <a:rPr lang="zh-CN" altLang="en-US" sz="2400" dirty="0"/>
              <a:t>），每个集合本身又是一棵树，称为根的子树（</a:t>
            </a:r>
            <a:r>
              <a:rPr lang="en-US" altLang="zh-CN" sz="2400" dirty="0"/>
              <a:t>Sub-tree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002060"/>
                </a:solidFill>
              </a:rPr>
              <a:t>每个结点肯定有</a:t>
            </a:r>
            <a:r>
              <a:rPr lang="zh-CN" altLang="en-US" sz="2400" dirty="0">
                <a:solidFill>
                  <a:srgbClr val="C00000"/>
                </a:solidFill>
              </a:rPr>
              <a:t>唯一</a:t>
            </a:r>
            <a:r>
              <a:rPr lang="zh-CN" altLang="en-US" sz="2400" dirty="0">
                <a:solidFill>
                  <a:srgbClr val="002060"/>
                </a:solidFill>
              </a:rPr>
              <a:t>的前驱（除根结点外），但是</a:t>
            </a:r>
            <a:r>
              <a:rPr lang="zh-CN" altLang="en-US" sz="2400" dirty="0">
                <a:solidFill>
                  <a:srgbClr val="C00000"/>
                </a:solidFill>
              </a:rPr>
              <a:t>可能</a:t>
            </a:r>
            <a:r>
              <a:rPr lang="zh-CN" altLang="en-US" sz="2400" dirty="0">
                <a:solidFill>
                  <a:srgbClr val="002060"/>
                </a:solidFill>
              </a:rPr>
              <a:t>有多</a:t>
            </a:r>
            <a:r>
              <a:rPr lang="zh-CN" altLang="en-US" sz="2400">
                <a:solidFill>
                  <a:srgbClr val="002060"/>
                </a:solidFill>
              </a:rPr>
              <a:t>个后继。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树的概念与基本术语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八、二叉树的链式存储结构</a:t>
            </a:r>
            <a:endParaRPr lang="en-US" altLang="zh-CN" sz="2800" dirty="0"/>
          </a:p>
          <a:p>
            <a:pPr lvl="1"/>
            <a:r>
              <a:rPr lang="en-US" altLang="zh-CN" sz="2800" dirty="0"/>
              <a:t>1</a:t>
            </a:r>
            <a:r>
              <a:rPr lang="zh-CN" altLang="en-US" sz="2800" dirty="0"/>
              <a:t>、二叉链表</a:t>
            </a:r>
            <a:endParaRPr lang="en-US" altLang="zh-CN" sz="2800" dirty="0"/>
          </a:p>
          <a:p>
            <a:pPr lvl="1"/>
            <a:r>
              <a:rPr lang="zh-CN" altLang="en-US" sz="2800" dirty="0"/>
              <a:t>采用数据域加上左右孩子的指针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C2D5B1-CD67-49BE-8829-6FC040AC82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882" y="4639805"/>
            <a:ext cx="4528532" cy="9969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41ED8D-F0BA-414E-A865-A1E957ECE48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97207" y="4343503"/>
            <a:ext cx="4166128" cy="170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八、二叉树的链式存储结构</a:t>
            </a:r>
            <a:endParaRPr lang="en-US" altLang="zh-CN" sz="2800" dirty="0"/>
          </a:p>
          <a:p>
            <a:pPr lvl="1"/>
            <a:r>
              <a:rPr lang="en-US" altLang="zh-CN" sz="2800" dirty="0"/>
              <a:t>2</a:t>
            </a:r>
            <a:r>
              <a:rPr lang="zh-CN" altLang="en-US" sz="2800" dirty="0"/>
              <a:t>、二叉链表的定义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二叉链表的一个</a:t>
            </a:r>
            <a:r>
              <a:rPr lang="zh-CN" altLang="en-US" sz="2800" dirty="0">
                <a:solidFill>
                  <a:srgbClr val="FF0000"/>
                </a:solidFill>
              </a:rPr>
              <a:t>结点</a:t>
            </a:r>
            <a:r>
              <a:rPr lang="zh-CN" altLang="en-US" sz="2800" dirty="0"/>
              <a:t>的可以用一个结构体表示，里面包含的成员有</a:t>
            </a:r>
            <a:r>
              <a:rPr lang="zh-CN" altLang="en-US" sz="2800" dirty="0">
                <a:solidFill>
                  <a:srgbClr val="00B0F0"/>
                </a:solidFill>
              </a:rPr>
              <a:t>一个数据域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00B0F0"/>
                </a:solidFill>
              </a:rPr>
              <a:t>两个指针域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C2D5B1-CD67-49BE-8829-6FC040AC82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3522" y="2101572"/>
            <a:ext cx="4528532" cy="9969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5E4676-530D-4753-8E58-A1146FEA8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047" y="4411704"/>
            <a:ext cx="4188531" cy="218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4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八、二叉树的链式存储结构</a:t>
            </a:r>
            <a:endParaRPr lang="en-US" altLang="zh-CN" sz="2800" dirty="0"/>
          </a:p>
          <a:p>
            <a:pPr lvl="1"/>
            <a:r>
              <a:rPr lang="en-US" altLang="zh-CN" sz="2800" dirty="0"/>
              <a:t>3</a:t>
            </a:r>
            <a:r>
              <a:rPr lang="zh-CN" altLang="en-US" sz="2800" dirty="0"/>
              <a:t>、二叉链表的举例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3287FF-76DA-4143-8C47-741A5FAE14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1133" y="3485731"/>
            <a:ext cx="1990727" cy="2567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1915800-E16B-46D6-8A46-C6DF6A7EC13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32163" y="2572212"/>
            <a:ext cx="2121596" cy="13594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C1EBCC-3C97-405B-9792-23EF6CA8FF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0142" y="3902586"/>
            <a:ext cx="2121596" cy="8311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AA24D05-6E40-4B0F-A04A-5E5F46309C1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55972" y="4788238"/>
            <a:ext cx="1702250" cy="6233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B61E0DB-565C-4B19-BE71-FEA04784FE4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468" y="4724375"/>
            <a:ext cx="2898866" cy="135946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DB9653C-61E3-42B2-932C-04F3287F8172}"/>
              </a:ext>
            </a:extLst>
          </p:cNvPr>
          <p:cNvSpPr/>
          <p:nvPr/>
        </p:nvSpPr>
        <p:spPr>
          <a:xfrm>
            <a:off x="3404060" y="6273131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只能双亲找孩子，孩子难以找到双亲！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A2534F2-A059-492B-A961-B5865CA7E8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3759" y="0"/>
            <a:ext cx="1438241" cy="188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4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八、二叉树的链式存储结构</a:t>
            </a:r>
            <a:endParaRPr lang="en-US" altLang="zh-CN" sz="2800" dirty="0"/>
          </a:p>
          <a:p>
            <a:pPr lvl="1"/>
            <a:r>
              <a:rPr lang="en-US" altLang="zh-CN" sz="2800" dirty="0"/>
              <a:t>4</a:t>
            </a:r>
            <a:r>
              <a:rPr lang="zh-CN" altLang="en-US" sz="2800" dirty="0"/>
              <a:t>、三叉链表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sz="2400" dirty="0"/>
              <a:t>三叉链表的一个</a:t>
            </a:r>
            <a:r>
              <a:rPr lang="zh-CN" altLang="en-US" sz="2400" dirty="0">
                <a:solidFill>
                  <a:srgbClr val="FF0000"/>
                </a:solidFill>
              </a:rPr>
              <a:t>结点</a:t>
            </a:r>
            <a:r>
              <a:rPr lang="zh-CN" altLang="en-US" sz="2400" dirty="0"/>
              <a:t>包含的成员有</a:t>
            </a:r>
            <a:r>
              <a:rPr lang="zh-CN" altLang="en-US" sz="2400" dirty="0">
                <a:solidFill>
                  <a:srgbClr val="00B0F0"/>
                </a:solidFill>
              </a:rPr>
              <a:t>一个数据域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chemeClr val="accent2"/>
                </a:solidFill>
              </a:rPr>
              <a:t>三</a:t>
            </a:r>
            <a:r>
              <a:rPr lang="zh-CN" altLang="en-US" sz="2400" dirty="0">
                <a:solidFill>
                  <a:srgbClr val="00B0F0"/>
                </a:solidFill>
              </a:rPr>
              <a:t>个指针域。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zh-CN" altLang="en-US" sz="2400" dirty="0"/>
              <a:t>这三个指针域分别存储左、右孩子和双亲的地址。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2321EB-94EA-4D29-A87A-73D738A84D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0450" y="4958787"/>
            <a:ext cx="4619637" cy="8497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5A98E8-4449-4256-B57C-DEE003E3E85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07246" y="3657601"/>
            <a:ext cx="3971545" cy="226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八、二叉树的链式存储结构</a:t>
            </a:r>
            <a:endParaRPr lang="en-US" altLang="zh-CN" sz="2800" dirty="0"/>
          </a:p>
          <a:p>
            <a:pPr lvl="1"/>
            <a:r>
              <a:rPr lang="en-US" altLang="zh-CN" sz="2800" dirty="0"/>
              <a:t>5</a:t>
            </a:r>
            <a:r>
              <a:rPr lang="zh-CN" altLang="en-US" sz="2800" dirty="0"/>
              <a:t>、三叉链表的举例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16D926-7245-4EC1-B8F8-E3F35FFD95B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38" y="3496141"/>
            <a:ext cx="1964962" cy="255734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527C4A7-8704-495F-968A-42E85634026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611" y="2908964"/>
            <a:ext cx="2237337" cy="104923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90C78E9-1DE3-4EC3-A8A0-370B6315678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149" y="3723216"/>
            <a:ext cx="2362933" cy="8191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247A63-9856-4413-8BAC-D68D7CB5393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31" y="4334444"/>
            <a:ext cx="1775442" cy="7173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5B2F193-CFA0-42B4-BE90-26FDFB0A708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037" y="4321760"/>
            <a:ext cx="3237108" cy="136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5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81" y="2232204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一、树的定义（举例）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树的概念与基本术语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2AAFA5-8967-43B5-9478-6B2DF0F521A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0829" y="3069772"/>
            <a:ext cx="2091279" cy="11459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2D17D7-BD28-4C22-A83A-5D60639F248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61" y="2232204"/>
            <a:ext cx="4602559" cy="268014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2EBFB82-8138-4F16-A770-E4C5D51BB403}"/>
              </a:ext>
            </a:extLst>
          </p:cNvPr>
          <p:cNvSpPr/>
          <p:nvPr/>
        </p:nvSpPr>
        <p:spPr>
          <a:xfrm>
            <a:off x="4152208" y="4843689"/>
            <a:ext cx="7446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/>
              <a:t>A</a:t>
            </a:r>
            <a:r>
              <a:rPr lang="zh-CN" altLang="en-US" sz="2800" dirty="0"/>
              <a:t>是根；其余结点分成了</a:t>
            </a:r>
            <a:r>
              <a:rPr lang="en-US" altLang="zh-CN" sz="2800" dirty="0"/>
              <a:t>3</a:t>
            </a:r>
            <a:r>
              <a:rPr lang="zh-CN" altLang="en-US" sz="2800" dirty="0"/>
              <a:t>个互不相关的子集；</a:t>
            </a:r>
            <a:endParaRPr lang="en-US" altLang="zh-CN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4A8469-68F1-4141-9A30-B27FEEE6CB61}"/>
              </a:ext>
            </a:extLst>
          </p:cNvPr>
          <p:cNvSpPr/>
          <p:nvPr/>
        </p:nvSpPr>
        <p:spPr>
          <a:xfrm>
            <a:off x="4114850" y="5248279"/>
            <a:ext cx="2600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/>
              <a:t>T1={B,E,F,K,L}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01827F-2350-48BD-A552-62D415207E31}"/>
              </a:ext>
            </a:extLst>
          </p:cNvPr>
          <p:cNvSpPr/>
          <p:nvPr/>
        </p:nvSpPr>
        <p:spPr>
          <a:xfrm>
            <a:off x="7015170" y="5240634"/>
            <a:ext cx="1720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/>
              <a:t>T2={C,G}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92C769-D742-4147-B596-E9A85F34DC74}"/>
              </a:ext>
            </a:extLst>
          </p:cNvPr>
          <p:cNvSpPr/>
          <p:nvPr/>
        </p:nvSpPr>
        <p:spPr>
          <a:xfrm>
            <a:off x="9001370" y="522796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/>
              <a:t>T3={D, H, I, J, M}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BF9F3A-17D4-49F9-AE6E-034FA3CFB199}"/>
              </a:ext>
            </a:extLst>
          </p:cNvPr>
          <p:cNvSpPr/>
          <p:nvPr/>
        </p:nvSpPr>
        <p:spPr>
          <a:xfrm>
            <a:off x="4152208" y="5670177"/>
            <a:ext cx="6655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>
                <a:solidFill>
                  <a:srgbClr val="0070C0"/>
                </a:solidFill>
              </a:rPr>
              <a:t>T1, T2, T3</a:t>
            </a:r>
            <a:r>
              <a:rPr lang="zh-CN" altLang="en-US" sz="2800" dirty="0">
                <a:solidFill>
                  <a:srgbClr val="0070C0"/>
                </a:solidFill>
              </a:rPr>
              <a:t>也都是一颗树，称为</a:t>
            </a:r>
            <a:r>
              <a:rPr lang="en-US" altLang="zh-CN" sz="2800" dirty="0">
                <a:solidFill>
                  <a:srgbClr val="0070C0"/>
                </a:solidFill>
              </a:rPr>
              <a:t>A</a:t>
            </a:r>
            <a:r>
              <a:rPr lang="zh-CN" altLang="en-US" sz="2800" dirty="0">
                <a:solidFill>
                  <a:srgbClr val="0070C0"/>
                </a:solidFill>
              </a:rPr>
              <a:t>的子树。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67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81" y="2232204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二、树的术语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包含一个</a:t>
            </a:r>
            <a:r>
              <a:rPr lang="zh-CN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数据元素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若干指向其子树的分支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结点的度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结点拥有的子树个数，也即结点包含的分支个数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树的概念与基本术语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B28E342-94A2-4370-8DAA-A934E26CEC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70" y="2363182"/>
            <a:ext cx="3601130" cy="257608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CC21370-FF5F-4227-8A8C-58A8FE446EF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79" y="3929621"/>
            <a:ext cx="723900" cy="10096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714AA11-B3A4-4FA2-A49E-08C0D3E81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632" y="3948671"/>
            <a:ext cx="903478" cy="72278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7F10CB2-A906-4829-9E92-BB820CD1A41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ED"/>
              </a:clrFrom>
              <a:clrTo>
                <a:srgbClr val="FFFFE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6540" y="3883538"/>
            <a:ext cx="3210211" cy="96693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208552C-EE70-43B0-B1A4-950D8B8E302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6462" y="3948671"/>
            <a:ext cx="7620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5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81" y="2232204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二、树的术语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叶子结点（终端结点）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度为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的结点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分支结点（非终端结点）</a:t>
            </a:r>
            <a:endParaRPr lang="en-US" altLang="zh-CN" sz="2200" dirty="0"/>
          </a:p>
          <a:p>
            <a:pPr lvl="2"/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度不为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的结点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包含根结点</a:t>
            </a:r>
            <a:endParaRPr lang="en-US" altLang="zh-CN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内部结点：除根之外的分支结点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树的概念与基本术语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B28E342-94A2-4370-8DAA-A934E26CEC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70" y="2363182"/>
            <a:ext cx="3601130" cy="257608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FD0ED53-2788-492F-8F5F-D3008B46D0F8}"/>
              </a:ext>
            </a:extLst>
          </p:cNvPr>
          <p:cNvSpPr/>
          <p:nvPr/>
        </p:nvSpPr>
        <p:spPr>
          <a:xfrm>
            <a:off x="4626160" y="3429000"/>
            <a:ext cx="25588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/>
              <a:t>{K,L,F,G,M,I,J}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45488F-AD1E-4A6E-BD3F-3C617AC29875}"/>
              </a:ext>
            </a:extLst>
          </p:cNvPr>
          <p:cNvSpPr/>
          <p:nvPr/>
        </p:nvSpPr>
        <p:spPr>
          <a:xfrm>
            <a:off x="4677520" y="4494818"/>
            <a:ext cx="2456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/>
              <a:t>{A,B,C,D,E,H}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2F8618-AFD1-4D5F-BB9B-ECF1B4B42BA2}"/>
              </a:ext>
            </a:extLst>
          </p:cNvPr>
          <p:cNvSpPr/>
          <p:nvPr/>
        </p:nvSpPr>
        <p:spPr>
          <a:xfrm>
            <a:off x="6832891" y="5607314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800" dirty="0"/>
              <a:t>{B,C,D,E,H}</a:t>
            </a:r>
          </a:p>
        </p:txBody>
      </p:sp>
    </p:spTree>
    <p:extLst>
      <p:ext uri="{BB962C8B-B14F-4D97-AF65-F5344CB8AC3E}">
        <p14:creationId xmlns:p14="http://schemas.microsoft.com/office/powerpoint/2010/main" val="376324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81" y="2232204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二、树的术语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孩子：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结点的子树的根（直接后继，可能有多个）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双亲：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孩子的直接前驱（最多只能一个）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兄弟：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同一个双亲的其他孩子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子孙：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以某结点为根的树中所有的结点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祖先：从该结点到根结点，经过的所有分支结点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树的概念与基本术语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B28E342-94A2-4370-8DAA-A934E26CEC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70" y="2363182"/>
            <a:ext cx="3601130" cy="257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4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81" y="2232204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二、树的术语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树的层次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根结点为第一层，根的孩子为第二层，依次类推。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深度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树中最大的层次。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森林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互不相交的树的集合。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第一节 树的概念与基本术语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B28E342-94A2-4370-8DAA-A934E26CEC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70" y="2363182"/>
            <a:ext cx="3601130" cy="25760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CEB445E-A50A-4718-9270-62829A63EAD7}"/>
              </a:ext>
            </a:extLst>
          </p:cNvPr>
          <p:cNvSpPr/>
          <p:nvPr/>
        </p:nvSpPr>
        <p:spPr>
          <a:xfrm>
            <a:off x="4981499" y="5671689"/>
            <a:ext cx="75200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600" dirty="0"/>
              <a:t>对于树中每个结点而已，其子树的集合就是森林。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365364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一、二叉树（</a:t>
            </a:r>
            <a:r>
              <a:rPr lang="en-US" altLang="zh-CN" sz="2800" dirty="0"/>
              <a:t>Binary Tree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600" dirty="0"/>
              <a:t>每个结点</a:t>
            </a:r>
            <a:r>
              <a:rPr lang="zh-CN" altLang="en-US" sz="2600" dirty="0">
                <a:solidFill>
                  <a:srgbClr val="00B050"/>
                </a:solidFill>
              </a:rPr>
              <a:t>最多</a:t>
            </a:r>
            <a:r>
              <a:rPr lang="zh-CN" altLang="en-US" sz="2600" dirty="0">
                <a:solidFill>
                  <a:srgbClr val="FF0000"/>
                </a:solidFill>
              </a:rPr>
              <a:t>只有</a:t>
            </a:r>
            <a:r>
              <a:rPr lang="en-US" altLang="zh-CN" sz="2600" dirty="0">
                <a:solidFill>
                  <a:srgbClr val="FF0000"/>
                </a:solidFill>
              </a:rPr>
              <a:t>2</a:t>
            </a:r>
            <a:r>
              <a:rPr lang="zh-CN" altLang="en-US" sz="2600" dirty="0">
                <a:solidFill>
                  <a:srgbClr val="FF0000"/>
                </a:solidFill>
              </a:rPr>
              <a:t>颗子树</a:t>
            </a:r>
            <a:r>
              <a:rPr lang="zh-CN" altLang="en-US" sz="2600" dirty="0"/>
              <a:t>（最多</a:t>
            </a:r>
            <a:r>
              <a:rPr lang="en-US" altLang="zh-CN" sz="2600" dirty="0"/>
              <a:t>2</a:t>
            </a:r>
            <a:r>
              <a:rPr lang="zh-CN" altLang="en-US" sz="2600" dirty="0"/>
              <a:t>个孩子）</a:t>
            </a:r>
            <a:endParaRPr lang="en-US" altLang="zh-CN" sz="2600" dirty="0"/>
          </a:p>
          <a:p>
            <a:pPr lvl="1"/>
            <a:r>
              <a:rPr lang="zh-CN" altLang="en-US" sz="2600" dirty="0"/>
              <a:t>二叉树的子树可以分成左右两个部分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600" dirty="0"/>
              <a:t>  </a:t>
            </a:r>
            <a:r>
              <a:rPr lang="zh-CN" altLang="en-US" sz="2600" dirty="0"/>
              <a:t>称为左子树和右子树</a:t>
            </a:r>
            <a:endParaRPr lang="en-US" altLang="zh-CN" sz="2600" dirty="0"/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A1DDA9-BFA4-42DA-934A-8E11531153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186" y="2169278"/>
            <a:ext cx="2713943" cy="19414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4C9442-C7AA-4EDE-ABD4-56E7A2F2795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4577230"/>
            <a:ext cx="2320321" cy="15206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AF0712-9FD7-4DD5-A9E5-9B900DEB9F2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76421" y="4588661"/>
            <a:ext cx="1638301" cy="15615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86A13D5-8C8D-46DF-9D5B-0A013EBDA90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9243" y="4706298"/>
            <a:ext cx="1397203" cy="13972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528BEFC-D53C-4C5A-854E-15411173DEB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940" y="4636234"/>
            <a:ext cx="1444055" cy="149854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403C632-F5E6-4E56-B573-6DDF9DB30463}"/>
              </a:ext>
            </a:extLst>
          </p:cNvPr>
          <p:cNvSpPr/>
          <p:nvPr/>
        </p:nvSpPr>
        <p:spPr>
          <a:xfrm>
            <a:off x="3133277" y="6225792"/>
            <a:ext cx="4083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3200" dirty="0">
                <a:solidFill>
                  <a:srgbClr val="FFFF00"/>
                </a:solidFill>
              </a:rPr>
              <a:t>二叉树的</a:t>
            </a:r>
            <a:r>
              <a:rPr lang="en-US" altLang="zh-CN" sz="3200" dirty="0">
                <a:solidFill>
                  <a:srgbClr val="FFFF00"/>
                </a:solidFill>
              </a:rPr>
              <a:t>5</a:t>
            </a:r>
            <a:r>
              <a:rPr lang="zh-CN" altLang="en-US" sz="3200" dirty="0">
                <a:solidFill>
                  <a:srgbClr val="FFFF00"/>
                </a:solidFill>
              </a:rPr>
              <a:t>种基本形态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E1E837-B1F7-4C5C-A6CD-4AB42AA70632}"/>
              </a:ext>
            </a:extLst>
          </p:cNvPr>
          <p:cNvSpPr/>
          <p:nvPr/>
        </p:nvSpPr>
        <p:spPr>
          <a:xfrm>
            <a:off x="9245664" y="4922050"/>
            <a:ext cx="2954655" cy="83099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dirty="0">
                <a:solidFill>
                  <a:srgbClr val="0070C0"/>
                </a:solidFill>
              </a:rPr>
              <a:t>二叉树的左右子树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0" defTabSz="914400">
              <a:defRPr/>
            </a:pPr>
            <a:r>
              <a:rPr lang="zh-CN" altLang="en-US" sz="2400" dirty="0">
                <a:solidFill>
                  <a:srgbClr val="0070C0"/>
                </a:solidFill>
              </a:rPr>
              <a:t>交换之后是不同的树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3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第五章 树与二叉树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097229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二、二叉树的性质</a:t>
            </a:r>
            <a:r>
              <a:rPr lang="en-US" altLang="zh-CN" sz="2800" dirty="0"/>
              <a:t>1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证明思路（归纳法）：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）第</a:t>
            </a:r>
            <a:r>
              <a:rPr lang="en-US" altLang="zh-CN" sz="2800" dirty="0"/>
              <a:t>1</a:t>
            </a:r>
            <a:r>
              <a:rPr lang="zh-CN" altLang="en-US" sz="2800" dirty="0"/>
              <a:t>层至多只有根结点，即</a:t>
            </a:r>
            <a:r>
              <a:rPr lang="en-US" altLang="zh-CN" sz="2800" dirty="0"/>
              <a:t>1=2</a:t>
            </a:r>
            <a:r>
              <a:rPr lang="en-US" altLang="zh-CN" sz="2800" baseline="30000" dirty="0"/>
              <a:t>1-1</a:t>
            </a:r>
            <a:r>
              <a:rPr lang="zh-CN" altLang="en-US" sz="2800" dirty="0"/>
              <a:t>个结点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）设第</a:t>
            </a:r>
            <a:r>
              <a:rPr lang="en-US" altLang="zh-CN" sz="2800" dirty="0"/>
              <a:t>i-1</a:t>
            </a:r>
            <a:r>
              <a:rPr lang="zh-CN" altLang="en-US" sz="2800" dirty="0"/>
              <a:t>层有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(i-1)-1</a:t>
            </a:r>
            <a:r>
              <a:rPr lang="zh-CN" altLang="en-US" sz="2800" dirty="0"/>
              <a:t>个结点，那么根据二叉树的定义知，每个结点最  </a:t>
            </a:r>
            <a:r>
              <a:rPr lang="en-US" altLang="zh-CN" sz="2800" dirty="0"/>
              <a:t> </a:t>
            </a:r>
            <a:r>
              <a:rPr lang="zh-CN" altLang="en-US" sz="2800" dirty="0"/>
              <a:t>多两个孩子，所以第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层最多有</a:t>
            </a:r>
            <a:r>
              <a:rPr lang="en-US" altLang="zh-CN" sz="2800" dirty="0"/>
              <a:t>2×2</a:t>
            </a:r>
            <a:r>
              <a:rPr lang="en-US" altLang="zh-CN" sz="2800" baseline="30000" dirty="0"/>
              <a:t>(i-1)-1 </a:t>
            </a:r>
            <a:r>
              <a:rPr lang="en-US" altLang="zh-CN" sz="2800" dirty="0"/>
              <a:t>=2</a:t>
            </a:r>
            <a:r>
              <a:rPr lang="en-US" altLang="zh-CN" sz="2800" baseline="30000" dirty="0"/>
              <a:t>i-1</a:t>
            </a:r>
            <a:r>
              <a:rPr lang="zh-CN" altLang="en-US" sz="2800" dirty="0"/>
              <a:t>个结点</a:t>
            </a:r>
            <a:endParaRPr lang="en-US" altLang="zh-CN" sz="2600" dirty="0"/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endParaRPr lang="en-US" altLang="zh-CN" sz="2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第二节 二叉树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A1DDA9-BFA4-42DA-934A-8E11531153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186" y="2169278"/>
            <a:ext cx="2713943" cy="19414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76A73E-D97C-4E2E-8984-3F363989B7B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93" y="3137015"/>
            <a:ext cx="624957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0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11347</TotalTime>
  <Words>1194</Words>
  <Application>Microsoft Office PowerPoint</Application>
  <PresentationFormat>宽屏</PresentationFormat>
  <Paragraphs>213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华文彩云</vt:lpstr>
      <vt:lpstr>华文隶书</vt:lpstr>
      <vt:lpstr>Arial</vt:lpstr>
      <vt:lpstr>Times New Roman</vt:lpstr>
      <vt:lpstr>画廊</vt:lpstr>
      <vt:lpstr>数据结构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PowerPoint 演示文稿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  <vt:lpstr>第五章 树与二叉树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zhoufei</cp:lastModifiedBy>
  <cp:revision>747</cp:revision>
  <cp:lastPrinted>2018-09-20T09:36:46Z</cp:lastPrinted>
  <dcterms:created xsi:type="dcterms:W3CDTF">2018-09-04T02:30:21Z</dcterms:created>
  <dcterms:modified xsi:type="dcterms:W3CDTF">2021-10-22T02:48:29Z</dcterms:modified>
</cp:coreProperties>
</file>