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9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60"/>
            <p14:sldId id="259"/>
            <p14:sldId id="262"/>
            <p14:sldId id="261"/>
            <p14:sldId id="263"/>
            <p14:sldId id="265"/>
            <p14:sldId id="266"/>
            <p14:sldId id="267"/>
            <p14:sldId id="268"/>
            <p14:sldId id="269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E7E4DF"/>
    <a:srgbClr val="FFD09F"/>
    <a:srgbClr val="3333F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5240" autoAdjust="0"/>
  </p:normalViewPr>
  <p:slideViewPr>
    <p:cSldViewPr snapToGrid="0">
      <p:cViewPr varScale="1">
        <p:scale>
          <a:sx n="106" d="100"/>
          <a:sy n="106" d="100"/>
        </p:scale>
        <p:origin x="1075" y="8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8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0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把出现的概率视为权值，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3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高权值叶子在赫夫曼树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17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5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3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5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06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2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在结点数目相同的二叉树中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完全二叉树的路径长度最短。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1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7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6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2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8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50654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试一试：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457A7-C88B-4796-99EA-035EDC1C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7" y="3722336"/>
            <a:ext cx="2610418" cy="1415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CD963-2B55-423B-9892-8E2E6953AF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9742" y="3708592"/>
            <a:ext cx="2805666" cy="16551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06CE35-A855-4C55-A81D-728461D4D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7037" y="3772169"/>
            <a:ext cx="2349270" cy="2138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430E66-FA57-486F-8CC6-2E0D2F185C6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7936" y="3772169"/>
            <a:ext cx="3115681" cy="21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假设给出一段报文：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报文的长度是</a:t>
            </a:r>
            <a:r>
              <a:rPr lang="en-US" altLang="zh-CN" sz="2600" dirty="0"/>
              <a:t>28</a:t>
            </a:r>
            <a:r>
              <a:rPr lang="zh-CN" altLang="en-US" sz="2600" dirty="0"/>
              <a:t>，其中共出现了</a:t>
            </a:r>
            <a:r>
              <a:rPr lang="en-US" altLang="zh-CN" sz="2600" dirty="0">
                <a:solidFill>
                  <a:srgbClr val="00B0F0"/>
                </a:solidFill>
              </a:rPr>
              <a:t>5</a:t>
            </a:r>
            <a:r>
              <a:rPr lang="zh-CN" altLang="en-US" sz="2600" dirty="0">
                <a:solidFill>
                  <a:srgbClr val="00B0F0"/>
                </a:solidFill>
              </a:rPr>
              <a:t>个</a:t>
            </a:r>
            <a:r>
              <a:rPr lang="zh-CN" altLang="en-US" sz="2600" dirty="0"/>
              <a:t>字符，包含：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用</a:t>
            </a:r>
            <a:r>
              <a:rPr lang="en-US" altLang="zh-CN" sz="2600" dirty="0"/>
              <a:t>0</a:t>
            </a:r>
            <a:r>
              <a:rPr lang="zh-CN" altLang="en-US" sz="2600" dirty="0"/>
              <a:t>或</a:t>
            </a:r>
            <a:r>
              <a:rPr lang="en-US" altLang="zh-CN" sz="2600" dirty="0"/>
              <a:t>1</a:t>
            </a:r>
            <a:r>
              <a:rPr lang="zh-CN" altLang="en-US" sz="2600" dirty="0"/>
              <a:t>对上述字符进行编码，至少需要</a:t>
            </a:r>
            <a:r>
              <a:rPr lang="en-US" altLang="zh-CN" sz="2600" dirty="0"/>
              <a:t>3</a:t>
            </a:r>
            <a:r>
              <a:rPr lang="zh-CN" altLang="en-US" sz="2600" dirty="0"/>
              <a:t>位</a:t>
            </a:r>
            <a:r>
              <a:rPr lang="en-US" altLang="zh-CN" sz="2600" dirty="0"/>
              <a:t>2</a:t>
            </a:r>
            <a:r>
              <a:rPr lang="zh-CN" altLang="en-US" sz="2600" dirty="0"/>
              <a:t>进制数字，比如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7D5A51-54B3-4868-82A6-390DF40F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7016" y="3442294"/>
            <a:ext cx="4821630" cy="3896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0EECF9-449B-4862-BBCF-1FB1035BF0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546" y="4466733"/>
            <a:ext cx="2721701" cy="4274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564023-419B-41FD-BDEF-077C290EDB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220" y="5465197"/>
            <a:ext cx="7267119" cy="4345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CBA0914-441B-48D4-90B8-773988E51D1B}"/>
              </a:ext>
            </a:extLst>
          </p:cNvPr>
          <p:cNvSpPr/>
          <p:nvPr/>
        </p:nvSpPr>
        <p:spPr>
          <a:xfrm>
            <a:off x="3463912" y="6241719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编码之后总的长度是</a:t>
            </a:r>
            <a:r>
              <a:rPr lang="en-US" altLang="zh-CN" sz="2800" dirty="0">
                <a:solidFill>
                  <a:srgbClr val="FFFF00"/>
                </a:solidFill>
              </a:rPr>
              <a:t>28</a:t>
            </a:r>
            <a:r>
              <a:rPr lang="zh-CN" altLang="en-US" sz="2800" dirty="0">
                <a:solidFill>
                  <a:srgbClr val="FFFF00"/>
                </a:solidFill>
              </a:rPr>
              <a:t>*</a:t>
            </a:r>
            <a:r>
              <a:rPr lang="en-US" altLang="zh-CN" sz="2800" dirty="0">
                <a:solidFill>
                  <a:srgbClr val="FFFF00"/>
                </a:solidFill>
              </a:rPr>
              <a:t>3=84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有什么方法能够缩短编码长度？</a:t>
            </a:r>
            <a:endParaRPr lang="en-US" altLang="zh-CN" sz="2600" dirty="0"/>
          </a:p>
          <a:p>
            <a:pPr lvl="1"/>
            <a:r>
              <a:rPr lang="zh-CN" altLang="en-US" sz="2600" dirty="0"/>
              <a:t>高频率出现的字符给予较短的编码，低频率出现的字符可以给予较长的编码。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0AA0A7-B5F5-4F50-8EFB-0303D02E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904" y="4494819"/>
            <a:ext cx="4921088" cy="4342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15A2A0-2172-4CFD-98A7-1BAE28AB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3899" y="4474604"/>
            <a:ext cx="5528883" cy="454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D56C6D-464B-4B0F-91A8-FE116AFA34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858" y="5006599"/>
            <a:ext cx="673441" cy="344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F8D8DD-1842-421B-BB45-66064C7D1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490" y="5039970"/>
            <a:ext cx="297436" cy="2779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03A40D-566E-4AC4-AEE5-F8B3546EAB1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858" y="5480311"/>
            <a:ext cx="2835636" cy="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r>
              <a:rPr lang="zh-CN" altLang="en-US" sz="2600" dirty="0"/>
              <a:t>结合赫夫曼树来考察这个问题？</a:t>
            </a:r>
            <a:endParaRPr lang="en-US" altLang="zh-CN" sz="2600" dirty="0"/>
          </a:p>
          <a:p>
            <a:pPr lvl="1"/>
            <a:r>
              <a:rPr lang="zh-CN" altLang="en-US" sz="2600" dirty="0"/>
              <a:t>把出现的字符视为赫夫曼树的叶子结点；</a:t>
            </a:r>
            <a:endParaRPr lang="en-US" altLang="zh-CN" sz="2600" dirty="0"/>
          </a:p>
          <a:p>
            <a:pPr lvl="1"/>
            <a:r>
              <a:rPr lang="zh-CN" altLang="en-US" sz="2600" dirty="0"/>
              <a:t>把其概率视为权值；</a:t>
            </a:r>
            <a:endParaRPr lang="en-US" altLang="zh-CN" sz="2600" dirty="0"/>
          </a:p>
          <a:p>
            <a:pPr lvl="1"/>
            <a:r>
              <a:rPr lang="zh-CN" altLang="en-US" sz="2600"/>
              <a:t>通过根到叶子结点的</a:t>
            </a:r>
            <a:r>
              <a:rPr lang="zh-CN" altLang="en-US" sz="2600" dirty="0"/>
              <a:t>路径来编码。</a:t>
            </a: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00689F-7B06-40C9-AB36-58BE79A5CA03}"/>
              </a:ext>
            </a:extLst>
          </p:cNvPr>
          <p:cNvSpPr/>
          <p:nvPr/>
        </p:nvSpPr>
        <p:spPr>
          <a:xfrm>
            <a:off x="1889539" y="288919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高</a:t>
            </a:r>
            <a:r>
              <a:rPr lang="zh-CN" altLang="en-US" sz="2400" dirty="0">
                <a:solidFill>
                  <a:schemeClr val="accent1"/>
                </a:solidFill>
              </a:rPr>
              <a:t>频率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字符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给予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较短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的编码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F8D577-762E-42C0-8294-06685CF03B9A}"/>
              </a:ext>
            </a:extLst>
          </p:cNvPr>
          <p:cNvSpPr/>
          <p:nvPr/>
        </p:nvSpPr>
        <p:spPr>
          <a:xfrm>
            <a:off x="1889539" y="3429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高</a:t>
            </a:r>
            <a:r>
              <a:rPr lang="zh-CN" altLang="en-US" sz="2400" dirty="0">
                <a:solidFill>
                  <a:schemeClr val="accent1"/>
                </a:solidFill>
              </a:rPr>
              <a:t>权值</a:t>
            </a:r>
            <a:r>
              <a:rPr lang="zh-CN" altLang="en-US" sz="2400" dirty="0">
                <a:solidFill>
                  <a:srgbClr val="FF0000"/>
                </a:solidFill>
              </a:rPr>
              <a:t>叶子结点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离根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较近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F1958-6998-4D63-8AD9-D8F6C0FD49A5}"/>
              </a:ext>
            </a:extLst>
          </p:cNvPr>
          <p:cNvSpPr/>
          <p:nvPr/>
        </p:nvSpPr>
        <p:spPr>
          <a:xfrm>
            <a:off x="6936896" y="293696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低</a:t>
            </a:r>
            <a:r>
              <a:rPr lang="zh-CN" altLang="en-US" sz="2400" dirty="0">
                <a:solidFill>
                  <a:schemeClr val="accent2"/>
                </a:solidFill>
              </a:rPr>
              <a:t>频率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字符</a:t>
            </a:r>
            <a:r>
              <a:rPr lang="zh-CN" altLang="en-US" sz="2400" dirty="0">
                <a:solidFill>
                  <a:srgbClr val="00B050"/>
                </a:solidFill>
              </a:rPr>
              <a:t>给予</a:t>
            </a:r>
            <a:r>
              <a:rPr lang="zh-CN" altLang="en-US" sz="2400" dirty="0">
                <a:solidFill>
                  <a:srgbClr val="0070C0"/>
                </a:solidFill>
              </a:rPr>
              <a:t>较长</a:t>
            </a:r>
            <a:r>
              <a:rPr lang="zh-CN" altLang="en-US" sz="2400" dirty="0">
                <a:solidFill>
                  <a:srgbClr val="00B050"/>
                </a:solidFill>
              </a:rPr>
              <a:t>的编码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FB5B3E-96E8-4A04-B2CB-C406565976AF}"/>
              </a:ext>
            </a:extLst>
          </p:cNvPr>
          <p:cNvSpPr/>
          <p:nvPr/>
        </p:nvSpPr>
        <p:spPr>
          <a:xfrm>
            <a:off x="6936896" y="342899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低</a:t>
            </a:r>
            <a:r>
              <a:rPr lang="zh-CN" altLang="en-US" sz="2400" dirty="0">
                <a:solidFill>
                  <a:schemeClr val="accent2"/>
                </a:solidFill>
              </a:rPr>
              <a:t>权值</a:t>
            </a:r>
            <a:r>
              <a:rPr lang="zh-CN" altLang="en-US" sz="2400" dirty="0">
                <a:solidFill>
                  <a:srgbClr val="FF0000"/>
                </a:solidFill>
              </a:rPr>
              <a:t>叶子结点</a:t>
            </a:r>
            <a:r>
              <a:rPr lang="zh-CN" altLang="en-US" sz="2400" dirty="0">
                <a:solidFill>
                  <a:srgbClr val="00B050"/>
                </a:solidFill>
              </a:rPr>
              <a:t>离根</a:t>
            </a:r>
            <a:r>
              <a:rPr lang="zh-CN" altLang="en-US" sz="2400" dirty="0">
                <a:solidFill>
                  <a:srgbClr val="0070C0"/>
                </a:solidFill>
              </a:rPr>
              <a:t>较远</a:t>
            </a:r>
          </a:p>
        </p:txBody>
      </p:sp>
    </p:spTree>
    <p:extLst>
      <p:ext uri="{BB962C8B-B14F-4D97-AF65-F5344CB8AC3E}">
        <p14:creationId xmlns:p14="http://schemas.microsoft.com/office/powerpoint/2010/main" val="22538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842E4-F19F-47BA-9FFB-5B39C026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372" y="2777879"/>
            <a:ext cx="3530952" cy="523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E23622-E6A2-4096-97D0-C3F3BE69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372" y="3301537"/>
            <a:ext cx="3528517" cy="5020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1E7B17-9FD7-4AA3-B42F-7B383E8AE0B0}"/>
              </a:ext>
            </a:extLst>
          </p:cNvPr>
          <p:cNvSpPr/>
          <p:nvPr/>
        </p:nvSpPr>
        <p:spPr>
          <a:xfrm>
            <a:off x="1469231" y="4006048"/>
            <a:ext cx="736611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但是赫夫曼树（最优二叉树）并不唯一！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这里约束赫夫曼树的左子树总是小于右子树。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画出这颗赫夫曼树！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怎么进行二进制编码？</a:t>
            </a:r>
            <a:endParaRPr lang="en-US" altLang="zh-CN" sz="2600" dirty="0"/>
          </a:p>
          <a:p>
            <a:pPr lvl="1"/>
            <a:r>
              <a:rPr lang="zh-CN" altLang="en-US" sz="2600" dirty="0"/>
              <a:t>二进制编码只有</a:t>
            </a:r>
            <a:r>
              <a:rPr lang="en-US" altLang="zh-CN" sz="2600" dirty="0"/>
              <a:t>0</a:t>
            </a:r>
            <a:r>
              <a:rPr lang="zh-CN" altLang="en-US" sz="2600" dirty="0"/>
              <a:t>和</a:t>
            </a:r>
            <a:r>
              <a:rPr lang="en-US" altLang="zh-CN" sz="2600" dirty="0"/>
              <a:t>1</a:t>
            </a:r>
            <a:r>
              <a:rPr lang="zh-CN" altLang="en-US" sz="2600" dirty="0"/>
              <a:t>这两个数；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对于赫夫曼树，它是一个二叉树，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每个结点只有左右这两个分支（孩子）。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E22E76-B83A-4546-AD99-C49CBF5981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5100508"/>
            <a:ext cx="3464720" cy="350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7F2A4-EBB5-4AE5-AC7C-DA5CBB2339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6814" y="5535416"/>
            <a:ext cx="3029159" cy="308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3CE8AA-E0B1-4883-8FB3-9FE4B9EEFC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494" y="5529976"/>
            <a:ext cx="416614" cy="3151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8B68C5-81C3-497F-B2EC-45B0FE2F5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634" y="4828320"/>
            <a:ext cx="4872040" cy="8852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1CD7BD7-6974-4770-9CC7-B8E4C729784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820" y="2934929"/>
            <a:ext cx="5922100" cy="4785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EE1BF6B-0BD3-4E8F-B507-523D324C9A1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820" y="3460391"/>
            <a:ext cx="3530952" cy="5236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9B3011A-8E35-46B2-A9A0-87B8634A8525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434" y="3939143"/>
            <a:ext cx="3528517" cy="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400" dirty="0"/>
              <a:t>有了编码</a:t>
            </a:r>
            <a:endParaRPr lang="en-US" altLang="zh-CN" sz="2400" dirty="0"/>
          </a:p>
          <a:p>
            <a:pPr lvl="1"/>
            <a:r>
              <a:rPr lang="zh-CN" altLang="en-US" sz="2400" dirty="0"/>
              <a:t>怎么解码？</a:t>
            </a:r>
            <a:endParaRPr lang="en-US" altLang="zh-CN" sz="2400" dirty="0"/>
          </a:p>
          <a:p>
            <a:pPr lvl="1"/>
            <a:r>
              <a:rPr lang="zh-CN" altLang="en-US" sz="2400" dirty="0"/>
              <a:t>要能唯一解码对编码有什么要求？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要求前缀编码，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即任何一个字符编码都不是其他字符的前缀。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727413-6AF4-48E0-A16C-FFF53938BCF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135" y="5283995"/>
            <a:ext cx="3273777" cy="359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16C910-1924-4A72-80CE-46FDC24F5DD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135" y="5643634"/>
            <a:ext cx="1568482" cy="421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33DD85-57C5-48DB-AF95-08569DF06DF7}"/>
              </a:ext>
            </a:extLst>
          </p:cNvPr>
          <p:cNvSpPr/>
          <p:nvPr/>
        </p:nvSpPr>
        <p:spPr>
          <a:xfrm>
            <a:off x="2856719" y="563291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解码后是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E6C133-4C24-49F2-9EA4-41C852E9926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3"/>
          <a:stretch/>
        </p:blipFill>
        <p:spPr>
          <a:xfrm>
            <a:off x="4229143" y="5636490"/>
            <a:ext cx="80154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040C-441C-4837-A7C3-28EE7C9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C07C7-105D-4E5B-BA3F-EEF6F12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5043D3-DA54-45A1-B4DF-E27576EA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52" y="1853754"/>
            <a:ext cx="10036495" cy="32585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3AC061-C6FB-4E0A-91F5-22CE64BD1AA4}"/>
              </a:ext>
            </a:extLst>
          </p:cNvPr>
          <p:cNvSpPr txBox="1"/>
          <p:nvPr/>
        </p:nvSpPr>
        <p:spPr>
          <a:xfrm>
            <a:off x="1704600" y="2342534"/>
            <a:ext cx="610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D990B-AB20-49AA-B268-54934975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完成作业三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C4EFA-A418-403B-9B68-8153DB9A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一、树的路径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：从树的一个结点到另一个结点之间的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构成了两个结点之间的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路径长度：路径上分支的数目。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树的路径长度：从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根结点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每个结点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路径长度的和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25F50-5C08-4453-9DBD-63EC41B9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1378" y="4609213"/>
            <a:ext cx="2230622" cy="15262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E226F4-304B-4809-80E4-DD114459C086}"/>
              </a:ext>
            </a:extLst>
          </p:cNvPr>
          <p:cNvSpPr/>
          <p:nvPr/>
        </p:nvSpPr>
        <p:spPr>
          <a:xfrm>
            <a:off x="3908584" y="5372320"/>
            <a:ext cx="5077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该树的路径长度为</a:t>
            </a:r>
            <a:r>
              <a:rPr lang="en-US" altLang="zh-CN" sz="2800" dirty="0"/>
              <a:t>1</a:t>
            </a:r>
            <a:r>
              <a:rPr lang="zh-CN" altLang="en-US" sz="2800" dirty="0"/>
              <a:t>*</a:t>
            </a:r>
            <a:r>
              <a:rPr lang="en-US" altLang="zh-CN" sz="2800" dirty="0"/>
              <a:t>2 + 2</a:t>
            </a:r>
            <a:r>
              <a:rPr lang="zh-CN" altLang="en-US" sz="2800" dirty="0"/>
              <a:t>*</a:t>
            </a:r>
            <a:r>
              <a:rPr lang="en-US" altLang="zh-CN" sz="2800" dirty="0"/>
              <a:t>2 = 6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A7B1DA-7522-46AB-8777-B7D1A2513DCD}"/>
              </a:ext>
            </a:extLst>
          </p:cNvPr>
          <p:cNvCxnSpPr/>
          <p:nvPr/>
        </p:nvCxnSpPr>
        <p:spPr>
          <a:xfrm>
            <a:off x="8931348" y="5633930"/>
            <a:ext cx="111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一、树的路径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在计算前面定义的路径长度时，每个结点的权重都是一样的。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如果结点权重不一样，我们可以计算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带权路径长度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zh-CN" altLang="en-US" sz="2400" dirty="0"/>
              <a:t>从结点到根结点之间的</a:t>
            </a:r>
            <a:r>
              <a:rPr lang="zh-CN" altLang="en-US" sz="2400" dirty="0">
                <a:solidFill>
                  <a:srgbClr val="7030A0"/>
                </a:solidFill>
              </a:rPr>
              <a:t>路径长度</a:t>
            </a:r>
            <a:r>
              <a:rPr lang="zh-CN" altLang="en-US" sz="2400" dirty="0">
                <a:solidFill>
                  <a:srgbClr val="0070C0"/>
                </a:solidFill>
              </a:rPr>
              <a:t>乘以</a:t>
            </a:r>
            <a:r>
              <a:rPr lang="zh-CN" altLang="en-US" sz="2400" dirty="0"/>
              <a:t>该结点</a:t>
            </a:r>
            <a:r>
              <a:rPr lang="zh-CN" altLang="en-US" sz="2400" dirty="0">
                <a:solidFill>
                  <a:srgbClr val="7030A0"/>
                </a:solidFill>
              </a:rPr>
              <a:t>权重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600" dirty="0"/>
              <a:t>树的带权路径长度（</a:t>
            </a:r>
            <a:r>
              <a:rPr lang="en-US" altLang="zh-CN" sz="2600" dirty="0"/>
              <a:t>WPL</a:t>
            </a:r>
            <a:r>
              <a:rPr lang="zh-CN" altLang="en-US" sz="2600" dirty="0"/>
              <a:t>）：</a:t>
            </a:r>
            <a:endParaRPr lang="en-US" altLang="zh-CN" sz="2600" dirty="0"/>
          </a:p>
          <a:p>
            <a:pPr lvl="2"/>
            <a:r>
              <a:rPr lang="zh-CN" altLang="en-US" sz="2400" dirty="0"/>
              <a:t>树中所有</a:t>
            </a:r>
            <a:r>
              <a:rPr lang="zh-CN" altLang="en-US" sz="2400" dirty="0">
                <a:solidFill>
                  <a:srgbClr val="66FF99"/>
                </a:solidFill>
              </a:rPr>
              <a:t>叶子结点</a:t>
            </a:r>
            <a:r>
              <a:rPr lang="zh-CN" altLang="en-US" sz="2400" dirty="0"/>
              <a:t>的带权路径长度之和。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25F50-5C08-4453-9DBD-63EC41B9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1378" y="4609213"/>
            <a:ext cx="2230622" cy="1526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D09A36-904B-4C58-BF52-C975514590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120" y="5114010"/>
            <a:ext cx="345923" cy="4211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20007A-F69A-4709-9AAD-86FB3E2037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5953" y="5697710"/>
            <a:ext cx="351079" cy="3766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2DDBEB-3E00-4E9D-84A9-158F222DEC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65" t="6745" r="22466" b="-3024"/>
          <a:stretch/>
        </p:blipFill>
        <p:spPr>
          <a:xfrm>
            <a:off x="11480071" y="5795642"/>
            <a:ext cx="236050" cy="276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69E0EF-2FBC-40A2-B43B-4B56B1A470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366" y="5697710"/>
            <a:ext cx="3635727" cy="35311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396578-A67B-421D-8811-93E51C28C1FE}"/>
              </a:ext>
            </a:extLst>
          </p:cNvPr>
          <p:cNvCxnSpPr>
            <a:cxnSpLocks/>
          </p:cNvCxnSpPr>
          <p:nvPr/>
        </p:nvCxnSpPr>
        <p:spPr>
          <a:xfrm>
            <a:off x="8910083" y="5835949"/>
            <a:ext cx="13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ECDE9D9-801B-412F-9EE5-C56C65E8A469}"/>
              </a:ext>
            </a:extLst>
          </p:cNvPr>
          <p:cNvSpPr/>
          <p:nvPr/>
        </p:nvSpPr>
        <p:spPr>
          <a:xfrm>
            <a:off x="11054854" y="5079932"/>
            <a:ext cx="324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二、最优二叉树</a:t>
            </a:r>
            <a:endParaRPr lang="en-US" altLang="zh-CN" sz="2800" dirty="0"/>
          </a:p>
          <a:p>
            <a:pPr lvl="1"/>
            <a:r>
              <a:rPr lang="zh-CN" altLang="en-US" sz="2600" dirty="0"/>
              <a:t>根结点：</a:t>
            </a:r>
            <a:r>
              <a:rPr lang="en-US" altLang="zh-CN" sz="2600" dirty="0"/>
              <a:t>A</a:t>
            </a:r>
          </a:p>
          <a:p>
            <a:pPr lvl="1"/>
            <a:r>
              <a:rPr lang="zh-CN" altLang="en-US" sz="2600" dirty="0"/>
              <a:t>内部结点：</a:t>
            </a:r>
            <a:r>
              <a:rPr lang="en-US" altLang="zh-CN" sz="2600" dirty="0"/>
              <a:t>C</a:t>
            </a:r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=3</a:t>
            </a:r>
            <a:r>
              <a:rPr lang="zh-CN" altLang="en-US" sz="2600" dirty="0"/>
              <a:t>）、</a:t>
            </a:r>
            <a:r>
              <a:rPr lang="en-US" altLang="zh-CN" sz="2600" dirty="0"/>
              <a:t>E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/>
              <a:t>试着画出可能的二叉树！</a:t>
            </a:r>
            <a:endParaRPr lang="en-US" altLang="zh-CN" sz="2600" dirty="0"/>
          </a:p>
          <a:p>
            <a:pPr lvl="1"/>
            <a:r>
              <a:rPr lang="zh-CN" altLang="en-US" sz="2600" dirty="0"/>
              <a:t>这些可能的二叉树的</a:t>
            </a:r>
            <a:r>
              <a:rPr lang="en-US" altLang="zh-CN" sz="2600" dirty="0"/>
              <a:t>WPL</a:t>
            </a:r>
            <a:r>
              <a:rPr lang="zh-CN" altLang="en-US" sz="2600" dirty="0"/>
              <a:t>分别是多少？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2117A7-DE67-49FF-9DD8-FBA096B68063}"/>
              </a:ext>
            </a:extLst>
          </p:cNvPr>
          <p:cNvSpPr/>
          <p:nvPr/>
        </p:nvSpPr>
        <p:spPr>
          <a:xfrm>
            <a:off x="149511" y="6259814"/>
            <a:ext cx="12354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相同的叶子结点数，叶子结点也具有相同的权重，但是不同的二叉树会产生不同的</a:t>
            </a:r>
            <a:r>
              <a:rPr lang="en-US" altLang="zh-CN" sz="2400" dirty="0">
                <a:solidFill>
                  <a:srgbClr val="FFFF00"/>
                </a:solidFill>
              </a:rPr>
              <a:t>WPL</a:t>
            </a:r>
            <a:r>
              <a:rPr lang="zh-CN" altLang="en-US" sz="2400" dirty="0">
                <a:solidFill>
                  <a:srgbClr val="FFFF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86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二、最优二叉树</a:t>
            </a:r>
            <a:endParaRPr lang="en-US" altLang="zh-CN" sz="2800" dirty="0"/>
          </a:p>
          <a:p>
            <a:pPr lvl="1"/>
            <a:r>
              <a:rPr lang="zh-CN" altLang="en-US" sz="2600" dirty="0"/>
              <a:t>假设一颗二叉树有</a:t>
            </a:r>
            <a:r>
              <a:rPr lang="en-US" altLang="zh-CN" sz="2600" i="1" dirty="0"/>
              <a:t>n</a:t>
            </a:r>
            <a:r>
              <a:rPr lang="zh-CN" altLang="en-US" sz="2600" dirty="0"/>
              <a:t>个叶子结点</a:t>
            </a:r>
            <a:endParaRPr lang="en-US" altLang="zh-CN" sz="2600" dirty="0"/>
          </a:p>
          <a:p>
            <a:pPr lvl="1"/>
            <a:r>
              <a:rPr lang="zh-CN" altLang="en-US" sz="2600" dirty="0"/>
              <a:t>每个叶子结点都有自己的权重，记为</a:t>
            </a:r>
            <a:r>
              <a:rPr lang="en-US" altLang="zh-CN" sz="2600" i="1" dirty="0" err="1"/>
              <a:t>w</a:t>
            </a:r>
            <a:r>
              <a:rPr lang="en-US" altLang="zh-CN" sz="2600" i="1" baseline="-25000" dirty="0" err="1"/>
              <a:t>i</a:t>
            </a:r>
            <a:r>
              <a:rPr lang="en-US" altLang="zh-CN" sz="2600" baseline="-25000" dirty="0"/>
              <a:t> 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i="1" dirty="0"/>
              <a:t> ≤ </a:t>
            </a:r>
            <a:r>
              <a:rPr lang="en-US" altLang="zh-CN" sz="2600" i="1" dirty="0" err="1"/>
              <a:t>i</a:t>
            </a:r>
            <a:r>
              <a:rPr lang="en-US" altLang="zh-CN" sz="2600" i="1" dirty="0"/>
              <a:t> </a:t>
            </a:r>
            <a:r>
              <a:rPr lang="zh-CN" altLang="en-US" sz="2600" i="1" dirty="0"/>
              <a:t>≤ </a:t>
            </a:r>
            <a:r>
              <a:rPr lang="en-US" altLang="zh-CN" sz="2600" i="1" dirty="0"/>
              <a:t>n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/>
              <a:t>树的带权路径长度</a:t>
            </a:r>
            <a:r>
              <a:rPr lang="en-US" altLang="zh-CN" sz="2600" dirty="0"/>
              <a:t>WPL</a:t>
            </a:r>
            <a:r>
              <a:rPr lang="zh-CN" altLang="en-US" sz="2600" dirty="0"/>
              <a:t>最小的二叉树被称为</a:t>
            </a:r>
            <a:r>
              <a:rPr lang="zh-CN" altLang="en-US" sz="2600" dirty="0">
                <a:solidFill>
                  <a:srgbClr val="FF0000"/>
                </a:solidFill>
              </a:rPr>
              <a:t>最优二叉树</a:t>
            </a:r>
            <a:r>
              <a:rPr lang="zh-CN" altLang="en-US" sz="2600" dirty="0">
                <a:solidFill>
                  <a:srgbClr val="7030A0"/>
                </a:solidFill>
              </a:rPr>
              <a:t>（赫夫曼树）。</a:t>
            </a:r>
            <a:endParaRPr lang="en-US" altLang="zh-CN" sz="2600" dirty="0">
              <a:solidFill>
                <a:srgbClr val="7030A0"/>
              </a:solidFill>
            </a:endParaRPr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F52350-B5F8-49E5-9784-F4F52C5759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0042" y="4494819"/>
            <a:ext cx="2460166" cy="16255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4FF389-AD30-4DDB-A1AF-7A0AA3D85CA3}"/>
              </a:ext>
            </a:extLst>
          </p:cNvPr>
          <p:cNvSpPr/>
          <p:nvPr/>
        </p:nvSpPr>
        <p:spPr>
          <a:xfrm>
            <a:off x="3900125" y="61928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最优二叉树唯一吗？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B87B44-D981-48E9-8F54-A4BAE183A5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7482" y="5036326"/>
            <a:ext cx="3568623" cy="5232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E9C9004-BF1D-4CC0-97F7-4AE3851D7583}"/>
              </a:ext>
            </a:extLst>
          </p:cNvPr>
          <p:cNvSpPr/>
          <p:nvPr/>
        </p:nvSpPr>
        <p:spPr>
          <a:xfrm>
            <a:off x="9525739" y="3620819"/>
            <a:ext cx="1475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Huffman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7C8CAE-E706-40D6-899C-6ACDFD61A47C}"/>
              </a:ext>
            </a:extLst>
          </p:cNvPr>
          <p:cNvSpPr/>
          <p:nvPr/>
        </p:nvSpPr>
        <p:spPr>
          <a:xfrm>
            <a:off x="9243046" y="451310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7030A0"/>
                </a:solidFill>
              </a:rPr>
              <a:t>（哈夫曼树）</a:t>
            </a:r>
          </a:p>
        </p:txBody>
      </p:sp>
    </p:spTree>
    <p:extLst>
      <p:ext uri="{BB962C8B-B14F-4D97-AF65-F5344CB8AC3E}">
        <p14:creationId xmlns:p14="http://schemas.microsoft.com/office/powerpoint/2010/main" val="1897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C6176-BEFC-458B-8586-F5CCD1B4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9165" y="2987750"/>
            <a:ext cx="2380550" cy="16034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172EE8-C97A-4880-B03D-F2FC5FF4F9C1}"/>
              </a:ext>
            </a:extLst>
          </p:cNvPr>
          <p:cNvSpPr/>
          <p:nvPr/>
        </p:nvSpPr>
        <p:spPr>
          <a:xfrm>
            <a:off x="5179114" y="320372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赫夫曼树有什么特点？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38A738-B00F-4CBF-85DE-7000E9361A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8432" y="4022508"/>
            <a:ext cx="4786090" cy="5449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1AF815-752C-4C48-95AE-7F3864CA583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3509" y="4639687"/>
            <a:ext cx="4702361" cy="5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CEABED-3583-4E14-8583-62B13EFC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553262"/>
            <a:ext cx="4221902" cy="480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D64779-8605-454C-AE71-2A4F6CF44C3E}"/>
              </a:ext>
            </a:extLst>
          </p:cNvPr>
          <p:cNvSpPr/>
          <p:nvPr/>
        </p:nvSpPr>
        <p:spPr>
          <a:xfrm>
            <a:off x="885569" y="4857869"/>
            <a:ext cx="111517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例：</a:t>
            </a:r>
            <a:endParaRPr lang="en-US" altLang="zh-CN" sz="2600" dirty="0"/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A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=7</a:t>
            </a:r>
            <a:r>
              <a:rPr lang="zh-CN" altLang="en-US" sz="2600" dirty="0"/>
              <a:t>）、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C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=6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74401-3D26-4206-8D12-2B5A627BCABB}"/>
              </a:ext>
            </a:extLst>
          </p:cNvPr>
          <p:cNvSpPr/>
          <p:nvPr/>
        </p:nvSpPr>
        <p:spPr>
          <a:xfrm>
            <a:off x="3079789" y="6278416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按照上述思路画出的二叉树是赫夫曼树吗？！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A3788D-F6A1-4FB7-84D8-008E3542349F}"/>
              </a:ext>
            </a:extLst>
          </p:cNvPr>
          <p:cNvSpPr/>
          <p:nvPr/>
        </p:nvSpPr>
        <p:spPr>
          <a:xfrm>
            <a:off x="8705227" y="28348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错误的思路！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D393F-2026-4A85-BE5F-49E0E628DEC7}"/>
              </a:ext>
            </a:extLst>
          </p:cNvPr>
          <p:cNvSpPr/>
          <p:nvPr/>
        </p:nvSpPr>
        <p:spPr>
          <a:xfrm>
            <a:off x="8755984" y="34238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2060"/>
                </a:solidFill>
              </a:rPr>
              <a:t>问题出在哪？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F76C2B-68A2-434F-8C0A-7FEBD1A19D05}"/>
              </a:ext>
            </a:extLst>
          </p:cNvPr>
          <p:cNvSpPr/>
          <p:nvPr/>
        </p:nvSpPr>
        <p:spPr>
          <a:xfrm>
            <a:off x="811871" y="4248597"/>
            <a:ext cx="111517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把权值最大结点视为树（子树）根的孩子？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17026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D64779-8605-454C-AE71-2A4F6CF44C3E}"/>
              </a:ext>
            </a:extLst>
          </p:cNvPr>
          <p:cNvSpPr/>
          <p:nvPr/>
        </p:nvSpPr>
        <p:spPr>
          <a:xfrm>
            <a:off x="885569" y="4857869"/>
            <a:ext cx="111517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例：</a:t>
            </a:r>
            <a:endParaRPr lang="en-US" altLang="zh-CN" sz="2600" dirty="0"/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A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=7</a:t>
            </a:r>
            <a:r>
              <a:rPr lang="zh-CN" altLang="en-US" sz="2600" dirty="0"/>
              <a:t>）、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C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=6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A3788D-F6A1-4FB7-84D8-008E3542349F}"/>
              </a:ext>
            </a:extLst>
          </p:cNvPr>
          <p:cNvSpPr/>
          <p:nvPr/>
        </p:nvSpPr>
        <p:spPr>
          <a:xfrm>
            <a:off x="8705227" y="28348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B050"/>
                </a:solidFill>
              </a:rPr>
              <a:t>正确的思路！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354B51-F679-4CC4-B0F0-AE738CE378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559659"/>
            <a:ext cx="4702361" cy="5119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7195F7E-3E31-4EE9-BFB0-851B047EA289}"/>
              </a:ext>
            </a:extLst>
          </p:cNvPr>
          <p:cNvSpPr/>
          <p:nvPr/>
        </p:nvSpPr>
        <p:spPr>
          <a:xfrm>
            <a:off x="831111" y="4228806"/>
            <a:ext cx="96592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把权值最小的两个结点视为最远</a:t>
            </a:r>
            <a:r>
              <a:rPr lang="en-US" altLang="zh-CN" sz="2600" dirty="0"/>
              <a:t>2</a:t>
            </a:r>
            <a:r>
              <a:rPr lang="zh-CN" altLang="en-US" sz="2600" dirty="0"/>
              <a:t>个叶子结点？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716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算法总结：</a:t>
            </a:r>
            <a:endParaRPr lang="en-US" altLang="zh-CN" sz="2600" dirty="0"/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个叶子结点（每个单独的结点都可以视为一颗树）构成的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取</a:t>
            </a:r>
            <a:r>
              <a:rPr lang="zh-CN" altLang="en-US" sz="2400" dirty="0">
                <a:solidFill>
                  <a:srgbClr val="FF0000"/>
                </a:solidFill>
              </a:rPr>
              <a:t>（取出时从原集合中去除）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中权值最小的两个结点（树），以它们作为左右孩子（或子树）构成一颗新的二叉树；</a:t>
            </a:r>
            <a:endParaRPr lang="en-US" altLang="zh-CN" sz="2400" dirty="0"/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将新的二叉树视为一个整体（结点）放入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中，其权值为其左右孩子的和；</a:t>
            </a:r>
            <a:endParaRPr lang="en-US" altLang="zh-CN" sz="2400" dirty="0"/>
          </a:p>
          <a:p>
            <a:pPr lvl="1"/>
            <a:r>
              <a:rPr lang="en-US" altLang="zh-CN" sz="2400" dirty="0"/>
              <a:t>4.</a:t>
            </a:r>
            <a:r>
              <a:rPr lang="zh-CN" altLang="en-US" sz="2400" dirty="0"/>
              <a:t>重复</a:t>
            </a:r>
            <a:r>
              <a:rPr lang="en-US" altLang="zh-CN" sz="2400" dirty="0"/>
              <a:t>2-3</a:t>
            </a:r>
            <a:r>
              <a:rPr lang="zh-CN" altLang="en-US" sz="2400" dirty="0"/>
              <a:t>步的操作，直到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中只有一颗树。</a:t>
            </a:r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12645</TotalTime>
  <Words>1235</Words>
  <Application>Microsoft Office PowerPoint</Application>
  <PresentationFormat>宽屏</PresentationFormat>
  <Paragraphs>177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870</cp:revision>
  <cp:lastPrinted>2018-09-20T09:36:46Z</cp:lastPrinted>
  <dcterms:created xsi:type="dcterms:W3CDTF">2018-09-04T02:30:21Z</dcterms:created>
  <dcterms:modified xsi:type="dcterms:W3CDTF">2021-11-05T05:18:41Z</dcterms:modified>
</cp:coreProperties>
</file>