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29"/>
  </p:handoutMasterIdLst>
  <p:sldIdLst>
    <p:sldId id="390" r:id="rId4"/>
    <p:sldId id="622" r:id="rId5"/>
    <p:sldId id="582" r:id="rId6"/>
    <p:sldId id="583" r:id="rId7"/>
    <p:sldId id="602" r:id="rId9"/>
    <p:sldId id="601" r:id="rId10"/>
    <p:sldId id="603" r:id="rId11"/>
    <p:sldId id="584" r:id="rId12"/>
    <p:sldId id="586" r:id="rId13"/>
    <p:sldId id="605" r:id="rId14"/>
    <p:sldId id="606" r:id="rId15"/>
    <p:sldId id="604" r:id="rId16"/>
    <p:sldId id="607" r:id="rId17"/>
    <p:sldId id="608" r:id="rId18"/>
    <p:sldId id="592" r:id="rId19"/>
    <p:sldId id="593" r:id="rId20"/>
    <p:sldId id="585" r:id="rId21"/>
    <p:sldId id="587" r:id="rId22"/>
    <p:sldId id="588" r:id="rId23"/>
    <p:sldId id="589" r:id="rId24"/>
    <p:sldId id="609" r:id="rId25"/>
    <p:sldId id="590" r:id="rId26"/>
    <p:sldId id="591" r:id="rId27"/>
    <p:sldId id="418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8080"/>
    <a:srgbClr val="006666"/>
    <a:srgbClr val="004E4C"/>
    <a:srgbClr val="FF0066"/>
    <a:srgbClr val="000066"/>
    <a:srgbClr val="00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0"/>
    <p:restoredTop sz="83967"/>
  </p:normalViewPr>
  <p:slideViewPr>
    <p:cSldViewPr snapToObjects="1" showGuides="1">
      <p:cViewPr varScale="1">
        <p:scale>
          <a:sx n="95" d="100"/>
          <a:sy n="95" d="100"/>
        </p:scale>
        <p:origin x="240" y="84"/>
      </p:cViewPr>
      <p:guideLst>
        <p:guide orient="horz" pos="2160"/>
        <p:guide pos="2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A11263-92A2-4627-8E81-3A24A7AB4C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3F70A0-8A8E-479B-B01F-311B21E5176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B35089-8D2A-4015-8079-AE4F522A37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91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911225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91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911225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6.bin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5.bin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9.bin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 wrap="none" anchor="ctr"/>
          <a:p>
            <a:pPr eaLnBrk="1" hangingPunct="1"/>
            <a:endParaRPr lang="zh-CN" altLang="en-US" dirty="0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WordArt 8"/>
          <p:cNvSpPr>
            <a:spLocks noTextEdit="1"/>
          </p:cNvSpPr>
          <p:nvPr/>
        </p:nvSpPr>
        <p:spPr>
          <a:xfrm>
            <a:off x="4356100" y="3789363"/>
            <a:ext cx="309562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solidFill>
                  <a:srgbClr val="000066"/>
                </a:solidFill>
                <a:effectLst>
                  <a:prstShdw prst="shdw13" dist="53882" dir="13499999">
                    <a:srgbClr val="808080">
                      <a:alpha val="50000"/>
                    </a:srgbClr>
                  </a:prstShdw>
                </a:effectLst>
                <a:latin typeface="华文隶书" panose="02010800040101010101" charset="-122"/>
                <a:ea typeface="华文隶书" panose="02010800040101010101" charset="-122"/>
              </a:rPr>
              <a:t>物理实验（一）</a:t>
            </a:r>
            <a:endParaRPr lang="zh-CN" altLang="en-US" sz="3600" b="1">
              <a:solidFill>
                <a:srgbClr val="000066"/>
              </a:solidFill>
              <a:effectLst>
                <a:prstShdw prst="shdw13" dist="53882" dir="13499999">
                  <a:srgbClr val="808080">
                    <a:alpha val="50000"/>
                  </a:srgbClr>
                </a:prstShdw>
              </a:effectLst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779838" y="2205038"/>
            <a:ext cx="4575175" cy="9350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593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000066"/>
                </a:solidFill>
                <a:effectLst>
                  <a:prstShdw prst="shdw13" dist="53882" dir="13499999">
                    <a:srgbClr val="808080">
                      <a:alpha val="50000"/>
                    </a:srgbClr>
                  </a:prstShdw>
                </a:effectLst>
                <a:latin typeface="华文隶书" panose="02010800040101010101" charset="-122"/>
                <a:ea typeface="华文隶书" panose="02010800040101010101" charset="-122"/>
              </a:rPr>
              <a:t>单摆实验研究</a:t>
            </a:r>
            <a:endParaRPr lang="zh-CN" altLang="en-US" sz="3600">
              <a:solidFill>
                <a:srgbClr val="000066"/>
              </a:solidFill>
              <a:effectLst>
                <a:prstShdw prst="shdw13" dist="53882" dir="13499999">
                  <a:srgbClr val="808080">
                    <a:alpha val="50000"/>
                  </a:srgbClr>
                </a:prstShdw>
              </a:effectLst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4103" name="WordArt 8"/>
          <p:cNvSpPr>
            <a:spLocks noTextEdit="1"/>
          </p:cNvSpPr>
          <p:nvPr/>
        </p:nvSpPr>
        <p:spPr>
          <a:xfrm>
            <a:off x="4356100" y="4724400"/>
            <a:ext cx="3095625" cy="828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b="1">
              <a:solidFill>
                <a:srgbClr val="000066"/>
              </a:solidFill>
              <a:effectLst>
                <a:prstShdw prst="shdw13" dist="53882" dir="13499999">
                  <a:srgbClr val="808080">
                    <a:alpha val="50000"/>
                  </a:srgbClr>
                </a:prstShdw>
              </a:effectLst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1318260"/>
            <a:ext cx="98107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956945"/>
            <a:ext cx="1838325" cy="2905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6155" y="1976755"/>
            <a:ext cx="4843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</a:t>
            </a:r>
            <a:r>
              <a:rPr lang="zh-CN" altLang="en-US" sz="2000" baseline="-25000"/>
              <a:t>摆</a:t>
            </a:r>
            <a:r>
              <a:rPr lang="en-US" altLang="zh-CN" sz="2000"/>
              <a:t>=</a:t>
            </a:r>
            <a:r>
              <a:rPr lang="zh-CN" altLang="en-US" sz="2000"/>
              <a:t>线长</a:t>
            </a:r>
            <a:r>
              <a:rPr lang="en-US" altLang="zh-CN" sz="2000"/>
              <a:t>+</a:t>
            </a:r>
            <a:r>
              <a:rPr lang="zh-CN" altLang="en-US" sz="2000"/>
              <a:t>小球半径</a:t>
            </a:r>
            <a:r>
              <a:rPr lang="en-US" altLang="zh-CN" sz="2000"/>
              <a:t>=L</a:t>
            </a:r>
            <a:r>
              <a:rPr lang="zh-CN" altLang="en-US" sz="2000" baseline="-25000"/>
              <a:t>线</a:t>
            </a:r>
            <a:r>
              <a:rPr lang="en-US" altLang="zh-CN" sz="2000"/>
              <a:t>+1/2 D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3338830"/>
            <a:ext cx="1114425" cy="466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6165" y="3971925"/>
            <a:ext cx="7337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把单摆从平衡位置拉开一个很小的角度（＜</a:t>
            </a:r>
            <a:r>
              <a:rPr lang="en-US" altLang="zh-CN" sz="2000"/>
              <a:t>5</a:t>
            </a:r>
            <a:r>
              <a:rPr lang="zh-CN" altLang="en-US" sz="2000"/>
              <a:t>°）后释放，测出单摆连续摆动</a:t>
            </a:r>
            <a:r>
              <a:rPr lang="en-US" altLang="zh-CN" sz="2000"/>
              <a:t>50</a:t>
            </a:r>
            <a:r>
              <a:rPr lang="zh-CN" altLang="en-US" sz="2000"/>
              <a:t>次的时间，重复至少</a:t>
            </a:r>
            <a:r>
              <a:rPr lang="en-US" altLang="zh-CN" sz="2000"/>
              <a:t>5</a:t>
            </a:r>
            <a:r>
              <a:rPr lang="zh-CN" altLang="en-US" sz="2000"/>
              <a:t>次。（建议</a:t>
            </a:r>
            <a:r>
              <a:rPr lang="en-US" altLang="zh-CN" sz="2000"/>
              <a:t>5-10</a:t>
            </a:r>
            <a:r>
              <a:rPr lang="zh-CN" altLang="en-US" sz="2000"/>
              <a:t>次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" y="4900295"/>
            <a:ext cx="6267450" cy="1866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930" y="1186180"/>
            <a:ext cx="4843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>
                    <a:lumMod val="75000"/>
                  </a:schemeClr>
                </a:solidFill>
              </a:rPr>
              <a:t>计时方式（二选一）：</a:t>
            </a:r>
            <a:endParaRPr lang="zh-CN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9760" y="1738630"/>
            <a:ext cx="75374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</a:t>
            </a:r>
            <a:r>
              <a:rPr lang="zh-CN" altLang="en-US" sz="2000"/>
              <a:t>）手机秒表计时：计时起止点均选择小球通过平衡位置时，而不是小球在最大振幅处。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）录制视频，拖动视频进度条，找到小球第一次通过平衡位置时记录时间，作为计时起点，找到小球</a:t>
            </a:r>
            <a:r>
              <a:rPr lang="zh-CN" sz="2000"/>
              <a:t>最后一</a:t>
            </a:r>
            <a:r>
              <a:rPr lang="zh-CN" altLang="en-US" sz="2000"/>
              <a:t>次通过平衡</a:t>
            </a:r>
            <a:r>
              <a:rPr lang="zh-CN" altLang="en-US" sz="2000">
                <a:sym typeface="+mn-ea"/>
              </a:rPr>
              <a:t>位置时记录时间，作为计时终点。</a:t>
            </a:r>
            <a:endParaRPr lang="zh-CN" altLang="en-US" sz="2000"/>
          </a:p>
        </p:txBody>
      </p:sp>
      <p:grpSp>
        <p:nvGrpSpPr>
          <p:cNvPr id="30" name="组合 29"/>
          <p:cNvGrpSpPr/>
          <p:nvPr/>
        </p:nvGrpSpPr>
        <p:grpSpPr>
          <a:xfrm>
            <a:off x="553085" y="4164330"/>
            <a:ext cx="8350250" cy="2346960"/>
            <a:chOff x="2227" y="6558"/>
            <a:chExt cx="13150" cy="369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27" y="6613"/>
              <a:ext cx="8295" cy="3641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3229" y="6558"/>
              <a:ext cx="12148" cy="3318"/>
              <a:chOff x="3229" y="6445"/>
              <a:chExt cx="12148" cy="331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3229" y="8642"/>
                <a:ext cx="3315" cy="0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4571" y="8702"/>
                <a:ext cx="155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</a:t>
                </a:r>
                <a:endParaRPr lang="en-US" altLang="zh-CN" baseline="-250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818" y="7689"/>
                <a:ext cx="1897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baseline="-25000">
                    <a:solidFill>
                      <a:srgbClr val="00B050"/>
                    </a:solidFill>
                  </a:rPr>
                  <a:t>平衡位置</a:t>
                </a:r>
                <a:endParaRPr lang="zh-CN" altLang="en-US" b="1" baseline="-25000">
                  <a:solidFill>
                    <a:srgbClr val="00B05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229" y="6445"/>
                <a:ext cx="1928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baseline="-25000">
                    <a:solidFill>
                      <a:srgbClr val="FF0000"/>
                    </a:solidFill>
                  </a:rPr>
                  <a:t>最大振幅处</a:t>
                </a:r>
                <a:endParaRPr lang="zh-CN" altLang="en-US" b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449" y="8181"/>
                <a:ext cx="1928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baseline="-25000">
                    <a:solidFill>
                      <a:srgbClr val="FF0000"/>
                    </a:solidFill>
                  </a:rPr>
                  <a:t>最大振幅处</a:t>
                </a:r>
                <a:endParaRPr lang="zh-CN" altLang="en-US" b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2251" y="9242"/>
                <a:ext cx="1794" cy="5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b="1" baseline="-25000">
                    <a:solidFill>
                      <a:srgbClr val="00B050"/>
                    </a:solidFill>
                  </a:rPr>
                  <a:t>平衡位置</a:t>
                </a:r>
                <a:endParaRPr lang="zh-CN" altLang="en-US" b="1" baseline="-2500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4055" y="7134"/>
                <a:ext cx="3315" cy="0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4818" y="7123"/>
                <a:ext cx="182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一个周期</a:t>
                </a:r>
                <a:r>
                  <a:rPr lang="en-US" altLang="zh-CN" sz="1600"/>
                  <a:t>T</a:t>
                </a:r>
                <a:endParaRPr lang="en-US" altLang="zh-CN" sz="1600" baseline="-2500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4707" y="8322"/>
              <a:ext cx="225" cy="2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75" y="8323"/>
              <a:ext cx="225" cy="2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31" y="8323"/>
              <a:ext cx="225" cy="2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914" y="7136"/>
              <a:ext cx="225" cy="2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199" y="7121"/>
              <a:ext cx="225" cy="2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3449" y="9043"/>
              <a:ext cx="225" cy="2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3065" y="9066"/>
              <a:ext cx="225" cy="2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44" y="8545"/>
              <a:ext cx="0" cy="420"/>
            </a:xfrm>
            <a:prstGeom prst="line">
              <a:avLst/>
            </a:prstGeom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488" y="8546"/>
              <a:ext cx="0" cy="420"/>
            </a:xfrm>
            <a:prstGeom prst="line">
              <a:avLst/>
            </a:prstGeom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680075" y="2190750"/>
            <a:ext cx="3463925" cy="3867127"/>
            <a:chOff x="8478" y="-565"/>
            <a:chExt cx="6803" cy="7189"/>
          </a:xfrm>
        </p:grpSpPr>
        <p:sp>
          <p:nvSpPr>
            <p:cNvPr id="25" name="弧形 24"/>
            <p:cNvSpPr/>
            <p:nvPr/>
          </p:nvSpPr>
          <p:spPr>
            <a:xfrm flipH="1" flipV="1">
              <a:off x="8478" y="-565"/>
              <a:ext cx="6803" cy="6803"/>
            </a:xfrm>
            <a:prstGeom prst="arc">
              <a:avLst>
                <a:gd name="adj1" fmla="val 15520690"/>
                <a:gd name="adj2" fmla="val 16546886"/>
              </a:avLst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4" name="组合 20"/>
            <p:cNvGrpSpPr/>
            <p:nvPr/>
          </p:nvGrpSpPr>
          <p:grpSpPr>
            <a:xfrm>
              <a:off x="11395" y="2623"/>
              <a:ext cx="1973" cy="4001"/>
              <a:chOff x="7235619" y="1665327"/>
              <a:chExt cx="1252711" cy="2540769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7661840" y="1717663"/>
                <a:ext cx="0" cy="2238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680292" y="1665327"/>
                <a:ext cx="268639" cy="2279729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7876284" y="3827532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61" name="文本框 19"/>
              <p:cNvSpPr txBox="1"/>
              <p:nvPr/>
            </p:nvSpPr>
            <p:spPr>
              <a:xfrm>
                <a:off x="7786658" y="2571820"/>
                <a:ext cx="269626" cy="5434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62" name="文本框 25"/>
              <p:cNvSpPr txBox="1"/>
              <p:nvPr/>
            </p:nvSpPr>
            <p:spPr>
              <a:xfrm>
                <a:off x="8080846" y="3662601"/>
                <a:ext cx="407484" cy="5434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632344" y="16653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235619" y="383802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748" y="2043113"/>
          <a:ext cx="7921625" cy="2655570"/>
        </p:xfrm>
        <a:graphic>
          <a:graphicData uri="http://schemas.openxmlformats.org/drawingml/2006/table">
            <a:tbl>
              <a:tblPr/>
              <a:tblGrid>
                <a:gridCol w="1079351"/>
                <a:gridCol w="1184424"/>
                <a:gridCol w="1130300"/>
                <a:gridCol w="1131887"/>
                <a:gridCol w="1132205"/>
                <a:gridCol w="1131570"/>
                <a:gridCol w="1131888"/>
              </a:tblGrid>
              <a:tr h="8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测量次数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球直径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线长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摆长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m/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2481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314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302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sp>
        <p:nvSpPr>
          <p:cNvPr id="8253" name="矩形 4"/>
          <p:cNvSpPr/>
          <p:nvPr/>
        </p:nvSpPr>
        <p:spPr>
          <a:xfrm>
            <a:off x="323850" y="1041400"/>
            <a:ext cx="842486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）设计一个单摆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摆角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(α&lt;5°)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较小的情况下，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进行多次测量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（不少于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次），计算重力加速度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g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注意单位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259" name="矩形 1"/>
          <p:cNvSpPr/>
          <p:nvPr/>
        </p:nvSpPr>
        <p:spPr>
          <a:xfrm>
            <a:off x="360363" y="4640580"/>
            <a:ext cx="7254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）不确定度评估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260" name="对象 13"/>
          <p:cNvGraphicFramePr>
            <a:graphicFrameLocks noChangeAspect="1"/>
          </p:cNvGraphicFramePr>
          <p:nvPr/>
        </p:nvGraphicFramePr>
        <p:xfrm>
          <a:off x="2118995" y="5247640"/>
          <a:ext cx="258000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85900" imgH="457200" progId="Equation.DSMT4">
                  <p:embed/>
                </p:oleObj>
              </mc:Choice>
              <mc:Fallback>
                <p:oleObj name="" r:id="rId2" imgW="14859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995" y="5247640"/>
                        <a:ext cx="258000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7"/>
          <p:cNvGraphicFramePr>
            <a:graphicFrameLocks noChangeAspect="1"/>
          </p:cNvGraphicFramePr>
          <p:nvPr/>
        </p:nvGraphicFramePr>
        <p:xfrm>
          <a:off x="7431405" y="1368425"/>
          <a:ext cx="905510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596900" imgH="419100" progId="Equation.DSMT4">
                  <p:embed/>
                </p:oleObj>
              </mc:Choice>
              <mc:Fallback>
                <p:oleObj name="" r:id="rId4" imgW="5969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31405" y="1368425"/>
                        <a:ext cx="905510" cy="636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96055" y="2348865"/>
            <a:ext cx="702945" cy="360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33945" y="2386965"/>
            <a:ext cx="753110" cy="360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259" name="矩形 1"/>
          <p:cNvSpPr/>
          <p:nvPr/>
        </p:nvSpPr>
        <p:spPr>
          <a:xfrm>
            <a:off x="323533" y="1152525"/>
            <a:ext cx="7254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）不确定度评估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5234940"/>
            <a:ext cx="5888990" cy="736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2893060"/>
            <a:ext cx="4962525" cy="1267460"/>
          </a:xfrm>
          <a:prstGeom prst="rect">
            <a:avLst/>
          </a:prstGeom>
        </p:spPr>
      </p:pic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868680" y="1587500"/>
          <a:ext cx="313880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269365" imgH="254000" progId="Equation.DSMT4">
                  <p:embed/>
                </p:oleObj>
              </mc:Choice>
              <mc:Fallback>
                <p:oleObj name="" r:id="rId3" imgW="1269365" imgH="2540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680" y="1587500"/>
                        <a:ext cx="313880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4865" y="2122170"/>
            <a:ext cx="7468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/>
              <a:t>求</a:t>
            </a:r>
            <a:r>
              <a:rPr lang="zh-CN" altLang="en-US" sz="2000">
                <a:solidFill>
                  <a:srgbClr val="FF0000"/>
                </a:solidFill>
              </a:rPr>
              <a:t>偏导</a:t>
            </a:r>
            <a:r>
              <a:rPr lang="zh-CN" altLang="en-US" sz="2000"/>
              <a:t>时，将其余变量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... ,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/>
              <a:t> </a:t>
            </a:r>
            <a:r>
              <a:rPr lang="zh-CN" altLang="en-US" sz="2000"/>
              <a:t>看做常量，再对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求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导</a:t>
            </a:r>
            <a:r>
              <a:rPr lang="zh-CN" altLang="en-US" sz="2000">
                <a:sym typeface="+mn-ea"/>
              </a:rPr>
              <a:t>即可。</a:t>
            </a:r>
            <a:endParaRPr lang="zh-CN" altLang="en-US" sz="2000"/>
          </a:p>
        </p:txBody>
      </p:sp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1080770" y="4222115"/>
          <a:ext cx="481838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3213100" imgH="584200" progId="Equation.DSMT4">
                  <p:embed/>
                </p:oleObj>
              </mc:Choice>
              <mc:Fallback>
                <p:oleObj name="" r:id="rId5" imgW="3213100" imgH="584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770" y="4222115"/>
                        <a:ext cx="4818380" cy="869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259" name="矩形 1"/>
          <p:cNvSpPr/>
          <p:nvPr/>
        </p:nvSpPr>
        <p:spPr>
          <a:xfrm>
            <a:off x="323533" y="1152525"/>
            <a:ext cx="7254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）不确定度评估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780" y="3302635"/>
            <a:ext cx="7468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000"/>
              <a:t> </a:t>
            </a:r>
            <a:r>
              <a:rPr lang="zh-CN" altLang="en-US" sz="2000"/>
              <a:t>求</a:t>
            </a:r>
            <a:r>
              <a:rPr lang="zh-CN" altLang="en-US" sz="2000">
                <a:solidFill>
                  <a:srgbClr val="FF0000"/>
                </a:solidFill>
              </a:rPr>
              <a:t>偏导</a:t>
            </a:r>
            <a:r>
              <a:rPr lang="zh-CN" altLang="en-US" sz="2000"/>
              <a:t>时，将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/>
              <a:t>看做常量，再对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求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导</a:t>
            </a:r>
            <a:r>
              <a:rPr lang="zh-CN" altLang="en-US" sz="2000">
                <a:sym typeface="+mn-ea"/>
              </a:rPr>
              <a:t>即可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32851" name="Object 19"/>
          <p:cNvGraphicFramePr>
            <a:graphicFrameLocks noChangeAspect="1"/>
          </p:cNvGraphicFramePr>
          <p:nvPr/>
        </p:nvGraphicFramePr>
        <p:xfrm>
          <a:off x="1203325" y="1574800"/>
          <a:ext cx="150368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584200" imgH="228600" progId="Equation.DSMT4">
                  <p:embed/>
                </p:oleObj>
              </mc:Choice>
              <mc:Fallback>
                <p:oleObj name="" r:id="rId1" imgW="5842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3325" y="1574800"/>
                        <a:ext cx="1503680" cy="583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56360" y="2716531"/>
          <a:ext cx="236220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574800" imgH="393700" progId="Equation.DSMT4">
                  <p:embed/>
                </p:oleObj>
              </mc:Choice>
              <mc:Fallback>
                <p:oleObj name="" r:id="rId3" imgW="157480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360" y="2716531"/>
                        <a:ext cx="2362200" cy="58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0255" y="2165985"/>
            <a:ext cx="7468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/>
              <a:t> </a:t>
            </a:r>
            <a:r>
              <a:rPr lang="zh-CN" altLang="en-US" sz="2000"/>
              <a:t>求</a:t>
            </a:r>
            <a:r>
              <a:rPr lang="zh-CN" altLang="en-US" sz="2000">
                <a:solidFill>
                  <a:srgbClr val="FF0000"/>
                </a:solidFill>
              </a:rPr>
              <a:t>偏导</a:t>
            </a:r>
            <a:r>
              <a:rPr lang="zh-CN" altLang="en-US" sz="2000"/>
              <a:t>时，将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000"/>
              <a:t>看做常量，再对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求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导</a:t>
            </a:r>
            <a:r>
              <a:rPr lang="zh-CN" altLang="en-US" sz="2000">
                <a:sym typeface="+mn-ea"/>
              </a:rPr>
              <a:t>即可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421130" y="3828733"/>
          <a:ext cx="234315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562100" imgH="419100" progId="Equation.DSMT4">
                  <p:embed/>
                </p:oleObj>
              </mc:Choice>
              <mc:Fallback>
                <p:oleObj name="" r:id="rId5" imgW="1562100" imgH="4191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1130" y="3828733"/>
                        <a:ext cx="2343150" cy="624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028065" y="4562475"/>
            <a:ext cx="3656330" cy="1633855"/>
            <a:chOff x="1491" y="7675"/>
            <a:chExt cx="5758" cy="2573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1491" y="7675"/>
            <a:ext cx="5759" cy="2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7" imgW="2438400" imgH="1091565" progId="Equation.DSMT4">
                    <p:embed/>
                  </p:oleObj>
                </mc:Choice>
                <mc:Fallback>
                  <p:oleObj name="" r:id="rId7" imgW="2438400" imgH="109156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1" y="7675"/>
                          <a:ext cx="5759" cy="25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427" y="9377"/>
              <a:ext cx="1578" cy="856"/>
              <a:chOff x="2427" y="9385"/>
              <a:chExt cx="1578" cy="856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2427" y="9413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899" y="9385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610" y="9719"/>
                <a:ext cx="101" cy="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769" y="9719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169" y="9420"/>
              <a:ext cx="1579" cy="829"/>
              <a:chOff x="2427" y="9413"/>
              <a:chExt cx="1579" cy="829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2427" y="9413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58" y="9413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610" y="9719"/>
                <a:ext cx="101" cy="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769" y="9719"/>
                <a:ext cx="237" cy="5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右箭头 30"/>
          <p:cNvSpPr/>
          <p:nvPr/>
        </p:nvSpPr>
        <p:spPr>
          <a:xfrm>
            <a:off x="4469130" y="4727575"/>
            <a:ext cx="38925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5161916" y="4591051"/>
          <a:ext cx="245745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638300" imgH="533400" progId="Equation.DSMT4">
                  <p:embed/>
                </p:oleObj>
              </mc:Choice>
              <mc:Fallback>
                <p:oleObj name="" r:id="rId9" imgW="1638300" imgH="533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1916" y="4591051"/>
                        <a:ext cx="2457450" cy="794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388" y="981075"/>
          <a:ext cx="6840759" cy="2567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665"/>
                <a:gridCol w="298014"/>
                <a:gridCol w="731487"/>
                <a:gridCol w="568960"/>
                <a:gridCol w="636270"/>
                <a:gridCol w="731520"/>
                <a:gridCol w="731823"/>
                <a:gridCol w="731487"/>
                <a:gridCol w="1043305"/>
                <a:gridCol w="731228"/>
              </a:tblGrid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测量次数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1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l-GR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sz="11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50T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 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 </a:t>
                      </a:r>
                      <a:r>
                        <a:rPr lang="zh-CN" altLang="en-US" sz="1100" u="none" strike="noStrike" baseline="-25000">
                          <a:effectLst/>
                        </a:rPr>
                        <a:t>平均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100" dirty="0" smtClean="0">
                          <a:effectLst/>
                          <a:sym typeface="+mn-ea"/>
                        </a:rPr>
                        <a:t>T s-</a:t>
                      </a:r>
                      <a:r>
                        <a:rPr lang="en-US" sz="1100">
                          <a:effectLst/>
                          <a:sym typeface="+mn-ea"/>
                        </a:rPr>
                        <a:t>T </a:t>
                      </a:r>
                      <a:r>
                        <a:rPr lang="zh-CN" altLang="en-US" sz="1100" baseline="-25000">
                          <a:effectLst/>
                          <a:sym typeface="+mn-ea"/>
                        </a:rPr>
                        <a:t>平均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dirty="0" smtClean="0">
                          <a:effectLst/>
                          <a:sym typeface="+mn-ea"/>
                        </a:rPr>
                        <a:t>      (</a:t>
                      </a:r>
                      <a:r>
                        <a:rPr lang="en-US" sz="1100" dirty="0" smtClean="0">
                          <a:effectLst/>
                          <a:sym typeface="+mn-ea"/>
                        </a:rPr>
                        <a:t>T s-</a:t>
                      </a:r>
                      <a:r>
                        <a:rPr lang="en-US" sz="1100">
                          <a:effectLst/>
                          <a:sym typeface="+mn-ea"/>
                        </a:rPr>
                        <a:t>T </a:t>
                      </a:r>
                      <a:r>
                        <a:rPr lang="zh-CN" altLang="en-US" sz="1100" baseline="-25000">
                          <a:effectLst/>
                          <a:sym typeface="+mn-ea"/>
                        </a:rPr>
                        <a:t>平均</a:t>
                      </a:r>
                      <a:r>
                        <a:rPr lang="en-US" altLang="zh-CN" sz="1100">
                          <a:effectLst/>
                          <a:sym typeface="+mn-ea"/>
                        </a:rPr>
                        <a:t>)</a:t>
                      </a:r>
                      <a:r>
                        <a:rPr lang="en-US" altLang="zh-CN" sz="1100" baseline="30000">
                          <a:effectLst/>
                          <a:sym typeface="+mn-ea"/>
                        </a:rPr>
                        <a:t>2</a:t>
                      </a:r>
                      <a:endParaRPr lang="en-US" altLang="zh-CN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 smtClean="0">
                          <a:effectLst/>
                        </a:rPr>
                        <a:t> g</a:t>
                      </a:r>
                      <a:r>
                        <a:rPr lang="en-US" sz="1100" u="none" strike="noStrike" dirty="0" smtClean="0">
                          <a:effectLst/>
                        </a:rPr>
                        <a:t>   m/s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2</a:t>
                      </a:r>
                      <a:endParaRPr lang="en-US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3.141593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0.00948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8.98704E-05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9.671638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3.141593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96.65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-0.01112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0.000123654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9.878878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-0.00312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9.7344E-06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9.797613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0.00708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5.01264E-05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9.695445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3.141593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1.69744E-05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9.807716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-0.00032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1.024E-07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9.769406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0.00688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4.73344E-05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9.697433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97.4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0.00388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1.50544E-05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9.727325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96.86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1.9372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4.78864E-05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9.836088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3.141593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97.12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1.94412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-0.00172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2.9584E-06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9.783494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 dirty="0">
                          <a:effectLst/>
                        </a:rPr>
                        <a:t>和 </a:t>
                      </a:r>
                      <a:r>
                        <a:rPr lang="en-US" altLang="zh-CN" sz="1100" u="none" strike="noStrike" dirty="0">
                          <a:effectLst/>
                        </a:rPr>
                        <a:t>0.000403696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g</a:t>
                      </a:r>
                      <a:r>
                        <a:rPr lang="zh-CN" altLang="en-US" sz="1100" u="none" strike="noStrike" dirty="0">
                          <a:effectLst/>
                        </a:rPr>
                        <a:t>平均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T</a:t>
                      </a:r>
                      <a:r>
                        <a:rPr lang="zh-CN" altLang="en-US" sz="1100" u="none" strike="noStrike">
                          <a:effectLst/>
                        </a:rPr>
                        <a:t>平均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1.94412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r>
                        <a:rPr lang="zh-CN" altLang="en-US" sz="1100" dirty="0">
                          <a:effectLst/>
                          <a:sym typeface="+mn-ea"/>
                        </a:rPr>
                        <a:t>和</a:t>
                      </a:r>
                      <a:r>
                        <a:rPr lang="en-US" altLang="zh-CN" sz="1100" dirty="0">
                          <a:effectLst/>
                          <a:sym typeface="+mn-ea"/>
                        </a:rPr>
                        <a:t>/90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4.48551E-06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9.766504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Δ</a:t>
                      </a:r>
                      <a:r>
                        <a:rPr lang="en-US" altLang="zh-CN" sz="1100" u="none" strike="noStrike">
                          <a:effectLst/>
                        </a:rPr>
                        <a:t>T</a:t>
                      </a:r>
                      <a:r>
                        <a:rPr lang="en-US" altLang="zh-CN" sz="1100" u="none" strike="noStrike" baseline="-25000">
                          <a:effectLst/>
                        </a:rPr>
                        <a:t>A</a:t>
                      </a:r>
                      <a:endParaRPr lang="en-US" altLang="zh-CN" sz="1100" b="0" i="0" u="none" strike="noStrike" baseline="-250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0.002117903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407" name="对象 2"/>
          <p:cNvGraphicFramePr>
            <a:graphicFrameLocks noChangeAspect="1"/>
          </p:cNvGraphicFramePr>
          <p:nvPr/>
        </p:nvGraphicFramePr>
        <p:xfrm>
          <a:off x="5438934" y="74772"/>
          <a:ext cx="255206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1473200" imgH="457200" progId="Equation.DSMT4">
                  <p:embed/>
                </p:oleObj>
              </mc:Choice>
              <mc:Fallback>
                <p:oleObj name="" r:id="rId2" imgW="147320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8934" y="74772"/>
                        <a:ext cx="255206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8" name="对象 3"/>
          <p:cNvGraphicFramePr>
            <a:graphicFrameLocks noChangeAspect="1"/>
          </p:cNvGraphicFramePr>
          <p:nvPr/>
        </p:nvGraphicFramePr>
        <p:xfrm>
          <a:off x="323850" y="3313113"/>
          <a:ext cx="23034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1612900" imgH="419100" progId="Equation.DSMT4">
                  <p:embed/>
                </p:oleObj>
              </mc:Choice>
              <mc:Fallback>
                <p:oleObj name="" r:id="rId4" imgW="1612900" imgH="4191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3313113"/>
                        <a:ext cx="2303463" cy="596900"/>
                      </a:xfrm>
                      <a:prstGeom prst="rect">
                        <a:avLst/>
                      </a:prstGeom>
                      <a:solidFill>
                        <a:srgbClr val="ADD6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9" name="对象 4"/>
          <p:cNvGraphicFramePr>
            <a:graphicFrameLocks noChangeAspect="1"/>
          </p:cNvGraphicFramePr>
          <p:nvPr/>
        </p:nvGraphicFramePr>
        <p:xfrm>
          <a:off x="228125" y="4005581"/>
          <a:ext cx="4923790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3288665" imgH="1777365" progId="Equation.DSMT4">
                  <p:embed/>
                </p:oleObj>
              </mc:Choice>
              <mc:Fallback>
                <p:oleObj name="" r:id="rId6" imgW="3288665" imgH="17773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125" y="4005581"/>
                        <a:ext cx="4923790" cy="2656840"/>
                      </a:xfrm>
                      <a:prstGeom prst="rect">
                        <a:avLst/>
                      </a:prstGeom>
                      <a:solidFill>
                        <a:srgbClr val="ADD6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14613" y="3411538"/>
            <a:ext cx="613410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摆长是单次测量，不计</a:t>
            </a:r>
            <a:r>
              <a:rPr kumimoji="0" lang="en-US" altLang="zh-CN" sz="2000" kern="1200" cap="none" spc="0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0" lang="zh-CN" altLang="en-US" sz="2000" kern="1200" cap="none" spc="0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类；卷尺的仪器误差</a:t>
            </a:r>
            <a:r>
              <a:rPr kumimoji="0" lang="en-US" altLang="zh-CN" sz="2000" kern="1200" cap="none" spc="0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1mm</a:t>
            </a:r>
            <a:endParaRPr kumimoji="0" lang="zh-CN" altLang="en-US" sz="2000" kern="1200" cap="none" spc="0" normalizeH="0" baseline="0" noProof="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9411" name="对象 6"/>
          <p:cNvGraphicFramePr>
            <a:graphicFrameLocks noChangeAspect="1"/>
          </p:cNvGraphicFramePr>
          <p:nvPr/>
        </p:nvGraphicFramePr>
        <p:xfrm>
          <a:off x="5446713" y="3986213"/>
          <a:ext cx="367188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2335530" imgH="711200" progId="Equation.DSMT4">
                  <p:embed/>
                </p:oleObj>
              </mc:Choice>
              <mc:Fallback>
                <p:oleObj name="" r:id="rId8" imgW="2335530" imgH="711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6713" y="3986213"/>
                        <a:ext cx="3671887" cy="1233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2" name="对象 7"/>
          <p:cNvGraphicFramePr>
            <a:graphicFrameLocks noChangeAspect="1"/>
          </p:cNvGraphicFramePr>
          <p:nvPr/>
        </p:nvGraphicFramePr>
        <p:xfrm>
          <a:off x="5446713" y="5421313"/>
          <a:ext cx="39116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0" imgW="2489200" imgH="419100" progId="Equation.DSMT4">
                  <p:embed/>
                </p:oleObj>
              </mc:Choice>
              <mc:Fallback>
                <p:oleObj name="" r:id="rId10" imgW="2489200" imgH="419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6713" y="5421313"/>
                        <a:ext cx="3911600" cy="7254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3850" y="177800"/>
            <a:ext cx="4319588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kern="1200" cap="none" spc="0" normalizeH="0" baseline="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不确定度评估</a:t>
            </a:r>
            <a:endParaRPr kumimoji="0" lang="zh-CN" altLang="en-US" sz="3200" kern="1200" cap="none" spc="0" normalizeH="0" baseline="0" noProof="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151" name="对象 7"/>
          <p:cNvGraphicFramePr>
            <a:graphicFrameLocks noChangeAspect="1"/>
          </p:cNvGraphicFramePr>
          <p:nvPr/>
        </p:nvGraphicFramePr>
        <p:xfrm>
          <a:off x="2980055" y="86995"/>
          <a:ext cx="224980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1155700" imgH="419100" progId="Equation.DSMT4">
                  <p:embed/>
                </p:oleObj>
              </mc:Choice>
              <mc:Fallback>
                <p:oleObj name="" r:id="rId12" imgW="11557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0055" y="86995"/>
                        <a:ext cx="2249805" cy="816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850" y="177800"/>
            <a:ext cx="4319588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kern="1200" cap="none" spc="0" normalizeH="0" baseline="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结果表示</a:t>
            </a:r>
            <a:endParaRPr kumimoji="0" lang="zh-CN" altLang="en-US" sz="3200" kern="1200" cap="none" spc="0" normalizeH="0" baseline="0" noProof="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0243" name="对象 4"/>
          <p:cNvGraphicFramePr>
            <a:graphicFrameLocks noChangeAspect="1"/>
          </p:cNvGraphicFramePr>
          <p:nvPr/>
        </p:nvGraphicFramePr>
        <p:xfrm>
          <a:off x="1042988" y="1335088"/>
          <a:ext cx="35258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21765" imgH="901065" progId="Equation.DSMT4">
                  <p:embed/>
                </p:oleObj>
              </mc:Choice>
              <mc:Fallback>
                <p:oleObj name="" r:id="rId1" imgW="1421765" imgH="9010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1335088"/>
                        <a:ext cx="3525837" cy="2460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31"/>
          <p:cNvSpPr/>
          <p:nvPr/>
        </p:nvSpPr>
        <p:spPr>
          <a:xfrm>
            <a:off x="179388" y="66675"/>
            <a:ext cx="7256462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、手机摆实验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196850" y="1223963"/>
            <a:ext cx="8594725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(1)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、下载并安装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phyphox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软件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(2)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、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将细绳一端固定在竖直墙面上，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另一端固定在手机上，让手机面与墙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面平行，做成一个摆。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(3)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、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打开软件，下拉菜单找到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mechanics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（力学）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下的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Pendulum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（摆）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，让手机偏离平衡位置一个小角度（＜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°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），点击运行按钮，放手后，软件会根据陀螺仪测量的数据自动记录单摆的周期和频率。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图片 6" descr="https://mmbiz.qpic.cn/mmbiz_png/EPAkPq1aBnuPymibhKiaicTbyEbbXSMIT3EpL7A3dJEpWm0efTWFXaG0pSH7S4XhwYG6S5tdzXOLicibyvzMPxcnzmQ/640?wx_fmt=png&amp;tp=webp&amp;wxfrom=5&amp;wx_lazy=1&amp;wx_co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0" y="993775"/>
            <a:ext cx="1181100" cy="207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071563"/>
            <a:ext cx="1152525" cy="202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矩形 2"/>
          <p:cNvSpPr/>
          <p:nvPr/>
        </p:nvSpPr>
        <p:spPr>
          <a:xfrm>
            <a:off x="288925" y="4270375"/>
            <a:ext cx="7146925" cy="19380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phyphox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软件</a:t>
            </a:r>
            <a:r>
              <a:rPr lang="zh-CN" altLang="en-US" sz="2000" b="1" dirty="0">
                <a:solidFill>
                  <a:srgbClr val="008080"/>
                </a:solidFill>
                <a:latin typeface="Arial" panose="020B0604020202020204" pitchFamily="34" charset="0"/>
              </a:rPr>
              <a:t>中，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G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栏目中可以输入摆长，系统会自动计算重力加速度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g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；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Length</a:t>
            </a:r>
            <a:r>
              <a:rPr lang="zh-CN" altLang="en-US" sz="2000" b="1" dirty="0">
                <a:solidFill>
                  <a:srgbClr val="008080"/>
                </a:solidFill>
                <a:latin typeface="Arial" panose="020B0604020202020204" pitchFamily="34" charset="0"/>
              </a:rPr>
              <a:t>（摆长）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栏目中，默认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g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9.81 m/s</a:t>
            </a:r>
            <a:r>
              <a:rPr lang="en-US" altLang="zh-CN" sz="2000" b="1" baseline="30000" dirty="0">
                <a:solidFill>
                  <a:srgbClr val="008080"/>
                </a:solidFill>
                <a:latin typeface="Arial" panose="020B0604020202020204" pitchFamily="34" charset="0"/>
              </a:rPr>
              <a:t>2</a:t>
            </a:r>
            <a:r>
              <a:rPr lang="zh-CN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，系统会自动计算摆长。注意：测量摆长时，从悬点的位置到手机的中心</a:t>
            </a:r>
            <a:endParaRPr lang="zh-CN" altLang="en-US" sz="2000" b="1" dirty="0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  <p:pic>
        <p:nvPicPr>
          <p:cNvPr id="11271" name="图片 3" descr="https://mmbiz.qpic.cn/mmbiz_png/EPAkPq1aBnuPymibhKiaicTbyEbbXSMIT3E5R3ppAmWehU0I0t9ibb0hj4OEnlqltxM2VOe09myQIJgHUqaBRIibprg/640?wx_fmt=png&amp;tp=webp&amp;wxfrom=5&amp;wx_lazy=1&amp;wx_co=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825" y="3970338"/>
            <a:ext cx="1323975" cy="207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7675" y="1628775"/>
          <a:ext cx="8353425" cy="246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49871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测量次数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摆长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l(mm)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周期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频率（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Hz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m/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29" marB="45729" anchor="ctr"/>
                </a:tc>
              </a:tr>
              <a:tr h="308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</a:tr>
              <a:tr h="308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</a:tr>
              <a:tr h="308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</a:tr>
              <a:tr h="308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</a:tr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29" marB="45729"/>
                </a:tc>
              </a:tr>
            </a:tbl>
          </a:graphicData>
        </a:graphic>
      </p:graphicFrame>
      <p:sp>
        <p:nvSpPr>
          <p:cNvPr id="12334" name="矩形 1"/>
          <p:cNvSpPr/>
          <p:nvPr/>
        </p:nvSpPr>
        <p:spPr>
          <a:xfrm>
            <a:off x="466725" y="4365625"/>
            <a:ext cx="8353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注意：摆长是</a:t>
            </a:r>
            <a:r>
              <a:rPr lang="zh-CN" altLang="zh-CN" dirty="0">
                <a:latin typeface="Arial" panose="020B0604020202020204" pitchFamily="34" charset="0"/>
              </a:rPr>
              <a:t>从悬点的位置测量到手机的中心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335" name="矩形 31"/>
          <p:cNvSpPr/>
          <p:nvPr/>
        </p:nvSpPr>
        <p:spPr>
          <a:xfrm>
            <a:off x="179388" y="66675"/>
            <a:ext cx="7256462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、手机摆实验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6" name="矩形 1"/>
          <p:cNvSpPr/>
          <p:nvPr/>
        </p:nvSpPr>
        <p:spPr>
          <a:xfrm>
            <a:off x="107950" y="1143000"/>
            <a:ext cx="89281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  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当单摆角很小时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 (α&lt;5°)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多次测量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单摆周期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T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（不少于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次）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2337" name="矩形 1"/>
          <p:cNvSpPr/>
          <p:nvPr/>
        </p:nvSpPr>
        <p:spPr>
          <a:xfrm>
            <a:off x="398463" y="4827588"/>
            <a:ext cx="7254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）不确定度评估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338" name="对象 9"/>
          <p:cNvGraphicFramePr>
            <a:graphicFrameLocks noChangeAspect="1"/>
          </p:cNvGraphicFramePr>
          <p:nvPr/>
        </p:nvGraphicFramePr>
        <p:xfrm>
          <a:off x="1692275" y="5362575"/>
          <a:ext cx="30067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485900" imgH="457200" progId="Equation.DSMT4">
                  <p:embed/>
                </p:oleObj>
              </mc:Choice>
              <mc:Fallback>
                <p:oleObj name="" r:id="rId2" imgW="14859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2275" y="5362575"/>
                        <a:ext cx="3006725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7"/>
          <p:cNvGraphicFramePr>
            <a:graphicFrameLocks noChangeAspect="1"/>
          </p:cNvGraphicFramePr>
          <p:nvPr/>
        </p:nvGraphicFramePr>
        <p:xfrm>
          <a:off x="7198043" y="4232275"/>
          <a:ext cx="12080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596900" imgH="419100" progId="Equation.DSMT4">
                  <p:embed/>
                </p:oleObj>
              </mc:Choice>
              <mc:Fallback>
                <p:oleObj name="" r:id="rId4" imgW="5969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8043" y="4232275"/>
                        <a:ext cx="120808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6"/>
          <p:cNvSpPr txBox="1"/>
          <p:nvPr/>
        </p:nvSpPr>
        <p:spPr>
          <a:xfrm>
            <a:off x="107950" y="133350"/>
            <a:ext cx="63357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数据处理及思考题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21"/>
          <p:cNvSpPr txBox="1"/>
          <p:nvPr/>
        </p:nvSpPr>
        <p:spPr>
          <a:xfrm>
            <a:off x="179388" y="977900"/>
            <a:ext cx="33829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数据处理要求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22"/>
          <p:cNvSpPr txBox="1"/>
          <p:nvPr/>
        </p:nvSpPr>
        <p:spPr>
          <a:xfrm>
            <a:off x="128588" y="2420938"/>
            <a:ext cx="4514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、结果表述及总结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23"/>
          <p:cNvSpPr txBox="1"/>
          <p:nvPr/>
        </p:nvSpPr>
        <p:spPr>
          <a:xfrm>
            <a:off x="-127000" y="3887788"/>
            <a:ext cx="9324975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</a:rPr>
              <a:t>  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、思考题</a:t>
            </a:r>
            <a:endParaRPr lang="en-US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</a:rPr>
              <a:t>       1</a:t>
            </a:r>
            <a:r>
              <a:rPr lang="zh-CN" altLang="en-US" sz="2800" dirty="0">
                <a:latin typeface="Arial" panose="020B0604020202020204" pitchFamily="34" charset="0"/>
              </a:rPr>
              <a:t>、讨论减少不确定度的可行方法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、利用</a:t>
            </a:r>
            <a:r>
              <a:rPr lang="en-US" altLang="zh-CN" sz="2800" dirty="0">
                <a:latin typeface="Arial" panose="020B0604020202020204" pitchFamily="34" charset="0"/>
              </a:rPr>
              <a:t>phyphox</a:t>
            </a:r>
            <a:r>
              <a:rPr lang="zh-CN" altLang="en-US" sz="2800" dirty="0">
                <a:latin typeface="Arial" panose="020B0604020202020204" pitchFamily="34" charset="0"/>
              </a:rPr>
              <a:t>软件的功能设计一个单摆相关的实验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3318" name="文本框 27"/>
          <p:cNvSpPr txBox="1"/>
          <p:nvPr/>
        </p:nvSpPr>
        <p:spPr>
          <a:xfrm>
            <a:off x="827088" y="1700213"/>
            <a:ext cx="72009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、计算当地重力加速度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、评估不确定度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331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2303463"/>
            <a:ext cx="2752725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3" y="1738313"/>
            <a:ext cx="360362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31"/>
          <p:cNvSpPr/>
          <p:nvPr/>
        </p:nvSpPr>
        <p:spPr>
          <a:xfrm>
            <a:off x="179388" y="66675"/>
            <a:ext cx="4297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预习报告及习题问题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412115" y="975360"/>
            <a:ext cx="856043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报告命名错误；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报告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命名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格式：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报告名称（单摆实验研究）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 邮件命名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格式：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班级（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</a:rPr>
              <a:t>06/72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姓名</a:t>
            </a:r>
            <a:endParaRPr lang="en-US" altLang="zh-CN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报告</a:t>
            </a:r>
            <a:r>
              <a:rPr lang="zh-CN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封面信息不完整或有错误（课程编号、实验地点、实验时间、提交时间）；</a:t>
            </a:r>
            <a:endParaRPr lang="zh-CN" altLang="zh-CN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3. </a:t>
            </a:r>
            <a:r>
              <a:rPr 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报告格式不规范（字体样式、字体大小、未按条目书写缺少序号或章节号、缺图、缺公式（公式不是自己编辑的，用的截图）、缺表格、图</a:t>
            </a:r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/</a:t>
            </a:r>
            <a:r>
              <a:rPr 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表</a:t>
            </a:r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/</a:t>
            </a:r>
            <a:r>
              <a:rPr 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公式缺编号、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表名</a:t>
            </a:r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图名未居中或缺失</a:t>
            </a:r>
            <a:r>
              <a:rPr 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）；</a:t>
            </a:r>
            <a:endParaRPr lang="zh-CN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未包含选做实验内容（选做实验目的、选做实验内容与步骤、选做实验数据记录表格）；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5.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未包含手机摆实验内容（</a:t>
            </a:r>
            <a:r>
              <a:rPr lang="zh-CN" altLang="en-US" sz="2000" b="1" dirty="0">
                <a:solidFill>
                  <a:srgbClr val="000066"/>
                </a:solidFill>
                <a:sym typeface="+mn-ea"/>
              </a:rPr>
              <a:t>手机摆实验内容与步骤、手机摆实验数据记录表格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）；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6.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当堂数据记录表未附在报告最后一页或不是单独成页；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7.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报告中没有出现的内容不应引用；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8.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数据记录表格不规范（缺组号、姓名，不是表格形式，用的截图，表头物理量缺单位，格式混乱没有行列分界线）；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9.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习题不规范（不写过程，缺题漏题，没有题目，不是电子版）；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66"/>
                </a:solidFill>
                <a:latin typeface="Arial" panose="020B0604020202020204" pitchFamily="34" charset="0"/>
              </a:rPr>
              <a:t>10. </a:t>
            </a:r>
            <a:r>
              <a:rPr lang="zh-CN" altLang="en-US" sz="2000" b="1" dirty="0">
                <a:solidFill>
                  <a:srgbClr val="000066"/>
                </a:solidFill>
                <a:latin typeface="Arial" panose="020B0604020202020204" pitchFamily="34" charset="0"/>
              </a:rPr>
              <a:t>习题和预习报告应分为两个独立文档。</a:t>
            </a:r>
            <a:endParaRPr lang="zh-CN" altLang="en-US" sz="2000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6"/>
          <p:cNvSpPr txBox="1"/>
          <p:nvPr/>
        </p:nvSpPr>
        <p:spPr>
          <a:xfrm>
            <a:off x="107950" y="133350"/>
            <a:ext cx="82089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选做实验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文本框 21"/>
          <p:cNvSpPr txBox="1"/>
          <p:nvPr/>
        </p:nvSpPr>
        <p:spPr>
          <a:xfrm>
            <a:off x="276225" y="1081088"/>
            <a:ext cx="57356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6.1  </a:t>
            </a:r>
            <a:r>
              <a:rPr lang="zh-CN" altLang="en-US" sz="2800" b="1" dirty="0">
                <a:latin typeface="Arial" panose="020B0604020202020204" pitchFamily="34" charset="0"/>
              </a:rPr>
              <a:t>研究单摆周期与摆长的关系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340" name="文本框 11"/>
          <p:cNvSpPr txBox="1"/>
          <p:nvPr/>
        </p:nvSpPr>
        <p:spPr>
          <a:xfrm>
            <a:off x="503238" y="1484313"/>
            <a:ext cx="8640762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摆角较小时，根据公式，单摆的周期与摆长的平方根成正比。设计实验方法验证这一关系，同时思考小球质量、初始振幅对测量结果的影响。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需测量的数据：摆长不同时单摆的的周期（</a:t>
            </a:r>
            <a:r>
              <a:rPr lang="zh-CN" altLang="en-US" dirty="0">
                <a:sym typeface="+mn-ea"/>
              </a:rPr>
              <a:t>至少更换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次摆长）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6258" y="3836988"/>
          <a:ext cx="7921774" cy="2655570"/>
        </p:xfrm>
        <a:graphic>
          <a:graphicData uri="http://schemas.openxmlformats.org/drawingml/2006/table">
            <a:tbl>
              <a:tblPr/>
              <a:tblGrid>
                <a:gridCol w="1079500"/>
                <a:gridCol w="1184424"/>
                <a:gridCol w="1130300"/>
                <a:gridCol w="1131887"/>
                <a:gridCol w="1132205"/>
                <a:gridCol w="1131570"/>
                <a:gridCol w="1131888"/>
              </a:tblGrid>
              <a:tr h="8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测量次数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球直径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线长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0" marR="95250" marT="47630" marB="476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摆长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(mm)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+mn-ea"/>
                        </a:rPr>
                        <a:t>T</a:t>
                      </a:r>
                      <a:r>
                        <a:rPr lang="en-US" altLang="zh-CN" sz="1800" b="1" baseline="30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+mn-ea"/>
                        </a:rPr>
                        <a:t>2</a:t>
                      </a:r>
                      <a:endParaRPr lang="en-US" altLang="zh-CN" sz="1800" b="1" baseline="30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+mn-ea"/>
                        </a:rPr>
                        <a:t>(s</a:t>
                      </a:r>
                      <a:r>
                        <a:rPr lang="en-US" altLang="zh-CN" sz="1800" b="1" baseline="30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+mn-ea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2481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314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302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6"/>
          <p:cNvSpPr txBox="1"/>
          <p:nvPr/>
        </p:nvSpPr>
        <p:spPr>
          <a:xfrm>
            <a:off x="107950" y="133350"/>
            <a:ext cx="82089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选做实验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文本框 21"/>
          <p:cNvSpPr txBox="1"/>
          <p:nvPr/>
        </p:nvSpPr>
        <p:spPr>
          <a:xfrm>
            <a:off x="276225" y="1081088"/>
            <a:ext cx="57356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6.1  </a:t>
            </a:r>
            <a:r>
              <a:rPr lang="zh-CN" altLang="en-US" sz="2800" b="1" dirty="0">
                <a:latin typeface="Arial" panose="020B0604020202020204" pitchFamily="34" charset="0"/>
              </a:rPr>
              <a:t>研究单摆周期与摆长的关系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341" name="文本框 2"/>
          <p:cNvSpPr txBox="1"/>
          <p:nvPr/>
        </p:nvSpPr>
        <p:spPr>
          <a:xfrm>
            <a:off x="107950" y="1610360"/>
            <a:ext cx="90360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数据处理要求：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1) </a:t>
            </a: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excel</a:t>
            </a:r>
            <a:r>
              <a:rPr lang="zh-CN" altLang="en-US" dirty="0">
                <a:latin typeface="Arial" panose="020B0604020202020204" pitchFamily="34" charset="0"/>
              </a:rPr>
              <a:t>进行数据拟合画 </a:t>
            </a:r>
            <a:r>
              <a:rPr lang="en-US" altLang="zh-CN" dirty="0">
                <a:sym typeface="+mn-ea"/>
              </a:rPr>
              <a:t>L</a:t>
            </a:r>
            <a:r>
              <a:rPr lang="zh-CN" altLang="en-US" baseline="-25000" dirty="0">
                <a:sym typeface="+mn-ea"/>
              </a:rPr>
              <a:t>摆</a:t>
            </a:r>
            <a:r>
              <a:rPr lang="en-US" altLang="zh-CN" dirty="0">
                <a:sym typeface="+mn-ea"/>
              </a:rPr>
              <a:t>-T</a:t>
            </a:r>
            <a:r>
              <a:rPr lang="en-US" altLang="zh-CN" baseline="30000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关系图，其中</a:t>
            </a:r>
            <a:r>
              <a:rPr 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L</a:t>
            </a:r>
            <a:r>
              <a:rPr lang="zh-CN" altLang="en-US" baseline="-25000" dirty="0">
                <a:sym typeface="+mn-ea"/>
              </a:rPr>
              <a:t>摆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均为测量数据</a:t>
            </a:r>
            <a:r>
              <a:rPr lang="zh-CN" altLang="en-US" dirty="0">
                <a:sym typeface="+mn-ea"/>
              </a:rPr>
              <a:t>，由图得出斜率，进而计算出重力加速度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baseline="-25000" dirty="0">
                <a:sym typeface="+mn-ea"/>
              </a:rPr>
              <a:t>测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2) </a:t>
            </a:r>
            <a:r>
              <a:rPr lang="zh-CN" altLang="en-US" dirty="0">
                <a:latin typeface="Arial" panose="020B0604020202020204" pitchFamily="34" charset="0"/>
              </a:rPr>
              <a:t>取重力加速度的值为</a:t>
            </a:r>
            <a:r>
              <a:rPr lang="en-US" altLang="zh-CN" dirty="0">
                <a:sym typeface="+mn-ea"/>
              </a:rPr>
              <a:t>g</a:t>
            </a:r>
            <a:r>
              <a:rPr lang="en-US" altLang="zh-CN" baseline="-25000" dirty="0">
                <a:sym typeface="+mn-ea"/>
              </a:rPr>
              <a:t>0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>
                <a:latin typeface="Arial" panose="020B0604020202020204" pitchFamily="34" charset="0"/>
              </a:rPr>
              <a:t>9.8N/Kg</a:t>
            </a:r>
            <a:r>
              <a:rPr lang="zh-CN" altLang="en-US" dirty="0">
                <a:latin typeface="Arial" panose="020B0604020202020204" pitchFamily="34" charset="0"/>
              </a:rPr>
              <a:t>，把每组测量的</a:t>
            </a:r>
            <a:r>
              <a:rPr lang="zh-CN" altLang="en-US" dirty="0">
                <a:sym typeface="+mn-ea"/>
              </a:rPr>
              <a:t>摆长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baseline="-25000" dirty="0">
                <a:latin typeface="Arial" panose="020B0604020202020204" pitchFamily="34" charset="0"/>
              </a:rPr>
              <a:t>摆</a:t>
            </a:r>
            <a:r>
              <a:rPr lang="en-US" altLang="zh-CN" baseline="-25000" dirty="0">
                <a:latin typeface="Arial" panose="020B0604020202020204" pitchFamily="34" charset="0"/>
              </a:rPr>
              <a:t>i 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sym typeface="+mn-ea"/>
              </a:rPr>
              <a:t>g</a:t>
            </a:r>
            <a:r>
              <a:rPr lang="en-US" altLang="zh-CN" baseline="-25000" dirty="0">
                <a:sym typeface="+mn-ea"/>
              </a:rPr>
              <a:t>0</a:t>
            </a:r>
            <a:r>
              <a:rPr lang="en-US" altLang="zh-CN" dirty="0">
                <a:sym typeface="+mn-ea"/>
              </a:rPr>
              <a:t>=9.8N/Kg </a:t>
            </a:r>
            <a:r>
              <a:rPr lang="zh-CN" altLang="en-US" dirty="0">
                <a:latin typeface="Arial" panose="020B0604020202020204" pitchFamily="34" charset="0"/>
              </a:rPr>
              <a:t>代入公式得到每组的周期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25000" dirty="0">
                <a:sym typeface="+mn-ea"/>
              </a:rPr>
              <a:t>i </a:t>
            </a:r>
            <a:r>
              <a:rPr lang="zh-CN" altLang="en-US" dirty="0">
                <a:latin typeface="Arial" panose="020B0604020202020204" pitchFamily="34" charset="0"/>
              </a:rPr>
              <a:t>，并用</a:t>
            </a:r>
            <a:r>
              <a:rPr lang="en-US" altLang="zh-CN" dirty="0">
                <a:sym typeface="+mn-ea"/>
              </a:rPr>
              <a:t>excel</a:t>
            </a:r>
            <a:r>
              <a:rPr lang="zh-CN" altLang="en-US" dirty="0">
                <a:sym typeface="+mn-ea"/>
              </a:rPr>
              <a:t>作</a:t>
            </a:r>
            <a:r>
              <a:rPr lang="en-US" altLang="zh-CN" dirty="0">
                <a:sym typeface="+mn-ea"/>
              </a:rPr>
              <a:t>L</a:t>
            </a:r>
            <a:r>
              <a:rPr lang="zh-CN" altLang="en-US" baseline="-25000" dirty="0">
                <a:sym typeface="+mn-ea"/>
              </a:rPr>
              <a:t>摆</a:t>
            </a:r>
            <a:r>
              <a:rPr lang="en-US" altLang="zh-CN" dirty="0">
                <a:sym typeface="+mn-ea"/>
              </a:rPr>
              <a:t>-T</a:t>
            </a:r>
            <a:r>
              <a:rPr lang="en-US" altLang="zh-CN" baseline="30000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关系</a:t>
            </a:r>
            <a:r>
              <a:rPr lang="zh-CN" altLang="en-US" dirty="0">
                <a:sym typeface="+mn-ea"/>
              </a:rPr>
              <a:t>图；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）将</a:t>
            </a:r>
            <a:r>
              <a:rPr lang="en-US" altLang="zh-CN" dirty="0">
                <a:latin typeface="Arial" panose="020B0604020202020204" pitchFamily="34" charset="0"/>
              </a:rPr>
              <a:t>1)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2)</a:t>
            </a:r>
            <a:r>
              <a:rPr lang="zh-CN" altLang="en-US" dirty="0">
                <a:latin typeface="Arial" panose="020B0604020202020204" pitchFamily="34" charset="0"/>
              </a:rPr>
              <a:t>中两个曲线放在一个图里进行对比并求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）中利用测量数据求出的重力加速度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baseline="-25000" dirty="0">
                <a:latin typeface="Arial" panose="020B0604020202020204" pitchFamily="34" charset="0"/>
              </a:rPr>
              <a:t>测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2)</a:t>
            </a:r>
            <a:r>
              <a:rPr lang="zh-CN" altLang="en-US" dirty="0">
                <a:latin typeface="Arial" panose="020B0604020202020204" pitchFamily="34" charset="0"/>
              </a:rPr>
              <a:t>中给定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en-US" altLang="zh-CN" baseline="-25000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latin typeface="Arial" panose="020B0604020202020204" pitchFamily="34" charset="0"/>
              </a:rPr>
              <a:t>误差，并进行分析。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7950" y="133350"/>
            <a:ext cx="8208963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4400" b="1" kern="1200" cap="none" spc="0" normalizeH="0" baseline="0" noProof="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六</a:t>
            </a:r>
            <a:r>
              <a:rPr kumimoji="0" lang="en-US" altLang="zh-CN" sz="4400" b="1" kern="1200" cap="none" spc="0" normalizeH="0" baseline="0" noProof="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.</a:t>
            </a:r>
            <a:r>
              <a:rPr kumimoji="0" lang="zh-CN" altLang="en-US" sz="4400" b="1" kern="1200" cap="none" spc="0" normalizeH="0" baseline="0" noProof="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选做实验</a:t>
            </a:r>
            <a:endParaRPr kumimoji="0" lang="zh-CN" altLang="en-US" sz="4400" b="1" kern="1200" cap="none" spc="0" normalizeH="0" baseline="0" noProof="0" dirty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363" name="文本框 21"/>
          <p:cNvSpPr txBox="1"/>
          <p:nvPr/>
        </p:nvSpPr>
        <p:spPr>
          <a:xfrm>
            <a:off x="276225" y="1081088"/>
            <a:ext cx="57356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6.2</a:t>
            </a:r>
            <a:r>
              <a:rPr lang="zh-CN" altLang="en-US" sz="2800" b="1" dirty="0">
                <a:latin typeface="Arial" panose="020B0604020202020204" pitchFamily="34" charset="0"/>
              </a:rPr>
              <a:t>、单摆的非简谐运动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364" name="文本框 11"/>
          <p:cNvSpPr txBox="1"/>
          <p:nvPr/>
        </p:nvSpPr>
        <p:spPr>
          <a:xfrm>
            <a:off x="387350" y="1603375"/>
            <a:ext cx="8640763" cy="4459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当摆角较大（大于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度）时，简谐近似条件不再适用，单摆的运动为非简谐运动。通过逐渐增大摆角，测量单摆的周期并与简谐近似的结果比较，验证单摆做简谐运动的极限条件。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需测量的数据：摆角不同时单摆的周期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要求：每隔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度测量一次周期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，至</a:t>
            </a:r>
            <a:r>
              <a:rPr lang="en-US" altLang="zh-CN" dirty="0">
                <a:latin typeface="Arial" panose="020B0604020202020204" pitchFamily="34" charset="0"/>
              </a:rPr>
              <a:t>80</a:t>
            </a:r>
            <a:r>
              <a:rPr lang="zh-CN" altLang="en-US" dirty="0">
                <a:latin typeface="Arial" panose="020B0604020202020204" pitchFamily="34" charset="0"/>
              </a:rPr>
              <a:t>度。利用简谐振动的公式计算简谐振动的周期</a:t>
            </a:r>
            <a:r>
              <a:rPr lang="en-US" altLang="zh-CN" dirty="0">
                <a:latin typeface="Arial" panose="020B0604020202020204" pitchFamily="34" charset="0"/>
              </a:rPr>
              <a:t>T0</a:t>
            </a:r>
            <a:r>
              <a:rPr lang="zh-CN" altLang="en-US" dirty="0">
                <a:latin typeface="Arial" panose="020B0604020202020204" pitchFamily="34" charset="0"/>
              </a:rPr>
              <a:t>，画出</a:t>
            </a:r>
            <a:r>
              <a:rPr lang="en-US" altLang="zh-CN" dirty="0">
                <a:latin typeface="Arial" panose="020B0604020202020204" pitchFamily="34" charset="0"/>
              </a:rPr>
              <a:t>T/T0</a:t>
            </a:r>
            <a:r>
              <a:rPr lang="zh-CN" altLang="en-US" dirty="0">
                <a:latin typeface="Arial" panose="020B0604020202020204" pitchFamily="34" charset="0"/>
              </a:rPr>
              <a:t>随摆角的变化曲线。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6"/>
          <p:cNvSpPr txBox="1"/>
          <p:nvPr/>
        </p:nvSpPr>
        <p:spPr>
          <a:xfrm>
            <a:off x="107950" y="133350"/>
            <a:ext cx="82089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选做实验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文本框 21"/>
          <p:cNvSpPr txBox="1"/>
          <p:nvPr/>
        </p:nvSpPr>
        <p:spPr>
          <a:xfrm>
            <a:off x="276225" y="1081088"/>
            <a:ext cx="71040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6.3</a:t>
            </a:r>
            <a:r>
              <a:rPr lang="zh-CN" altLang="en-US" sz="2800" b="1" dirty="0">
                <a:latin typeface="Arial" panose="020B0604020202020204" pitchFamily="34" charset="0"/>
              </a:rPr>
              <a:t>、视频轨迹追踪实验（选做，自拟）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6388" name="文本框 11"/>
          <p:cNvSpPr txBox="1"/>
          <p:nvPr/>
        </p:nvSpPr>
        <p:spPr>
          <a:xfrm>
            <a:off x="387350" y="1603375"/>
            <a:ext cx="8640763" cy="1689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利用手机拍摄小球单摆的摆动视频，利用视频追踪软件提取小球的运动轨迹，研究小角度下的简谐运动及大角度下的非线性运动。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387350" y="3762375"/>
            <a:ext cx="79200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</a:rPr>
              <a:t>tracker</a:t>
            </a:r>
            <a:r>
              <a:rPr lang="zh-CN" altLang="en-US" dirty="0">
                <a:latin typeface="Arial" panose="020B0604020202020204" pitchFamily="34" charset="0"/>
              </a:rPr>
              <a:t>软件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实验影像分析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视频追踪小角度单摆轨迹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3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4224338"/>
            <a:ext cx="3600450" cy="160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文本框 8"/>
          <p:cNvSpPr txBox="1"/>
          <p:nvPr/>
        </p:nvSpPr>
        <p:spPr>
          <a:xfrm>
            <a:off x="2386013" y="5781675"/>
            <a:ext cx="46434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dirty="0">
                <a:latin typeface="Arial" panose="020B0604020202020204" pitchFamily="34" charset="0"/>
              </a:rPr>
              <a:t>视频追踪大角度单摆轨迹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WordArt 2"/>
          <p:cNvSpPr>
            <a:spLocks noTextEdit="1"/>
          </p:cNvSpPr>
          <p:nvPr/>
        </p:nvSpPr>
        <p:spPr>
          <a:xfrm>
            <a:off x="1403350" y="1773238"/>
            <a:ext cx="7056438" cy="17287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4977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107763" dir="189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5400" b="1">
              <a:ln w="28575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107763" dir="189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31"/>
          <p:cNvSpPr/>
          <p:nvPr/>
        </p:nvSpPr>
        <p:spPr>
          <a:xfrm>
            <a:off x="179388" y="66675"/>
            <a:ext cx="296386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755650" y="1328738"/>
            <a:ext cx="72548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1.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用单摆测定当地的重力加速度（必做）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2. 研究单摆周期与摆长的关系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（选做）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31"/>
          <p:cNvSpPr/>
          <p:nvPr/>
        </p:nvSpPr>
        <p:spPr>
          <a:xfrm>
            <a:off x="179388" y="66675"/>
            <a:ext cx="29543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8330" y="1415415"/>
            <a:ext cx="1828800" cy="3476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800" y="1048385"/>
            <a:ext cx="3562985" cy="1903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b="47114"/>
          <a:stretch>
            <a:fillRect/>
          </a:stretch>
        </p:blipFill>
        <p:spPr>
          <a:xfrm>
            <a:off x="772160" y="4421505"/>
            <a:ext cx="4361815" cy="603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800" y="3046730"/>
            <a:ext cx="60312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800"/>
              <a:t>我们希望得到摆角θ的关于时间的函数，来描述单摆运动。由角动量定理我们知道，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Jβ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J=ml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为单摆的转动惯量，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β=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θ/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为角加速度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540" y="6212840"/>
            <a:ext cx="824230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1800" baseline="-2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为角振幅，</a:t>
            </a:r>
            <a:r>
              <a:rPr lang="zh-CN" altLang="en-US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为角频率，与频率  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的关系：</a:t>
            </a:r>
            <a:r>
              <a:rPr lang="zh-CN" altLang="en-US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频率  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 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与周期 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的关系：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=1/</a:t>
            </a:r>
            <a:r>
              <a:rPr lang="en-US" altLang="zh-CN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endParaRPr lang="en-US" altLang="zh-CN" sz="1800" i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60" y="5170805"/>
            <a:ext cx="3867150" cy="447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rcRect l="9452"/>
          <a:stretch>
            <a:fillRect/>
          </a:stretch>
        </p:blipFill>
        <p:spPr>
          <a:xfrm>
            <a:off x="1754505" y="5771515"/>
            <a:ext cx="4027170" cy="514985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6085" y="5106035"/>
          <a:ext cx="289941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8" imgW="1981200" imgH="405765" progId="Equation.KSEE3">
                  <p:embed/>
                </p:oleObj>
              </mc:Choice>
              <mc:Fallback>
                <p:oleObj name="" r:id="rId8" imgW="19812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6085" y="5106035"/>
                        <a:ext cx="289941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4859020" y="5374640"/>
            <a:ext cx="34671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8215" y="5833110"/>
            <a:ext cx="91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002060"/>
                </a:solidFill>
              </a:rPr>
              <a:t>故：</a:t>
            </a:r>
            <a:endParaRPr lang="zh-CN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31"/>
          <p:cNvSpPr/>
          <p:nvPr/>
        </p:nvSpPr>
        <p:spPr>
          <a:xfrm>
            <a:off x="179388" y="66675"/>
            <a:ext cx="29543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17105" y="1845945"/>
            <a:ext cx="1828800" cy="3476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311275"/>
            <a:ext cx="695325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" y="4407535"/>
            <a:ext cx="4487545" cy="10775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31"/>
          <p:cNvSpPr/>
          <p:nvPr/>
        </p:nvSpPr>
        <p:spPr>
          <a:xfrm>
            <a:off x="179388" y="66675"/>
            <a:ext cx="29543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1"/>
          <p:cNvSpPr/>
          <p:nvPr/>
        </p:nvSpPr>
        <p:spPr>
          <a:xfrm>
            <a:off x="107950" y="1143000"/>
            <a:ext cx="89281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  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当单摆角很小时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 (α&lt;5°)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，单摆的运动为简谐运动，单摆周期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T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149" name="矩形 1"/>
          <p:cNvSpPr/>
          <p:nvPr/>
        </p:nvSpPr>
        <p:spPr>
          <a:xfrm>
            <a:off x="150813" y="3984625"/>
            <a:ext cx="88741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设计提示：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8080"/>
                </a:solidFill>
                <a:latin typeface="Arial" panose="020B0604020202020204" pitchFamily="34" charset="0"/>
              </a:rPr>
              <a:t>  1</a:t>
            </a:r>
            <a:r>
              <a:rPr lang="zh-CN" altLang="en-US" b="1" dirty="0">
                <a:solidFill>
                  <a:srgbClr val="008080"/>
                </a:solidFill>
                <a:latin typeface="Arial" panose="020B0604020202020204" pitchFamily="34" charset="0"/>
              </a:rPr>
              <a:t>、</a:t>
            </a:r>
            <a:r>
              <a:rPr lang="zh-CN" altLang="zh-CN" b="1" dirty="0">
                <a:solidFill>
                  <a:srgbClr val="008080"/>
                </a:solidFill>
                <a:latin typeface="Arial" panose="020B0604020202020204" pitchFamily="34" charset="0"/>
              </a:rPr>
              <a:t>当摆角较大时，简谐近似失效，需研究摆球运动的非线性。</a:t>
            </a:r>
            <a:endParaRPr lang="en-US" altLang="zh-CN" b="1" dirty="0">
              <a:solidFill>
                <a:srgbClr val="00808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8080"/>
                </a:solidFill>
                <a:latin typeface="Arial" panose="020B0604020202020204" pitchFamily="34" charset="0"/>
              </a:rPr>
              <a:t>  2</a:t>
            </a:r>
            <a:r>
              <a:rPr lang="zh-CN" altLang="en-US" b="1" dirty="0">
                <a:solidFill>
                  <a:srgbClr val="008080"/>
                </a:solidFill>
                <a:latin typeface="Arial" panose="020B0604020202020204" pitchFamily="34" charset="0"/>
              </a:rPr>
              <a:t>、摆线长度设计需要考虑什么？请在报告中阐述摆长的设计考虑；</a:t>
            </a:r>
            <a:endParaRPr lang="en-US" altLang="zh-CN" b="1" dirty="0">
              <a:solidFill>
                <a:srgbClr val="00808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8080"/>
                </a:solidFill>
                <a:latin typeface="Arial" panose="020B0604020202020204" pitchFamily="34" charset="0"/>
              </a:rPr>
              <a:t>  3</a:t>
            </a:r>
            <a:r>
              <a:rPr lang="zh-CN" altLang="en-US" b="1" dirty="0">
                <a:solidFill>
                  <a:srgbClr val="008080"/>
                </a:solidFill>
                <a:latin typeface="Arial" panose="020B0604020202020204" pitchFamily="34" charset="0"/>
              </a:rPr>
              <a:t>、由于单摆的周期值较小，如何控制由于周期测量引入的不确定度。</a:t>
            </a:r>
            <a:endParaRPr lang="zh-CN" altLang="zh-CN" b="1" dirty="0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150" name="对象 1"/>
          <p:cNvGraphicFramePr>
            <a:graphicFrameLocks noChangeAspect="1"/>
          </p:cNvGraphicFramePr>
          <p:nvPr/>
        </p:nvGraphicFramePr>
        <p:xfrm>
          <a:off x="1476375" y="1827213"/>
          <a:ext cx="14398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11200" imgH="469900" progId="Equation.DSMT4">
                  <p:embed/>
                </p:oleObj>
              </mc:Choice>
              <mc:Fallback>
                <p:oleObj name="" r:id="rId1" imgW="711200" imgH="469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827213"/>
                        <a:ext cx="1439863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7"/>
          <p:cNvGraphicFramePr>
            <a:graphicFrameLocks noChangeAspect="1"/>
          </p:cNvGraphicFramePr>
          <p:nvPr/>
        </p:nvGraphicFramePr>
        <p:xfrm>
          <a:off x="3963988" y="1930400"/>
          <a:ext cx="12080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96900" imgH="419100" progId="Equation.DSMT4">
                  <p:embed/>
                </p:oleObj>
              </mc:Choice>
              <mc:Fallback>
                <p:oleObj name="" r:id="rId3" imgW="5969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3988" y="1930400"/>
                        <a:ext cx="120808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3125788" y="2224088"/>
            <a:ext cx="628650" cy="26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83530" y="-358775"/>
            <a:ext cx="4319270" cy="4483100"/>
            <a:chOff x="8478" y="-565"/>
            <a:chExt cx="6802" cy="7060"/>
          </a:xfrm>
        </p:grpSpPr>
        <p:sp>
          <p:nvSpPr>
            <p:cNvPr id="16" name="弧形 15"/>
            <p:cNvSpPr/>
            <p:nvPr/>
          </p:nvSpPr>
          <p:spPr>
            <a:xfrm flipH="1" flipV="1">
              <a:off x="8478" y="-565"/>
              <a:ext cx="6803" cy="6803"/>
            </a:xfrm>
            <a:prstGeom prst="arc">
              <a:avLst>
                <a:gd name="adj1" fmla="val 15520690"/>
                <a:gd name="adj2" fmla="val 16546886"/>
              </a:avLst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4" name="组合 20"/>
            <p:cNvGrpSpPr/>
            <p:nvPr/>
          </p:nvGrpSpPr>
          <p:grpSpPr>
            <a:xfrm>
              <a:off x="12020" y="2623"/>
              <a:ext cx="1348" cy="3872"/>
              <a:chOff x="7632344" y="1665327"/>
              <a:chExt cx="855986" cy="2458939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7661840" y="1717663"/>
                <a:ext cx="0" cy="2238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7680292" y="1665327"/>
                <a:ext cx="268639" cy="2279729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7876284" y="382753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61" name="文本框 19"/>
              <p:cNvSpPr txBox="1"/>
              <p:nvPr/>
            </p:nvSpPr>
            <p:spPr>
              <a:xfrm>
                <a:off x="7786658" y="2571820"/>
                <a:ext cx="26962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62" name="文本框 25"/>
              <p:cNvSpPr txBox="1"/>
              <p:nvPr/>
            </p:nvSpPr>
            <p:spPr>
              <a:xfrm>
                <a:off x="8080846" y="3662601"/>
                <a:ext cx="40748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632344" y="16653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155" name="矩形 21"/>
          <p:cNvSpPr/>
          <p:nvPr/>
        </p:nvSpPr>
        <p:spPr>
          <a:xfrm>
            <a:off x="309563" y="2925763"/>
            <a:ext cx="6243637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设计一个单摆，通过测量单摆摆线长度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和摆动周期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，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可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计算重力加速度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。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31"/>
          <p:cNvSpPr/>
          <p:nvPr/>
        </p:nvSpPr>
        <p:spPr>
          <a:xfrm>
            <a:off x="179388" y="66675"/>
            <a:ext cx="29543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151" name="对象 7"/>
          <p:cNvGraphicFramePr>
            <a:graphicFrameLocks noChangeAspect="1"/>
          </p:cNvGraphicFramePr>
          <p:nvPr/>
        </p:nvGraphicFramePr>
        <p:xfrm>
          <a:off x="300038" y="4812665"/>
          <a:ext cx="12080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96900" imgH="419100" progId="Equation.DSMT4">
                  <p:embed/>
                </p:oleObj>
              </mc:Choice>
              <mc:Fallback>
                <p:oleObj name="" r:id="rId1" imgW="596900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8" y="4812665"/>
                        <a:ext cx="120808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085215"/>
            <a:ext cx="7115175" cy="270510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5855" y="4875530"/>
          <a:ext cx="1609090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723900" imgH="381000" progId="Equation.KSEE3">
                  <p:embed/>
                </p:oleObj>
              </mc:Choice>
              <mc:Fallback>
                <p:oleObj name="" r:id="rId4" imgW="7239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5855" y="4875530"/>
                        <a:ext cx="1609090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1771015" y="5224780"/>
            <a:ext cx="432435" cy="147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8625" y="4875530"/>
            <a:ext cx="639445" cy="8470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8890" y="4342765"/>
            <a:ext cx="1403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斜率：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00960" y="5812155"/>
            <a:ext cx="1403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g=4π</a:t>
            </a:r>
            <a:r>
              <a:rPr lang="en-US" baseline="30000"/>
              <a:t>2</a:t>
            </a:r>
            <a:r>
              <a:rPr lang="en-US"/>
              <a:t>K</a:t>
            </a:r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175" y="4227195"/>
            <a:ext cx="3438525" cy="2143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53890" y="3847465"/>
            <a:ext cx="178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斜率</a:t>
            </a:r>
            <a:r>
              <a:rPr lang="zh-CN" sz="2000"/>
              <a:t>求法：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4463415" y="4199255"/>
            <a:ext cx="178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endParaRPr lang="en-US" altLang="zh-CN" sz="2000"/>
          </a:p>
        </p:txBody>
      </p:sp>
      <p:sp>
        <p:nvSpPr>
          <p:cNvPr id="17" name="文本框 16"/>
          <p:cNvSpPr txBox="1"/>
          <p:nvPr/>
        </p:nvSpPr>
        <p:spPr>
          <a:xfrm>
            <a:off x="4453890" y="6370320"/>
            <a:ext cx="443230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/>
              <a:t>2.      </a:t>
            </a:r>
            <a:r>
              <a:rPr lang="en-US" altLang="zh-CN" sz="180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EXCEL</a:t>
            </a:r>
            <a:r>
              <a:rPr lang="zh-CN" altLang="en-US" sz="180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拟合曲线，给出斜率</a:t>
            </a:r>
            <a:endParaRPr lang="zh-CN" altLang="en-US" sz="1800">
              <a:ln>
                <a:noFill/>
              </a:ln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31"/>
          <p:cNvSpPr/>
          <p:nvPr/>
        </p:nvSpPr>
        <p:spPr>
          <a:xfrm>
            <a:off x="179388" y="66675"/>
            <a:ext cx="29543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323850" y="1053465"/>
            <a:ext cx="8208963" cy="549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长约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1m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无弹力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细线一根，毫米刻度尺，小球，手机（装有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phyphox</a:t>
            </a: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软件）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注意：</a:t>
            </a:r>
            <a:endParaRPr lang="zh-CN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轻质不可伸长的细线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比如缝衣线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密度较大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体积较小的重物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比如滚珠、金属小球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线太粗或者重物太轻，均会造成系统重心上移，实验值偏小，即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</a:t>
            </a:r>
            <a:r>
              <a:rPr lang="zh-CN" altLang="en-US" sz="1800" b="1" baseline="-25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&lt;g</a:t>
            </a:r>
            <a:r>
              <a:rPr lang="zh-CN" altLang="en-US" sz="1800" b="1" baseline="-25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真</a:t>
            </a:r>
            <a:endParaRPr lang="zh-CN" altLang="en-US" sz="1800" b="1" dirty="0">
              <a:solidFill>
                <a:srgbClr val="0000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3.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量角器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绳长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1m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振幅小于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2cm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4.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手机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——</a:t>
            </a:r>
            <a:r>
              <a:rPr lang="zh-CN" altLang="zh-CN" b="1" dirty="0">
                <a:solidFill>
                  <a:srgbClr val="000066"/>
                </a:solidFill>
                <a:sym typeface="+mn-ea"/>
              </a:rPr>
              <a:t>装有</a:t>
            </a:r>
            <a:r>
              <a:rPr lang="en-US" altLang="zh-CN" b="1" dirty="0">
                <a:solidFill>
                  <a:srgbClr val="000066"/>
                </a:solidFill>
                <a:sym typeface="+mn-ea"/>
              </a:rPr>
              <a:t>phyphox</a:t>
            </a:r>
            <a:r>
              <a:rPr lang="zh-CN" altLang="zh-CN" b="1" dirty="0">
                <a:solidFill>
                  <a:srgbClr val="000066"/>
                </a:solidFill>
                <a:sym typeface="+mn-ea"/>
              </a:rPr>
              <a:t>软件或具有秒表功能</a:t>
            </a:r>
            <a:endParaRPr lang="zh-CN" altLang="zh-CN" b="1" dirty="0">
              <a:solidFill>
                <a:srgbClr val="000066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5.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毫米刻度尺（至少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1m)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</a:rPr>
              <a:t>6. 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支架（提供悬挂点）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179388" y="217488"/>
            <a:ext cx="76168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、传统</a:t>
            </a:r>
            <a:r>
              <a:rPr lang="zh-CN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2039620"/>
            <a:ext cx="3714750" cy="1666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2222500"/>
            <a:ext cx="154305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" y="4027170"/>
            <a:ext cx="396240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4711065"/>
            <a:ext cx="737235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" y="1152525"/>
            <a:ext cx="233362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1457325"/>
            <a:ext cx="3431540" cy="3904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47840" y="1859280"/>
            <a:ext cx="46037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悬点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475,&quot;width&quot;:2880}"/>
</p:tagLst>
</file>

<file path=ppt/tags/tag2.xml><?xml version="1.0" encoding="utf-8"?>
<p:tagLst xmlns:p="http://schemas.openxmlformats.org/presentationml/2006/main">
  <p:tag name="KSO_WM_UNIT_PLACING_PICTURE_USER_VIEWPORT" val="{&quot;height&quot;:3735,&quot;width&quot;:6990}"/>
</p:tagLst>
</file>

<file path=ppt/tags/tag3.xml><?xml version="1.0" encoding="utf-8"?>
<p:tagLst xmlns:p="http://schemas.openxmlformats.org/presentationml/2006/main">
  <p:tag name="KSO_WM_UNIT_PLACING_PICTURE_USER_VIEWPORT" val="{&quot;height&quot;:5475,&quot;width&quot;:2880}"/>
</p:tagLst>
</file>

<file path=ppt/tags/tag4.xml><?xml version="1.0" encoding="utf-8"?>
<p:tagLst xmlns:p="http://schemas.openxmlformats.org/presentationml/2006/main">
  <p:tag name="KSO_WM_UNIT_TABLE_BEAUTIFY" val="smartTable{bad5775b-8cb9-4026-a400-b1a0d4c883d0}"/>
</p:tagLst>
</file>

<file path=ppt/tags/tag5.xml><?xml version="1.0" encoding="utf-8"?>
<p:tagLst xmlns:p="http://schemas.openxmlformats.org/presentationml/2006/main">
  <p:tag name="KSO_WM_UNIT_TABLE_BEAUTIFY" val="smartTable{ecab1afa-a1b5-42b9-8087-b90b99089409}"/>
</p:tagLst>
</file>

<file path=ppt/tags/tag6.xml><?xml version="1.0" encoding="utf-8"?>
<p:tagLst xmlns:p="http://schemas.openxmlformats.org/presentationml/2006/main">
  <p:tag name="KSO_WM_UNIT_TABLE_BEAUTIFY" val="smartTable{497726ff-1596-4180-91fc-af547af88f75}"/>
</p:tagLst>
</file>

<file path=ppt/tags/tag7.xml><?xml version="1.0" encoding="utf-8"?>
<p:tagLst xmlns:p="http://schemas.openxmlformats.org/presentationml/2006/main">
  <p:tag name="KSO_WM_UNIT_TABLE_BEAUTIFY" val="smartTable{bad5775b-8cb9-4026-a400-b1a0d4c883d0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3708</Words>
  <Application>WPS 演示</Application>
  <PresentationFormat>全屏显示(4:3)</PresentationFormat>
  <Paragraphs>591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24</vt:i4>
      </vt:variant>
    </vt:vector>
  </HeadingPairs>
  <TitlesOfParts>
    <vt:vector size="61" baseType="lpstr">
      <vt:lpstr>Arial</vt:lpstr>
      <vt:lpstr>宋体</vt:lpstr>
      <vt:lpstr>Wingdings</vt:lpstr>
      <vt:lpstr>华文中宋</vt:lpstr>
      <vt:lpstr>Times New Roman</vt:lpstr>
      <vt:lpstr>华文隶书</vt:lpstr>
      <vt:lpstr>微软雅黑</vt:lpstr>
      <vt:lpstr>楷体</vt:lpstr>
      <vt:lpstr>Arial Unicode MS</vt:lpstr>
      <vt:lpstr>Calibri</vt:lpstr>
      <vt:lpstr>Times New Roman</vt:lpstr>
      <vt:lpstr>Verdana</vt:lpstr>
      <vt:lpstr>古瓶荷花</vt:lpstr>
      <vt:lpstr>1_古瓶荷花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leaver</cp:lastModifiedBy>
  <cp:revision>240</cp:revision>
  <dcterms:created xsi:type="dcterms:W3CDTF">2007-03-01T02:00:00Z</dcterms:created>
  <dcterms:modified xsi:type="dcterms:W3CDTF">2022-03-24T10:13:47Z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