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91" r:id="rId2"/>
    <p:sldId id="582" r:id="rId3"/>
    <p:sldId id="584" r:id="rId4"/>
    <p:sldId id="598" r:id="rId5"/>
    <p:sldId id="599" r:id="rId6"/>
    <p:sldId id="600" r:id="rId7"/>
    <p:sldId id="619" r:id="rId8"/>
    <p:sldId id="615" r:id="rId9"/>
    <p:sldId id="602" r:id="rId10"/>
    <p:sldId id="620" r:id="rId11"/>
    <p:sldId id="605" r:id="rId12"/>
    <p:sldId id="621" r:id="rId13"/>
    <p:sldId id="622" r:id="rId14"/>
    <p:sldId id="623" r:id="rId15"/>
    <p:sldId id="607" r:id="rId16"/>
    <p:sldId id="617" r:id="rId17"/>
    <p:sldId id="260" r:id="rId18"/>
    <p:sldId id="61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339933"/>
    <a:srgbClr val="0000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EEB2-F3D1-4C8F-8772-9DFD6977C7E3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721-9857-4CBA-AC07-640D0D506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224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0238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493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69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74957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2641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2222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903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175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4072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0160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670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                                           </a:t>
            </a:r>
            <a:endParaRPr kumimoji="1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2440777"/>
            <a:ext cx="581645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7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、虚拟仿真实验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太阳能电池的特性测量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2420" name="Text Box 4"/>
              <p:cNvSpPr txBox="1">
                <a:spLocks noChangeArrowheads="1"/>
              </p:cNvSpPr>
              <p:nvPr/>
            </p:nvSpPr>
            <p:spPr bwMode="auto">
              <a:xfrm>
                <a:off x="835450" y="1382286"/>
                <a:ext cx="6520696" cy="4493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双击万用表可以看到如图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所示的放大图。本实验万用表作为电流表时选择量程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，作为电压表时选择量程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。连线时注意黑色表笔连接接地端，红色表笔连接电流（或电压）插孔。把量程调节到相应的档位，打开开关即可进行读数。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双击电池板可弹出放大图，每个九宫格上的点是连接在一起的，在放大图里调节可变电阻的大小。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双击光源电源可弹出放大图，在放大图里调节光源的亮度。</a:t>
                </a:r>
              </a:p>
            </p:txBody>
          </p:sp>
        </mc:Choice>
        <mc:Fallback xmlns="">
          <p:sp>
            <p:nvSpPr>
              <p:cNvPr id="5724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450" y="1382286"/>
                <a:ext cx="6520696" cy="4493538"/>
              </a:xfrm>
              <a:prstGeom prst="rect">
                <a:avLst/>
              </a:prstGeom>
              <a:blipFill>
                <a:blip r:embed="rId2"/>
                <a:stretch>
                  <a:fillRect l="-1682" t="-1221" r="-6636" b="-2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888D580-86A5-4FE3-B691-3CD92B9B6104}"/>
              </a:ext>
            </a:extLst>
          </p:cNvPr>
          <p:cNvGrpSpPr/>
          <p:nvPr/>
        </p:nvGrpSpPr>
        <p:grpSpPr>
          <a:xfrm>
            <a:off x="7994603" y="980927"/>
            <a:ext cx="3606094" cy="5679067"/>
            <a:chOff x="8226831" y="1045029"/>
            <a:chExt cx="3606094" cy="56790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DF8B782-DDD6-481D-A418-B0BB166A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831" y="1045029"/>
              <a:ext cx="3606094" cy="539681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3F53EB4-C4E3-4A22-A8D1-9AEDFFB73FE4}"/>
                </a:ext>
              </a:extLst>
            </p:cNvPr>
            <p:cNvSpPr txBox="1"/>
            <p:nvPr/>
          </p:nvSpPr>
          <p:spPr>
            <a:xfrm>
              <a:off x="9006621" y="6354764"/>
              <a:ext cx="2046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5 </a:t>
              </a:r>
              <a:r>
                <a:rPr lang="zh-CN" altLang="en-US" b="1" dirty="0"/>
                <a:t>万用表放大图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57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139512" y="1132224"/>
                <a:ext cx="9557733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按右图所示连接电路图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左边万用表作为电流表，量程选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  <m:r>
                      <a:rPr lang="zh-CN" altLang="en-US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右边万用表作为电压表，量程选为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打开光源电源，让光照射在太阳能电池上；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512" y="1132224"/>
                <a:ext cx="9557733" cy="1569660"/>
              </a:xfrm>
              <a:prstGeom prst="rect">
                <a:avLst/>
              </a:prstGeom>
              <a:blipFill>
                <a:blip r:embed="rId2"/>
                <a:stretch>
                  <a:fillRect l="-893" t="-3113" r="-4082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D86E7A-3DCE-4B8E-8856-118A3C3403CE}"/>
              </a:ext>
            </a:extLst>
          </p:cNvPr>
          <p:cNvGrpSpPr/>
          <p:nvPr/>
        </p:nvGrpSpPr>
        <p:grpSpPr>
          <a:xfrm>
            <a:off x="2129126" y="2939019"/>
            <a:ext cx="7578507" cy="3798905"/>
            <a:chOff x="2129126" y="2909991"/>
            <a:chExt cx="7578507" cy="379890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CC30F74-CBAD-4DA3-BDEC-9CC09F23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126" y="2909991"/>
              <a:ext cx="7578507" cy="341505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61F23F-DAC7-417D-BE25-89720E116445}"/>
                </a:ext>
              </a:extLst>
            </p:cNvPr>
            <p:cNvSpPr txBox="1"/>
            <p:nvPr/>
          </p:nvSpPr>
          <p:spPr>
            <a:xfrm>
              <a:off x="4789447" y="6339564"/>
              <a:ext cx="184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6 </a:t>
              </a:r>
              <a:r>
                <a:rPr lang="zh-CN" altLang="en-US" b="1" dirty="0"/>
                <a:t>电路连接图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78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095970" y="1262853"/>
                <a:ext cx="9557733" cy="3785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打开电池板放大图，把可变电阻的阻值调节至零（靠近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点）；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调节光照功率，使电流的大小约为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𝟒𝟓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（短路电流）；然后断开电路，记录此时的开路电压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逐渐增大电阻阻值，记录太阳能电池的电压和电流的变化值，记录数据至表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把电阻再次减小为零，调节光照功率，使电流大小为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，并重复上面的步骤，记录至表格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4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由短路电流和开路电压计算电池的内阻，与输出功率最大时对应的负载电阻相比较，填入表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。计算开路电压与短路电流的乘积，以及填充因数，填入表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6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970" y="1262853"/>
                <a:ext cx="9557733" cy="3785652"/>
              </a:xfrm>
              <a:prstGeom prst="rect">
                <a:avLst/>
              </a:prstGeom>
              <a:blipFill>
                <a:blip r:embed="rId2"/>
                <a:stretch>
                  <a:fillRect l="-893" t="-1288" r="-957" b="-2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4272508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009510"/>
                  </p:ext>
                </p:extLst>
              </p:nvPr>
            </p:nvGraphicFramePr>
            <p:xfrm>
              <a:off x="1382104" y="1928438"/>
              <a:ext cx="1022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42.6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36.1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30.9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26.9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23.9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21.4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19.4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10.20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20.18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39.91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49.86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59.87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69.14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78.66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88.79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98.45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108.47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118.40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147.73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167.52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207.37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244.44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306.15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425.53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20.75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41.04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72.42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64.98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57.17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50.03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44.93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40.66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37.05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33.98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31.46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25.74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22.93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18.72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12.94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009510"/>
                  </p:ext>
                </p:extLst>
              </p:nvPr>
            </p:nvGraphicFramePr>
            <p:xfrm>
              <a:off x="1382104" y="1928438"/>
              <a:ext cx="1022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01639" r="-788889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0.46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1.70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201639" r="-78888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42.6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36.1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30.9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26.9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23.9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21.4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19.4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301639" r="-78888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10.20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20.18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39.91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49.86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59.87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69.14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78.66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88.79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98.45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108.47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118.40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147.73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167.52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207.37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244.44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306.15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425.53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401639" r="-78888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20.75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41.04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72.42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64.98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57.17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50.03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44.93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40.66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37.05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33.98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31.46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25.74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22.93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18.72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12.94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/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第一组：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blipFill>
                <a:blip r:embed="rId3"/>
                <a:stretch>
                  <a:fillRect l="-3896" t="-28261" r="-194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782073"/>
                  </p:ext>
                </p:extLst>
              </p:nvPr>
            </p:nvGraphicFramePr>
            <p:xfrm>
              <a:off x="1382106" y="4577299"/>
              <a:ext cx="9775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32.9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28.8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20.57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30.86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51.06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61.46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71.54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81.78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102.17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122.44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153.17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204.17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262.67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337.29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425.53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609.09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25.20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37.80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55.27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50.98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45.79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41.40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34.59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29.80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24.32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18.82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14.78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11.74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782073"/>
                  </p:ext>
                </p:extLst>
              </p:nvPr>
            </p:nvGraphicFramePr>
            <p:xfrm>
              <a:off x="1382106" y="4577299"/>
              <a:ext cx="9775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01639" r="-75026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98387" r="-750265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32.9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28.8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303279" r="-75026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20.57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30.86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51.06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61.46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71.54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81.78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102.17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122.44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153.17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204.17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262.67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337.29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425.53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609.09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403279" r="-75026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25.20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37.80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55.27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50.98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45.79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41.40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34.59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29.80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24.32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18.82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14.78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11.74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5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/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第二组：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blipFill>
                <a:blip r:embed="rId5"/>
                <a:stretch>
                  <a:fillRect l="-3896" t="-28889" r="-17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1214371-E2CA-4228-8E75-E32F24F92408}"/>
              </a:ext>
            </a:extLst>
          </p:cNvPr>
          <p:cNvSpPr txBox="1"/>
          <p:nvPr/>
        </p:nvSpPr>
        <p:spPr>
          <a:xfrm>
            <a:off x="3839028" y="1055075"/>
            <a:ext cx="4985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太阳能电池输出特性测量数据记录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/>
              <p:nvPr/>
            </p:nvSpPr>
            <p:spPr>
              <a:xfrm>
                <a:off x="3839028" y="3780358"/>
                <a:ext cx="548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1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3780358"/>
                <a:ext cx="5489168" cy="369332"/>
              </a:xfrm>
              <a:prstGeom prst="rect">
                <a:avLst/>
              </a:prstGeom>
              <a:blipFill>
                <a:blip r:embed="rId6"/>
                <a:stretch>
                  <a:fillRect l="-1000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71ACE3-8D27-46A2-BD03-88243D0B3772}"/>
                  </a:ext>
                </a:extLst>
              </p:cNvPr>
              <p:cNvSpPr txBox="1"/>
              <p:nvPr/>
            </p:nvSpPr>
            <p:spPr>
              <a:xfrm>
                <a:off x="3839028" y="6431499"/>
                <a:ext cx="5304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2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71ACE3-8D27-46A2-BD03-88243D0B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6431499"/>
                <a:ext cx="5304972" cy="369332"/>
              </a:xfrm>
              <a:prstGeom prst="rect">
                <a:avLst/>
              </a:prstGeom>
              <a:blipFill>
                <a:blip r:embed="rId7"/>
                <a:stretch>
                  <a:fillRect l="-103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6800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744758"/>
                  </p:ext>
                </p:extLst>
              </p:nvPr>
            </p:nvGraphicFramePr>
            <p:xfrm>
              <a:off x="1382105" y="1928438"/>
              <a:ext cx="103592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638931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930727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21.6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69.62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79.63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89.80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109.70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129.58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148.80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168.47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189.00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208.79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238.75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270.42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306.35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359.26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443.18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593.94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938.10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18.75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39.11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37.15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34.50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32.04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29.87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26.13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20.76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18.90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17.29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15.28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12.16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10.48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8.58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6.47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4.14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744758"/>
                  </p:ext>
                </p:extLst>
              </p:nvPr>
            </p:nvGraphicFramePr>
            <p:xfrm>
              <a:off x="1382105" y="1928438"/>
              <a:ext cx="103592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638931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930727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01639" r="-801058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1.97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201639" r="-80105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25.0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21.6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8.0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301639" r="-801058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69.62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79.63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89.80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109.70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129.58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148.80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168.47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189.00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208.79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238.75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270.42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306.35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359.26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443.18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593.94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938.10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401639" r="-80105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18.75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39.11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37.15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34.50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32.04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29.87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26.13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20.76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18.90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17.29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15.28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12.16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10.48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8.58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6.47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4.14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/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第三组：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blipFill>
                <a:blip r:embed="rId3"/>
                <a:stretch>
                  <a:fillRect l="-3896" t="-28261" r="-17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846284"/>
                  </p:ext>
                </p:extLst>
              </p:nvPr>
            </p:nvGraphicFramePr>
            <p:xfrm>
              <a:off x="1382105" y="4577299"/>
              <a:ext cx="101131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973663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19.87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49.67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89.40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109.59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118.71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139.02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159.09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169.23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178.79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189.36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208.14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227.85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247.95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277.27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306.67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349.06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453.66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519.44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4.53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11.33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20.39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23.36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22.94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21.03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18.30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17.52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16.73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15.39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14.22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13.21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12.08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9.81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6.73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846284"/>
                  </p:ext>
                </p:extLst>
              </p:nvPr>
            </p:nvGraphicFramePr>
            <p:xfrm>
              <a:off x="1382105" y="4577299"/>
              <a:ext cx="101131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973663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01639" r="-7793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1.87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98387" r="-779365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5.3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3.6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303279" r="-779365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19.87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49.67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89.40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109.59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118.71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139.02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159.09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169.23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178.79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189.36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208.14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227.85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247.95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277.27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306.67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349.06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453.66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2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519.44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403279" r="-77936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0.00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4.53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11.33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20.39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23.36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22.94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21.03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19.25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18.30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17.52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16.73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15.39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14.22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13.21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12.08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11.04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9.81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7.63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400" b="0" i="0" u="none" strike="noStrike" kern="120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6.73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/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第四组：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blipFill>
                <a:blip r:embed="rId5"/>
                <a:stretch>
                  <a:fillRect l="-3896" t="-28889" r="-17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1214371-E2CA-4228-8E75-E32F24F92408}"/>
              </a:ext>
            </a:extLst>
          </p:cNvPr>
          <p:cNvSpPr txBox="1"/>
          <p:nvPr/>
        </p:nvSpPr>
        <p:spPr>
          <a:xfrm>
            <a:off x="3839028" y="1055075"/>
            <a:ext cx="4985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太阳能电池输出特性测量数据记录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D1E8-8448-499D-B419-C2926570B334}"/>
                  </a:ext>
                </a:extLst>
              </p:cNvPr>
              <p:cNvSpPr txBox="1"/>
              <p:nvPr/>
            </p:nvSpPr>
            <p:spPr>
              <a:xfrm>
                <a:off x="3839028" y="3810636"/>
                <a:ext cx="548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3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D1E8-8448-499D-B419-C2926570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3810636"/>
                <a:ext cx="5489168" cy="369332"/>
              </a:xfrm>
              <a:prstGeom prst="rect">
                <a:avLst/>
              </a:prstGeom>
              <a:blipFill>
                <a:blip r:embed="rId6"/>
                <a:stretch>
                  <a:fillRect l="-1000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5CEF8B-C7A6-4140-A9F9-8A7C7D4E38BF}"/>
                  </a:ext>
                </a:extLst>
              </p:cNvPr>
              <p:cNvSpPr txBox="1"/>
              <p:nvPr/>
            </p:nvSpPr>
            <p:spPr>
              <a:xfrm>
                <a:off x="3839028" y="6431499"/>
                <a:ext cx="526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4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5CEF8B-C7A6-4140-A9F9-8A7C7D4E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6431499"/>
                <a:ext cx="5264850" cy="369332"/>
              </a:xfrm>
              <a:prstGeom prst="rect">
                <a:avLst/>
              </a:prstGeom>
              <a:blipFill>
                <a:blip r:embed="rId7"/>
                <a:stretch>
                  <a:fillRect l="-1043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221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476420"/>
                  </p:ext>
                </p:extLst>
              </p:nvPr>
            </p:nvGraphicFramePr>
            <p:xfrm>
              <a:off x="1582756" y="1596173"/>
              <a:ext cx="4796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39.91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51.06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69.92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109.59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45.45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58.00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79.60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127.15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476420"/>
                  </p:ext>
                </p:extLst>
              </p:nvPr>
            </p:nvGraphicFramePr>
            <p:xfrm>
              <a:off x="1582756" y="1596173"/>
              <a:ext cx="4796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03571" r="-260731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39.91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51.06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69.92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109.59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7273" r="-260731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45.45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58.00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79.60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127.15 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07273" r="-260731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0.862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/>
              <p:nvPr/>
            </p:nvSpPr>
            <p:spPr>
              <a:xfrm>
                <a:off x="1465189" y="2967441"/>
                <a:ext cx="503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5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及由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得到的内阻</a:t>
                </a:r>
                <a:r>
                  <a:rPr lang="zh-CN" altLang="en-US" b="1" dirty="0"/>
                  <a:t>的比较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89" y="2967441"/>
                <a:ext cx="5031702" cy="369332"/>
              </a:xfrm>
              <a:prstGeom prst="rect">
                <a:avLst/>
              </a:prstGeom>
              <a:blipFill>
                <a:blip r:embed="rId3"/>
                <a:stretch>
                  <a:fillRect l="-969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95E081CA-A3E5-47BD-974E-B2D1D38DB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653860"/>
                  </p:ext>
                </p:extLst>
              </p:nvPr>
            </p:nvGraphicFramePr>
            <p:xfrm>
              <a:off x="1582756" y="3637702"/>
              <a:ext cx="5300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72.42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55.27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39.11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92.455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71.05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49.75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28.992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95E081CA-A3E5-47BD-974E-B2D1D38DB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653860"/>
                  </p:ext>
                </p:extLst>
              </p:nvPr>
            </p:nvGraphicFramePr>
            <p:xfrm>
              <a:off x="1582756" y="3637702"/>
              <a:ext cx="5300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103571" r="-189073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72.42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55.27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39.11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23.36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207273" r="-18907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92.455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71.05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49.75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28.992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307273" r="-189073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0.778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0.786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600" b="0" i="0" u="none" strike="noStrike" dirty="0">
                              <a:solidFill>
                                <a:schemeClr val="accent2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0.806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AA93382-2986-4D7A-A997-C80C870F6CBE}"/>
              </a:ext>
            </a:extLst>
          </p:cNvPr>
          <p:cNvSpPr txBox="1"/>
          <p:nvPr/>
        </p:nvSpPr>
        <p:spPr>
          <a:xfrm>
            <a:off x="2317186" y="5008970"/>
            <a:ext cx="33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6 </a:t>
            </a:r>
            <a:r>
              <a:rPr lang="zh-CN" altLang="en-US" b="1" dirty="0"/>
              <a:t>最大输出功率与填充</a:t>
            </a:r>
            <a:r>
              <a:rPr lang="zh-CN" altLang="en-US" b="1" dirty="0">
                <a:solidFill>
                  <a:schemeClr val="tx1"/>
                </a:solidFill>
              </a:rPr>
              <a:t>因数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CB5046-F8CF-4ABE-825E-6291918503E4}"/>
              </a:ext>
            </a:extLst>
          </p:cNvPr>
          <p:cNvSpPr/>
          <p:nvPr/>
        </p:nvSpPr>
        <p:spPr>
          <a:xfrm>
            <a:off x="6941200" y="2367277"/>
            <a:ext cx="4676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由结果可知，太阳能电池的输出功率最大时对应的电阻，和由开路电压以及短路电流得到的内阻比较接近，验证了“负载等于内阻时电池的输出功率最大”的结论。计算得到的填充因数在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0.7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以上，说明太阳能电池的转化效率较高。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389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66E330-7775-4242-82BD-E96BED83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15" y="1291597"/>
            <a:ext cx="7108970" cy="5446105"/>
          </a:xfrm>
          <a:prstGeom prst="rect">
            <a:avLst/>
          </a:prstGeom>
        </p:spPr>
      </p:pic>
      <p:sp>
        <p:nvSpPr>
          <p:cNvPr id="9" name="Rectangle 38">
            <a:extLst>
              <a:ext uri="{FF2B5EF4-FFF2-40B4-BE49-F238E27FC236}">
                <a16:creationId xmlns:a16="http://schemas.microsoft.com/office/drawing/2014/main" id="{17F7D5F3-E856-465C-B007-DEEC915C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2A3FE-329D-4FFA-897D-E57368210FDB}"/>
                  </a:ext>
                </a:extLst>
              </p:cNvPr>
              <p:cNvSpPr txBox="1"/>
              <p:nvPr/>
            </p:nvSpPr>
            <p:spPr>
              <a:xfrm>
                <a:off x="3406668" y="1969865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2A3FE-329D-4FFA-897D-E57368210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8" y="1969865"/>
                <a:ext cx="15738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7E09F2-717F-4F75-9E6E-1655DAAA8EAF}"/>
                  </a:ext>
                </a:extLst>
              </p:cNvPr>
              <p:cNvSpPr txBox="1"/>
              <p:nvPr/>
            </p:nvSpPr>
            <p:spPr>
              <a:xfrm>
                <a:off x="7297712" y="2029217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7E09F2-717F-4F75-9E6E-1655DAAA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12" y="2029217"/>
                <a:ext cx="157384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D9E247-CF71-473C-BA8E-5CF3A71852E2}"/>
                  </a:ext>
                </a:extLst>
              </p:cNvPr>
              <p:cNvSpPr txBox="1"/>
              <p:nvPr/>
            </p:nvSpPr>
            <p:spPr>
              <a:xfrm>
                <a:off x="3410762" y="4686587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D9E247-CF71-473C-BA8E-5CF3A718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62" y="4686587"/>
                <a:ext cx="157384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A0823E-D9F9-4EBF-9EC8-13A9FE57EAD7}"/>
                  </a:ext>
                </a:extLst>
              </p:cNvPr>
              <p:cNvSpPr txBox="1"/>
              <p:nvPr/>
            </p:nvSpPr>
            <p:spPr>
              <a:xfrm>
                <a:off x="7364781" y="4560120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A0823E-D9F9-4EBF-9EC8-13A9FE57E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81" y="4560120"/>
                <a:ext cx="157384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8E9A23A-9761-4DA0-A8EA-BB150DD8B146}"/>
              </a:ext>
            </a:extLst>
          </p:cNvPr>
          <p:cNvSpPr txBox="1"/>
          <p:nvPr/>
        </p:nvSpPr>
        <p:spPr>
          <a:xfrm>
            <a:off x="233605" y="3368319"/>
            <a:ext cx="21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太阳能电池的输出特性曲线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09686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91324-6825-4B3E-B4E9-295599D37DFC}"/>
              </a:ext>
            </a:extLst>
          </p:cNvPr>
          <p:cNvSpPr txBox="1"/>
          <p:nvPr/>
        </p:nvSpPr>
        <p:spPr>
          <a:xfrm>
            <a:off x="1254401" y="1906188"/>
            <a:ext cx="85869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温度会对太阳能电池带来什么影响？ 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实验中的路端电压和光电池的电动势有什么关系？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测量得到输出功率最大时的电阻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，与用短路电流和开路电压计算的内阻有一定差异，产生差异的原因主要是什么？ 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1CE014E2-1EED-4069-878F-86BAF0A1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931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2007292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nimg.ws.126.net/?url=http://dingyue.ws.126.net/2021/0730/070bcf73j00qx0vra00g8c001hc00u0c.jpg&amp;thumbnail=650x2147483647&amp;quality=80&amp;type=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4" y="-43188"/>
            <a:ext cx="12214224" cy="68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1883" name="Group 11"/>
          <p:cNvGrpSpPr>
            <a:grpSpLocks/>
          </p:cNvGrpSpPr>
          <p:nvPr/>
        </p:nvGrpSpPr>
        <p:grpSpPr bwMode="auto">
          <a:xfrm>
            <a:off x="3551238" y="3389221"/>
            <a:ext cx="5873750" cy="1450975"/>
            <a:chOff x="1202" y="1974"/>
            <a:chExt cx="3700" cy="914"/>
          </a:xfrm>
        </p:grpSpPr>
        <p:sp>
          <p:nvSpPr>
            <p:cNvPr id="591879" name="Text Box 7"/>
            <p:cNvSpPr txBox="1">
              <a:spLocks noChangeArrowheads="1"/>
            </p:cNvSpPr>
            <p:nvPr/>
          </p:nvSpPr>
          <p:spPr bwMode="auto">
            <a:xfrm>
              <a:off x="1202" y="2523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2389" y="1974"/>
              <a:ext cx="13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rgbClr val="00CC66"/>
                  </a:solidFill>
                  <a:latin typeface="楷体_GB2312" pitchFamily="49" charset="-122"/>
                  <a:ea typeface="楷体_GB2312" pitchFamily="49" charset="-122"/>
                </a:rPr>
                <a:t>2022.4.21</a:t>
              </a:r>
            </a:p>
          </p:txBody>
        </p:sp>
      </p:grpSp>
      <p:sp>
        <p:nvSpPr>
          <p:cNvPr id="591881" name="WordArt 9"/>
          <p:cNvSpPr>
            <a:spLocks noChangeArrowheads="1" noChangeShapeType="1" noTextEdit="1"/>
          </p:cNvSpPr>
          <p:nvPr/>
        </p:nvSpPr>
        <p:spPr bwMode="auto">
          <a:xfrm>
            <a:off x="4906963" y="4900519"/>
            <a:ext cx="2895600" cy="1219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BottomLeft"/>
              <a:lightRig rig="legacyFlat3" dir="t"/>
            </a:scene3d>
            <a:sp3d extrusionH="430200" prstMaterial="legacyMatte">
              <a:extrusionClr>
                <a:srgbClr val="FF66FF"/>
              </a:extrusionClr>
              <a:contourClr>
                <a:srgbClr val="FF66FF"/>
              </a:contourClr>
            </a:sp3d>
          </a:bodyPr>
          <a:lstStyle/>
          <a:p>
            <a:pPr algn="ctr"/>
            <a:r>
              <a:rPr lang="zh-CN" altLang="en-US" sz="54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88" y="6553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14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918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5918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188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  <p:bldLst>
      <p:bldP spid="5918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实验目的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65" y="1409093"/>
            <a:ext cx="806263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了解光伏效应的基本原理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测定太阳能电池的输出特性、开路电压和短路电流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讨论输出功率和负载电阻的关系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仪器</a:t>
            </a: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15" y="1250438"/>
            <a:ext cx="10867985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虚拟仿真实验系统地址：</a:t>
            </a:r>
            <a:r>
              <a:rPr lang="en-US" altLang="zh-CN" dirty="0">
                <a:solidFill>
                  <a:srgbClr val="000066"/>
                </a:solidFill>
                <a:hlinkClick r:id="rId2"/>
              </a:rPr>
              <a:t>http://aryun.ustcori.com:3230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</a:rPr>
              <a:t>                                             </a:t>
            </a:r>
            <a:r>
              <a:rPr lang="zh-CN" altLang="en-US" dirty="0">
                <a:solidFill>
                  <a:srgbClr val="002060"/>
                </a:solidFill>
              </a:rPr>
              <a:t>账号：</a:t>
            </a:r>
            <a:r>
              <a:rPr lang="en-US" altLang="zh-CN" dirty="0">
                <a:solidFill>
                  <a:srgbClr val="002060"/>
                </a:solidFill>
              </a:rPr>
              <a:t>SZDX+</a:t>
            </a:r>
            <a:r>
              <a:rPr lang="zh-CN" altLang="en-US" dirty="0">
                <a:solidFill>
                  <a:srgbClr val="002060"/>
                </a:solidFill>
              </a:rPr>
              <a:t>学号（忽略加号），密码：自行设定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太阳能电池的特性测量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实验仪器：光伏电池、光源、光源电源、万用表</a:t>
            </a:r>
          </a:p>
        </p:txBody>
      </p:sp>
    </p:spTree>
    <p:extLst>
      <p:ext uri="{BB962C8B-B14F-4D97-AF65-F5344CB8AC3E}">
        <p14:creationId xmlns:p14="http://schemas.microsoft.com/office/powerpoint/2010/main" val="73487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610822" y="1228024"/>
            <a:ext cx="107421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太阳能电池（也称光伏电池），是将太阳光辐射能直接转换为电能的器件。把一定数量的器件根据需求组合起来，即构成常见的光伏发电系统。它具有低碳、环保、寿命长和使用方便等优点。</a:t>
            </a:r>
          </a:p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世界上第一块实用型半导体太阳电池是美国贝尔实验室于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1954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年研制的。经过人们多年的努力，太阳电池的研究、开发与产业化已取得巨大进步。目前，太阳电池已成为空间卫星的基本电源和地面无电、少电地区及某些特殊领域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通信设备、气象台站、航标灯等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的重要电源。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236013"/>
            <a:ext cx="6189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背景简介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D35B7B-2C7F-41BE-9E95-62E746A6660C}"/>
              </a:ext>
            </a:extLst>
          </p:cNvPr>
          <p:cNvGrpSpPr/>
          <p:nvPr/>
        </p:nvGrpSpPr>
        <p:grpSpPr>
          <a:xfrm>
            <a:off x="7886679" y="4474505"/>
            <a:ext cx="3842534" cy="2310941"/>
            <a:chOff x="7763389" y="4367847"/>
            <a:chExt cx="3842534" cy="231094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F275EE2-CC3B-45A0-8735-DD09F1ACD9DE}"/>
                </a:ext>
              </a:extLst>
            </p:cNvPr>
            <p:cNvSpPr txBox="1"/>
            <p:nvPr/>
          </p:nvSpPr>
          <p:spPr>
            <a:xfrm>
              <a:off x="7763389" y="6309456"/>
              <a:ext cx="38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图</a:t>
              </a:r>
              <a:r>
                <a:rPr lang="en-US" altLang="zh-CN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 </a:t>
              </a:r>
              <a:r>
                <a:rPr lang="zh-CN" alt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共享单车车筐里的太阳能电池板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4E81FE2-4B59-4DC3-9ED5-4102444C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255" y="4367847"/>
              <a:ext cx="2570738" cy="1925905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F8A99A5-3743-45E5-9CEF-93B66F323C9F}"/>
              </a:ext>
            </a:extLst>
          </p:cNvPr>
          <p:cNvSpPr txBox="1"/>
          <p:nvPr/>
        </p:nvSpPr>
        <p:spPr>
          <a:xfrm>
            <a:off x="610822" y="4736632"/>
            <a:ext cx="6950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随着可再生能源的渐趋枯竭和石化燃料带来污染的日趋严重，太阳能电池将成为未来重要的基础能源之一。</a:t>
            </a:r>
          </a:p>
        </p:txBody>
      </p:sp>
    </p:spTree>
    <p:extLst>
      <p:ext uri="{BB962C8B-B14F-4D97-AF65-F5344CB8AC3E}">
        <p14:creationId xmlns:p14="http://schemas.microsoft.com/office/powerpoint/2010/main" val="315171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7332" name="Rectangle 36"/>
              <p:cNvSpPr>
                <a:spLocks noChangeArrowheads="1"/>
              </p:cNvSpPr>
              <p:nvPr/>
            </p:nvSpPr>
            <p:spPr bwMode="auto">
              <a:xfrm>
                <a:off x="615503" y="4362473"/>
                <a:ext cx="10807238" cy="2246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结内部存在由正、负离子的扩散引起的内建电场（如图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所示）。当有光照射时，若光子能量大于半导体能隙，则会产生电子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空穴对，在内建场的作用下朝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结的两端运动，产生光生电流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。两端的电荷积累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产生了光电池的端电压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同时，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结内部在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的作用下会引起反向电流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，开路状态时会与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达到平衡。</a:t>
                </a:r>
              </a:p>
            </p:txBody>
          </p:sp>
        </mc:Choice>
        <mc:Fallback xmlns="">
          <p:sp>
            <p:nvSpPr>
              <p:cNvPr id="567332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503" y="4362473"/>
                <a:ext cx="10807238" cy="2246769"/>
              </a:xfrm>
              <a:prstGeom prst="rect">
                <a:avLst/>
              </a:prstGeom>
              <a:blipFill>
                <a:blip r:embed="rId2"/>
                <a:stretch>
                  <a:fillRect l="-1184" t="-2989" r="-1128" b="-67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FB8898F-AA4F-4E38-8901-5CF5F74B82AF}"/>
              </a:ext>
            </a:extLst>
          </p:cNvPr>
          <p:cNvGrpSpPr/>
          <p:nvPr/>
        </p:nvGrpSpPr>
        <p:grpSpPr>
          <a:xfrm>
            <a:off x="4470400" y="1164532"/>
            <a:ext cx="1739090" cy="500976"/>
            <a:chOff x="8744473" y="1509318"/>
            <a:chExt cx="1739090" cy="718970"/>
          </a:xfrm>
        </p:grpSpPr>
        <p:sp>
          <p:nvSpPr>
            <p:cNvPr id="106" name="箭头: 下 105">
              <a:extLst>
                <a:ext uri="{FF2B5EF4-FFF2-40B4-BE49-F238E27FC236}">
                  <a16:creationId xmlns:a16="http://schemas.microsoft.com/office/drawing/2014/main" id="{C0E7B5C1-6723-4F2D-B69F-7A52993362E0}"/>
                </a:ext>
              </a:extLst>
            </p:cNvPr>
            <p:cNvSpPr/>
            <p:nvPr/>
          </p:nvSpPr>
          <p:spPr>
            <a:xfrm>
              <a:off x="9460065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下 115">
              <a:extLst>
                <a:ext uri="{FF2B5EF4-FFF2-40B4-BE49-F238E27FC236}">
                  <a16:creationId xmlns:a16="http://schemas.microsoft.com/office/drawing/2014/main" id="{AC4E89BA-1232-4361-81E0-F84C90406A19}"/>
                </a:ext>
              </a:extLst>
            </p:cNvPr>
            <p:cNvSpPr/>
            <p:nvPr/>
          </p:nvSpPr>
          <p:spPr>
            <a:xfrm>
              <a:off x="9726976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箭头: 下 116">
              <a:extLst>
                <a:ext uri="{FF2B5EF4-FFF2-40B4-BE49-F238E27FC236}">
                  <a16:creationId xmlns:a16="http://schemas.microsoft.com/office/drawing/2014/main" id="{E9C6D036-F848-4B19-8F70-8A66F1255411}"/>
                </a:ext>
              </a:extLst>
            </p:cNvPr>
            <p:cNvSpPr/>
            <p:nvPr/>
          </p:nvSpPr>
          <p:spPr>
            <a:xfrm>
              <a:off x="9993887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:a16="http://schemas.microsoft.com/office/drawing/2014/main" id="{DE6F85A7-F2B4-4C03-B21B-EC83A57219CE}"/>
                </a:ext>
              </a:extLst>
            </p:cNvPr>
            <p:cNvSpPr/>
            <p:nvPr/>
          </p:nvSpPr>
          <p:spPr>
            <a:xfrm>
              <a:off x="10260798" y="1509318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9D79892-D1EE-4A34-8A9A-039D5B7866EC}"/>
                </a:ext>
              </a:extLst>
            </p:cNvPr>
            <p:cNvSpPr txBox="1"/>
            <p:nvPr/>
          </p:nvSpPr>
          <p:spPr>
            <a:xfrm>
              <a:off x="8744473" y="1511300"/>
              <a:ext cx="760987" cy="5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50"/>
                  </a:solidFill>
                </a:rPr>
                <a:t>光照</a:t>
              </a:r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ECF990B-8CAC-41C0-A4AC-EE221C5B357E}"/>
              </a:ext>
            </a:extLst>
          </p:cNvPr>
          <p:cNvSpPr txBox="1"/>
          <p:nvPr/>
        </p:nvSpPr>
        <p:spPr>
          <a:xfrm>
            <a:off x="8742874" y="2963949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2 </a:t>
            </a:r>
            <a:r>
              <a:rPr lang="zh-CN" altLang="en-US" b="1" dirty="0"/>
              <a:t>太阳能电池的原理图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2438D5E-B4C0-4BC5-A903-88304AA00D04}"/>
              </a:ext>
            </a:extLst>
          </p:cNvPr>
          <p:cNvGrpSpPr/>
          <p:nvPr/>
        </p:nvGrpSpPr>
        <p:grpSpPr>
          <a:xfrm>
            <a:off x="2806700" y="1867812"/>
            <a:ext cx="5682814" cy="2410699"/>
            <a:chOff x="2806700" y="1867812"/>
            <a:chExt cx="5682814" cy="2410699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6E6EC2F-6F17-47C4-8512-EED0FB2D051C}"/>
                </a:ext>
              </a:extLst>
            </p:cNvPr>
            <p:cNvGrpSpPr/>
            <p:nvPr/>
          </p:nvGrpSpPr>
          <p:grpSpPr>
            <a:xfrm>
              <a:off x="2806700" y="1867812"/>
              <a:ext cx="5682814" cy="2410699"/>
              <a:chOff x="2895600" y="1372512"/>
              <a:chExt cx="5682814" cy="2410699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4ABFAAC-13DC-4234-B18D-C22739D611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0198" y="2086942"/>
                <a:ext cx="0" cy="1502078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A1BF8A8-A6EC-484C-B7E9-5C760F1BC389}"/>
                  </a:ext>
                </a:extLst>
              </p:cNvPr>
              <p:cNvGrpSpPr/>
              <p:nvPr/>
            </p:nvGrpSpPr>
            <p:grpSpPr>
              <a:xfrm>
                <a:off x="2895600" y="1372512"/>
                <a:ext cx="5676900" cy="1440000"/>
                <a:chOff x="2895600" y="1372512"/>
                <a:chExt cx="5676900" cy="1440000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FD2FCB4F-8703-474E-9FD1-4EA73AA3A5F1}"/>
                    </a:ext>
                  </a:extLst>
                </p:cNvPr>
                <p:cNvGrpSpPr/>
                <p:nvPr/>
              </p:nvGrpSpPr>
              <p:grpSpPr>
                <a:xfrm>
                  <a:off x="3664605" y="1372512"/>
                  <a:ext cx="4090229" cy="1440000"/>
                  <a:chOff x="3664605" y="1372512"/>
                  <a:chExt cx="4090229" cy="144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矩形 1">
                        <a:extLst>
                          <a:ext uri="{FF2B5EF4-FFF2-40B4-BE49-F238E27FC236}">
                            <a16:creationId xmlns:a16="http://schemas.microsoft.com/office/drawing/2014/main" id="{A8F3AF1A-FD99-4B9D-9DBF-C448FC3529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459" y="1372512"/>
                        <a:ext cx="3092521" cy="14400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0000"/>
                          </a:gs>
                          <a:gs pos="100000">
                            <a:srgbClr val="0000FF"/>
                          </a:gs>
                        </a:gsLst>
                        <a:lin ang="0" scaled="0"/>
                        <a:tileRect/>
                      </a:gradFill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2000" dirty="0"/>
                          <a:t>内建电场</a:t>
                        </a:r>
                        <a14:m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" name="矩形 1">
                        <a:extLst>
                          <a:ext uri="{FF2B5EF4-FFF2-40B4-BE49-F238E27FC236}">
                            <a16:creationId xmlns:a16="http://schemas.microsoft.com/office/drawing/2014/main" id="{A8F3AF1A-FD99-4B9D-9DBF-C448FC35297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3459" y="1372512"/>
                        <a:ext cx="3092521" cy="144000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rgbClr val="0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12875F7-51B1-406E-AF27-6ABEC8318B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6600" y="18923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>
                    <a:extLst>
                      <a:ext uri="{FF2B5EF4-FFF2-40B4-BE49-F238E27FC236}">
                        <a16:creationId xmlns:a16="http://schemas.microsoft.com/office/drawing/2014/main" id="{7705401C-9BBF-4670-83B3-C680979872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59300" y="22225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>
                    <a:extLst>
                      <a:ext uri="{FF2B5EF4-FFF2-40B4-BE49-F238E27FC236}">
                        <a16:creationId xmlns:a16="http://schemas.microsoft.com/office/drawing/2014/main" id="{9A9362F1-7E18-499E-88FF-E0CE7348A04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1929" y="25527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E6F77864-CD4B-40B6-919A-EEDEFAA511B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6600" y="15748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文本框 6">
                        <a:extLst>
                          <a:ext uri="{FF2B5EF4-FFF2-40B4-BE49-F238E27FC236}">
                            <a16:creationId xmlns:a16="http://schemas.microsoft.com/office/drawing/2014/main" id="{4B2496FF-A18C-42D9-AD23-FFF503537D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6370" y="1524357"/>
                        <a:ext cx="490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oMath>
                          </m:oMathPara>
                        </a14:m>
                        <a:endParaRPr lang="zh-CN" altLang="en-US" sz="2400" b="1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文本框 6">
                        <a:extLst>
                          <a:ext uri="{FF2B5EF4-FFF2-40B4-BE49-F238E27FC236}">
                            <a16:creationId xmlns:a16="http://schemas.microsoft.com/office/drawing/2014/main" id="{4B2496FF-A18C-42D9-AD23-FFF503537D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6370" y="1524357"/>
                        <a:ext cx="490020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0B69FE50-7A82-4E09-9158-B2C56C85DE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3049" y="1517070"/>
                        <a:ext cx="490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m:oMathPara>
                        </a14:m>
                        <a:endParaRPr lang="zh-CN" altLang="en-US" sz="2400" b="1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0B69FE50-7A82-4E09-9158-B2C56C85DE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3049" y="1517070"/>
                        <a:ext cx="490020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BEBF4924-3BF7-4D61-A91E-F215A3BF8FB1}"/>
                      </a:ext>
                    </a:extLst>
                  </p:cNvPr>
                  <p:cNvSpPr/>
                  <p:nvPr/>
                </p:nvSpPr>
                <p:spPr>
                  <a:xfrm>
                    <a:off x="3664605" y="1372512"/>
                    <a:ext cx="490020" cy="1440000"/>
                  </a:xfrm>
                  <a:prstGeom prst="rect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  <a:endParaRPr lang="zh-CN" altLang="en-US" sz="2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B900C11-AEDC-4D7B-9FCC-86D4B907DDBE}"/>
                      </a:ext>
                    </a:extLst>
                  </p:cNvPr>
                  <p:cNvSpPr/>
                  <p:nvPr/>
                </p:nvSpPr>
                <p:spPr>
                  <a:xfrm>
                    <a:off x="7264814" y="1372512"/>
                    <a:ext cx="490020" cy="1440000"/>
                  </a:xfrm>
                  <a:prstGeom prst="rect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  <a:endParaRPr lang="zh-CN" altLang="en-US" sz="28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81C7875-4D04-4C71-83B5-5EC9C08393E7}"/>
                    </a:ext>
                  </a:extLst>
                </p:cNvPr>
                <p:cNvCxnSpPr>
                  <a:cxnSpLocks/>
                  <a:stCxn id="14" idx="1"/>
                </p:cNvCxnSpPr>
                <p:nvPr/>
              </p:nvCxnSpPr>
              <p:spPr>
                <a:xfrm flipH="1">
                  <a:off x="2895600" y="2092512"/>
                  <a:ext cx="769005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CA22FF8-BF23-44C7-9638-E1D139BBA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4835" y="2092512"/>
                  <a:ext cx="817665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4519631F-AC64-4AE3-9053-A4EBAA8AB47B}"/>
                    </a:ext>
                  </a:extLst>
                </p:cNvPr>
                <p:cNvGrpSpPr/>
                <p:nvPr/>
              </p:nvGrpSpPr>
              <p:grpSpPr>
                <a:xfrm>
                  <a:off x="4879171" y="2315934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33" name="流程图: 接点 32">
                    <a:extLst>
                      <a:ext uri="{FF2B5EF4-FFF2-40B4-BE49-F238E27FC236}">
                        <a16:creationId xmlns:a16="http://schemas.microsoft.com/office/drawing/2014/main" id="{650DBF2E-29BA-440D-A084-D5D5FE5E5D3D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AA8B5C65-FBA7-43D7-9FCE-2B221C6F260D}"/>
                      </a:ext>
                    </a:extLst>
                  </p:cNvPr>
                  <p:cNvCxnSpPr>
                    <a:stCxn id="33" idx="2"/>
                    <a:endCxn id="33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BBFE4019-7CC7-4545-B409-387B7A1F2043}"/>
                      </a:ext>
                    </a:extLst>
                  </p:cNvPr>
                  <p:cNvCxnSpPr>
                    <a:cxnSpLocks/>
                    <a:stCxn id="33" idx="0"/>
                    <a:endCxn id="33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9FB98DB5-5C97-4F2B-9F5B-F89845A66AAB}"/>
                    </a:ext>
                  </a:extLst>
                </p:cNvPr>
                <p:cNvGrpSpPr/>
                <p:nvPr/>
              </p:nvGrpSpPr>
              <p:grpSpPr>
                <a:xfrm>
                  <a:off x="6367158" y="1985733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40" name="流程图: 接点 39">
                    <a:extLst>
                      <a:ext uri="{FF2B5EF4-FFF2-40B4-BE49-F238E27FC236}">
                        <a16:creationId xmlns:a16="http://schemas.microsoft.com/office/drawing/2014/main" id="{D9467BFD-1A55-414F-947E-D4C3BE30AAA6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D4A7302C-3869-4D8B-8D0D-61EA60C23DBD}"/>
                      </a:ext>
                    </a:extLst>
                  </p:cNvPr>
                  <p:cNvCxnSpPr>
                    <a:stCxn id="40" idx="2"/>
                    <a:endCxn id="40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A042B916-7C06-406E-B340-D2B6FDF3CC50}"/>
                    </a:ext>
                  </a:extLst>
                </p:cNvPr>
                <p:cNvGrpSpPr/>
                <p:nvPr/>
              </p:nvGrpSpPr>
              <p:grpSpPr>
                <a:xfrm>
                  <a:off x="4879171" y="1657241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48" name="流程图: 接点 47">
                    <a:extLst>
                      <a:ext uri="{FF2B5EF4-FFF2-40B4-BE49-F238E27FC236}">
                        <a16:creationId xmlns:a16="http://schemas.microsoft.com/office/drawing/2014/main" id="{7558DFD9-00AE-4AAA-B3DB-4415013F53C1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55FE3A0B-2413-4107-BD63-4FFCD33FFE98}"/>
                      </a:ext>
                    </a:extLst>
                  </p:cNvPr>
                  <p:cNvCxnSpPr>
                    <a:stCxn id="48" idx="2"/>
                    <a:endCxn id="48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8BDD8820-242E-4C3F-B0C5-33EF5CF01B58}"/>
                      </a:ext>
                    </a:extLst>
                  </p:cNvPr>
                  <p:cNvCxnSpPr>
                    <a:cxnSpLocks/>
                    <a:stCxn id="48" idx="0"/>
                    <a:endCxn id="48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1A91B514-FCFE-40EF-AC97-5298B03C39F4}"/>
                    </a:ext>
                  </a:extLst>
                </p:cNvPr>
                <p:cNvGrpSpPr/>
                <p:nvPr/>
              </p:nvGrpSpPr>
              <p:grpSpPr>
                <a:xfrm>
                  <a:off x="4879171" y="1989600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52" name="流程图: 接点 51">
                    <a:extLst>
                      <a:ext uri="{FF2B5EF4-FFF2-40B4-BE49-F238E27FC236}">
                        <a16:creationId xmlns:a16="http://schemas.microsoft.com/office/drawing/2014/main" id="{B16F10B3-C711-4B6A-95BF-78AD59803CFB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2D36057B-A06F-4596-9163-12F983932055}"/>
                      </a:ext>
                    </a:extLst>
                  </p:cNvPr>
                  <p:cNvCxnSpPr>
                    <a:stCxn id="52" idx="2"/>
                    <a:endCxn id="52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4671E1A-407A-4A89-80B6-CA24EA62C564}"/>
                      </a:ext>
                    </a:extLst>
                  </p:cNvPr>
                  <p:cNvCxnSpPr>
                    <a:cxnSpLocks/>
                    <a:stCxn id="52" idx="0"/>
                    <a:endCxn id="52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04890E74-4CD0-4AA5-A998-08D733D56F8E}"/>
                    </a:ext>
                  </a:extLst>
                </p:cNvPr>
                <p:cNvGrpSpPr/>
                <p:nvPr/>
              </p:nvGrpSpPr>
              <p:grpSpPr>
                <a:xfrm>
                  <a:off x="4879171" y="2598199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56" name="流程图: 接点 55">
                    <a:extLst>
                      <a:ext uri="{FF2B5EF4-FFF2-40B4-BE49-F238E27FC236}">
                        <a16:creationId xmlns:a16="http://schemas.microsoft.com/office/drawing/2014/main" id="{44CBE786-D4CC-40F7-A5F4-0FA75DD9F6D7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903DD6E2-3C4A-440A-9328-7A21E25EDDC1}"/>
                      </a:ext>
                    </a:extLst>
                  </p:cNvPr>
                  <p:cNvCxnSpPr>
                    <a:stCxn id="56" idx="2"/>
                    <a:endCxn id="56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5877A42C-3D66-4A78-A251-B3DAEE8AEAAE}"/>
                      </a:ext>
                    </a:extLst>
                  </p:cNvPr>
                  <p:cNvCxnSpPr>
                    <a:cxnSpLocks/>
                    <a:stCxn id="56" idx="0"/>
                    <a:endCxn id="56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78AE54BC-4E87-41EB-AB2D-F88A363D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5621" y="1734541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E94AD290-52E1-4386-AE9B-403DAB4A0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5621" y="2074241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E3BA94E7-2EA4-4D47-9CB8-21D64F9E3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9567" y="2400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C91F8E89-E7F8-4608-B133-227E095F8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6867" y="2688199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A214CF5F-2524-40B0-9C71-8AAD0A03EBEF}"/>
                    </a:ext>
                  </a:extLst>
                </p:cNvPr>
                <p:cNvGrpSpPr/>
                <p:nvPr/>
              </p:nvGrpSpPr>
              <p:grpSpPr>
                <a:xfrm>
                  <a:off x="6361284" y="1642988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66" name="流程图: 接点 65">
                    <a:extLst>
                      <a:ext uri="{FF2B5EF4-FFF2-40B4-BE49-F238E27FC236}">
                        <a16:creationId xmlns:a16="http://schemas.microsoft.com/office/drawing/2014/main" id="{B16B317C-D8D9-4CE8-87D5-969FEF7213C8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1B575670-5738-4BA0-B35A-DF961E37DD7F}"/>
                      </a:ext>
                    </a:extLst>
                  </p:cNvPr>
                  <p:cNvCxnSpPr>
                    <a:stCxn id="66" idx="2"/>
                    <a:endCxn id="66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215133EA-3958-44E7-BBF5-9F4521DA0036}"/>
                    </a:ext>
                  </a:extLst>
                </p:cNvPr>
                <p:cNvGrpSpPr/>
                <p:nvPr/>
              </p:nvGrpSpPr>
              <p:grpSpPr>
                <a:xfrm>
                  <a:off x="6361284" y="2315934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69" name="流程图: 接点 68">
                    <a:extLst>
                      <a:ext uri="{FF2B5EF4-FFF2-40B4-BE49-F238E27FC236}">
                        <a16:creationId xmlns:a16="http://schemas.microsoft.com/office/drawing/2014/main" id="{E7E23EB4-0913-409B-8172-C41A77B9CCB9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0250B76C-F4E7-4A25-91D3-F2F016B2C981}"/>
                      </a:ext>
                    </a:extLst>
                  </p:cNvPr>
                  <p:cNvCxnSpPr>
                    <a:stCxn id="69" idx="2"/>
                    <a:endCxn id="69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DB163C34-30E6-42EF-BAE5-475BE8E120D2}"/>
                    </a:ext>
                  </a:extLst>
                </p:cNvPr>
                <p:cNvGrpSpPr/>
                <p:nvPr/>
              </p:nvGrpSpPr>
              <p:grpSpPr>
                <a:xfrm>
                  <a:off x="6361284" y="2596244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72" name="流程图: 接点 71">
                    <a:extLst>
                      <a:ext uri="{FF2B5EF4-FFF2-40B4-BE49-F238E27FC236}">
                        <a16:creationId xmlns:a16="http://schemas.microsoft.com/office/drawing/2014/main" id="{E11EFB63-BA2F-4D87-A582-92D69ADC714B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CEEAB8A7-F2D2-44CD-AC34-C0EA556D16A2}"/>
                      </a:ext>
                    </a:extLst>
                  </p:cNvPr>
                  <p:cNvCxnSpPr>
                    <a:stCxn id="72" idx="2"/>
                    <a:endCxn id="72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直接箭头连接符 73">
                  <a:extLst>
                    <a:ext uri="{FF2B5EF4-FFF2-40B4-BE49-F238E27FC236}">
                      <a16:creationId xmlns:a16="http://schemas.microsoft.com/office/drawing/2014/main" id="{24769BEF-986C-488B-B7B8-9B589D1EC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74899" y="1733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E4DF755F-1D5A-4F6E-A6D3-F960EF289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599" y="2092512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E8620D74-91C6-4C58-A0FF-F45C740C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69623" y="2400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734F2BE2-6C27-440D-B967-F5F6EDE4A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599" y="2686244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92A7D2DC-0514-4A95-9DB3-041B81C97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1269" y="2095119"/>
                <a:ext cx="0" cy="1503426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3B60AA2-3FD1-4C52-966F-6E0D8C6AA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1" y="3589020"/>
                <a:ext cx="239267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6FB84255-638F-4A2C-A12D-73CA1FE8B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5735" y="3589020"/>
                <a:ext cx="239267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7A47C5B8-C6D6-4594-80B0-B09EBA40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442" y="3413879"/>
                    <a:ext cx="30258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7A47C5B8-C6D6-4594-80B0-B09EBA40A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9442" y="3413879"/>
                    <a:ext cx="30258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449" r="-1836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BE02C2CF-192A-46A8-9E32-5FFB494D0CAF}"/>
                  </a:ext>
                </a:extLst>
              </p:cNvPr>
              <p:cNvGrpSpPr/>
              <p:nvPr/>
            </p:nvGrpSpPr>
            <p:grpSpPr>
              <a:xfrm>
                <a:off x="5059171" y="3319684"/>
                <a:ext cx="180000" cy="180000"/>
                <a:chOff x="5059171" y="3319684"/>
                <a:chExt cx="180000" cy="180000"/>
              </a:xfrm>
            </p:grpSpPr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312C2883-766A-424D-B3A5-118896340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9171" y="3419209"/>
                  <a:ext cx="18000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99B9C109-F987-42B0-B89E-4778568BB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59171" y="3409684"/>
                  <a:ext cx="18000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D33985F2-8F60-4078-84A3-CEAD4A81D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233" y="3415200"/>
                <a:ext cx="18000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DE5EA03-E1A7-43B2-BF2D-0EE2B73B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128" y="3181544"/>
              <a:ext cx="438049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99DE190-0730-44F3-83B5-98CCC09E3308}"/>
                    </a:ext>
                  </a:extLst>
                </p:cNvPr>
                <p:cNvSpPr txBox="1"/>
                <p:nvPr/>
              </p:nvSpPr>
              <p:spPr>
                <a:xfrm>
                  <a:off x="5579000" y="3026320"/>
                  <a:ext cx="250453" cy="292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zh-CN" altLang="en-US" sz="19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99DE190-0730-44F3-83B5-98CCC09E3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000" y="3026320"/>
                  <a:ext cx="250453" cy="292388"/>
                </a:xfrm>
                <a:prstGeom prst="rect">
                  <a:avLst/>
                </a:prstGeom>
                <a:blipFill>
                  <a:blip r:embed="rId7"/>
                  <a:stretch>
                    <a:fillRect l="-19512" r="-731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772E2A97-7328-449A-A56D-789C053DE5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9453" y="2895875"/>
              <a:ext cx="31299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70A186C1-481F-4DFB-95DE-45150D0A770B}"/>
                    </a:ext>
                  </a:extLst>
                </p:cNvPr>
                <p:cNvSpPr txBox="1"/>
                <p:nvPr/>
              </p:nvSpPr>
              <p:spPr>
                <a:xfrm>
                  <a:off x="5563147" y="2748411"/>
                  <a:ext cx="287130" cy="292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sz="19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70A186C1-481F-4DFB-95DE-45150D0A7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147" y="2748411"/>
                  <a:ext cx="287130" cy="292388"/>
                </a:xfrm>
                <a:prstGeom prst="rect">
                  <a:avLst/>
                </a:prstGeom>
                <a:blipFill>
                  <a:blip r:embed="rId8"/>
                  <a:stretch>
                    <a:fillRect l="-17021" r="-4255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C362622-A180-4974-ABF3-4CE296F895C9}"/>
              </a:ext>
            </a:extLst>
          </p:cNvPr>
          <p:cNvSpPr txBox="1"/>
          <p:nvPr/>
        </p:nvSpPr>
        <p:spPr>
          <a:xfrm>
            <a:off x="8859080" y="1419492"/>
            <a:ext cx="278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PN</a:t>
            </a:r>
            <a:r>
              <a:rPr lang="zh-CN" altLang="en-US" sz="2400" b="1" dirty="0">
                <a:solidFill>
                  <a:srgbClr val="7030A0"/>
                </a:solidFill>
                <a:latin typeface="+mn-ea"/>
              </a:rPr>
              <a:t>结即最简单的太阳能电池器件</a:t>
            </a:r>
          </a:p>
        </p:txBody>
      </p:sp>
    </p:spTree>
    <p:extLst>
      <p:ext uri="{BB962C8B-B14F-4D97-AF65-F5344CB8AC3E}">
        <p14:creationId xmlns:p14="http://schemas.microsoft.com/office/powerpoint/2010/main" val="127916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80249" y="1432118"/>
                <a:ext cx="10510265" cy="4201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实际测量的光电池的电流是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之差，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𝑰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𝝓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𝑼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(1)</a:t>
                </a: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光生电流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的大小是由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结“搬运”电子的能力决定的，取决于材料内部的电势分布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𝝓</m:t>
                    </m:r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的大小则取决于光电池的端电压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当器件处于开路状态时端电压最大，即开路电压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。当器件短路时端电压为零，此时电流有最大值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（短路电流）。因此可以在电路中接入一个负载电阻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，通过调节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的大小由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（短路）到无穷（断路），用来测量太阳能电池的输出特性。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249" y="1432118"/>
                <a:ext cx="10510265" cy="4201150"/>
              </a:xfrm>
              <a:prstGeom prst="rect">
                <a:avLst/>
              </a:prstGeom>
              <a:blipFill>
                <a:blip r:embed="rId2"/>
                <a:stretch>
                  <a:fillRect l="-1218" t="-1597" r="-1160" b="-31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8">
            <a:extLst>
              <a:ext uri="{FF2B5EF4-FFF2-40B4-BE49-F238E27FC236}">
                <a16:creationId xmlns:a16="http://schemas.microsoft.com/office/drawing/2014/main" id="{349565FA-0860-4B6B-9FCD-653CF91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03842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>
            <a:extLst>
              <a:ext uri="{FF2B5EF4-FFF2-40B4-BE49-F238E27FC236}">
                <a16:creationId xmlns:a16="http://schemas.microsoft.com/office/drawing/2014/main" id="{349565FA-0860-4B6B-9FCD-653CF91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DA8B52-FD84-4E1D-8FA2-C28874FA40C2}"/>
              </a:ext>
            </a:extLst>
          </p:cNvPr>
          <p:cNvGrpSpPr/>
          <p:nvPr/>
        </p:nvGrpSpPr>
        <p:grpSpPr>
          <a:xfrm>
            <a:off x="6591300" y="1923832"/>
            <a:ext cx="5600700" cy="4122056"/>
            <a:chOff x="6591300" y="2735944"/>
            <a:chExt cx="5600700" cy="41220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48E4B98-E4BD-4B23-8C2B-5DCF49272E9B}"/>
                </a:ext>
              </a:extLst>
            </p:cNvPr>
            <p:cNvGrpSpPr/>
            <p:nvPr/>
          </p:nvGrpSpPr>
          <p:grpSpPr>
            <a:xfrm>
              <a:off x="6591300" y="2735944"/>
              <a:ext cx="5600700" cy="3905250"/>
              <a:chOff x="6591300" y="2794002"/>
              <a:chExt cx="5600700" cy="390525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A45BAB9-9000-4F02-866E-BCC2C7D7F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1300" y="2794002"/>
                <a:ext cx="5600700" cy="39052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142F16CA-05A0-452E-9567-0F2772C39235}"/>
                      </a:ext>
                    </a:extLst>
                  </p:cNvPr>
                  <p:cNvSpPr txBox="1"/>
                  <p:nvPr/>
                </p:nvSpPr>
                <p:spPr>
                  <a:xfrm>
                    <a:off x="7810501" y="5234738"/>
                    <a:ext cx="2755900" cy="5662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3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a14:m>
                    <a:r>
                      <a:rPr lang="zh-CN" altLang="en-US" sz="1600" b="1" dirty="0">
                        <a:solidFill>
                          <a:srgbClr val="FF0000"/>
                        </a:solidFill>
                      </a:rPr>
                      <a:t>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a14:m>
                    <a:r>
                      <a:rPr lang="zh-CN" altLang="en-US" sz="1600" b="1" dirty="0">
                        <a:solidFill>
                          <a:srgbClr val="002060"/>
                        </a:solidFill>
                      </a:rPr>
                      <a:t>为输出功率最大时的端电压和负载电阻</a:t>
                    </a: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142F16CA-05A0-452E-9567-0F2772C392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501" y="5234738"/>
                    <a:ext cx="2755900" cy="5662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25" t="-9677" b="-182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66B93B-FA04-4B3E-8266-98058054ADB3}"/>
                </a:ext>
              </a:extLst>
            </p:cNvPr>
            <p:cNvSpPr txBox="1"/>
            <p:nvPr/>
          </p:nvSpPr>
          <p:spPr>
            <a:xfrm>
              <a:off x="7884393" y="6488668"/>
              <a:ext cx="3014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太阳能电池的输出特性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773E39-1A96-4A9D-AC3E-58DF23A2DCFA}"/>
                  </a:ext>
                </a:extLst>
              </p:cNvPr>
              <p:cNvSpPr/>
              <p:nvPr/>
            </p:nvSpPr>
            <p:spPr>
              <a:xfrm>
                <a:off x="556786" y="1108020"/>
                <a:ext cx="6183061" cy="5871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图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为太阳能电池输出特性的典型曲线。由此可见，当负载电阻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很小时，光电池可视为一个恒流源，因为反向电流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可以忽略不计；当负载电阻很大时，光电池可视为一个恒压源。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在光照强度恒定时，光电池的输出功率依赖于负载电阻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𝒐𝒖𝒕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𝑬</m:t>
                                </m:r>
                              </m:num>
                              <m:den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𝒓</m:t>
                                </m:r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</m:oMath>
                </a14:m>
                <a:endParaRPr lang="en-US" altLang="zh-CN" sz="26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𝒓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+(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den>
                        </m:f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</a:t>
                </a: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</a:t>
                </a:r>
                <a:r>
                  <a:rPr lang="zh-CN" altLang="en-US" sz="2600" b="1" dirty="0">
                    <a:solidFill>
                      <a:srgbClr val="FF66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太阳能电池的内阻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，当负载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时输出功率取最大值。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E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为光电池的电动势</a:t>
                </a:r>
                <a:r>
                  <a:rPr lang="zh-CN" altLang="en-US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（端电压与降在内阻上的电压之和）</a:t>
                </a:r>
                <a:endPara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773E39-1A96-4A9D-AC3E-58DF23A2D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6" y="1108020"/>
                <a:ext cx="6183061" cy="5871736"/>
              </a:xfrm>
              <a:prstGeom prst="rect">
                <a:avLst/>
              </a:prstGeom>
              <a:blipFill>
                <a:blip r:embed="rId4"/>
                <a:stretch>
                  <a:fillRect l="-1773" t="-935" r="-6995" b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794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691129" y="1209263"/>
                <a:ext cx="10007694" cy="5011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光电池的输出功率最大时有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zh-CN" altLang="en-US" sz="28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en-US" altLang="zh-CN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2060"/>
                    </a:solidFill>
                  </a:rPr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206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表示输出功率最大值时对应的电压和电流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。输出功率的最大值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小于开路电压与短路电流的乘积（见图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），定义它们的比值为填充因数，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𝑭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𝒎𝒂𝒙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      (2)</a:t>
                </a: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填充因数是反映电池性能的一个重要参数，一定程度决定了光电池的能量转化效率。填充因数越大，太阳能电池的输出特性曲线越接近矩形，光电转化效率越高。填充因数典型值处于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0.65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到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0.85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之间，性能更好的电池可以达到更高。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本实验中测出输出特性曲线之后，可以用每个点的电压和电流相乘找到最大总功率，进而得到填充因数。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2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29" y="1209263"/>
                <a:ext cx="10007694" cy="5011115"/>
              </a:xfrm>
              <a:prstGeom prst="rect">
                <a:avLst/>
              </a:prstGeom>
              <a:blipFill>
                <a:blip r:embed="rId2"/>
                <a:stretch>
                  <a:fillRect l="-1218" t="-1582" r="-4324" b="-21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155875" y="248758"/>
            <a:ext cx="4905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45936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359075" y="1530025"/>
            <a:ext cx="457578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点击“开始实验”后，桌面上有万用表、表笔、电池板（包括两块太阳能电池和一个可变电阻）、光源和光源电源（如图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所示）。万用表一个作电压表，另一个作电流表。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把太阳能电池、可变电阻和电流表串联，然后把电压表与电池的两端并联，打开光源即可测量太阳能电池的输出特性曲线。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031A4D-4B81-4C01-82C0-905DD498514D}"/>
              </a:ext>
            </a:extLst>
          </p:cNvPr>
          <p:cNvGrpSpPr/>
          <p:nvPr/>
        </p:nvGrpSpPr>
        <p:grpSpPr>
          <a:xfrm>
            <a:off x="5268199" y="1859381"/>
            <a:ext cx="6782440" cy="4008997"/>
            <a:chOff x="5253685" y="2069745"/>
            <a:chExt cx="6782440" cy="400899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F78D2ED-B315-4155-8949-BA3282B5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3685" y="2069745"/>
              <a:ext cx="6782440" cy="361730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188145-F7CA-44EE-883C-068BBC9FBE3B}"/>
                </a:ext>
              </a:extLst>
            </p:cNvPr>
            <p:cNvSpPr txBox="1"/>
            <p:nvPr/>
          </p:nvSpPr>
          <p:spPr>
            <a:xfrm>
              <a:off x="6627420" y="5709410"/>
              <a:ext cx="34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4 </a:t>
              </a:r>
              <a:r>
                <a:rPr lang="zh-CN" altLang="en-US" b="1" dirty="0"/>
                <a:t>太阳能电池的特性测量仪器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492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</TotalTime>
  <Words>2061</Words>
  <Application>Microsoft Office PowerPoint</Application>
  <PresentationFormat>宽屏</PresentationFormat>
  <Paragraphs>524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等线</vt:lpstr>
      <vt:lpstr>华文隶书</vt:lpstr>
      <vt:lpstr>华文行楷</vt:lpstr>
      <vt:lpstr>华文中宋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285</cp:revision>
  <dcterms:created xsi:type="dcterms:W3CDTF">2020-05-29T01:44:27Z</dcterms:created>
  <dcterms:modified xsi:type="dcterms:W3CDTF">2022-04-22T13:43:40Z</dcterms:modified>
</cp:coreProperties>
</file>