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31"/>
  </p:handoutMasterIdLst>
  <p:sldIdLst>
    <p:sldId id="391" r:id="rId3"/>
    <p:sldId id="582" r:id="rId4"/>
    <p:sldId id="594" r:id="rId5"/>
    <p:sldId id="256" r:id="rId6"/>
    <p:sldId id="592" r:id="rId7"/>
    <p:sldId id="593" r:id="rId8"/>
    <p:sldId id="584" r:id="rId9"/>
    <p:sldId id="615" r:id="rId10"/>
    <p:sldId id="590" r:id="rId11"/>
    <p:sldId id="619" r:id="rId12"/>
    <p:sldId id="617" r:id="rId13"/>
    <p:sldId id="618" r:id="rId14"/>
    <p:sldId id="620" r:id="rId15"/>
    <p:sldId id="621" r:id="rId16"/>
    <p:sldId id="623" r:id="rId17"/>
    <p:sldId id="624" r:id="rId18"/>
    <p:sldId id="257" r:id="rId19"/>
    <p:sldId id="262" r:id="rId20"/>
    <p:sldId id="258" r:id="rId21"/>
    <p:sldId id="585" r:id="rId22"/>
    <p:sldId id="609" r:id="rId23"/>
    <p:sldId id="591" r:id="rId24"/>
    <p:sldId id="586" r:id="rId25"/>
    <p:sldId id="587" r:id="rId26"/>
    <p:sldId id="263" r:id="rId28"/>
    <p:sldId id="608" r:id="rId29"/>
    <p:sldId id="62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6666"/>
    <a:srgbClr val="FF66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40" b="1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/>
              <a:t>阻值和</a:t>
            </a:r>
            <a:r>
              <a:rPr lang="en-US"/>
              <a:t>1/T</a:t>
            </a:r>
            <a:r>
              <a:rPr lang="zh-CN"/>
              <a:t>的关系</a:t>
            </a:r>
            <a:endParaRPr lang="zh-CN"/>
          </a:p>
        </c:rich>
      </c:tx>
      <c:layout>
        <c:manualLayout>
          <c:xMode val="edge"/>
          <c:yMode val="edge"/>
          <c:x val="0.438888888888889"/>
          <c:y val="0.89814814814814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5280719356356"/>
          <c:y val="0.0324074074074074"/>
          <c:w val="0.806888125856325"/>
          <c:h val="0.767600612423447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tx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tx1">
                    <a:lumMod val="50000"/>
                  </a:schemeClr>
                </a:solidFill>
              </a:ln>
              <a:effectLst/>
            </c:spPr>
          </c:marker>
          <c:dLbls>
            <c:delete val="1"/>
          </c:dLbls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exp"/>
            <c:dispRSqr val="1"/>
            <c:dispEq val="1"/>
            <c:trendlineLbl>
              <c:layout>
                <c:manualLayout>
                  <c:x val="-0.10426990376203"/>
                  <c:y val="0.087037037037037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lang="zh-CN" sz="1200" b="1" i="0" u="none" strike="noStrike" kern="1200" cap="none" spc="0" baseline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y = 0.0129e3724.7x</a:t>
                    </a:r>
                    <a:br>
                      <a:rPr lang="en-US"/>
                    </a:br>
                    <a:r>
                      <a:rPr lang="en-US"/>
                      <a:t>R² = 0.9999</a:t>
                    </a:r>
                    <a:endParaRPr lang="en-US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zh-CN" sz="1200" b="1" i="0" u="none" strike="noStrike" kern="1200" cap="none" spc="0" baseline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</a:p>
              </c:txPr>
            </c:trendlineLbl>
          </c:trendline>
          <c:xVal>
            <c:numRef>
              <c:f>Sheet1!$B$3:$O$3</c:f>
              <c:numCache>
                <c:formatCode>General</c:formatCode>
                <c:ptCount val="14"/>
                <c:pt idx="0">
                  <c:v>0.00341122292341805</c:v>
                </c:pt>
                <c:pt idx="1">
                  <c:v>0.00335401643468053</c:v>
                </c:pt>
                <c:pt idx="2">
                  <c:v>0.0032986970146792</c:v>
                </c:pt>
                <c:pt idx="3">
                  <c:v>0.00324517280545189</c:v>
                </c:pt>
                <c:pt idx="4">
                  <c:v>0.00319335781574325</c:v>
                </c:pt>
                <c:pt idx="5">
                  <c:v>0.00314317146000314</c:v>
                </c:pt>
                <c:pt idx="6">
                  <c:v>0.00309453814018258</c:v>
                </c:pt>
                <c:pt idx="7">
                  <c:v>0.00304738686576261</c:v>
                </c:pt>
                <c:pt idx="8">
                  <c:v>0.0030016509079994</c:v>
                </c:pt>
                <c:pt idx="9">
                  <c:v>0.002957267484844</c:v>
                </c:pt>
                <c:pt idx="10">
                  <c:v>0.00291417747340813</c:v>
                </c:pt>
                <c:pt idx="11">
                  <c:v>0.00287232514720666</c:v>
                </c:pt>
                <c:pt idx="12">
                  <c:v>0.00283165793572136</c:v>
                </c:pt>
                <c:pt idx="13">
                  <c:v>0.00279212620410443</c:v>
                </c:pt>
              </c:numCache>
            </c:numRef>
          </c:xVal>
          <c:yVal>
            <c:numRef>
              <c:f>Sheet1!$B$6:$P$6</c:f>
              <c:numCache>
                <c:formatCode>General</c:formatCode>
                <c:ptCount val="15"/>
                <c:pt idx="0">
                  <c:v>4220</c:v>
                </c:pt>
                <c:pt idx="1">
                  <c:v>3415</c:v>
                </c:pt>
                <c:pt idx="2">
                  <c:v>2815</c:v>
                </c:pt>
                <c:pt idx="3">
                  <c:v>2310</c:v>
                </c:pt>
                <c:pt idx="4">
                  <c:v>1910</c:v>
                </c:pt>
                <c:pt idx="5">
                  <c:v>1560</c:v>
                </c:pt>
                <c:pt idx="6">
                  <c:v>1295</c:v>
                </c:pt>
                <c:pt idx="7">
                  <c:v>1085</c:v>
                </c:pt>
                <c:pt idx="8">
                  <c:v>925</c:v>
                </c:pt>
                <c:pt idx="9">
                  <c:v>785</c:v>
                </c:pt>
                <c:pt idx="10">
                  <c:v>665</c:v>
                </c:pt>
                <c:pt idx="11">
                  <c:v>575</c:v>
                </c:pt>
                <c:pt idx="12">
                  <c:v>487.5</c:v>
                </c:pt>
                <c:pt idx="13">
                  <c:v>425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1226616"/>
        <c:axId val="701228576"/>
      </c:scatterChart>
      <c:valAx>
        <c:axId val="701226616"/>
        <c:scaling>
          <c:orientation val="minMax"/>
          <c:min val="0.002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1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1/T</a:t>
                </a:r>
                <a:r>
                  <a:rPr lang="zh-CN"/>
                  <a:t>（</a:t>
                </a:r>
                <a:r>
                  <a:rPr lang="en-US"/>
                  <a:t>1/K 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802158633861597"/>
              <c:y val="0.7433029287928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1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</a:p>
        </c:txPr>
        <c:crossAx val="701228576"/>
        <c:crosses val="autoZero"/>
        <c:crossBetween val="midCat"/>
      </c:valAx>
      <c:valAx>
        <c:axId val="70122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1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</a:t>
                </a:r>
                <a:r>
                  <a:rPr lang="zh-CN"/>
                  <a:t>（</a:t>
                </a:r>
                <a:r>
                  <a:rPr lang="en-US"/>
                  <a:t>Ω</a:t>
                </a:r>
                <a:r>
                  <a:rPr lang="zh-CN"/>
                  <a:t>）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13363991760375"/>
              <c:y val="0.039237395506045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1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</a:p>
        </c:txPr>
        <c:crossAx val="701226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50000"/>
        </a:schemeClr>
      </a:solidFill>
      <a:round/>
    </a:ln>
    <a:effectLst/>
  </c:spPr>
  <c:txPr>
    <a:bodyPr/>
    <a:lstStyle/>
    <a:p>
      <a:pPr>
        <a:defRPr lang="zh-CN" sz="1200" b="1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28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7.wmf"/><Relationship Id="rId8" Type="http://schemas.openxmlformats.org/officeDocument/2006/relationships/image" Target="../media/image46.wmf"/><Relationship Id="rId7" Type="http://schemas.openxmlformats.org/officeDocument/2006/relationships/image" Target="../media/image45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55.wmf"/><Relationship Id="rId4" Type="http://schemas.openxmlformats.org/officeDocument/2006/relationships/image" Target="../media/image22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C152F-A088-47B9-A9E0-BB3D23BAE6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04D9-042C-4BCD-9748-B90D73DCCC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04D9-042C-4BCD-9748-B90D73DCCC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530C-9CEF-4339-AAF9-E0B465FD3F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AFAF-5081-4B20-9204-344865193B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0" descr="bj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1"/>
            <a:ext cx="12192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20"/>
          <p:cNvGrpSpPr/>
          <p:nvPr userDrawn="1"/>
        </p:nvGrpSpPr>
        <p:grpSpPr bwMode="auto">
          <a:xfrm>
            <a:off x="9074151" y="6415089"/>
            <a:ext cx="264583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</p:cNvPr>
            <p:cNvSpPr>
              <a:spLocks noChangeArrowheads="1"/>
            </p:cNvSpPr>
            <p:nvPr userDrawn="1"/>
          </p:nvSpPr>
          <p:spPr bwMode="auto">
            <a:xfrm rot="5400000">
              <a:off x="3441" y="3953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37" name="Line 22">
              <a:hlinkClick r:id="" action="ppaction://hlinkshowjump?jump=lastslide"/>
            </p:cNvPr>
            <p:cNvSpPr>
              <a:spLocks noChangeShapeType="1"/>
            </p:cNvSpPr>
            <p:nvPr userDrawn="1"/>
          </p:nvSpPr>
          <p:spPr bwMode="auto">
            <a:xfrm>
              <a:off x="3647" y="3923"/>
              <a:ext cx="0" cy="203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</a:ln>
            <a:effectLst>
              <a:prstShdw prst="shdw17" dist="17961" dir="2700000">
                <a:srgbClr val="678C98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462871" name="AutoShape 23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 rot="5400000">
            <a:off x="10016597" y="6446310"/>
            <a:ext cx="327025" cy="26458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462872" name="AutoShape 24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 rot="16200000">
            <a:off x="10746846" y="6446309"/>
            <a:ext cx="327025" cy="26458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grpSp>
        <p:nvGrpSpPr>
          <p:cNvPr id="1030" name="Group 25"/>
          <p:cNvGrpSpPr/>
          <p:nvPr userDrawn="1"/>
        </p:nvGrpSpPr>
        <p:grpSpPr bwMode="auto">
          <a:xfrm>
            <a:off x="11688233" y="6415089"/>
            <a:ext cx="264584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</p:cNvPr>
            <p:cNvSpPr>
              <a:spLocks noChangeArrowheads="1"/>
            </p:cNvSpPr>
            <p:nvPr userDrawn="1"/>
          </p:nvSpPr>
          <p:spPr bwMode="auto">
            <a:xfrm rot="16200000">
              <a:off x="4507" y="3926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35" name="Line 27"/>
            <p:cNvSpPr>
              <a:spLocks noChangeShapeType="1"/>
            </p:cNvSpPr>
            <p:nvPr userDrawn="1"/>
          </p:nvSpPr>
          <p:spPr bwMode="auto">
            <a:xfrm>
              <a:off x="4558" y="3896"/>
              <a:ext cx="0" cy="203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</a:ln>
            <a:effectLst>
              <a:prstShdw prst="shdw17" dist="17961" dir="2700000">
                <a:srgbClr val="678C98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pic>
        <p:nvPicPr>
          <p:cNvPr id="1031" name="Picture 37" descr="bj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33"/>
          <p:cNvSpPr>
            <a:spLocks noChangeArrowheads="1"/>
          </p:cNvSpPr>
          <p:nvPr userDrawn="1"/>
        </p:nvSpPr>
        <p:spPr bwMode="auto">
          <a:xfrm>
            <a:off x="0" y="911226"/>
            <a:ext cx="12192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33" name="Rectangle 34"/>
          <p:cNvSpPr>
            <a:spLocks noChangeArrowheads="1"/>
          </p:cNvSpPr>
          <p:nvPr userDrawn="1"/>
        </p:nvSpPr>
        <p:spPr bwMode="auto">
          <a:xfrm>
            <a:off x="0" y="6173789"/>
            <a:ext cx="12192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32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37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wmf"/><Relationship Id="rId8" Type="http://schemas.openxmlformats.org/officeDocument/2006/relationships/oleObject" Target="../embeddings/oleObject23.bin"/><Relationship Id="rId7" Type="http://schemas.openxmlformats.org/officeDocument/2006/relationships/image" Target="../media/image39.wmf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5" Type="http://schemas.openxmlformats.org/officeDocument/2006/relationships/vmlDrawing" Target="../drawings/vmlDrawing6.vml"/><Relationship Id="rId24" Type="http://schemas.openxmlformats.org/officeDocument/2006/relationships/slideLayout" Target="../slideLayouts/slideLayout12.xml"/><Relationship Id="rId23" Type="http://schemas.openxmlformats.org/officeDocument/2006/relationships/image" Target="../media/image47.wmf"/><Relationship Id="rId22" Type="http://schemas.openxmlformats.org/officeDocument/2006/relationships/oleObject" Target="../embeddings/oleObject30.bin"/><Relationship Id="rId21" Type="http://schemas.openxmlformats.org/officeDocument/2006/relationships/image" Target="../media/image46.wmf"/><Relationship Id="rId20" Type="http://schemas.openxmlformats.org/officeDocument/2006/relationships/oleObject" Target="../embeddings/oleObject29.bin"/><Relationship Id="rId2" Type="http://schemas.openxmlformats.org/officeDocument/2006/relationships/image" Target="../media/image15.png"/><Relationship Id="rId19" Type="http://schemas.openxmlformats.org/officeDocument/2006/relationships/image" Target="../media/image45.wmf"/><Relationship Id="rId18" Type="http://schemas.openxmlformats.org/officeDocument/2006/relationships/oleObject" Target="../embeddings/oleObject28.bin"/><Relationship Id="rId17" Type="http://schemas.openxmlformats.org/officeDocument/2006/relationships/image" Target="../media/image44.wmf"/><Relationship Id="rId16" Type="http://schemas.openxmlformats.org/officeDocument/2006/relationships/oleObject" Target="../embeddings/oleObject27.bin"/><Relationship Id="rId15" Type="http://schemas.openxmlformats.org/officeDocument/2006/relationships/image" Target="../media/image43.wmf"/><Relationship Id="rId14" Type="http://schemas.openxmlformats.org/officeDocument/2006/relationships/oleObject" Target="../embeddings/oleObject26.bin"/><Relationship Id="rId13" Type="http://schemas.openxmlformats.org/officeDocument/2006/relationships/image" Target="../media/image42.wmf"/><Relationship Id="rId12" Type="http://schemas.openxmlformats.org/officeDocument/2006/relationships/oleObject" Target="../embeddings/oleObject25.bin"/><Relationship Id="rId11" Type="http://schemas.openxmlformats.org/officeDocument/2006/relationships/image" Target="../media/image41.wmf"/><Relationship Id="rId10" Type="http://schemas.openxmlformats.org/officeDocument/2006/relationships/oleObject" Target="../embeddings/oleObject24.bin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45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45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36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52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55.wmf"/><Relationship Id="rId1" Type="http://schemas.openxmlformats.org/officeDocument/2006/relationships/oleObject" Target="../embeddings/oleObject4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46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wmf"/><Relationship Id="rId8" Type="http://schemas.openxmlformats.org/officeDocument/2006/relationships/oleObject" Target="../embeddings/oleObject53.bin"/><Relationship Id="rId7" Type="http://schemas.openxmlformats.org/officeDocument/2006/relationships/oleObject" Target="../embeddings/oleObject52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6.png"/><Relationship Id="rId3" Type="http://schemas.openxmlformats.org/officeDocument/2006/relationships/oleObject" Target="../embeddings/oleObject50.bin"/><Relationship Id="rId2" Type="http://schemas.openxmlformats.org/officeDocument/2006/relationships/image" Target="../media/image31.wmf"/><Relationship Id="rId17" Type="http://schemas.openxmlformats.org/officeDocument/2006/relationships/vmlDrawing" Target="../drawings/vmlDrawing11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61.wmf"/><Relationship Id="rId14" Type="http://schemas.openxmlformats.org/officeDocument/2006/relationships/oleObject" Target="../embeddings/oleObject56.bin"/><Relationship Id="rId13" Type="http://schemas.openxmlformats.org/officeDocument/2006/relationships/image" Target="../media/image60.wmf"/><Relationship Id="rId12" Type="http://schemas.openxmlformats.org/officeDocument/2006/relationships/oleObject" Target="../embeddings/oleObject55.bin"/><Relationship Id="rId11" Type="http://schemas.openxmlformats.org/officeDocument/2006/relationships/image" Target="../media/image59.wmf"/><Relationship Id="rId10" Type="http://schemas.openxmlformats.org/officeDocument/2006/relationships/oleObject" Target="../embeddings/oleObject54.bin"/><Relationship Id="rId1" Type="http://schemas.openxmlformats.org/officeDocument/2006/relationships/oleObject" Target="../embeddings/oleObject49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77.png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2.v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82.wmf"/><Relationship Id="rId6" Type="http://schemas.openxmlformats.org/officeDocument/2006/relationships/oleObject" Target="../embeddings/oleObject57.bin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image" Target="../media/image8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hyperlink" Target="http://aryun.ustcori.com:323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18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5.bin"/><Relationship Id="rId10" Type="http://schemas.openxmlformats.org/officeDocument/2006/relationships/image" Target="../media/image20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3.wmf"/><Relationship Id="rId3" Type="http://schemas.openxmlformats.org/officeDocument/2006/relationships/oleObject" Target="../embeddings/oleObject7.bin"/><Relationship Id="rId20" Type="http://schemas.openxmlformats.org/officeDocument/2006/relationships/vmlDrawing" Target="../drawings/vmlDrawing3.vml"/><Relationship Id="rId2" Type="http://schemas.openxmlformats.org/officeDocument/2006/relationships/image" Target="../media/image22.wmf"/><Relationship Id="rId19" Type="http://schemas.openxmlformats.org/officeDocument/2006/relationships/slideLayout" Target="../slideLayouts/slideLayout12.xml"/><Relationship Id="rId18" Type="http://schemas.openxmlformats.org/officeDocument/2006/relationships/image" Target="../media/image28.wmf"/><Relationship Id="rId17" Type="http://schemas.openxmlformats.org/officeDocument/2006/relationships/oleObject" Target="../embeddings/oleObject12.bin"/><Relationship Id="rId16" Type="http://schemas.openxmlformats.org/officeDocument/2006/relationships/image" Target="../media/image27.wmf"/><Relationship Id="rId15" Type="http://schemas.openxmlformats.org/officeDocument/2006/relationships/oleObject" Target="../embeddings/oleObject11.bin"/><Relationship Id="rId14" Type="http://schemas.openxmlformats.org/officeDocument/2006/relationships/image" Target="../media/image26.wmf"/><Relationship Id="rId13" Type="http://schemas.openxmlformats.org/officeDocument/2006/relationships/oleObject" Target="../embeddings/oleObject10.bin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1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4025"/>
            <a:ext cx="12192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5949950"/>
            <a:ext cx="12192000" cy="908050"/>
          </a:xfrm>
          <a:prstGeom prst="rect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</a:rPr>
              <a:t>                                                       </a:t>
            </a:r>
            <a:endParaRPr kumimoji="1" lang="en-US" altLang="zh-CN" sz="2800" b="1" i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0"/>
            <a:ext cx="12192000" cy="908050"/>
          </a:xfrm>
          <a:prstGeom prst="rect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8080"/>
              </a:solidFill>
            </a:endParaRPr>
          </a:p>
        </p:txBody>
      </p:sp>
      <p:sp>
        <p:nvSpPr>
          <p:cNvPr id="4101" name="WordArt 8"/>
          <p:cNvSpPr>
            <a:spLocks noChangeArrowheads="1" noChangeShapeType="1" noTextEdit="1"/>
          </p:cNvSpPr>
          <p:nvPr/>
        </p:nvSpPr>
        <p:spPr bwMode="auto">
          <a:xfrm>
            <a:off x="5170488" y="4221641"/>
            <a:ext cx="4127501" cy="5032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kern="10" dirty="0">
                <a:solidFill>
                  <a:srgbClr val="000066"/>
                </a:solidFill>
                <a:effectLst>
                  <a:prstShdw prst="shdw13" dist="53882" dir="13500000">
                    <a:srgbClr val="808080">
                      <a:alpha val="50000"/>
                    </a:srgbClr>
                  </a:prst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物理实验（一）</a:t>
            </a:r>
            <a:endParaRPr lang="zh-CN" altLang="en-US" sz="3600" b="1" kern="10" dirty="0">
              <a:solidFill>
                <a:srgbClr val="000066"/>
              </a:solidFill>
              <a:effectLst>
                <a:prstShdw prst="shdw13" dist="53882" dir="13500000">
                  <a:srgbClr val="808080">
                    <a:alpha val="50000"/>
                  </a:srgbClr>
                </a:prst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102" name="WordArt 9"/>
          <p:cNvSpPr>
            <a:spLocks noChangeArrowheads="1" noChangeShapeType="1" noTextEdit="1"/>
          </p:cNvSpPr>
          <p:nvPr/>
        </p:nvSpPr>
        <p:spPr bwMode="auto">
          <a:xfrm>
            <a:off x="5016501" y="2319332"/>
            <a:ext cx="6705600" cy="156289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593"/>
              </a:avLst>
            </a:prstTxWarp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虚拟仿真实验</a:t>
            </a:r>
            <a:r>
              <a:rPr lang="en-US" altLang="zh-C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</a:t>
            </a:r>
            <a:endParaRPr lang="en-US" altLang="zh-CN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热敏电阻温度特性研究实验</a:t>
            </a:r>
            <a:endParaRPr lang="zh-CN" alt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103" name="WordArt 8"/>
          <p:cNvSpPr>
            <a:spLocks noChangeArrowheads="1" noChangeShapeType="1" noTextEdit="1"/>
          </p:cNvSpPr>
          <p:nvPr/>
        </p:nvSpPr>
        <p:spPr bwMode="auto">
          <a:xfrm>
            <a:off x="5364163" y="4724401"/>
            <a:ext cx="4127501" cy="8286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600" b="1" kern="10">
              <a:solidFill>
                <a:srgbClr val="000066"/>
              </a:solidFill>
              <a:effectLst>
                <a:prstShdw prst="shdw13" dist="53882" dir="13500000">
                  <a:srgbClr val="808080">
                    <a:alpha val="50000"/>
                  </a:srgbClr>
                </a:prst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" name="WordArt 8"/>
          <p:cNvSpPr>
            <a:spLocks noChangeArrowheads="1" noChangeShapeType="1" noTextEdit="1"/>
          </p:cNvSpPr>
          <p:nvPr/>
        </p:nvSpPr>
        <p:spPr bwMode="auto">
          <a:xfrm>
            <a:off x="6722745" y="5217160"/>
            <a:ext cx="1224280" cy="638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10" dirty="0">
                <a:solidFill>
                  <a:srgbClr val="000066"/>
                </a:solidFill>
                <a:effectLst>
                  <a:prstShdw prst="shdw13" dist="53882" dir="13500000">
                    <a:srgbClr val="808080">
                      <a:alpha val="50000"/>
                    </a:srgbClr>
                  </a:prst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陈思娟</a:t>
            </a:r>
            <a:endParaRPr lang="zh-CN" altLang="en-US" sz="2800" b="1" kern="10" dirty="0">
              <a:solidFill>
                <a:srgbClr val="000066"/>
              </a:solidFill>
              <a:effectLst>
                <a:prstShdw prst="shdw13" dist="53882" dir="13500000">
                  <a:srgbClr val="808080">
                    <a:alpha val="50000"/>
                  </a:srgbClr>
                </a:prst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kern="10" dirty="0">
                <a:solidFill>
                  <a:srgbClr val="000066"/>
                </a:solidFill>
                <a:effectLst>
                  <a:prstShdw prst="shdw13" dist="53882" dir="13500000">
                    <a:srgbClr val="808080">
                      <a:alpha val="50000"/>
                    </a:srgbClr>
                  </a:prst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2022.4.7</a:t>
            </a:r>
            <a:endParaRPr lang="en-US" altLang="zh-CN" sz="2800" b="1" kern="10" dirty="0">
              <a:solidFill>
                <a:srgbClr val="000066"/>
              </a:solidFill>
              <a:effectLst>
                <a:prstShdw prst="shdw13" dist="53882" dir="13500000">
                  <a:srgbClr val="808080">
                    <a:alpha val="50000"/>
                  </a:srgbClr>
                </a:prst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31"/>
          <p:cNvSpPr>
            <a:spLocks noChangeArrowheads="1"/>
          </p:cNvSpPr>
          <p:nvPr/>
        </p:nvSpPr>
        <p:spPr bwMode="auto">
          <a:xfrm>
            <a:off x="0" y="149749"/>
            <a:ext cx="956437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、电阻的测量更方法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惠斯通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电桥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ectangle 5"/>
          <p:cNvSpPr>
            <a:spLocks noChangeArrowheads="1"/>
          </p:cNvSpPr>
          <p:nvPr/>
        </p:nvSpPr>
        <p:spPr bwMode="auto">
          <a:xfrm>
            <a:off x="615600" y="1004213"/>
            <a:ext cx="820166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检流计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G </a:t>
            </a:r>
            <a:r>
              <a:rPr 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的灵敏度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en-US" altLang="zh-CN" b="1" i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：电流变化量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△</a:t>
            </a:r>
            <a:r>
              <a:rPr lang="en-US" altLang="zh-CN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I</a:t>
            </a:r>
            <a:r>
              <a:rPr lang="en-US" altLang="zh-CN" b="1" i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R</a:t>
            </a:r>
            <a:r>
              <a:rPr lang="en-US" altLang="zh-CN" b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g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所引起的指针偏转格数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△</a:t>
            </a:r>
            <a:r>
              <a: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的比值：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82" name="Object 33"/>
          <p:cNvGraphicFramePr>
            <a:graphicFrameLocks noChangeAspect="1"/>
          </p:cNvGraphicFramePr>
          <p:nvPr/>
        </p:nvGraphicFramePr>
        <p:xfrm>
          <a:off x="4860608" y="1421130"/>
          <a:ext cx="1126490" cy="829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" name="Equation" r:id="rId1" imgW="609600" imgH="444500" progId="Equation.DSMT4">
                  <p:embed/>
                </p:oleObj>
              </mc:Choice>
              <mc:Fallback>
                <p:oleObj name="Equation" r:id="rId1" imgW="609600" imgH="4445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608" y="1421130"/>
                        <a:ext cx="1126490" cy="829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06215" y="1658898"/>
            <a:ext cx="53721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(1)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84" name="Rectangle 5"/>
          <p:cNvSpPr>
            <a:spLocks noChangeArrowheads="1"/>
          </p:cNvSpPr>
          <p:nvPr/>
        </p:nvSpPr>
        <p:spPr bwMode="auto">
          <a:xfrm>
            <a:off x="6806215" y="2963188"/>
            <a:ext cx="53721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(2)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806215" y="3962678"/>
            <a:ext cx="53721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(3)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7505" y="2149118"/>
            <a:ext cx="937958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电桥灵敏度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 </a:t>
            </a:r>
            <a:r>
              <a:rPr 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：在处于平衡状态的电桥里，测量臂电阻</a:t>
            </a:r>
            <a:r>
              <a:rPr lang="en-US" altLang="zh-CN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R</a:t>
            </a:r>
            <a:r>
              <a:rPr lang="en-US" altLang="zh-CN" b="1" i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x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改变一个微小量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△</a:t>
            </a:r>
            <a:r>
              <a:rPr lang="en-US" altLang="zh-CN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R</a:t>
            </a:r>
            <a:r>
              <a:rPr lang="en-US" altLang="zh-CN" b="1" i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x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所引起的</a:t>
            </a:r>
            <a:endParaRPr lang="zh-CN" altLang="en-US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algn="l"/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检流计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G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的指针偏转格数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△</a:t>
            </a:r>
            <a:r>
              <a: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的比值：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5" name="Object 33"/>
          <p:cNvGraphicFramePr>
            <a:graphicFrameLocks noChangeAspect="1"/>
          </p:cNvGraphicFramePr>
          <p:nvPr/>
        </p:nvGraphicFramePr>
        <p:xfrm>
          <a:off x="4748531" y="3801428"/>
          <a:ext cx="1807845" cy="805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3" imgW="977900" imgH="431800" progId="Equation.DSMT4">
                  <p:embed/>
                </p:oleObj>
              </mc:Choice>
              <mc:Fallback>
                <p:oleObj name="Equation" r:id="rId3" imgW="977900" imgH="4318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531" y="3801428"/>
                        <a:ext cx="1807845" cy="805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6235" y="3420388"/>
            <a:ext cx="1105535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电桥相对灵敏度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 </a:t>
            </a:r>
            <a:r>
              <a:rPr lang="zh-CN" altLang="en-US" b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相对</a:t>
            </a:r>
            <a:r>
              <a:rPr 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：在处于平衡状态的电桥里，测量臂电阻</a:t>
            </a:r>
            <a:r>
              <a:rPr lang="en-US" altLang="zh-CN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R</a:t>
            </a:r>
            <a:r>
              <a:rPr lang="en-US" altLang="zh-CN" b="1" i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x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改变一个相对微小量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△</a:t>
            </a:r>
            <a:r>
              <a:rPr lang="en-US" altLang="zh-CN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R</a:t>
            </a:r>
            <a:r>
              <a:rPr lang="en-US" altLang="zh-CN" b="1" i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x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/</a:t>
            </a:r>
            <a:r>
              <a:rPr lang="en-US" altLang="zh-CN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R</a:t>
            </a:r>
            <a:r>
              <a:rPr lang="en-US" altLang="zh-CN" b="1" i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x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所引起的</a:t>
            </a:r>
            <a:endParaRPr lang="zh-CN" altLang="en-US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algn="l"/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检流计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G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的指针偏转格数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△</a:t>
            </a:r>
            <a:r>
              <a: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的比值：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8" name="Object 33"/>
          <p:cNvGraphicFramePr>
            <a:graphicFrameLocks noChangeAspect="1"/>
          </p:cNvGraphicFramePr>
          <p:nvPr/>
        </p:nvGraphicFramePr>
        <p:xfrm>
          <a:off x="4978401" y="2641283"/>
          <a:ext cx="1009015" cy="805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5" imgW="545465" imgH="431800" progId="Equation.DSMT4">
                  <p:embed/>
                </p:oleObj>
              </mc:Choice>
              <mc:Fallback>
                <p:oleObj name="Equation" r:id="rId5" imgW="545465" imgH="4318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1" y="2641283"/>
                        <a:ext cx="1009015" cy="805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39425" y="4921528"/>
            <a:ext cx="344741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将式（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）带入式（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）中，则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11" name="Object 33"/>
          <p:cNvGraphicFramePr>
            <a:graphicFrameLocks noChangeAspect="1"/>
          </p:cNvGraphicFramePr>
          <p:nvPr/>
        </p:nvGraphicFramePr>
        <p:xfrm>
          <a:off x="4748214" y="4678681"/>
          <a:ext cx="1925320" cy="8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7" imgW="1041400" imgH="457200" progId="Equation.DSMT4">
                  <p:embed/>
                </p:oleObj>
              </mc:Choice>
              <mc:Fallback>
                <p:oleObj name="Equation" r:id="rId7" imgW="1041400" imgH="4572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4" y="4678681"/>
                        <a:ext cx="1925320" cy="853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806215" y="4921528"/>
            <a:ext cx="53721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(4)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21010" y="5697498"/>
            <a:ext cx="8363585" cy="36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因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△</a:t>
            </a:r>
            <a:r>
              <a:rPr lang="en-US" altLang="zh-CN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I</a:t>
            </a:r>
            <a:r>
              <a:rPr lang="en-US" altLang="zh-CN" b="1" i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R</a:t>
            </a:r>
            <a:r>
              <a:rPr lang="en-US" altLang="zh-CN" b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g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和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△</a:t>
            </a:r>
            <a:r>
              <a:rPr lang="en-US" altLang="zh-CN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R</a:t>
            </a:r>
            <a:r>
              <a:rPr lang="en-US" altLang="zh-CN" b="1" i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x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变化很小，因此式（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4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）中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       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可用其偏微分形式表示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，即：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15" name="Object 33"/>
          <p:cNvGraphicFramePr>
            <a:graphicFrameLocks noChangeAspect="1"/>
          </p:cNvGraphicFramePr>
          <p:nvPr/>
        </p:nvGraphicFramePr>
        <p:xfrm>
          <a:off x="5335272" y="5399406"/>
          <a:ext cx="634365" cy="8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9" imgW="342900" imgH="457200" progId="Equation.DSMT4">
                  <p:embed/>
                </p:oleObj>
              </mc:Choice>
              <mc:Fallback>
                <p:oleObj name="Equation" r:id="rId9" imgW="342900" imgH="4572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272" y="5399406"/>
                        <a:ext cx="634365" cy="853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3"/>
          <p:cNvGraphicFramePr>
            <a:graphicFrameLocks noChangeAspect="1"/>
          </p:cNvGraphicFramePr>
          <p:nvPr/>
        </p:nvGraphicFramePr>
        <p:xfrm>
          <a:off x="9237664" y="5400041"/>
          <a:ext cx="1902460" cy="8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Equation" r:id="rId11" imgW="1028700" imgH="457200" progId="Equation.DSMT4">
                  <p:embed/>
                </p:oleObj>
              </mc:Choice>
              <mc:Fallback>
                <p:oleObj name="Equation" r:id="rId11" imgW="1028700" imgH="4572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7664" y="5400041"/>
                        <a:ext cx="1902460" cy="853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1215655" y="5642888"/>
            <a:ext cx="463550" cy="36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(5)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31"/>
          <p:cNvSpPr>
            <a:spLocks noChangeArrowheads="1"/>
          </p:cNvSpPr>
          <p:nvPr/>
        </p:nvSpPr>
        <p:spPr bwMode="auto">
          <a:xfrm>
            <a:off x="0" y="149749"/>
            <a:ext cx="956437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、电阻的测量更方法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惠斯通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电桥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3156235" y="1265833"/>
            <a:ext cx="53721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(6)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7745095" y="1016000"/>
            <a:ext cx="2900680" cy="2630170"/>
            <a:chOff x="14164" y="1390"/>
            <a:chExt cx="4568" cy="4142"/>
          </a:xfrm>
        </p:grpSpPr>
        <p:grpSp>
          <p:nvGrpSpPr>
            <p:cNvPr id="52" name="组合 51"/>
            <p:cNvGrpSpPr/>
            <p:nvPr/>
          </p:nvGrpSpPr>
          <p:grpSpPr>
            <a:xfrm rot="0">
              <a:off x="14164" y="1390"/>
              <a:ext cx="4569" cy="4142"/>
              <a:chOff x="4095750" y="1086087"/>
              <a:chExt cx="2436216" cy="2390746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4381500" y="1364362"/>
                <a:ext cx="1916430" cy="1264537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 rot="19599243">
                <a:off x="4701540" y="1611630"/>
                <a:ext cx="396240" cy="876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 rot="19599243">
                <a:off x="5612130" y="2286000"/>
                <a:ext cx="396240" cy="876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 rot="1951095">
                <a:off x="4702564" y="2288058"/>
                <a:ext cx="396240" cy="876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 rot="1951095">
                <a:off x="5590294" y="1613689"/>
                <a:ext cx="396240" cy="876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 flipV="1">
                <a:off x="5620662" y="1546860"/>
                <a:ext cx="358365" cy="21336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5339715" y="1364362"/>
                <a:ext cx="0" cy="12645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5208270" y="1855470"/>
                <a:ext cx="270478" cy="2705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lang="zh-CN" altLang="en-US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714535" y="1354890"/>
                    <a:ext cx="260023" cy="251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4535" y="1354890"/>
                    <a:ext cx="260023" cy="251760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文本框 17"/>
                  <p:cNvSpPr txBox="1"/>
                  <p:nvPr/>
                </p:nvSpPr>
                <p:spPr>
                  <a:xfrm rot="21383987">
                    <a:off x="5787123" y="2320158"/>
                    <a:ext cx="264491" cy="251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383987">
                    <a:off x="5787123" y="2320158"/>
                    <a:ext cx="264491" cy="251760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4756444" y="2383932"/>
                    <a:ext cx="264491" cy="251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6444" y="2383932"/>
                    <a:ext cx="264491" cy="251760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本框 19"/>
                  <p:cNvSpPr txBox="1"/>
                  <p:nvPr/>
                </p:nvSpPr>
                <p:spPr>
                  <a:xfrm rot="21357119">
                    <a:off x="5684881" y="1306521"/>
                    <a:ext cx="264491" cy="251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357119">
                    <a:off x="5684881" y="1306521"/>
                    <a:ext cx="264491" cy="251760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接连接符 21"/>
              <p:cNvCxnSpPr/>
              <p:nvPr/>
            </p:nvCxnSpPr>
            <p:spPr>
              <a:xfrm>
                <a:off x="4949190" y="3054667"/>
                <a:ext cx="0" cy="1114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4908242" y="3010343"/>
                <a:ext cx="0" cy="2133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>
                <a:off x="4379553" y="3110700"/>
                <a:ext cx="51393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H="1" flipV="1">
                <a:off x="4377690" y="1996632"/>
                <a:ext cx="11398" cy="11123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4974558" y="3108960"/>
                <a:ext cx="5648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H="1" flipV="1">
                <a:off x="6301740" y="1990725"/>
                <a:ext cx="11398" cy="11123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/>
              <p:nvPr/>
            </p:nvCxnSpPr>
            <p:spPr>
              <a:xfrm flipH="1">
                <a:off x="5817126" y="3103053"/>
                <a:ext cx="490313" cy="781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5563544" y="2983230"/>
                <a:ext cx="224870" cy="1276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4095750" y="1809750"/>
                <a:ext cx="260506" cy="33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5191835" y="1086087"/>
                <a:ext cx="260506" cy="33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6271460" y="1798513"/>
                <a:ext cx="260506" cy="33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5191313" y="2579328"/>
                <a:ext cx="260506" cy="33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4740129" y="3137564"/>
                <a:ext cx="260506" cy="33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5483534" y="3141153"/>
                <a:ext cx="260506" cy="33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5511213" y="1888169"/>
                    <a:ext cx="240496" cy="238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cs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1213" y="1888169"/>
                    <a:ext cx="240496" cy="238360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" name="直接箭头连接符 4"/>
            <p:cNvCxnSpPr/>
            <p:nvPr/>
          </p:nvCxnSpPr>
          <p:spPr>
            <a:xfrm flipV="1">
              <a:off x="14870" y="2624"/>
              <a:ext cx="409" cy="2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4647" y="2069"/>
              <a:ext cx="7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Rx</a:t>
              </a:r>
              <a:endParaRPr lang="zh-CN" alt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6667" y="1411"/>
              <a:ext cx="7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R3</a:t>
              </a:r>
              <a:endParaRPr lang="zh-CN" alt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16667" y="1956"/>
              <a:ext cx="358" cy="2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15189" y="2723"/>
              <a:ext cx="7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zh-CN" alt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H="1" flipV="1">
              <a:off x="14994" y="3136"/>
              <a:ext cx="285" cy="168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16749" y="3793"/>
              <a:ext cx="205" cy="1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6448" y="3228"/>
              <a:ext cx="7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zh-CN" alt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>
            <a:xfrm>
              <a:off x="16494" y="1897"/>
              <a:ext cx="1" cy="5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5899" y="2140"/>
              <a:ext cx="7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4" name="Object 33"/>
          <p:cNvGraphicFramePr>
            <a:graphicFrameLocks noChangeAspect="1"/>
          </p:cNvGraphicFramePr>
          <p:nvPr/>
        </p:nvGraphicFramePr>
        <p:xfrm>
          <a:off x="1263333" y="1178243"/>
          <a:ext cx="1835150" cy="51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Equation" r:id="rId6" imgW="862965" imgH="241300" progId="Equation.DSMT4">
                  <p:embed/>
                </p:oleObj>
              </mc:Choice>
              <mc:Fallback>
                <p:oleObj name="Equation" r:id="rId6" imgW="862965" imgH="2413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333" y="1178243"/>
                        <a:ext cx="1835150" cy="516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3"/>
          <p:cNvGraphicFramePr>
            <a:graphicFrameLocks noChangeAspect="1"/>
          </p:cNvGraphicFramePr>
          <p:nvPr/>
        </p:nvGraphicFramePr>
        <p:xfrm>
          <a:off x="4001453" y="1159828"/>
          <a:ext cx="1835150" cy="51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Equation" r:id="rId8" imgW="862965" imgH="241300" progId="Equation.DSMT4">
                  <p:embed/>
                </p:oleObj>
              </mc:Choice>
              <mc:Fallback>
                <p:oleObj name="Equation" r:id="rId8" imgW="862965" imgH="2413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1453" y="1159828"/>
                        <a:ext cx="1835150" cy="516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3"/>
          <p:cNvGraphicFramePr>
            <a:graphicFrameLocks noChangeAspect="1"/>
          </p:cNvGraphicFramePr>
          <p:nvPr/>
        </p:nvGraphicFramePr>
        <p:xfrm>
          <a:off x="1199515" y="1764983"/>
          <a:ext cx="2728595" cy="51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Equation" r:id="rId10" imgW="1282700" imgH="241300" progId="Equation.DSMT4">
                  <p:embed/>
                </p:oleObj>
              </mc:Choice>
              <mc:Fallback>
                <p:oleObj name="Equation" r:id="rId10" imgW="1282700" imgH="2413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515" y="1764983"/>
                        <a:ext cx="2728595" cy="516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33"/>
          <p:cNvGraphicFramePr>
            <a:graphicFrameLocks noChangeAspect="1"/>
          </p:cNvGraphicFramePr>
          <p:nvPr/>
        </p:nvGraphicFramePr>
        <p:xfrm>
          <a:off x="1186180" y="2310448"/>
          <a:ext cx="3025775" cy="48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" name="Equation" r:id="rId12" imgW="1422400" imgH="228600" progId="Equation.DSMT4">
                  <p:embed/>
                </p:oleObj>
              </mc:Choice>
              <mc:Fallback>
                <p:oleObj name="Equation" r:id="rId12" imgW="1422400" imgH="2286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180" y="2310448"/>
                        <a:ext cx="3025775" cy="489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33"/>
          <p:cNvGraphicFramePr>
            <a:graphicFrameLocks noChangeAspect="1"/>
          </p:cNvGraphicFramePr>
          <p:nvPr/>
        </p:nvGraphicFramePr>
        <p:xfrm>
          <a:off x="1186180" y="2894648"/>
          <a:ext cx="3025775" cy="48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" name="Equation" r:id="rId14" imgW="1422400" imgH="228600" progId="Equation.DSMT4">
                  <p:embed/>
                </p:oleObj>
              </mc:Choice>
              <mc:Fallback>
                <p:oleObj name="Equation" r:id="rId14" imgW="1422400" imgH="2286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180" y="2894648"/>
                        <a:ext cx="3025775" cy="489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5917215" y="1218843"/>
            <a:ext cx="53721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(7)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60" name="Rectangle 5"/>
          <p:cNvSpPr>
            <a:spLocks noChangeArrowheads="1"/>
          </p:cNvSpPr>
          <p:nvPr/>
        </p:nvSpPr>
        <p:spPr bwMode="auto">
          <a:xfrm>
            <a:off x="4395120" y="1860828"/>
            <a:ext cx="53721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(8)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4395120" y="2371368"/>
            <a:ext cx="53721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(9)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4395120" y="2956203"/>
            <a:ext cx="679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(10)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63" name="Rectangle 5"/>
          <p:cNvSpPr>
            <a:spLocks noChangeArrowheads="1"/>
          </p:cNvSpPr>
          <p:nvPr/>
        </p:nvSpPr>
        <p:spPr bwMode="auto">
          <a:xfrm>
            <a:off x="1103280" y="4618633"/>
            <a:ext cx="329184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将式（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）带入式（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）中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则：</a:t>
            </a:r>
            <a:endParaRPr lang="zh-CN" altLang="en-US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65" name="Object 33"/>
          <p:cNvGraphicFramePr>
            <a:graphicFrameLocks noChangeAspect="1"/>
          </p:cNvGraphicFramePr>
          <p:nvPr/>
        </p:nvGraphicFramePr>
        <p:xfrm>
          <a:off x="4566603" y="4503103"/>
          <a:ext cx="3619500" cy="598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" name="Equation" r:id="rId16" imgW="1701800" imgH="279400" progId="Equation.DSMT4">
                  <p:embed/>
                </p:oleObj>
              </mc:Choice>
              <mc:Fallback>
                <p:oleObj name="Equation" r:id="rId16" imgW="1701800" imgH="2794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6603" y="4503103"/>
                        <a:ext cx="3619500" cy="598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5"/>
          <p:cNvSpPr>
            <a:spLocks noChangeArrowheads="1"/>
          </p:cNvSpPr>
          <p:nvPr/>
        </p:nvSpPr>
        <p:spPr bwMode="auto">
          <a:xfrm>
            <a:off x="8304180" y="4619268"/>
            <a:ext cx="679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(13)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1095025" y="5269508"/>
            <a:ext cx="38830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将式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(11)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(12) 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带入式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(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13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) 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则：</a:t>
            </a:r>
            <a:endParaRPr lang="zh-CN" altLang="en-US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69" name="Object 33"/>
          <p:cNvGraphicFramePr>
            <a:graphicFrameLocks noChangeAspect="1"/>
          </p:cNvGraphicFramePr>
          <p:nvPr/>
        </p:nvGraphicFramePr>
        <p:xfrm>
          <a:off x="5270183" y="5103496"/>
          <a:ext cx="5349240" cy="98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" name="Equation" r:id="rId18" imgW="2514600" imgH="457200" progId="Equation.DSMT4">
                  <p:embed/>
                </p:oleObj>
              </mc:Choice>
              <mc:Fallback>
                <p:oleObj name="Equation" r:id="rId18" imgW="2514600" imgH="4572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183" y="5103496"/>
                        <a:ext cx="5349240" cy="980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Rectangle 5"/>
          <p:cNvSpPr>
            <a:spLocks noChangeArrowheads="1"/>
          </p:cNvSpPr>
          <p:nvPr/>
        </p:nvSpPr>
        <p:spPr bwMode="auto">
          <a:xfrm>
            <a:off x="1103915" y="3470553"/>
            <a:ext cx="329184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将式（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）带入式（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）中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则：</a:t>
            </a:r>
            <a:endParaRPr lang="zh-CN" altLang="en-US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72" name="Object 33"/>
          <p:cNvGraphicFramePr>
            <a:graphicFrameLocks noChangeAspect="1"/>
          </p:cNvGraphicFramePr>
          <p:nvPr/>
        </p:nvGraphicFramePr>
        <p:xfrm>
          <a:off x="4590733" y="3394076"/>
          <a:ext cx="3187700" cy="54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Equation" r:id="rId20" imgW="1498600" imgH="254000" progId="Equation.DSMT4">
                  <p:embed/>
                </p:oleObj>
              </mc:Choice>
              <mc:Fallback>
                <p:oleObj name="Equation" r:id="rId20" imgW="1498600" imgH="2540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0733" y="3394076"/>
                        <a:ext cx="3187700" cy="544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Rectangle 5"/>
          <p:cNvSpPr>
            <a:spLocks noChangeArrowheads="1"/>
          </p:cNvSpPr>
          <p:nvPr/>
        </p:nvSpPr>
        <p:spPr bwMode="auto">
          <a:xfrm>
            <a:off x="7820310" y="3483253"/>
            <a:ext cx="679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(11)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75" name="Rectangle 5"/>
          <p:cNvSpPr>
            <a:spLocks noChangeArrowheads="1"/>
          </p:cNvSpPr>
          <p:nvPr/>
        </p:nvSpPr>
        <p:spPr bwMode="auto">
          <a:xfrm>
            <a:off x="1105185" y="3998238"/>
            <a:ext cx="34340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将式（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）带入式（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）中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则：</a:t>
            </a:r>
            <a:endParaRPr lang="zh-CN" altLang="en-US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76" name="Object 33"/>
          <p:cNvGraphicFramePr>
            <a:graphicFrameLocks noChangeAspect="1"/>
          </p:cNvGraphicFramePr>
          <p:nvPr/>
        </p:nvGraphicFramePr>
        <p:xfrm>
          <a:off x="4605338" y="3921761"/>
          <a:ext cx="3161030" cy="54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" name="Equation" r:id="rId22" imgW="1485900" imgH="254000" progId="Equation.DSMT4">
                  <p:embed/>
                </p:oleObj>
              </mc:Choice>
              <mc:Fallback>
                <p:oleObj name="Equation" r:id="rId22" imgW="1485900" imgH="2540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38" y="3921761"/>
                        <a:ext cx="3161030" cy="544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Rectangle 5"/>
          <p:cNvSpPr>
            <a:spLocks noChangeArrowheads="1"/>
          </p:cNvSpPr>
          <p:nvPr/>
        </p:nvSpPr>
        <p:spPr bwMode="auto">
          <a:xfrm>
            <a:off x="7821580" y="4010938"/>
            <a:ext cx="679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(12)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10710830" y="5269508"/>
            <a:ext cx="679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(14)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31"/>
          <p:cNvSpPr>
            <a:spLocks noChangeArrowheads="1"/>
          </p:cNvSpPr>
          <p:nvPr/>
        </p:nvSpPr>
        <p:spPr bwMode="auto">
          <a:xfrm>
            <a:off x="0" y="149749"/>
            <a:ext cx="956437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、电阻的测量更方法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惠斯通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电桥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9" name="Object 33"/>
          <p:cNvGraphicFramePr>
            <a:graphicFrameLocks noChangeAspect="1"/>
          </p:cNvGraphicFramePr>
          <p:nvPr/>
        </p:nvGraphicFramePr>
        <p:xfrm>
          <a:off x="851853" y="1061721"/>
          <a:ext cx="5349240" cy="98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" name="Equation" r:id="rId1" imgW="2514600" imgH="457200" progId="Equation.DSMT4">
                  <p:embed/>
                </p:oleObj>
              </mc:Choice>
              <mc:Fallback>
                <p:oleObj name="Equation" r:id="rId1" imgW="2514600" imgH="4572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53" y="1061721"/>
                        <a:ext cx="5349240" cy="980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292500" y="1294408"/>
            <a:ext cx="679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(14)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81" name="Rectangle 5"/>
          <p:cNvSpPr>
            <a:spLocks noChangeArrowheads="1"/>
          </p:cNvSpPr>
          <p:nvPr/>
        </p:nvSpPr>
        <p:spPr bwMode="auto">
          <a:xfrm>
            <a:off x="615600" y="2042438"/>
            <a:ext cx="521081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将式（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14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）中含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b="1" i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en-US" altLang="zh-CN" b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 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的项都移到左侧，</a:t>
            </a:r>
            <a:r>
              <a:rPr 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整理可得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</a:t>
            </a:r>
            <a:endParaRPr lang="zh-CN" altLang="en-US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82" name="Object 33"/>
          <p:cNvGraphicFramePr>
            <a:graphicFrameLocks noChangeAspect="1"/>
          </p:cNvGraphicFramePr>
          <p:nvPr/>
        </p:nvGraphicFramePr>
        <p:xfrm>
          <a:off x="497840" y="2528888"/>
          <a:ext cx="1064958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" name="Equation" r:id="rId3" imgW="5765800" imgH="304800" progId="Equation.DSMT4">
                  <p:embed/>
                </p:oleObj>
              </mc:Choice>
              <mc:Fallback>
                <p:oleObj name="Equation" r:id="rId3" imgW="5765800" imgH="3048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" y="2528888"/>
                        <a:ext cx="1064958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16235" y="3163848"/>
            <a:ext cx="6413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即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</a:t>
            </a:r>
            <a:endParaRPr lang="zh-CN" altLang="en-US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3" name="Object 33"/>
          <p:cNvGraphicFramePr>
            <a:graphicFrameLocks noChangeAspect="1"/>
          </p:cNvGraphicFramePr>
          <p:nvPr/>
        </p:nvGraphicFramePr>
        <p:xfrm>
          <a:off x="2055178" y="3186748"/>
          <a:ext cx="8820150" cy="52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Equation" r:id="rId5" imgW="4775200" imgH="279400" progId="Equation.DSMT4">
                  <p:embed/>
                </p:oleObj>
              </mc:Choice>
              <mc:Fallback>
                <p:oleObj name="Equation" r:id="rId5" imgW="4775200" imgH="2794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178" y="3186748"/>
                        <a:ext cx="8820150" cy="521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11253755" y="2629813"/>
            <a:ext cx="679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(15)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11148345" y="3187343"/>
            <a:ext cx="679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(16)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616235" y="3864253"/>
            <a:ext cx="6413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故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</a:t>
            </a:r>
            <a:endParaRPr lang="zh-CN" altLang="en-US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54" name="Object 33"/>
          <p:cNvGraphicFramePr>
            <a:graphicFrameLocks noChangeAspect="1"/>
          </p:cNvGraphicFramePr>
          <p:nvPr/>
        </p:nvGraphicFramePr>
        <p:xfrm>
          <a:off x="3011171" y="3609658"/>
          <a:ext cx="6849745" cy="87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" name="Equation" r:id="rId7" imgW="3708400" imgH="469900" progId="Equation.DSMT4">
                  <p:embed/>
                </p:oleObj>
              </mc:Choice>
              <mc:Fallback>
                <p:oleObj name="Equation" r:id="rId7" imgW="3708400" imgH="4699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171" y="3609658"/>
                        <a:ext cx="6849745" cy="876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Rectangle 5"/>
          <p:cNvSpPr>
            <a:spLocks noChangeArrowheads="1"/>
          </p:cNvSpPr>
          <p:nvPr/>
        </p:nvSpPr>
        <p:spPr bwMode="auto">
          <a:xfrm>
            <a:off x="9950735" y="3849648"/>
            <a:ext cx="679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(17)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85" name="Rectangle 5"/>
          <p:cNvSpPr>
            <a:spLocks noChangeArrowheads="1"/>
          </p:cNvSpPr>
          <p:nvPr/>
        </p:nvSpPr>
        <p:spPr bwMode="auto">
          <a:xfrm>
            <a:off x="616870" y="4677688"/>
            <a:ext cx="654939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当电桥处于平衡位置时，式（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17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）的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r>
              <a:rPr lang="en-US" altLang="zh-CN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I</a:t>
            </a:r>
            <a:r>
              <a:rPr lang="en-US" altLang="zh-CN" b="1" i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R</a:t>
            </a:r>
            <a:r>
              <a:rPr lang="en-US" altLang="zh-CN" b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g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对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r>
              <a:rPr lang="en-US" altLang="zh-CN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R</a:t>
            </a:r>
            <a:r>
              <a:rPr lang="en-US" altLang="zh-CN" b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x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求偏导，可得：</a:t>
            </a:r>
            <a:endParaRPr lang="zh-CN" altLang="en-US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86" name="Object 33"/>
          <p:cNvGraphicFramePr>
            <a:graphicFrameLocks noChangeAspect="1"/>
          </p:cNvGraphicFramePr>
          <p:nvPr/>
        </p:nvGraphicFramePr>
        <p:xfrm>
          <a:off x="2846388" y="5235893"/>
          <a:ext cx="7014210" cy="87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" name="Equation" r:id="rId9" imgW="3797300" imgH="469900" progId="Equation.DSMT4">
                  <p:embed/>
                </p:oleObj>
              </mc:Choice>
              <mc:Fallback>
                <p:oleObj name="Equation" r:id="rId9" imgW="3797300" imgH="4699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5235893"/>
                        <a:ext cx="7014210" cy="876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10047255" y="5491123"/>
            <a:ext cx="679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(18)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31"/>
          <p:cNvSpPr>
            <a:spLocks noChangeArrowheads="1"/>
          </p:cNvSpPr>
          <p:nvPr/>
        </p:nvSpPr>
        <p:spPr bwMode="auto">
          <a:xfrm>
            <a:off x="0" y="149749"/>
            <a:ext cx="956437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、电阻的测量更方法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惠斯通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电桥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9" name="Object 33"/>
          <p:cNvGraphicFramePr>
            <a:graphicFrameLocks noChangeAspect="1"/>
          </p:cNvGraphicFramePr>
          <p:nvPr/>
        </p:nvGraphicFramePr>
        <p:xfrm>
          <a:off x="851853" y="1061721"/>
          <a:ext cx="5349240" cy="98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" name="Equation" r:id="rId1" imgW="2514600" imgH="457200" progId="Equation.DSMT4">
                  <p:embed/>
                </p:oleObj>
              </mc:Choice>
              <mc:Fallback>
                <p:oleObj name="Equation" r:id="rId1" imgW="2514600" imgH="4572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53" y="1061721"/>
                        <a:ext cx="5349240" cy="980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292500" y="1294408"/>
            <a:ext cx="679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(14)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81" name="Rectangle 5"/>
          <p:cNvSpPr>
            <a:spLocks noChangeArrowheads="1"/>
          </p:cNvSpPr>
          <p:nvPr/>
        </p:nvSpPr>
        <p:spPr bwMode="auto">
          <a:xfrm>
            <a:off x="615600" y="2042438"/>
            <a:ext cx="521081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将式（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14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）中含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b="1" i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en-US" altLang="zh-CN" b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 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的项都移到左侧，</a:t>
            </a:r>
            <a:r>
              <a:rPr 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整理可得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</a:t>
            </a:r>
            <a:endParaRPr lang="zh-CN" altLang="en-US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82" name="Object 33"/>
          <p:cNvGraphicFramePr>
            <a:graphicFrameLocks noChangeAspect="1"/>
          </p:cNvGraphicFramePr>
          <p:nvPr/>
        </p:nvGraphicFramePr>
        <p:xfrm>
          <a:off x="497840" y="2528888"/>
          <a:ext cx="1064958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" name="Equation" r:id="rId3" imgW="5765800" imgH="304800" progId="Equation.DSMT4">
                  <p:embed/>
                </p:oleObj>
              </mc:Choice>
              <mc:Fallback>
                <p:oleObj name="Equation" r:id="rId3" imgW="5765800" imgH="3048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" y="2528888"/>
                        <a:ext cx="1064958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16235" y="3163848"/>
            <a:ext cx="6413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即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</a:t>
            </a:r>
            <a:endParaRPr lang="zh-CN" altLang="en-US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3" name="Object 33"/>
          <p:cNvGraphicFramePr>
            <a:graphicFrameLocks noChangeAspect="1"/>
          </p:cNvGraphicFramePr>
          <p:nvPr/>
        </p:nvGraphicFramePr>
        <p:xfrm>
          <a:off x="2055178" y="3186748"/>
          <a:ext cx="8820150" cy="52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Equation" r:id="rId5" imgW="4775200" imgH="279400" progId="Equation.DSMT4">
                  <p:embed/>
                </p:oleObj>
              </mc:Choice>
              <mc:Fallback>
                <p:oleObj name="Equation" r:id="rId5" imgW="4775200" imgH="2794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178" y="3186748"/>
                        <a:ext cx="8820150" cy="521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11253755" y="2629813"/>
            <a:ext cx="679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(15)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11148345" y="3187343"/>
            <a:ext cx="679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(16)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616235" y="3864253"/>
            <a:ext cx="6413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故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</a:t>
            </a:r>
            <a:endParaRPr lang="zh-CN" altLang="en-US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54" name="Object 33"/>
          <p:cNvGraphicFramePr>
            <a:graphicFrameLocks noChangeAspect="1"/>
          </p:cNvGraphicFramePr>
          <p:nvPr/>
        </p:nvGraphicFramePr>
        <p:xfrm>
          <a:off x="3011171" y="3609658"/>
          <a:ext cx="6849745" cy="87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" name="Equation" r:id="rId7" imgW="3708400" imgH="469900" progId="Equation.DSMT4">
                  <p:embed/>
                </p:oleObj>
              </mc:Choice>
              <mc:Fallback>
                <p:oleObj name="Equation" r:id="rId7" imgW="3708400" imgH="4699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171" y="3609658"/>
                        <a:ext cx="6849745" cy="876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Rectangle 5"/>
          <p:cNvSpPr>
            <a:spLocks noChangeArrowheads="1"/>
          </p:cNvSpPr>
          <p:nvPr/>
        </p:nvSpPr>
        <p:spPr bwMode="auto">
          <a:xfrm>
            <a:off x="9950735" y="3849648"/>
            <a:ext cx="679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(17)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85" name="Rectangle 5"/>
          <p:cNvSpPr>
            <a:spLocks noChangeArrowheads="1"/>
          </p:cNvSpPr>
          <p:nvPr/>
        </p:nvSpPr>
        <p:spPr bwMode="auto">
          <a:xfrm>
            <a:off x="616870" y="4677688"/>
            <a:ext cx="654939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当电桥处于平衡位置时，式（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17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）的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r>
              <a:rPr lang="en-US" altLang="zh-CN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I</a:t>
            </a:r>
            <a:r>
              <a:rPr lang="en-US" altLang="zh-CN" b="1" i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R</a:t>
            </a:r>
            <a:r>
              <a:rPr lang="en-US" altLang="zh-CN" b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g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对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r>
              <a:rPr lang="en-US" altLang="zh-CN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R</a:t>
            </a:r>
            <a:r>
              <a:rPr lang="en-US" altLang="zh-CN" b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x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求偏导，可得：</a:t>
            </a:r>
            <a:endParaRPr lang="zh-CN" altLang="en-US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86" name="Object 33"/>
          <p:cNvGraphicFramePr>
            <a:graphicFrameLocks noChangeAspect="1"/>
          </p:cNvGraphicFramePr>
          <p:nvPr/>
        </p:nvGraphicFramePr>
        <p:xfrm>
          <a:off x="2846388" y="5235893"/>
          <a:ext cx="7014210" cy="87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" name="Equation" r:id="rId9" imgW="3797300" imgH="469900" progId="Equation.DSMT4">
                  <p:embed/>
                </p:oleObj>
              </mc:Choice>
              <mc:Fallback>
                <p:oleObj name="Equation" r:id="rId9" imgW="3797300" imgH="4699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5235893"/>
                        <a:ext cx="7014210" cy="876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10047255" y="5491123"/>
            <a:ext cx="679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(18)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31"/>
          <p:cNvSpPr>
            <a:spLocks noChangeArrowheads="1"/>
          </p:cNvSpPr>
          <p:nvPr/>
        </p:nvSpPr>
        <p:spPr bwMode="auto">
          <a:xfrm>
            <a:off x="0" y="149749"/>
            <a:ext cx="956437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、电阻的测量更方法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惠斯通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电桥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Rectangle 5"/>
          <p:cNvSpPr>
            <a:spLocks noChangeArrowheads="1"/>
          </p:cNvSpPr>
          <p:nvPr/>
        </p:nvSpPr>
        <p:spPr bwMode="auto">
          <a:xfrm>
            <a:off x="1239805" y="2119273"/>
            <a:ext cx="40481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当式（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18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）代入到式（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5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）中，可得：</a:t>
            </a:r>
            <a:endParaRPr lang="zh-CN" altLang="en-US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86" name="Object 33"/>
          <p:cNvGraphicFramePr>
            <a:graphicFrameLocks noChangeAspect="1"/>
          </p:cNvGraphicFramePr>
          <p:nvPr/>
        </p:nvGraphicFramePr>
        <p:xfrm>
          <a:off x="1140143" y="1018858"/>
          <a:ext cx="7014210" cy="87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" name="Equation" r:id="rId1" imgW="3797300" imgH="469900" progId="Equation.DSMT4">
                  <p:embed/>
                </p:oleObj>
              </mc:Choice>
              <mc:Fallback>
                <p:oleObj name="Equation" r:id="rId1" imgW="3797300" imgH="4699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143" y="1018858"/>
                        <a:ext cx="7014210" cy="876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8341010" y="1274088"/>
            <a:ext cx="679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(18)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17" name="Object 33"/>
          <p:cNvGraphicFramePr>
            <a:graphicFrameLocks noChangeAspect="1"/>
          </p:cNvGraphicFramePr>
          <p:nvPr/>
        </p:nvGraphicFramePr>
        <p:xfrm>
          <a:off x="1208407" y="2541271"/>
          <a:ext cx="8268335" cy="87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Equation" r:id="rId3" imgW="4470400" imgH="469900" progId="Equation.DSMT4">
                  <p:embed/>
                </p:oleObj>
              </mc:Choice>
              <mc:Fallback>
                <p:oleObj name="Equation" r:id="rId3" imgW="4470400" imgH="4699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407" y="2541271"/>
                        <a:ext cx="8268335" cy="877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469530" y="2721888"/>
            <a:ext cx="679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(19)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21390" y="3567708"/>
            <a:ext cx="2530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整理式（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19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），可得：</a:t>
            </a:r>
            <a:endParaRPr lang="zh-CN" altLang="en-US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6" name="Object 33"/>
          <p:cNvGraphicFramePr>
            <a:graphicFrameLocks noChangeAspect="1"/>
          </p:cNvGraphicFramePr>
          <p:nvPr/>
        </p:nvGraphicFramePr>
        <p:xfrm>
          <a:off x="1882459" y="3849053"/>
          <a:ext cx="5520690" cy="1233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5" imgW="2984500" imgH="660400" progId="Equation.DSMT4">
                  <p:embed/>
                </p:oleObj>
              </mc:Choice>
              <mc:Fallback>
                <p:oleObj name="Equation" r:id="rId5" imgW="2984500" imgH="6604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459" y="3849053"/>
                        <a:ext cx="5520690" cy="1233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82020" y="5247283"/>
            <a:ext cx="46259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将</a:t>
            </a:r>
            <a:r>
              <a:rPr 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平衡条件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          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带入式（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20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），则：</a:t>
            </a:r>
            <a:endParaRPr lang="zh-CN" altLang="en-US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662195" y="4064278"/>
            <a:ext cx="679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(20)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14" name="Object 33"/>
          <p:cNvGraphicFramePr>
            <a:graphicFrameLocks noChangeAspect="1"/>
          </p:cNvGraphicFramePr>
          <p:nvPr/>
        </p:nvGraphicFramePr>
        <p:xfrm>
          <a:off x="2510790" y="5083175"/>
          <a:ext cx="1010920" cy="811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7" imgW="545465" imgH="431800" progId="Equation.DSMT4">
                  <p:embed/>
                </p:oleObj>
              </mc:Choice>
              <mc:Fallback>
                <p:oleObj name="Equation" r:id="rId7" imgW="545465" imgH="431800" progId="Equation.DSMT4">
                  <p:embed/>
                  <p:pic>
                    <p:nvPicPr>
                      <p:cNvPr id="0" name="图片 1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0790" y="5083175"/>
                        <a:ext cx="1010920" cy="811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3"/>
          <p:cNvGraphicFramePr>
            <a:graphicFrameLocks noChangeAspect="1"/>
          </p:cNvGraphicFramePr>
          <p:nvPr/>
        </p:nvGraphicFramePr>
        <p:xfrm>
          <a:off x="6192204" y="5019993"/>
          <a:ext cx="4511040" cy="1233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9" imgW="2438400" imgH="660400" progId="Equation.DSMT4">
                  <p:embed/>
                </p:oleObj>
              </mc:Choice>
              <mc:Fallback>
                <p:oleObj name="Equation" r:id="rId9" imgW="2438400" imgH="6604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204" y="5019993"/>
                        <a:ext cx="4511040" cy="1233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0902600" y="5247283"/>
            <a:ext cx="60579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(21)</a:t>
            </a:r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350009" y="1248066"/>
            <a:ext cx="262636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电桥相对灵敏度：</a:t>
            </a:r>
            <a:endParaRPr lang="zh-CN" altLang="en-US" sz="2400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2794751" y="1068958"/>
          <a:ext cx="1919017" cy="103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Equation" r:id="rId1" imgW="19202400" imgH="10363200" progId="Equation.DSMT4">
                  <p:embed/>
                </p:oleObj>
              </mc:Choice>
              <mc:Fallback>
                <p:oleObj name="Equation" r:id="rId1" imgW="19202400" imgH="10363200" progId="Equation.DSMT4">
                  <p:embed/>
                  <p:pic>
                    <p:nvPicPr>
                      <p:cNvPr id="0" name="图片 3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751" y="1068958"/>
                        <a:ext cx="1919017" cy="103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4828540" y="1171575"/>
            <a:ext cx="7071995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物理意义：电桥平衡后，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改变相对微小量△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引起检流计指针偏转格△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，反映了电桥对电阻变化量的分辨能力。</a:t>
            </a:r>
            <a:endParaRPr lang="zh-CN" altLang="en-US" sz="2400" b="1" baseline="-25000" dirty="0">
              <a:solidFill>
                <a:srgbClr val="0070C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4767" name="Group 15"/>
          <p:cNvGrpSpPr/>
          <p:nvPr/>
        </p:nvGrpSpPr>
        <p:grpSpPr bwMode="auto">
          <a:xfrm>
            <a:off x="869320" y="2640060"/>
            <a:ext cx="10820399" cy="4198938"/>
            <a:chOff x="385" y="1569"/>
            <a:chExt cx="6816" cy="2645"/>
          </a:xfrm>
        </p:grpSpPr>
        <p:sp>
          <p:nvSpPr>
            <p:cNvPr id="74762" name="Rectangle 10"/>
            <p:cNvSpPr>
              <a:spLocks noChangeArrowheads="1"/>
            </p:cNvSpPr>
            <p:nvPr/>
          </p:nvSpPr>
          <p:spPr bwMode="auto">
            <a:xfrm>
              <a:off x="385" y="1569"/>
              <a:ext cx="40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影响电桥的相对灵敏度的因素（了解即可） ：</a:t>
              </a:r>
              <a:endParaRPr lang="zh-CN" altLang="en-US" sz="24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aphicFrame>
          <p:nvGraphicFramePr>
            <p:cNvPr id="74763" name="Object 11"/>
            <p:cNvGraphicFramePr>
              <a:graphicFrameLocks noChangeAspect="1"/>
            </p:cNvGraphicFramePr>
            <p:nvPr/>
          </p:nvGraphicFramePr>
          <p:xfrm>
            <a:off x="657" y="1842"/>
            <a:ext cx="3493" cy="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Equation" r:id="rId3" imgW="60960000" imgH="14935200" progId="Equation.DSMT4">
                    <p:embed/>
                  </p:oleObj>
                </mc:Choice>
                <mc:Fallback>
                  <p:oleObj name="Equation" r:id="rId3" imgW="60960000" imgH="14935200" progId="Equation.DSMT4">
                    <p:embed/>
                    <p:pic>
                      <p:nvPicPr>
                        <p:cNvPr id="0" name="图片 3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842"/>
                          <a:ext cx="3493" cy="8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64" name="Rectangle 12"/>
            <p:cNvSpPr>
              <a:spLocks noChangeArrowheads="1"/>
            </p:cNvSpPr>
            <p:nvPr/>
          </p:nvSpPr>
          <p:spPr bwMode="auto">
            <a:xfrm>
              <a:off x="4726" y="1858"/>
              <a:ext cx="1759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en-US" altLang="zh-CN" sz="2400" i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  S</a:t>
              </a:r>
              <a:r>
                <a:rPr lang="en-US" altLang="zh-CN" sz="2400" i="1" baseline="-25000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i</a:t>
              </a:r>
              <a:r>
                <a:rPr lang="zh-CN" altLang="en-US" sz="2400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2400" i="1" dirty="0" err="1">
                  <a:solidFill>
                    <a:srgbClr val="008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i="1" baseline="-25000" dirty="0" err="1">
                  <a:solidFill>
                    <a:srgbClr val="0080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2400" dirty="0">
                  <a:solidFill>
                    <a:srgbClr val="008000"/>
                  </a:solidFill>
                  <a:latin typeface="华文中宋" panose="02010600040101010101" pitchFamily="2" charset="-122"/>
                </a:rPr>
                <a:t> </a:t>
              </a:r>
              <a:r>
                <a:rPr lang="zh-CN" altLang="en-US" sz="2400" dirty="0">
                  <a:solidFill>
                    <a:srgbClr val="008000"/>
                  </a:solidFill>
                  <a:latin typeface="华文中宋" panose="02010600040101010101" pitchFamily="2" charset="-122"/>
                </a:rPr>
                <a:t>：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检流计的灵敏度和内阻</a:t>
              </a:r>
              <a:r>
                <a:rPr lang="en-US" altLang="zh-CN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,  </a:t>
              </a:r>
              <a:r>
                <a:rPr lang="en-US" altLang="zh-CN" sz="2400" b="1" i="1" dirty="0">
                  <a:solidFill>
                    <a:srgbClr val="00B05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E</a:t>
              </a:r>
              <a:r>
                <a:rPr lang="zh-CN" altLang="en-US" sz="2400" b="1" dirty="0">
                  <a:solidFill>
                    <a:srgbClr val="00B05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：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工作电源电压</a:t>
              </a:r>
              <a:endParaRPr lang="zh-CN" altLang="en-US" sz="24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74765" name="Rectangle 13"/>
            <p:cNvSpPr>
              <a:spLocks noChangeArrowheads="1"/>
            </p:cNvSpPr>
            <p:nvPr/>
          </p:nvSpPr>
          <p:spPr bwMode="auto">
            <a:xfrm>
              <a:off x="446" y="2760"/>
              <a:ext cx="6755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zh-CN" alt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提高灵敏度的方法：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Wingdings" panose="05000000000000000000" pitchFamily="2" charset="2"/>
                </a:rPr>
                <a:t>（</a:t>
              </a:r>
              <a:r>
                <a:rPr lang="en-US" altLang="zh-CN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Wingdings" panose="05000000000000000000" pitchFamily="2" charset="2"/>
                </a:rPr>
                <a:t>1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Wingdings" panose="05000000000000000000" pitchFamily="2" charset="2"/>
                </a:rPr>
                <a:t>）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选用高灵敏度低内阻的检流计；</a:t>
              </a:r>
              <a:endParaRPr lang="en-US" altLang="zh-CN" sz="24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（</a:t>
              </a:r>
              <a:r>
                <a:rPr lang="en-US" altLang="zh-CN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2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）适当减小</a:t>
              </a:r>
              <a:r>
                <a:rPr lang="en-US" altLang="zh-CN" sz="2400" b="1" i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400" b="1" i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400" b="1" i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baseline="-25000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400" b="1" i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的值；</a:t>
              </a:r>
              <a:endParaRPr lang="en-US" altLang="zh-CN" sz="24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（</a:t>
              </a:r>
              <a:r>
                <a:rPr lang="en-US" altLang="zh-CN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3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）尽量把桥臂配制成均匀状态（如四臂电阻相等）使</a:t>
              </a:r>
              <a:r>
                <a:rPr lang="en-US" altLang="zh-CN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                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的值最小。</a:t>
              </a:r>
              <a:endParaRPr lang="zh-CN" altLang="en-US" sz="24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endParaRPr lang="zh-CN" altLang="en-US" sz="2400" b="1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2400" b="1" dirty="0">
                  <a:solidFill>
                    <a:srgbClr val="00B05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                </a:t>
              </a:r>
              <a:endParaRPr lang="zh-CN" altLang="en-US" sz="24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aphicFrame>
          <p:nvGraphicFramePr>
            <p:cNvPr id="74766" name="Object 14"/>
            <p:cNvGraphicFramePr>
              <a:graphicFrameLocks noChangeAspect="1"/>
            </p:cNvGraphicFramePr>
            <p:nvPr/>
          </p:nvGraphicFramePr>
          <p:xfrm>
            <a:off x="5315" y="3117"/>
            <a:ext cx="1170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Equation" r:id="rId5" imgW="20421600" imgH="10363200" progId="Equation.DSMT4">
                    <p:embed/>
                  </p:oleObj>
                </mc:Choice>
                <mc:Fallback>
                  <p:oleObj name="Equation" r:id="rId5" imgW="20421600" imgH="10363200" progId="Equation.DSMT4">
                    <p:embed/>
                    <p:pic>
                      <p:nvPicPr>
                        <p:cNvPr id="0" name="图片 3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5" y="3117"/>
                          <a:ext cx="1170" cy="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矩形 31"/>
          <p:cNvSpPr>
            <a:spLocks noChangeArrowheads="1"/>
          </p:cNvSpPr>
          <p:nvPr/>
        </p:nvSpPr>
        <p:spPr bwMode="auto">
          <a:xfrm>
            <a:off x="0" y="149749"/>
            <a:ext cx="956437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、电阻的测量更方法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惠斯通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电桥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67" name="Group 15"/>
          <p:cNvGrpSpPr/>
          <p:nvPr/>
        </p:nvGrpSpPr>
        <p:grpSpPr bwMode="auto">
          <a:xfrm>
            <a:off x="496892" y="1090978"/>
            <a:ext cx="11048999" cy="5127626"/>
            <a:chOff x="404" y="2634"/>
            <a:chExt cx="6960" cy="3230"/>
          </a:xfrm>
        </p:grpSpPr>
        <p:sp>
          <p:nvSpPr>
            <p:cNvPr id="74765" name="Rectangle 13"/>
            <p:cNvSpPr>
              <a:spLocks noChangeArrowheads="1"/>
            </p:cNvSpPr>
            <p:nvPr/>
          </p:nvSpPr>
          <p:spPr bwMode="auto">
            <a:xfrm>
              <a:off x="404" y="2634"/>
              <a:ext cx="6960" cy="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zh-CN" alt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提高灵敏度的方法：</a:t>
              </a:r>
              <a:endPara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（</a:t>
              </a:r>
              <a:r>
                <a:rPr lang="en-US" altLang="zh-CN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3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）尽量把桥臂配制成均匀状态（如四臂电阻相等）使</a:t>
              </a:r>
              <a:r>
                <a:rPr lang="en-US" altLang="zh-CN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                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的值最小。</a:t>
              </a:r>
              <a:endParaRPr lang="zh-CN" altLang="en-US" sz="24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endParaRPr lang="zh-CN" altLang="en-US" sz="2400" b="1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2400" b="1" dirty="0">
                  <a:solidFill>
                    <a:srgbClr val="00B05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                </a:t>
              </a:r>
              <a:endParaRPr lang="zh-CN" altLang="en-US" sz="24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aphicFrame>
          <p:nvGraphicFramePr>
            <p:cNvPr id="74766" name="Object 14"/>
            <p:cNvGraphicFramePr>
              <a:graphicFrameLocks noChangeAspect="1"/>
            </p:cNvGraphicFramePr>
            <p:nvPr/>
          </p:nvGraphicFramePr>
          <p:xfrm>
            <a:off x="5230" y="2679"/>
            <a:ext cx="1170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Equation" r:id="rId1" imgW="20421600" imgH="10363200" progId="Equation.DSMT4">
                    <p:embed/>
                  </p:oleObj>
                </mc:Choice>
                <mc:Fallback>
                  <p:oleObj name="Equation" r:id="rId1" imgW="20421600" imgH="10363200" progId="Equation.DSMT4">
                    <p:embed/>
                    <p:pic>
                      <p:nvPicPr>
                        <p:cNvPr id="0" name="图片 3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0" y="2679"/>
                          <a:ext cx="1170" cy="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4"/>
            <p:cNvGraphicFramePr>
              <a:graphicFrameLocks noChangeAspect="1"/>
            </p:cNvGraphicFramePr>
            <p:nvPr/>
          </p:nvGraphicFramePr>
          <p:xfrm>
            <a:off x="5596" y="5421"/>
            <a:ext cx="873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" name="Equation" r:id="rId3" imgW="20421600" imgH="10363200" progId="Equation.DSMT4">
                    <p:embed/>
                  </p:oleObj>
                </mc:Choice>
                <mc:Fallback>
                  <p:oleObj name="Equation" r:id="rId3" imgW="20421600" imgH="10363200" progId="Equation.DSMT4">
                    <p:embed/>
                    <p:pic>
                      <p:nvPicPr>
                        <p:cNvPr id="0" name="图片 3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6" y="5421"/>
                          <a:ext cx="873" cy="4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矩形 31"/>
          <p:cNvSpPr>
            <a:spLocks noChangeArrowheads="1"/>
          </p:cNvSpPr>
          <p:nvPr/>
        </p:nvSpPr>
        <p:spPr bwMode="auto">
          <a:xfrm>
            <a:off x="0" y="149749"/>
            <a:ext cx="956437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、电阻的测量更方法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惠斯通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电桥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130" y="2426970"/>
            <a:ext cx="4177030" cy="3660140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37560" y="3461028"/>
            <a:ext cx="228663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令平</a:t>
            </a:r>
            <a:r>
              <a:rPr 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衡条件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       </a:t>
            </a:r>
            <a:endParaRPr lang="zh-CN" altLang="en-US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14" name="Object 33"/>
          <p:cNvGraphicFramePr>
            <a:graphicFrameLocks noChangeAspect="1"/>
          </p:cNvGraphicFramePr>
          <p:nvPr/>
        </p:nvGraphicFramePr>
        <p:xfrm>
          <a:off x="7431405" y="3315335"/>
          <a:ext cx="1365250" cy="811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5" imgW="736600" imgH="431800" progId="Equation.DSMT4">
                  <p:embed/>
                </p:oleObj>
              </mc:Choice>
              <mc:Fallback>
                <p:oleObj name="Equation" r:id="rId5" imgW="736600" imgH="431800" progId="Equation.DSMT4">
                  <p:embed/>
                  <p:pic>
                    <p:nvPicPr>
                      <p:cNvPr id="0" name="图片 1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1405" y="3315335"/>
                        <a:ext cx="1365250" cy="811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220110" y="4268748"/>
            <a:ext cx="271208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则：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                   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，</a:t>
            </a:r>
            <a:endParaRPr lang="zh-CN" altLang="en-US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26715" y="2668548"/>
            <a:ext cx="633031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求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                    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的最小值，即求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           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的最小值，</a:t>
            </a:r>
            <a:endParaRPr lang="zh-CN" altLang="en-US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6219190" y="2511425"/>
          <a:ext cx="1710690" cy="86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7" imgW="20421600" imgH="10363200" progId="Equation.DSMT4">
                  <p:embed/>
                </p:oleObj>
              </mc:Choice>
              <mc:Fallback>
                <p:oleObj name="Equation" r:id="rId7" imgW="20421600" imgH="10363200" progId="Equation.DSMT4">
                  <p:embed/>
                  <p:pic>
                    <p:nvPicPr>
                      <p:cNvPr id="0" name="图片 3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190" y="2511425"/>
                        <a:ext cx="1710690" cy="868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/>
        </p:nvGraphicFramePr>
        <p:xfrm>
          <a:off x="9658350" y="2558415"/>
          <a:ext cx="11366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8" imgW="634365" imgH="431800" progId="Equation.DSMT4">
                  <p:embed/>
                </p:oleObj>
              </mc:Choice>
              <mc:Fallback>
                <p:oleObj name="Equation" r:id="rId8" imgW="634365" imgH="431800" progId="Equation.DSMT4">
                  <p:embed/>
                  <p:pic>
                    <p:nvPicPr>
                      <p:cNvPr id="0" name="图片 3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8350" y="2558415"/>
                        <a:ext cx="113665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797200" y="2058948"/>
            <a:ext cx="339217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由于所有电阻值均为正数，因此</a:t>
            </a:r>
            <a:endParaRPr lang="zh-CN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17" name="Object 14"/>
          <p:cNvGraphicFramePr>
            <a:graphicFrameLocks noChangeAspect="1"/>
          </p:cNvGraphicFramePr>
          <p:nvPr/>
        </p:nvGraphicFramePr>
        <p:xfrm>
          <a:off x="6863715" y="4097020"/>
          <a:ext cx="1752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Equation" r:id="rId10" imgW="977900" imgH="431800" progId="Equation.DSMT4">
                  <p:embed/>
                </p:oleObj>
              </mc:Choice>
              <mc:Fallback>
                <p:oleObj name="Equation" r:id="rId10" imgW="977900" imgH="431800" progId="Equation.DSMT4">
                  <p:embed/>
                  <p:pic>
                    <p:nvPicPr>
                      <p:cNvPr id="0" name="图片 3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3715" y="4097020"/>
                        <a:ext cx="1752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137560" y="4964708"/>
            <a:ext cx="4947285" cy="72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当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a&gt;0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时，函数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       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在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a=1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处具有最小值。</a:t>
            </a:r>
            <a:endParaRPr lang="zh-CN" altLang="en-US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algn="l" fontAlgn="auto">
              <a:lnSpc>
                <a:spcPct val="130000"/>
              </a:lnSpc>
            </a:pP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 </a:t>
            </a:r>
            <a:endParaRPr lang="zh-CN" altLang="en-US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21" name="Object 14"/>
          <p:cNvGraphicFramePr>
            <a:graphicFrameLocks noChangeAspect="1"/>
          </p:cNvGraphicFramePr>
          <p:nvPr/>
        </p:nvGraphicFramePr>
        <p:xfrm>
          <a:off x="7906385" y="4795203"/>
          <a:ext cx="660400" cy="706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Equation" r:id="rId12" imgW="368300" imgH="393700" progId="Equation.DSMT4">
                  <p:embed/>
                </p:oleObj>
              </mc:Choice>
              <mc:Fallback>
                <p:oleObj name="Equation" r:id="rId12" imgW="368300" imgH="393700" progId="Equation.DSMT4">
                  <p:embed/>
                  <p:pic>
                    <p:nvPicPr>
                      <p:cNvPr id="0" name="图片 3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6385" y="4795203"/>
                        <a:ext cx="660400" cy="706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3"/>
          <p:cNvGraphicFramePr>
            <a:graphicFrameLocks noChangeAspect="1"/>
          </p:cNvGraphicFramePr>
          <p:nvPr/>
        </p:nvGraphicFramePr>
        <p:xfrm>
          <a:off x="6662420" y="5422900"/>
          <a:ext cx="1318260" cy="811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Equation" r:id="rId14" imgW="711200" imgH="431800" progId="Equation.DSMT4">
                  <p:embed/>
                </p:oleObj>
              </mc:Choice>
              <mc:Fallback>
                <p:oleObj name="Equation" r:id="rId14" imgW="711200" imgH="431800" progId="Equation.DSMT4">
                  <p:embed/>
                  <p:pic>
                    <p:nvPicPr>
                      <p:cNvPr id="0" name="图片 1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2420" y="5422900"/>
                        <a:ext cx="1318260" cy="811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6128670" y="5480328"/>
            <a:ext cx="533971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 fontAlgn="auto">
              <a:lnSpc>
                <a:spcPct val="130000"/>
              </a:lnSpc>
            </a:pPr>
            <a:r>
              <a:rPr lang="zh-CN" b="1" dirty="0">
                <a:solidFill>
                  <a:schemeClr val="accent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即，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           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时，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使</a:t>
            </a:r>
            <a:r>
              <a:rPr lang="en-US" altLang="zh-CN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             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的值最小</a:t>
            </a:r>
            <a:r>
              <a:rPr lang="en-US" altLang="zh-CN" b="1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</a:t>
            </a:r>
            <a:endParaRPr lang="zh-CN" altLang="en-US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163915" y="990702"/>
                <a:ext cx="576599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  <m:r>
                      <a:rPr lang="zh-CN" alt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、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b="1" i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baseline="-25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被集成在电桥箱里，如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所示。其中电阻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按一个比率旋钮进行调节的。</a:t>
                </a:r>
                <a:r>
                  <a:rPr lang="en-US" altLang="zh-CN" sz="2400" b="1" i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baseline="-25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是一个可调电阻箱，实验时，热敏电阻通过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接线柱接入电桥。</a:t>
                </a: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15" y="990702"/>
                <a:ext cx="5765990" cy="1569660"/>
              </a:xfrm>
              <a:prstGeom prst="rect">
                <a:avLst/>
              </a:prstGeom>
              <a:blipFill rotWithShape="1">
                <a:blip r:embed="rId1"/>
                <a:stretch>
                  <a:fillRect l="-1" t="-6" r="5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2"/>
          <a:srcRect t="7980"/>
          <a:stretch>
            <a:fillRect/>
          </a:stretch>
        </p:blipFill>
        <p:spPr>
          <a:xfrm>
            <a:off x="6112278" y="1060947"/>
            <a:ext cx="5583623" cy="4370116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9213424" y="5387491"/>
            <a:ext cx="258123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电源开关，单击鼠标左键控制“开”与“关”。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743620" y="4378406"/>
            <a:ext cx="2326593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FF00"/>
                </a:solidFill>
              </a:rPr>
              <a:t>检流计开关，单击鼠标左键试探、单击鼠标右键控制“开”与“关”。</a:t>
            </a:r>
            <a:endParaRPr lang="zh-CN" altLang="en-US" sz="1600" b="1" dirty="0">
              <a:solidFill>
                <a:srgbClr val="FFFF00"/>
              </a:solidFill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 flipV="1">
            <a:off x="7763606" y="905148"/>
            <a:ext cx="245194" cy="515623"/>
          </a:xfrm>
          <a:prstGeom prst="straightConnector1">
            <a:avLst/>
          </a:prstGeom>
          <a:ln w="190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/>
              <p:cNvSpPr txBox="1"/>
              <p:nvPr/>
            </p:nvSpPr>
            <p:spPr>
              <a:xfrm>
                <a:off x="7540995" y="520961"/>
                <a:ext cx="3506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比率臂，调节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的比值。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995" y="520961"/>
                <a:ext cx="350683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1" t="-71" r="3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/>
          <p:cNvSpPr txBox="1"/>
          <p:nvPr/>
        </p:nvSpPr>
        <p:spPr>
          <a:xfrm>
            <a:off x="6112278" y="5515265"/>
            <a:ext cx="254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内接电源和内接检流计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7" name="矩形 31"/>
          <p:cNvSpPr>
            <a:spLocks noChangeArrowheads="1"/>
          </p:cNvSpPr>
          <p:nvPr/>
        </p:nvSpPr>
        <p:spPr bwMode="auto">
          <a:xfrm>
            <a:off x="0" y="149749"/>
            <a:ext cx="701802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、惠斯通电桥的结构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95598" y="2784207"/>
            <a:ext cx="4417287" cy="2653754"/>
            <a:chOff x="924309" y="3931488"/>
            <a:chExt cx="4417287" cy="265375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4309" y="3931488"/>
              <a:ext cx="4417287" cy="2137177"/>
            </a:xfrm>
            <a:prstGeom prst="rect">
              <a:avLst/>
            </a:prstGeom>
          </p:spPr>
        </p:pic>
        <p:sp>
          <p:nvSpPr>
            <p:cNvPr id="49" name="文本框 48"/>
            <p:cNvSpPr txBox="1"/>
            <p:nvPr/>
          </p:nvSpPr>
          <p:spPr>
            <a:xfrm>
              <a:off x="2010832" y="6215910"/>
              <a:ext cx="2077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3 </a:t>
              </a:r>
              <a:r>
                <a:rPr lang="zh-CN" altLang="en-US" b="1" dirty="0"/>
                <a:t>实验线路图</a:t>
              </a:r>
              <a:endParaRPr lang="en-US" altLang="zh-CN" b="1" dirty="0"/>
            </a:p>
          </p:txBody>
        </p:sp>
      </p:grpSp>
      <p:sp>
        <p:nvSpPr>
          <p:cNvPr id="6" name="任意多边形 5"/>
          <p:cNvSpPr/>
          <p:nvPr/>
        </p:nvSpPr>
        <p:spPr>
          <a:xfrm>
            <a:off x="8897608" y="4097871"/>
            <a:ext cx="304525" cy="1598059"/>
          </a:xfrm>
          <a:custGeom>
            <a:avLst/>
            <a:gdLst>
              <a:gd name="connsiteX0" fmla="*/ 0 w 258183"/>
              <a:gd name="connsiteY0" fmla="*/ 0 h 742277"/>
              <a:gd name="connsiteX1" fmla="*/ 0 w 258183"/>
              <a:gd name="connsiteY1" fmla="*/ 742277 h 742277"/>
              <a:gd name="connsiteX2" fmla="*/ 258183 w 258183"/>
              <a:gd name="connsiteY2" fmla="*/ 742277 h 74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183" h="742277">
                <a:moveTo>
                  <a:pt x="0" y="0"/>
                </a:moveTo>
                <a:lnTo>
                  <a:pt x="0" y="742277"/>
                </a:lnTo>
                <a:lnTo>
                  <a:pt x="258183" y="742277"/>
                </a:lnTo>
              </a:path>
            </a:pathLst>
          </a:custGeom>
          <a:noFill/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9517525" y="4073143"/>
            <a:ext cx="236668" cy="720762"/>
          </a:xfrm>
          <a:custGeom>
            <a:avLst/>
            <a:gdLst>
              <a:gd name="connsiteX0" fmla="*/ 10757 w 236668"/>
              <a:gd name="connsiteY0" fmla="*/ 0 h 720762"/>
              <a:gd name="connsiteX1" fmla="*/ 0 w 236668"/>
              <a:gd name="connsiteY1" fmla="*/ 720762 h 720762"/>
              <a:gd name="connsiteX2" fmla="*/ 236668 w 236668"/>
              <a:gd name="connsiteY2" fmla="*/ 710004 h 720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668" h="720762">
                <a:moveTo>
                  <a:pt x="10757" y="0"/>
                </a:moveTo>
                <a:lnTo>
                  <a:pt x="0" y="720762"/>
                </a:lnTo>
                <a:lnTo>
                  <a:pt x="236668" y="710004"/>
                </a:lnTo>
              </a:path>
            </a:pathLst>
          </a:custGeom>
          <a:noFill/>
          <a:ln w="1905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659764" y="1124367"/>
            <a:ext cx="2678796" cy="2411039"/>
          </a:xfrm>
          <a:prstGeom prst="rect">
            <a:avLst/>
          </a:prstGeom>
          <a:noFill/>
          <a:ln w="190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9" idx="3"/>
          </p:cNvCxnSpPr>
          <p:nvPr/>
        </p:nvCxnSpPr>
        <p:spPr>
          <a:xfrm flipV="1">
            <a:off x="11338560" y="2143766"/>
            <a:ext cx="539715" cy="1861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682700" y="17744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0175" y="5515265"/>
            <a:ext cx="4883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图</a:t>
            </a: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为自耦调压器、热敏电阻的实验线路图，用鼠标双击仪器可读取或调节相应数值。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8008800" y="4097871"/>
            <a:ext cx="0" cy="15068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661122" y="5874760"/>
            <a:ext cx="253555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图</a:t>
            </a: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  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惠斯通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电桥的结构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0546" y="3969044"/>
            <a:ext cx="3167352" cy="27392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247" y="4308268"/>
            <a:ext cx="2377115" cy="23602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5579" y="2299599"/>
            <a:ext cx="1714649" cy="4368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3762" y="1089480"/>
                <a:ext cx="9930047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5900" indent="-215900" algn="just"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双击实验图标可以放大，下图分别是自耦调压器、电阻箱和温度计的放大图。</a:t>
                </a:r>
                <a:endParaRPr lang="en-US" altLang="zh-CN" sz="20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215900" indent="-215900" algn="just"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用鼠标调节旋钮：鼠标左键为“增加”，鼠标右键为“减小”</a:t>
                </a:r>
                <a:endParaRPr lang="en-US" altLang="zh-CN" sz="20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215900" indent="-215900" algn="just"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可尝试使水温升高，掌握调节电桥平衡的方法。指针的偏转规律为：水温升高</a:t>
                </a:r>
                <a14:m>
                  <m:oMath xmlns:m="http://schemas.openxmlformats.org/officeDocument/2006/math">
                    <m:r>
                      <a:rPr lang="en-US" altLang="zh-CN" sz="20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altLang="zh-CN" sz="20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电阻减小</a:t>
                </a:r>
                <a14:m>
                  <m:oMath xmlns:m="http://schemas.openxmlformats.org/officeDocument/2006/math">
                    <m:r>
                      <a:rPr lang="zh-CN" altLang="en-US" sz="20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指针向左偏，为使电桥平衡，需减小电阻箱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的值（使指针向右偏）；反之则需增加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  <a:endParaRPr lang="en-US" altLang="zh-CN" sz="20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215900" indent="-215900" algn="just"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调压器电压不易过大（调至</a:t>
                </a:r>
                <a:r>
                  <a:rPr lang="en-US" altLang="zh-CN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30-50V</a:t>
                </a:r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即可），否则可能由于升温过快导致用来调电桥平衡的时间不够，进而引起较大误差。</a:t>
                </a:r>
                <a:endParaRPr lang="en-US" altLang="zh-CN" sz="20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215900" indent="-215900" algn="just"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温度升高（降低）过程中，记录一个温度的电阻后，可尝试调节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，始终保持指针不偏离平衡位置太远。待温度即将到达下一个记录点时，快速调节电阻箱使电桥平衡并记录电阻箱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的值。</a:t>
                </a:r>
                <a:endParaRPr lang="en-US" altLang="zh-CN" sz="20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2" y="1089480"/>
                <a:ext cx="9930047" cy="3170099"/>
              </a:xfrm>
              <a:prstGeom prst="rect">
                <a:avLst/>
              </a:prstGeom>
              <a:blipFill rotWithShape="1">
                <a:blip r:embed="rId4"/>
                <a:stretch>
                  <a:fillRect l="-1" t="-14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31"/>
          <p:cNvSpPr>
            <a:spLocks noChangeArrowheads="1"/>
          </p:cNvSpPr>
          <p:nvPr/>
        </p:nvSpPr>
        <p:spPr bwMode="auto">
          <a:xfrm>
            <a:off x="0" y="149749"/>
            <a:ext cx="70871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、虚拟实验操作提示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77673" y="893884"/>
                <a:ext cx="11204812" cy="2676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45" indent="-396240" algn="just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按实验电路图连线，对检流计调零。</a:t>
                </a:r>
                <a:endParaRPr lang="en-US" altLang="zh-CN" sz="2400" b="1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60045" indent="-396240" algn="just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把比率臂设为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，用鼠标调节电阻箱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的阻值（左键增加，右键减小），把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设为室温下的电阻值（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4100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欧姆左右）。</a:t>
                </a:r>
                <a:endParaRPr lang="en-US" altLang="zh-CN" sz="2400" b="1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60045" indent="-396240" algn="just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打开电压开关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B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，通过打开（右键）或短暂打开（左键）检流计开关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G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，同时调节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的阻值，使电桥平衡，此时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的示数即为热敏电阻在室温下的电阻值。</a:t>
                </a:r>
                <a:endParaRPr lang="en-US" altLang="zh-CN" sz="2400" b="1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60045" indent="-396240" algn="just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电桥平衡后，打开检流计的开关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G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，微调电阻箱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的值，使检流计分别偏离平衡位置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1-3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格，记下电阻的变化至表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，由此计算室温下的电桥相对灵敏度。</a:t>
                </a:r>
                <a:endParaRPr lang="en-US" altLang="zh-CN" sz="2400" b="1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3" y="893884"/>
                <a:ext cx="11204812" cy="2676525"/>
              </a:xfrm>
              <a:prstGeom prst="rect">
                <a:avLst/>
              </a:prstGeom>
              <a:blipFill rotWithShape="1">
                <a:blip r:embed="rId1"/>
                <a:stretch>
                  <a:fillRect l="-1" t="-16" r="3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1"/>
          <p:cNvSpPr>
            <a:spLocks noChangeArrowheads="1"/>
          </p:cNvSpPr>
          <p:nvPr/>
        </p:nvSpPr>
        <p:spPr bwMode="auto">
          <a:xfrm>
            <a:off x="0" y="149749"/>
            <a:ext cx="6949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、测量电桥的灵敏度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custDataLst>
                  <p:tags r:id="rId2"/>
                </p:custDataLst>
              </p:nvPr>
            </p:nvGraphicFramePr>
            <p:xfrm>
              <a:off x="4610054" y="4420544"/>
              <a:ext cx="6806565" cy="30746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003"/>
                    <a:gridCol w="1811248"/>
                    <a:gridCol w="1228090"/>
                    <a:gridCol w="1630026"/>
                  </a:tblGrid>
                  <a:tr h="4324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zh-CN" altLang="en-US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zh-CN" altLang="en-US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（偏转格数）</a:t>
                          </a:r>
                          <a:endParaRPr lang="zh-CN" altLang="en-US" b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b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b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31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（向左偏转）</a:t>
                          </a:r>
                          <a:endParaRPr lang="zh-CN" altLang="en-US" b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4650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5570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5810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31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（向右偏转）</a:t>
                          </a:r>
                          <a:endParaRPr lang="zh-CN" altLang="en-US" b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4910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4730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4560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324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altLang="zh-CN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𝜟</m:t>
                              </m:r>
                              <m:sSub>
                                <m:sSubPr>
                                  <m:ctrlPr>
                                    <a:rPr lang="el-GR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（平均值）</a:t>
                          </a:r>
                          <a:endParaRPr lang="zh-CN" altLang="en-US" b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210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420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625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31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电桥</a:t>
                          </a:r>
                          <a:r>
                            <a:rPr lang="zh-CN" altLang="en-US" sz="18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sym typeface="+mn-ea"/>
                            </a:rPr>
                            <a:t>相对</a:t>
                          </a:r>
                          <a:r>
                            <a:rPr lang="zh-CN" altLang="en-US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灵敏度</a:t>
                          </a:r>
                          <a:endParaRPr lang="zh-CN" altLang="en-US" b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24.381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24.381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24.576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custDataLst>
                  <p:tags r:id="rId3"/>
                </p:custDataLst>
              </p:nvPr>
            </p:nvGraphicFramePr>
            <p:xfrm>
              <a:off x="4610054" y="4420544"/>
              <a:ext cx="6806565" cy="30746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003"/>
                    <a:gridCol w="1811248"/>
                    <a:gridCol w="1228090"/>
                    <a:gridCol w="1630026"/>
                  </a:tblGrid>
                  <a:tr h="4324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b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b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31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4650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5570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5810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31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4910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4730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4560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324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210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420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625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31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电桥</a:t>
                          </a:r>
                          <a:r>
                            <a:rPr lang="zh-CN" altLang="en-US" sz="18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sym typeface="+mn-ea"/>
                            </a:rPr>
                            <a:t>相对</a:t>
                          </a:r>
                          <a:r>
                            <a:rPr lang="zh-CN" altLang="en-US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灵敏度</a:t>
                          </a:r>
                          <a:endParaRPr lang="zh-CN" altLang="en-US" b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24.381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24.381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24.576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042039" y="4716113"/>
                <a:ext cx="3434427" cy="1071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室温：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US" altLang="zh-CN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altLang="zh-CN" b="1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zh-CN" alt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热敏电阻的阻值：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𝟓𝟏𝟐𝟎</m:t>
                    </m:r>
                    <m:r>
                      <a:rPr lang="el-GR" altLang="zh-CN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endParaRPr lang="en-US" altLang="zh-CN" b="1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zh-CN" alt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电桥</a:t>
                </a:r>
                <a:r>
                  <a:rPr lang="zh-CN" altLang="en-US" b="1" dirty="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相对</a:t>
                </a:r>
                <a:r>
                  <a:rPr lang="zh-CN" alt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灵敏度：</a:t>
                </a:r>
                <a:r>
                  <a:rPr lang="en-US" altLang="zh-CN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𝜟</m:t>
                        </m:r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𝜟</m:t>
                            </m:r>
                            <m: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b="1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39" y="4716113"/>
                <a:ext cx="3434427" cy="1071880"/>
              </a:xfrm>
              <a:prstGeom prst="rect">
                <a:avLst/>
              </a:prstGeom>
              <a:blipFill rotWithShape="1">
                <a:blip r:embed="rId5"/>
                <a:stretch>
                  <a:fillRect t="-56" r="10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573779" y="3513614"/>
            <a:ext cx="37923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表</a:t>
            </a:r>
            <a:r>
              <a:rPr lang="en-US" altLang="zh-CN" b="1" dirty="0"/>
              <a:t>1 </a:t>
            </a:r>
            <a:r>
              <a:rPr lang="zh-CN" altLang="en-US" b="1" dirty="0"/>
              <a:t>测量电桥</a:t>
            </a:r>
            <a:r>
              <a:rPr lang="zh-CN" altLang="en-US" b="1" dirty="0">
                <a:sym typeface="+mn-ea"/>
              </a:rPr>
              <a:t>相对</a:t>
            </a:r>
            <a:r>
              <a:rPr lang="zh-CN" altLang="en-US" b="1" dirty="0"/>
              <a:t>灵敏度数据记录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476115" y="3991610"/>
            <a:ext cx="67290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1600" b="1" dirty="0"/>
              <a:t>室温</a:t>
            </a:r>
            <a:r>
              <a:rPr lang="en-US" sz="1600" b="1" dirty="0"/>
              <a:t>(</a:t>
            </a:r>
            <a:r>
              <a:rPr sz="1600" b="1" dirty="0"/>
              <a:t>℃</a:t>
            </a:r>
            <a:r>
              <a:rPr lang="en-US" sz="1600" b="1" dirty="0"/>
              <a:t>):</a:t>
            </a:r>
            <a:r>
              <a:rPr lang="en-US" sz="1600" b="1" u="sng" dirty="0"/>
              <a:t>   15.8        </a:t>
            </a:r>
            <a:r>
              <a:rPr lang="en-US" sz="1600" b="1" dirty="0"/>
              <a:t> 热敏电阻值</a:t>
            </a:r>
            <a:r>
              <a:rPr lang="en-US" sz="1600" b="1" i="1" dirty="0"/>
              <a:t>R</a:t>
            </a:r>
            <a:r>
              <a:rPr lang="en-US" sz="1600" b="1" baseline="-25000" dirty="0"/>
              <a:t>0</a:t>
            </a:r>
            <a:r>
              <a:rPr lang="en-US" sz="1600" b="1" dirty="0"/>
              <a:t>(Ω):</a:t>
            </a:r>
            <a:r>
              <a:rPr lang="en-US" altLang="zh-CN" sz="1600" b="1" u="sng" dirty="0"/>
              <a:t>      4470      </a:t>
            </a:r>
            <a:r>
              <a:rPr lang="en-US" altLang="zh-CN" sz="1600" b="1" dirty="0"/>
              <a:t>比</a:t>
            </a:r>
            <a:r>
              <a:rPr lang="zh-CN" altLang="en-US" sz="1600" b="1" dirty="0"/>
              <a:t>例</a:t>
            </a:r>
            <a:r>
              <a:rPr lang="en-US" altLang="zh-CN" sz="1600" b="1" dirty="0"/>
              <a:t>臂R</a:t>
            </a:r>
            <a:r>
              <a:rPr lang="en-US" altLang="zh-CN" sz="1600" b="1" baseline="-25000" dirty="0"/>
              <a:t>1</a:t>
            </a:r>
            <a:r>
              <a:rPr lang="en-US" altLang="zh-CN" sz="1600" b="1" dirty="0"/>
              <a:t>/R</a:t>
            </a:r>
            <a:r>
              <a:rPr lang="en-US" altLang="zh-CN" sz="1600" b="1" baseline="-25000" dirty="0"/>
              <a:t>2</a:t>
            </a:r>
            <a:r>
              <a:rPr lang="en-US" sz="1600" b="1" dirty="0">
                <a:sym typeface="+mn-ea"/>
              </a:rPr>
              <a:t>:</a:t>
            </a:r>
            <a:r>
              <a:rPr lang="en-US" altLang="zh-CN" sz="1600" b="1" u="sng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     1      </a:t>
            </a:r>
            <a:r>
              <a:rPr lang="en-US" altLang="zh-CN" sz="1600" b="1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1600" b="1" u="sng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  </a:t>
            </a:r>
            <a:r>
              <a:rPr lang="en-US" altLang="zh-CN" sz="1600" b="1" u="sng" dirty="0">
                <a:sym typeface="+mn-ea"/>
              </a:rPr>
              <a:t>       </a:t>
            </a:r>
            <a:r>
              <a:rPr lang="en-US" altLang="zh-CN" sz="1600" b="1" u="sng" dirty="0"/>
              <a:t>                          </a:t>
            </a:r>
            <a:r>
              <a:rPr lang="en-US" altLang="zh-CN" sz="1600" b="1" dirty="0"/>
              <a:t>           </a:t>
            </a:r>
            <a:endParaRPr lang="en-US" altLang="zh-CN" sz="1600" b="1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31"/>
          <p:cNvSpPr>
            <a:spLocks noChangeArrowheads="1"/>
          </p:cNvSpPr>
          <p:nvPr/>
        </p:nvSpPr>
        <p:spPr bwMode="auto">
          <a:xfrm>
            <a:off x="0" y="149749"/>
            <a:ext cx="2963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3" name="矩形 1"/>
              <p:cNvSpPr>
                <a:spLocks noChangeArrowheads="1"/>
              </p:cNvSpPr>
              <p:nvPr/>
            </p:nvSpPr>
            <p:spPr bwMode="auto">
              <a:xfrm>
                <a:off x="481332" y="1248504"/>
                <a:ext cx="7254875" cy="1799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rgbClr val="000066"/>
                    </a:solidFill>
                  </a:rPr>
                  <a:t>了解惠斯通电桥的工作原理</a:t>
                </a:r>
                <a:endParaRPr lang="en-US" altLang="zh-CN" b="1" dirty="0">
                  <a:solidFill>
                    <a:srgbClr val="000066"/>
                  </a:solidFill>
                </a:endParaRP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rgbClr val="000066"/>
                    </a:solidFill>
                  </a:rPr>
                  <a:t>学习测量室温下的电桥灵敏度</a:t>
                </a:r>
                <a:endParaRPr lang="en-US" altLang="zh-CN" b="1" dirty="0">
                  <a:solidFill>
                    <a:srgbClr val="000066"/>
                  </a:solidFill>
                </a:endParaRP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rgbClr val="000066"/>
                    </a:solidFill>
                  </a:rPr>
                  <a:t>测量</a:t>
                </a:r>
                <a:r>
                  <a:rPr lang="en-US" altLang="zh-CN" b="1" dirty="0">
                    <a:solidFill>
                      <a:srgbClr val="000066"/>
                    </a:solidFill>
                  </a:rPr>
                  <a:t>NTC</a:t>
                </a:r>
                <a:r>
                  <a:rPr lang="zh-CN" altLang="en-US" b="1" dirty="0">
                    <a:solidFill>
                      <a:srgbClr val="000066"/>
                    </a:solidFill>
                  </a:rPr>
                  <a:t>热敏电阻</a:t>
                </a:r>
                <a:r>
                  <a:rPr lang="en-US" altLang="zh-CN" b="1" dirty="0">
                    <a:solidFill>
                      <a:srgbClr val="000066"/>
                    </a:solidFill>
                  </a:rPr>
                  <a:t>—</a:t>
                </a:r>
                <a:r>
                  <a:rPr lang="zh-CN" altLang="en-US" b="1" dirty="0">
                    <a:solidFill>
                      <a:srgbClr val="000066"/>
                    </a:solidFill>
                  </a:rPr>
                  <a:t>温度曲线</a:t>
                </a:r>
                <a:endParaRPr lang="en-US" altLang="zh-CN" b="1" dirty="0">
                  <a:solidFill>
                    <a:srgbClr val="000066"/>
                  </a:solidFill>
                </a:endParaRP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rgbClr val="000066"/>
                    </a:solidFill>
                  </a:rPr>
                  <a:t>计算热敏电阻在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𝟓𝟎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</a:rPr>
                  <a:t>的电阻温度系数</a:t>
                </a:r>
                <a:endParaRPr lang="en-US" altLang="zh-CN" b="1" dirty="0">
                  <a:solidFill>
                    <a:srgbClr val="000066"/>
                  </a:solidFill>
                </a:endParaRPr>
              </a:p>
            </p:txBody>
          </p:sp>
        </mc:Choice>
        <mc:Fallback>
          <p:sp>
            <p:nvSpPr>
              <p:cNvPr id="5123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332" y="1248504"/>
                <a:ext cx="7254875" cy="1799590"/>
              </a:xfrm>
              <a:prstGeom prst="rect">
                <a:avLst/>
              </a:prstGeom>
              <a:blipFill rotWithShape="1">
                <a:blip r:embed="rId1"/>
                <a:stretch>
                  <a:fillRect t="-5" b="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088" t="4687" r="9029" b="8724"/>
          <a:stretch>
            <a:fillRect/>
          </a:stretch>
        </p:blipFill>
        <p:spPr>
          <a:xfrm>
            <a:off x="6740731" y="1519555"/>
            <a:ext cx="4012603" cy="38188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291727" y="3429000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66"/>
                </a:solidFill>
              </a:rPr>
              <a:t>热敏电阻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53585" y="1118980"/>
                <a:ext cx="10396340" cy="1938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45" indent="-396240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调节自耦调压器的电压值，使烧杯里的水的温度从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升高到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𝟖𝟓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以上，每隔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测量一次热敏电阻值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，记录数据表格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60045" indent="-396240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然后把自耦调压器输出电压值调为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0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，使水慢慢冷却。同样，降温过程中每隔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测量一次热敏电阻值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，最后取升降和温的平均电阻值，并作出热敏电阻阻值（平均值）与温度对应关系曲线。</a:t>
                </a: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85" y="1118980"/>
                <a:ext cx="10396340" cy="1938020"/>
              </a:xfrm>
              <a:prstGeom prst="rect">
                <a:avLst/>
              </a:prstGeom>
              <a:blipFill rotWithShape="1">
                <a:blip r:embed="rId1"/>
                <a:stretch>
                  <a:fillRect l="-5" t="-6" r="6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1"/>
          <p:cNvSpPr>
            <a:spLocks noChangeArrowheads="1"/>
          </p:cNvSpPr>
          <p:nvPr/>
        </p:nvSpPr>
        <p:spPr bwMode="auto">
          <a:xfrm>
            <a:off x="0" y="149749"/>
            <a:ext cx="91037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、测量热敏阻值随温度的变化曲线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custDataLst>
                  <p:tags r:id="rId2"/>
                </p:custDataLst>
              </p:nvPr>
            </p:nvGraphicFramePr>
            <p:xfrm>
              <a:off x="969305" y="3928004"/>
              <a:ext cx="6263640" cy="2646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9530"/>
                    <a:gridCol w="706286"/>
                    <a:gridCol w="706286"/>
                    <a:gridCol w="706286"/>
                    <a:gridCol w="706286"/>
                    <a:gridCol w="706286"/>
                    <a:gridCol w="706286"/>
                    <a:gridCol w="706286"/>
                  </a:tblGrid>
                  <a:tr h="33071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300"/>
                            </a:lnSpc>
                          </a:pPr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温度（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）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25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35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40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45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50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30835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3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（上升）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3740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3400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2800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2300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1900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1550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1290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3071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3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（下降）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4240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3430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2830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2320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1920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1570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1300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3071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3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（平均）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4220</a:t>
                          </a:r>
                          <a:endParaRPr lang="en-US" altLang="zh-CN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3415</a:t>
                          </a:r>
                          <a:endParaRPr lang="en-US" altLang="zh-CN" sz="1200" b="1" kern="120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2815</a:t>
                          </a:r>
                          <a:endParaRPr lang="en-US" altLang="zh-CN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2310</a:t>
                          </a:r>
                          <a:endParaRPr lang="en-US" altLang="zh-CN" sz="1200" b="1" kern="120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1910</a:t>
                          </a:r>
                          <a:endParaRPr lang="en-US" altLang="zh-CN" sz="1200" b="1" kern="120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1560</a:t>
                          </a:r>
                          <a:endParaRPr lang="en-US" altLang="zh-CN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1295</a:t>
                          </a:r>
                          <a:endParaRPr lang="en-US" altLang="zh-CN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307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3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温度（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）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55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60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65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75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85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3071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3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（上升）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1080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920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780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660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570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485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420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30835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3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（下降）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1090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930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790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670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580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490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430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3071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3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（平均）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1085</a:t>
                          </a:r>
                          <a:endParaRPr lang="en-US" altLang="zh-CN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925</a:t>
                          </a:r>
                          <a:endParaRPr lang="en-US" altLang="zh-CN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785</a:t>
                          </a:r>
                          <a:endParaRPr lang="en-US" altLang="zh-CN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665</a:t>
                          </a:r>
                          <a:endParaRPr lang="en-US" altLang="zh-CN" sz="1200" b="1" kern="120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575</a:t>
                          </a:r>
                          <a:endParaRPr lang="en-US" altLang="zh-CN" sz="1200" b="1" kern="120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487.5</a:t>
                          </a:r>
                          <a:endParaRPr lang="en-US" altLang="zh-CN" sz="1200" b="1" kern="120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425</a:t>
                          </a:r>
                          <a:endParaRPr lang="en-US" altLang="zh-CN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custDataLst>
                  <p:tags r:id="rId3"/>
                </p:custDataLst>
              </p:nvPr>
            </p:nvGraphicFramePr>
            <p:xfrm>
              <a:off x="969305" y="3928004"/>
              <a:ext cx="6263640" cy="2646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9530"/>
                    <a:gridCol w="706286"/>
                    <a:gridCol w="706286"/>
                    <a:gridCol w="706286"/>
                    <a:gridCol w="706286"/>
                    <a:gridCol w="706286"/>
                    <a:gridCol w="706286"/>
                    <a:gridCol w="706286"/>
                  </a:tblGrid>
                  <a:tr h="3308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25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35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40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45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50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308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3740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3400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2800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2300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1900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1550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1290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308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4240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3430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2830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2320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1920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1570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1300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30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4220</a:t>
                          </a:r>
                          <a:endParaRPr lang="en-US" altLang="zh-CN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3415</a:t>
                          </a:r>
                          <a:endParaRPr lang="en-US" altLang="zh-CN" sz="1200" b="1" kern="120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2815</a:t>
                          </a:r>
                          <a:endParaRPr lang="en-US" altLang="zh-CN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2310</a:t>
                          </a:r>
                          <a:endParaRPr lang="en-US" altLang="zh-CN" sz="1200" b="1" kern="120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1910</a:t>
                          </a:r>
                          <a:endParaRPr lang="en-US" altLang="zh-CN" sz="1200" b="1" kern="120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1560</a:t>
                          </a:r>
                          <a:endParaRPr lang="en-US" altLang="zh-CN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1295</a:t>
                          </a:r>
                          <a:endParaRPr lang="en-US" altLang="zh-CN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308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55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60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65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75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85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308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1080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920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780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660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570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485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420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308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1090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930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790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670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580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490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430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308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1085</a:t>
                          </a:r>
                          <a:endParaRPr lang="en-US" altLang="zh-CN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925</a:t>
                          </a:r>
                          <a:endParaRPr lang="en-US" altLang="zh-CN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785</a:t>
                          </a:r>
                          <a:endParaRPr lang="en-US" altLang="zh-CN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665</a:t>
                          </a:r>
                          <a:endParaRPr lang="en-US" altLang="zh-CN" sz="1200" b="1" kern="120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575</a:t>
                          </a:r>
                          <a:endParaRPr lang="en-US" altLang="zh-CN" sz="1200" b="1" kern="120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487.5</a:t>
                          </a:r>
                          <a:endParaRPr lang="en-US" altLang="zh-CN" sz="1200" b="1" kern="120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425</a:t>
                          </a:r>
                          <a:endParaRPr lang="en-US" altLang="zh-CN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文本框 4"/>
          <p:cNvSpPr txBox="1"/>
          <p:nvPr/>
        </p:nvSpPr>
        <p:spPr>
          <a:xfrm>
            <a:off x="2299675" y="3106875"/>
            <a:ext cx="360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表</a:t>
            </a:r>
            <a:r>
              <a:rPr lang="en-US" altLang="zh-CN" b="1" dirty="0"/>
              <a:t>2 </a:t>
            </a:r>
            <a:r>
              <a:rPr lang="zh-CN" altLang="en-US" b="1" dirty="0"/>
              <a:t>阻值随温度改变的测量数据</a:t>
            </a:r>
            <a:endParaRPr lang="en-US" altLang="zh-CN" b="1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92180" y="3057972"/>
            <a:ext cx="4458835" cy="3048012"/>
            <a:chOff x="7733165" y="3582026"/>
            <a:chExt cx="4458835" cy="304801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23143" y="3582026"/>
              <a:ext cx="4168857" cy="304801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9703558" y="6356565"/>
                  <a:ext cx="105798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zh-CN" altLang="en-US" sz="1600" b="1" dirty="0">
                      <a:solidFill>
                        <a:srgbClr val="080808"/>
                      </a:solidFill>
                      <a:latin typeface="+mn-ea"/>
                      <a:cs typeface="Times New Roman" panose="02020603050405020304" pitchFamily="18" charset="0"/>
                    </a:rPr>
                    <a:t>温度（</a:t>
                  </a:r>
                  <a14:m>
                    <m:oMath xmlns:m="http://schemas.openxmlformats.org/officeDocument/2006/math">
                      <m:r>
                        <a:rPr lang="en-US" altLang="zh-CN" sz="1600" b="1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℃ </m:t>
                      </m:r>
                    </m:oMath>
                  </a14:m>
                  <a:r>
                    <a:rPr lang="zh-CN" altLang="en-US" sz="1600" b="1" dirty="0">
                      <a:solidFill>
                        <a:srgbClr val="080808"/>
                      </a:solidFill>
                      <a:latin typeface="+mn-ea"/>
                      <a:cs typeface="Times New Roman" panose="02020603050405020304" pitchFamily="18" charset="0"/>
                    </a:rPr>
                    <a:t>）</a:t>
                  </a:r>
                  <a:endParaRPr lang="zh-CN" altLang="en-US" sz="1600" b="1" dirty="0">
                    <a:solidFill>
                      <a:srgbClr val="080808"/>
                    </a:solidFill>
                    <a:latin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3558" y="6356565"/>
                  <a:ext cx="1057982" cy="246221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 rot="16200000">
                  <a:off x="7344918" y="4637184"/>
                  <a:ext cx="102271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zh-CN" altLang="en-US" sz="1600" b="1" dirty="0">
                      <a:solidFill>
                        <a:srgbClr val="080808"/>
                      </a:solidFill>
                      <a:latin typeface="+mn-ea"/>
                      <a:cs typeface="Times New Roman" panose="02020603050405020304" pitchFamily="18" charset="0"/>
                    </a:rPr>
                    <a:t>阻值（</a:t>
                  </a:r>
                  <a14:m>
                    <m:oMath xmlns:m="http://schemas.openxmlformats.org/officeDocument/2006/math">
                      <m:r>
                        <a:rPr lang="zh-CN" altLang="en-US" sz="1600" b="1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  <m:r>
                        <a:rPr lang="en-US" altLang="zh-CN" sz="1600" b="1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1600" b="1" dirty="0">
                      <a:solidFill>
                        <a:srgbClr val="080808"/>
                      </a:solidFill>
                      <a:latin typeface="+mn-ea"/>
                      <a:cs typeface="Times New Roman" panose="02020603050405020304" pitchFamily="18" charset="0"/>
                    </a:rPr>
                    <a:t>）</a:t>
                  </a:r>
                  <a:endParaRPr lang="zh-CN" altLang="en-US" sz="1600" b="1" dirty="0">
                    <a:solidFill>
                      <a:srgbClr val="080808"/>
                    </a:solidFill>
                    <a:latin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344918" y="4637184"/>
                  <a:ext cx="1022716" cy="246221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文本框 11"/>
          <p:cNvSpPr txBox="1"/>
          <p:nvPr/>
        </p:nvSpPr>
        <p:spPr>
          <a:xfrm>
            <a:off x="8741295" y="6302125"/>
            <a:ext cx="27005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图</a:t>
            </a:r>
            <a:r>
              <a:rPr lang="en-US" altLang="zh-CN" b="1" dirty="0"/>
              <a:t>4 </a:t>
            </a:r>
            <a:r>
              <a:rPr lang="zh-CN" altLang="en-US" b="1" dirty="0"/>
              <a:t>阻值与温度的关系</a:t>
            </a:r>
            <a:endParaRPr lang="en-US" altLang="zh-CN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300310" y="3524705"/>
            <a:ext cx="360128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1600" b="1" dirty="0"/>
              <a:t>比</a:t>
            </a:r>
            <a:r>
              <a:rPr lang="zh-CN" sz="1600" b="1" dirty="0"/>
              <a:t>例</a:t>
            </a:r>
            <a:r>
              <a:rPr sz="1600" b="1" dirty="0"/>
              <a:t>臂</a:t>
            </a:r>
            <a:r>
              <a:rPr sz="1600" b="1" i="1" dirty="0"/>
              <a:t>R</a:t>
            </a:r>
            <a:r>
              <a:rPr sz="1600" b="1" baseline="-25000" dirty="0"/>
              <a:t>1</a:t>
            </a:r>
            <a:r>
              <a:rPr sz="1600" b="1" dirty="0"/>
              <a:t>/</a:t>
            </a:r>
            <a:r>
              <a:rPr sz="1600" b="1" i="1" dirty="0"/>
              <a:t>R</a:t>
            </a:r>
            <a:r>
              <a:rPr sz="1600" b="1" baseline="-25000" dirty="0"/>
              <a:t>2</a:t>
            </a:r>
            <a:r>
              <a:rPr sz="1600" b="1" dirty="0"/>
              <a:t>:</a:t>
            </a:r>
            <a:r>
              <a:rPr lang="en-US" sz="1600" b="1" dirty="0"/>
              <a:t>  </a:t>
            </a:r>
            <a:r>
              <a:rPr lang="en-US" sz="1600" b="1" u="sng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50000"/>
                  </a:schemeClr>
                </a:solidFill>
              </a:rPr>
              <a:t>__1_____</a:t>
            </a:r>
            <a:endParaRPr lang="en-US" sz="1600" b="1" u="sng" dirty="0">
              <a:ln>
                <a:solidFill>
                  <a:sysClr val="windowText" lastClr="000000"/>
                </a:solidFill>
              </a:ln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45870" y="2030095"/>
            <a:ext cx="952881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注意：</a:t>
            </a:r>
            <a:endParaRPr lang="zh-CN" altLang="en-US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0">
              <a:buFont typeface="+mj-lt"/>
              <a:buNone/>
            </a:pPr>
            <a:endParaRPr lang="zh-CN" altLang="en-US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457200" fontAlgn="auto">
              <a:buFont typeface="+mj-lt"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热敏电阻测量的升温再降温需用太久时间，课堂上两个小时测不完，可以在升温过程中把电压调大，快到记录数据温度时再减小电压，可以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减到接近</a:t>
            </a: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0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的小值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（以防止调电桥平衡时间不够），然后需要快速调节电阻值</a:t>
            </a:r>
            <a:r>
              <a:rPr lang="en-US" altLang="zh-CN" sz="2400" b="1" i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en-US" altLang="zh-CN" sz="2400" b="1" baseline="-25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，并记录数据，这样升温会快一点；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降温过程没有特殊操作，耐心等待即可。</a:t>
            </a:r>
            <a:endParaRPr lang="zh-CN" altLang="en-US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 31"/>
          <p:cNvSpPr>
            <a:spLocks noChangeArrowheads="1"/>
          </p:cNvSpPr>
          <p:nvPr/>
        </p:nvSpPr>
        <p:spPr bwMode="auto">
          <a:xfrm>
            <a:off x="0" y="149749"/>
            <a:ext cx="91037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、测量热敏阻值随温度的变化曲线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6884841" y="1981876"/>
                <a:ext cx="4238512" cy="656655"/>
              </a:xfrm>
              <a:prstGeom prst="rect">
                <a:avLst/>
              </a:prstGeom>
              <a:ln>
                <a:solidFill>
                  <a:srgbClr val="FF3399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𝑹</m:t>
                    </m:r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𝑒</m:t>
                        </m:r>
                      </m:e>
                      <m:sup>
                        <m:r>
                          <a:rPr lang="en-US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𝐵</m:t>
                        </m:r>
                        <m:r>
                          <a:rPr lang="en-US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/</m:t>
                        </m:r>
                        <m:r>
                          <a:rPr lang="en-US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𝑇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为绝对温度，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是温度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𝑇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趋于无穷时的阻值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∞</m:t>
                        </m:r>
                      </m:sub>
                    </m:sSub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841" y="1981876"/>
                <a:ext cx="4238512" cy="656655"/>
              </a:xfrm>
              <a:prstGeom prst="rect">
                <a:avLst/>
              </a:prstGeom>
              <a:blipFill rotWithShape="1">
                <a:blip r:embed="rId2"/>
                <a:stretch>
                  <a:fillRect l="-124" t="-780" r="-104" b="-661"/>
                </a:stretch>
              </a:blipFill>
              <a:ln>
                <a:solidFill>
                  <a:srgbClr val="FF33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图表 4"/>
          <p:cNvGraphicFramePr/>
          <p:nvPr/>
        </p:nvGraphicFramePr>
        <p:xfrm>
          <a:off x="720735" y="1971556"/>
          <a:ext cx="5787642" cy="3848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31"/>
              <p:cNvSpPr>
                <a:spLocks noChangeArrowheads="1"/>
              </p:cNvSpPr>
              <p:nvPr/>
            </p:nvSpPr>
            <p:spPr bwMode="auto">
              <a:xfrm>
                <a:off x="53843" y="144455"/>
                <a:ext cx="660514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3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五、数据处理</a:t>
                </a:r>
                <a:r>
                  <a:rPr lang="en-US" altLang="zh-CN" sz="3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en-US" altLang="zh-CN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5.1</a:t>
                </a:r>
                <a:r>
                  <a:rPr lang="zh-CN" altLang="en-US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4E4C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4E4C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004E4C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的值</a:t>
                </a:r>
                <a:endParaRPr lang="zh-CN" altLang="en-US" sz="2800" b="1" dirty="0">
                  <a:solidFill>
                    <a:srgbClr val="004E4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43" y="144455"/>
                <a:ext cx="6605142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8" t="-48" r="-1004" b="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 flipH="1">
            <a:off x="613410" y="1016000"/>
            <a:ext cx="10655935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Aft>
                <a:spcPts val="600"/>
              </a:spcAft>
            </a:pPr>
            <a:r>
              <a:rPr lang="zh-CN" altLang="en-US" sz="2800" b="1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：做电阻值（平均值）和</a:t>
            </a:r>
            <a:r>
              <a:rPr lang="en-US" altLang="zh-CN" sz="2800" b="1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1/T</a:t>
            </a:r>
            <a:r>
              <a:rPr lang="zh-CN" altLang="en-US" sz="2800" b="1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的关系曲线</a:t>
            </a:r>
            <a:endParaRPr lang="zh-CN" altLang="en-US" sz="2800" b="1" dirty="0">
              <a:solidFill>
                <a:srgbClr val="FF33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（把数据放入EXCEL，画出曲线，然后点曲线，趋势线，选择指数拟合）</a:t>
            </a:r>
            <a:endParaRPr lang="zh-CN" altLang="en-US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6884841" y="2817450"/>
                <a:ext cx="4238512" cy="1583447"/>
              </a:xfrm>
              <a:prstGeom prst="rect">
                <a:avLst/>
              </a:prstGeom>
              <a:ln>
                <a:solidFill>
                  <a:srgbClr val="FF3399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对比公式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𝑹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𝐵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/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得：</a:t>
                </a:r>
                <a:endPara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=0.0129Ω</a:t>
                </a:r>
                <a:endPara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𝑩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=3724.7</a:t>
                </a:r>
                <a:r>
                  <a:rPr lang="en-US" altLang="zh-CN" sz="2400" b="1" dirty="0">
                    <a:solidFill>
                      <a:srgbClr val="FF0000"/>
                    </a:solidFill>
                    <a:ea typeface="华文中宋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Cambria Math" panose="02040503050406030204" pitchFamily="18" charset="0"/>
                      </a:rPr>
                      <m:t>𝑲</m:t>
                    </m:r>
                  </m:oMath>
                </a14:m>
                <a:endParaRPr lang="en-US" altLang="zh-CN" sz="2400" b="1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841" y="2817450"/>
                <a:ext cx="4238512" cy="1583447"/>
              </a:xfrm>
              <a:prstGeom prst="rect">
                <a:avLst/>
              </a:prstGeom>
              <a:blipFill rotWithShape="1">
                <a:blip r:embed="rId4"/>
                <a:stretch>
                  <a:fillRect l="-124" t="-318" r="-104" b="-299"/>
                </a:stretch>
              </a:blipFill>
              <a:ln>
                <a:solidFill>
                  <a:srgbClr val="FF33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6370603" y="5802189"/>
                <a:ext cx="5267325" cy="368300"/>
              </a:xfrm>
              <a:prstGeom prst="rect">
                <a:avLst/>
              </a:prstGeom>
              <a:ln w="15875">
                <a:noFill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b="1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注意这里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需换算绝对温度：</a:t>
                </a:r>
                <a:r>
                  <a:rPr lang="en-US" altLang="zh-CN" b="1" i="1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 </a:t>
                </a:r>
                <a:r>
                  <a:rPr lang="en-US" altLang="zh-CN" b="1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℃ = (</a:t>
                </a:r>
                <a:r>
                  <a:rPr lang="en-US" altLang="zh-CN" b="1" i="1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b="1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+273.15) K</a:t>
                </a:r>
                <a:endParaRPr lang="en-US" altLang="zh-CN" b="1" dirty="0">
                  <a:solidFill>
                    <a:srgbClr val="C00000"/>
                  </a:solidFill>
                  <a:highlight>
                    <a:srgbClr val="FFFF00"/>
                  </a:highlight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603" y="5802189"/>
                <a:ext cx="5267325" cy="368300"/>
              </a:xfrm>
              <a:prstGeom prst="rect">
                <a:avLst/>
              </a:prstGeom>
              <a:blipFill rotWithShape="1">
                <a:blip r:embed="rId5"/>
                <a:stretch>
                  <a:fillRect l="-5" t="-53" r="-694" b="53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884842" y="4613114"/>
            <a:ext cx="4238512" cy="1022746"/>
          </a:xfrm>
          <a:prstGeom prst="rect">
            <a:avLst/>
          </a:prstGeom>
          <a:ln>
            <a:solidFill>
              <a:srgbClr val="FF3399"/>
            </a:solidFill>
          </a:ln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218328" y="4718441"/>
          <a:ext cx="2088683" cy="660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6" imgW="29870400" imgH="9448800" progId="Equation.DSMT4">
                  <p:embed/>
                </p:oleObj>
              </mc:Choice>
              <mc:Fallback>
                <p:oleObj name="Equation" r:id="rId6" imgW="29870400" imgH="9448800" progId="Equation.DSMT4">
                  <p:embed/>
                  <p:pic>
                    <p:nvPicPr>
                      <p:cNvPr id="0" name="图片 514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18328" y="4718441"/>
                        <a:ext cx="2088683" cy="660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0" y="977835"/>
                <a:ext cx="11971437" cy="1275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 algn="just"/>
                <a:r>
                  <a:rPr lang="zh-CN" altLang="en-US" sz="2800" b="1" dirty="0">
                    <a:solidFill>
                      <a:srgbClr val="FF33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方法</a:t>
                </a:r>
                <a:r>
                  <a:rPr lang="en-US" altLang="zh-CN" sz="2800" b="1" dirty="0">
                    <a:solidFill>
                      <a:srgbClr val="FF33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 dirty="0">
                    <a:solidFill>
                      <a:srgbClr val="FF33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（手工作图适合）：</a:t>
                </a:r>
                <a:r>
                  <a:rPr lang="zh-CN" altLang="en-US" sz="2800" b="1" dirty="0">
                    <a:solidFill>
                      <a:srgbClr val="FF33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“曲线改直线”法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，对公式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sSup>
                      <m:sSup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两边求自然对数，可得到以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为横坐标，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为纵轴的直线：</a:t>
                </a: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indent="457200" algn="just"/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400" b="1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𝐥𝐧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（注意这里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需换算绝对温度）</a:t>
                </a:r>
                <a:endParaRPr lang="en-US" altLang="zh-CN" sz="2400" b="1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77835"/>
                <a:ext cx="11971437" cy="1275670"/>
              </a:xfrm>
              <a:prstGeom prst="rect">
                <a:avLst/>
              </a:prstGeom>
              <a:blipFill rotWithShape="1">
                <a:blip r:embed="rId1"/>
                <a:stretch>
                  <a:fillRect t="-45" r="3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1"/>
              <p:cNvSpPr>
                <a:spLocks noChangeArrowheads="1"/>
              </p:cNvSpPr>
              <p:nvPr/>
            </p:nvSpPr>
            <p:spPr bwMode="auto">
              <a:xfrm>
                <a:off x="0" y="97128"/>
                <a:ext cx="660514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3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五、数据处理</a:t>
                </a:r>
                <a:r>
                  <a:rPr lang="en-US" altLang="zh-CN" sz="3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en-US" altLang="zh-CN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5.1</a:t>
                </a:r>
                <a:r>
                  <a:rPr lang="zh-CN" altLang="en-US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4E4C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4E4C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004E4C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的值</a:t>
                </a:r>
                <a:endParaRPr lang="zh-CN" altLang="en-US" sz="2800" b="1" dirty="0">
                  <a:solidFill>
                    <a:srgbClr val="004E4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97128"/>
                <a:ext cx="6605142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94" r="-1011" b="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 flipH="1">
                <a:off x="7592194" y="2915714"/>
                <a:ext cx="4099544" cy="221599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accent4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直线的斜率：</a:t>
                </a:r>
                <a:r>
                  <a:rPr lang="en-US" altLang="zh-CN" sz="2000" dirty="0">
                    <a:solidFill>
                      <a:schemeClr val="accent4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3724.7</a:t>
                </a:r>
                <a:endParaRPr lang="en-US" altLang="zh-CN" sz="2000" dirty="0">
                  <a:solidFill>
                    <a:schemeClr val="accent4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accent4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b="1" i="1" dirty="0">
                    <a:solidFill>
                      <a:schemeClr val="accent4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400" b="1" dirty="0">
                    <a:solidFill>
                      <a:schemeClr val="accent4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轴的截距：</a:t>
                </a:r>
                <a:r>
                  <a:rPr lang="en-US" altLang="zh-CN" sz="2400" b="1" dirty="0">
                    <a:solidFill>
                      <a:schemeClr val="accent4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𝐥𝐧</m:t>
                        </m:r>
                        <m:r>
                          <a:rPr lang="en-US" altLang="zh-CN" sz="2000" b="1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0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)=−</m:t>
                    </m:r>
                    <m:r>
                      <a:rPr lang="en-US" altLang="zh-CN" sz="20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zh-CN" sz="20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35</m:t>
                    </m:r>
                  </m:oMath>
                </a14:m>
                <a:endParaRPr lang="en-US" altLang="zh-CN" sz="2000" i="1" dirty="0">
                  <a:solidFill>
                    <a:schemeClr val="accent4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accent4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由此可得</a:t>
                </a:r>
                <a:endParaRPr lang="en-US" altLang="zh-CN" sz="2400" b="1" dirty="0">
                  <a:solidFill>
                    <a:schemeClr val="accent4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accent4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0129</m:t>
                    </m:r>
                    <m:r>
                      <a:rPr lang="el-GR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l-GR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，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3724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sz="2000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92194" y="2915714"/>
                <a:ext cx="4099544" cy="2215991"/>
              </a:xfrm>
              <a:prstGeom prst="rect">
                <a:avLst/>
              </a:prstGeom>
              <a:blipFill rotWithShape="1">
                <a:blip r:embed="rId3"/>
                <a:stretch>
                  <a:fillRect l="-127" t="-220" r="-106" b="-18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57" y="2253505"/>
            <a:ext cx="6059264" cy="364200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861457" y="1293333"/>
                <a:ext cx="8922909" cy="4633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77190">
                  <a:spcAft>
                    <a:spcPts val="600"/>
                  </a:spcAft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sSup>
                      <m:sSup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对温度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求导：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𝒅𝑹</m:t>
                        </m:r>
                      </m:num>
                      <m:den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𝒅𝑻</m:t>
                        </m:r>
                      </m:den>
                    </m:f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77190">
                  <a:spcAft>
                    <a:spcPts val="600"/>
                  </a:spcAft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温度系数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l-GR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𝒅𝑹</m:t>
                        </m:r>
                      </m:num>
                      <m:den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𝒅𝑻</m:t>
                        </m:r>
                      </m:den>
                    </m:f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zh-CN" alt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77190">
                  <a:spcAft>
                    <a:spcPts val="600"/>
                  </a:spcAft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带入数值：</a:t>
                </a:r>
                <a:endPara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77190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l-GR" altLang="zh-CN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l-GR" altLang="zh-CN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400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77190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4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3724</m:t>
                    </m:r>
                    <m:r>
                      <a:rPr lang="en-US" altLang="zh-CN" sz="24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sz="24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77190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altLang="zh-C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℃=</m:t>
                    </m:r>
                    <m:r>
                      <a:rPr lang="en-US" altLang="zh-C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323</m:t>
                    </m:r>
                    <m:r>
                      <a:rPr lang="en-US" altLang="zh-C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C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endPara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7719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1295</m:t>
                      </m:r>
                      <m:r>
                        <m:rPr>
                          <m:sty m:val="p"/>
                        </m:rPr>
                        <a:rPr lang="el-GR" altLang="zh-CN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77190">
                  <a:spcAft>
                    <a:spcPts val="600"/>
                  </a:spcAft>
                </a:pPr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  <m:r>
                      <a:rPr lang="en-US" altLang="zh-CN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时的电阻温度系数</a:t>
                </a:r>
                <a:endPara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77190">
                  <a:spcAft>
                    <a:spcPts val="600"/>
                  </a:spcAft>
                </a:pPr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3724</m:t>
                        </m:r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0129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1259</m:t>
                        </m:r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323</m:t>
                            </m:r>
                            <m:r>
                              <a:rPr lang="en-US" altLang="zh-C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15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3724</m:t>
                            </m:r>
                            <m:r>
                              <a:rPr lang="en-US" altLang="zh-C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67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323</m:t>
                            </m:r>
                            <m:r>
                              <a:rPr lang="en-US" altLang="zh-C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</m:sup>
                    </m:sSup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037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57" y="1293333"/>
                <a:ext cx="8922909" cy="4633595"/>
              </a:xfrm>
              <a:prstGeom prst="rect">
                <a:avLst/>
              </a:prstGeom>
              <a:blipFill rotWithShape="1">
                <a:blip r:embed="rId1"/>
                <a:stretch>
                  <a:fillRect l="-4" t="-10" r="3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1"/>
              <p:cNvSpPr>
                <a:spLocks noChangeArrowheads="1"/>
              </p:cNvSpPr>
              <p:nvPr/>
            </p:nvSpPr>
            <p:spPr bwMode="auto">
              <a:xfrm>
                <a:off x="0" y="149749"/>
                <a:ext cx="866294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3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五、数据处理</a:t>
                </a:r>
                <a:r>
                  <a:rPr lang="en-US" altLang="zh-CN" sz="3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en-US" altLang="zh-CN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5.2</a:t>
                </a:r>
                <a:r>
                  <a:rPr lang="zh-CN" altLang="en-US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、计算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4E4C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𝟓𝟎</m:t>
                    </m:r>
                    <m:r>
                      <a:rPr lang="en-US" altLang="zh-CN" sz="2800" b="1" i="1" smtClean="0">
                        <a:solidFill>
                          <a:srgbClr val="004E4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时的电阻温度系数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4E4C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𝜶</m:t>
                    </m:r>
                  </m:oMath>
                </a14:m>
                <a:endParaRPr lang="zh-CN" altLang="en-US" sz="2800" b="1" dirty="0">
                  <a:solidFill>
                    <a:srgbClr val="004E4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49749"/>
                <a:ext cx="8662949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81" r="-378" b="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59435" y="2275205"/>
                <a:ext cx="11272520" cy="1938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45" indent="-396240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计算室温下惠斯通电桥的相对灵敏度</a:t>
                </a: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60045" indent="-396240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画出热敏电阻的阻值随温度的变化曲线（温度单位：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℃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或者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K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</a:t>
                </a: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60045" indent="-396240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作图法求出热敏电阻的材料常数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以及温度趋于无穷时的阻值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sym typeface="+mn-ea"/>
                  </a:rPr>
                  <a:t>（温度单位：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sym typeface="+mn-ea"/>
                  </a:rPr>
                  <a:t>K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sym typeface="+mn-ea"/>
                  </a:rPr>
                  <a:t>）</a:t>
                </a: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60045" indent="-396240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求出热敏电阻在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𝟓𝟎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时的电阻温度系数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sym typeface="+mn-ea"/>
                  </a:rPr>
                  <a:t>（温度单位：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sym typeface="+mn-ea"/>
                  </a:rPr>
                  <a:t>K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sym typeface="+mn-ea"/>
                  </a:rPr>
                  <a:t>）</a:t>
                </a:r>
                <a:endParaRPr lang="zh-CN" altLang="en-US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60045" indent="-396240">
                  <a:buFont typeface="+mj-lt"/>
                  <a:buAutoNum type="arabicPeriod"/>
                </a:pP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2-3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张你的操作截图</a:t>
                </a:r>
                <a:endParaRPr lang="zh-CN" altLang="en-US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35" y="2275205"/>
                <a:ext cx="11272520" cy="1938020"/>
              </a:xfrm>
              <a:prstGeom prst="rect">
                <a:avLst/>
              </a:prstGeom>
              <a:blipFill rotWithShape="1">
                <a:blip r:embed="rId1"/>
                <a:stretch>
                  <a:fillRect r="-1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31"/>
          <p:cNvSpPr>
            <a:spLocks noChangeArrowheads="1"/>
          </p:cNvSpPr>
          <p:nvPr/>
        </p:nvSpPr>
        <p:spPr bwMode="auto">
          <a:xfrm>
            <a:off x="0" y="149749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六、报告要求</a:t>
            </a:r>
            <a:endParaRPr lang="zh-CN" altLang="en-US" sz="2800" b="1" dirty="0">
              <a:solidFill>
                <a:srgbClr val="004E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1"/>
          <p:cNvSpPr>
            <a:spLocks noChangeArrowheads="1"/>
          </p:cNvSpPr>
          <p:nvPr/>
        </p:nvSpPr>
        <p:spPr bwMode="auto">
          <a:xfrm>
            <a:off x="0" y="149749"/>
            <a:ext cx="24688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七、思考题</a:t>
            </a:r>
            <a:endParaRPr lang="zh-CN" altLang="en-US" sz="2800" b="1" dirty="0">
              <a:solidFill>
                <a:srgbClr val="004E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2208" y="2589986"/>
            <a:ext cx="978758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1、热敏电阻和普通电阻的主要区别是什么？热敏电阻有哪些分类？</a:t>
            </a:r>
            <a:endParaRPr lang="zh-CN" altLang="en-US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0">
              <a:buFont typeface="+mj-lt"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2、如何提高电桥的灵敏度？</a:t>
            </a:r>
            <a:endParaRPr lang="zh-CN" altLang="en-US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0">
              <a:buFont typeface="+mj-lt"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3、如何选择电桥的比率臂？</a:t>
            </a:r>
            <a:endParaRPr lang="zh-CN" altLang="en-US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0">
              <a:buFont typeface="+mj-lt"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4、电桥选择不同量程时，对结果的准确度(有效数字)有何影响</a:t>
            </a:r>
            <a:endParaRPr lang="zh-CN" altLang="en-US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1"/>
          <p:cNvSpPr>
            <a:spLocks noChangeArrowheads="1"/>
          </p:cNvSpPr>
          <p:nvPr/>
        </p:nvSpPr>
        <p:spPr bwMode="auto">
          <a:xfrm>
            <a:off x="249555" y="200549"/>
            <a:ext cx="384048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下一次实验课准备</a:t>
            </a:r>
            <a:endParaRPr lang="en-US" altLang="zh-CN" sz="36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 dirty="0">
              <a:solidFill>
                <a:srgbClr val="004E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2208" y="1276806"/>
            <a:ext cx="9787583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实验4、虚拟仿真实验—偏振光的观察与研究</a:t>
            </a:r>
            <a:endParaRPr lang="zh-CN" altLang="en-US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0">
              <a:buFont typeface="+mj-lt"/>
              <a:buNone/>
            </a:pPr>
            <a:endParaRPr lang="en-US" altLang="zh-CN" sz="2000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en-US" altLang="zh-CN" sz="20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本实验会用</a:t>
            </a:r>
            <a:r>
              <a:rPr lang="en-US" altLang="zh-CN" sz="20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到虚拟仿真软件包</a:t>
            </a:r>
            <a:r>
              <a:rPr lang="zh-CN" altLang="en-US" sz="20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，需要提前下载，安装问题已经总结在</a:t>
            </a:r>
            <a:r>
              <a:rPr lang="en-US" altLang="zh-CN" sz="20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“</a:t>
            </a:r>
            <a:r>
              <a:rPr lang="zh-CN" altLang="en-US" sz="20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问题汇总</a:t>
            </a:r>
            <a:r>
              <a:rPr lang="en-US" altLang="zh-CN" sz="20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”</a:t>
            </a:r>
            <a:r>
              <a:rPr lang="zh-CN" altLang="en-US" sz="20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文档里</a:t>
            </a:r>
            <a:r>
              <a:rPr lang="en-US" altLang="zh-CN" sz="20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(</a:t>
            </a:r>
            <a:r>
              <a:rPr lang="zh-CN" altLang="en-US" sz="20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发到微信群</a:t>
            </a:r>
            <a:r>
              <a:rPr lang="en-US" altLang="zh-CN" sz="20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)</a:t>
            </a:r>
            <a:r>
              <a:rPr lang="zh-CN" altLang="en-US" sz="20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，该软件包目前不支持苹果电脑安装。</a:t>
            </a:r>
            <a:endParaRPr lang="zh-CN" altLang="en-US" sz="2000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仿真实验地址：</a:t>
            </a:r>
            <a:endParaRPr lang="zh-CN" altLang="en-US" sz="2000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457200" algn="just" fontAlgn="auto"/>
            <a:r>
              <a:rPr lang="zh-CN" altLang="en-US" sz="20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http://aryun.ustcori.com:3230     </a:t>
            </a:r>
            <a:endParaRPr lang="zh-CN" altLang="en-US" sz="2000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457200" algn="just" fontAlgn="auto"/>
            <a:r>
              <a:rPr lang="zh-CN" altLang="en-US" sz="20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学生账号：SZDX+学号（忽略加号）；密码：学号</a:t>
            </a:r>
            <a:endParaRPr lang="zh-CN" altLang="en-US" sz="2000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457200" algn="just" fontAlgn="auto"/>
            <a:r>
              <a:rPr lang="zh-CN" altLang="en-US" sz="20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首次登录后会提示修改密码，由于是云端系统，密码要求较高，至少10位，且需包含大小写字母。请让学生设置容易记住的密码，并在登录后完成左侧的“密码问题设置”，下次登录如果忘记密码，可以通过回答密码问题找回。</a:t>
            </a:r>
            <a:endParaRPr lang="zh-CN" altLang="en-US" sz="2000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457200" algn="just" fontAlgn="auto"/>
            <a:r>
              <a:rPr lang="zh-CN" altLang="en-US" sz="20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登录后点击进入“大学物理仿真实验系统”进行仿真实验，选定实验项目，点击左侧的“开始实验”--&gt;“下载运行环境”，上课前确保运行环境良好（只有首次实验需要安装运行环境），运行环境安装后，点击“开始实验”，下载实验包。上课前请先下载实验包，否则课上多人同时下载可能网速很慢。</a:t>
            </a:r>
            <a:endParaRPr lang="zh-CN" altLang="en-US" sz="2400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0">
              <a:buFont typeface="+mj-lt"/>
              <a:buNone/>
            </a:pPr>
            <a:endParaRPr lang="zh-CN" altLang="en-US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0">
              <a:buFont typeface="+mj-lt"/>
              <a:buNone/>
            </a:pPr>
            <a:endParaRPr lang="zh-CN" altLang="en-US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31"/>
          <p:cNvSpPr>
            <a:spLocks noChangeArrowheads="1"/>
          </p:cNvSpPr>
          <p:nvPr/>
        </p:nvSpPr>
        <p:spPr bwMode="auto">
          <a:xfrm>
            <a:off x="0" y="149749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仪器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4365" y="1538344"/>
            <a:ext cx="943722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虚拟仿真实验系统地址：</a:t>
            </a:r>
            <a:r>
              <a:rPr lang="en-US" altLang="zh-CN" sz="2400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  <a:hlinkClick r:id="rId1"/>
              </a:rPr>
              <a:t>http://aryun.ustcori.com:3230</a:t>
            </a:r>
            <a:endParaRPr lang="en-US" altLang="zh-CN" sz="2400" dirty="0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                                                           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账号：</a:t>
            </a:r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SZDX+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学号（忽略加号），密码：学号</a:t>
            </a:r>
            <a:endParaRPr lang="en-US" altLang="zh-CN" dirty="0">
              <a:solidFill>
                <a:srgbClr val="00206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 startAt="2"/>
            </a:pPr>
            <a:r>
              <a:rPr lang="zh-CN" altLang="en-US" sz="24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热敏电阻温度特性研究实验</a:t>
            </a:r>
            <a:r>
              <a:rPr lang="en-US" altLang="zh-CN" sz="24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--</a:t>
            </a:r>
            <a:r>
              <a:rPr lang="zh-CN" altLang="en-US" sz="24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用箱式电桥研究热敏电阻温度特性</a:t>
            </a:r>
            <a:endParaRPr lang="en-US" altLang="zh-CN" sz="2400" b="1" dirty="0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 startAt="2"/>
            </a:pPr>
            <a:r>
              <a:rPr lang="zh-CN" altLang="en-US" sz="24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实验仪器：自耦调压器、热敏电阻及电炉加热装置、电桥箱</a:t>
            </a:r>
            <a:endParaRPr lang="zh-CN" altLang="en-US" sz="2400" b="1" dirty="0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234365" y="3493916"/>
                <a:ext cx="8788998" cy="2416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zh-CN" altLang="en-US" sz="2000" b="1" dirty="0">
                    <a:solidFill>
                      <a:srgbClr val="002060"/>
                    </a:solidFill>
                  </a:rPr>
                  <a:t>虚拟实验系统使用提示：</a:t>
                </a:r>
                <a:endParaRPr lang="en-US" altLang="zh-CN" sz="2000" b="1" dirty="0">
                  <a:solidFill>
                    <a:srgbClr val="002060"/>
                  </a:solidFill>
                </a:endParaRPr>
              </a:p>
              <a:p>
                <a:pPr marL="575945" indent="-360045"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006666"/>
                    </a:solidFill>
                  </a:rPr>
                  <a:t>首次登录需修改密码，密码至少</a:t>
                </a:r>
                <a:r>
                  <a:rPr lang="en-US" altLang="zh-CN" b="1" dirty="0">
                    <a:solidFill>
                      <a:srgbClr val="006666"/>
                    </a:solidFill>
                  </a:rPr>
                  <a:t>10</a:t>
                </a:r>
                <a:r>
                  <a:rPr lang="zh-CN" altLang="en-US" b="1" dirty="0">
                    <a:solidFill>
                      <a:srgbClr val="006666"/>
                    </a:solidFill>
                  </a:rPr>
                  <a:t>位，且需包含大小写字母。</a:t>
                </a:r>
                <a:endParaRPr lang="en-US" altLang="zh-CN" b="1" dirty="0">
                  <a:solidFill>
                    <a:srgbClr val="006666"/>
                  </a:solidFill>
                </a:endParaRPr>
              </a:p>
              <a:p>
                <a:pPr marL="575945" indent="-360045"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006666"/>
                    </a:solidFill>
                  </a:rPr>
                  <a:t>登录后请设置“密码问题设置”，以防忘记密码时找回。</a:t>
                </a:r>
                <a:endParaRPr lang="en-US" altLang="zh-CN" b="1" dirty="0">
                  <a:solidFill>
                    <a:srgbClr val="006666"/>
                  </a:solidFill>
                </a:endParaRPr>
              </a:p>
              <a:p>
                <a:pPr marL="575945" indent="-360045"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006666"/>
                    </a:solidFill>
                  </a:rPr>
                  <a:t>登录后点击进入“大学物理仿真实验系统”进行仿真实验。</a:t>
                </a:r>
                <a:endParaRPr lang="en-US" altLang="zh-CN" b="1" dirty="0">
                  <a:solidFill>
                    <a:srgbClr val="006666"/>
                  </a:solidFill>
                </a:endParaRPr>
              </a:p>
              <a:p>
                <a:pPr marL="575945" indent="-360045"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006666"/>
                    </a:solidFill>
                  </a:rPr>
                  <a:t>选定实验项目，点击“开始实验”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b="1" dirty="0">
                    <a:solidFill>
                      <a:srgbClr val="006666"/>
                    </a:solidFill>
                  </a:rPr>
                  <a:t>“</a:t>
                </a:r>
                <a:r>
                  <a:rPr lang="zh-CN" altLang="en-US" b="1" dirty="0">
                    <a:solidFill>
                      <a:srgbClr val="006666"/>
                    </a:solidFill>
                  </a:rPr>
                  <a:t>下载运行环境”（运行环境只需安装一次）</a:t>
                </a:r>
                <a:endParaRPr lang="en-US" altLang="zh-CN" b="1" dirty="0">
                  <a:solidFill>
                    <a:srgbClr val="006666"/>
                  </a:solidFill>
                </a:endParaRPr>
              </a:p>
              <a:p>
                <a:pPr marL="575945" indent="-360045"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006666"/>
                    </a:solidFill>
                  </a:rPr>
                  <a:t>运行环境安装后，点击“开始实验”，下载实验包。请上课前请先下载实验包，否则课上多人同时下载可能网速会变慢。（每个实验包只需下载一次）</a:t>
                </a:r>
                <a:endParaRPr lang="zh-CN" altLang="en-US" b="1" dirty="0">
                  <a:solidFill>
                    <a:srgbClr val="006666"/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365" y="3493916"/>
                <a:ext cx="8788998" cy="2416046"/>
              </a:xfrm>
              <a:prstGeom prst="rect">
                <a:avLst/>
              </a:prstGeom>
              <a:blipFill rotWithShape="1">
                <a:blip r:embed="rId2"/>
                <a:stretch>
                  <a:fillRect l="-6" t="-6" r="6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73496" y="1080195"/>
            <a:ext cx="10124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spcAft>
                <a:spcPts val="600"/>
              </a:spcAft>
            </a:pP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热敏电阻是电阻值对温度非常敏感的一种电阻器，热敏电阻作为温度传感器具有用料省、成本低、体积小等优点，可以简便灵敏地测量微小温度的变化，在很多科学研究领域都有广泛的应用。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矩形 31"/>
          <p:cNvSpPr>
            <a:spLocks noChangeArrowheads="1"/>
          </p:cNvSpPr>
          <p:nvPr/>
        </p:nvSpPr>
        <p:spPr bwMode="auto">
          <a:xfrm>
            <a:off x="0" y="149749"/>
            <a:ext cx="63690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、热敏电阻简介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3891" y="2417346"/>
            <a:ext cx="107863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热敏电阻从材料分</a:t>
            </a:r>
            <a:r>
              <a:rPr lang="zh-CN" altLang="en-US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400" b="1" dirty="0">
              <a:solidFill>
                <a:schemeClr val="accent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1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、半导体热敏电阻材料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b="1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此类材料有单晶半导体、多晶半导体、玻璃半导体、有机半导体以及金属氧化物等。它们均具有非常大的电阻温度系数和高的电阻率</a:t>
            </a:r>
            <a:endParaRPr lang="en-US" altLang="zh-CN" sz="2400" b="1" dirty="0">
              <a:solidFill>
                <a:srgbClr val="00B05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、金属热敏电阻材料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b="1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此类材料作为热电阻测温、限流器以及自动恒温加热元件均有较为广泛的应用。如铂电阻温度计、镍电阻温度计、铜电阻温度计等。</a:t>
            </a:r>
            <a:endParaRPr lang="en-US" altLang="zh-CN" sz="2400" b="1" dirty="0">
              <a:solidFill>
                <a:srgbClr val="00B05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 合金热敏电阻材料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lang="zh-CN" altLang="en-US" sz="2400" b="1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合金热敏电阻材料亦称热敏电阻合金。这种合金具有较高的电阻率，并且电阻值随温度的变化较为敏感，是一种制造温敏传感器的良好材料。</a:t>
            </a:r>
            <a:endParaRPr lang="zh-CN" altLang="en-US" sz="2400" b="1" dirty="0">
              <a:solidFill>
                <a:srgbClr val="00B05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5" t="15680" r="25966" b="-1587"/>
          <a:stretch>
            <a:fillRect/>
          </a:stretch>
        </p:blipFill>
        <p:spPr>
          <a:xfrm>
            <a:off x="9035249" y="3439323"/>
            <a:ext cx="3156752" cy="22514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4247" y="1129169"/>
            <a:ext cx="890100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热敏电阻按阻值随温度变化分类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en-US" altLang="zh-CN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PTC</a:t>
            </a:r>
            <a:r>
              <a:rPr lang="zh-CN" altLang="en-US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（正温度系数）：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在工作温度范围内，电阻值随温度升高而增大；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lang="zh-CN" altLang="en-US" sz="2400" b="1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如铂电阻、铜电阻</a:t>
            </a:r>
            <a:endParaRPr lang="en-US" altLang="zh-CN" sz="2400" b="1" dirty="0">
              <a:solidFill>
                <a:srgbClr val="00B05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lang="zh-CN" altLang="en-US" sz="24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可用于温度测量、温度控制、过流保护、过热保护、</a:t>
            </a:r>
            <a:endParaRPr lang="en-US" altLang="zh-CN" sz="2400" b="1" dirty="0">
              <a:solidFill>
                <a:srgbClr val="7030A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lang="zh-CN" altLang="en-US" sz="24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彩电消磁等</a:t>
            </a:r>
            <a:endParaRPr lang="en-US" altLang="zh-CN" sz="2400" b="1" dirty="0">
              <a:solidFill>
                <a:srgbClr val="7030A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en-US" altLang="zh-CN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NTC</a:t>
            </a:r>
            <a:r>
              <a:rPr lang="zh-CN" altLang="en-US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（负温度系数）：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在工作温度范围内，电阻值随温度升高而减小。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b="1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</a:t>
            </a:r>
            <a:r>
              <a:rPr lang="zh-CN" altLang="en-US" sz="24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可用于温度测量、温度补偿、抑制浪涌等</a:t>
            </a:r>
            <a:endParaRPr lang="en-US" altLang="zh-CN" sz="2400" b="1" dirty="0">
              <a:solidFill>
                <a:srgbClr val="7030A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249" y="1129169"/>
            <a:ext cx="2857500" cy="20764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314505" y="2652663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PTC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283941" y="5214769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NTC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221108" y="5322491"/>
            <a:ext cx="633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本次实验：测量</a:t>
            </a:r>
            <a:r>
              <a:rPr lang="en-US" altLang="zh-CN" sz="28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NTC</a:t>
            </a:r>
            <a:r>
              <a:rPr lang="zh-CN" altLang="en-US" sz="28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电阻的温度特性</a:t>
            </a:r>
            <a:endParaRPr lang="en-US" altLang="zh-CN" sz="2800" b="1" dirty="0">
              <a:solidFill>
                <a:srgbClr val="FF66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矩形 31"/>
          <p:cNvSpPr>
            <a:spLocks noChangeArrowheads="1"/>
          </p:cNvSpPr>
          <p:nvPr/>
        </p:nvSpPr>
        <p:spPr bwMode="auto">
          <a:xfrm>
            <a:off x="0" y="149749"/>
            <a:ext cx="63690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、热敏电阻简介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4446" y="1112911"/>
            <a:ext cx="50489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NTC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热敏电阻的电阻</a:t>
            </a: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温度关系：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矩形 31"/>
          <p:cNvSpPr>
            <a:spLocks noChangeArrowheads="1"/>
          </p:cNvSpPr>
          <p:nvPr/>
        </p:nvSpPr>
        <p:spPr bwMode="auto">
          <a:xfrm>
            <a:off x="236667" y="193843"/>
            <a:ext cx="728314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NTC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电阻的温度特性</a:t>
            </a:r>
            <a:endParaRPr lang="en-US" altLang="zh-CN" sz="2800" b="1" dirty="0">
              <a:solidFill>
                <a:srgbClr val="004E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4261842" y="1574576"/>
                <a:ext cx="715383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𝑇</m:t>
                    </m:r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为绝对温度，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是温度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𝑇</m:t>
                    </m:r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趋于无穷时的阻值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表征了阻值随温度变化的快慢。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r>
                      <a:rPr lang="zh-CN" alt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、</m:t>
                    </m:r>
                    <m:r>
                      <a:rPr lang="en-US" altLang="zh-C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是与半导体材料有关的常数。</a:t>
                </a:r>
                <a:endParaRPr lang="en-US" altLang="zh-CN" sz="24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2" y="1574576"/>
                <a:ext cx="7153836" cy="1200329"/>
              </a:xfrm>
              <a:prstGeom prst="rect">
                <a:avLst/>
              </a:prstGeom>
              <a:blipFill rotWithShape="1">
                <a:blip r:embed="rId1"/>
                <a:stretch>
                  <a:fillRect l="-5" t="-34" r="-191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996097" y="1678346"/>
          <a:ext cx="1531086" cy="8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2" imgW="13411200" imgH="7315200" progId="Equation.DSMT4">
                  <p:embed/>
                </p:oleObj>
              </mc:Choice>
              <mc:Fallback>
                <p:oleObj name="Equation" r:id="rId2" imgW="13411200" imgH="7315200" progId="Equation.DSMT4">
                  <p:embed/>
                  <p:pic>
                    <p:nvPicPr>
                      <p:cNvPr id="0" name="图片 415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96097" y="1678346"/>
                        <a:ext cx="1531086" cy="83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428532" y="2756198"/>
            <a:ext cx="40269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热敏电阻的电阻温度系数</a:t>
            </a: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261842" y="3895454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是温度为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时的电阻值</a:t>
                </a:r>
                <a:endParaRPr lang="zh-CN" alt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2" y="3895454"/>
                <a:ext cx="609600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" t="-79" r="6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880021" y="3422779"/>
          <a:ext cx="194945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5" imgW="17068800" imgH="10363200" progId="Equation.DSMT4">
                  <p:embed/>
                </p:oleObj>
              </mc:Choice>
              <mc:Fallback>
                <p:oleObj name="Equation" r:id="rId5" imgW="17068800" imgH="10363200" progId="Equation.DSMT4">
                  <p:embed/>
                  <p:pic>
                    <p:nvPicPr>
                      <p:cNvPr id="0" name="图片 41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0021" y="3422779"/>
                        <a:ext cx="1949450" cy="1184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173401" y="895917"/>
                <a:ext cx="8893949" cy="2014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图中四个电阻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组成一个四边形，称为电桥的四个臂，在四边形的一对对角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A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和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C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之间连接电源，而在另一对对角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B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和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D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之间接入检流计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。当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B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和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D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两点电位相等时，</a:t>
                </a:r>
                <a14:m>
                  <m:oMath xmlns:m="http://schemas.openxmlformats.org/officeDocument/2006/math">
                    <m:r>
                      <a:rPr lang="en-US" altLang="zh-CN" sz="2400" b="1" i="1" u="sng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2400" b="1" u="sng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中无电流通过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，电桥便达到了平衡，平衡状态下满足：</a:t>
                </a: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indent="457200" algn="just">
                  <a:spcAft>
                    <a:spcPts val="600"/>
                  </a:spcAft>
                </a:pP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01" y="895917"/>
                <a:ext cx="8893949" cy="2014855"/>
              </a:xfrm>
              <a:prstGeom prst="rect">
                <a:avLst/>
              </a:prstGeom>
              <a:blipFill rotWithShape="1">
                <a:blip r:embed="rId1"/>
                <a:stretch>
                  <a:fillRect l="-1" t="-28" r="2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8994166" y="882905"/>
            <a:ext cx="2901064" cy="3049844"/>
            <a:chOff x="9117912" y="1208131"/>
            <a:chExt cx="2901064" cy="3049844"/>
          </a:xfrm>
        </p:grpSpPr>
        <p:grpSp>
          <p:nvGrpSpPr>
            <p:cNvPr id="52" name="组合 51"/>
            <p:cNvGrpSpPr/>
            <p:nvPr/>
          </p:nvGrpSpPr>
          <p:grpSpPr>
            <a:xfrm>
              <a:off x="9117912" y="1208131"/>
              <a:ext cx="2901064" cy="2630416"/>
              <a:chOff x="4095750" y="1086087"/>
              <a:chExt cx="2436216" cy="2390746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4381500" y="1364362"/>
                <a:ext cx="1916430" cy="1264537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 rot="19599243">
                <a:off x="4701540" y="1611630"/>
                <a:ext cx="396240" cy="876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 rot="19599243">
                <a:off x="5612130" y="2286000"/>
                <a:ext cx="396240" cy="876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 rot="1951095">
                <a:off x="4702564" y="2288058"/>
                <a:ext cx="396240" cy="876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 rot="1951095">
                <a:off x="5590294" y="1613689"/>
                <a:ext cx="396240" cy="876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 flipV="1">
                <a:off x="5620662" y="1546860"/>
                <a:ext cx="358365" cy="21336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5339715" y="1364362"/>
                <a:ext cx="0" cy="12645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5208270" y="1855470"/>
                <a:ext cx="270478" cy="2705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lang="zh-CN" altLang="en-US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714535" y="1354890"/>
                    <a:ext cx="260023" cy="251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4535" y="1354890"/>
                    <a:ext cx="260023" cy="251760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文本框 17"/>
                  <p:cNvSpPr txBox="1"/>
                  <p:nvPr/>
                </p:nvSpPr>
                <p:spPr>
                  <a:xfrm rot="21383987">
                    <a:off x="5787123" y="2320158"/>
                    <a:ext cx="264491" cy="251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383987">
                    <a:off x="5787123" y="2320158"/>
                    <a:ext cx="264491" cy="251760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4756444" y="2383932"/>
                    <a:ext cx="264491" cy="251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6444" y="2383932"/>
                    <a:ext cx="264491" cy="251760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本框 19"/>
                  <p:cNvSpPr txBox="1"/>
                  <p:nvPr/>
                </p:nvSpPr>
                <p:spPr>
                  <a:xfrm rot="21357119">
                    <a:off x="5684881" y="1306521"/>
                    <a:ext cx="264491" cy="251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357119">
                    <a:off x="5684881" y="1306521"/>
                    <a:ext cx="264491" cy="251760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接连接符 21"/>
              <p:cNvCxnSpPr/>
              <p:nvPr/>
            </p:nvCxnSpPr>
            <p:spPr>
              <a:xfrm>
                <a:off x="4949190" y="3054667"/>
                <a:ext cx="0" cy="1114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4908242" y="3010343"/>
                <a:ext cx="0" cy="2133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>
                <a:off x="4379553" y="3110700"/>
                <a:ext cx="51393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H="1" flipV="1">
                <a:off x="4377690" y="1996632"/>
                <a:ext cx="11398" cy="11123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4974558" y="3108960"/>
                <a:ext cx="5648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H="1" flipV="1">
                <a:off x="6301740" y="1990725"/>
                <a:ext cx="11398" cy="11123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/>
              <p:nvPr/>
            </p:nvCxnSpPr>
            <p:spPr>
              <a:xfrm flipH="1">
                <a:off x="5817126" y="3103053"/>
                <a:ext cx="490313" cy="781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5563544" y="2983230"/>
                <a:ext cx="224870" cy="1276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4095750" y="1809750"/>
                <a:ext cx="260506" cy="33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5191835" y="1086087"/>
                <a:ext cx="260506" cy="33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6271460" y="1798513"/>
                <a:ext cx="260506" cy="33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5191313" y="2579328"/>
                <a:ext cx="260506" cy="33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4740129" y="3137564"/>
                <a:ext cx="260506" cy="33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5483534" y="3141153"/>
                <a:ext cx="260506" cy="33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文本框 77"/>
            <p:cNvSpPr txBox="1"/>
            <p:nvPr/>
          </p:nvSpPr>
          <p:spPr>
            <a:xfrm>
              <a:off x="9672811" y="3889675"/>
              <a:ext cx="185356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1 </a:t>
              </a:r>
              <a:r>
                <a:rPr lang="zh-CN" altLang="en-US" b="1" dirty="0"/>
                <a:t>惠斯通</a:t>
              </a:r>
              <a:r>
                <a:rPr lang="zh-CN" altLang="en-US" b="1" dirty="0"/>
                <a:t>电桥</a:t>
              </a:r>
              <a:endParaRPr lang="en-US" altLang="zh-CN" b="1" dirty="0"/>
            </a:p>
          </p:txBody>
        </p:sp>
      </p:grpSp>
      <p:sp>
        <p:nvSpPr>
          <p:cNvPr id="47" name="矩形 31"/>
          <p:cNvSpPr>
            <a:spLocks noChangeArrowheads="1"/>
          </p:cNvSpPr>
          <p:nvPr/>
        </p:nvSpPr>
        <p:spPr bwMode="auto">
          <a:xfrm>
            <a:off x="0" y="149749"/>
            <a:ext cx="956437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、电阻的测量更方法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惠斯通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电桥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3" name="Object 33"/>
          <p:cNvGraphicFramePr>
            <a:graphicFrameLocks noChangeAspect="1"/>
          </p:cNvGraphicFramePr>
          <p:nvPr/>
        </p:nvGraphicFramePr>
        <p:xfrm>
          <a:off x="3408092" y="2679844"/>
          <a:ext cx="1697038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6" imgW="16459200" imgH="10363200" progId="Equation.DSMT4">
                  <p:embed/>
                </p:oleObj>
              </mc:Choice>
              <mc:Fallback>
                <p:oleObj name="Equation" r:id="rId6" imgW="16459200" imgH="103632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092" y="2679844"/>
                        <a:ext cx="1697038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1616075" y="3944938"/>
          <a:ext cx="49403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8" imgW="66446400" imgH="10363200" progId="Equation.DSMT4">
                  <p:embed/>
                </p:oleObj>
              </mc:Choice>
              <mc:Fallback>
                <p:oleObj name="Equation" r:id="rId8" imgW="66446400" imgH="10363200" progId="Equation.DSMT4">
                  <p:embed/>
                  <p:pic>
                    <p:nvPicPr>
                      <p:cNvPr id="0" name="图片 1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3944938"/>
                        <a:ext cx="4940300" cy="7985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7030A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89023" y="5116659"/>
                <a:ext cx="773517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其中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均可知，即可求出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，本实验中，热敏电阻就是</a:t>
                </a:r>
                <a:r>
                  <a:rPr lang="en-US" altLang="zh-CN" sz="24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i="1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400" b="1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23" y="5116659"/>
                <a:ext cx="7735176" cy="830997"/>
              </a:xfrm>
              <a:prstGeom prst="rect">
                <a:avLst/>
              </a:prstGeom>
              <a:blipFill rotWithShape="1">
                <a:blip r:embed="rId10"/>
                <a:stretch>
                  <a:fillRect l="-5" t="-56" b="-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1068990" y="2862858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电桥测量公式</a:t>
            </a:r>
            <a:endParaRPr lang="zh-CN" alt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9442229" y="1666056"/>
            <a:ext cx="259934" cy="156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376813" y="1342585"/>
            <a:ext cx="44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79078" y="964190"/>
            <a:ext cx="44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endCxn id="10" idx="1"/>
          </p:cNvCxnSpPr>
          <p:nvPr/>
        </p:nvCxnSpPr>
        <p:spPr>
          <a:xfrm>
            <a:off x="10583357" y="1242357"/>
            <a:ext cx="227511" cy="142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9644998" y="1729165"/>
            <a:ext cx="44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9521415" y="1991529"/>
            <a:ext cx="180749" cy="106968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10635910" y="2408343"/>
            <a:ext cx="130313" cy="87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0444698" y="2116581"/>
            <a:ext cx="44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Object 33"/>
          <p:cNvGraphicFramePr>
            <a:graphicFrameLocks noChangeAspect="1"/>
          </p:cNvGraphicFramePr>
          <p:nvPr/>
        </p:nvGraphicFramePr>
        <p:xfrm>
          <a:off x="9578904" y="4092636"/>
          <a:ext cx="1444510" cy="176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11" imgW="17678400" imgH="21640800" progId="Equation.DSMT4">
                  <p:embed/>
                </p:oleObj>
              </mc:Choice>
              <mc:Fallback>
                <p:oleObj name="Equation" r:id="rId11" imgW="17678400" imgH="21640800" progId="Equation.DSMT4">
                  <p:embed/>
                  <p:pic>
                    <p:nvPicPr>
                      <p:cNvPr id="0" name="图片 1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8904" y="4092636"/>
                        <a:ext cx="1444510" cy="17687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73401" y="895917"/>
            <a:ext cx="8893949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spcAft>
                <a:spcPts val="600"/>
              </a:spcAft>
            </a:pPr>
            <a:r>
              <a:rPr 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为了使电桥处于平衡状态，</a:t>
            </a: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两点的电位需相等，即</a:t>
            </a: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两点之间的输出电压</a:t>
            </a:r>
            <a:r>
              <a:rPr lang="en-US" altLang="zh-CN" sz="2400" b="1" i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</a:t>
            </a:r>
            <a:r>
              <a:rPr lang="en-US" altLang="zh-CN" sz="2400" b="1" baseline="-25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BD</a:t>
            </a: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</a:t>
            </a:r>
            <a:r>
              <a:rPr lang="en-US" altLang="zh-CN" sz="2400" b="1" i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U</a:t>
            </a:r>
            <a:r>
              <a:rPr lang="en-US" altLang="zh-CN" sz="2400" b="1" baseline="-25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B</a:t>
            </a: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</a:t>
            </a:r>
            <a:r>
              <a:rPr lang="en-US" altLang="zh-CN" sz="2400" b="1" i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U</a:t>
            </a:r>
            <a:r>
              <a:rPr lang="en-US" altLang="zh-CN" sz="2400" b="1" baseline="-25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D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需为</a:t>
            </a: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457200" algn="just">
              <a:spcAft>
                <a:spcPts val="600"/>
              </a:spcAft>
            </a:pPr>
            <a:r>
              <a:rPr 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通过欧姆定律可以计算出每个电阻两端的电压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457200" algn="just">
              <a:spcAft>
                <a:spcPts val="600"/>
              </a:spcAft>
            </a:pP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7" name="矩形 31"/>
          <p:cNvSpPr>
            <a:spLocks noChangeArrowheads="1"/>
          </p:cNvSpPr>
          <p:nvPr/>
        </p:nvSpPr>
        <p:spPr bwMode="auto">
          <a:xfrm>
            <a:off x="0" y="149749"/>
            <a:ext cx="956437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、电阻的测量更方法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惠斯通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电桥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171100" y="2311043"/>
            <a:ext cx="305498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流经电阻</a:t>
            </a:r>
            <a:r>
              <a:rPr lang="en-US" altLang="zh-CN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en-US" altLang="zh-CN" sz="2000" b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en-US" altLang="zh-CN" sz="2000" b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的电流</a:t>
            </a:r>
            <a:r>
              <a:rPr lang="en-US" altLang="zh-CN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sz="2000" b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endParaRPr lang="en-US" altLang="zh-CN" sz="2000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53" name="Object 33"/>
          <p:cNvGraphicFramePr>
            <a:graphicFrameLocks noChangeAspect="1"/>
          </p:cNvGraphicFramePr>
          <p:nvPr/>
        </p:nvGraphicFramePr>
        <p:xfrm>
          <a:off x="7720965" y="5352415"/>
          <a:ext cx="1010920" cy="811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1" imgW="545465" imgH="431800" progId="Equation.DSMT4">
                  <p:embed/>
                </p:oleObj>
              </mc:Choice>
              <mc:Fallback>
                <p:oleObj name="Equation" r:id="rId1" imgW="545465" imgH="431800" progId="Equation.DSMT4">
                  <p:embed/>
                  <p:pic>
                    <p:nvPicPr>
                      <p:cNvPr id="0" name="图片 1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0965" y="5352415"/>
                        <a:ext cx="1010920" cy="81153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3"/>
          <p:cNvGraphicFramePr>
            <a:graphicFrameLocks noChangeAspect="1"/>
          </p:cNvGraphicFramePr>
          <p:nvPr/>
        </p:nvGraphicFramePr>
        <p:xfrm>
          <a:off x="3193415" y="2141855"/>
          <a:ext cx="1534795" cy="87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3" imgW="762000" imgH="431800" progId="Equation.DSMT4">
                  <p:embed/>
                </p:oleObj>
              </mc:Choice>
              <mc:Fallback>
                <p:oleObj name="Equation" r:id="rId3" imgW="762000" imgH="4318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3415" y="2141855"/>
                        <a:ext cx="1534795" cy="872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" name="组合 66"/>
          <p:cNvGrpSpPr/>
          <p:nvPr/>
        </p:nvGrpSpPr>
        <p:grpSpPr>
          <a:xfrm>
            <a:off x="9248140" y="882650"/>
            <a:ext cx="2900680" cy="2630170"/>
            <a:chOff x="14164" y="1390"/>
            <a:chExt cx="4568" cy="4142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14870" y="2624"/>
              <a:ext cx="409" cy="2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4767" y="2114"/>
              <a:ext cx="701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6817" y="1518"/>
              <a:ext cx="701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/>
            <p:cNvCxnSpPr>
              <a:endCxn id="10" idx="1"/>
            </p:cNvCxnSpPr>
            <p:nvPr/>
          </p:nvCxnSpPr>
          <p:spPr>
            <a:xfrm>
              <a:off x="16667" y="1956"/>
              <a:ext cx="358" cy="2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15189" y="2723"/>
              <a:ext cx="701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H="1" flipV="1">
              <a:off x="14994" y="3136"/>
              <a:ext cx="285" cy="168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16749" y="3793"/>
              <a:ext cx="205" cy="1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6448" y="3333"/>
              <a:ext cx="701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14164" y="1390"/>
              <a:ext cx="4568" cy="4142"/>
              <a:chOff x="14164" y="1390"/>
              <a:chExt cx="4568" cy="4142"/>
            </a:xfrm>
          </p:grpSpPr>
          <p:grpSp>
            <p:nvGrpSpPr>
              <p:cNvPr id="52" name="组合 51"/>
              <p:cNvGrpSpPr/>
              <p:nvPr/>
            </p:nvGrpSpPr>
            <p:grpSpPr>
              <a:xfrm rot="0">
                <a:off x="14164" y="1390"/>
                <a:ext cx="4569" cy="4142"/>
                <a:chOff x="4095750" y="1086087"/>
                <a:chExt cx="2436216" cy="2390746"/>
              </a:xfrm>
            </p:grpSpPr>
            <p:sp>
              <p:nvSpPr>
                <p:cNvPr id="6" name="菱形 5"/>
                <p:cNvSpPr/>
                <p:nvPr/>
              </p:nvSpPr>
              <p:spPr>
                <a:xfrm>
                  <a:off x="4381500" y="1364362"/>
                  <a:ext cx="1916430" cy="1264537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 rot="19599243">
                  <a:off x="4701540" y="1611630"/>
                  <a:ext cx="396240" cy="876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 rot="19599243">
                  <a:off x="5612130" y="2286000"/>
                  <a:ext cx="396240" cy="876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 rot="1951095">
                  <a:off x="4702564" y="2288058"/>
                  <a:ext cx="396240" cy="876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 rot="1951095">
                  <a:off x="5590294" y="1613689"/>
                  <a:ext cx="396240" cy="876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" name="直接箭头连接符 11"/>
                <p:cNvCxnSpPr/>
                <p:nvPr/>
              </p:nvCxnSpPr>
              <p:spPr>
                <a:xfrm flipV="1">
                  <a:off x="5620662" y="1546860"/>
                  <a:ext cx="358365" cy="21336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文本框 16"/>
                    <p:cNvSpPr txBox="1"/>
                    <p:nvPr/>
                  </p:nvSpPr>
                  <p:spPr>
                    <a:xfrm>
                      <a:off x="4714535" y="1354890"/>
                      <a:ext cx="260023" cy="25176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7" name="文本框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14535" y="1354890"/>
                      <a:ext cx="260023" cy="251760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" name="文本框 17"/>
                    <p:cNvSpPr txBox="1"/>
                    <p:nvPr/>
                  </p:nvSpPr>
                  <p:spPr>
                    <a:xfrm rot="21383987">
                      <a:off x="5787123" y="2320158"/>
                      <a:ext cx="264491" cy="25176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8" name="文本框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383987">
                      <a:off x="5787123" y="2320158"/>
                      <a:ext cx="264491" cy="251760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4756444" y="2383932"/>
                      <a:ext cx="264491" cy="25176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9" name="文本框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56444" y="2383932"/>
                      <a:ext cx="264491" cy="251760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文本框 19"/>
                    <p:cNvSpPr txBox="1"/>
                    <p:nvPr/>
                  </p:nvSpPr>
                  <p:spPr>
                    <a:xfrm rot="21357119">
                      <a:off x="5684881" y="1306521"/>
                      <a:ext cx="264491" cy="25176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20" name="文本框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357119">
                      <a:off x="5684881" y="1306521"/>
                      <a:ext cx="264491" cy="251760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直接连接符 21"/>
                <p:cNvCxnSpPr/>
                <p:nvPr/>
              </p:nvCxnSpPr>
              <p:spPr>
                <a:xfrm>
                  <a:off x="4949190" y="3054667"/>
                  <a:ext cx="0" cy="1114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4908242" y="3010343"/>
                  <a:ext cx="0" cy="2133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 flipH="1">
                  <a:off x="4379553" y="3110700"/>
                  <a:ext cx="51393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 flipH="1" flipV="1">
                  <a:off x="4377690" y="1996632"/>
                  <a:ext cx="11398" cy="11123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/>
                <p:nvPr/>
              </p:nvCxnSpPr>
              <p:spPr>
                <a:xfrm flipH="1">
                  <a:off x="4974558" y="3108960"/>
                  <a:ext cx="5648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 flipH="1" flipV="1">
                  <a:off x="6301740" y="1990725"/>
                  <a:ext cx="11398" cy="11123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/>
                <p:cNvCxnSpPr/>
                <p:nvPr/>
              </p:nvCxnSpPr>
              <p:spPr>
                <a:xfrm flipH="1">
                  <a:off x="5817126" y="3103053"/>
                  <a:ext cx="490313" cy="781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>
                <a:xfrm flipV="1">
                  <a:off x="5563544" y="2983230"/>
                  <a:ext cx="224870" cy="1276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文本框 40"/>
                <p:cNvSpPr txBox="1"/>
                <p:nvPr/>
              </p:nvSpPr>
              <p:spPr>
                <a:xfrm>
                  <a:off x="4095750" y="1809750"/>
                  <a:ext cx="260506" cy="335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5191835" y="1086087"/>
                  <a:ext cx="260506" cy="335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6271460" y="1798513"/>
                  <a:ext cx="260506" cy="335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5191313" y="2579328"/>
                  <a:ext cx="260506" cy="335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4740129" y="3137564"/>
                  <a:ext cx="260506" cy="335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5483534" y="3141153"/>
                  <a:ext cx="260506" cy="335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4" name="直接连接符 23"/>
              <p:cNvCxnSpPr/>
              <p:nvPr/>
            </p:nvCxnSpPr>
            <p:spPr>
              <a:xfrm>
                <a:off x="16494" y="1897"/>
                <a:ext cx="0" cy="738"/>
              </a:xfrm>
              <a:prstGeom prst="line">
                <a:avLst/>
              </a:prstGeom>
              <a:ln w="19050">
                <a:solidFill>
                  <a:srgbClr val="00B05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16497" y="3298"/>
                <a:ext cx="0" cy="738"/>
              </a:xfrm>
              <a:prstGeom prst="line">
                <a:avLst/>
              </a:prstGeom>
              <a:ln w="19050">
                <a:solidFill>
                  <a:srgbClr val="00B05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16044" y="2634"/>
                <a:ext cx="10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U</a:t>
                </a:r>
                <a:r>
                  <a:rPr lang="en-US" altLang="zh-CN" baseline="-25000"/>
                  <a:t>BD</a:t>
                </a:r>
                <a:endParaRPr lang="en-US" altLang="zh-CN" baseline="-25000"/>
              </a:p>
            </p:txBody>
          </p:sp>
        </p:grpSp>
      </p:grp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154590" y="3241953"/>
            <a:ext cx="306451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流经电阻</a:t>
            </a:r>
            <a:r>
              <a:rPr lang="en-US" altLang="zh-CN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en-US" altLang="zh-CN" sz="2000" b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en-US" altLang="zh-CN" sz="2000" b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的电流</a:t>
            </a:r>
            <a:r>
              <a:rPr lang="en-US" altLang="zh-CN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sz="2000" b="1" baseline="-2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endParaRPr lang="en-US" altLang="zh-CN" sz="2000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32" name="Object 33"/>
          <p:cNvGraphicFramePr>
            <a:graphicFrameLocks noChangeAspect="1"/>
          </p:cNvGraphicFramePr>
          <p:nvPr/>
        </p:nvGraphicFramePr>
        <p:xfrm>
          <a:off x="3269298" y="3009900"/>
          <a:ext cx="1559560" cy="87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Equation" r:id="rId9" imgW="774065" imgH="431800" progId="Equation.DSMT4">
                  <p:embed/>
                </p:oleObj>
              </mc:Choice>
              <mc:Fallback>
                <p:oleObj name="Equation" r:id="rId9" imgW="774065" imgH="4318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9298" y="3009900"/>
                        <a:ext cx="1559560" cy="872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5002180" y="2378988"/>
            <a:ext cx="172656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点的电压为</a:t>
            </a:r>
            <a:r>
              <a:rPr lang="en-US" altLang="zh-CN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endParaRPr lang="en-US" altLang="zh-CN" sz="2000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55" name="Object 33"/>
          <p:cNvGraphicFramePr>
            <a:graphicFrameLocks noChangeAspect="1"/>
          </p:cNvGraphicFramePr>
          <p:nvPr/>
        </p:nvGraphicFramePr>
        <p:xfrm>
          <a:off x="6766560" y="2116455"/>
          <a:ext cx="2480945" cy="87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" name="Equation" r:id="rId11" imgW="1231265" imgH="431800" progId="Equation.DSMT4">
                  <p:embed/>
                </p:oleObj>
              </mc:Choice>
              <mc:Fallback>
                <p:oleObj name="Equation" r:id="rId11" imgW="1231265" imgH="4318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6560" y="2116455"/>
                        <a:ext cx="2480945" cy="872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5051075" y="3203218"/>
            <a:ext cx="174180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</a:t>
            </a:r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点的电压为</a:t>
            </a:r>
            <a:r>
              <a:rPr lang="en-US" altLang="zh-CN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endParaRPr lang="en-US" altLang="zh-CN" sz="2000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58" name="Object 33"/>
          <p:cNvGraphicFramePr>
            <a:graphicFrameLocks noChangeAspect="1"/>
          </p:cNvGraphicFramePr>
          <p:nvPr/>
        </p:nvGraphicFramePr>
        <p:xfrm>
          <a:off x="6912928" y="3072765"/>
          <a:ext cx="2533650" cy="87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Equation" r:id="rId13" imgW="1257300" imgH="431800" progId="Equation.DSMT4">
                  <p:embed/>
                </p:oleObj>
              </mc:Choice>
              <mc:Fallback>
                <p:oleObj name="Equation" r:id="rId13" imgW="1257300" imgH="4318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2928" y="3072765"/>
                        <a:ext cx="2533650" cy="872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Rectangle 5"/>
          <p:cNvSpPr>
            <a:spLocks noChangeArrowheads="1"/>
          </p:cNvSpPr>
          <p:nvPr/>
        </p:nvSpPr>
        <p:spPr bwMode="auto">
          <a:xfrm>
            <a:off x="166020" y="5727343"/>
            <a:ext cx="7568565" cy="598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zh-CN" sz="2000" b="1" dirty="0">
                <a:solidFill>
                  <a:schemeClr val="accent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对于要平衡的电桥，</a:t>
            </a:r>
            <a:r>
              <a:rPr lang="en-US" altLang="zh-CN" sz="2000" b="1" i="1" dirty="0">
                <a:solidFill>
                  <a:schemeClr val="accent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U</a:t>
            </a:r>
            <a:r>
              <a:rPr lang="en-US" altLang="zh-CN" sz="2000" b="1" baseline="-25000" dirty="0">
                <a:solidFill>
                  <a:schemeClr val="accent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BD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=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0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，因此将上式经过简单操作，可得到：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algn="l"/>
            <a:endParaRPr lang="zh-CN" altLang="en-US" sz="2000" b="1" baseline="-25000" dirty="0">
              <a:solidFill>
                <a:schemeClr val="accent2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61" name="Object 33"/>
          <p:cNvGraphicFramePr>
            <a:graphicFrameLocks noChangeAspect="1"/>
          </p:cNvGraphicFramePr>
          <p:nvPr/>
        </p:nvGraphicFramePr>
        <p:xfrm>
          <a:off x="3246120" y="3857308"/>
          <a:ext cx="4299585" cy="1848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" name="Equation" r:id="rId15" imgW="2133600" imgH="914400" progId="Equation.DSMT4">
                  <p:embed/>
                </p:oleObj>
              </mc:Choice>
              <mc:Fallback>
                <p:oleObj name="Equation" r:id="rId15" imgW="2133600" imgH="914400" progId="Equation.DSMT4">
                  <p:embed/>
                  <p:pic>
                    <p:nvPicPr>
                      <p:cNvPr id="0" name="图片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120" y="3857308"/>
                        <a:ext cx="4299585" cy="1848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5"/>
          <p:cNvSpPr>
            <a:spLocks noChangeArrowheads="1"/>
          </p:cNvSpPr>
          <p:nvPr/>
        </p:nvSpPr>
        <p:spPr bwMode="auto">
          <a:xfrm>
            <a:off x="9726295" y="3545205"/>
            <a:ext cx="2299335" cy="2707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r>
              <a:rPr lang="zh-CN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由于</a:t>
            </a:r>
            <a:r>
              <a:rPr lang="en-US" altLang="zh-CN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比例是</a:t>
            </a:r>
            <a:endParaRPr lang="zh-CN" alt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固定的，则可以通过调节</a:t>
            </a:r>
            <a:r>
              <a:rPr lang="zh-CN" altLang="en-US" sz="2000" b="1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可变</a:t>
            </a:r>
            <a:r>
              <a:rPr lang="zh-CN" altLang="en-US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电阻</a:t>
            </a:r>
            <a:r>
              <a:rPr lang="en-US" altLang="zh-CN" sz="2000" b="1" i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en-US" altLang="zh-CN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实现电桥平衡条件，从而求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未知值电阻</a:t>
            </a:r>
            <a:r>
              <a:rPr lang="en-US" altLang="zh-CN" sz="2000" b="1" i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endParaRPr lang="en-US" altLang="zh-CN" sz="2000" b="1" baseline="-25000" dirty="0">
              <a:solidFill>
                <a:schemeClr val="tx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64" name="Object 33"/>
          <p:cNvGraphicFramePr>
            <a:graphicFrameLocks noChangeAspect="1"/>
          </p:cNvGraphicFramePr>
          <p:nvPr/>
        </p:nvGraphicFramePr>
        <p:xfrm>
          <a:off x="10454640" y="3404235"/>
          <a:ext cx="434975" cy="833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" name="Equation" r:id="rId17" imgW="228600" imgH="431800" progId="Equation.DSMT4">
                  <p:embed/>
                </p:oleObj>
              </mc:Choice>
              <mc:Fallback>
                <p:oleObj name="Equation" r:id="rId17" imgW="228600" imgH="431800" progId="Equation.DSMT4">
                  <p:embed/>
                  <p:pic>
                    <p:nvPicPr>
                      <p:cNvPr id="0" name="图片 1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4640" y="3404235"/>
                        <a:ext cx="434975" cy="833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350009" y="1248066"/>
            <a:ext cx="262636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电桥相对灵敏度：</a:t>
            </a:r>
            <a:endParaRPr lang="zh-CN" altLang="en-US" sz="2400" b="1" dirty="0">
              <a:solidFill>
                <a:schemeClr val="accent4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2794751" y="1068958"/>
          <a:ext cx="1919017" cy="103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Equation" r:id="rId1" imgW="19202400" imgH="10363200" progId="Equation.DSMT4">
                  <p:embed/>
                </p:oleObj>
              </mc:Choice>
              <mc:Fallback>
                <p:oleObj name="Equation" r:id="rId1" imgW="19202400" imgH="10363200" progId="Equation.DSMT4">
                  <p:embed/>
                  <p:pic>
                    <p:nvPicPr>
                      <p:cNvPr id="0" name="图片 3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751" y="1068958"/>
                        <a:ext cx="1919017" cy="103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4828540" y="1171575"/>
            <a:ext cx="7071995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物理意义：电桥平衡后，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改变相对微小量△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引起检流计指针偏转格△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，反映了电桥对电阻变化量的分辨能力。</a:t>
            </a:r>
            <a:endParaRPr lang="zh-CN" altLang="en-US" sz="2400" b="1" baseline="-25000" dirty="0">
              <a:solidFill>
                <a:srgbClr val="0070C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4767" name="Group 15"/>
          <p:cNvGrpSpPr/>
          <p:nvPr/>
        </p:nvGrpSpPr>
        <p:grpSpPr bwMode="auto">
          <a:xfrm>
            <a:off x="869320" y="2640060"/>
            <a:ext cx="10820399" cy="4198938"/>
            <a:chOff x="385" y="1569"/>
            <a:chExt cx="6816" cy="2645"/>
          </a:xfrm>
        </p:grpSpPr>
        <p:sp>
          <p:nvSpPr>
            <p:cNvPr id="74762" name="Rectangle 10"/>
            <p:cNvSpPr>
              <a:spLocks noChangeArrowheads="1"/>
            </p:cNvSpPr>
            <p:nvPr/>
          </p:nvSpPr>
          <p:spPr bwMode="auto">
            <a:xfrm>
              <a:off x="385" y="1569"/>
              <a:ext cx="40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影响电桥的相对灵敏度的因素（了解即可） ：</a:t>
              </a:r>
              <a:endParaRPr lang="zh-CN" altLang="en-US" sz="24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aphicFrame>
          <p:nvGraphicFramePr>
            <p:cNvPr id="74763" name="Object 11"/>
            <p:cNvGraphicFramePr>
              <a:graphicFrameLocks noChangeAspect="1"/>
            </p:cNvGraphicFramePr>
            <p:nvPr/>
          </p:nvGraphicFramePr>
          <p:xfrm>
            <a:off x="657" y="1842"/>
            <a:ext cx="3493" cy="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Equation" r:id="rId3" imgW="60960000" imgH="14935200" progId="Equation.DSMT4">
                    <p:embed/>
                  </p:oleObj>
                </mc:Choice>
                <mc:Fallback>
                  <p:oleObj name="Equation" r:id="rId3" imgW="60960000" imgH="14935200" progId="Equation.DSMT4">
                    <p:embed/>
                    <p:pic>
                      <p:nvPicPr>
                        <p:cNvPr id="0" name="图片 3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842"/>
                          <a:ext cx="3493" cy="8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64" name="Rectangle 12"/>
            <p:cNvSpPr>
              <a:spLocks noChangeArrowheads="1"/>
            </p:cNvSpPr>
            <p:nvPr/>
          </p:nvSpPr>
          <p:spPr bwMode="auto">
            <a:xfrm>
              <a:off x="4726" y="1858"/>
              <a:ext cx="1759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en-US" altLang="zh-CN" sz="2400" i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  S</a:t>
              </a:r>
              <a:r>
                <a:rPr lang="en-US" altLang="zh-CN" sz="2400" i="1" baseline="-25000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i</a:t>
              </a:r>
              <a:r>
                <a:rPr lang="zh-CN" altLang="en-US" sz="2400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2400" i="1" dirty="0" err="1">
                  <a:solidFill>
                    <a:srgbClr val="008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i="1" baseline="-25000" dirty="0" err="1">
                  <a:solidFill>
                    <a:srgbClr val="0080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2400" dirty="0">
                  <a:solidFill>
                    <a:srgbClr val="008000"/>
                  </a:solidFill>
                  <a:latin typeface="华文中宋" panose="02010600040101010101" pitchFamily="2" charset="-122"/>
                </a:rPr>
                <a:t> </a:t>
              </a:r>
              <a:r>
                <a:rPr lang="zh-CN" altLang="en-US" sz="2400" dirty="0">
                  <a:solidFill>
                    <a:srgbClr val="008000"/>
                  </a:solidFill>
                  <a:latin typeface="华文中宋" panose="02010600040101010101" pitchFamily="2" charset="-122"/>
                </a:rPr>
                <a:t>：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检流计的灵敏度和内阻</a:t>
              </a:r>
              <a:r>
                <a:rPr lang="en-US" altLang="zh-CN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,  </a:t>
              </a:r>
              <a:r>
                <a:rPr lang="en-US" altLang="zh-CN" sz="2400" b="1" i="1" dirty="0">
                  <a:solidFill>
                    <a:srgbClr val="00B05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E</a:t>
              </a:r>
              <a:r>
                <a:rPr lang="zh-CN" altLang="en-US" sz="2400" b="1" dirty="0">
                  <a:solidFill>
                    <a:srgbClr val="00B05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：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工作电源电压</a:t>
              </a:r>
              <a:endParaRPr lang="zh-CN" altLang="en-US" sz="24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74765" name="Rectangle 13"/>
            <p:cNvSpPr>
              <a:spLocks noChangeArrowheads="1"/>
            </p:cNvSpPr>
            <p:nvPr/>
          </p:nvSpPr>
          <p:spPr bwMode="auto">
            <a:xfrm>
              <a:off x="446" y="2760"/>
              <a:ext cx="6755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zh-CN" alt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提高灵敏度的方法：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Wingdings" panose="05000000000000000000" pitchFamily="2" charset="2"/>
                </a:rPr>
                <a:t>（</a:t>
              </a:r>
              <a:r>
                <a:rPr lang="en-US" altLang="zh-CN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Wingdings" panose="05000000000000000000" pitchFamily="2" charset="2"/>
                </a:rPr>
                <a:t>1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Wingdings" panose="05000000000000000000" pitchFamily="2" charset="2"/>
                </a:rPr>
                <a:t>）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选用高灵敏度低内阻的检流计；</a:t>
              </a:r>
              <a:endParaRPr lang="en-US" altLang="zh-CN" sz="24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（</a:t>
              </a:r>
              <a:r>
                <a:rPr lang="en-US" altLang="zh-CN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2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）适当减小</a:t>
              </a:r>
              <a:r>
                <a:rPr lang="en-US" altLang="zh-CN" sz="2400" b="1" i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400" b="1" i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400" b="1" i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baseline="-25000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400" b="1" i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的值；</a:t>
              </a:r>
              <a:endParaRPr lang="en-US" altLang="zh-CN" sz="24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（</a:t>
              </a:r>
              <a:r>
                <a:rPr lang="en-US" altLang="zh-CN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3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）尽量把桥臂配制成均匀状态（如四臂电阻相等）使</a:t>
              </a:r>
              <a:r>
                <a:rPr lang="en-US" altLang="zh-CN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                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的值最小。</a:t>
              </a:r>
              <a:endParaRPr lang="zh-CN" altLang="en-US" sz="24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endParaRPr lang="zh-CN" altLang="en-US" sz="2400" b="1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2400" b="1" dirty="0">
                  <a:solidFill>
                    <a:srgbClr val="00B05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                </a:t>
              </a:r>
              <a:endParaRPr lang="zh-CN" altLang="en-US" sz="24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aphicFrame>
          <p:nvGraphicFramePr>
            <p:cNvPr id="74766" name="Object 14"/>
            <p:cNvGraphicFramePr>
              <a:graphicFrameLocks noChangeAspect="1"/>
            </p:cNvGraphicFramePr>
            <p:nvPr/>
          </p:nvGraphicFramePr>
          <p:xfrm>
            <a:off x="5315" y="3117"/>
            <a:ext cx="1170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Equation" r:id="rId5" imgW="20421600" imgH="10363200" progId="Equation.DSMT4">
                    <p:embed/>
                  </p:oleObj>
                </mc:Choice>
                <mc:Fallback>
                  <p:oleObj name="Equation" r:id="rId5" imgW="20421600" imgH="10363200" progId="Equation.DSMT4">
                    <p:embed/>
                    <p:pic>
                      <p:nvPicPr>
                        <p:cNvPr id="0" name="图片 3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5" y="3117"/>
                          <a:ext cx="1170" cy="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矩形 31"/>
          <p:cNvSpPr>
            <a:spLocks noChangeArrowheads="1"/>
          </p:cNvSpPr>
          <p:nvPr/>
        </p:nvSpPr>
        <p:spPr bwMode="auto">
          <a:xfrm>
            <a:off x="0" y="149749"/>
            <a:ext cx="956437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、电阻的测量更方法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惠斯通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电桥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4774542b-a950-4f6a-82bd-d2834836235c}"/>
</p:tagLst>
</file>

<file path=ppt/tags/tag2.xml><?xml version="1.0" encoding="utf-8"?>
<p:tagLst xmlns:p="http://schemas.openxmlformats.org/presentationml/2006/main">
  <p:tag name="KSO_WM_UNIT_TABLE_BEAUTIFY" val="smartTable{4774542b-a950-4f6a-82bd-d2834836235c}"/>
</p:tagLst>
</file>

<file path=ppt/tags/tag3.xml><?xml version="1.0" encoding="utf-8"?>
<p:tagLst xmlns:p="http://schemas.openxmlformats.org/presentationml/2006/main">
  <p:tag name="KSO_WM_UNIT_TABLE_BEAUTIFY" val="smartTable{b08c9675-a420-4dcf-b7b5-2fc2bbf5f523}"/>
</p:tagLst>
</file>

<file path=ppt/tags/tag4.xml><?xml version="1.0" encoding="utf-8"?>
<p:tagLst xmlns:p="http://schemas.openxmlformats.org/presentationml/2006/main">
  <p:tag name="KSO_WM_UNIT_TABLE_BEAUTIFY" val="smartTable{b08c9675-a420-4dcf-b7b5-2fc2bbf5f523}"/>
</p:tagLst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6679</Words>
  <Application>WPS 演示</Application>
  <PresentationFormat>宽屏</PresentationFormat>
  <Paragraphs>658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57</vt:i4>
      </vt:variant>
      <vt:variant>
        <vt:lpstr>幻灯片标题</vt:lpstr>
      </vt:variant>
      <vt:variant>
        <vt:i4>27</vt:i4>
      </vt:variant>
    </vt:vector>
  </HeadingPairs>
  <TitlesOfParts>
    <vt:vector size="95" baseType="lpstr">
      <vt:lpstr>Arial</vt:lpstr>
      <vt:lpstr>宋体</vt:lpstr>
      <vt:lpstr>Wingdings</vt:lpstr>
      <vt:lpstr>华文中宋</vt:lpstr>
      <vt:lpstr>Times New Roman</vt:lpstr>
      <vt:lpstr>华文隶书</vt:lpstr>
      <vt:lpstr>微软雅黑</vt:lpstr>
      <vt:lpstr>Cambria Math</vt:lpstr>
      <vt:lpstr>Calibri</vt:lpstr>
      <vt:lpstr>Arial Unicode MS</vt:lpstr>
      <vt:lpstr>古瓶荷花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leaver</cp:lastModifiedBy>
  <cp:revision>185</cp:revision>
  <dcterms:created xsi:type="dcterms:W3CDTF">2020-05-28T12:01:00Z</dcterms:created>
  <dcterms:modified xsi:type="dcterms:W3CDTF">2022-04-07T07:46:47Z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761F68750FC44C5BA1B8A2446EDF2583</vt:lpwstr>
  </property>
  <property fmtid="{D5CDD505-2E9C-101B-9397-08002B2CF9AE}" pid="3" name="KSOProductBuildVer">
    <vt:lpwstr>2052-11.1.0.11566</vt:lpwstr>
  </property>
</Properties>
</file>