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2"/>
  </p:notesMasterIdLst>
  <p:sldIdLst>
    <p:sldId id="390" r:id="rId3"/>
    <p:sldId id="421" r:id="rId4"/>
    <p:sldId id="422" r:id="rId5"/>
    <p:sldId id="423" r:id="rId6"/>
    <p:sldId id="424" r:id="rId7"/>
    <p:sldId id="430" r:id="rId8"/>
    <p:sldId id="425" r:id="rId9"/>
    <p:sldId id="428" r:id="rId10"/>
    <p:sldId id="426"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90"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A8E448-6B8D-4466-B586-64B3BC9DAC9F}" type="datetimeFigureOut">
              <a:rPr lang="zh-CN" altLang="en-US" smtClean="0"/>
              <a:t>2022/3/18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8F9C6B-A4DD-4267-9403-8DF5A5127FA3}" type="slidenum">
              <a:rPr lang="zh-CN" altLang="en-US" smtClean="0"/>
              <a:t>‹#›</a:t>
            </a:fld>
            <a:endParaRPr lang="zh-CN" altLang="en-US"/>
          </a:p>
        </p:txBody>
      </p:sp>
    </p:spTree>
    <p:extLst>
      <p:ext uri="{BB962C8B-B14F-4D97-AF65-F5344CB8AC3E}">
        <p14:creationId xmlns:p14="http://schemas.microsoft.com/office/powerpoint/2010/main" val="1883439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A8EBAE75-934E-4923-912E-BA34D5DB2493}"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183949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BE3AE7-AF6D-4F08-9CFA-C08A0292C71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90301AB-3179-42B9-BC2F-996CFB6F2F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9DFE2A9-6451-4C63-929F-66230479346F}"/>
              </a:ext>
            </a:extLst>
          </p:cNvPr>
          <p:cNvSpPr>
            <a:spLocks noGrp="1"/>
          </p:cNvSpPr>
          <p:nvPr>
            <p:ph type="dt" sz="half" idx="10"/>
          </p:nvPr>
        </p:nvSpPr>
        <p:spPr/>
        <p:txBody>
          <a:bodyPr/>
          <a:lstStyle/>
          <a:p>
            <a:fld id="{2911F921-8281-44C3-B434-C798AEBC1E65}" type="datetimeFigureOut">
              <a:rPr lang="zh-CN" altLang="en-US" smtClean="0"/>
              <a:t>2022/3/18</a:t>
            </a:fld>
            <a:endParaRPr lang="zh-CN" altLang="en-US"/>
          </a:p>
        </p:txBody>
      </p:sp>
      <p:sp>
        <p:nvSpPr>
          <p:cNvPr id="5" name="页脚占位符 4">
            <a:extLst>
              <a:ext uri="{FF2B5EF4-FFF2-40B4-BE49-F238E27FC236}">
                <a16:creationId xmlns:a16="http://schemas.microsoft.com/office/drawing/2014/main" id="{642A898D-BF59-4BF3-90EE-F1B288C7F5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ACC2E4-8955-4265-BA19-9837A4EF576E}"/>
              </a:ext>
            </a:extLst>
          </p:cNvPr>
          <p:cNvSpPr>
            <a:spLocks noGrp="1"/>
          </p:cNvSpPr>
          <p:nvPr>
            <p:ph type="sldNum" sz="quarter" idx="12"/>
          </p:nvPr>
        </p:nvSpPr>
        <p:spPr/>
        <p:txBody>
          <a:bodyPr/>
          <a:lstStyle/>
          <a:p>
            <a:fld id="{5CC43CDB-9A28-4160-A0B6-6E1747B4E03B}" type="slidenum">
              <a:rPr lang="zh-CN" altLang="en-US" smtClean="0"/>
              <a:t>‹#›</a:t>
            </a:fld>
            <a:endParaRPr lang="zh-CN" altLang="en-US"/>
          </a:p>
        </p:txBody>
      </p:sp>
    </p:spTree>
    <p:extLst>
      <p:ext uri="{BB962C8B-B14F-4D97-AF65-F5344CB8AC3E}">
        <p14:creationId xmlns:p14="http://schemas.microsoft.com/office/powerpoint/2010/main" val="2662649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D50E57-17FA-4040-990B-1A021E3E8B8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9CDE0F8-F28A-4292-AA0E-81819C64FEE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CD253F7-0367-4713-9B45-09F768F188D8}"/>
              </a:ext>
            </a:extLst>
          </p:cNvPr>
          <p:cNvSpPr>
            <a:spLocks noGrp="1"/>
          </p:cNvSpPr>
          <p:nvPr>
            <p:ph type="dt" sz="half" idx="10"/>
          </p:nvPr>
        </p:nvSpPr>
        <p:spPr/>
        <p:txBody>
          <a:bodyPr/>
          <a:lstStyle/>
          <a:p>
            <a:fld id="{2911F921-8281-44C3-B434-C798AEBC1E65}" type="datetimeFigureOut">
              <a:rPr lang="zh-CN" altLang="en-US" smtClean="0"/>
              <a:t>2022/3/18</a:t>
            </a:fld>
            <a:endParaRPr lang="zh-CN" altLang="en-US"/>
          </a:p>
        </p:txBody>
      </p:sp>
      <p:sp>
        <p:nvSpPr>
          <p:cNvPr id="5" name="页脚占位符 4">
            <a:extLst>
              <a:ext uri="{FF2B5EF4-FFF2-40B4-BE49-F238E27FC236}">
                <a16:creationId xmlns:a16="http://schemas.microsoft.com/office/drawing/2014/main" id="{321E5076-6054-49C0-BD9B-F8A1060DBC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5DEF8D6-EBAF-4930-B14B-2823E8EFA39D}"/>
              </a:ext>
            </a:extLst>
          </p:cNvPr>
          <p:cNvSpPr>
            <a:spLocks noGrp="1"/>
          </p:cNvSpPr>
          <p:nvPr>
            <p:ph type="sldNum" sz="quarter" idx="12"/>
          </p:nvPr>
        </p:nvSpPr>
        <p:spPr/>
        <p:txBody>
          <a:bodyPr/>
          <a:lstStyle/>
          <a:p>
            <a:fld id="{5CC43CDB-9A28-4160-A0B6-6E1747B4E03B}" type="slidenum">
              <a:rPr lang="zh-CN" altLang="en-US" smtClean="0"/>
              <a:t>‹#›</a:t>
            </a:fld>
            <a:endParaRPr lang="zh-CN" altLang="en-US"/>
          </a:p>
        </p:txBody>
      </p:sp>
    </p:spTree>
    <p:extLst>
      <p:ext uri="{BB962C8B-B14F-4D97-AF65-F5344CB8AC3E}">
        <p14:creationId xmlns:p14="http://schemas.microsoft.com/office/powerpoint/2010/main" val="4095837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6F34058-2E3E-4582-A6EC-01B9E0E731B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F2361DD-3A95-4FF9-9E66-9BFFA8AA6D98}"/>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32BD800-D597-452A-9342-EB070EE954AE}"/>
              </a:ext>
            </a:extLst>
          </p:cNvPr>
          <p:cNvSpPr>
            <a:spLocks noGrp="1"/>
          </p:cNvSpPr>
          <p:nvPr>
            <p:ph type="dt" sz="half" idx="10"/>
          </p:nvPr>
        </p:nvSpPr>
        <p:spPr/>
        <p:txBody>
          <a:bodyPr/>
          <a:lstStyle/>
          <a:p>
            <a:fld id="{2911F921-8281-44C3-B434-C798AEBC1E65}" type="datetimeFigureOut">
              <a:rPr lang="zh-CN" altLang="en-US" smtClean="0"/>
              <a:t>2022/3/18</a:t>
            </a:fld>
            <a:endParaRPr lang="zh-CN" altLang="en-US"/>
          </a:p>
        </p:txBody>
      </p:sp>
      <p:sp>
        <p:nvSpPr>
          <p:cNvPr id="5" name="页脚占位符 4">
            <a:extLst>
              <a:ext uri="{FF2B5EF4-FFF2-40B4-BE49-F238E27FC236}">
                <a16:creationId xmlns:a16="http://schemas.microsoft.com/office/drawing/2014/main" id="{D2457536-8628-42DA-BDA9-2DEE21F928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69CADD-CB55-495C-BD85-31C43265824A}"/>
              </a:ext>
            </a:extLst>
          </p:cNvPr>
          <p:cNvSpPr>
            <a:spLocks noGrp="1"/>
          </p:cNvSpPr>
          <p:nvPr>
            <p:ph type="sldNum" sz="quarter" idx="12"/>
          </p:nvPr>
        </p:nvSpPr>
        <p:spPr/>
        <p:txBody>
          <a:bodyPr/>
          <a:lstStyle/>
          <a:p>
            <a:fld id="{5CC43CDB-9A28-4160-A0B6-6E1747B4E03B}" type="slidenum">
              <a:rPr lang="zh-CN" altLang="en-US" smtClean="0"/>
              <a:t>‹#›</a:t>
            </a:fld>
            <a:endParaRPr lang="zh-CN" altLang="en-US"/>
          </a:p>
        </p:txBody>
      </p:sp>
    </p:spTree>
    <p:extLst>
      <p:ext uri="{BB962C8B-B14F-4D97-AF65-F5344CB8AC3E}">
        <p14:creationId xmlns:p14="http://schemas.microsoft.com/office/powerpoint/2010/main" val="967590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标题幻灯片">
    <p:bg>
      <p:bgPr>
        <a:blipFill rotWithShape="0">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688964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6593467"/>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10806879"/>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4"/>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838198520"/>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562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825625"/>
            <a:ext cx="51562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58873522"/>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40318" y="1681163"/>
            <a:ext cx="5158316"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40318" y="2505075"/>
            <a:ext cx="5158316"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71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71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70210749"/>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714707296"/>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91869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32C561-2153-48EC-977C-A8ACD6D49FC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61EC29C-B059-4AF4-9DE7-68612AEA63C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5452FAD-2E90-4072-B77B-3204D15E61CC}"/>
              </a:ext>
            </a:extLst>
          </p:cNvPr>
          <p:cNvSpPr>
            <a:spLocks noGrp="1"/>
          </p:cNvSpPr>
          <p:nvPr>
            <p:ph type="dt" sz="half" idx="10"/>
          </p:nvPr>
        </p:nvSpPr>
        <p:spPr/>
        <p:txBody>
          <a:bodyPr/>
          <a:lstStyle/>
          <a:p>
            <a:fld id="{2911F921-8281-44C3-B434-C798AEBC1E65}" type="datetimeFigureOut">
              <a:rPr lang="zh-CN" altLang="en-US" smtClean="0"/>
              <a:t>2022/3/18</a:t>
            </a:fld>
            <a:endParaRPr lang="zh-CN" altLang="en-US"/>
          </a:p>
        </p:txBody>
      </p:sp>
      <p:sp>
        <p:nvSpPr>
          <p:cNvPr id="5" name="页脚占位符 4">
            <a:extLst>
              <a:ext uri="{FF2B5EF4-FFF2-40B4-BE49-F238E27FC236}">
                <a16:creationId xmlns:a16="http://schemas.microsoft.com/office/drawing/2014/main" id="{92CF95E0-004B-4B96-A473-4D1AB2DB42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98D3C15-2128-444A-B2DB-9147A4FB55DF}"/>
              </a:ext>
            </a:extLst>
          </p:cNvPr>
          <p:cNvSpPr>
            <a:spLocks noGrp="1"/>
          </p:cNvSpPr>
          <p:nvPr>
            <p:ph type="sldNum" sz="quarter" idx="12"/>
          </p:nvPr>
        </p:nvSpPr>
        <p:spPr/>
        <p:txBody>
          <a:bodyPr/>
          <a:lstStyle/>
          <a:p>
            <a:fld id="{5CC43CDB-9A28-4160-A0B6-6E1747B4E03B}" type="slidenum">
              <a:rPr lang="zh-CN" altLang="en-US" smtClean="0"/>
              <a:t>‹#›</a:t>
            </a:fld>
            <a:endParaRPr lang="zh-CN" altLang="en-US"/>
          </a:p>
        </p:txBody>
      </p:sp>
    </p:spTree>
    <p:extLst>
      <p:ext uri="{BB962C8B-B14F-4D97-AF65-F5344CB8AC3E}">
        <p14:creationId xmlns:p14="http://schemas.microsoft.com/office/powerpoint/2010/main" val="12499981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717"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26467480"/>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717"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51368298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69573280"/>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683500"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72223209"/>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985136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2FB648-97DC-4676-B450-8B5F34915C5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CCFD73D-D204-4204-BFE2-AD2933270E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F548D09-1A21-46B2-80B6-0627B9F00FBF}"/>
              </a:ext>
            </a:extLst>
          </p:cNvPr>
          <p:cNvSpPr>
            <a:spLocks noGrp="1"/>
          </p:cNvSpPr>
          <p:nvPr>
            <p:ph type="dt" sz="half" idx="10"/>
          </p:nvPr>
        </p:nvSpPr>
        <p:spPr/>
        <p:txBody>
          <a:bodyPr/>
          <a:lstStyle/>
          <a:p>
            <a:fld id="{2911F921-8281-44C3-B434-C798AEBC1E65}" type="datetimeFigureOut">
              <a:rPr lang="zh-CN" altLang="en-US" smtClean="0"/>
              <a:t>2022/3/18</a:t>
            </a:fld>
            <a:endParaRPr lang="zh-CN" altLang="en-US"/>
          </a:p>
        </p:txBody>
      </p:sp>
      <p:sp>
        <p:nvSpPr>
          <p:cNvPr id="5" name="页脚占位符 4">
            <a:extLst>
              <a:ext uri="{FF2B5EF4-FFF2-40B4-BE49-F238E27FC236}">
                <a16:creationId xmlns:a16="http://schemas.microsoft.com/office/drawing/2014/main" id="{DF3C4DF1-1790-4694-A1FF-18F0B80940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64B8F5-04DD-4969-BCFE-80129111CC97}"/>
              </a:ext>
            </a:extLst>
          </p:cNvPr>
          <p:cNvSpPr>
            <a:spLocks noGrp="1"/>
          </p:cNvSpPr>
          <p:nvPr>
            <p:ph type="sldNum" sz="quarter" idx="12"/>
          </p:nvPr>
        </p:nvSpPr>
        <p:spPr/>
        <p:txBody>
          <a:bodyPr/>
          <a:lstStyle/>
          <a:p>
            <a:fld id="{5CC43CDB-9A28-4160-A0B6-6E1747B4E03B}" type="slidenum">
              <a:rPr lang="zh-CN" altLang="en-US" smtClean="0"/>
              <a:t>‹#›</a:t>
            </a:fld>
            <a:endParaRPr lang="zh-CN" altLang="en-US"/>
          </a:p>
        </p:txBody>
      </p:sp>
    </p:spTree>
    <p:extLst>
      <p:ext uri="{BB962C8B-B14F-4D97-AF65-F5344CB8AC3E}">
        <p14:creationId xmlns:p14="http://schemas.microsoft.com/office/powerpoint/2010/main" val="3412104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0161DB-87C1-4E40-AB8D-FCFFA92A6D0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7C980E2-B2EB-43B9-9BE9-8FE5583BEBAA}"/>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EBA8E65-8274-46DE-A434-731A8475F371}"/>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B203076-8F03-4A7C-A924-26DE624B8FC6}"/>
              </a:ext>
            </a:extLst>
          </p:cNvPr>
          <p:cNvSpPr>
            <a:spLocks noGrp="1"/>
          </p:cNvSpPr>
          <p:nvPr>
            <p:ph type="dt" sz="half" idx="10"/>
          </p:nvPr>
        </p:nvSpPr>
        <p:spPr/>
        <p:txBody>
          <a:bodyPr/>
          <a:lstStyle/>
          <a:p>
            <a:fld id="{2911F921-8281-44C3-B434-C798AEBC1E65}" type="datetimeFigureOut">
              <a:rPr lang="zh-CN" altLang="en-US" smtClean="0"/>
              <a:t>2022/3/18</a:t>
            </a:fld>
            <a:endParaRPr lang="zh-CN" altLang="en-US"/>
          </a:p>
        </p:txBody>
      </p:sp>
      <p:sp>
        <p:nvSpPr>
          <p:cNvPr id="6" name="页脚占位符 5">
            <a:extLst>
              <a:ext uri="{FF2B5EF4-FFF2-40B4-BE49-F238E27FC236}">
                <a16:creationId xmlns:a16="http://schemas.microsoft.com/office/drawing/2014/main" id="{A5CF14ED-DD7B-411D-9BDE-D74B3EE499B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61A7E1F-0EE9-4A25-ACF3-29573DDB5712}"/>
              </a:ext>
            </a:extLst>
          </p:cNvPr>
          <p:cNvSpPr>
            <a:spLocks noGrp="1"/>
          </p:cNvSpPr>
          <p:nvPr>
            <p:ph type="sldNum" sz="quarter" idx="12"/>
          </p:nvPr>
        </p:nvSpPr>
        <p:spPr/>
        <p:txBody>
          <a:bodyPr/>
          <a:lstStyle/>
          <a:p>
            <a:fld id="{5CC43CDB-9A28-4160-A0B6-6E1747B4E03B}" type="slidenum">
              <a:rPr lang="zh-CN" altLang="en-US" smtClean="0"/>
              <a:t>‹#›</a:t>
            </a:fld>
            <a:endParaRPr lang="zh-CN" altLang="en-US"/>
          </a:p>
        </p:txBody>
      </p:sp>
    </p:spTree>
    <p:extLst>
      <p:ext uri="{BB962C8B-B14F-4D97-AF65-F5344CB8AC3E}">
        <p14:creationId xmlns:p14="http://schemas.microsoft.com/office/powerpoint/2010/main" val="643756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0CBB7-EF39-481E-8735-9F782B9BC69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6D3701E-F922-4FA9-9F12-B3D072283A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7876FF5-1F91-4B12-ADAB-13CB0C26AF1F}"/>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ED0DEF7D-0B7E-4224-819F-275293620E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46E9B86A-630D-4642-A0CE-35340BEAEE5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ABB2AD92-8449-4520-A0E5-E9E1892A23B5}"/>
              </a:ext>
            </a:extLst>
          </p:cNvPr>
          <p:cNvSpPr>
            <a:spLocks noGrp="1"/>
          </p:cNvSpPr>
          <p:nvPr>
            <p:ph type="dt" sz="half" idx="10"/>
          </p:nvPr>
        </p:nvSpPr>
        <p:spPr/>
        <p:txBody>
          <a:bodyPr/>
          <a:lstStyle/>
          <a:p>
            <a:fld id="{2911F921-8281-44C3-B434-C798AEBC1E65}" type="datetimeFigureOut">
              <a:rPr lang="zh-CN" altLang="en-US" smtClean="0"/>
              <a:t>2022/3/18</a:t>
            </a:fld>
            <a:endParaRPr lang="zh-CN" altLang="en-US"/>
          </a:p>
        </p:txBody>
      </p:sp>
      <p:sp>
        <p:nvSpPr>
          <p:cNvPr id="8" name="页脚占位符 7">
            <a:extLst>
              <a:ext uri="{FF2B5EF4-FFF2-40B4-BE49-F238E27FC236}">
                <a16:creationId xmlns:a16="http://schemas.microsoft.com/office/drawing/2014/main" id="{DB46FC90-5933-4447-8FE6-7C3D5D0A4BB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8A5B965-C236-4F19-B3D8-AFADFBC5E296}"/>
              </a:ext>
            </a:extLst>
          </p:cNvPr>
          <p:cNvSpPr>
            <a:spLocks noGrp="1"/>
          </p:cNvSpPr>
          <p:nvPr>
            <p:ph type="sldNum" sz="quarter" idx="12"/>
          </p:nvPr>
        </p:nvSpPr>
        <p:spPr/>
        <p:txBody>
          <a:bodyPr/>
          <a:lstStyle/>
          <a:p>
            <a:fld id="{5CC43CDB-9A28-4160-A0B6-6E1747B4E03B}" type="slidenum">
              <a:rPr lang="zh-CN" altLang="en-US" smtClean="0"/>
              <a:t>‹#›</a:t>
            </a:fld>
            <a:endParaRPr lang="zh-CN" altLang="en-US"/>
          </a:p>
        </p:txBody>
      </p:sp>
    </p:spTree>
    <p:extLst>
      <p:ext uri="{BB962C8B-B14F-4D97-AF65-F5344CB8AC3E}">
        <p14:creationId xmlns:p14="http://schemas.microsoft.com/office/powerpoint/2010/main" val="4075170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378C30-E040-4A0A-B05D-CCEE01988A5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8C91BA8-5161-4E60-B567-8E0DD844EE1E}"/>
              </a:ext>
            </a:extLst>
          </p:cNvPr>
          <p:cNvSpPr>
            <a:spLocks noGrp="1"/>
          </p:cNvSpPr>
          <p:nvPr>
            <p:ph type="dt" sz="half" idx="10"/>
          </p:nvPr>
        </p:nvSpPr>
        <p:spPr/>
        <p:txBody>
          <a:bodyPr/>
          <a:lstStyle/>
          <a:p>
            <a:fld id="{2911F921-8281-44C3-B434-C798AEBC1E65}" type="datetimeFigureOut">
              <a:rPr lang="zh-CN" altLang="en-US" smtClean="0"/>
              <a:t>2022/3/18</a:t>
            </a:fld>
            <a:endParaRPr lang="zh-CN" altLang="en-US"/>
          </a:p>
        </p:txBody>
      </p:sp>
      <p:sp>
        <p:nvSpPr>
          <p:cNvPr id="4" name="页脚占位符 3">
            <a:extLst>
              <a:ext uri="{FF2B5EF4-FFF2-40B4-BE49-F238E27FC236}">
                <a16:creationId xmlns:a16="http://schemas.microsoft.com/office/drawing/2014/main" id="{3B8A2C5D-46F3-4223-A3E6-E662F5657DB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A40BDD0-3A9F-474D-9F1F-058B78D4FC3F}"/>
              </a:ext>
            </a:extLst>
          </p:cNvPr>
          <p:cNvSpPr>
            <a:spLocks noGrp="1"/>
          </p:cNvSpPr>
          <p:nvPr>
            <p:ph type="sldNum" sz="quarter" idx="12"/>
          </p:nvPr>
        </p:nvSpPr>
        <p:spPr/>
        <p:txBody>
          <a:bodyPr/>
          <a:lstStyle/>
          <a:p>
            <a:fld id="{5CC43CDB-9A28-4160-A0B6-6E1747B4E03B}" type="slidenum">
              <a:rPr lang="zh-CN" altLang="en-US" smtClean="0"/>
              <a:t>‹#›</a:t>
            </a:fld>
            <a:endParaRPr lang="zh-CN" altLang="en-US"/>
          </a:p>
        </p:txBody>
      </p:sp>
    </p:spTree>
    <p:extLst>
      <p:ext uri="{BB962C8B-B14F-4D97-AF65-F5344CB8AC3E}">
        <p14:creationId xmlns:p14="http://schemas.microsoft.com/office/powerpoint/2010/main" val="4183678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FCF51B1-D7C3-463C-AF05-8C21C3632FB7}"/>
              </a:ext>
            </a:extLst>
          </p:cNvPr>
          <p:cNvSpPr>
            <a:spLocks noGrp="1"/>
          </p:cNvSpPr>
          <p:nvPr>
            <p:ph type="dt" sz="half" idx="10"/>
          </p:nvPr>
        </p:nvSpPr>
        <p:spPr/>
        <p:txBody>
          <a:bodyPr/>
          <a:lstStyle/>
          <a:p>
            <a:fld id="{2911F921-8281-44C3-B434-C798AEBC1E65}" type="datetimeFigureOut">
              <a:rPr lang="zh-CN" altLang="en-US" smtClean="0"/>
              <a:t>2022/3/18</a:t>
            </a:fld>
            <a:endParaRPr lang="zh-CN" altLang="en-US"/>
          </a:p>
        </p:txBody>
      </p:sp>
      <p:sp>
        <p:nvSpPr>
          <p:cNvPr id="3" name="页脚占位符 2">
            <a:extLst>
              <a:ext uri="{FF2B5EF4-FFF2-40B4-BE49-F238E27FC236}">
                <a16:creationId xmlns:a16="http://schemas.microsoft.com/office/drawing/2014/main" id="{F639F9B8-28E5-4DB5-A979-5306233B334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147AD93-D175-4587-ADC6-CB69F3819C4E}"/>
              </a:ext>
            </a:extLst>
          </p:cNvPr>
          <p:cNvSpPr>
            <a:spLocks noGrp="1"/>
          </p:cNvSpPr>
          <p:nvPr>
            <p:ph type="sldNum" sz="quarter" idx="12"/>
          </p:nvPr>
        </p:nvSpPr>
        <p:spPr/>
        <p:txBody>
          <a:bodyPr/>
          <a:lstStyle/>
          <a:p>
            <a:fld id="{5CC43CDB-9A28-4160-A0B6-6E1747B4E03B}" type="slidenum">
              <a:rPr lang="zh-CN" altLang="en-US" smtClean="0"/>
              <a:t>‹#›</a:t>
            </a:fld>
            <a:endParaRPr lang="zh-CN" altLang="en-US"/>
          </a:p>
        </p:txBody>
      </p:sp>
    </p:spTree>
    <p:extLst>
      <p:ext uri="{BB962C8B-B14F-4D97-AF65-F5344CB8AC3E}">
        <p14:creationId xmlns:p14="http://schemas.microsoft.com/office/powerpoint/2010/main" val="2212356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5AC7D1-876F-4B3F-B1BB-329CEC2E82C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C5DB86E-7BF6-462F-B5FE-B70D3F01A5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48E36EDE-BD45-46AE-9D67-25E6C46E6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E968C10-A2D9-4FB1-929B-880424F84BAE}"/>
              </a:ext>
            </a:extLst>
          </p:cNvPr>
          <p:cNvSpPr>
            <a:spLocks noGrp="1"/>
          </p:cNvSpPr>
          <p:nvPr>
            <p:ph type="dt" sz="half" idx="10"/>
          </p:nvPr>
        </p:nvSpPr>
        <p:spPr/>
        <p:txBody>
          <a:bodyPr/>
          <a:lstStyle/>
          <a:p>
            <a:fld id="{2911F921-8281-44C3-B434-C798AEBC1E65}" type="datetimeFigureOut">
              <a:rPr lang="zh-CN" altLang="en-US" smtClean="0"/>
              <a:t>2022/3/18</a:t>
            </a:fld>
            <a:endParaRPr lang="zh-CN" altLang="en-US"/>
          </a:p>
        </p:txBody>
      </p:sp>
      <p:sp>
        <p:nvSpPr>
          <p:cNvPr id="6" name="页脚占位符 5">
            <a:extLst>
              <a:ext uri="{FF2B5EF4-FFF2-40B4-BE49-F238E27FC236}">
                <a16:creationId xmlns:a16="http://schemas.microsoft.com/office/drawing/2014/main" id="{087F9A8F-4230-430C-B01D-F2247392027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B525E63-AEAF-4BD7-97C3-3A0BB4B6218D}"/>
              </a:ext>
            </a:extLst>
          </p:cNvPr>
          <p:cNvSpPr>
            <a:spLocks noGrp="1"/>
          </p:cNvSpPr>
          <p:nvPr>
            <p:ph type="sldNum" sz="quarter" idx="12"/>
          </p:nvPr>
        </p:nvSpPr>
        <p:spPr/>
        <p:txBody>
          <a:bodyPr/>
          <a:lstStyle/>
          <a:p>
            <a:fld id="{5CC43CDB-9A28-4160-A0B6-6E1747B4E03B}" type="slidenum">
              <a:rPr lang="zh-CN" altLang="en-US" smtClean="0"/>
              <a:t>‹#›</a:t>
            </a:fld>
            <a:endParaRPr lang="zh-CN" altLang="en-US"/>
          </a:p>
        </p:txBody>
      </p:sp>
    </p:spTree>
    <p:extLst>
      <p:ext uri="{BB962C8B-B14F-4D97-AF65-F5344CB8AC3E}">
        <p14:creationId xmlns:p14="http://schemas.microsoft.com/office/powerpoint/2010/main" val="1926865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4FB4C-3CA9-4B73-857A-9FD1D7FF70C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4456B9D-B191-45B1-BDC0-7A1BD61BFD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9ED7A2D-078F-409E-9F5D-4176CBE5C4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A613CE0-460A-44E2-8901-79BBE444A2F4}"/>
              </a:ext>
            </a:extLst>
          </p:cNvPr>
          <p:cNvSpPr>
            <a:spLocks noGrp="1"/>
          </p:cNvSpPr>
          <p:nvPr>
            <p:ph type="dt" sz="half" idx="10"/>
          </p:nvPr>
        </p:nvSpPr>
        <p:spPr/>
        <p:txBody>
          <a:bodyPr/>
          <a:lstStyle/>
          <a:p>
            <a:fld id="{2911F921-8281-44C3-B434-C798AEBC1E65}" type="datetimeFigureOut">
              <a:rPr lang="zh-CN" altLang="en-US" smtClean="0"/>
              <a:t>2022/3/18</a:t>
            </a:fld>
            <a:endParaRPr lang="zh-CN" altLang="en-US"/>
          </a:p>
        </p:txBody>
      </p:sp>
      <p:sp>
        <p:nvSpPr>
          <p:cNvPr id="6" name="页脚占位符 5">
            <a:extLst>
              <a:ext uri="{FF2B5EF4-FFF2-40B4-BE49-F238E27FC236}">
                <a16:creationId xmlns:a16="http://schemas.microsoft.com/office/drawing/2014/main" id="{042281F8-AAE0-45FE-8473-0D3199F4CE5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55721D5-4507-4C10-A2A8-DF647D5AB938}"/>
              </a:ext>
            </a:extLst>
          </p:cNvPr>
          <p:cNvSpPr>
            <a:spLocks noGrp="1"/>
          </p:cNvSpPr>
          <p:nvPr>
            <p:ph type="sldNum" sz="quarter" idx="12"/>
          </p:nvPr>
        </p:nvSpPr>
        <p:spPr/>
        <p:txBody>
          <a:bodyPr/>
          <a:lstStyle/>
          <a:p>
            <a:fld id="{5CC43CDB-9A28-4160-A0B6-6E1747B4E03B}" type="slidenum">
              <a:rPr lang="zh-CN" altLang="en-US" smtClean="0"/>
              <a:t>‹#›</a:t>
            </a:fld>
            <a:endParaRPr lang="zh-CN" altLang="en-US"/>
          </a:p>
        </p:txBody>
      </p:sp>
    </p:spTree>
    <p:extLst>
      <p:ext uri="{BB962C8B-B14F-4D97-AF65-F5344CB8AC3E}">
        <p14:creationId xmlns:p14="http://schemas.microsoft.com/office/powerpoint/2010/main" val="2451567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037FEF9-723B-4131-BDF5-6B4F82164D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35264C4-DAF9-453B-9E97-84A547D106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9E90259-3928-44BA-A4D4-8F7736116B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11F921-8281-44C3-B434-C798AEBC1E65}" type="datetimeFigureOut">
              <a:rPr lang="zh-CN" altLang="en-US" smtClean="0"/>
              <a:t>2022/3/18</a:t>
            </a:fld>
            <a:endParaRPr lang="zh-CN" altLang="en-US"/>
          </a:p>
        </p:txBody>
      </p:sp>
      <p:sp>
        <p:nvSpPr>
          <p:cNvPr id="5" name="页脚占位符 4">
            <a:extLst>
              <a:ext uri="{FF2B5EF4-FFF2-40B4-BE49-F238E27FC236}">
                <a16:creationId xmlns:a16="http://schemas.microsoft.com/office/drawing/2014/main" id="{925F3B09-A38E-41A0-865B-8419C99120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EF9A69F-7548-4718-B91E-F786E39F8A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C43CDB-9A28-4160-A0B6-6E1747B4E03B}" type="slidenum">
              <a:rPr lang="zh-CN" altLang="en-US" smtClean="0"/>
              <a:t>‹#›</a:t>
            </a:fld>
            <a:endParaRPr lang="zh-CN" altLang="en-US"/>
          </a:p>
        </p:txBody>
      </p:sp>
    </p:spTree>
    <p:extLst>
      <p:ext uri="{BB962C8B-B14F-4D97-AF65-F5344CB8AC3E}">
        <p14:creationId xmlns:p14="http://schemas.microsoft.com/office/powerpoint/2010/main" val="3705823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40" descr="bj"/>
          <p:cNvPicPr>
            <a:picLocks noChangeAspect="1"/>
          </p:cNvPicPr>
          <p:nvPr userDrawn="1"/>
        </p:nvPicPr>
        <p:blipFill>
          <a:blip r:embed="rId14"/>
          <a:stretch>
            <a:fillRect/>
          </a:stretch>
        </p:blipFill>
        <p:spPr>
          <a:xfrm>
            <a:off x="0" y="6134101"/>
            <a:ext cx="12192000" cy="739775"/>
          </a:xfrm>
          <a:prstGeom prst="rect">
            <a:avLst/>
          </a:prstGeom>
          <a:noFill/>
          <a:ln w="9525">
            <a:noFill/>
          </a:ln>
        </p:spPr>
      </p:pic>
      <p:grpSp>
        <p:nvGrpSpPr>
          <p:cNvPr id="3075" name="Group 20"/>
          <p:cNvGrpSpPr/>
          <p:nvPr userDrawn="1"/>
        </p:nvGrpSpPr>
        <p:grpSpPr>
          <a:xfrm>
            <a:off x="9074151" y="6415089"/>
            <a:ext cx="264583" cy="327025"/>
            <a:chOff x="3492" y="3902"/>
            <a:chExt cx="155" cy="257"/>
          </a:xfrm>
        </p:grpSpPr>
        <p:sp>
          <p:nvSpPr>
            <p:cNvPr id="462869" name="AutoShape 21">
              <a:hlinkClick r:id="" action="ppaction://hlinkshowjump?jump=lastslide"/>
            </p:cNvPr>
            <p:cNvSpPr>
              <a:spLocks noChangeArrowheads="1"/>
            </p:cNvSpPr>
            <p:nvPr/>
          </p:nvSpPr>
          <p:spPr bwMode="auto">
            <a:xfrm rot="5400000">
              <a:off x="3441" y="3953"/>
              <a:ext cx="257" cy="155"/>
            </a:xfrm>
            <a:prstGeom prst="triangle">
              <a:avLst>
                <a:gd name="adj" fmla="val 50000"/>
              </a:avLst>
            </a:prstGeom>
            <a:solidFill>
              <a:schemeClr val="accent1"/>
            </a:solidFill>
            <a:ln>
              <a:noFill/>
            </a:ln>
            <a:effectLst>
              <a:prstShdw prst="shdw17" dist="17961" dir="2700000">
                <a:schemeClr val="accent1">
                  <a:gamma/>
                  <a:shade val="60000"/>
                  <a:invGamma/>
                </a:schemeClr>
              </a:prst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7" name="Line 22">
              <a:hlinkClick r:id="" action="ppaction://hlinkshowjump?jump=lastslide"/>
            </p:cNvPr>
            <p:cNvSpPr>
              <a:spLocks noChangeShapeType="1"/>
            </p:cNvSpPr>
            <p:nvPr/>
          </p:nvSpPr>
          <p:spPr bwMode="auto">
            <a:xfrm>
              <a:off x="3647" y="3923"/>
              <a:ext cx="0" cy="204"/>
            </a:xfrm>
            <a:prstGeom prst="line">
              <a:avLst/>
            </a:prstGeom>
            <a:noFill/>
            <a:ln w="28575">
              <a:solidFill>
                <a:srgbClr val="ACEAFE"/>
              </a:solidFill>
              <a:round/>
            </a:ln>
            <a:effectLst>
              <a:prstShdw prst="shdw17" dist="17961" dir="2700000">
                <a:srgbClr val="678C98"/>
              </a:prstShdw>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462871" name="AutoShape 23">
            <a:hlinkClick r:id="" action="ppaction://hlinkshowjump?jump=nextslide"/>
          </p:cNvPr>
          <p:cNvSpPr>
            <a:spLocks noChangeArrowheads="1"/>
          </p:cNvSpPr>
          <p:nvPr/>
        </p:nvSpPr>
        <p:spPr bwMode="auto">
          <a:xfrm rot="5400000">
            <a:off x="10016597" y="6446308"/>
            <a:ext cx="327025" cy="264584"/>
          </a:xfrm>
          <a:prstGeom prst="triangle">
            <a:avLst>
              <a:gd name="adj" fmla="val 50000"/>
            </a:avLst>
          </a:prstGeom>
          <a:solidFill>
            <a:schemeClr val="accent1"/>
          </a:solidFill>
          <a:ln>
            <a:noFill/>
          </a:ln>
          <a:effectLst>
            <a:prstShdw prst="shdw17" dist="17961" dir="2700000">
              <a:schemeClr val="accent1">
                <a:gamma/>
                <a:shade val="60000"/>
                <a:invGamma/>
              </a:schemeClr>
            </a:prst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62872" name="AutoShape 24">
            <a:hlinkClick r:id="" action="ppaction://hlinkshowjump?jump=previousslide"/>
          </p:cNvPr>
          <p:cNvSpPr>
            <a:spLocks noChangeArrowheads="1"/>
          </p:cNvSpPr>
          <p:nvPr/>
        </p:nvSpPr>
        <p:spPr bwMode="auto">
          <a:xfrm rot="16200000">
            <a:off x="10746846" y="6446308"/>
            <a:ext cx="327025" cy="264584"/>
          </a:xfrm>
          <a:prstGeom prst="triangle">
            <a:avLst>
              <a:gd name="adj" fmla="val 50000"/>
            </a:avLst>
          </a:prstGeom>
          <a:solidFill>
            <a:schemeClr val="accent1"/>
          </a:solidFill>
          <a:ln>
            <a:noFill/>
          </a:ln>
          <a:effectLst>
            <a:prstShdw prst="shdw17" dist="17961" dir="2700000">
              <a:schemeClr val="accent1">
                <a:gamma/>
                <a:shade val="60000"/>
                <a:invGamma/>
              </a:schemeClr>
            </a:prst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3078" name="Group 25"/>
          <p:cNvGrpSpPr/>
          <p:nvPr userDrawn="1"/>
        </p:nvGrpSpPr>
        <p:grpSpPr>
          <a:xfrm>
            <a:off x="11688233" y="6415089"/>
            <a:ext cx="264584" cy="327025"/>
            <a:chOff x="4558" y="3875"/>
            <a:chExt cx="155" cy="257"/>
          </a:xfrm>
        </p:grpSpPr>
        <p:sp>
          <p:nvSpPr>
            <p:cNvPr id="462874" name="AutoShape 26">
              <a:hlinkClick r:id="" action="ppaction://hlinkshowjump?jump=firstslide"/>
            </p:cNvPr>
            <p:cNvSpPr>
              <a:spLocks noChangeArrowheads="1"/>
            </p:cNvSpPr>
            <p:nvPr/>
          </p:nvSpPr>
          <p:spPr bwMode="auto">
            <a:xfrm rot="16200000">
              <a:off x="4507" y="3926"/>
              <a:ext cx="257" cy="155"/>
            </a:xfrm>
            <a:prstGeom prst="triangle">
              <a:avLst>
                <a:gd name="adj" fmla="val 50000"/>
              </a:avLst>
            </a:prstGeom>
            <a:solidFill>
              <a:schemeClr val="accent1"/>
            </a:solidFill>
            <a:ln>
              <a:noFill/>
            </a:ln>
            <a:effectLst>
              <a:prstShdw prst="shdw17" dist="17961" dir="2700000">
                <a:schemeClr val="accent1">
                  <a:gamma/>
                  <a:shade val="60000"/>
                  <a:invGamma/>
                </a:schemeClr>
              </a:prst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5" name="Line 27"/>
            <p:cNvSpPr>
              <a:spLocks noChangeShapeType="1"/>
            </p:cNvSpPr>
            <p:nvPr/>
          </p:nvSpPr>
          <p:spPr bwMode="auto">
            <a:xfrm>
              <a:off x="4558" y="3896"/>
              <a:ext cx="0" cy="204"/>
            </a:xfrm>
            <a:prstGeom prst="line">
              <a:avLst/>
            </a:prstGeom>
            <a:noFill/>
            <a:ln w="28575">
              <a:solidFill>
                <a:srgbClr val="ACEAFE"/>
              </a:solidFill>
              <a:round/>
            </a:ln>
            <a:effectLst>
              <a:prstShdw prst="shdw17" dist="17961" dir="2700000">
                <a:srgbClr val="678C98"/>
              </a:prstShdw>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pic>
        <p:nvPicPr>
          <p:cNvPr id="3079" name="Picture 37" descr="bj"/>
          <p:cNvPicPr>
            <a:picLocks noChangeAspect="1"/>
          </p:cNvPicPr>
          <p:nvPr userDrawn="1"/>
        </p:nvPicPr>
        <p:blipFill>
          <a:blip r:embed="rId14"/>
          <a:stretch>
            <a:fillRect/>
          </a:stretch>
        </p:blipFill>
        <p:spPr>
          <a:xfrm>
            <a:off x="0" y="1"/>
            <a:ext cx="12192000" cy="739775"/>
          </a:xfrm>
          <a:prstGeom prst="rect">
            <a:avLst/>
          </a:prstGeom>
          <a:noFill/>
          <a:ln w="9525">
            <a:noFill/>
          </a:ln>
        </p:spPr>
      </p:pic>
      <p:sp>
        <p:nvSpPr>
          <p:cNvPr id="1032" name="Rectangle 33"/>
          <p:cNvSpPr>
            <a:spLocks noChangeArrowheads="1"/>
          </p:cNvSpPr>
          <p:nvPr/>
        </p:nvSpPr>
        <p:spPr bwMode="auto">
          <a:xfrm>
            <a:off x="0" y="692151"/>
            <a:ext cx="12192000" cy="73025"/>
          </a:xfrm>
          <a:prstGeom prst="rect">
            <a:avLst/>
          </a:prstGeom>
          <a:gradFill rotWithShape="1">
            <a:gsLst>
              <a:gs pos="0">
                <a:srgbClr val="FF3300"/>
              </a:gs>
              <a:gs pos="100000">
                <a:schemeClr val="bg1"/>
              </a:gs>
            </a:gsLst>
            <a:lin ang="0" scaled="1"/>
          </a:gra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3" name="Rectangle 34"/>
          <p:cNvSpPr>
            <a:spLocks noChangeArrowheads="1"/>
          </p:cNvSpPr>
          <p:nvPr/>
        </p:nvSpPr>
        <p:spPr bwMode="auto">
          <a:xfrm>
            <a:off x="0" y="6173789"/>
            <a:ext cx="12192000" cy="73025"/>
          </a:xfrm>
          <a:prstGeom prst="rect">
            <a:avLst/>
          </a:prstGeom>
          <a:gradFill rotWithShape="1">
            <a:gsLst>
              <a:gs pos="0">
                <a:schemeClr val="bg1"/>
              </a:gs>
              <a:gs pos="100000">
                <a:srgbClr val="FF3300"/>
              </a:gs>
            </a:gsLst>
            <a:lin ang="0" scaled="1"/>
          </a:gra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75879871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5.png"/><Relationship Id="rId1" Type="http://schemas.openxmlformats.org/officeDocument/2006/relationships/slideLayout" Target="../slideLayouts/slideLayout1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0.png"/><Relationship Id="rId1" Type="http://schemas.openxmlformats.org/officeDocument/2006/relationships/slideLayout" Target="../slideLayouts/slideLayout1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9.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图片1a"/>
          <p:cNvPicPr>
            <a:picLocks noChangeAspect="1"/>
          </p:cNvPicPr>
          <p:nvPr/>
        </p:nvPicPr>
        <p:blipFill>
          <a:blip r:embed="rId2"/>
          <a:stretch>
            <a:fillRect/>
          </a:stretch>
        </p:blipFill>
        <p:spPr>
          <a:xfrm>
            <a:off x="0" y="549276"/>
            <a:ext cx="12192000" cy="6308725"/>
          </a:xfrm>
          <a:prstGeom prst="rect">
            <a:avLst/>
          </a:prstGeom>
          <a:noFill/>
          <a:ln w="9525">
            <a:noFill/>
          </a:ln>
        </p:spPr>
      </p:pic>
      <p:sp>
        <p:nvSpPr>
          <p:cNvPr id="4099" name="Rectangle 4"/>
          <p:cNvSpPr/>
          <p:nvPr/>
        </p:nvSpPr>
        <p:spPr>
          <a:xfrm>
            <a:off x="0" y="5953936"/>
            <a:ext cx="12192000" cy="908050"/>
          </a:xfrm>
          <a:prstGeom prst="rect">
            <a:avLst/>
          </a:prstGeom>
          <a:solidFill>
            <a:srgbClr val="0099FF"/>
          </a:solidFill>
          <a:ln w="28575">
            <a:noFill/>
          </a:ln>
        </p:spPr>
        <p:txBody>
          <a:bodyPr wrap="none" anchor="ctr"/>
          <a:lstStyle/>
          <a:p>
            <a:pPr algn="ctr" defTabSz="914400" fontAlgn="base">
              <a:spcBef>
                <a:spcPct val="0"/>
              </a:spcBef>
              <a:spcAft>
                <a:spcPct val="0"/>
              </a:spcAft>
            </a:pPr>
            <a:r>
              <a:rPr lang="en-US" altLang="zh-CN" sz="2800" b="1" i="1" dirty="0">
                <a:solidFill>
                  <a:srgbClr val="0033CC"/>
                </a:solidFill>
                <a:latin typeface="Times New Roman" panose="02020603050405020304" pitchFamily="18" charset="0"/>
                <a:ea typeface="华文中宋" panose="02010600040101010101" pitchFamily="2" charset="-122"/>
              </a:rPr>
              <a:t>                                                       </a:t>
            </a:r>
            <a:endParaRPr lang="en-US" altLang="zh-CN" sz="2800" b="1" i="1" dirty="0">
              <a:solidFill>
                <a:srgbClr val="000066"/>
              </a:solidFill>
              <a:latin typeface="Times New Roman" panose="02020603050405020304" pitchFamily="18" charset="0"/>
              <a:ea typeface="华文中宋" panose="02010600040101010101" pitchFamily="2" charset="-122"/>
            </a:endParaRPr>
          </a:p>
        </p:txBody>
      </p:sp>
      <p:sp>
        <p:nvSpPr>
          <p:cNvPr id="4100" name="Rectangle 5"/>
          <p:cNvSpPr/>
          <p:nvPr/>
        </p:nvSpPr>
        <p:spPr>
          <a:xfrm>
            <a:off x="0" y="0"/>
            <a:ext cx="12192000" cy="908050"/>
          </a:xfrm>
          <a:prstGeom prst="rect">
            <a:avLst/>
          </a:prstGeom>
          <a:solidFill>
            <a:srgbClr val="6699FF"/>
          </a:solidFill>
          <a:ln w="28575">
            <a:noFill/>
          </a:ln>
        </p:spPr>
        <p:txBody>
          <a:bodyPr wrap="none" anchor="ctr"/>
          <a:lstStyle/>
          <a:p>
            <a:pPr defTabSz="914400" fontAlgn="base">
              <a:spcBef>
                <a:spcPct val="0"/>
              </a:spcBef>
              <a:spcAft>
                <a:spcPct val="0"/>
              </a:spcAft>
            </a:pPr>
            <a:endParaRPr lang="zh-CN" altLang="en-US" dirty="0">
              <a:solidFill>
                <a:srgbClr val="0033CC"/>
              </a:solidFill>
              <a:latin typeface="Arial" panose="020B0604020202020204" pitchFamily="34" charset="0"/>
              <a:ea typeface="宋体" panose="02010600030101010101" pitchFamily="2" charset="-122"/>
            </a:endParaRPr>
          </a:p>
        </p:txBody>
      </p:sp>
      <p:sp>
        <p:nvSpPr>
          <p:cNvPr id="605192" name="WordArt 8"/>
          <p:cNvSpPr>
            <a:spLocks noChangeArrowheads="1" noChangeShapeType="1" noTextEdit="1"/>
          </p:cNvSpPr>
          <p:nvPr/>
        </p:nvSpPr>
        <p:spPr bwMode="auto">
          <a:xfrm>
            <a:off x="6240464" y="4510089"/>
            <a:ext cx="3095625" cy="503237"/>
          </a:xfrm>
          <a:prstGeom prst="rect">
            <a:avLst/>
          </a:prstGeom>
        </p:spPr>
        <p:txBody>
          <a:bodyPr wrap="none" numCol="1" fromWordArt="1">
            <a:prstTxWarp prst="textPlain">
              <a:avLst>
                <a:gd name="adj" fmla="val 50000"/>
              </a:avLst>
            </a:prstTxWarp>
          </a:bodyPr>
          <a:lstStyle/>
          <a:p>
            <a:pPr algn="ctr" defTabSz="914400" fontAlgn="base">
              <a:spcBef>
                <a:spcPct val="0"/>
              </a:spcBef>
              <a:spcAft>
                <a:spcPct val="0"/>
              </a:spcAft>
              <a:defRPr/>
            </a:pPr>
            <a:r>
              <a:rPr lang="zh-CN" altLang="en-US" sz="3600" b="1" kern="10" dirty="0">
                <a:ln w="9525">
                  <a:solidFill>
                    <a:srgbClr val="000066"/>
                  </a:solidFill>
                  <a:round/>
                </a:ln>
                <a:solidFill>
                  <a:srgbClr val="000066"/>
                </a:solidFill>
                <a:effectLst>
                  <a:outerShdw dist="35921" dir="2700000" algn="ctr" rotWithShape="0">
                    <a:srgbClr val="C0C0C0">
                      <a:alpha val="80000"/>
                    </a:srgbClr>
                  </a:outerShdw>
                </a:effectLst>
                <a:latin typeface="华文隶书" panose="02010800040101010101" pitchFamily="2" charset="-122"/>
                <a:ea typeface="华文隶书" panose="02010800040101010101" pitchFamily="2" charset="-122"/>
              </a:rPr>
              <a:t>大学物理实验</a:t>
            </a:r>
            <a:r>
              <a:rPr lang="en-US" altLang="zh-CN" sz="3600" b="1" kern="10" dirty="0">
                <a:ln w="9525">
                  <a:solidFill>
                    <a:srgbClr val="000066"/>
                  </a:solidFill>
                  <a:round/>
                </a:ln>
                <a:solidFill>
                  <a:srgbClr val="000066"/>
                </a:solidFill>
                <a:effectLst>
                  <a:outerShdw dist="35921" dir="2700000" algn="ctr" rotWithShape="0">
                    <a:srgbClr val="C0C0C0">
                      <a:alpha val="80000"/>
                    </a:srgbClr>
                  </a:outerShdw>
                </a:effectLst>
                <a:latin typeface="华文隶书" panose="02010800040101010101" pitchFamily="2" charset="-122"/>
                <a:ea typeface="华文隶书" panose="02010800040101010101" pitchFamily="2" charset="-122"/>
              </a:rPr>
              <a:t>1</a:t>
            </a:r>
            <a:endParaRPr lang="zh-CN" altLang="en-US" sz="3600" b="1" kern="10" dirty="0">
              <a:ln w="9525">
                <a:solidFill>
                  <a:srgbClr val="000066"/>
                </a:solidFill>
                <a:round/>
              </a:ln>
              <a:solidFill>
                <a:srgbClr val="000066"/>
              </a:solidFill>
              <a:effectLst>
                <a:outerShdw dist="35921" dir="2700000" algn="ctr" rotWithShape="0">
                  <a:srgbClr val="C0C0C0">
                    <a:alpha val="80000"/>
                  </a:srgbClr>
                </a:outerShdw>
              </a:effectLst>
              <a:latin typeface="华文隶书" panose="02010800040101010101" pitchFamily="2" charset="-122"/>
              <a:ea typeface="华文隶书" panose="02010800040101010101" pitchFamily="2" charset="-122"/>
            </a:endParaRPr>
          </a:p>
        </p:txBody>
      </p:sp>
      <p:sp>
        <p:nvSpPr>
          <p:cNvPr id="4102" name="WordArt 9"/>
          <p:cNvSpPr>
            <a:spLocks noTextEdit="1"/>
          </p:cNvSpPr>
          <p:nvPr/>
        </p:nvSpPr>
        <p:spPr>
          <a:xfrm>
            <a:off x="5223521" y="2527740"/>
            <a:ext cx="6282679" cy="1512044"/>
          </a:xfrm>
          <a:prstGeom prst="rect">
            <a:avLst/>
          </a:prstGeom>
        </p:spPr>
        <p:txBody>
          <a:bodyPr wrap="none" fromWordArt="1">
            <a:prstTxWarp prst="textPlain">
              <a:avLst>
                <a:gd name="adj" fmla="val 50000"/>
              </a:avLst>
            </a:prstTxWarp>
            <a:normAutofit/>
          </a:bodyPr>
          <a:lstStyle/>
          <a:p>
            <a:pPr algn="ctr" defTabSz="914400" eaLnBrk="0" fontAlgn="base" hangingPunct="0">
              <a:spcBef>
                <a:spcPct val="0"/>
              </a:spcBef>
              <a:spcAft>
                <a:spcPct val="0"/>
              </a:spcAft>
            </a:pPr>
            <a:r>
              <a:rPr lang="zh-CN" altLang="en-US" sz="3600" b="1" dirty="0">
                <a:ln w="9525" cap="flat" cmpd="sng">
                  <a:solidFill>
                    <a:srgbClr val="000066"/>
                  </a:solidFill>
                  <a:prstDash val="solid"/>
                  <a:headEnd type="none" w="med" len="med"/>
                  <a:tailEnd type="none" w="med" len="med"/>
                </a:ln>
                <a:solidFill>
                  <a:srgbClr val="000066"/>
                </a:solidFill>
                <a:effectLst>
                  <a:outerShdw dist="35921" dir="2699999" algn="ctr" rotWithShape="0">
                    <a:srgbClr val="C0C0C0">
                      <a:alpha val="79999"/>
                    </a:srgbClr>
                  </a:outerShdw>
                </a:effectLst>
                <a:latin typeface="微软雅黑" panose="020B0503020204020204" pitchFamily="34" charset="-122"/>
                <a:ea typeface="微软雅黑" panose="020B0503020204020204" pitchFamily="34" charset="-122"/>
              </a:rPr>
              <a:t>用</a:t>
            </a:r>
            <a:r>
              <a:rPr lang="en-US" altLang="zh-CN" sz="3600" b="1" dirty="0" err="1">
                <a:ln w="9525" cap="flat" cmpd="sng">
                  <a:solidFill>
                    <a:srgbClr val="000066"/>
                  </a:solidFill>
                  <a:prstDash val="solid"/>
                  <a:headEnd type="none" w="med" len="med"/>
                  <a:tailEnd type="none" w="med" len="med"/>
                </a:ln>
                <a:solidFill>
                  <a:srgbClr val="000066"/>
                </a:solidFill>
                <a:effectLst>
                  <a:outerShdw dist="35921" dir="2699999" algn="ctr" rotWithShape="0">
                    <a:srgbClr val="C0C0C0">
                      <a:alpha val="79999"/>
                    </a:srgbClr>
                  </a:outerShdw>
                </a:effectLst>
                <a:latin typeface="微软雅黑" panose="020B0503020204020204" pitchFamily="34" charset="-122"/>
                <a:ea typeface="微软雅黑" panose="020B0503020204020204" pitchFamily="34" charset="-122"/>
              </a:rPr>
              <a:t>phyphox</a:t>
            </a:r>
            <a:r>
              <a:rPr lang="zh-CN" altLang="en-US" sz="3600" b="1" dirty="0">
                <a:ln w="9525" cap="flat" cmpd="sng">
                  <a:solidFill>
                    <a:srgbClr val="000066"/>
                  </a:solidFill>
                  <a:prstDash val="solid"/>
                  <a:headEnd type="none" w="med" len="med"/>
                  <a:tailEnd type="none" w="med" len="med"/>
                </a:ln>
                <a:solidFill>
                  <a:srgbClr val="000066"/>
                </a:solidFill>
                <a:effectLst>
                  <a:outerShdw dist="35921" dir="2699999" algn="ctr" rotWithShape="0">
                    <a:srgbClr val="C0C0C0">
                      <a:alpha val="79999"/>
                    </a:srgbClr>
                  </a:outerShdw>
                </a:effectLst>
                <a:latin typeface="微软雅黑" panose="020B0503020204020204" pitchFamily="34" charset="-122"/>
                <a:ea typeface="微软雅黑" panose="020B0503020204020204" pitchFamily="34" charset="-122"/>
              </a:rPr>
              <a:t>测量地磁场</a:t>
            </a:r>
          </a:p>
        </p:txBody>
      </p:sp>
      <p:sp>
        <p:nvSpPr>
          <p:cNvPr id="4103" name="Text Box 11"/>
          <p:cNvSpPr txBox="1"/>
          <p:nvPr/>
        </p:nvSpPr>
        <p:spPr>
          <a:xfrm>
            <a:off x="3122562" y="6207126"/>
            <a:ext cx="7658506" cy="461665"/>
          </a:xfrm>
          <a:prstGeom prst="rect">
            <a:avLst/>
          </a:prstGeom>
          <a:noFill/>
          <a:ln w="9525">
            <a:noFill/>
          </a:ln>
        </p:spPr>
        <p:txBody>
          <a:bodyPr wrap="square">
            <a:spAutoFit/>
          </a:bodyPr>
          <a:lstStyle/>
          <a:p>
            <a:pPr defTabSz="914400" fontAlgn="base">
              <a:spcBef>
                <a:spcPct val="0"/>
              </a:spcBef>
              <a:spcAft>
                <a:spcPct val="0"/>
              </a:spcAft>
            </a:pPr>
            <a:r>
              <a:rPr lang="zh-CN" altLang="en-US" sz="2400" b="1" dirty="0">
                <a:solidFill>
                  <a:srgbClr val="292929"/>
                </a:solidFill>
                <a:latin typeface="Arial" panose="020B0604020202020204" pitchFamily="34" charset="0"/>
                <a:ea typeface="华文隶书" panose="02010800040101010101" pitchFamily="2" charset="-122"/>
              </a:rPr>
              <a:t>深圳大学物理实验教学中心</a:t>
            </a:r>
            <a:r>
              <a:rPr lang="en-US" altLang="zh-CN" sz="2400" b="1" dirty="0">
                <a:solidFill>
                  <a:srgbClr val="292929"/>
                </a:solidFill>
                <a:latin typeface="Arial" panose="020B0604020202020204" pitchFamily="34" charset="0"/>
                <a:ea typeface="华文隶书" panose="02010800040101010101" pitchFamily="2" charset="-122"/>
              </a:rPr>
              <a:t>	2022.3</a:t>
            </a:r>
            <a:endParaRPr lang="zh-CN" altLang="en-US" sz="2400" b="1" dirty="0">
              <a:solidFill>
                <a:srgbClr val="292929"/>
              </a:solidFill>
              <a:latin typeface="Arial" panose="020B0604020202020204" pitchFamily="34" charset="0"/>
              <a:ea typeface="华文隶书" panose="02010800040101010101" pitchFamily="2"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4"/>
          <p:cNvSpPr txBox="1"/>
          <p:nvPr/>
        </p:nvSpPr>
        <p:spPr>
          <a:xfrm>
            <a:off x="337238" y="113726"/>
            <a:ext cx="2358338" cy="584775"/>
          </a:xfrm>
          <a:prstGeom prst="rect">
            <a:avLst/>
          </a:prstGeom>
          <a:noFill/>
          <a:ln w="9525">
            <a:noFill/>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一 实验目的</a:t>
            </a:r>
          </a:p>
        </p:txBody>
      </p:sp>
      <p:sp>
        <p:nvSpPr>
          <p:cNvPr id="2" name="矩形 1"/>
          <p:cNvSpPr/>
          <p:nvPr/>
        </p:nvSpPr>
        <p:spPr>
          <a:xfrm>
            <a:off x="1516407" y="1569546"/>
            <a:ext cx="7782239" cy="954107"/>
          </a:xfrm>
          <a:prstGeom prst="rect">
            <a:avLst/>
          </a:prstGeom>
        </p:spPr>
        <p:txBody>
          <a:bodyPr wrap="square">
            <a:spAutoFit/>
          </a:bodyPr>
          <a:lstStyle/>
          <a:p>
            <a:pPr marL="514350" marR="0" lvl="0" indent="-514350" algn="l" defTabSz="457200" rtl="0" eaLnBrk="1" fontAlgn="auto" latinLnBrk="0" hangingPunct="1">
              <a:lnSpc>
                <a:spcPct val="100000"/>
              </a:lnSpc>
              <a:spcBef>
                <a:spcPts val="0"/>
              </a:spcBef>
              <a:spcAft>
                <a:spcPts val="0"/>
              </a:spcAft>
              <a:buClrTx/>
              <a:buSzTx/>
              <a:buFont typeface="+mj-lt"/>
              <a:buAutoNum type="arabicPeriod"/>
              <a:tabLst/>
              <a:defRPr/>
            </a:pPr>
            <a:r>
              <a:rPr kumimoji="0" lang="zh-CN" altLang="en-US" sz="2800" b="1" i="0" u="none" strike="noStrike" kern="120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cs typeface="+mn-cs"/>
              </a:rPr>
              <a:t>了解手机</a:t>
            </a:r>
            <a:r>
              <a:rPr kumimoji="0" lang="en-US" altLang="zh-CN" sz="2800" b="1" i="0" u="none" strike="noStrike" kern="1200" cap="none" spc="0" normalizeH="0" baseline="0" noProof="0" dirty="0" err="1">
                <a:ln>
                  <a:noFill/>
                </a:ln>
                <a:solidFill>
                  <a:srgbClr val="000066"/>
                </a:solidFill>
                <a:effectLst/>
                <a:uLnTx/>
                <a:uFillTx/>
                <a:latin typeface="华文中宋" panose="02010600040101010101" pitchFamily="2" charset="-122"/>
                <a:ea typeface="华文中宋" panose="02010600040101010101" pitchFamily="2" charset="-122"/>
                <a:cs typeface="+mn-cs"/>
              </a:rPr>
              <a:t>phyphox</a:t>
            </a:r>
            <a:r>
              <a:rPr kumimoji="0" lang="zh-CN" altLang="en-US" sz="2800" b="1" i="0" u="none" strike="noStrike" kern="120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cs typeface="+mn-cs"/>
              </a:rPr>
              <a:t>软件的磁力计功能</a:t>
            </a:r>
            <a:endParaRPr kumimoji="0" lang="en-US" altLang="zh-CN" sz="2800" b="1" i="0" u="none" strike="noStrike" kern="120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cs typeface="+mn-cs"/>
            </a:endParaRPr>
          </a:p>
          <a:p>
            <a:pPr marL="514350" marR="0" lvl="0" indent="-514350" algn="l" defTabSz="457200" rtl="0" eaLnBrk="1" fontAlgn="auto" latinLnBrk="0" hangingPunct="1">
              <a:lnSpc>
                <a:spcPct val="100000"/>
              </a:lnSpc>
              <a:spcBef>
                <a:spcPts val="0"/>
              </a:spcBef>
              <a:spcAft>
                <a:spcPts val="0"/>
              </a:spcAft>
              <a:buClrTx/>
              <a:buSzTx/>
              <a:buFont typeface="+mj-lt"/>
              <a:buAutoNum type="arabicPeriod"/>
              <a:tabLst/>
              <a:defRPr/>
            </a:pPr>
            <a:r>
              <a:rPr lang="zh-CN" altLang="en-US" sz="2800" b="1" dirty="0">
                <a:solidFill>
                  <a:srgbClr val="000066"/>
                </a:solidFill>
                <a:latin typeface="华文中宋" panose="02010600040101010101" pitchFamily="2" charset="-122"/>
                <a:ea typeface="华文中宋" panose="02010600040101010101" pitchFamily="2" charset="-122"/>
              </a:rPr>
              <a:t>用</a:t>
            </a:r>
            <a:r>
              <a:rPr lang="en-US" altLang="zh-CN" sz="2800" b="1" dirty="0" err="1">
                <a:solidFill>
                  <a:srgbClr val="000066"/>
                </a:solidFill>
                <a:latin typeface="华文中宋" panose="02010600040101010101" pitchFamily="2" charset="-122"/>
                <a:ea typeface="华文中宋" panose="02010600040101010101" pitchFamily="2" charset="-122"/>
              </a:rPr>
              <a:t>phyphox</a:t>
            </a:r>
            <a:r>
              <a:rPr lang="zh-CN" altLang="en-US" sz="2800" b="1" dirty="0">
                <a:solidFill>
                  <a:srgbClr val="000066"/>
                </a:solidFill>
                <a:latin typeface="华文中宋" panose="02010600040101010101" pitchFamily="2" charset="-122"/>
                <a:ea typeface="华文中宋" panose="02010600040101010101" pitchFamily="2" charset="-122"/>
              </a:rPr>
              <a:t>软件测量地磁场的大小和磁倾角</a:t>
            </a:r>
            <a:endParaRPr kumimoji="0" lang="en-US" altLang="zh-CN" sz="2800" b="1" i="0" u="none" strike="noStrike" kern="120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cs typeface="+mn-cs"/>
            </a:endParaRPr>
          </a:p>
        </p:txBody>
      </p:sp>
      <p:sp>
        <p:nvSpPr>
          <p:cNvPr id="10" name="矩形 9">
            <a:extLst>
              <a:ext uri="{FF2B5EF4-FFF2-40B4-BE49-F238E27FC236}">
                <a16:creationId xmlns:a16="http://schemas.microsoft.com/office/drawing/2014/main" id="{B378409F-1707-44CF-9F11-FC0C3288CF07}"/>
              </a:ext>
            </a:extLst>
          </p:cNvPr>
          <p:cNvSpPr/>
          <p:nvPr/>
        </p:nvSpPr>
        <p:spPr>
          <a:xfrm>
            <a:off x="1733237" y="4034481"/>
            <a:ext cx="6270281" cy="523220"/>
          </a:xfrm>
          <a:prstGeom prst="rect">
            <a:avLst/>
          </a:prstGeom>
        </p:spPr>
        <p:txBody>
          <a:bodyPr wrap="square">
            <a:spAutoFit/>
          </a:bodyPr>
          <a:lstStyle/>
          <a:p>
            <a:pPr marR="0" lvl="0" algn="l" defTabSz="457200" rtl="0" eaLnBrk="1" fontAlgn="auto" latinLnBrk="0" hangingPunct="1">
              <a:lnSpc>
                <a:spcPct val="100000"/>
              </a:lnSpc>
              <a:spcBef>
                <a:spcPts val="0"/>
              </a:spcBef>
              <a:spcAft>
                <a:spcPts val="0"/>
              </a:spcAft>
              <a:buClrTx/>
              <a:buSzTx/>
              <a:tabLst/>
              <a:defRPr/>
            </a:pPr>
            <a:r>
              <a:rPr kumimoji="0" lang="zh-CN" altLang="en-US" sz="2800" b="1" i="0" u="none" strike="noStrike" kern="1200" cap="none" spc="0" normalizeH="0" baseline="0" noProof="0" dirty="0">
                <a:ln>
                  <a:noFill/>
                </a:ln>
                <a:solidFill>
                  <a:schemeClr val="accent4">
                    <a:lumMod val="60000"/>
                    <a:lumOff val="40000"/>
                  </a:schemeClr>
                </a:solidFill>
                <a:effectLst/>
                <a:uLnTx/>
                <a:uFillTx/>
                <a:latin typeface="华文中宋" panose="02010600040101010101" pitchFamily="2" charset="-122"/>
                <a:ea typeface="华文中宋" panose="02010600040101010101" pitchFamily="2" charset="-122"/>
                <a:cs typeface="+mn-cs"/>
              </a:rPr>
              <a:t>实验器材：智能手机、</a:t>
            </a:r>
            <a:r>
              <a:rPr kumimoji="0" lang="en-US" altLang="zh-CN" sz="2800" b="1" i="0" u="none" strike="noStrike" kern="1200" cap="none" spc="0" normalizeH="0" baseline="0" noProof="0" dirty="0" err="1">
                <a:ln>
                  <a:noFill/>
                </a:ln>
                <a:solidFill>
                  <a:schemeClr val="accent4">
                    <a:lumMod val="60000"/>
                    <a:lumOff val="40000"/>
                  </a:schemeClr>
                </a:solidFill>
                <a:effectLst/>
                <a:uLnTx/>
                <a:uFillTx/>
                <a:latin typeface="华文中宋" panose="02010600040101010101" pitchFamily="2" charset="-122"/>
                <a:ea typeface="华文中宋" panose="02010600040101010101" pitchFamily="2" charset="-122"/>
                <a:cs typeface="+mn-cs"/>
              </a:rPr>
              <a:t>phyphox</a:t>
            </a:r>
            <a:r>
              <a:rPr kumimoji="0" lang="zh-CN" altLang="en-US" sz="2800" b="1" i="0" u="none" strike="noStrike" kern="1200" cap="none" spc="0" normalizeH="0" baseline="0" noProof="0" dirty="0">
                <a:ln>
                  <a:noFill/>
                </a:ln>
                <a:solidFill>
                  <a:schemeClr val="accent4">
                    <a:lumMod val="60000"/>
                    <a:lumOff val="40000"/>
                  </a:schemeClr>
                </a:solidFill>
                <a:effectLst/>
                <a:uLnTx/>
                <a:uFillTx/>
                <a:latin typeface="华文中宋" panose="02010600040101010101" pitchFamily="2" charset="-122"/>
                <a:ea typeface="华文中宋" panose="02010600040101010101" pitchFamily="2" charset="-122"/>
                <a:cs typeface="+mn-cs"/>
              </a:rPr>
              <a:t>软件</a:t>
            </a:r>
            <a:endParaRPr kumimoji="0" lang="en-US" altLang="zh-CN" sz="2800" b="1" i="0" u="none" strike="noStrike" kern="1200" cap="none" spc="0" normalizeH="0" baseline="0" noProof="0" dirty="0">
              <a:ln>
                <a:noFill/>
              </a:ln>
              <a:solidFill>
                <a:schemeClr val="accent4">
                  <a:lumMod val="60000"/>
                  <a:lumOff val="40000"/>
                </a:schemeClr>
              </a:solidFill>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480EDD9F-DDD8-4FA5-89DC-FE735A195083}"/>
              </a:ext>
            </a:extLst>
          </p:cNvPr>
          <p:cNvSpPr txBox="1"/>
          <p:nvPr/>
        </p:nvSpPr>
        <p:spPr>
          <a:xfrm>
            <a:off x="337238" y="113726"/>
            <a:ext cx="2358338" cy="584775"/>
          </a:xfrm>
          <a:prstGeom prst="rect">
            <a:avLst/>
          </a:prstGeom>
          <a:noFill/>
          <a:ln w="9525">
            <a:noFill/>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3200" b="1" dirty="0">
                <a:solidFill>
                  <a:srgbClr val="FF0000"/>
                </a:solidFill>
                <a:latin typeface="微软雅黑" panose="020B0503020204020204" pitchFamily="34" charset="-122"/>
                <a:ea typeface="微软雅黑" panose="020B0503020204020204" pitchFamily="34" charset="-122"/>
              </a:rPr>
              <a:t>二</a:t>
            </a:r>
            <a:r>
              <a:rPr kumimoji="0" lang="zh-CN" altLang="en-US" sz="32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 实验原理</a:t>
            </a:r>
          </a:p>
        </p:txBody>
      </p:sp>
      <p:sp>
        <p:nvSpPr>
          <p:cNvPr id="3" name="矩形 2">
            <a:extLst>
              <a:ext uri="{FF2B5EF4-FFF2-40B4-BE49-F238E27FC236}">
                <a16:creationId xmlns:a16="http://schemas.microsoft.com/office/drawing/2014/main" id="{C6590DB8-C034-437A-BA98-565A4DF1640B}"/>
              </a:ext>
            </a:extLst>
          </p:cNvPr>
          <p:cNvSpPr/>
          <p:nvPr/>
        </p:nvSpPr>
        <p:spPr>
          <a:xfrm>
            <a:off x="471187" y="1353057"/>
            <a:ext cx="6422379" cy="4662815"/>
          </a:xfrm>
          <a:prstGeom prst="rect">
            <a:avLst/>
          </a:prstGeom>
        </p:spPr>
        <p:txBody>
          <a:bodyPr wrap="square">
            <a:spAutoFit/>
          </a:bodyPr>
          <a:lstStyle/>
          <a:p>
            <a:pPr lvl="0" indent="457200" algn="just" defTabSz="457200"/>
            <a:r>
              <a:rPr lang="en-US" altLang="zh-CN" sz="2700" b="1" dirty="0">
                <a:solidFill>
                  <a:srgbClr val="000066"/>
                </a:solidFill>
                <a:latin typeface="华文中宋" panose="02010600040101010101" pitchFamily="2" charset="-122"/>
                <a:ea typeface="华文中宋" panose="02010600040101010101" pitchFamily="2" charset="-122"/>
              </a:rPr>
              <a:t>  </a:t>
            </a:r>
            <a:r>
              <a:rPr lang="zh-CN" altLang="zh-CN" sz="2700" b="1" dirty="0">
                <a:solidFill>
                  <a:srgbClr val="000066"/>
                </a:solidFill>
                <a:latin typeface="华文中宋" panose="02010600040101010101" pitchFamily="2" charset="-122"/>
                <a:ea typeface="华文中宋" panose="02010600040101010101" pitchFamily="2" charset="-122"/>
              </a:rPr>
              <a:t>地磁场是地球内部和周围天然存在的磁性现象。把地球近似认为是一个磁偶极子，磁偶极子的</a:t>
            </a:r>
            <a:r>
              <a:rPr lang="en-US" altLang="zh-CN" sz="2700" b="1" dirty="0">
                <a:solidFill>
                  <a:srgbClr val="000066"/>
                </a:solidFill>
                <a:latin typeface="华文中宋" panose="02010600040101010101" pitchFamily="2" charset="-122"/>
                <a:ea typeface="华文中宋" panose="02010600040101010101" pitchFamily="2" charset="-122"/>
              </a:rPr>
              <a:t>S</a:t>
            </a:r>
            <a:r>
              <a:rPr lang="zh-CN" altLang="zh-CN" sz="2700" b="1" dirty="0">
                <a:solidFill>
                  <a:srgbClr val="000066"/>
                </a:solidFill>
                <a:latin typeface="华文中宋" panose="02010600040101010101" pitchFamily="2" charset="-122"/>
                <a:ea typeface="华文中宋" panose="02010600040101010101" pitchFamily="2" charset="-122"/>
              </a:rPr>
              <a:t>极位于地理北极附近，</a:t>
            </a:r>
            <a:r>
              <a:rPr lang="en-US" altLang="zh-CN" sz="2700" b="1" dirty="0">
                <a:solidFill>
                  <a:srgbClr val="000066"/>
                </a:solidFill>
                <a:latin typeface="华文中宋" panose="02010600040101010101" pitchFamily="2" charset="-122"/>
                <a:ea typeface="华文中宋" panose="02010600040101010101" pitchFamily="2" charset="-122"/>
              </a:rPr>
              <a:t>N</a:t>
            </a:r>
            <a:r>
              <a:rPr lang="zh-CN" altLang="zh-CN" sz="2700" b="1" dirty="0">
                <a:solidFill>
                  <a:srgbClr val="000066"/>
                </a:solidFill>
                <a:latin typeface="华文中宋" panose="02010600040101010101" pitchFamily="2" charset="-122"/>
                <a:ea typeface="华文中宋" panose="02010600040101010101" pitchFamily="2" charset="-122"/>
              </a:rPr>
              <a:t>极位在地理南极附近。通过这两个磁极的假想直线（磁轴）与地球的自转轴不重合，如图</a:t>
            </a:r>
            <a:r>
              <a:rPr lang="en-US" altLang="zh-CN" sz="2700" b="1" dirty="0">
                <a:solidFill>
                  <a:srgbClr val="000066"/>
                </a:solidFill>
                <a:latin typeface="华文中宋" panose="02010600040101010101" pitchFamily="2" charset="-122"/>
                <a:ea typeface="华文中宋" panose="02010600040101010101" pitchFamily="2" charset="-122"/>
              </a:rPr>
              <a:t>1</a:t>
            </a:r>
            <a:r>
              <a:rPr lang="zh-CN" altLang="zh-CN" sz="2700" b="1" dirty="0">
                <a:solidFill>
                  <a:srgbClr val="000066"/>
                </a:solidFill>
                <a:latin typeface="华文中宋" panose="02010600040101010101" pitchFamily="2" charset="-122"/>
                <a:ea typeface="华文中宋" panose="02010600040101010101" pitchFamily="2" charset="-122"/>
              </a:rPr>
              <a:t>所示，夹角大约为</a:t>
            </a:r>
            <a:r>
              <a:rPr lang="en-US" altLang="zh-CN" sz="2700" b="1" dirty="0">
                <a:solidFill>
                  <a:srgbClr val="000066"/>
                </a:solidFill>
                <a:latin typeface="华文中宋" panose="02010600040101010101" pitchFamily="2" charset="-122"/>
                <a:ea typeface="华文中宋" panose="02010600040101010101" pitchFamily="2" charset="-122"/>
              </a:rPr>
              <a:t>11.3</a:t>
            </a:r>
            <a:r>
              <a:rPr lang="zh-CN" altLang="zh-CN" sz="2700" b="1" dirty="0">
                <a:solidFill>
                  <a:srgbClr val="000066"/>
                </a:solidFill>
                <a:latin typeface="华文中宋" panose="02010600040101010101" pitchFamily="2" charset="-122"/>
                <a:ea typeface="华文中宋" panose="02010600040101010101" pitchFamily="2" charset="-122"/>
              </a:rPr>
              <a:t>度。地球的磁场向太空伸出至数万公里，能有效屏蔽来自太空中的宇宙射线，使地球生物免受伤害。另外，地磁场还可以为人们指明方向，在航海、探险以及科学考察中有很重要意义。</a:t>
            </a:r>
            <a:endParaRPr lang="en-US" altLang="zh-CN" sz="2700" b="1" dirty="0">
              <a:solidFill>
                <a:srgbClr val="000066"/>
              </a:solidFill>
              <a:latin typeface="华文中宋" panose="02010600040101010101" pitchFamily="2" charset="-122"/>
              <a:ea typeface="华文中宋" panose="02010600040101010101" pitchFamily="2" charset="-122"/>
            </a:endParaRPr>
          </a:p>
        </p:txBody>
      </p:sp>
      <p:pic>
        <p:nvPicPr>
          <p:cNvPr id="4" name="图片 3">
            <a:extLst>
              <a:ext uri="{FF2B5EF4-FFF2-40B4-BE49-F238E27FC236}">
                <a16:creationId xmlns:a16="http://schemas.microsoft.com/office/drawing/2014/main" id="{1B5CE6F2-DD05-47D4-ACB9-BE96D6F4551F}"/>
              </a:ext>
            </a:extLst>
          </p:cNvPr>
          <p:cNvPicPr>
            <a:picLocks noChangeAspect="1"/>
          </p:cNvPicPr>
          <p:nvPr/>
        </p:nvPicPr>
        <p:blipFill>
          <a:blip r:embed="rId2" cstate="print"/>
          <a:srcRect/>
          <a:stretch>
            <a:fillRect/>
          </a:stretch>
        </p:blipFill>
        <p:spPr>
          <a:xfrm>
            <a:off x="7314068" y="1529354"/>
            <a:ext cx="4511400" cy="3371257"/>
          </a:xfrm>
          <a:prstGeom prst="rect">
            <a:avLst/>
          </a:prstGeom>
          <a:noFill/>
          <a:ln w="9525">
            <a:solidFill>
              <a:schemeClr val="accent1"/>
            </a:solidFill>
            <a:miter lim="800000"/>
            <a:headEnd/>
            <a:tailEnd/>
          </a:ln>
        </p:spPr>
      </p:pic>
      <p:sp>
        <p:nvSpPr>
          <p:cNvPr id="5" name="矩形 4">
            <a:extLst>
              <a:ext uri="{FF2B5EF4-FFF2-40B4-BE49-F238E27FC236}">
                <a16:creationId xmlns:a16="http://schemas.microsoft.com/office/drawing/2014/main" id="{869311B4-434F-48A9-9C37-479D48DC3076}"/>
              </a:ext>
            </a:extLst>
          </p:cNvPr>
          <p:cNvSpPr/>
          <p:nvPr/>
        </p:nvSpPr>
        <p:spPr>
          <a:xfrm>
            <a:off x="8844249" y="4942824"/>
            <a:ext cx="1451038" cy="400110"/>
          </a:xfrm>
          <a:prstGeom prst="rect">
            <a:avLst/>
          </a:prstGeom>
        </p:spPr>
        <p:txBody>
          <a:bodyPr wrap="none">
            <a:spAutoFit/>
          </a:bodyPr>
          <a:lstStyle/>
          <a:p>
            <a:r>
              <a:rPr lang="zh-CN" altLang="en-US" sz="2000" b="1" dirty="0">
                <a:solidFill>
                  <a:schemeClr val="accent4">
                    <a:lumMod val="60000"/>
                    <a:lumOff val="40000"/>
                  </a:schemeClr>
                </a:solidFill>
                <a:latin typeface="华文中宋" panose="02010600040101010101" pitchFamily="2" charset="-122"/>
                <a:ea typeface="华文中宋" panose="02010600040101010101" pitchFamily="2" charset="-122"/>
              </a:rPr>
              <a:t>图</a:t>
            </a:r>
            <a:r>
              <a:rPr lang="en-US" altLang="zh-CN" sz="2000" b="1" dirty="0">
                <a:solidFill>
                  <a:schemeClr val="accent4">
                    <a:lumMod val="60000"/>
                    <a:lumOff val="40000"/>
                  </a:schemeClr>
                </a:solidFill>
                <a:latin typeface="华文中宋" panose="02010600040101010101" pitchFamily="2" charset="-122"/>
                <a:ea typeface="华文中宋" panose="02010600040101010101" pitchFamily="2" charset="-122"/>
              </a:rPr>
              <a:t>1 </a:t>
            </a:r>
            <a:r>
              <a:rPr lang="zh-CN" altLang="en-US" sz="2000" b="1" dirty="0">
                <a:solidFill>
                  <a:schemeClr val="accent4">
                    <a:lumMod val="60000"/>
                    <a:lumOff val="40000"/>
                  </a:schemeClr>
                </a:solidFill>
                <a:latin typeface="华文中宋" panose="02010600040101010101" pitchFamily="2" charset="-122"/>
                <a:ea typeface="华文中宋" panose="02010600040101010101" pitchFamily="2" charset="-122"/>
              </a:rPr>
              <a:t>地磁场</a:t>
            </a:r>
            <a:endParaRPr lang="zh-CN" altLang="en-US" sz="2000" dirty="0">
              <a:solidFill>
                <a:schemeClr val="accent4">
                  <a:lumMod val="60000"/>
                  <a:lumOff val="40000"/>
                </a:schemeClr>
              </a:solidFill>
            </a:endParaRPr>
          </a:p>
        </p:txBody>
      </p:sp>
    </p:spTree>
    <p:extLst>
      <p:ext uri="{BB962C8B-B14F-4D97-AF65-F5344CB8AC3E}">
        <p14:creationId xmlns:p14="http://schemas.microsoft.com/office/powerpoint/2010/main" val="129224004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9D0F93C9-BA84-4831-9B80-A59695BDAE16}"/>
                  </a:ext>
                </a:extLst>
              </p:cNvPr>
              <p:cNvSpPr/>
              <p:nvPr/>
            </p:nvSpPr>
            <p:spPr>
              <a:xfrm>
                <a:off x="455435" y="1327387"/>
                <a:ext cx="6073869" cy="4116640"/>
              </a:xfrm>
              <a:prstGeom prst="rect">
                <a:avLst/>
              </a:prstGeom>
            </p:spPr>
            <p:txBody>
              <a:bodyPr wrap="square">
                <a:spAutoFit/>
              </a:bodyPr>
              <a:lstStyle/>
              <a:p>
                <a:pPr lvl="0" indent="457200" algn="just" defTabSz="457200"/>
                <a:r>
                  <a:rPr lang="en-US" altLang="zh-CN" sz="2700" b="1" dirty="0">
                    <a:solidFill>
                      <a:srgbClr val="000066"/>
                    </a:solidFill>
                    <a:latin typeface="华文中宋" panose="02010600040101010101" pitchFamily="2" charset="-122"/>
                    <a:ea typeface="华文中宋" panose="02010600040101010101" pitchFamily="2" charset="-122"/>
                  </a:rPr>
                  <a:t>  </a:t>
                </a:r>
                <a:r>
                  <a:rPr lang="zh-CN" altLang="zh-CN" sz="2700" b="1" dirty="0">
                    <a:solidFill>
                      <a:srgbClr val="000066"/>
                    </a:solidFill>
                    <a:latin typeface="华文中宋" panose="02010600040101010101" pitchFamily="2" charset="-122"/>
                    <a:ea typeface="华文中宋" panose="02010600040101010101" pitchFamily="2" charset="-122"/>
                  </a:rPr>
                  <a:t>不同地理位置的地磁场均不相同。测量某个地区的地磁场需要分别测量地磁场沿着水平和竖直两个方向的分量</a:t>
                </a:r>
                <a14:m>
                  <m:oMath xmlns:m="http://schemas.openxmlformats.org/officeDocument/2006/math">
                    <m:sSub>
                      <m:sSubPr>
                        <m:ctrlPr>
                          <a:rPr lang="en-US" altLang="zh-CN" sz="2700" b="1" i="1" smtClean="0">
                            <a:solidFill>
                              <a:srgbClr val="000066"/>
                            </a:solidFill>
                            <a:latin typeface="Cambria Math" panose="02040503050406030204" pitchFamily="18" charset="0"/>
                            <a:ea typeface="华文中宋" panose="02010600040101010101" pitchFamily="2" charset="-122"/>
                          </a:rPr>
                        </m:ctrlPr>
                      </m:sSubPr>
                      <m:e>
                        <m:r>
                          <a:rPr lang="en-US" altLang="zh-CN" sz="2700" b="1" i="1" smtClean="0">
                            <a:solidFill>
                              <a:srgbClr val="000066"/>
                            </a:solidFill>
                            <a:latin typeface="Cambria Math" panose="02040503050406030204" pitchFamily="18" charset="0"/>
                            <a:ea typeface="华文中宋" panose="02010600040101010101" pitchFamily="2" charset="-122"/>
                          </a:rPr>
                          <m:t>𝑩</m:t>
                        </m:r>
                      </m:e>
                      <m:sub>
                        <m:r>
                          <a:rPr lang="en-US" altLang="zh-CN" sz="2700" b="1" i="1" smtClean="0">
                            <a:solidFill>
                              <a:srgbClr val="000066"/>
                            </a:solidFill>
                            <a:latin typeface="Cambria Math" panose="02040503050406030204" pitchFamily="18" charset="0"/>
                            <a:ea typeface="Cambria Math" panose="02040503050406030204" pitchFamily="18" charset="0"/>
                          </a:rPr>
                          <m:t>∥</m:t>
                        </m:r>
                      </m:sub>
                    </m:sSub>
                  </m:oMath>
                </a14:m>
                <a:r>
                  <a:rPr lang="zh-CN" altLang="zh-CN" sz="2700" b="1" dirty="0">
                    <a:solidFill>
                      <a:srgbClr val="000066"/>
                    </a:solidFill>
                    <a:latin typeface="华文中宋" panose="02010600040101010101" pitchFamily="2" charset="-122"/>
                    <a:ea typeface="华文中宋" panose="02010600040101010101" pitchFamily="2" charset="-122"/>
                  </a:rPr>
                  <a:t>和</a:t>
                </a:r>
                <a14:m>
                  <m:oMath xmlns:m="http://schemas.openxmlformats.org/officeDocument/2006/math">
                    <m:sSub>
                      <m:sSubPr>
                        <m:ctrlPr>
                          <a:rPr lang="en-US" altLang="zh-CN" sz="2700" b="1" i="1" smtClean="0">
                            <a:solidFill>
                              <a:srgbClr val="000066"/>
                            </a:solidFill>
                            <a:latin typeface="Cambria Math" panose="02040503050406030204" pitchFamily="18" charset="0"/>
                            <a:ea typeface="华文中宋" panose="02010600040101010101" pitchFamily="2" charset="-122"/>
                          </a:rPr>
                        </m:ctrlPr>
                      </m:sSubPr>
                      <m:e>
                        <m:r>
                          <a:rPr lang="en-US" altLang="zh-CN" sz="2700" b="1" i="1" smtClean="0">
                            <a:solidFill>
                              <a:srgbClr val="000066"/>
                            </a:solidFill>
                            <a:latin typeface="Cambria Math" panose="02040503050406030204" pitchFamily="18" charset="0"/>
                            <a:ea typeface="华文中宋" panose="02010600040101010101" pitchFamily="2" charset="-122"/>
                          </a:rPr>
                          <m:t>𝑩</m:t>
                        </m:r>
                      </m:e>
                      <m:sub>
                        <m:r>
                          <a:rPr lang="en-US" altLang="zh-CN" sz="2700" b="1" i="1" smtClean="0">
                            <a:solidFill>
                              <a:srgbClr val="000066"/>
                            </a:solidFill>
                            <a:latin typeface="Cambria Math" panose="02040503050406030204" pitchFamily="18" charset="0"/>
                            <a:ea typeface="Cambria Math" panose="02040503050406030204" pitchFamily="18" charset="0"/>
                          </a:rPr>
                          <m:t>⊥</m:t>
                        </m:r>
                      </m:sub>
                    </m:sSub>
                  </m:oMath>
                </a14:m>
                <a:r>
                  <a:rPr lang="zh-CN" altLang="en-US" sz="2700" b="1" dirty="0">
                    <a:solidFill>
                      <a:srgbClr val="000066"/>
                    </a:solidFill>
                    <a:latin typeface="华文中宋" panose="02010600040101010101" pitchFamily="2" charset="-122"/>
                    <a:ea typeface="华文中宋" panose="02010600040101010101" pitchFamily="2" charset="-122"/>
                  </a:rPr>
                  <a:t>，</a:t>
                </a:r>
                <a:r>
                  <a:rPr lang="zh-CN" altLang="zh-CN" sz="2700" b="1" dirty="0">
                    <a:solidFill>
                      <a:srgbClr val="000066"/>
                    </a:solidFill>
                    <a:latin typeface="华文中宋" panose="02010600040101010101" pitchFamily="2" charset="-122"/>
                    <a:ea typeface="华文中宋" panose="02010600040101010101" pitchFamily="2" charset="-122"/>
                  </a:rPr>
                  <a:t>如图</a:t>
                </a:r>
                <a:r>
                  <a:rPr lang="en-US" altLang="zh-CN" sz="2700" b="1" dirty="0">
                    <a:solidFill>
                      <a:srgbClr val="000066"/>
                    </a:solidFill>
                    <a:latin typeface="华文中宋" panose="02010600040101010101" pitchFamily="2" charset="-122"/>
                    <a:ea typeface="华文中宋" panose="02010600040101010101" pitchFamily="2" charset="-122"/>
                  </a:rPr>
                  <a:t>2</a:t>
                </a:r>
                <a:r>
                  <a:rPr lang="zh-CN" altLang="zh-CN" sz="2700" b="1" dirty="0">
                    <a:solidFill>
                      <a:srgbClr val="000066"/>
                    </a:solidFill>
                    <a:latin typeface="华文中宋" panose="02010600040101010101" pitchFamily="2" charset="-122"/>
                    <a:ea typeface="华文中宋" panose="02010600040101010101" pitchFamily="2" charset="-122"/>
                  </a:rPr>
                  <a:t>所示。</a:t>
                </a:r>
                <a:r>
                  <a:rPr lang="zh-CN" altLang="en-US" sz="2700" b="1" dirty="0">
                    <a:solidFill>
                      <a:srgbClr val="000066"/>
                    </a:solidFill>
                    <a:latin typeface="华文中宋" panose="02010600040101010101" pitchFamily="2" charset="-122"/>
                    <a:ea typeface="华文中宋" panose="02010600040101010101" pitchFamily="2" charset="-122"/>
                  </a:rPr>
                  <a:t>地磁场大小为</a:t>
                </a:r>
                <a:endParaRPr lang="en-US" altLang="zh-CN" sz="2700" b="1" dirty="0">
                  <a:solidFill>
                    <a:srgbClr val="000066"/>
                  </a:solidFill>
                  <a:latin typeface="华文中宋" panose="02010600040101010101" pitchFamily="2" charset="-122"/>
                  <a:ea typeface="华文中宋" panose="02010600040101010101" pitchFamily="2" charset="-122"/>
                </a:endParaRPr>
              </a:p>
              <a:p>
                <a:pPr lvl="0" indent="457200" algn="just" defTabSz="457200"/>
                <a:r>
                  <a:rPr lang="en-US" altLang="zh-CN" sz="2700" b="1" dirty="0">
                    <a:solidFill>
                      <a:srgbClr val="000066"/>
                    </a:solidFill>
                    <a:latin typeface="华文中宋" panose="02010600040101010101" pitchFamily="2" charset="-122"/>
                    <a:ea typeface="华文中宋" panose="02010600040101010101" pitchFamily="2" charset="-122"/>
                  </a:rPr>
                  <a:t>      </a:t>
                </a:r>
                <a14:m>
                  <m:oMath xmlns:m="http://schemas.openxmlformats.org/officeDocument/2006/math">
                    <m:r>
                      <a:rPr lang="en-US" altLang="zh-CN" sz="2700" b="1" i="1" smtClean="0">
                        <a:solidFill>
                          <a:srgbClr val="000066"/>
                        </a:solidFill>
                        <a:latin typeface="Cambria Math" panose="02040503050406030204" pitchFamily="18" charset="0"/>
                        <a:ea typeface="华文中宋" panose="02010600040101010101" pitchFamily="2" charset="-122"/>
                      </a:rPr>
                      <m:t>𝑩</m:t>
                    </m:r>
                    <m:r>
                      <a:rPr lang="en-US" altLang="zh-CN" sz="2700" b="1" i="1" smtClean="0">
                        <a:solidFill>
                          <a:srgbClr val="000066"/>
                        </a:solidFill>
                        <a:latin typeface="Cambria Math" panose="02040503050406030204" pitchFamily="18" charset="0"/>
                        <a:ea typeface="华文中宋" panose="02010600040101010101" pitchFamily="2" charset="-122"/>
                      </a:rPr>
                      <m:t>=</m:t>
                    </m:r>
                    <m:rad>
                      <m:radPr>
                        <m:degHide m:val="on"/>
                        <m:ctrlPr>
                          <a:rPr lang="en-US" altLang="zh-CN" sz="2700" b="1" i="1" smtClean="0">
                            <a:solidFill>
                              <a:srgbClr val="000066"/>
                            </a:solidFill>
                            <a:latin typeface="Cambria Math" panose="02040503050406030204" pitchFamily="18" charset="0"/>
                            <a:ea typeface="华文中宋" panose="02010600040101010101" pitchFamily="2" charset="-122"/>
                          </a:rPr>
                        </m:ctrlPr>
                      </m:radPr>
                      <m:deg/>
                      <m:e>
                        <m:sSubSup>
                          <m:sSubSupPr>
                            <m:ctrlPr>
                              <a:rPr lang="en-US" altLang="zh-CN" sz="2700" b="1" i="1" smtClean="0">
                                <a:solidFill>
                                  <a:srgbClr val="000066"/>
                                </a:solidFill>
                                <a:latin typeface="Cambria Math" panose="02040503050406030204" pitchFamily="18" charset="0"/>
                                <a:ea typeface="华文中宋" panose="02010600040101010101" pitchFamily="2" charset="-122"/>
                              </a:rPr>
                            </m:ctrlPr>
                          </m:sSubSupPr>
                          <m:e>
                            <m:r>
                              <a:rPr lang="en-US" altLang="zh-CN" sz="2700" b="1" i="1" smtClean="0">
                                <a:solidFill>
                                  <a:srgbClr val="000066"/>
                                </a:solidFill>
                                <a:latin typeface="Cambria Math" panose="02040503050406030204" pitchFamily="18" charset="0"/>
                                <a:ea typeface="华文中宋" panose="02010600040101010101" pitchFamily="2" charset="-122"/>
                              </a:rPr>
                              <m:t>𝑩</m:t>
                            </m:r>
                          </m:e>
                          <m:sub>
                            <m:r>
                              <a:rPr lang="en-US" altLang="zh-CN" sz="2700" b="1" i="1" smtClean="0">
                                <a:solidFill>
                                  <a:srgbClr val="000066"/>
                                </a:solidFill>
                                <a:latin typeface="Cambria Math" panose="02040503050406030204" pitchFamily="18" charset="0"/>
                                <a:ea typeface="Cambria Math" panose="02040503050406030204" pitchFamily="18" charset="0"/>
                              </a:rPr>
                              <m:t>∥</m:t>
                            </m:r>
                          </m:sub>
                          <m:sup>
                            <m:r>
                              <a:rPr lang="en-US" altLang="zh-CN" sz="2700" b="1" i="1" smtClean="0">
                                <a:solidFill>
                                  <a:srgbClr val="000066"/>
                                </a:solidFill>
                                <a:latin typeface="Cambria Math" panose="02040503050406030204" pitchFamily="18" charset="0"/>
                                <a:ea typeface="华文中宋" panose="02010600040101010101" pitchFamily="2" charset="-122"/>
                              </a:rPr>
                              <m:t>𝟐</m:t>
                            </m:r>
                          </m:sup>
                        </m:sSubSup>
                        <m:r>
                          <a:rPr lang="en-US" altLang="zh-CN" sz="2700" b="1" i="1" smtClean="0">
                            <a:solidFill>
                              <a:srgbClr val="000066"/>
                            </a:solidFill>
                            <a:latin typeface="Cambria Math" panose="02040503050406030204" pitchFamily="18" charset="0"/>
                            <a:ea typeface="华文中宋" panose="02010600040101010101" pitchFamily="2" charset="-122"/>
                          </a:rPr>
                          <m:t>+</m:t>
                        </m:r>
                        <m:sSubSup>
                          <m:sSubSupPr>
                            <m:ctrlPr>
                              <a:rPr lang="en-US" altLang="zh-CN" sz="2700" b="1" i="1" smtClean="0">
                                <a:solidFill>
                                  <a:srgbClr val="000066"/>
                                </a:solidFill>
                                <a:latin typeface="Cambria Math" panose="02040503050406030204" pitchFamily="18" charset="0"/>
                                <a:ea typeface="华文中宋" panose="02010600040101010101" pitchFamily="2" charset="-122"/>
                              </a:rPr>
                            </m:ctrlPr>
                          </m:sSubSupPr>
                          <m:e>
                            <m:r>
                              <a:rPr lang="en-US" altLang="zh-CN" sz="2700" b="1" i="1" smtClean="0">
                                <a:solidFill>
                                  <a:srgbClr val="000066"/>
                                </a:solidFill>
                                <a:latin typeface="Cambria Math" panose="02040503050406030204" pitchFamily="18" charset="0"/>
                                <a:ea typeface="华文中宋" panose="02010600040101010101" pitchFamily="2" charset="-122"/>
                              </a:rPr>
                              <m:t>𝑩</m:t>
                            </m:r>
                          </m:e>
                          <m:sub>
                            <m:r>
                              <a:rPr lang="en-US" altLang="zh-CN" sz="2700" b="1" i="1" smtClean="0">
                                <a:solidFill>
                                  <a:srgbClr val="000066"/>
                                </a:solidFill>
                                <a:latin typeface="Cambria Math" panose="02040503050406030204" pitchFamily="18" charset="0"/>
                                <a:ea typeface="Cambria Math" panose="02040503050406030204" pitchFamily="18" charset="0"/>
                              </a:rPr>
                              <m:t>⊥</m:t>
                            </m:r>
                          </m:sub>
                          <m:sup>
                            <m:r>
                              <a:rPr lang="en-US" altLang="zh-CN" sz="2700" b="1" i="1" smtClean="0">
                                <a:solidFill>
                                  <a:srgbClr val="000066"/>
                                </a:solidFill>
                                <a:latin typeface="Cambria Math" panose="02040503050406030204" pitchFamily="18" charset="0"/>
                                <a:ea typeface="华文中宋" panose="02010600040101010101" pitchFamily="2" charset="-122"/>
                              </a:rPr>
                              <m:t>𝟐</m:t>
                            </m:r>
                          </m:sup>
                        </m:sSubSup>
                      </m:e>
                    </m:rad>
                  </m:oMath>
                </a14:m>
                <a:endParaRPr lang="en-US" altLang="zh-CN" sz="2700" b="1" dirty="0">
                  <a:solidFill>
                    <a:srgbClr val="000066"/>
                  </a:solidFill>
                  <a:latin typeface="华文中宋" panose="02010600040101010101" pitchFamily="2" charset="-122"/>
                  <a:ea typeface="华文中宋" panose="02010600040101010101" pitchFamily="2" charset="-122"/>
                </a:endParaRPr>
              </a:p>
              <a:p>
                <a:pPr lvl="0" indent="457200" algn="just" defTabSz="457200"/>
                <a:r>
                  <a:rPr lang="en-US" altLang="zh-CN" sz="2700" b="1" dirty="0">
                    <a:solidFill>
                      <a:srgbClr val="000066"/>
                    </a:solidFill>
                    <a:latin typeface="华文中宋" panose="02010600040101010101" pitchFamily="2" charset="-122"/>
                    <a:ea typeface="华文中宋" panose="02010600040101010101" pitchFamily="2" charset="-122"/>
                  </a:rPr>
                  <a:t>  </a:t>
                </a:r>
                <a:r>
                  <a:rPr lang="zh-CN" altLang="zh-CN" sz="2700" b="1" dirty="0">
                    <a:solidFill>
                      <a:srgbClr val="000066"/>
                    </a:solidFill>
                    <a:latin typeface="华文中宋" panose="02010600040101010101" pitchFamily="2" charset="-122"/>
                    <a:ea typeface="华文中宋" panose="02010600040101010101" pitchFamily="2" charset="-122"/>
                  </a:rPr>
                  <a:t>地磁场方向与水平面之间的夹角称为磁倾角，可由</a:t>
                </a:r>
                <a14:m>
                  <m:oMath xmlns:m="http://schemas.openxmlformats.org/officeDocument/2006/math">
                    <m:sSub>
                      <m:sSubPr>
                        <m:ctrlPr>
                          <a:rPr lang="en-US" altLang="zh-CN" sz="2700" b="1" i="1" smtClean="0">
                            <a:solidFill>
                              <a:srgbClr val="000066"/>
                            </a:solidFill>
                            <a:latin typeface="Cambria Math" panose="02040503050406030204" pitchFamily="18" charset="0"/>
                            <a:ea typeface="华文中宋" panose="02010600040101010101" pitchFamily="2" charset="-122"/>
                          </a:rPr>
                        </m:ctrlPr>
                      </m:sSubPr>
                      <m:e>
                        <m:r>
                          <a:rPr lang="en-US" altLang="zh-CN" sz="2700" b="1" i="1" smtClean="0">
                            <a:solidFill>
                              <a:srgbClr val="000066"/>
                            </a:solidFill>
                            <a:latin typeface="Cambria Math" panose="02040503050406030204" pitchFamily="18" charset="0"/>
                            <a:ea typeface="华文中宋" panose="02010600040101010101" pitchFamily="2" charset="-122"/>
                          </a:rPr>
                          <m:t>𝑩</m:t>
                        </m:r>
                      </m:e>
                      <m:sub>
                        <m:r>
                          <a:rPr lang="en-US" altLang="zh-CN" sz="2700" b="1" i="1" smtClean="0">
                            <a:solidFill>
                              <a:srgbClr val="000066"/>
                            </a:solidFill>
                            <a:latin typeface="Cambria Math" panose="02040503050406030204" pitchFamily="18" charset="0"/>
                            <a:ea typeface="Cambria Math" panose="02040503050406030204" pitchFamily="18" charset="0"/>
                          </a:rPr>
                          <m:t>∥</m:t>
                        </m:r>
                      </m:sub>
                    </m:sSub>
                  </m:oMath>
                </a14:m>
                <a:r>
                  <a:rPr lang="zh-CN" altLang="zh-CN" sz="2700" b="1" dirty="0">
                    <a:solidFill>
                      <a:srgbClr val="000066"/>
                    </a:solidFill>
                    <a:latin typeface="华文中宋" panose="02010600040101010101" pitchFamily="2" charset="-122"/>
                    <a:ea typeface="华文中宋" panose="02010600040101010101" pitchFamily="2" charset="-122"/>
                  </a:rPr>
                  <a:t>和</a:t>
                </a:r>
                <a14:m>
                  <m:oMath xmlns:m="http://schemas.openxmlformats.org/officeDocument/2006/math">
                    <m:sSub>
                      <m:sSubPr>
                        <m:ctrlPr>
                          <a:rPr lang="en-US" altLang="zh-CN" sz="2700" b="1" i="1" smtClean="0">
                            <a:solidFill>
                              <a:srgbClr val="000066"/>
                            </a:solidFill>
                            <a:latin typeface="Cambria Math" panose="02040503050406030204" pitchFamily="18" charset="0"/>
                            <a:ea typeface="华文中宋" panose="02010600040101010101" pitchFamily="2" charset="-122"/>
                          </a:rPr>
                        </m:ctrlPr>
                      </m:sSubPr>
                      <m:e>
                        <m:r>
                          <a:rPr lang="en-US" altLang="zh-CN" sz="2700" b="1" i="1" smtClean="0">
                            <a:solidFill>
                              <a:srgbClr val="000066"/>
                            </a:solidFill>
                            <a:latin typeface="Cambria Math" panose="02040503050406030204" pitchFamily="18" charset="0"/>
                            <a:ea typeface="华文中宋" panose="02010600040101010101" pitchFamily="2" charset="-122"/>
                          </a:rPr>
                          <m:t>𝑩</m:t>
                        </m:r>
                      </m:e>
                      <m:sub>
                        <m:r>
                          <a:rPr lang="en-US" altLang="zh-CN" sz="2700" b="1" i="1" smtClean="0">
                            <a:solidFill>
                              <a:srgbClr val="000066"/>
                            </a:solidFill>
                            <a:latin typeface="Cambria Math" panose="02040503050406030204" pitchFamily="18" charset="0"/>
                            <a:ea typeface="Cambria Math" panose="02040503050406030204" pitchFamily="18" charset="0"/>
                          </a:rPr>
                          <m:t>⊥</m:t>
                        </m:r>
                      </m:sub>
                    </m:sSub>
                  </m:oMath>
                </a14:m>
                <a:r>
                  <a:rPr lang="zh-CN" altLang="en-US" sz="2700" b="1" dirty="0">
                    <a:solidFill>
                      <a:srgbClr val="000066"/>
                    </a:solidFill>
                    <a:latin typeface="华文中宋" panose="02010600040101010101" pitchFamily="2" charset="-122"/>
                    <a:ea typeface="华文中宋" panose="02010600040101010101" pitchFamily="2" charset="-122"/>
                  </a:rPr>
                  <a:t>计算</a:t>
                </a:r>
                <a:r>
                  <a:rPr lang="zh-CN" altLang="zh-CN" sz="2700" b="1" dirty="0">
                    <a:solidFill>
                      <a:srgbClr val="000066"/>
                    </a:solidFill>
                    <a:latin typeface="华文中宋" panose="02010600040101010101" pitchFamily="2" charset="-122"/>
                    <a:ea typeface="华文中宋" panose="02010600040101010101" pitchFamily="2" charset="-122"/>
                  </a:rPr>
                  <a:t>得到</a:t>
                </a:r>
                <a:endParaRPr lang="en-US" altLang="zh-CN" sz="2700" b="1" dirty="0">
                  <a:solidFill>
                    <a:srgbClr val="000066"/>
                  </a:solidFill>
                  <a:latin typeface="华文中宋" panose="02010600040101010101" pitchFamily="2" charset="-122"/>
                  <a:ea typeface="华文中宋" panose="02010600040101010101" pitchFamily="2" charset="-122"/>
                </a:endParaRPr>
              </a:p>
              <a:p>
                <a:pPr lvl="0" indent="457200" algn="just" defTabSz="457200"/>
                <a:r>
                  <a:rPr lang="en-US" altLang="zh-CN" sz="2700" b="1" dirty="0">
                    <a:solidFill>
                      <a:srgbClr val="000066"/>
                    </a:solidFill>
                    <a:latin typeface="华文中宋" panose="02010600040101010101" pitchFamily="2" charset="-122"/>
                    <a:ea typeface="华文中宋" panose="02010600040101010101" pitchFamily="2" charset="-122"/>
                  </a:rPr>
                  <a:t>      </a:t>
                </a:r>
                <a14:m>
                  <m:oMath xmlns:m="http://schemas.openxmlformats.org/officeDocument/2006/math">
                    <m:r>
                      <a:rPr lang="zh-CN" altLang="en-US" sz="2700" b="1" i="1" smtClean="0">
                        <a:solidFill>
                          <a:srgbClr val="000066"/>
                        </a:solidFill>
                        <a:latin typeface="Cambria Math" panose="02040503050406030204" pitchFamily="18" charset="0"/>
                        <a:ea typeface="华文中宋" panose="02010600040101010101" pitchFamily="2" charset="-122"/>
                      </a:rPr>
                      <m:t>𝜶</m:t>
                    </m:r>
                    <m:r>
                      <a:rPr lang="en-US" altLang="zh-CN" sz="2700" b="1" i="1" smtClean="0">
                        <a:solidFill>
                          <a:srgbClr val="000066"/>
                        </a:solidFill>
                        <a:latin typeface="Cambria Math" panose="02040503050406030204" pitchFamily="18" charset="0"/>
                        <a:ea typeface="华文中宋" panose="02010600040101010101" pitchFamily="2" charset="-122"/>
                      </a:rPr>
                      <m:t>=</m:t>
                    </m:r>
                    <m:r>
                      <a:rPr lang="en-US" altLang="zh-CN" sz="2700" b="1" i="1" smtClean="0">
                        <a:solidFill>
                          <a:srgbClr val="000066"/>
                        </a:solidFill>
                        <a:latin typeface="Cambria Math" panose="02040503050406030204" pitchFamily="18" charset="0"/>
                        <a:ea typeface="华文中宋" panose="02010600040101010101" pitchFamily="2" charset="-122"/>
                      </a:rPr>
                      <m:t>𝒂𝒓𝒄𝒕𝒂𝒏</m:t>
                    </m:r>
                    <m:r>
                      <a:rPr lang="en-US" altLang="zh-CN" sz="2700" b="1" i="1" smtClean="0">
                        <a:solidFill>
                          <a:srgbClr val="000066"/>
                        </a:solidFill>
                        <a:latin typeface="Cambria Math" panose="02040503050406030204" pitchFamily="18" charset="0"/>
                        <a:ea typeface="华文中宋" panose="02010600040101010101" pitchFamily="2" charset="-122"/>
                      </a:rPr>
                      <m:t>(</m:t>
                    </m:r>
                    <m:f>
                      <m:fPr>
                        <m:ctrlPr>
                          <a:rPr lang="en-US" altLang="zh-CN" sz="2700" b="1" i="1" smtClean="0">
                            <a:solidFill>
                              <a:srgbClr val="000066"/>
                            </a:solidFill>
                            <a:latin typeface="Cambria Math" panose="02040503050406030204" pitchFamily="18" charset="0"/>
                            <a:ea typeface="华文中宋" panose="02010600040101010101" pitchFamily="2" charset="-122"/>
                          </a:rPr>
                        </m:ctrlPr>
                      </m:fPr>
                      <m:num>
                        <m:sSub>
                          <m:sSubPr>
                            <m:ctrlPr>
                              <a:rPr lang="en-US" altLang="zh-CN" sz="2700" b="1" i="1" smtClean="0">
                                <a:solidFill>
                                  <a:srgbClr val="000066"/>
                                </a:solidFill>
                                <a:latin typeface="Cambria Math" panose="02040503050406030204" pitchFamily="18" charset="0"/>
                                <a:ea typeface="华文中宋" panose="02010600040101010101" pitchFamily="2" charset="-122"/>
                              </a:rPr>
                            </m:ctrlPr>
                          </m:sSubPr>
                          <m:e>
                            <m:r>
                              <a:rPr lang="en-US" altLang="zh-CN" sz="2700" b="1" i="1" smtClean="0">
                                <a:solidFill>
                                  <a:srgbClr val="000066"/>
                                </a:solidFill>
                                <a:latin typeface="Cambria Math" panose="02040503050406030204" pitchFamily="18" charset="0"/>
                                <a:ea typeface="华文中宋" panose="02010600040101010101" pitchFamily="2" charset="-122"/>
                              </a:rPr>
                              <m:t>𝑩</m:t>
                            </m:r>
                          </m:e>
                          <m:sub>
                            <m:r>
                              <a:rPr lang="en-US" altLang="zh-CN" sz="2700" b="1" i="1" smtClean="0">
                                <a:solidFill>
                                  <a:srgbClr val="000066"/>
                                </a:solidFill>
                                <a:latin typeface="Cambria Math" panose="02040503050406030204" pitchFamily="18" charset="0"/>
                                <a:ea typeface="Cambria Math" panose="02040503050406030204" pitchFamily="18" charset="0"/>
                              </a:rPr>
                              <m:t>⊥</m:t>
                            </m:r>
                          </m:sub>
                        </m:sSub>
                      </m:num>
                      <m:den>
                        <m:sSub>
                          <m:sSubPr>
                            <m:ctrlPr>
                              <a:rPr lang="en-US" altLang="zh-CN" sz="2700" b="1" i="1" smtClean="0">
                                <a:solidFill>
                                  <a:srgbClr val="000066"/>
                                </a:solidFill>
                                <a:latin typeface="Cambria Math" panose="02040503050406030204" pitchFamily="18" charset="0"/>
                                <a:ea typeface="华文中宋" panose="02010600040101010101" pitchFamily="2" charset="-122"/>
                              </a:rPr>
                            </m:ctrlPr>
                          </m:sSubPr>
                          <m:e>
                            <m:r>
                              <a:rPr lang="en-US" altLang="zh-CN" sz="2700" b="1" i="1" smtClean="0">
                                <a:solidFill>
                                  <a:srgbClr val="000066"/>
                                </a:solidFill>
                                <a:latin typeface="Cambria Math" panose="02040503050406030204" pitchFamily="18" charset="0"/>
                                <a:ea typeface="华文中宋" panose="02010600040101010101" pitchFamily="2" charset="-122"/>
                              </a:rPr>
                              <m:t>𝑩</m:t>
                            </m:r>
                          </m:e>
                          <m:sub>
                            <m:r>
                              <a:rPr lang="en-US" altLang="zh-CN" sz="2700" b="1" i="1" smtClean="0">
                                <a:solidFill>
                                  <a:srgbClr val="000066"/>
                                </a:solidFill>
                                <a:latin typeface="Cambria Math" panose="02040503050406030204" pitchFamily="18" charset="0"/>
                                <a:ea typeface="Cambria Math" panose="02040503050406030204" pitchFamily="18" charset="0"/>
                              </a:rPr>
                              <m:t>∥</m:t>
                            </m:r>
                          </m:sub>
                        </m:sSub>
                      </m:den>
                    </m:f>
                    <m:r>
                      <a:rPr lang="en-US" altLang="zh-CN" sz="2700" b="1" i="1" smtClean="0">
                        <a:solidFill>
                          <a:srgbClr val="000066"/>
                        </a:solidFill>
                        <a:latin typeface="Cambria Math" panose="02040503050406030204" pitchFamily="18" charset="0"/>
                        <a:ea typeface="华文中宋" panose="02010600040101010101" pitchFamily="2" charset="-122"/>
                      </a:rPr>
                      <m:t>)</m:t>
                    </m:r>
                  </m:oMath>
                </a14:m>
                <a:endParaRPr lang="en-US" altLang="zh-CN" sz="2700" b="1" dirty="0">
                  <a:solidFill>
                    <a:srgbClr val="000066"/>
                  </a:solidFill>
                  <a:latin typeface="华文中宋" panose="02010600040101010101" pitchFamily="2" charset="-122"/>
                  <a:ea typeface="华文中宋" panose="02010600040101010101" pitchFamily="2" charset="-122"/>
                </a:endParaRPr>
              </a:p>
            </p:txBody>
          </p:sp>
        </mc:Choice>
        <mc:Fallback xmlns="">
          <p:sp>
            <p:nvSpPr>
              <p:cNvPr id="2" name="矩形 1">
                <a:extLst>
                  <a:ext uri="{FF2B5EF4-FFF2-40B4-BE49-F238E27FC236}">
                    <a16:creationId xmlns:a16="http://schemas.microsoft.com/office/drawing/2014/main" id="{9D0F93C9-BA84-4831-9B80-A59695BDAE16}"/>
                  </a:ext>
                </a:extLst>
              </p:cNvPr>
              <p:cNvSpPr>
                <a:spLocks noRot="1" noChangeAspect="1" noMove="1" noResize="1" noEditPoints="1" noAdjustHandles="1" noChangeArrowheads="1" noChangeShapeType="1" noTextEdit="1"/>
              </p:cNvSpPr>
              <p:nvPr/>
            </p:nvSpPr>
            <p:spPr>
              <a:xfrm>
                <a:off x="455435" y="1327387"/>
                <a:ext cx="6073869" cy="4116640"/>
              </a:xfrm>
              <a:prstGeom prst="rect">
                <a:avLst/>
              </a:prstGeom>
              <a:blipFill>
                <a:blip r:embed="rId2"/>
                <a:stretch>
                  <a:fillRect l="-1908" t="-1333" r="-1908"/>
                </a:stretch>
              </a:blipFill>
            </p:spPr>
            <p:txBody>
              <a:bodyPr/>
              <a:lstStyle/>
              <a:p>
                <a:r>
                  <a:rPr lang="zh-CN" altLang="en-US">
                    <a:noFill/>
                  </a:rPr>
                  <a:t> </a:t>
                </a:r>
              </a:p>
            </p:txBody>
          </p:sp>
        </mc:Fallback>
      </mc:AlternateContent>
      <p:sp>
        <p:nvSpPr>
          <p:cNvPr id="20" name="Text Box 4">
            <a:extLst>
              <a:ext uri="{FF2B5EF4-FFF2-40B4-BE49-F238E27FC236}">
                <a16:creationId xmlns:a16="http://schemas.microsoft.com/office/drawing/2014/main" id="{9391C8AB-91D7-408A-8912-6626E13468A7}"/>
              </a:ext>
            </a:extLst>
          </p:cNvPr>
          <p:cNvSpPr txBox="1"/>
          <p:nvPr/>
        </p:nvSpPr>
        <p:spPr>
          <a:xfrm>
            <a:off x="337238" y="113726"/>
            <a:ext cx="2358338" cy="584775"/>
          </a:xfrm>
          <a:prstGeom prst="rect">
            <a:avLst/>
          </a:prstGeom>
          <a:noFill/>
          <a:ln w="9525">
            <a:noFill/>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3200" b="1" dirty="0">
                <a:solidFill>
                  <a:srgbClr val="FF0000"/>
                </a:solidFill>
                <a:latin typeface="微软雅黑" panose="020B0503020204020204" pitchFamily="34" charset="-122"/>
                <a:ea typeface="微软雅黑" panose="020B0503020204020204" pitchFamily="34" charset="-122"/>
              </a:rPr>
              <a:t>二</a:t>
            </a:r>
            <a:r>
              <a:rPr kumimoji="0" lang="zh-CN" altLang="en-US" sz="32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 实验原理</a:t>
            </a:r>
          </a:p>
        </p:txBody>
      </p:sp>
      <p:grpSp>
        <p:nvGrpSpPr>
          <p:cNvPr id="23" name="组合 22">
            <a:extLst>
              <a:ext uri="{FF2B5EF4-FFF2-40B4-BE49-F238E27FC236}">
                <a16:creationId xmlns:a16="http://schemas.microsoft.com/office/drawing/2014/main" id="{0D9E1729-E2EA-476A-B035-14F534D88F83}"/>
              </a:ext>
            </a:extLst>
          </p:cNvPr>
          <p:cNvGrpSpPr/>
          <p:nvPr/>
        </p:nvGrpSpPr>
        <p:grpSpPr>
          <a:xfrm>
            <a:off x="7056045" y="1184941"/>
            <a:ext cx="4680520" cy="3676509"/>
            <a:chOff x="6999002" y="1252653"/>
            <a:chExt cx="4680520" cy="3676509"/>
          </a:xfrm>
        </p:grpSpPr>
        <p:grpSp>
          <p:nvGrpSpPr>
            <p:cNvPr id="3" name="组合 2">
              <a:extLst>
                <a:ext uri="{FF2B5EF4-FFF2-40B4-BE49-F238E27FC236}">
                  <a16:creationId xmlns:a16="http://schemas.microsoft.com/office/drawing/2014/main" id="{69F37EFE-D558-4112-9E07-7A321289F43C}"/>
                </a:ext>
              </a:extLst>
            </p:cNvPr>
            <p:cNvGrpSpPr/>
            <p:nvPr/>
          </p:nvGrpSpPr>
          <p:grpSpPr>
            <a:xfrm>
              <a:off x="6999002" y="1328762"/>
              <a:ext cx="4680520" cy="3600400"/>
              <a:chOff x="1763688" y="1772816"/>
              <a:chExt cx="4680520" cy="3600400"/>
            </a:xfrm>
          </p:grpSpPr>
          <p:grpSp>
            <p:nvGrpSpPr>
              <p:cNvPr id="4" name="组合 3">
                <a:extLst>
                  <a:ext uri="{FF2B5EF4-FFF2-40B4-BE49-F238E27FC236}">
                    <a16:creationId xmlns:a16="http://schemas.microsoft.com/office/drawing/2014/main" id="{D5724604-C653-4E48-BA85-BF2D95262913}"/>
                  </a:ext>
                </a:extLst>
              </p:cNvPr>
              <p:cNvGrpSpPr/>
              <p:nvPr/>
            </p:nvGrpSpPr>
            <p:grpSpPr>
              <a:xfrm>
                <a:off x="1763688" y="1772816"/>
                <a:ext cx="4680520" cy="3600400"/>
                <a:chOff x="1763688" y="1772816"/>
                <a:chExt cx="4680520" cy="3600400"/>
              </a:xfrm>
            </p:grpSpPr>
            <p:sp>
              <p:nvSpPr>
                <p:cNvPr id="7" name="矩形 6">
                  <a:extLst>
                    <a:ext uri="{FF2B5EF4-FFF2-40B4-BE49-F238E27FC236}">
                      <a16:creationId xmlns:a16="http://schemas.microsoft.com/office/drawing/2014/main" id="{9FD4ABB5-AE68-4C58-B64E-6DC5CA0337F4}"/>
                    </a:ext>
                  </a:extLst>
                </p:cNvPr>
                <p:cNvSpPr/>
                <p:nvPr/>
              </p:nvSpPr>
              <p:spPr>
                <a:xfrm>
                  <a:off x="1763688" y="1772816"/>
                  <a:ext cx="4680520" cy="3600400"/>
                </a:xfrm>
                <a:prstGeom prst="rect">
                  <a:avLst/>
                </a:prstGeom>
                <a:blipFill>
                  <a:blip r:embed="rId3"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zh-CN" altLang="en-US"/>
                </a:p>
              </p:txBody>
            </p:sp>
            <p:sp>
              <p:nvSpPr>
                <p:cNvPr id="8" name="弧形 7">
                  <a:extLst>
                    <a:ext uri="{FF2B5EF4-FFF2-40B4-BE49-F238E27FC236}">
                      <a16:creationId xmlns:a16="http://schemas.microsoft.com/office/drawing/2014/main" id="{5C094622-EEBA-418C-9174-DE8C2185B0FA}"/>
                    </a:ext>
                  </a:extLst>
                </p:cNvPr>
                <p:cNvSpPr/>
                <p:nvPr/>
              </p:nvSpPr>
              <p:spPr>
                <a:xfrm rot="1836968">
                  <a:off x="2529299" y="2725155"/>
                  <a:ext cx="192099" cy="315049"/>
                </a:xfrm>
                <a:prstGeom prst="arc">
                  <a:avLst>
                    <a:gd name="adj1" fmla="val 16200000"/>
                    <a:gd name="adj2" fmla="val 373637"/>
                  </a:avLst>
                </a:prstGeom>
                <a:ln w="285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algn="l" rtl="0" fontAlgn="base">
                    <a:spcBef>
                      <a:spcPct val="0"/>
                    </a:spcBef>
                    <a:spcAft>
                      <a:spcPct val="0"/>
                    </a:spcAft>
                    <a:defRPr sz="2400" kern="1200">
                      <a:solidFill>
                        <a:schemeClr val="tx1"/>
                      </a:solidFill>
                      <a:latin typeface="+mn-lt"/>
                      <a:ea typeface="+mn-ea"/>
                      <a:cs typeface="+mn-cs"/>
                    </a:defRPr>
                  </a:lvl1pPr>
                  <a:lvl2pPr marL="457200" algn="l" rtl="0" fontAlgn="base">
                    <a:spcBef>
                      <a:spcPct val="0"/>
                    </a:spcBef>
                    <a:spcAft>
                      <a:spcPct val="0"/>
                    </a:spcAft>
                    <a:defRPr sz="2400" kern="1200">
                      <a:solidFill>
                        <a:schemeClr val="tx1"/>
                      </a:solidFill>
                      <a:latin typeface="+mn-lt"/>
                      <a:ea typeface="+mn-ea"/>
                      <a:cs typeface="+mn-cs"/>
                    </a:defRPr>
                  </a:lvl2pPr>
                  <a:lvl3pPr marL="914400" algn="l" rtl="0" fontAlgn="base">
                    <a:spcBef>
                      <a:spcPct val="0"/>
                    </a:spcBef>
                    <a:spcAft>
                      <a:spcPct val="0"/>
                    </a:spcAft>
                    <a:defRPr sz="2400" kern="1200">
                      <a:solidFill>
                        <a:schemeClr val="tx1"/>
                      </a:solidFill>
                      <a:latin typeface="+mn-lt"/>
                      <a:ea typeface="+mn-ea"/>
                      <a:cs typeface="+mn-cs"/>
                    </a:defRPr>
                  </a:lvl3pPr>
                  <a:lvl4pPr marL="1371600" algn="l" rtl="0" fontAlgn="base">
                    <a:spcBef>
                      <a:spcPct val="0"/>
                    </a:spcBef>
                    <a:spcAft>
                      <a:spcPct val="0"/>
                    </a:spcAft>
                    <a:defRPr sz="2400" kern="1200">
                      <a:solidFill>
                        <a:schemeClr val="tx1"/>
                      </a:solidFill>
                      <a:latin typeface="+mn-lt"/>
                      <a:ea typeface="+mn-ea"/>
                      <a:cs typeface="+mn-cs"/>
                    </a:defRPr>
                  </a:lvl4pPr>
                  <a:lvl5pPr marL="1828800" algn="l" rtl="0" fontAlgn="base">
                    <a:spcBef>
                      <a:spcPct val="0"/>
                    </a:spcBef>
                    <a:spcAft>
                      <a:spcPct val="0"/>
                    </a:spcAft>
                    <a:defRPr sz="2400" kern="1200">
                      <a:solidFill>
                        <a:schemeClr val="tx1"/>
                      </a:solidFill>
                      <a:latin typeface="+mn-lt"/>
                      <a:ea typeface="+mn-ea"/>
                      <a:cs typeface="+mn-cs"/>
                    </a:defRPr>
                  </a:lvl5pPr>
                  <a:lvl6pPr marL="2286000" algn="l" defTabSz="914400" rtl="0" eaLnBrk="1" latinLnBrk="0" hangingPunct="1">
                    <a:defRPr sz="2400" kern="1200">
                      <a:solidFill>
                        <a:schemeClr val="tx1"/>
                      </a:solidFill>
                      <a:latin typeface="+mn-lt"/>
                      <a:ea typeface="+mn-ea"/>
                      <a:cs typeface="+mn-cs"/>
                    </a:defRPr>
                  </a:lvl6pPr>
                  <a:lvl7pPr marL="2743200" algn="l" defTabSz="914400" rtl="0" eaLnBrk="1" latinLnBrk="0" hangingPunct="1">
                    <a:defRPr sz="2400" kern="1200">
                      <a:solidFill>
                        <a:schemeClr val="tx1"/>
                      </a:solidFill>
                      <a:latin typeface="+mn-lt"/>
                      <a:ea typeface="+mn-ea"/>
                      <a:cs typeface="+mn-cs"/>
                    </a:defRPr>
                  </a:lvl7pPr>
                  <a:lvl8pPr marL="3200400" algn="l" defTabSz="914400" rtl="0" eaLnBrk="1" latinLnBrk="0" hangingPunct="1">
                    <a:defRPr sz="2400" kern="1200">
                      <a:solidFill>
                        <a:schemeClr val="tx1"/>
                      </a:solidFill>
                      <a:latin typeface="+mn-lt"/>
                      <a:ea typeface="+mn-ea"/>
                      <a:cs typeface="+mn-cs"/>
                    </a:defRPr>
                  </a:lvl8pPr>
                  <a:lvl9pPr marL="3657600" algn="l" defTabSz="914400" rtl="0" eaLnBrk="1" latinLnBrk="0" hangingPunct="1">
                    <a:defRPr sz="2400" kern="1200">
                      <a:solidFill>
                        <a:schemeClr val="tx1"/>
                      </a:solidFill>
                      <a:latin typeface="+mn-lt"/>
                      <a:ea typeface="+mn-ea"/>
                      <a:cs typeface="+mn-cs"/>
                    </a:defRPr>
                  </a:lvl9pPr>
                </a:lstStyle>
                <a:p>
                  <a:pPr algn="ctr"/>
                  <a:endParaRPr lang="zh-CN" altLang="en-US" dirty="0">
                    <a:solidFill>
                      <a:schemeClr val="tx1">
                        <a:lumMod val="75000"/>
                      </a:schemeClr>
                    </a:solidFill>
                  </a:endParaRPr>
                </a:p>
              </p:txBody>
            </p:sp>
            <p:cxnSp>
              <p:nvCxnSpPr>
                <p:cNvPr id="9" name="直接箭头连接符 8">
                  <a:extLst>
                    <a:ext uri="{FF2B5EF4-FFF2-40B4-BE49-F238E27FC236}">
                      <a16:creationId xmlns:a16="http://schemas.microsoft.com/office/drawing/2014/main" id="{2E88BFB8-A799-47F7-81D8-0439B43D9085}"/>
                    </a:ext>
                  </a:extLst>
                </p:cNvPr>
                <p:cNvCxnSpPr/>
                <p:nvPr/>
              </p:nvCxnSpPr>
              <p:spPr>
                <a:xfrm>
                  <a:off x="3173712" y="4273000"/>
                  <a:ext cx="2694432" cy="0"/>
                </a:xfrm>
                <a:prstGeom prst="straightConnector1">
                  <a:avLst/>
                </a:prstGeom>
                <a:ln w="31750">
                  <a:solidFill>
                    <a:srgbClr val="002060"/>
                  </a:solidFill>
                  <a:prstDash val="dash"/>
                  <a:tailEnd type="none" w="lg" len="lg"/>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74D96221-B94B-4109-81B5-34B03736EEE4}"/>
                    </a:ext>
                  </a:extLst>
                </p:cNvPr>
                <p:cNvCxnSpPr/>
                <p:nvPr/>
              </p:nvCxnSpPr>
              <p:spPr>
                <a:xfrm>
                  <a:off x="2411760" y="2806216"/>
                  <a:ext cx="3456384" cy="1476832"/>
                </a:xfrm>
                <a:prstGeom prst="straightConnector1">
                  <a:avLst/>
                </a:prstGeom>
                <a:ln w="31750">
                  <a:solidFill>
                    <a:srgbClr val="FF0000"/>
                  </a:solidFill>
                  <a:prstDash val="dash"/>
                  <a:tailEnd type="stealth" w="lg" len="lg"/>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9DD15B1B-A973-4227-990E-77B396817583}"/>
                    </a:ext>
                  </a:extLst>
                </p:cNvPr>
                <p:cNvCxnSpPr/>
                <p:nvPr/>
              </p:nvCxnSpPr>
              <p:spPr>
                <a:xfrm>
                  <a:off x="3173712" y="2082616"/>
                  <a:ext cx="0" cy="2200432"/>
                </a:xfrm>
                <a:prstGeom prst="straightConnector1">
                  <a:avLst/>
                </a:prstGeom>
                <a:ln w="31750">
                  <a:solidFill>
                    <a:srgbClr val="002060"/>
                  </a:solidFill>
                  <a:prstDash val="dash"/>
                  <a:tailEnd type="none" w="lg" len="lg"/>
                </a:ln>
              </p:spPr>
              <p:style>
                <a:lnRef idx="1">
                  <a:schemeClr val="accent1"/>
                </a:lnRef>
                <a:fillRef idx="0">
                  <a:schemeClr val="accent1"/>
                </a:fillRef>
                <a:effectRef idx="0">
                  <a:schemeClr val="accent1"/>
                </a:effectRef>
                <a:fontRef idx="minor">
                  <a:schemeClr val="tx1"/>
                </a:fontRef>
              </p:style>
            </p:cxnSp>
            <p:sp>
              <p:nvSpPr>
                <p:cNvPr id="12" name="立方体 11">
                  <a:extLst>
                    <a:ext uri="{FF2B5EF4-FFF2-40B4-BE49-F238E27FC236}">
                      <a16:creationId xmlns:a16="http://schemas.microsoft.com/office/drawing/2014/main" id="{C1192759-5E59-4204-8FC3-0397F439561A}"/>
                    </a:ext>
                  </a:extLst>
                </p:cNvPr>
                <p:cNvSpPr/>
                <p:nvPr/>
              </p:nvSpPr>
              <p:spPr>
                <a:xfrm>
                  <a:off x="2411760" y="2060848"/>
                  <a:ext cx="3456384" cy="2952328"/>
                </a:xfrm>
                <a:prstGeom prst="cub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zh-CN" altLang="en-US">
                    <a:solidFill>
                      <a:srgbClr val="002060"/>
                    </a:solidFill>
                  </a:endParaRPr>
                </a:p>
              </p:txBody>
            </p:sp>
            <p:cxnSp>
              <p:nvCxnSpPr>
                <p:cNvPr id="13" name="直接箭头连接符 12">
                  <a:extLst>
                    <a:ext uri="{FF2B5EF4-FFF2-40B4-BE49-F238E27FC236}">
                      <a16:creationId xmlns:a16="http://schemas.microsoft.com/office/drawing/2014/main" id="{A2C73559-FCA2-476B-A727-6240CC40AFAE}"/>
                    </a:ext>
                  </a:extLst>
                </p:cNvPr>
                <p:cNvCxnSpPr/>
                <p:nvPr/>
              </p:nvCxnSpPr>
              <p:spPr>
                <a:xfrm>
                  <a:off x="2411760" y="2812744"/>
                  <a:ext cx="0" cy="2200432"/>
                </a:xfrm>
                <a:prstGeom prst="straightConnector1">
                  <a:avLst/>
                </a:prstGeom>
                <a:ln w="317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3C0CA279-862A-463C-B5A1-CEA43E814B72}"/>
                    </a:ext>
                  </a:extLst>
                </p:cNvPr>
                <p:cNvCxnSpPr/>
                <p:nvPr/>
              </p:nvCxnSpPr>
              <p:spPr>
                <a:xfrm flipH="1">
                  <a:off x="2433536" y="4283048"/>
                  <a:ext cx="730128" cy="728456"/>
                </a:xfrm>
                <a:prstGeom prst="straightConnector1">
                  <a:avLst/>
                </a:prstGeom>
                <a:ln w="31750">
                  <a:solidFill>
                    <a:srgbClr val="002060"/>
                  </a:solidFill>
                  <a:prstDash val="dash"/>
                  <a:tailEnd type="none" w="lg" len="lg"/>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511D7175-2A13-4FBD-8195-43F2A1D7D30A}"/>
                    </a:ext>
                  </a:extLst>
                </p:cNvPr>
                <p:cNvCxnSpPr/>
                <p:nvPr/>
              </p:nvCxnSpPr>
              <p:spPr>
                <a:xfrm flipV="1">
                  <a:off x="2401712" y="2082616"/>
                  <a:ext cx="3456384" cy="713552"/>
                </a:xfrm>
                <a:prstGeom prst="straightConnector1">
                  <a:avLst/>
                </a:prstGeom>
                <a:ln w="317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29">
                      <a:extLst>
                        <a:ext uri="{FF2B5EF4-FFF2-40B4-BE49-F238E27FC236}">
                          <a16:creationId xmlns:a16="http://schemas.microsoft.com/office/drawing/2014/main" id="{FCE73A07-EE20-4F40-8591-5733B748BEF4}"/>
                        </a:ext>
                      </a:extLst>
                    </p:cNvPr>
                    <p:cNvSpPr txBox="1"/>
                    <p:nvPr/>
                  </p:nvSpPr>
                  <p:spPr>
                    <a:xfrm>
                      <a:off x="2705374" y="2720943"/>
                      <a:ext cx="1008112" cy="323165"/>
                    </a:xfrm>
                    <a:prstGeom prst="rect">
                      <a:avLst/>
                    </a:prstGeom>
                    <a:noFill/>
                  </p:spPr>
                  <p:txBody>
                    <a:bodyPr wrap="square" rtlCol="0">
                      <a:spAutoFit/>
                    </a:bodyPr>
                    <a:lstStyle>
                      <a:defPPr>
                        <a:defRPr lang="zh-CN"/>
                      </a:defPPr>
                      <a:lvl1pPr algn="l" rtl="0" fontAlgn="base">
                        <a:spcBef>
                          <a:spcPct val="0"/>
                        </a:spcBef>
                        <a:spcAft>
                          <a:spcPct val="0"/>
                        </a:spcAft>
                        <a:defRPr sz="2400" kern="1200">
                          <a:solidFill>
                            <a:schemeClr val="tx1"/>
                          </a:solidFill>
                          <a:latin typeface="Arial" panose="020B0604020202020204" charset="0"/>
                          <a:ea typeface="华文中宋" panose="02010600040101010101" pitchFamily="2" charset="-122"/>
                          <a:cs typeface="+mn-cs"/>
                        </a:defRPr>
                      </a:lvl1pPr>
                      <a:lvl2pPr marL="457200" algn="l" rtl="0" fontAlgn="base">
                        <a:spcBef>
                          <a:spcPct val="0"/>
                        </a:spcBef>
                        <a:spcAft>
                          <a:spcPct val="0"/>
                        </a:spcAft>
                        <a:defRPr sz="2400" kern="1200">
                          <a:solidFill>
                            <a:schemeClr val="tx1"/>
                          </a:solidFill>
                          <a:latin typeface="Arial" panose="020B0604020202020204" charset="0"/>
                          <a:ea typeface="华文中宋" panose="02010600040101010101" pitchFamily="2" charset="-122"/>
                          <a:cs typeface="+mn-cs"/>
                        </a:defRPr>
                      </a:lvl2pPr>
                      <a:lvl3pPr marL="914400" algn="l" rtl="0" fontAlgn="base">
                        <a:spcBef>
                          <a:spcPct val="0"/>
                        </a:spcBef>
                        <a:spcAft>
                          <a:spcPct val="0"/>
                        </a:spcAft>
                        <a:defRPr sz="2400" kern="1200">
                          <a:solidFill>
                            <a:schemeClr val="tx1"/>
                          </a:solidFill>
                          <a:latin typeface="Arial" panose="020B0604020202020204" charset="0"/>
                          <a:ea typeface="华文中宋" panose="02010600040101010101" pitchFamily="2" charset="-122"/>
                          <a:cs typeface="+mn-cs"/>
                        </a:defRPr>
                      </a:lvl3pPr>
                      <a:lvl4pPr marL="1371600" algn="l" rtl="0" fontAlgn="base">
                        <a:spcBef>
                          <a:spcPct val="0"/>
                        </a:spcBef>
                        <a:spcAft>
                          <a:spcPct val="0"/>
                        </a:spcAft>
                        <a:defRPr sz="2400" kern="1200">
                          <a:solidFill>
                            <a:schemeClr val="tx1"/>
                          </a:solidFill>
                          <a:latin typeface="Arial" panose="020B0604020202020204" charset="0"/>
                          <a:ea typeface="华文中宋" panose="02010600040101010101" pitchFamily="2" charset="-122"/>
                          <a:cs typeface="+mn-cs"/>
                        </a:defRPr>
                      </a:lvl4pPr>
                      <a:lvl5pPr marL="1828800" algn="l" rtl="0" fontAlgn="base">
                        <a:spcBef>
                          <a:spcPct val="0"/>
                        </a:spcBef>
                        <a:spcAft>
                          <a:spcPct val="0"/>
                        </a:spcAft>
                        <a:defRPr sz="2400" kern="1200">
                          <a:solidFill>
                            <a:schemeClr val="tx1"/>
                          </a:solidFill>
                          <a:latin typeface="Arial" panose="020B0604020202020204" charset="0"/>
                          <a:ea typeface="华文中宋" panose="02010600040101010101" pitchFamily="2" charset="-122"/>
                          <a:cs typeface="+mn-cs"/>
                        </a:defRPr>
                      </a:lvl5pPr>
                      <a:lvl6pPr marL="2286000" algn="l" defTabSz="914400" rtl="0" eaLnBrk="1" latinLnBrk="0" hangingPunct="1">
                        <a:defRPr sz="2400" kern="1200">
                          <a:solidFill>
                            <a:schemeClr val="tx1"/>
                          </a:solidFill>
                          <a:latin typeface="Arial" panose="020B0604020202020204" charset="0"/>
                          <a:ea typeface="华文中宋" panose="02010600040101010101" pitchFamily="2" charset="-122"/>
                          <a:cs typeface="+mn-cs"/>
                        </a:defRPr>
                      </a:lvl6pPr>
                      <a:lvl7pPr marL="2743200" algn="l" defTabSz="914400" rtl="0" eaLnBrk="1" latinLnBrk="0" hangingPunct="1">
                        <a:defRPr sz="2400" kern="1200">
                          <a:solidFill>
                            <a:schemeClr val="tx1"/>
                          </a:solidFill>
                          <a:latin typeface="Arial" panose="020B0604020202020204" charset="0"/>
                          <a:ea typeface="华文中宋" panose="02010600040101010101" pitchFamily="2" charset="-122"/>
                          <a:cs typeface="+mn-cs"/>
                        </a:defRPr>
                      </a:lvl7pPr>
                      <a:lvl8pPr marL="3200400" algn="l" defTabSz="914400" rtl="0" eaLnBrk="1" latinLnBrk="0" hangingPunct="1">
                        <a:defRPr sz="2400" kern="1200">
                          <a:solidFill>
                            <a:schemeClr val="tx1"/>
                          </a:solidFill>
                          <a:latin typeface="Arial" panose="020B0604020202020204" charset="0"/>
                          <a:ea typeface="华文中宋" panose="02010600040101010101" pitchFamily="2" charset="-122"/>
                          <a:cs typeface="+mn-cs"/>
                        </a:defRPr>
                      </a:lvl8pPr>
                      <a:lvl9pPr marL="3657600" algn="l" defTabSz="914400" rtl="0" eaLnBrk="1" latinLnBrk="0" hangingPunct="1">
                        <a:defRPr sz="2400" kern="1200">
                          <a:solidFill>
                            <a:schemeClr val="tx1"/>
                          </a:solidFill>
                          <a:latin typeface="Arial" panose="020B0604020202020204" charset="0"/>
                          <a:ea typeface="华文中宋" panose="02010600040101010101" pitchFamily="2" charset="-122"/>
                          <a:cs typeface="+mn-cs"/>
                        </a:defRPr>
                      </a:lvl9pPr>
                    </a:lstStyle>
                    <a:p>
                      <a:r>
                        <a:rPr lang="zh-CN" altLang="en-US" sz="1500" dirty="0">
                          <a:solidFill>
                            <a:schemeClr val="tx1">
                              <a:lumMod val="75000"/>
                            </a:schemeClr>
                          </a:solidFill>
                        </a:rPr>
                        <a:t>磁倾角</a:t>
                      </a:r>
                      <a14:m>
                        <m:oMath xmlns:m="http://schemas.openxmlformats.org/officeDocument/2006/math">
                          <m:r>
                            <a:rPr lang="zh-CN" altLang="en-US" sz="1500" i="1" smtClean="0">
                              <a:solidFill>
                                <a:schemeClr val="tx1">
                                  <a:lumMod val="75000"/>
                                </a:schemeClr>
                              </a:solidFill>
                              <a:latin typeface="Cambria Math" panose="02040503050406030204" pitchFamily="18" charset="0"/>
                            </a:rPr>
                            <m:t>𝛼</m:t>
                          </m:r>
                        </m:oMath>
                      </a14:m>
                      <a:endParaRPr lang="zh-CN" altLang="en-US" sz="1500" dirty="0">
                        <a:solidFill>
                          <a:schemeClr val="tx1">
                            <a:lumMod val="75000"/>
                          </a:schemeClr>
                        </a:solidFill>
                      </a:endParaRPr>
                    </a:p>
                  </p:txBody>
                </p:sp>
              </mc:Choice>
              <mc:Fallback xmlns="">
                <p:sp>
                  <p:nvSpPr>
                    <p:cNvPr id="16" name="TextBox 29">
                      <a:extLst>
                        <a:ext uri="{FF2B5EF4-FFF2-40B4-BE49-F238E27FC236}">
                          <a16:creationId xmlns:a16="http://schemas.microsoft.com/office/drawing/2014/main" id="{FCE73A07-EE20-4F40-8591-5733B748BEF4}"/>
                        </a:ext>
                      </a:extLst>
                    </p:cNvPr>
                    <p:cNvSpPr txBox="1">
                      <a:spLocks noRot="1" noChangeAspect="1" noMove="1" noResize="1" noEditPoints="1" noAdjustHandles="1" noChangeArrowheads="1" noChangeShapeType="1" noTextEdit="1"/>
                    </p:cNvSpPr>
                    <p:nvPr/>
                  </p:nvSpPr>
                  <p:spPr>
                    <a:xfrm>
                      <a:off x="2705374" y="2720943"/>
                      <a:ext cx="1008112" cy="323165"/>
                    </a:xfrm>
                    <a:prstGeom prst="rect">
                      <a:avLst/>
                    </a:prstGeom>
                    <a:blipFill>
                      <a:blip r:embed="rId4"/>
                      <a:stretch>
                        <a:fillRect l="-2424" t="-3774" b="-20755"/>
                      </a:stretch>
                    </a:blipFill>
                  </p:spPr>
                  <p:txBody>
                    <a:bodyPr/>
                    <a:lstStyle/>
                    <a:p>
                      <a:r>
                        <a:rPr lang="zh-CN" altLang="en-US">
                          <a:noFill/>
                        </a:rPr>
                        <a:t> </a:t>
                      </a:r>
                    </a:p>
                  </p:txBody>
                </p:sp>
              </mc:Fallback>
            </mc:AlternateContent>
            <p:sp>
              <p:nvSpPr>
                <p:cNvPr id="17" name="TextBox 30">
                  <a:extLst>
                    <a:ext uri="{FF2B5EF4-FFF2-40B4-BE49-F238E27FC236}">
                      <a16:creationId xmlns:a16="http://schemas.microsoft.com/office/drawing/2014/main" id="{8F8838C6-77F1-43A9-9A99-5C52FDAA702B}"/>
                    </a:ext>
                  </a:extLst>
                </p:cNvPr>
                <p:cNvSpPr txBox="1"/>
                <p:nvPr/>
              </p:nvSpPr>
              <p:spPr>
                <a:xfrm>
                  <a:off x="2029702" y="3215878"/>
                  <a:ext cx="432048" cy="1200329"/>
                </a:xfrm>
                <a:prstGeom prst="rect">
                  <a:avLst/>
                </a:prstGeom>
                <a:noFill/>
              </p:spPr>
              <p:txBody>
                <a:bodyPr wrap="square" rtlCol="0">
                  <a:spAutoFit/>
                </a:bodyPr>
                <a:lstStyle>
                  <a:defPPr>
                    <a:defRPr lang="zh-CN"/>
                  </a:defPPr>
                  <a:lvl1pPr algn="l" rtl="0" fontAlgn="base">
                    <a:spcBef>
                      <a:spcPct val="0"/>
                    </a:spcBef>
                    <a:spcAft>
                      <a:spcPct val="0"/>
                    </a:spcAft>
                    <a:defRPr sz="2400" kern="1200">
                      <a:solidFill>
                        <a:schemeClr val="tx1"/>
                      </a:solidFill>
                      <a:latin typeface="Arial" panose="020B0604020202020204" charset="0"/>
                      <a:ea typeface="华文中宋" panose="02010600040101010101" pitchFamily="2" charset="-122"/>
                      <a:cs typeface="+mn-cs"/>
                    </a:defRPr>
                  </a:lvl1pPr>
                  <a:lvl2pPr marL="457200" algn="l" rtl="0" fontAlgn="base">
                    <a:spcBef>
                      <a:spcPct val="0"/>
                    </a:spcBef>
                    <a:spcAft>
                      <a:spcPct val="0"/>
                    </a:spcAft>
                    <a:defRPr sz="2400" kern="1200">
                      <a:solidFill>
                        <a:schemeClr val="tx1"/>
                      </a:solidFill>
                      <a:latin typeface="Arial" panose="020B0604020202020204" charset="0"/>
                      <a:ea typeface="华文中宋" panose="02010600040101010101" pitchFamily="2" charset="-122"/>
                      <a:cs typeface="+mn-cs"/>
                    </a:defRPr>
                  </a:lvl2pPr>
                  <a:lvl3pPr marL="914400" algn="l" rtl="0" fontAlgn="base">
                    <a:spcBef>
                      <a:spcPct val="0"/>
                    </a:spcBef>
                    <a:spcAft>
                      <a:spcPct val="0"/>
                    </a:spcAft>
                    <a:defRPr sz="2400" kern="1200">
                      <a:solidFill>
                        <a:schemeClr val="tx1"/>
                      </a:solidFill>
                      <a:latin typeface="Arial" panose="020B0604020202020204" charset="0"/>
                      <a:ea typeface="华文中宋" panose="02010600040101010101" pitchFamily="2" charset="-122"/>
                      <a:cs typeface="+mn-cs"/>
                    </a:defRPr>
                  </a:lvl3pPr>
                  <a:lvl4pPr marL="1371600" algn="l" rtl="0" fontAlgn="base">
                    <a:spcBef>
                      <a:spcPct val="0"/>
                    </a:spcBef>
                    <a:spcAft>
                      <a:spcPct val="0"/>
                    </a:spcAft>
                    <a:defRPr sz="2400" kern="1200">
                      <a:solidFill>
                        <a:schemeClr val="tx1"/>
                      </a:solidFill>
                      <a:latin typeface="Arial" panose="020B0604020202020204" charset="0"/>
                      <a:ea typeface="华文中宋" panose="02010600040101010101" pitchFamily="2" charset="-122"/>
                      <a:cs typeface="+mn-cs"/>
                    </a:defRPr>
                  </a:lvl4pPr>
                  <a:lvl5pPr marL="1828800" algn="l" rtl="0" fontAlgn="base">
                    <a:spcBef>
                      <a:spcPct val="0"/>
                    </a:spcBef>
                    <a:spcAft>
                      <a:spcPct val="0"/>
                    </a:spcAft>
                    <a:defRPr sz="2400" kern="1200">
                      <a:solidFill>
                        <a:schemeClr val="tx1"/>
                      </a:solidFill>
                      <a:latin typeface="Arial" panose="020B0604020202020204" charset="0"/>
                      <a:ea typeface="华文中宋" panose="02010600040101010101" pitchFamily="2" charset="-122"/>
                      <a:cs typeface="+mn-cs"/>
                    </a:defRPr>
                  </a:lvl5pPr>
                  <a:lvl6pPr marL="2286000" algn="l" defTabSz="914400" rtl="0" eaLnBrk="1" latinLnBrk="0" hangingPunct="1">
                    <a:defRPr sz="2400" kern="1200">
                      <a:solidFill>
                        <a:schemeClr val="tx1"/>
                      </a:solidFill>
                      <a:latin typeface="Arial" panose="020B0604020202020204" charset="0"/>
                      <a:ea typeface="华文中宋" panose="02010600040101010101" pitchFamily="2" charset="-122"/>
                      <a:cs typeface="+mn-cs"/>
                    </a:defRPr>
                  </a:lvl6pPr>
                  <a:lvl7pPr marL="2743200" algn="l" defTabSz="914400" rtl="0" eaLnBrk="1" latinLnBrk="0" hangingPunct="1">
                    <a:defRPr sz="2400" kern="1200">
                      <a:solidFill>
                        <a:schemeClr val="tx1"/>
                      </a:solidFill>
                      <a:latin typeface="Arial" panose="020B0604020202020204" charset="0"/>
                      <a:ea typeface="华文中宋" panose="02010600040101010101" pitchFamily="2" charset="-122"/>
                      <a:cs typeface="+mn-cs"/>
                    </a:defRPr>
                  </a:lvl7pPr>
                  <a:lvl8pPr marL="3200400" algn="l" defTabSz="914400" rtl="0" eaLnBrk="1" latinLnBrk="0" hangingPunct="1">
                    <a:defRPr sz="2400" kern="1200">
                      <a:solidFill>
                        <a:schemeClr val="tx1"/>
                      </a:solidFill>
                      <a:latin typeface="Arial" panose="020B0604020202020204" charset="0"/>
                      <a:ea typeface="华文中宋" panose="02010600040101010101" pitchFamily="2" charset="-122"/>
                      <a:cs typeface="+mn-cs"/>
                    </a:defRPr>
                  </a:lvl8pPr>
                  <a:lvl9pPr marL="3657600" algn="l" defTabSz="914400" rtl="0" eaLnBrk="1" latinLnBrk="0" hangingPunct="1">
                    <a:defRPr sz="2400" kern="1200">
                      <a:solidFill>
                        <a:schemeClr val="tx1"/>
                      </a:solidFill>
                      <a:latin typeface="Arial" panose="020B0604020202020204" charset="0"/>
                      <a:ea typeface="华文中宋" panose="02010600040101010101" pitchFamily="2" charset="-122"/>
                      <a:cs typeface="+mn-cs"/>
                    </a:defRPr>
                  </a:lvl9pPr>
                </a:lstStyle>
                <a:p>
                  <a:r>
                    <a:rPr lang="zh-CN" altLang="en-US" sz="1800" dirty="0">
                      <a:solidFill>
                        <a:srgbClr val="FF0000"/>
                      </a:solidFill>
                    </a:rPr>
                    <a:t>垂直分量</a:t>
                  </a:r>
                </a:p>
              </p:txBody>
            </p:sp>
            <p:sp>
              <p:nvSpPr>
                <p:cNvPr id="18" name="TextBox 31">
                  <a:extLst>
                    <a:ext uri="{FF2B5EF4-FFF2-40B4-BE49-F238E27FC236}">
                      <a16:creationId xmlns:a16="http://schemas.microsoft.com/office/drawing/2014/main" id="{8372A283-3AD3-415B-A7C2-5BEACF0C7797}"/>
                    </a:ext>
                  </a:extLst>
                </p:cNvPr>
                <p:cNvSpPr txBox="1"/>
                <p:nvPr/>
              </p:nvSpPr>
              <p:spPr>
                <a:xfrm rot="20833999">
                  <a:off x="3331295" y="2101622"/>
                  <a:ext cx="1202144" cy="369332"/>
                </a:xfrm>
                <a:prstGeom prst="rect">
                  <a:avLst/>
                </a:prstGeom>
                <a:noFill/>
              </p:spPr>
              <p:txBody>
                <a:bodyPr wrap="square" rtlCol="0">
                  <a:spAutoFit/>
                </a:bodyPr>
                <a:lstStyle>
                  <a:defPPr>
                    <a:defRPr lang="zh-CN"/>
                  </a:defPPr>
                  <a:lvl1pPr algn="l" rtl="0" fontAlgn="base">
                    <a:spcBef>
                      <a:spcPct val="0"/>
                    </a:spcBef>
                    <a:spcAft>
                      <a:spcPct val="0"/>
                    </a:spcAft>
                    <a:defRPr sz="2400" kern="1200">
                      <a:solidFill>
                        <a:schemeClr val="tx1"/>
                      </a:solidFill>
                      <a:latin typeface="Arial" panose="020B0604020202020204" charset="0"/>
                      <a:ea typeface="华文中宋" panose="02010600040101010101" pitchFamily="2" charset="-122"/>
                      <a:cs typeface="+mn-cs"/>
                    </a:defRPr>
                  </a:lvl1pPr>
                  <a:lvl2pPr marL="457200" algn="l" rtl="0" fontAlgn="base">
                    <a:spcBef>
                      <a:spcPct val="0"/>
                    </a:spcBef>
                    <a:spcAft>
                      <a:spcPct val="0"/>
                    </a:spcAft>
                    <a:defRPr sz="2400" kern="1200">
                      <a:solidFill>
                        <a:schemeClr val="tx1"/>
                      </a:solidFill>
                      <a:latin typeface="Arial" panose="020B0604020202020204" charset="0"/>
                      <a:ea typeface="华文中宋" panose="02010600040101010101" pitchFamily="2" charset="-122"/>
                      <a:cs typeface="+mn-cs"/>
                    </a:defRPr>
                  </a:lvl2pPr>
                  <a:lvl3pPr marL="914400" algn="l" rtl="0" fontAlgn="base">
                    <a:spcBef>
                      <a:spcPct val="0"/>
                    </a:spcBef>
                    <a:spcAft>
                      <a:spcPct val="0"/>
                    </a:spcAft>
                    <a:defRPr sz="2400" kern="1200">
                      <a:solidFill>
                        <a:schemeClr val="tx1"/>
                      </a:solidFill>
                      <a:latin typeface="Arial" panose="020B0604020202020204" charset="0"/>
                      <a:ea typeface="华文中宋" panose="02010600040101010101" pitchFamily="2" charset="-122"/>
                      <a:cs typeface="+mn-cs"/>
                    </a:defRPr>
                  </a:lvl3pPr>
                  <a:lvl4pPr marL="1371600" algn="l" rtl="0" fontAlgn="base">
                    <a:spcBef>
                      <a:spcPct val="0"/>
                    </a:spcBef>
                    <a:spcAft>
                      <a:spcPct val="0"/>
                    </a:spcAft>
                    <a:defRPr sz="2400" kern="1200">
                      <a:solidFill>
                        <a:schemeClr val="tx1"/>
                      </a:solidFill>
                      <a:latin typeface="Arial" panose="020B0604020202020204" charset="0"/>
                      <a:ea typeface="华文中宋" panose="02010600040101010101" pitchFamily="2" charset="-122"/>
                      <a:cs typeface="+mn-cs"/>
                    </a:defRPr>
                  </a:lvl4pPr>
                  <a:lvl5pPr marL="1828800" algn="l" rtl="0" fontAlgn="base">
                    <a:spcBef>
                      <a:spcPct val="0"/>
                    </a:spcBef>
                    <a:spcAft>
                      <a:spcPct val="0"/>
                    </a:spcAft>
                    <a:defRPr sz="2400" kern="1200">
                      <a:solidFill>
                        <a:schemeClr val="tx1"/>
                      </a:solidFill>
                      <a:latin typeface="Arial" panose="020B0604020202020204" charset="0"/>
                      <a:ea typeface="华文中宋" panose="02010600040101010101" pitchFamily="2" charset="-122"/>
                      <a:cs typeface="+mn-cs"/>
                    </a:defRPr>
                  </a:lvl5pPr>
                  <a:lvl6pPr marL="2286000" algn="l" defTabSz="914400" rtl="0" eaLnBrk="1" latinLnBrk="0" hangingPunct="1">
                    <a:defRPr sz="2400" kern="1200">
                      <a:solidFill>
                        <a:schemeClr val="tx1"/>
                      </a:solidFill>
                      <a:latin typeface="Arial" panose="020B0604020202020204" charset="0"/>
                      <a:ea typeface="华文中宋" panose="02010600040101010101" pitchFamily="2" charset="-122"/>
                      <a:cs typeface="+mn-cs"/>
                    </a:defRPr>
                  </a:lvl6pPr>
                  <a:lvl7pPr marL="2743200" algn="l" defTabSz="914400" rtl="0" eaLnBrk="1" latinLnBrk="0" hangingPunct="1">
                    <a:defRPr sz="2400" kern="1200">
                      <a:solidFill>
                        <a:schemeClr val="tx1"/>
                      </a:solidFill>
                      <a:latin typeface="Arial" panose="020B0604020202020204" charset="0"/>
                      <a:ea typeface="华文中宋" panose="02010600040101010101" pitchFamily="2" charset="-122"/>
                      <a:cs typeface="+mn-cs"/>
                    </a:defRPr>
                  </a:lvl7pPr>
                  <a:lvl8pPr marL="3200400" algn="l" defTabSz="914400" rtl="0" eaLnBrk="1" latinLnBrk="0" hangingPunct="1">
                    <a:defRPr sz="2400" kern="1200">
                      <a:solidFill>
                        <a:schemeClr val="tx1"/>
                      </a:solidFill>
                      <a:latin typeface="Arial" panose="020B0604020202020204" charset="0"/>
                      <a:ea typeface="华文中宋" panose="02010600040101010101" pitchFamily="2" charset="-122"/>
                      <a:cs typeface="+mn-cs"/>
                    </a:defRPr>
                  </a:lvl8pPr>
                  <a:lvl9pPr marL="3657600" algn="l" defTabSz="914400" rtl="0" eaLnBrk="1" latinLnBrk="0" hangingPunct="1">
                    <a:defRPr sz="2400" kern="1200">
                      <a:solidFill>
                        <a:schemeClr val="tx1"/>
                      </a:solidFill>
                      <a:latin typeface="Arial" panose="020B0604020202020204" charset="0"/>
                      <a:ea typeface="华文中宋" panose="02010600040101010101" pitchFamily="2" charset="-122"/>
                      <a:cs typeface="+mn-cs"/>
                    </a:defRPr>
                  </a:lvl9pPr>
                </a:lstStyle>
                <a:p>
                  <a:r>
                    <a:rPr lang="zh-CN" altLang="en-US" sz="1800" dirty="0">
                      <a:solidFill>
                        <a:srgbClr val="FF0000"/>
                      </a:solidFill>
                    </a:rPr>
                    <a:t>水平分量</a:t>
                  </a:r>
                </a:p>
              </p:txBody>
            </p:sp>
            <p:sp>
              <p:nvSpPr>
                <p:cNvPr id="19" name="TextBox 32">
                  <a:extLst>
                    <a:ext uri="{FF2B5EF4-FFF2-40B4-BE49-F238E27FC236}">
                      <a16:creationId xmlns:a16="http://schemas.microsoft.com/office/drawing/2014/main" id="{3AE5C83C-8C4D-4B86-9BAD-4EF2566811BE}"/>
                    </a:ext>
                  </a:extLst>
                </p:cNvPr>
                <p:cNvSpPr txBox="1"/>
                <p:nvPr/>
              </p:nvSpPr>
              <p:spPr>
                <a:xfrm rot="1377243">
                  <a:off x="3863509" y="3270657"/>
                  <a:ext cx="1120454" cy="369332"/>
                </a:xfrm>
                <a:prstGeom prst="rect">
                  <a:avLst/>
                </a:prstGeom>
                <a:noFill/>
              </p:spPr>
              <p:txBody>
                <a:bodyPr wrap="square" rtlCol="0">
                  <a:spAutoFit/>
                </a:bodyPr>
                <a:lstStyle>
                  <a:defPPr>
                    <a:defRPr lang="zh-CN"/>
                  </a:defPPr>
                  <a:lvl1pPr algn="l" rtl="0" fontAlgn="base">
                    <a:spcBef>
                      <a:spcPct val="0"/>
                    </a:spcBef>
                    <a:spcAft>
                      <a:spcPct val="0"/>
                    </a:spcAft>
                    <a:defRPr sz="2400" kern="1200">
                      <a:solidFill>
                        <a:schemeClr val="tx1"/>
                      </a:solidFill>
                      <a:latin typeface="Arial" panose="020B0604020202020204" charset="0"/>
                      <a:ea typeface="华文中宋" panose="02010600040101010101" pitchFamily="2" charset="-122"/>
                      <a:cs typeface="+mn-cs"/>
                    </a:defRPr>
                  </a:lvl1pPr>
                  <a:lvl2pPr marL="457200" algn="l" rtl="0" fontAlgn="base">
                    <a:spcBef>
                      <a:spcPct val="0"/>
                    </a:spcBef>
                    <a:spcAft>
                      <a:spcPct val="0"/>
                    </a:spcAft>
                    <a:defRPr sz="2400" kern="1200">
                      <a:solidFill>
                        <a:schemeClr val="tx1"/>
                      </a:solidFill>
                      <a:latin typeface="Arial" panose="020B0604020202020204" charset="0"/>
                      <a:ea typeface="华文中宋" panose="02010600040101010101" pitchFamily="2" charset="-122"/>
                      <a:cs typeface="+mn-cs"/>
                    </a:defRPr>
                  </a:lvl2pPr>
                  <a:lvl3pPr marL="914400" algn="l" rtl="0" fontAlgn="base">
                    <a:spcBef>
                      <a:spcPct val="0"/>
                    </a:spcBef>
                    <a:spcAft>
                      <a:spcPct val="0"/>
                    </a:spcAft>
                    <a:defRPr sz="2400" kern="1200">
                      <a:solidFill>
                        <a:schemeClr val="tx1"/>
                      </a:solidFill>
                      <a:latin typeface="Arial" panose="020B0604020202020204" charset="0"/>
                      <a:ea typeface="华文中宋" panose="02010600040101010101" pitchFamily="2" charset="-122"/>
                      <a:cs typeface="+mn-cs"/>
                    </a:defRPr>
                  </a:lvl3pPr>
                  <a:lvl4pPr marL="1371600" algn="l" rtl="0" fontAlgn="base">
                    <a:spcBef>
                      <a:spcPct val="0"/>
                    </a:spcBef>
                    <a:spcAft>
                      <a:spcPct val="0"/>
                    </a:spcAft>
                    <a:defRPr sz="2400" kern="1200">
                      <a:solidFill>
                        <a:schemeClr val="tx1"/>
                      </a:solidFill>
                      <a:latin typeface="Arial" panose="020B0604020202020204" charset="0"/>
                      <a:ea typeface="华文中宋" panose="02010600040101010101" pitchFamily="2" charset="-122"/>
                      <a:cs typeface="+mn-cs"/>
                    </a:defRPr>
                  </a:lvl4pPr>
                  <a:lvl5pPr marL="1828800" algn="l" rtl="0" fontAlgn="base">
                    <a:spcBef>
                      <a:spcPct val="0"/>
                    </a:spcBef>
                    <a:spcAft>
                      <a:spcPct val="0"/>
                    </a:spcAft>
                    <a:defRPr sz="2400" kern="1200">
                      <a:solidFill>
                        <a:schemeClr val="tx1"/>
                      </a:solidFill>
                      <a:latin typeface="Arial" panose="020B0604020202020204" charset="0"/>
                      <a:ea typeface="华文中宋" panose="02010600040101010101" pitchFamily="2" charset="-122"/>
                      <a:cs typeface="+mn-cs"/>
                    </a:defRPr>
                  </a:lvl5pPr>
                  <a:lvl6pPr marL="2286000" algn="l" defTabSz="914400" rtl="0" eaLnBrk="1" latinLnBrk="0" hangingPunct="1">
                    <a:defRPr sz="2400" kern="1200">
                      <a:solidFill>
                        <a:schemeClr val="tx1"/>
                      </a:solidFill>
                      <a:latin typeface="Arial" panose="020B0604020202020204" charset="0"/>
                      <a:ea typeface="华文中宋" panose="02010600040101010101" pitchFamily="2" charset="-122"/>
                      <a:cs typeface="+mn-cs"/>
                    </a:defRPr>
                  </a:lvl6pPr>
                  <a:lvl7pPr marL="2743200" algn="l" defTabSz="914400" rtl="0" eaLnBrk="1" latinLnBrk="0" hangingPunct="1">
                    <a:defRPr sz="2400" kern="1200">
                      <a:solidFill>
                        <a:schemeClr val="tx1"/>
                      </a:solidFill>
                      <a:latin typeface="Arial" panose="020B0604020202020204" charset="0"/>
                      <a:ea typeface="华文中宋" panose="02010600040101010101" pitchFamily="2" charset="-122"/>
                      <a:cs typeface="+mn-cs"/>
                    </a:defRPr>
                  </a:lvl7pPr>
                  <a:lvl8pPr marL="3200400" algn="l" defTabSz="914400" rtl="0" eaLnBrk="1" latinLnBrk="0" hangingPunct="1">
                    <a:defRPr sz="2400" kern="1200">
                      <a:solidFill>
                        <a:schemeClr val="tx1"/>
                      </a:solidFill>
                      <a:latin typeface="Arial" panose="020B0604020202020204" charset="0"/>
                      <a:ea typeface="华文中宋" panose="02010600040101010101" pitchFamily="2" charset="-122"/>
                      <a:cs typeface="+mn-cs"/>
                    </a:defRPr>
                  </a:lvl8pPr>
                  <a:lvl9pPr marL="3657600" algn="l" defTabSz="914400" rtl="0" eaLnBrk="1" latinLnBrk="0" hangingPunct="1">
                    <a:defRPr sz="2400" kern="1200">
                      <a:solidFill>
                        <a:schemeClr val="tx1"/>
                      </a:solidFill>
                      <a:latin typeface="Arial" panose="020B0604020202020204" charset="0"/>
                      <a:ea typeface="华文中宋" panose="02010600040101010101" pitchFamily="2" charset="-122"/>
                      <a:cs typeface="+mn-cs"/>
                    </a:defRPr>
                  </a:lvl9pPr>
                </a:lstStyle>
                <a:p>
                  <a:r>
                    <a:rPr lang="zh-CN" altLang="en-US" sz="1800" dirty="0">
                      <a:solidFill>
                        <a:srgbClr val="FF0000"/>
                      </a:solidFill>
                    </a:rPr>
                    <a:t>磁场强度</a:t>
                  </a:r>
                </a:p>
              </p:txBody>
            </p:sp>
          </p:grpSp>
          <p:sp>
            <p:nvSpPr>
              <p:cNvPr id="5" name="TextBox 41">
                <a:extLst>
                  <a:ext uri="{FF2B5EF4-FFF2-40B4-BE49-F238E27FC236}">
                    <a16:creationId xmlns:a16="http://schemas.microsoft.com/office/drawing/2014/main" id="{967BA441-4AA3-4D4B-AB9B-D0BE8E6F1012}"/>
                  </a:ext>
                </a:extLst>
              </p:cNvPr>
              <p:cNvSpPr txBox="1"/>
              <p:nvPr/>
            </p:nvSpPr>
            <p:spPr>
              <a:xfrm rot="18931784">
                <a:off x="2120788" y="2072616"/>
                <a:ext cx="1153351" cy="369332"/>
              </a:xfrm>
              <a:prstGeom prst="rect">
                <a:avLst/>
              </a:prstGeom>
              <a:noFill/>
            </p:spPr>
            <p:txBody>
              <a:bodyPr wrap="square" rtlCol="0">
                <a:spAutoFit/>
              </a:bodyPr>
              <a:lstStyle>
                <a:defPPr>
                  <a:defRPr lang="zh-CN"/>
                </a:defPPr>
                <a:lvl1pPr algn="l" rtl="0" fontAlgn="base">
                  <a:spcBef>
                    <a:spcPct val="0"/>
                  </a:spcBef>
                  <a:spcAft>
                    <a:spcPct val="0"/>
                  </a:spcAft>
                  <a:defRPr sz="2400" kern="1200">
                    <a:solidFill>
                      <a:schemeClr val="tx1"/>
                    </a:solidFill>
                    <a:latin typeface="Arial" panose="020B0604020202020204" charset="0"/>
                    <a:ea typeface="华文中宋" panose="02010600040101010101" pitchFamily="2" charset="-122"/>
                    <a:cs typeface="+mn-cs"/>
                  </a:defRPr>
                </a:lvl1pPr>
                <a:lvl2pPr marL="457200" algn="l" rtl="0" fontAlgn="base">
                  <a:spcBef>
                    <a:spcPct val="0"/>
                  </a:spcBef>
                  <a:spcAft>
                    <a:spcPct val="0"/>
                  </a:spcAft>
                  <a:defRPr sz="2400" kern="1200">
                    <a:solidFill>
                      <a:schemeClr val="tx1"/>
                    </a:solidFill>
                    <a:latin typeface="Arial" panose="020B0604020202020204" charset="0"/>
                    <a:ea typeface="华文中宋" panose="02010600040101010101" pitchFamily="2" charset="-122"/>
                    <a:cs typeface="+mn-cs"/>
                  </a:defRPr>
                </a:lvl2pPr>
                <a:lvl3pPr marL="914400" algn="l" rtl="0" fontAlgn="base">
                  <a:spcBef>
                    <a:spcPct val="0"/>
                  </a:spcBef>
                  <a:spcAft>
                    <a:spcPct val="0"/>
                  </a:spcAft>
                  <a:defRPr sz="2400" kern="1200">
                    <a:solidFill>
                      <a:schemeClr val="tx1"/>
                    </a:solidFill>
                    <a:latin typeface="Arial" panose="020B0604020202020204" charset="0"/>
                    <a:ea typeface="华文中宋" panose="02010600040101010101" pitchFamily="2" charset="-122"/>
                    <a:cs typeface="+mn-cs"/>
                  </a:defRPr>
                </a:lvl3pPr>
                <a:lvl4pPr marL="1371600" algn="l" rtl="0" fontAlgn="base">
                  <a:spcBef>
                    <a:spcPct val="0"/>
                  </a:spcBef>
                  <a:spcAft>
                    <a:spcPct val="0"/>
                  </a:spcAft>
                  <a:defRPr sz="2400" kern="1200">
                    <a:solidFill>
                      <a:schemeClr val="tx1"/>
                    </a:solidFill>
                    <a:latin typeface="Arial" panose="020B0604020202020204" charset="0"/>
                    <a:ea typeface="华文中宋" panose="02010600040101010101" pitchFamily="2" charset="-122"/>
                    <a:cs typeface="+mn-cs"/>
                  </a:defRPr>
                </a:lvl4pPr>
                <a:lvl5pPr marL="1828800" algn="l" rtl="0" fontAlgn="base">
                  <a:spcBef>
                    <a:spcPct val="0"/>
                  </a:spcBef>
                  <a:spcAft>
                    <a:spcPct val="0"/>
                  </a:spcAft>
                  <a:defRPr sz="2400" kern="1200">
                    <a:solidFill>
                      <a:schemeClr val="tx1"/>
                    </a:solidFill>
                    <a:latin typeface="Arial" panose="020B0604020202020204" charset="0"/>
                    <a:ea typeface="华文中宋" panose="02010600040101010101" pitchFamily="2" charset="-122"/>
                    <a:cs typeface="+mn-cs"/>
                  </a:defRPr>
                </a:lvl5pPr>
                <a:lvl6pPr marL="2286000" algn="l" defTabSz="914400" rtl="0" eaLnBrk="1" latinLnBrk="0" hangingPunct="1">
                  <a:defRPr sz="2400" kern="1200">
                    <a:solidFill>
                      <a:schemeClr val="tx1"/>
                    </a:solidFill>
                    <a:latin typeface="Arial" panose="020B0604020202020204" charset="0"/>
                    <a:ea typeface="华文中宋" panose="02010600040101010101" pitchFamily="2" charset="-122"/>
                    <a:cs typeface="+mn-cs"/>
                  </a:defRPr>
                </a:lvl6pPr>
                <a:lvl7pPr marL="2743200" algn="l" defTabSz="914400" rtl="0" eaLnBrk="1" latinLnBrk="0" hangingPunct="1">
                  <a:defRPr sz="2400" kern="1200">
                    <a:solidFill>
                      <a:schemeClr val="tx1"/>
                    </a:solidFill>
                    <a:latin typeface="Arial" panose="020B0604020202020204" charset="0"/>
                    <a:ea typeface="华文中宋" panose="02010600040101010101" pitchFamily="2" charset="-122"/>
                    <a:cs typeface="+mn-cs"/>
                  </a:defRPr>
                </a:lvl7pPr>
                <a:lvl8pPr marL="3200400" algn="l" defTabSz="914400" rtl="0" eaLnBrk="1" latinLnBrk="0" hangingPunct="1">
                  <a:defRPr sz="2400" kern="1200">
                    <a:solidFill>
                      <a:schemeClr val="tx1"/>
                    </a:solidFill>
                    <a:latin typeface="Arial" panose="020B0604020202020204" charset="0"/>
                    <a:ea typeface="华文中宋" panose="02010600040101010101" pitchFamily="2" charset="-122"/>
                    <a:cs typeface="+mn-cs"/>
                  </a:defRPr>
                </a:lvl8pPr>
                <a:lvl9pPr marL="3657600" algn="l" defTabSz="914400" rtl="0" eaLnBrk="1" latinLnBrk="0" hangingPunct="1">
                  <a:defRPr sz="2400" kern="1200">
                    <a:solidFill>
                      <a:schemeClr val="tx1"/>
                    </a:solidFill>
                    <a:latin typeface="Arial" panose="020B0604020202020204" charset="0"/>
                    <a:ea typeface="华文中宋" panose="02010600040101010101" pitchFamily="2" charset="-122"/>
                    <a:cs typeface="+mn-cs"/>
                  </a:defRPr>
                </a:lvl9pPr>
              </a:lstStyle>
              <a:p>
                <a:r>
                  <a:rPr lang="zh-CN" altLang="en-US" sz="1800" dirty="0">
                    <a:solidFill>
                      <a:srgbClr val="FF0000"/>
                    </a:solidFill>
                  </a:rPr>
                  <a:t>南北分量</a:t>
                </a:r>
              </a:p>
            </p:txBody>
          </p:sp>
          <p:sp>
            <p:nvSpPr>
              <p:cNvPr id="6" name="TextBox 42">
                <a:extLst>
                  <a:ext uri="{FF2B5EF4-FFF2-40B4-BE49-F238E27FC236}">
                    <a16:creationId xmlns:a16="http://schemas.microsoft.com/office/drawing/2014/main" id="{D3BEACD3-3F24-4443-9766-48BA906734DE}"/>
                  </a:ext>
                </a:extLst>
              </p:cNvPr>
              <p:cNvSpPr txBox="1"/>
              <p:nvPr/>
            </p:nvSpPr>
            <p:spPr>
              <a:xfrm>
                <a:off x="3719434" y="2746690"/>
                <a:ext cx="1162107" cy="369332"/>
              </a:xfrm>
              <a:prstGeom prst="rect">
                <a:avLst/>
              </a:prstGeom>
              <a:noFill/>
            </p:spPr>
            <p:txBody>
              <a:bodyPr wrap="square" rtlCol="0">
                <a:spAutoFit/>
              </a:bodyPr>
              <a:lstStyle>
                <a:defPPr>
                  <a:defRPr lang="zh-CN"/>
                </a:defPPr>
                <a:lvl1pPr algn="l" rtl="0" fontAlgn="base">
                  <a:spcBef>
                    <a:spcPct val="0"/>
                  </a:spcBef>
                  <a:spcAft>
                    <a:spcPct val="0"/>
                  </a:spcAft>
                  <a:defRPr sz="2400" kern="1200">
                    <a:solidFill>
                      <a:schemeClr val="tx1"/>
                    </a:solidFill>
                    <a:latin typeface="Arial" panose="020B0604020202020204" charset="0"/>
                    <a:ea typeface="华文中宋" panose="02010600040101010101" pitchFamily="2" charset="-122"/>
                    <a:cs typeface="+mn-cs"/>
                  </a:defRPr>
                </a:lvl1pPr>
                <a:lvl2pPr marL="457200" algn="l" rtl="0" fontAlgn="base">
                  <a:spcBef>
                    <a:spcPct val="0"/>
                  </a:spcBef>
                  <a:spcAft>
                    <a:spcPct val="0"/>
                  </a:spcAft>
                  <a:defRPr sz="2400" kern="1200">
                    <a:solidFill>
                      <a:schemeClr val="tx1"/>
                    </a:solidFill>
                    <a:latin typeface="Arial" panose="020B0604020202020204" charset="0"/>
                    <a:ea typeface="华文中宋" panose="02010600040101010101" pitchFamily="2" charset="-122"/>
                    <a:cs typeface="+mn-cs"/>
                  </a:defRPr>
                </a:lvl2pPr>
                <a:lvl3pPr marL="914400" algn="l" rtl="0" fontAlgn="base">
                  <a:spcBef>
                    <a:spcPct val="0"/>
                  </a:spcBef>
                  <a:spcAft>
                    <a:spcPct val="0"/>
                  </a:spcAft>
                  <a:defRPr sz="2400" kern="1200">
                    <a:solidFill>
                      <a:schemeClr val="tx1"/>
                    </a:solidFill>
                    <a:latin typeface="Arial" panose="020B0604020202020204" charset="0"/>
                    <a:ea typeface="华文中宋" panose="02010600040101010101" pitchFamily="2" charset="-122"/>
                    <a:cs typeface="+mn-cs"/>
                  </a:defRPr>
                </a:lvl3pPr>
                <a:lvl4pPr marL="1371600" algn="l" rtl="0" fontAlgn="base">
                  <a:spcBef>
                    <a:spcPct val="0"/>
                  </a:spcBef>
                  <a:spcAft>
                    <a:spcPct val="0"/>
                  </a:spcAft>
                  <a:defRPr sz="2400" kern="1200">
                    <a:solidFill>
                      <a:schemeClr val="tx1"/>
                    </a:solidFill>
                    <a:latin typeface="Arial" panose="020B0604020202020204" charset="0"/>
                    <a:ea typeface="华文中宋" panose="02010600040101010101" pitchFamily="2" charset="-122"/>
                    <a:cs typeface="+mn-cs"/>
                  </a:defRPr>
                </a:lvl4pPr>
                <a:lvl5pPr marL="1828800" algn="l" rtl="0" fontAlgn="base">
                  <a:spcBef>
                    <a:spcPct val="0"/>
                  </a:spcBef>
                  <a:spcAft>
                    <a:spcPct val="0"/>
                  </a:spcAft>
                  <a:defRPr sz="2400" kern="1200">
                    <a:solidFill>
                      <a:schemeClr val="tx1"/>
                    </a:solidFill>
                    <a:latin typeface="Arial" panose="020B0604020202020204" charset="0"/>
                    <a:ea typeface="华文中宋" panose="02010600040101010101" pitchFamily="2" charset="-122"/>
                    <a:cs typeface="+mn-cs"/>
                  </a:defRPr>
                </a:lvl5pPr>
                <a:lvl6pPr marL="2286000" algn="l" defTabSz="914400" rtl="0" eaLnBrk="1" latinLnBrk="0" hangingPunct="1">
                  <a:defRPr sz="2400" kern="1200">
                    <a:solidFill>
                      <a:schemeClr val="tx1"/>
                    </a:solidFill>
                    <a:latin typeface="Arial" panose="020B0604020202020204" charset="0"/>
                    <a:ea typeface="华文中宋" panose="02010600040101010101" pitchFamily="2" charset="-122"/>
                    <a:cs typeface="+mn-cs"/>
                  </a:defRPr>
                </a:lvl6pPr>
                <a:lvl7pPr marL="2743200" algn="l" defTabSz="914400" rtl="0" eaLnBrk="1" latinLnBrk="0" hangingPunct="1">
                  <a:defRPr sz="2400" kern="1200">
                    <a:solidFill>
                      <a:schemeClr val="tx1"/>
                    </a:solidFill>
                    <a:latin typeface="Arial" panose="020B0604020202020204" charset="0"/>
                    <a:ea typeface="华文中宋" panose="02010600040101010101" pitchFamily="2" charset="-122"/>
                    <a:cs typeface="+mn-cs"/>
                  </a:defRPr>
                </a:lvl7pPr>
                <a:lvl8pPr marL="3200400" algn="l" defTabSz="914400" rtl="0" eaLnBrk="1" latinLnBrk="0" hangingPunct="1">
                  <a:defRPr sz="2400" kern="1200">
                    <a:solidFill>
                      <a:schemeClr val="tx1"/>
                    </a:solidFill>
                    <a:latin typeface="Arial" panose="020B0604020202020204" charset="0"/>
                    <a:ea typeface="华文中宋" panose="02010600040101010101" pitchFamily="2" charset="-122"/>
                    <a:cs typeface="+mn-cs"/>
                  </a:defRPr>
                </a:lvl8pPr>
                <a:lvl9pPr marL="3657600" algn="l" defTabSz="914400" rtl="0" eaLnBrk="1" latinLnBrk="0" hangingPunct="1">
                  <a:defRPr sz="2400" kern="1200">
                    <a:solidFill>
                      <a:schemeClr val="tx1"/>
                    </a:solidFill>
                    <a:latin typeface="Arial" panose="020B0604020202020204" charset="0"/>
                    <a:ea typeface="华文中宋" panose="02010600040101010101" pitchFamily="2" charset="-122"/>
                    <a:cs typeface="+mn-cs"/>
                  </a:defRPr>
                </a:lvl9pPr>
              </a:lstStyle>
              <a:p>
                <a:r>
                  <a:rPr lang="zh-CN" altLang="en-US" sz="1800" dirty="0">
                    <a:solidFill>
                      <a:srgbClr val="FF0000"/>
                    </a:solidFill>
                  </a:rPr>
                  <a:t>东西分量</a:t>
                </a:r>
              </a:p>
            </p:txBody>
          </p:sp>
        </p:grpSp>
        <mc:AlternateContent xmlns:mc="http://schemas.openxmlformats.org/markup-compatibility/2006" xmlns:a14="http://schemas.microsoft.com/office/drawing/2010/main">
          <mc:Choice Requires="a14">
            <p:sp>
              <p:nvSpPr>
                <p:cNvPr id="21" name="矩形 20">
                  <a:extLst>
                    <a:ext uri="{FF2B5EF4-FFF2-40B4-BE49-F238E27FC236}">
                      <a16:creationId xmlns:a16="http://schemas.microsoft.com/office/drawing/2014/main" id="{234B0600-F9FA-4432-8D9B-5EC244D7F183}"/>
                    </a:ext>
                  </a:extLst>
                </p:cNvPr>
                <p:cNvSpPr/>
                <p:nvPr/>
              </p:nvSpPr>
              <p:spPr>
                <a:xfrm>
                  <a:off x="10503622" y="1252653"/>
                  <a:ext cx="574708" cy="4380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200" b="1" i="1">
                                <a:solidFill>
                                  <a:srgbClr val="000066"/>
                                </a:solidFill>
                                <a:latin typeface="Cambria Math" panose="02040503050406030204" pitchFamily="18" charset="0"/>
                                <a:ea typeface="华文中宋" panose="02010600040101010101" pitchFamily="2" charset="-122"/>
                              </a:rPr>
                            </m:ctrlPr>
                          </m:sSubPr>
                          <m:e>
                            <m:r>
                              <a:rPr lang="en-US" altLang="zh-CN" sz="2200" b="1" i="1">
                                <a:solidFill>
                                  <a:srgbClr val="000066"/>
                                </a:solidFill>
                                <a:latin typeface="Cambria Math" panose="02040503050406030204" pitchFamily="18" charset="0"/>
                                <a:ea typeface="华文中宋" panose="02010600040101010101" pitchFamily="2" charset="-122"/>
                              </a:rPr>
                              <m:t>𝑩</m:t>
                            </m:r>
                          </m:e>
                          <m:sub>
                            <m:r>
                              <a:rPr lang="en-US" altLang="zh-CN" sz="2200" b="1" i="1">
                                <a:solidFill>
                                  <a:srgbClr val="000066"/>
                                </a:solidFill>
                                <a:latin typeface="Cambria Math" panose="02040503050406030204" pitchFamily="18" charset="0"/>
                                <a:ea typeface="Cambria Math" panose="02040503050406030204" pitchFamily="18" charset="0"/>
                              </a:rPr>
                              <m:t>∥</m:t>
                            </m:r>
                          </m:sub>
                        </m:sSub>
                      </m:oMath>
                    </m:oMathPara>
                  </a14:m>
                  <a:endParaRPr lang="zh-CN" altLang="en-US" sz="2200" dirty="0"/>
                </a:p>
              </p:txBody>
            </p:sp>
          </mc:Choice>
          <mc:Fallback xmlns="">
            <p:sp>
              <p:nvSpPr>
                <p:cNvPr id="21" name="矩形 20">
                  <a:extLst>
                    <a:ext uri="{FF2B5EF4-FFF2-40B4-BE49-F238E27FC236}">
                      <a16:creationId xmlns:a16="http://schemas.microsoft.com/office/drawing/2014/main" id="{234B0600-F9FA-4432-8D9B-5EC244D7F183}"/>
                    </a:ext>
                  </a:extLst>
                </p:cNvPr>
                <p:cNvSpPr>
                  <a:spLocks noRot="1" noChangeAspect="1" noMove="1" noResize="1" noEditPoints="1" noAdjustHandles="1" noChangeArrowheads="1" noChangeShapeType="1" noTextEdit="1"/>
                </p:cNvSpPr>
                <p:nvPr/>
              </p:nvSpPr>
              <p:spPr>
                <a:xfrm>
                  <a:off x="10503622" y="1252653"/>
                  <a:ext cx="574708" cy="438005"/>
                </a:xfrm>
                <a:prstGeom prst="rect">
                  <a:avLst/>
                </a:prstGeom>
                <a:blipFill>
                  <a:blip r:embed="rId5"/>
                  <a:stretch>
                    <a:fillRect b="-69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5922C24E-A1E6-4ECC-B09C-DD6DE8E13556}"/>
                    </a:ext>
                  </a:extLst>
                </p:cNvPr>
                <p:cNvSpPr/>
                <p:nvPr/>
              </p:nvSpPr>
              <p:spPr>
                <a:xfrm>
                  <a:off x="7078668" y="4212593"/>
                  <a:ext cx="624402"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200" b="1" i="1">
                                <a:solidFill>
                                  <a:srgbClr val="000066"/>
                                </a:solidFill>
                                <a:latin typeface="Cambria Math" panose="02040503050406030204" pitchFamily="18" charset="0"/>
                                <a:ea typeface="华文中宋" panose="02010600040101010101" pitchFamily="2" charset="-122"/>
                              </a:rPr>
                            </m:ctrlPr>
                          </m:sSubPr>
                          <m:e>
                            <m:r>
                              <a:rPr lang="en-US" altLang="zh-CN" sz="2200" b="1" i="1">
                                <a:solidFill>
                                  <a:srgbClr val="000066"/>
                                </a:solidFill>
                                <a:latin typeface="Cambria Math" panose="02040503050406030204" pitchFamily="18" charset="0"/>
                                <a:ea typeface="华文中宋" panose="02010600040101010101" pitchFamily="2" charset="-122"/>
                              </a:rPr>
                              <m:t>𝑩</m:t>
                            </m:r>
                          </m:e>
                          <m:sub>
                            <m:r>
                              <a:rPr lang="en-US" altLang="zh-CN" sz="2200" b="1" i="1">
                                <a:solidFill>
                                  <a:srgbClr val="000066"/>
                                </a:solidFill>
                                <a:latin typeface="Cambria Math" panose="02040503050406030204" pitchFamily="18" charset="0"/>
                                <a:ea typeface="Cambria Math" panose="02040503050406030204" pitchFamily="18" charset="0"/>
                              </a:rPr>
                              <m:t>⊥</m:t>
                            </m:r>
                          </m:sub>
                        </m:sSub>
                      </m:oMath>
                    </m:oMathPara>
                  </a14:m>
                  <a:endParaRPr lang="zh-CN" altLang="en-US" sz="2200" dirty="0"/>
                </a:p>
              </p:txBody>
            </p:sp>
          </mc:Choice>
          <mc:Fallback xmlns="">
            <p:sp>
              <p:nvSpPr>
                <p:cNvPr id="22" name="矩形 21">
                  <a:extLst>
                    <a:ext uri="{FF2B5EF4-FFF2-40B4-BE49-F238E27FC236}">
                      <a16:creationId xmlns:a16="http://schemas.microsoft.com/office/drawing/2014/main" id="{5922C24E-A1E6-4ECC-B09C-DD6DE8E13556}"/>
                    </a:ext>
                  </a:extLst>
                </p:cNvPr>
                <p:cNvSpPr>
                  <a:spLocks noRot="1" noChangeAspect="1" noMove="1" noResize="1" noEditPoints="1" noAdjustHandles="1" noChangeArrowheads="1" noChangeShapeType="1" noTextEdit="1"/>
                </p:cNvSpPr>
                <p:nvPr/>
              </p:nvSpPr>
              <p:spPr>
                <a:xfrm>
                  <a:off x="7078668" y="4212593"/>
                  <a:ext cx="624402" cy="430887"/>
                </a:xfrm>
                <a:prstGeom prst="rect">
                  <a:avLst/>
                </a:prstGeom>
                <a:blipFill>
                  <a:blip r:embed="rId6"/>
                  <a:stretch>
                    <a:fillRect b="-2817"/>
                  </a:stretch>
                </a:blipFill>
              </p:spPr>
              <p:txBody>
                <a:bodyPr/>
                <a:lstStyle/>
                <a:p>
                  <a:r>
                    <a:rPr lang="zh-CN" altLang="en-US">
                      <a:noFill/>
                    </a:rPr>
                    <a:t> </a:t>
                  </a:r>
                </a:p>
              </p:txBody>
            </p:sp>
          </mc:Fallback>
        </mc:AlternateContent>
      </p:grpSp>
      <p:sp>
        <p:nvSpPr>
          <p:cNvPr id="24" name="矩形 23">
            <a:extLst>
              <a:ext uri="{FF2B5EF4-FFF2-40B4-BE49-F238E27FC236}">
                <a16:creationId xmlns:a16="http://schemas.microsoft.com/office/drawing/2014/main" id="{3F34D785-5BDB-4E7A-823C-5DA5F7CEF9CE}"/>
              </a:ext>
            </a:extLst>
          </p:cNvPr>
          <p:cNvSpPr/>
          <p:nvPr/>
        </p:nvSpPr>
        <p:spPr>
          <a:xfrm>
            <a:off x="8322069" y="4949427"/>
            <a:ext cx="2220480" cy="400110"/>
          </a:xfrm>
          <a:prstGeom prst="rect">
            <a:avLst/>
          </a:prstGeom>
        </p:spPr>
        <p:txBody>
          <a:bodyPr wrap="none">
            <a:spAutoFit/>
          </a:bodyPr>
          <a:lstStyle/>
          <a:p>
            <a:r>
              <a:rPr lang="zh-CN" altLang="en-US" sz="2000" b="1" dirty="0">
                <a:solidFill>
                  <a:schemeClr val="accent4">
                    <a:lumMod val="60000"/>
                    <a:lumOff val="40000"/>
                  </a:schemeClr>
                </a:solidFill>
                <a:latin typeface="华文中宋" panose="02010600040101010101" pitchFamily="2" charset="-122"/>
                <a:ea typeface="华文中宋" panose="02010600040101010101" pitchFamily="2" charset="-122"/>
              </a:rPr>
              <a:t>图</a:t>
            </a:r>
            <a:r>
              <a:rPr lang="en-US" altLang="zh-CN" sz="2000" b="1" dirty="0">
                <a:solidFill>
                  <a:schemeClr val="accent4">
                    <a:lumMod val="60000"/>
                    <a:lumOff val="40000"/>
                  </a:schemeClr>
                </a:solidFill>
                <a:latin typeface="华文中宋" panose="02010600040101010101" pitchFamily="2" charset="-122"/>
                <a:ea typeface="华文中宋" panose="02010600040101010101" pitchFamily="2" charset="-122"/>
              </a:rPr>
              <a:t>2 </a:t>
            </a:r>
            <a:r>
              <a:rPr lang="zh-CN" altLang="en-US" sz="2000" b="1" dirty="0">
                <a:solidFill>
                  <a:schemeClr val="accent4">
                    <a:lumMod val="60000"/>
                    <a:lumOff val="40000"/>
                  </a:schemeClr>
                </a:solidFill>
                <a:latin typeface="华文中宋" panose="02010600040101010101" pitchFamily="2" charset="-122"/>
                <a:ea typeface="华文中宋" panose="02010600040101010101" pitchFamily="2" charset="-122"/>
              </a:rPr>
              <a:t>地磁场的分量</a:t>
            </a:r>
            <a:endParaRPr lang="zh-CN" altLang="en-US" sz="2000" dirty="0">
              <a:solidFill>
                <a:schemeClr val="accent4">
                  <a:lumMod val="60000"/>
                  <a:lumOff val="40000"/>
                </a:schemeClr>
              </a:solidFill>
            </a:endParaRPr>
          </a:p>
        </p:txBody>
      </p:sp>
    </p:spTree>
    <p:extLst>
      <p:ext uri="{BB962C8B-B14F-4D97-AF65-F5344CB8AC3E}">
        <p14:creationId xmlns:p14="http://schemas.microsoft.com/office/powerpoint/2010/main" val="388742736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D9D9998D-757F-4024-A86B-DF6DA102E7F7}"/>
              </a:ext>
            </a:extLst>
          </p:cNvPr>
          <p:cNvSpPr txBox="1"/>
          <p:nvPr/>
        </p:nvSpPr>
        <p:spPr>
          <a:xfrm>
            <a:off x="337238" y="113726"/>
            <a:ext cx="2358338" cy="584775"/>
          </a:xfrm>
          <a:prstGeom prst="rect">
            <a:avLst/>
          </a:prstGeom>
          <a:noFill/>
          <a:ln w="9525">
            <a:noFill/>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3200" b="1" dirty="0">
                <a:solidFill>
                  <a:srgbClr val="FF0000"/>
                </a:solidFill>
                <a:latin typeface="微软雅黑" panose="020B0503020204020204" pitchFamily="34" charset="-122"/>
                <a:ea typeface="微软雅黑" panose="020B0503020204020204" pitchFamily="34" charset="-122"/>
              </a:rPr>
              <a:t>二</a:t>
            </a:r>
            <a:r>
              <a:rPr kumimoji="0" lang="zh-CN" altLang="en-US" sz="32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 实验原理</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1A99AA99-1ED6-4E41-8C0F-3307CACE961D}"/>
                  </a:ext>
                </a:extLst>
              </p:cNvPr>
              <p:cNvSpPr/>
              <p:nvPr/>
            </p:nvSpPr>
            <p:spPr>
              <a:xfrm>
                <a:off x="763348" y="1345063"/>
                <a:ext cx="6391020" cy="3416320"/>
              </a:xfrm>
              <a:prstGeom prst="rect">
                <a:avLst/>
              </a:prstGeom>
            </p:spPr>
            <p:txBody>
              <a:bodyPr wrap="square">
                <a:spAutoFit/>
              </a:bodyPr>
              <a:lstStyle/>
              <a:p>
                <a:pPr indent="457200" algn="just" defTabSz="457200"/>
                <a:r>
                  <a:rPr lang="zh-CN" altLang="zh-CN" sz="2700" b="1" dirty="0">
                    <a:solidFill>
                      <a:srgbClr val="000066"/>
                    </a:solidFill>
                    <a:latin typeface="华文中宋" panose="02010600040101010101" pitchFamily="2" charset="-122"/>
                    <a:ea typeface="华文中宋" panose="02010600040101010101" pitchFamily="2" charset="-122"/>
                  </a:rPr>
                  <a:t>手机</a:t>
                </a:r>
                <a:r>
                  <a:rPr lang="en-US" altLang="zh-CN" sz="2700" b="1" dirty="0" err="1">
                    <a:solidFill>
                      <a:srgbClr val="000066"/>
                    </a:solidFill>
                    <a:latin typeface="华文中宋" panose="02010600040101010101" pitchFamily="2" charset="-122"/>
                    <a:ea typeface="华文中宋" panose="02010600040101010101" pitchFamily="2" charset="-122"/>
                  </a:rPr>
                  <a:t>phyphox</a:t>
                </a:r>
                <a:r>
                  <a:rPr lang="zh-CN" altLang="zh-CN" sz="2700" b="1" dirty="0">
                    <a:solidFill>
                      <a:srgbClr val="000066"/>
                    </a:solidFill>
                    <a:latin typeface="华文中宋" panose="02010600040101010101" pitchFamily="2" charset="-122"/>
                    <a:ea typeface="华文中宋" panose="02010600040101010101" pitchFamily="2" charset="-122"/>
                  </a:rPr>
                  <a:t>软件的</a:t>
                </a:r>
                <a:r>
                  <a:rPr lang="zh-CN" altLang="en-US" sz="2700" b="1" dirty="0">
                    <a:solidFill>
                      <a:srgbClr val="000066"/>
                    </a:solidFill>
                    <a:latin typeface="华文中宋" panose="02010600040101010101" pitchFamily="2" charset="-122"/>
                    <a:ea typeface="华文中宋" panose="02010600040101010101" pitchFamily="2" charset="-122"/>
                  </a:rPr>
                  <a:t>“磁力计”</a:t>
                </a:r>
                <a:r>
                  <a:rPr lang="zh-CN" altLang="zh-CN" sz="2700" b="1" dirty="0">
                    <a:solidFill>
                      <a:srgbClr val="000066"/>
                    </a:solidFill>
                    <a:latin typeface="华文中宋" panose="02010600040101010101" pitchFamily="2" charset="-122"/>
                    <a:ea typeface="华文中宋" panose="02010600040101010101" pitchFamily="2" charset="-122"/>
                  </a:rPr>
                  <a:t>功能可以测得沿</a:t>
                </a:r>
                <a:r>
                  <a:rPr lang="en-US" altLang="zh-CN" sz="2700" b="1" dirty="0">
                    <a:solidFill>
                      <a:srgbClr val="000066"/>
                    </a:solidFill>
                    <a:latin typeface="华文中宋" panose="02010600040101010101" pitchFamily="2" charset="-122"/>
                    <a:ea typeface="华文中宋" panose="02010600040101010101" pitchFamily="2" charset="-122"/>
                  </a:rPr>
                  <a:t>X</a:t>
                </a:r>
                <a:r>
                  <a:rPr lang="zh-CN" altLang="en-US" sz="2700" b="1" dirty="0">
                    <a:solidFill>
                      <a:srgbClr val="000066"/>
                    </a:solidFill>
                    <a:latin typeface="华文中宋" panose="02010600040101010101" pitchFamily="2" charset="-122"/>
                    <a:ea typeface="华文中宋" panose="02010600040101010101" pitchFamily="2" charset="-122"/>
                  </a:rPr>
                  <a:t>、</a:t>
                </a:r>
                <a:r>
                  <a:rPr lang="en-US" altLang="zh-CN" sz="2700" b="1" dirty="0">
                    <a:solidFill>
                      <a:srgbClr val="000066"/>
                    </a:solidFill>
                    <a:latin typeface="华文中宋" panose="02010600040101010101" pitchFamily="2" charset="-122"/>
                    <a:ea typeface="华文中宋" panose="02010600040101010101" pitchFamily="2" charset="-122"/>
                  </a:rPr>
                  <a:t>Y</a:t>
                </a:r>
                <a:r>
                  <a:rPr lang="zh-CN" altLang="en-US" sz="2700" b="1" dirty="0">
                    <a:solidFill>
                      <a:srgbClr val="000066"/>
                    </a:solidFill>
                    <a:latin typeface="华文中宋" panose="02010600040101010101" pitchFamily="2" charset="-122"/>
                    <a:ea typeface="华文中宋" panose="02010600040101010101" pitchFamily="2" charset="-122"/>
                  </a:rPr>
                  <a:t>和</a:t>
                </a:r>
                <a:r>
                  <a:rPr lang="en-US" altLang="zh-CN" sz="2700" b="1" dirty="0">
                    <a:solidFill>
                      <a:srgbClr val="000066"/>
                    </a:solidFill>
                    <a:latin typeface="华文中宋" panose="02010600040101010101" pitchFamily="2" charset="-122"/>
                    <a:ea typeface="华文中宋" panose="02010600040101010101" pitchFamily="2" charset="-122"/>
                  </a:rPr>
                  <a:t>Z</a:t>
                </a:r>
                <a:r>
                  <a:rPr lang="zh-CN" altLang="zh-CN" sz="2700" b="1" dirty="0">
                    <a:solidFill>
                      <a:srgbClr val="000066"/>
                    </a:solidFill>
                    <a:latin typeface="华文中宋" panose="02010600040101010101" pitchFamily="2" charset="-122"/>
                    <a:ea typeface="华文中宋" panose="02010600040101010101" pitchFamily="2" charset="-122"/>
                  </a:rPr>
                  <a:t>三个方向的磁场大小</a:t>
                </a:r>
                <a14:m>
                  <m:oMath xmlns:m="http://schemas.openxmlformats.org/officeDocument/2006/math">
                    <m:sSub>
                      <m:sSubPr>
                        <m:ctrlPr>
                          <a:rPr lang="en-US" altLang="zh-CN" sz="2700" b="1" i="1" smtClean="0">
                            <a:solidFill>
                              <a:srgbClr val="000066"/>
                            </a:solidFill>
                            <a:latin typeface="Cambria Math" panose="02040503050406030204" pitchFamily="18" charset="0"/>
                            <a:ea typeface="华文中宋" panose="02010600040101010101" pitchFamily="2" charset="-122"/>
                          </a:rPr>
                        </m:ctrlPr>
                      </m:sSubPr>
                      <m:e>
                        <m:r>
                          <a:rPr lang="en-US" altLang="zh-CN" sz="2700" b="1" i="1" smtClean="0">
                            <a:solidFill>
                              <a:srgbClr val="000066"/>
                            </a:solidFill>
                            <a:latin typeface="Cambria Math" panose="02040503050406030204" pitchFamily="18" charset="0"/>
                            <a:ea typeface="华文中宋" panose="02010600040101010101" pitchFamily="2" charset="-122"/>
                          </a:rPr>
                          <m:t>𝑩</m:t>
                        </m:r>
                      </m:e>
                      <m:sub>
                        <m:r>
                          <a:rPr lang="en-US" altLang="zh-CN" sz="2700" b="1" i="1" smtClean="0">
                            <a:solidFill>
                              <a:srgbClr val="000066"/>
                            </a:solidFill>
                            <a:latin typeface="Cambria Math" panose="02040503050406030204" pitchFamily="18" charset="0"/>
                            <a:ea typeface="华文中宋" panose="02010600040101010101" pitchFamily="2" charset="-122"/>
                          </a:rPr>
                          <m:t>𝑿</m:t>
                        </m:r>
                      </m:sub>
                    </m:sSub>
                  </m:oMath>
                </a14:m>
                <a:r>
                  <a:rPr lang="zh-CN" altLang="en-US" sz="2700" b="1" dirty="0">
                    <a:solidFill>
                      <a:srgbClr val="000066"/>
                    </a:solidFill>
                    <a:latin typeface="华文中宋" panose="02010600040101010101" pitchFamily="2" charset="-122"/>
                    <a:ea typeface="华文中宋" panose="02010600040101010101" pitchFamily="2" charset="-122"/>
                  </a:rPr>
                  <a:t>、</a:t>
                </a:r>
                <a14:m>
                  <m:oMath xmlns:m="http://schemas.openxmlformats.org/officeDocument/2006/math">
                    <m:sSub>
                      <m:sSubPr>
                        <m:ctrlPr>
                          <a:rPr lang="en-US" altLang="zh-CN" sz="2700" b="1" i="1" smtClean="0">
                            <a:solidFill>
                              <a:srgbClr val="000066"/>
                            </a:solidFill>
                            <a:latin typeface="Cambria Math" panose="02040503050406030204" pitchFamily="18" charset="0"/>
                            <a:ea typeface="华文中宋" panose="02010600040101010101" pitchFamily="2" charset="-122"/>
                          </a:rPr>
                        </m:ctrlPr>
                      </m:sSubPr>
                      <m:e>
                        <m:r>
                          <a:rPr lang="en-US" altLang="zh-CN" sz="2700" b="1" i="1" smtClean="0">
                            <a:solidFill>
                              <a:srgbClr val="000066"/>
                            </a:solidFill>
                            <a:latin typeface="Cambria Math" panose="02040503050406030204" pitchFamily="18" charset="0"/>
                            <a:ea typeface="华文中宋" panose="02010600040101010101" pitchFamily="2" charset="-122"/>
                          </a:rPr>
                          <m:t>𝑩</m:t>
                        </m:r>
                      </m:e>
                      <m:sub>
                        <m:r>
                          <a:rPr lang="en-US" altLang="zh-CN" sz="2700" b="1" i="1" smtClean="0">
                            <a:solidFill>
                              <a:srgbClr val="000066"/>
                            </a:solidFill>
                            <a:latin typeface="Cambria Math" panose="02040503050406030204" pitchFamily="18" charset="0"/>
                            <a:ea typeface="华文中宋" panose="02010600040101010101" pitchFamily="2" charset="-122"/>
                          </a:rPr>
                          <m:t>𝒀</m:t>
                        </m:r>
                      </m:sub>
                    </m:sSub>
                  </m:oMath>
                </a14:m>
                <a:r>
                  <a:rPr lang="zh-CN" altLang="en-US" sz="2700" b="1" dirty="0">
                    <a:solidFill>
                      <a:srgbClr val="000066"/>
                    </a:solidFill>
                    <a:latin typeface="华文中宋" panose="02010600040101010101" pitchFamily="2" charset="-122"/>
                    <a:ea typeface="华文中宋" panose="02010600040101010101" pitchFamily="2" charset="-122"/>
                  </a:rPr>
                  <a:t>和</a:t>
                </a:r>
                <a14:m>
                  <m:oMath xmlns:m="http://schemas.openxmlformats.org/officeDocument/2006/math">
                    <m:sSub>
                      <m:sSubPr>
                        <m:ctrlPr>
                          <a:rPr lang="en-US" altLang="zh-CN" sz="2700" b="1" i="1" smtClean="0">
                            <a:solidFill>
                              <a:srgbClr val="000066"/>
                            </a:solidFill>
                            <a:latin typeface="Cambria Math" panose="02040503050406030204" pitchFamily="18" charset="0"/>
                            <a:ea typeface="华文中宋" panose="02010600040101010101" pitchFamily="2" charset="-122"/>
                          </a:rPr>
                        </m:ctrlPr>
                      </m:sSubPr>
                      <m:e>
                        <m:r>
                          <a:rPr lang="en-US" altLang="zh-CN" sz="2700" b="1" i="1" smtClean="0">
                            <a:solidFill>
                              <a:srgbClr val="000066"/>
                            </a:solidFill>
                            <a:latin typeface="Cambria Math" panose="02040503050406030204" pitchFamily="18" charset="0"/>
                            <a:ea typeface="华文中宋" panose="02010600040101010101" pitchFamily="2" charset="-122"/>
                          </a:rPr>
                          <m:t>𝑩</m:t>
                        </m:r>
                      </m:e>
                      <m:sub>
                        <m:r>
                          <a:rPr lang="en-US" altLang="zh-CN" sz="2700" b="1" i="1" smtClean="0">
                            <a:solidFill>
                              <a:srgbClr val="000066"/>
                            </a:solidFill>
                            <a:latin typeface="Cambria Math" panose="02040503050406030204" pitchFamily="18" charset="0"/>
                            <a:ea typeface="华文中宋" panose="02010600040101010101" pitchFamily="2" charset="-122"/>
                          </a:rPr>
                          <m:t>𝒁</m:t>
                        </m:r>
                      </m:sub>
                    </m:sSub>
                  </m:oMath>
                </a14:m>
                <a:r>
                  <a:rPr lang="zh-CN" altLang="en-US" sz="2700" b="1" dirty="0">
                    <a:solidFill>
                      <a:srgbClr val="000066"/>
                    </a:solidFill>
                    <a:latin typeface="华文中宋" panose="02010600040101010101" pitchFamily="2" charset="-122"/>
                    <a:ea typeface="华文中宋" panose="02010600040101010101" pitchFamily="2" charset="-122"/>
                  </a:rPr>
                  <a:t>随时间的变化曲线。</a:t>
                </a:r>
                <a:r>
                  <a:rPr lang="zh-CN" altLang="zh-CN" sz="2700" b="1" dirty="0">
                    <a:solidFill>
                      <a:srgbClr val="000066"/>
                    </a:solidFill>
                    <a:latin typeface="华文中宋" panose="02010600040101010101" pitchFamily="2" charset="-122"/>
                    <a:ea typeface="华文中宋" panose="02010600040101010101" pitchFamily="2" charset="-122"/>
                  </a:rPr>
                  <a:t>通常垂直于手机平面的方向为</a:t>
                </a:r>
                <a:r>
                  <a:rPr lang="en-US" altLang="zh-CN" sz="2700" b="1" dirty="0">
                    <a:solidFill>
                      <a:srgbClr val="000066"/>
                    </a:solidFill>
                    <a:latin typeface="华文中宋" panose="02010600040101010101" pitchFamily="2" charset="-122"/>
                    <a:ea typeface="华文中宋" panose="02010600040101010101" pitchFamily="2" charset="-122"/>
                  </a:rPr>
                  <a:t>Z</a:t>
                </a:r>
                <a:r>
                  <a:rPr lang="zh-CN" altLang="zh-CN" sz="2700" b="1" dirty="0">
                    <a:solidFill>
                      <a:srgbClr val="000066"/>
                    </a:solidFill>
                    <a:latin typeface="华文中宋" panose="02010600040101010101" pitchFamily="2" charset="-122"/>
                    <a:ea typeface="华文中宋" panose="02010600040101010101" pitchFamily="2" charset="-122"/>
                  </a:rPr>
                  <a:t>，沿手机短边和长边方向分别为</a:t>
                </a:r>
                <a:r>
                  <a:rPr lang="en-US" altLang="zh-CN" sz="2700" b="1" dirty="0">
                    <a:solidFill>
                      <a:srgbClr val="000066"/>
                    </a:solidFill>
                    <a:latin typeface="华文中宋" panose="02010600040101010101" pitchFamily="2" charset="-122"/>
                    <a:ea typeface="华文中宋" panose="02010600040101010101" pitchFamily="2" charset="-122"/>
                  </a:rPr>
                  <a:t>X</a:t>
                </a:r>
                <a:r>
                  <a:rPr lang="zh-CN" altLang="zh-CN" sz="2700" b="1" dirty="0">
                    <a:solidFill>
                      <a:srgbClr val="000066"/>
                    </a:solidFill>
                    <a:latin typeface="华文中宋" panose="02010600040101010101" pitchFamily="2" charset="-122"/>
                    <a:ea typeface="华文中宋" panose="02010600040101010101" pitchFamily="2" charset="-122"/>
                  </a:rPr>
                  <a:t>和</a:t>
                </a:r>
                <a:r>
                  <a:rPr lang="en-US" altLang="zh-CN" sz="2700" b="1" dirty="0">
                    <a:solidFill>
                      <a:srgbClr val="000066"/>
                    </a:solidFill>
                    <a:latin typeface="华文中宋" panose="02010600040101010101" pitchFamily="2" charset="-122"/>
                    <a:ea typeface="华文中宋" panose="02010600040101010101" pitchFamily="2" charset="-122"/>
                  </a:rPr>
                  <a:t>Y</a:t>
                </a:r>
                <a:r>
                  <a:rPr lang="zh-CN" altLang="zh-CN" sz="2700" b="1" dirty="0">
                    <a:solidFill>
                      <a:srgbClr val="000066"/>
                    </a:solidFill>
                    <a:latin typeface="华文中宋" panose="02010600040101010101" pitchFamily="2" charset="-122"/>
                    <a:ea typeface="华文中宋" panose="02010600040101010101" pitchFamily="2" charset="-122"/>
                  </a:rPr>
                  <a:t>，</a:t>
                </a:r>
                <a:r>
                  <a:rPr lang="zh-CN" altLang="en-US" sz="2700" b="1" dirty="0">
                    <a:solidFill>
                      <a:srgbClr val="000066"/>
                    </a:solidFill>
                    <a:latin typeface="华文中宋" panose="02010600040101010101" pitchFamily="2" charset="-122"/>
                    <a:ea typeface="华文中宋" panose="02010600040101010101" pitchFamily="2" charset="-122"/>
                  </a:rPr>
                  <a:t>如图</a:t>
                </a:r>
                <a:r>
                  <a:rPr lang="en-US" altLang="zh-CN" sz="2700" b="1" dirty="0">
                    <a:solidFill>
                      <a:srgbClr val="000066"/>
                    </a:solidFill>
                    <a:latin typeface="华文中宋" panose="02010600040101010101" pitchFamily="2" charset="-122"/>
                    <a:ea typeface="华文中宋" panose="02010600040101010101" pitchFamily="2" charset="-122"/>
                  </a:rPr>
                  <a:t>3</a:t>
                </a:r>
                <a:r>
                  <a:rPr lang="zh-CN" altLang="en-US" sz="2700" b="1" dirty="0">
                    <a:solidFill>
                      <a:srgbClr val="000066"/>
                    </a:solidFill>
                    <a:latin typeface="华文中宋" panose="02010600040101010101" pitchFamily="2" charset="-122"/>
                    <a:ea typeface="华文中宋" panose="02010600040101010101" pitchFamily="2" charset="-122"/>
                  </a:rPr>
                  <a:t>所示</a:t>
                </a:r>
                <a:r>
                  <a:rPr lang="zh-CN" altLang="zh-CN" sz="2700" b="1" dirty="0">
                    <a:solidFill>
                      <a:srgbClr val="000066"/>
                    </a:solidFill>
                    <a:latin typeface="华文中宋" panose="02010600040101010101" pitchFamily="2" charset="-122"/>
                    <a:ea typeface="华文中宋" panose="02010600040101010101" pitchFamily="2" charset="-122"/>
                  </a:rPr>
                  <a:t>。</a:t>
                </a:r>
                <a:r>
                  <a:rPr lang="zh-CN" altLang="en-US" sz="2700" b="1" dirty="0">
                    <a:solidFill>
                      <a:srgbClr val="000066"/>
                    </a:solidFill>
                    <a:latin typeface="华文中宋" panose="02010600040101010101" pitchFamily="2" charset="-122"/>
                    <a:ea typeface="华文中宋" panose="02010600040101010101" pitchFamily="2" charset="-122"/>
                  </a:rPr>
                  <a:t>实验前先确定磁力计显示的三个方向的磁场与自己的手机方向轴一致。</a:t>
                </a:r>
                <a:r>
                  <a:rPr lang="zh-CN" altLang="zh-CN" sz="2700" b="1" dirty="0">
                    <a:solidFill>
                      <a:srgbClr val="000066"/>
                    </a:solidFill>
                    <a:latin typeface="华文中宋" panose="02010600040101010101" pitchFamily="2" charset="-122"/>
                    <a:ea typeface="华文中宋" panose="02010600040101010101" pitchFamily="2" charset="-122"/>
                  </a:rPr>
                  <a:t>测量时尽量使手机远离音响等具有强磁场的设备。</a:t>
                </a:r>
              </a:p>
            </p:txBody>
          </p:sp>
        </mc:Choice>
        <mc:Fallback xmlns="">
          <p:sp>
            <p:nvSpPr>
              <p:cNvPr id="3" name="矩形 2">
                <a:extLst>
                  <a:ext uri="{FF2B5EF4-FFF2-40B4-BE49-F238E27FC236}">
                    <a16:creationId xmlns:a16="http://schemas.microsoft.com/office/drawing/2014/main" id="{1A99AA99-1ED6-4E41-8C0F-3307CACE961D}"/>
                  </a:ext>
                </a:extLst>
              </p:cNvPr>
              <p:cNvSpPr>
                <a:spLocks noRot="1" noChangeAspect="1" noMove="1" noResize="1" noEditPoints="1" noAdjustHandles="1" noChangeArrowheads="1" noChangeShapeType="1" noTextEdit="1"/>
              </p:cNvSpPr>
              <p:nvPr/>
            </p:nvSpPr>
            <p:spPr>
              <a:xfrm>
                <a:off x="763348" y="1345063"/>
                <a:ext cx="6391020" cy="3416320"/>
              </a:xfrm>
              <a:prstGeom prst="rect">
                <a:avLst/>
              </a:prstGeom>
              <a:blipFill>
                <a:blip r:embed="rId2"/>
                <a:stretch>
                  <a:fillRect l="-1811" t="-1607" r="-1716" b="-3929"/>
                </a:stretch>
              </a:blipFill>
            </p:spPr>
            <p:txBody>
              <a:bodyPr/>
              <a:lstStyle/>
              <a:p>
                <a:r>
                  <a:rPr lang="zh-CN" altLang="en-US">
                    <a:noFill/>
                  </a:rPr>
                  <a:t> </a:t>
                </a:r>
              </a:p>
            </p:txBody>
          </p:sp>
        </mc:Fallback>
      </mc:AlternateContent>
      <p:grpSp>
        <p:nvGrpSpPr>
          <p:cNvPr id="18" name="组合 17">
            <a:extLst>
              <a:ext uri="{FF2B5EF4-FFF2-40B4-BE49-F238E27FC236}">
                <a16:creationId xmlns:a16="http://schemas.microsoft.com/office/drawing/2014/main" id="{F0022CD0-4FEC-45DE-AF26-9098D50C653F}"/>
              </a:ext>
            </a:extLst>
          </p:cNvPr>
          <p:cNvGrpSpPr/>
          <p:nvPr/>
        </p:nvGrpSpPr>
        <p:grpSpPr>
          <a:xfrm>
            <a:off x="7704283" y="1015179"/>
            <a:ext cx="3758511" cy="4251975"/>
            <a:chOff x="7639628" y="1107542"/>
            <a:chExt cx="3758511" cy="4251975"/>
          </a:xfrm>
        </p:grpSpPr>
        <p:grpSp>
          <p:nvGrpSpPr>
            <p:cNvPr id="14" name="组合 13">
              <a:extLst>
                <a:ext uri="{FF2B5EF4-FFF2-40B4-BE49-F238E27FC236}">
                  <a16:creationId xmlns:a16="http://schemas.microsoft.com/office/drawing/2014/main" id="{883B4B7D-33C0-4FBD-A3E2-25F087B23EAC}"/>
                </a:ext>
              </a:extLst>
            </p:cNvPr>
            <p:cNvGrpSpPr/>
            <p:nvPr/>
          </p:nvGrpSpPr>
          <p:grpSpPr>
            <a:xfrm>
              <a:off x="7639628" y="1136887"/>
              <a:ext cx="3724369" cy="4222630"/>
              <a:chOff x="7556500" y="1136887"/>
              <a:chExt cx="3724369" cy="4222630"/>
            </a:xfrm>
          </p:grpSpPr>
          <p:pic>
            <p:nvPicPr>
              <p:cNvPr id="1026" name="Picture 2" descr="https://gimg2.baidu.com/image_search/src=http%3A%2F%2Fbkimg.cdn.bcebos.com%2Fpic%2Ff703738da97739127bc6f0e5f8198618377ae256&amp;refer=http%3A%2F%2Fbkimg.cdn.bcebos.com&amp;app=2002&amp;size=f9999,10000&amp;q=a80&amp;n=0&amp;g=0n&amp;fmt=auto?sec=1650119730&amp;t=67ad7c51993b180ee108c1797dccbf49">
                <a:extLst>
                  <a:ext uri="{FF2B5EF4-FFF2-40B4-BE49-F238E27FC236}">
                    <a16:creationId xmlns:a16="http://schemas.microsoft.com/office/drawing/2014/main" id="{D046CE71-AEF6-40D0-80AE-845A0843B2F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167" r="20291"/>
              <a:stretch/>
            </p:blipFill>
            <p:spPr bwMode="auto">
              <a:xfrm>
                <a:off x="7556500" y="1136887"/>
                <a:ext cx="3724369" cy="422263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箭头连接符 4">
                <a:extLst>
                  <a:ext uri="{FF2B5EF4-FFF2-40B4-BE49-F238E27FC236}">
                    <a16:creationId xmlns:a16="http://schemas.microsoft.com/office/drawing/2014/main" id="{D5ED6A2C-E20D-4F55-B37D-7ECBFE606E4B}"/>
                  </a:ext>
                </a:extLst>
              </p:cNvPr>
              <p:cNvCxnSpPr>
                <a:cxnSpLocks/>
              </p:cNvCxnSpPr>
              <p:nvPr/>
            </p:nvCxnSpPr>
            <p:spPr>
              <a:xfrm>
                <a:off x="9459369" y="3271600"/>
                <a:ext cx="1327816" cy="939800"/>
              </a:xfrm>
              <a:prstGeom prst="straightConnector1">
                <a:avLst/>
              </a:prstGeom>
              <a:ln w="31750">
                <a:solidFill>
                  <a:srgbClr val="FF0000"/>
                </a:solidFill>
                <a:headEnd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D8EEAF6F-5F85-4A3F-91AA-7FE3EEFA5E3B}"/>
                  </a:ext>
                </a:extLst>
              </p:cNvPr>
              <p:cNvCxnSpPr>
                <a:cxnSpLocks/>
              </p:cNvCxnSpPr>
              <p:nvPr/>
            </p:nvCxnSpPr>
            <p:spPr>
              <a:xfrm flipV="1">
                <a:off x="9470482" y="1846206"/>
                <a:ext cx="1503316" cy="1431745"/>
              </a:xfrm>
              <a:prstGeom prst="straightConnector1">
                <a:avLst/>
              </a:prstGeom>
              <a:ln w="31750">
                <a:solidFill>
                  <a:srgbClr val="FF0000"/>
                </a:solidFill>
                <a:headEnd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65B699C3-C6CE-4D45-B206-F02021C18D2C}"/>
                  </a:ext>
                </a:extLst>
              </p:cNvPr>
              <p:cNvCxnSpPr>
                <a:cxnSpLocks/>
              </p:cNvCxnSpPr>
              <p:nvPr/>
            </p:nvCxnSpPr>
            <p:spPr>
              <a:xfrm flipV="1">
                <a:off x="9467307" y="1330326"/>
                <a:ext cx="232318" cy="1949213"/>
              </a:xfrm>
              <a:prstGeom prst="straightConnector1">
                <a:avLst/>
              </a:prstGeom>
              <a:ln w="31750">
                <a:solidFill>
                  <a:srgbClr val="FF0000"/>
                </a:solidFill>
                <a:headEnd w="med" len="med"/>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16672786-7EF5-47D3-98AC-A0E25B9E915A}"/>
                    </a:ext>
                  </a:extLst>
                </p:cNvPr>
                <p:cNvSpPr/>
                <p:nvPr/>
              </p:nvSpPr>
              <p:spPr>
                <a:xfrm>
                  <a:off x="10611580" y="4211400"/>
                  <a:ext cx="40908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1" i="1" smtClean="0">
                            <a:solidFill>
                              <a:srgbClr val="FF0000"/>
                            </a:solidFill>
                            <a:latin typeface="Cambria Math" panose="02040503050406030204" pitchFamily="18" charset="0"/>
                            <a:ea typeface="华文中宋" panose="02010600040101010101" pitchFamily="2" charset="-122"/>
                          </a:rPr>
                          <m:t>𝑿</m:t>
                        </m:r>
                      </m:oMath>
                    </m:oMathPara>
                  </a14:m>
                  <a:endParaRPr lang="zh-CN" altLang="en-US" dirty="0">
                    <a:solidFill>
                      <a:srgbClr val="FF0000"/>
                    </a:solidFill>
                  </a:endParaRPr>
                </a:p>
              </p:txBody>
            </p:sp>
          </mc:Choice>
          <mc:Fallback xmlns="">
            <p:sp>
              <p:nvSpPr>
                <p:cNvPr id="15" name="矩形 14">
                  <a:extLst>
                    <a:ext uri="{FF2B5EF4-FFF2-40B4-BE49-F238E27FC236}">
                      <a16:creationId xmlns:a16="http://schemas.microsoft.com/office/drawing/2014/main" id="{16672786-7EF5-47D3-98AC-A0E25B9E915A}"/>
                    </a:ext>
                  </a:extLst>
                </p:cNvPr>
                <p:cNvSpPr>
                  <a:spLocks noRot="1" noChangeAspect="1" noMove="1" noResize="1" noEditPoints="1" noAdjustHandles="1" noChangeArrowheads="1" noChangeShapeType="1" noTextEdit="1"/>
                </p:cNvSpPr>
                <p:nvPr/>
              </p:nvSpPr>
              <p:spPr>
                <a:xfrm>
                  <a:off x="10611580" y="4211400"/>
                  <a:ext cx="409086"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AA53F5F4-7208-4DB3-A095-0FF1ABAB1171}"/>
                    </a:ext>
                  </a:extLst>
                </p:cNvPr>
                <p:cNvSpPr/>
                <p:nvPr/>
              </p:nvSpPr>
              <p:spPr>
                <a:xfrm>
                  <a:off x="11003479" y="1781507"/>
                  <a:ext cx="39466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1" i="1" smtClean="0">
                            <a:solidFill>
                              <a:srgbClr val="FF0000"/>
                            </a:solidFill>
                            <a:latin typeface="Cambria Math" panose="02040503050406030204" pitchFamily="18" charset="0"/>
                            <a:ea typeface="华文中宋" panose="02010600040101010101" pitchFamily="2" charset="-122"/>
                          </a:rPr>
                          <m:t>𝒀</m:t>
                        </m:r>
                      </m:oMath>
                    </m:oMathPara>
                  </a14:m>
                  <a:endParaRPr lang="zh-CN" altLang="en-US" dirty="0">
                    <a:solidFill>
                      <a:srgbClr val="FF0000"/>
                    </a:solidFill>
                  </a:endParaRPr>
                </a:p>
              </p:txBody>
            </p:sp>
          </mc:Choice>
          <mc:Fallback xmlns="">
            <p:sp>
              <p:nvSpPr>
                <p:cNvPr id="16" name="矩形 15">
                  <a:extLst>
                    <a:ext uri="{FF2B5EF4-FFF2-40B4-BE49-F238E27FC236}">
                      <a16:creationId xmlns:a16="http://schemas.microsoft.com/office/drawing/2014/main" id="{AA53F5F4-7208-4DB3-A095-0FF1ABAB1171}"/>
                    </a:ext>
                  </a:extLst>
                </p:cNvPr>
                <p:cNvSpPr>
                  <a:spLocks noRot="1" noChangeAspect="1" noMove="1" noResize="1" noEditPoints="1" noAdjustHandles="1" noChangeArrowheads="1" noChangeShapeType="1" noTextEdit="1"/>
                </p:cNvSpPr>
                <p:nvPr/>
              </p:nvSpPr>
              <p:spPr>
                <a:xfrm>
                  <a:off x="11003479" y="1781507"/>
                  <a:ext cx="394660"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EB1674CE-A930-4D26-9F23-F4804248CD7F}"/>
                    </a:ext>
                  </a:extLst>
                </p:cNvPr>
                <p:cNvSpPr/>
                <p:nvPr/>
              </p:nvSpPr>
              <p:spPr>
                <a:xfrm>
                  <a:off x="9388094" y="1107542"/>
                  <a:ext cx="39465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1" i="1" smtClean="0">
                            <a:solidFill>
                              <a:srgbClr val="FF0000"/>
                            </a:solidFill>
                            <a:latin typeface="Cambria Math" panose="02040503050406030204" pitchFamily="18" charset="0"/>
                            <a:ea typeface="华文中宋" panose="02010600040101010101" pitchFamily="2" charset="-122"/>
                          </a:rPr>
                          <m:t>𝒁</m:t>
                        </m:r>
                      </m:oMath>
                    </m:oMathPara>
                  </a14:m>
                  <a:endParaRPr lang="zh-CN" altLang="en-US" dirty="0">
                    <a:solidFill>
                      <a:srgbClr val="FF0000"/>
                    </a:solidFill>
                  </a:endParaRPr>
                </a:p>
              </p:txBody>
            </p:sp>
          </mc:Choice>
          <mc:Fallback xmlns="">
            <p:sp>
              <p:nvSpPr>
                <p:cNvPr id="17" name="矩形 16">
                  <a:extLst>
                    <a:ext uri="{FF2B5EF4-FFF2-40B4-BE49-F238E27FC236}">
                      <a16:creationId xmlns:a16="http://schemas.microsoft.com/office/drawing/2014/main" id="{EB1674CE-A930-4D26-9F23-F4804248CD7F}"/>
                    </a:ext>
                  </a:extLst>
                </p:cNvPr>
                <p:cNvSpPr>
                  <a:spLocks noRot="1" noChangeAspect="1" noMove="1" noResize="1" noEditPoints="1" noAdjustHandles="1" noChangeArrowheads="1" noChangeShapeType="1" noTextEdit="1"/>
                </p:cNvSpPr>
                <p:nvPr/>
              </p:nvSpPr>
              <p:spPr>
                <a:xfrm>
                  <a:off x="9388094" y="1107542"/>
                  <a:ext cx="394659" cy="369332"/>
                </a:xfrm>
                <a:prstGeom prst="rect">
                  <a:avLst/>
                </a:prstGeom>
                <a:blipFill>
                  <a:blip r:embed="rId6"/>
                  <a:stretch>
                    <a:fillRect/>
                  </a:stretch>
                </a:blipFill>
              </p:spPr>
              <p:txBody>
                <a:bodyPr/>
                <a:lstStyle/>
                <a:p>
                  <a:r>
                    <a:rPr lang="zh-CN" altLang="en-US">
                      <a:noFill/>
                    </a:rPr>
                    <a:t> </a:t>
                  </a:r>
                </a:p>
              </p:txBody>
            </p:sp>
          </mc:Fallback>
        </mc:AlternateContent>
      </p:grpSp>
      <p:sp>
        <p:nvSpPr>
          <p:cNvPr id="20" name="矩形 19">
            <a:extLst>
              <a:ext uri="{FF2B5EF4-FFF2-40B4-BE49-F238E27FC236}">
                <a16:creationId xmlns:a16="http://schemas.microsoft.com/office/drawing/2014/main" id="{39894FA4-AFEC-4526-A1BA-AD224D8BFB96}"/>
              </a:ext>
            </a:extLst>
          </p:cNvPr>
          <p:cNvSpPr/>
          <p:nvPr/>
        </p:nvSpPr>
        <p:spPr>
          <a:xfrm>
            <a:off x="8568621" y="4931743"/>
            <a:ext cx="2733441" cy="400110"/>
          </a:xfrm>
          <a:prstGeom prst="rect">
            <a:avLst/>
          </a:prstGeom>
        </p:spPr>
        <p:txBody>
          <a:bodyPr wrap="none">
            <a:spAutoFit/>
          </a:bodyPr>
          <a:lstStyle/>
          <a:p>
            <a:r>
              <a:rPr lang="zh-CN" altLang="en-US" sz="2000" b="1" dirty="0">
                <a:solidFill>
                  <a:schemeClr val="accent4">
                    <a:lumMod val="60000"/>
                    <a:lumOff val="40000"/>
                  </a:schemeClr>
                </a:solidFill>
                <a:latin typeface="华文中宋" panose="02010600040101010101" pitchFamily="2" charset="-122"/>
                <a:ea typeface="华文中宋" panose="02010600040101010101" pitchFamily="2" charset="-122"/>
              </a:rPr>
              <a:t>图</a:t>
            </a:r>
            <a:r>
              <a:rPr lang="en-US" altLang="zh-CN" sz="2000" b="1" dirty="0">
                <a:solidFill>
                  <a:schemeClr val="accent4">
                    <a:lumMod val="60000"/>
                    <a:lumOff val="40000"/>
                  </a:schemeClr>
                </a:solidFill>
                <a:latin typeface="华文中宋" panose="02010600040101010101" pitchFamily="2" charset="-122"/>
                <a:ea typeface="华文中宋" panose="02010600040101010101" pitchFamily="2" charset="-122"/>
              </a:rPr>
              <a:t>3 </a:t>
            </a:r>
            <a:r>
              <a:rPr lang="zh-CN" altLang="en-US" sz="2000" b="1" dirty="0">
                <a:solidFill>
                  <a:schemeClr val="accent4">
                    <a:lumMod val="60000"/>
                    <a:lumOff val="40000"/>
                  </a:schemeClr>
                </a:solidFill>
                <a:latin typeface="华文中宋" panose="02010600040101010101" pitchFamily="2" charset="-122"/>
                <a:ea typeface="华文中宋" panose="02010600040101010101" pitchFamily="2" charset="-122"/>
              </a:rPr>
              <a:t>手机的三个方向轴</a:t>
            </a:r>
            <a:endParaRPr lang="zh-CN" altLang="en-US" sz="2000" dirty="0">
              <a:solidFill>
                <a:schemeClr val="accent4">
                  <a:lumMod val="60000"/>
                  <a:lumOff val="40000"/>
                </a:schemeClr>
              </a:solidFill>
            </a:endParaRPr>
          </a:p>
        </p:txBody>
      </p:sp>
    </p:spTree>
    <p:extLst>
      <p:ext uri="{BB962C8B-B14F-4D97-AF65-F5344CB8AC3E}">
        <p14:creationId xmlns:p14="http://schemas.microsoft.com/office/powerpoint/2010/main" val="259720092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D9D9998D-757F-4024-A86B-DF6DA102E7F7}"/>
              </a:ext>
            </a:extLst>
          </p:cNvPr>
          <p:cNvSpPr txBox="1"/>
          <p:nvPr/>
        </p:nvSpPr>
        <p:spPr>
          <a:xfrm>
            <a:off x="337238" y="113726"/>
            <a:ext cx="2358338" cy="584775"/>
          </a:xfrm>
          <a:prstGeom prst="rect">
            <a:avLst/>
          </a:prstGeom>
          <a:noFill/>
          <a:ln w="9525">
            <a:noFill/>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3200" b="1" dirty="0">
                <a:solidFill>
                  <a:srgbClr val="FF0000"/>
                </a:solidFill>
                <a:latin typeface="微软雅黑" panose="020B0503020204020204" pitchFamily="34" charset="-122"/>
                <a:ea typeface="微软雅黑" panose="020B0503020204020204" pitchFamily="34" charset="-122"/>
              </a:rPr>
              <a:t>二</a:t>
            </a:r>
            <a:r>
              <a:rPr kumimoji="0" lang="zh-CN" altLang="en-US" sz="32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 实验原理</a:t>
            </a:r>
          </a:p>
        </p:txBody>
      </p:sp>
      <p:sp>
        <p:nvSpPr>
          <p:cNvPr id="3" name="矩形 2">
            <a:extLst>
              <a:ext uri="{FF2B5EF4-FFF2-40B4-BE49-F238E27FC236}">
                <a16:creationId xmlns:a16="http://schemas.microsoft.com/office/drawing/2014/main" id="{1A99AA99-1ED6-4E41-8C0F-3307CACE961D}"/>
              </a:ext>
            </a:extLst>
          </p:cNvPr>
          <p:cNvSpPr/>
          <p:nvPr/>
        </p:nvSpPr>
        <p:spPr>
          <a:xfrm>
            <a:off x="920365" y="1003318"/>
            <a:ext cx="8306762" cy="507831"/>
          </a:xfrm>
          <a:prstGeom prst="rect">
            <a:avLst/>
          </a:prstGeom>
        </p:spPr>
        <p:txBody>
          <a:bodyPr wrap="square">
            <a:spAutoFit/>
          </a:bodyPr>
          <a:lstStyle/>
          <a:p>
            <a:pPr indent="457200" algn="just" defTabSz="457200"/>
            <a:r>
              <a:rPr lang="zh-CN" altLang="en-US" sz="2700" b="1" dirty="0">
                <a:solidFill>
                  <a:srgbClr val="000066"/>
                </a:solidFill>
                <a:latin typeface="华文中宋" panose="02010600040101010101" pitchFamily="2" charset="-122"/>
                <a:ea typeface="华文中宋" panose="02010600040101010101" pitchFamily="2" charset="-122"/>
              </a:rPr>
              <a:t>沿</a:t>
            </a:r>
            <a:r>
              <a:rPr lang="en-US" altLang="zh-CN" sz="2700" b="1" dirty="0">
                <a:solidFill>
                  <a:srgbClr val="000066"/>
                </a:solidFill>
                <a:latin typeface="华文中宋" panose="02010600040101010101" pitchFamily="2" charset="-122"/>
                <a:ea typeface="华文中宋" panose="02010600040101010101" pitchFamily="2" charset="-122"/>
              </a:rPr>
              <a:t>Z</a:t>
            </a:r>
            <a:r>
              <a:rPr lang="zh-CN" altLang="en-US" sz="2700" b="1" dirty="0">
                <a:solidFill>
                  <a:srgbClr val="000066"/>
                </a:solidFill>
                <a:latin typeface="华文中宋" panose="02010600040101010101" pitchFamily="2" charset="-122"/>
                <a:ea typeface="华文中宋" panose="02010600040101010101" pitchFamily="2" charset="-122"/>
              </a:rPr>
              <a:t>轴和</a:t>
            </a:r>
            <a:r>
              <a:rPr lang="en-US" altLang="zh-CN" sz="2700" b="1" dirty="0">
                <a:solidFill>
                  <a:srgbClr val="000066"/>
                </a:solidFill>
                <a:latin typeface="华文中宋" panose="02010600040101010101" pitchFamily="2" charset="-122"/>
                <a:ea typeface="华文中宋" panose="02010600040101010101" pitchFamily="2" charset="-122"/>
              </a:rPr>
              <a:t>Y</a:t>
            </a:r>
            <a:r>
              <a:rPr lang="zh-CN" altLang="en-US" sz="2700" b="1" dirty="0">
                <a:solidFill>
                  <a:srgbClr val="000066"/>
                </a:solidFill>
                <a:latin typeface="华文中宋" panose="02010600040101010101" pitchFamily="2" charset="-122"/>
                <a:ea typeface="华文中宋" panose="02010600040101010101" pitchFamily="2" charset="-122"/>
              </a:rPr>
              <a:t>轴旋转手机时，磁力计的测量结果示例</a:t>
            </a:r>
            <a:endParaRPr lang="zh-CN" altLang="zh-CN" sz="2700" b="1" dirty="0">
              <a:solidFill>
                <a:srgbClr val="000066"/>
              </a:solidFill>
              <a:latin typeface="华文中宋" panose="02010600040101010101" pitchFamily="2" charset="-122"/>
              <a:ea typeface="华文中宋" panose="02010600040101010101" pitchFamily="2" charset="-122"/>
            </a:endParaRPr>
          </a:p>
        </p:txBody>
      </p:sp>
      <p:pic>
        <p:nvPicPr>
          <p:cNvPr id="19" name="图片 18">
            <a:extLst>
              <a:ext uri="{FF2B5EF4-FFF2-40B4-BE49-F238E27FC236}">
                <a16:creationId xmlns:a16="http://schemas.microsoft.com/office/drawing/2014/main" id="{39665FB2-0ADD-45DA-8B91-416539A0E3A5}"/>
              </a:ext>
            </a:extLst>
          </p:cNvPr>
          <p:cNvPicPr/>
          <p:nvPr/>
        </p:nvPicPr>
        <p:blipFill>
          <a:blip r:embed="rId2" cstate="print"/>
          <a:srcRect/>
          <a:stretch>
            <a:fillRect/>
          </a:stretch>
        </p:blipFill>
        <p:spPr>
          <a:xfrm>
            <a:off x="2322551" y="1706677"/>
            <a:ext cx="5685376" cy="3761250"/>
          </a:xfrm>
          <a:prstGeom prst="rect">
            <a:avLst/>
          </a:prstGeom>
          <a:noFill/>
          <a:ln w="9525">
            <a:noFill/>
            <a:miter lim="800000"/>
            <a:headEnd/>
            <a:tailEnd/>
          </a:ln>
        </p:spPr>
      </p:pic>
      <p:sp>
        <p:nvSpPr>
          <p:cNvPr id="4" name="文本框 3">
            <a:extLst>
              <a:ext uri="{FF2B5EF4-FFF2-40B4-BE49-F238E27FC236}">
                <a16:creationId xmlns:a16="http://schemas.microsoft.com/office/drawing/2014/main" id="{F3B60D5F-A37B-466A-A546-63573D352481}"/>
              </a:ext>
            </a:extLst>
          </p:cNvPr>
          <p:cNvSpPr txBox="1"/>
          <p:nvPr/>
        </p:nvSpPr>
        <p:spPr>
          <a:xfrm>
            <a:off x="726402" y="5467927"/>
            <a:ext cx="7573818" cy="1323439"/>
          </a:xfrm>
          <a:prstGeom prst="rect">
            <a:avLst/>
          </a:prstGeom>
          <a:noFill/>
        </p:spPr>
        <p:txBody>
          <a:bodyPr wrap="square" rtlCol="0">
            <a:spAutoFit/>
          </a:bodyPr>
          <a:lstStyle/>
          <a:p>
            <a:r>
              <a:rPr lang="zh-CN" altLang="zh-CN" sz="1600" b="1" dirty="0">
                <a:latin typeface="华文中宋" panose="02010600040101010101" pitchFamily="2" charset="-122"/>
                <a:ea typeface="华文中宋" panose="02010600040101010101" pitchFamily="2" charset="-122"/>
              </a:rPr>
              <a:t>注意事项</a:t>
            </a:r>
            <a:r>
              <a:rPr lang="zh-CN" altLang="zh-CN" sz="1600" dirty="0">
                <a:latin typeface="华文中宋" panose="02010600040101010101" pitchFamily="2" charset="-122"/>
                <a:ea typeface="华文中宋" panose="02010600040101010101" pitchFamily="2" charset="-122"/>
              </a:rPr>
              <a:t>：</a:t>
            </a:r>
            <a:endParaRPr lang="en-US" altLang="zh-CN" sz="1600" dirty="0">
              <a:latin typeface="华文中宋" panose="02010600040101010101" pitchFamily="2" charset="-122"/>
              <a:ea typeface="华文中宋" panose="02010600040101010101" pitchFamily="2" charset="-122"/>
            </a:endParaRPr>
          </a:p>
          <a:p>
            <a:pPr marL="360000" indent="-216000">
              <a:buFont typeface="Arial" panose="020B0604020202020204" pitchFamily="34" charset="0"/>
              <a:buChar char="•"/>
            </a:pPr>
            <a:r>
              <a:rPr lang="zh-CN" altLang="en-US" sz="1600" dirty="0">
                <a:latin typeface="华文中宋" panose="02010600040101010101" pitchFamily="2" charset="-122"/>
                <a:ea typeface="华文中宋" panose="02010600040101010101" pitchFamily="2" charset="-122"/>
              </a:rPr>
              <a:t>由于是手动旋转手机，测量曲线不规则可以接受。但测量方向的峰和谷的值需基本一致，非测量方向的值浮动不可过大</a:t>
            </a:r>
            <a:endParaRPr lang="en-US" altLang="zh-CN" sz="1600" dirty="0">
              <a:latin typeface="华文中宋" panose="02010600040101010101" pitchFamily="2" charset="-122"/>
              <a:ea typeface="华文中宋" panose="02010600040101010101" pitchFamily="2" charset="-122"/>
            </a:endParaRPr>
          </a:p>
          <a:p>
            <a:pPr marL="360000" indent="-216000">
              <a:buFont typeface="Arial" panose="020B0604020202020204" pitchFamily="34" charset="0"/>
              <a:buChar char="•"/>
            </a:pPr>
            <a:r>
              <a:rPr lang="zh-CN" altLang="zh-CN" sz="1600" dirty="0">
                <a:latin typeface="华文中宋" panose="02010600040101010101" pitchFamily="2" charset="-122"/>
                <a:ea typeface="华文中宋" panose="02010600040101010101" pitchFamily="2" charset="-122"/>
              </a:rPr>
              <a:t>有些使用过久的手机可能磁力计不灵敏，曲线不断上下跳动，</a:t>
            </a:r>
            <a:r>
              <a:rPr lang="zh-CN" altLang="en-US" sz="1600" dirty="0">
                <a:latin typeface="华文中宋" panose="02010600040101010101" pitchFamily="2" charset="-122"/>
                <a:ea typeface="华文中宋" panose="02010600040101010101" pitchFamily="2" charset="-122"/>
              </a:rPr>
              <a:t>完全</a:t>
            </a:r>
            <a:r>
              <a:rPr lang="zh-CN" altLang="zh-CN" sz="1600" dirty="0">
                <a:latin typeface="华文中宋" panose="02010600040101010101" pitchFamily="2" charset="-122"/>
                <a:ea typeface="华文中宋" panose="02010600040101010101" pitchFamily="2" charset="-122"/>
              </a:rPr>
              <a:t>无法</a:t>
            </a:r>
            <a:r>
              <a:rPr lang="zh-CN" altLang="en-US" sz="1600" dirty="0">
                <a:latin typeface="华文中宋" panose="02010600040101010101" pitchFamily="2" charset="-122"/>
                <a:ea typeface="华文中宋" panose="02010600040101010101" pitchFamily="2" charset="-122"/>
              </a:rPr>
              <a:t>显示</a:t>
            </a:r>
            <a:r>
              <a:rPr lang="zh-CN" altLang="zh-CN" sz="1600" dirty="0">
                <a:latin typeface="华文中宋" panose="02010600040101010101" pitchFamily="2" charset="-122"/>
                <a:ea typeface="华文中宋" panose="02010600040101010101" pitchFamily="2" charset="-122"/>
              </a:rPr>
              <a:t>清晰</a:t>
            </a:r>
            <a:r>
              <a:rPr lang="zh-CN" altLang="en-US" sz="1600" dirty="0">
                <a:latin typeface="华文中宋" panose="02010600040101010101" pitchFamily="2" charset="-122"/>
                <a:ea typeface="华文中宋" panose="02010600040101010101" pitchFamily="2" charset="-122"/>
              </a:rPr>
              <a:t>。若</a:t>
            </a:r>
            <a:r>
              <a:rPr lang="zh-CN" altLang="zh-CN" sz="1600" dirty="0">
                <a:latin typeface="华文中宋" panose="02010600040101010101" pitchFamily="2" charset="-122"/>
                <a:ea typeface="华文中宋" panose="02010600040101010101" pitchFamily="2" charset="-122"/>
              </a:rPr>
              <a:t>遇这种情况</a:t>
            </a:r>
            <a:r>
              <a:rPr lang="zh-CN" altLang="en-US" sz="1600" dirty="0">
                <a:latin typeface="华文中宋" panose="02010600040101010101" pitchFamily="2" charset="-122"/>
                <a:ea typeface="华文中宋" panose="02010600040101010101" pitchFamily="2" charset="-122"/>
              </a:rPr>
              <a:t>可</a:t>
            </a:r>
            <a:r>
              <a:rPr lang="zh-CN" altLang="zh-CN" sz="1600" dirty="0">
                <a:latin typeface="华文中宋" panose="02010600040101010101" pitchFamily="2" charset="-122"/>
                <a:ea typeface="华文中宋" panose="02010600040101010101" pitchFamily="2" charset="-122"/>
              </a:rPr>
              <a:t>另借一台手机再进行实验。</a:t>
            </a:r>
          </a:p>
        </p:txBody>
      </p:sp>
      <p:sp>
        <p:nvSpPr>
          <p:cNvPr id="6" name="矩形 5">
            <a:extLst>
              <a:ext uri="{FF2B5EF4-FFF2-40B4-BE49-F238E27FC236}">
                <a16:creationId xmlns:a16="http://schemas.microsoft.com/office/drawing/2014/main" id="{1F97A692-9AE2-4502-B66A-3633D3AC01F5}"/>
              </a:ext>
            </a:extLst>
          </p:cNvPr>
          <p:cNvSpPr/>
          <p:nvPr/>
        </p:nvSpPr>
        <p:spPr>
          <a:xfrm>
            <a:off x="8455340" y="2505670"/>
            <a:ext cx="3051272" cy="923330"/>
          </a:xfrm>
          <a:prstGeom prst="rect">
            <a:avLst/>
          </a:prstGeom>
        </p:spPr>
        <p:txBody>
          <a:bodyPr wrap="square">
            <a:spAutoFit/>
          </a:bodyPr>
          <a:lstStyle/>
          <a:p>
            <a:pPr algn="just"/>
            <a:r>
              <a:rPr lang="zh-CN" altLang="zh-CN" b="1" dirty="0">
                <a:solidFill>
                  <a:schemeClr val="accent4">
                    <a:lumMod val="60000"/>
                    <a:lumOff val="40000"/>
                  </a:schemeClr>
                </a:solidFill>
                <a:latin typeface="华文中宋" panose="02010600040101010101" pitchFamily="2" charset="-122"/>
                <a:ea typeface="华文中宋" panose="02010600040101010101" pitchFamily="2" charset="-122"/>
              </a:rPr>
              <a:t>读数时把图形放大，点击图形下方的“读取数据”，</a:t>
            </a:r>
            <a:r>
              <a:rPr lang="zh-CN" altLang="en-US" b="1" dirty="0">
                <a:solidFill>
                  <a:schemeClr val="accent4">
                    <a:lumMod val="60000"/>
                    <a:lumOff val="40000"/>
                  </a:schemeClr>
                </a:solidFill>
                <a:latin typeface="华文中宋" panose="02010600040101010101" pitchFamily="2" charset="-122"/>
                <a:ea typeface="华文中宋" panose="02010600040101010101" pitchFamily="2" charset="-122"/>
              </a:rPr>
              <a:t>可</a:t>
            </a:r>
            <a:r>
              <a:rPr lang="zh-CN" altLang="zh-CN" b="1" dirty="0">
                <a:solidFill>
                  <a:schemeClr val="accent4">
                    <a:lumMod val="60000"/>
                    <a:lumOff val="40000"/>
                  </a:schemeClr>
                </a:solidFill>
                <a:latin typeface="华文中宋" panose="02010600040101010101" pitchFamily="2" charset="-122"/>
                <a:ea typeface="华文中宋" panose="02010600040101010101" pitchFamily="2" charset="-122"/>
              </a:rPr>
              <a:t>读取</a:t>
            </a:r>
            <a:r>
              <a:rPr lang="zh-CN" altLang="en-US" b="1" dirty="0">
                <a:solidFill>
                  <a:schemeClr val="accent4">
                    <a:lumMod val="60000"/>
                    <a:lumOff val="40000"/>
                  </a:schemeClr>
                </a:solidFill>
                <a:latin typeface="华文中宋" panose="02010600040101010101" pitchFamily="2" charset="-122"/>
                <a:ea typeface="华文中宋" panose="02010600040101010101" pitchFamily="2" charset="-122"/>
              </a:rPr>
              <a:t>曲线上点的值。</a:t>
            </a:r>
            <a:endParaRPr lang="zh-CN" altLang="en-US" dirty="0">
              <a:solidFill>
                <a:schemeClr val="accent4">
                  <a:lumMod val="60000"/>
                  <a:lumOff val="40000"/>
                </a:schemeClr>
              </a:solidFill>
            </a:endParaRPr>
          </a:p>
        </p:txBody>
      </p:sp>
    </p:spTree>
    <p:extLst>
      <p:ext uri="{BB962C8B-B14F-4D97-AF65-F5344CB8AC3E}">
        <p14:creationId xmlns:p14="http://schemas.microsoft.com/office/powerpoint/2010/main" val="247917442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a:extLst>
              <a:ext uri="{FF2B5EF4-FFF2-40B4-BE49-F238E27FC236}">
                <a16:creationId xmlns:a16="http://schemas.microsoft.com/office/drawing/2014/main" id="{919528EA-4ACD-4467-849D-AD64398CB8EA}"/>
              </a:ext>
            </a:extLst>
          </p:cNvPr>
          <p:cNvSpPr txBox="1"/>
          <p:nvPr/>
        </p:nvSpPr>
        <p:spPr>
          <a:xfrm>
            <a:off x="337238" y="113726"/>
            <a:ext cx="6096541" cy="584775"/>
          </a:xfrm>
          <a:prstGeom prst="rect">
            <a:avLst/>
          </a:prstGeom>
          <a:noFill/>
          <a:ln w="9525">
            <a:noFill/>
          </a:ln>
        </p:spPr>
        <p:txBody>
          <a:bodyPr wrap="none">
            <a:spAutoFit/>
          </a:bodyPr>
          <a:lstStyle/>
          <a:p>
            <a:pPr fontAlgn="base">
              <a:spcBef>
                <a:spcPct val="0"/>
              </a:spcBef>
              <a:spcAft>
                <a:spcPct val="0"/>
              </a:spcAft>
            </a:pPr>
            <a:r>
              <a:rPr kumimoji="0" lang="zh-CN" altLang="en-US" sz="32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三 实验步骤</a:t>
            </a:r>
            <a:r>
              <a:rPr lang="en-US" altLang="zh-CN" sz="3200" b="1" dirty="0">
                <a:solidFill>
                  <a:srgbClr val="FF0000"/>
                </a:solidFill>
                <a:latin typeface="微软雅黑" panose="020B0503020204020204" pitchFamily="34" charset="-122"/>
                <a:ea typeface="微软雅黑" panose="020B0503020204020204" pitchFamily="34" charset="-122"/>
              </a:rPr>
              <a:t>/</a:t>
            </a:r>
            <a:r>
              <a:rPr lang="en-US" altLang="zh-CN" sz="2400" b="1" dirty="0">
                <a:solidFill>
                  <a:srgbClr val="006666"/>
                </a:solidFill>
                <a:latin typeface="微软雅黑" panose="020B0503020204020204" pitchFamily="34" charset="-122"/>
                <a:ea typeface="微软雅黑" panose="020B0503020204020204" pitchFamily="34" charset="-122"/>
              </a:rPr>
              <a:t>3.1</a:t>
            </a:r>
            <a:r>
              <a:rPr lang="zh-CN" altLang="en-US" sz="2400" b="1" dirty="0">
                <a:solidFill>
                  <a:srgbClr val="006666"/>
                </a:solidFill>
                <a:latin typeface="微软雅黑" panose="020B0503020204020204" pitchFamily="34" charset="-122"/>
                <a:ea typeface="微软雅黑" panose="020B0503020204020204" pitchFamily="34" charset="-122"/>
              </a:rPr>
              <a:t>测量地磁场的水平分量</a:t>
            </a:r>
            <a:endParaRPr lang="en-US" altLang="zh-CN" sz="2400" b="1" dirty="0">
              <a:solidFill>
                <a:srgbClr val="006666"/>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22131E35-A0FD-4C1A-B992-B82592B8C59E}"/>
                  </a:ext>
                </a:extLst>
              </p:cNvPr>
              <p:cNvSpPr/>
              <p:nvPr/>
            </p:nvSpPr>
            <p:spPr>
              <a:xfrm>
                <a:off x="869862" y="1053200"/>
                <a:ext cx="9216247" cy="2671116"/>
              </a:xfrm>
              <a:prstGeom prst="rect">
                <a:avLst/>
              </a:prstGeom>
            </p:spPr>
            <p:txBody>
              <a:bodyPr wrap="square">
                <a:spAutoFit/>
              </a:bodyPr>
              <a:lstStyle/>
              <a:p>
                <a:pPr algn="just">
                  <a:spcAft>
                    <a:spcPts val="600"/>
                  </a:spcAft>
                </a:pPr>
                <a:r>
                  <a:rPr lang="zh-CN" altLang="en-US" sz="2700" b="1" dirty="0">
                    <a:solidFill>
                      <a:srgbClr val="000066"/>
                    </a:solidFill>
                    <a:latin typeface="华文中宋" panose="02010600040101010101" pitchFamily="2" charset="-122"/>
                    <a:ea typeface="华文中宋" panose="02010600040101010101" pitchFamily="2" charset="-122"/>
                  </a:rPr>
                  <a:t>      将手机水平放置，打开</a:t>
                </a:r>
                <a:r>
                  <a:rPr lang="en-US" altLang="zh-CN" sz="2700" b="1" dirty="0" err="1">
                    <a:solidFill>
                      <a:srgbClr val="000066"/>
                    </a:solidFill>
                    <a:latin typeface="华文中宋" panose="02010600040101010101" pitchFamily="2" charset="-122"/>
                    <a:ea typeface="华文中宋" panose="02010600040101010101" pitchFamily="2" charset="-122"/>
                  </a:rPr>
                  <a:t>phyphox</a:t>
                </a:r>
                <a:r>
                  <a:rPr lang="zh-CN" altLang="en-US" sz="2700" b="1" dirty="0">
                    <a:solidFill>
                      <a:srgbClr val="000066"/>
                    </a:solidFill>
                    <a:latin typeface="华文中宋" panose="02010600040101010101" pitchFamily="2" charset="-122"/>
                    <a:ea typeface="华文中宋" panose="02010600040101010101" pitchFamily="2" charset="-122"/>
                  </a:rPr>
                  <a:t>软件的磁力计功能开关，在水平面上缓慢旋转手机超过</a:t>
                </a:r>
                <a:r>
                  <a:rPr lang="en-US" altLang="zh-CN" sz="2700" b="1" dirty="0">
                    <a:solidFill>
                      <a:srgbClr val="000066"/>
                    </a:solidFill>
                    <a:latin typeface="华文中宋" panose="02010600040101010101" pitchFamily="2" charset="-122"/>
                    <a:ea typeface="华文中宋" panose="02010600040101010101" pitchFamily="2" charset="-122"/>
                  </a:rPr>
                  <a:t>2</a:t>
                </a:r>
                <a:r>
                  <a:rPr lang="zh-CN" altLang="en-US" sz="2700" b="1" dirty="0">
                    <a:solidFill>
                      <a:srgbClr val="000066"/>
                    </a:solidFill>
                    <a:latin typeface="华文中宋" panose="02010600040101010101" pitchFamily="2" charset="-122"/>
                    <a:ea typeface="华文中宋" panose="02010600040101010101" pitchFamily="2" charset="-122"/>
                  </a:rPr>
                  <a:t>周。选定测量结果的几个连续周期，找到磁场在水平方向（</a:t>
                </a:r>
                <a:r>
                  <a:rPr lang="en-US" altLang="zh-CN" sz="2700" b="1" dirty="0">
                    <a:solidFill>
                      <a:srgbClr val="000066"/>
                    </a:solidFill>
                    <a:latin typeface="华文中宋" panose="02010600040101010101" pitchFamily="2" charset="-122"/>
                    <a:ea typeface="华文中宋" panose="02010600040101010101" pitchFamily="2" charset="-122"/>
                  </a:rPr>
                  <a:t>X</a:t>
                </a:r>
                <a:r>
                  <a:rPr lang="zh-CN" altLang="en-US" sz="2700" b="1" dirty="0">
                    <a:solidFill>
                      <a:srgbClr val="000066"/>
                    </a:solidFill>
                    <a:latin typeface="华文中宋" panose="02010600040101010101" pitchFamily="2" charset="-122"/>
                    <a:ea typeface="华文中宋" panose="02010600040101010101" pitchFamily="2" charset="-122"/>
                  </a:rPr>
                  <a:t>或</a:t>
                </a:r>
                <a:r>
                  <a:rPr lang="en-US" altLang="zh-CN" sz="2700" b="1" dirty="0">
                    <a:solidFill>
                      <a:srgbClr val="000066"/>
                    </a:solidFill>
                    <a:latin typeface="华文中宋" panose="02010600040101010101" pitchFamily="2" charset="-122"/>
                    <a:ea typeface="华文中宋" panose="02010600040101010101" pitchFamily="2" charset="-122"/>
                  </a:rPr>
                  <a:t>Y</a:t>
                </a:r>
                <a:r>
                  <a:rPr lang="zh-CN" altLang="en-US" sz="2700" b="1" dirty="0">
                    <a:solidFill>
                      <a:srgbClr val="000066"/>
                    </a:solidFill>
                    <a:latin typeface="华文中宋" panose="02010600040101010101" pitchFamily="2" charset="-122"/>
                    <a:ea typeface="华文中宋" panose="02010600040101010101" pitchFamily="2" charset="-122"/>
                  </a:rPr>
                  <a:t>）的峰值</a:t>
                </a:r>
                <a14:m>
                  <m:oMath xmlns:m="http://schemas.openxmlformats.org/officeDocument/2006/math">
                    <m:sSub>
                      <m:sSubPr>
                        <m:ctrlPr>
                          <a:rPr lang="en-US" altLang="zh-CN" sz="2700" b="1" i="1" dirty="0" smtClean="0">
                            <a:solidFill>
                              <a:srgbClr val="000066"/>
                            </a:solidFill>
                            <a:latin typeface="Cambria Math" panose="02040503050406030204" pitchFamily="18" charset="0"/>
                            <a:ea typeface="华文中宋" panose="02010600040101010101" pitchFamily="2" charset="-122"/>
                          </a:rPr>
                        </m:ctrlPr>
                      </m:sSubPr>
                      <m:e>
                        <m:r>
                          <a:rPr lang="en-US" altLang="zh-CN" sz="2700" b="1" i="1" dirty="0" smtClean="0">
                            <a:solidFill>
                              <a:srgbClr val="000066"/>
                            </a:solidFill>
                            <a:latin typeface="Cambria Math" panose="02040503050406030204" pitchFamily="18" charset="0"/>
                            <a:ea typeface="华文中宋" panose="02010600040101010101" pitchFamily="2" charset="-122"/>
                          </a:rPr>
                          <m:t>𝑩</m:t>
                        </m:r>
                      </m:e>
                      <m:sub>
                        <m:r>
                          <a:rPr lang="en-US" altLang="zh-CN" sz="2700" b="1" i="1" dirty="0" smtClean="0">
                            <a:solidFill>
                              <a:srgbClr val="000066"/>
                            </a:solidFill>
                            <a:latin typeface="Cambria Math" panose="02040503050406030204" pitchFamily="18" charset="0"/>
                            <a:ea typeface="华文中宋" panose="02010600040101010101" pitchFamily="2" charset="-122"/>
                          </a:rPr>
                          <m:t>𝒎𝒂𝒙</m:t>
                        </m:r>
                      </m:sub>
                    </m:sSub>
                    <m:r>
                      <a:rPr lang="zh-CN" altLang="en-US" sz="2700" b="1" i="1" dirty="0" smtClean="0">
                        <a:solidFill>
                          <a:srgbClr val="000066"/>
                        </a:solidFill>
                        <a:latin typeface="Cambria Math" panose="02040503050406030204" pitchFamily="18" charset="0"/>
                        <a:ea typeface="华文中宋" panose="02010600040101010101" pitchFamily="2" charset="-122"/>
                      </a:rPr>
                      <m:t> </m:t>
                    </m:r>
                  </m:oMath>
                </a14:m>
                <a:r>
                  <a:rPr lang="zh-CN" altLang="en-US" sz="2700" b="1" dirty="0">
                    <a:solidFill>
                      <a:srgbClr val="000066"/>
                    </a:solidFill>
                    <a:latin typeface="华文中宋" panose="02010600040101010101" pitchFamily="2" charset="-122"/>
                    <a:ea typeface="华文中宋" panose="02010600040101010101" pitchFamily="2" charset="-122"/>
                  </a:rPr>
                  <a:t>和谷值</a:t>
                </a:r>
                <a14:m>
                  <m:oMath xmlns:m="http://schemas.openxmlformats.org/officeDocument/2006/math">
                    <m:sSub>
                      <m:sSubPr>
                        <m:ctrlPr>
                          <a:rPr lang="en-US" altLang="zh-CN" sz="2700" b="1" i="1" smtClean="0">
                            <a:solidFill>
                              <a:srgbClr val="000066"/>
                            </a:solidFill>
                            <a:latin typeface="Cambria Math" panose="02040503050406030204" pitchFamily="18" charset="0"/>
                            <a:ea typeface="华文中宋" panose="02010600040101010101" pitchFamily="2" charset="-122"/>
                          </a:rPr>
                        </m:ctrlPr>
                      </m:sSubPr>
                      <m:e>
                        <m:r>
                          <a:rPr lang="en-US" altLang="zh-CN" sz="2700" b="1" i="1" smtClean="0">
                            <a:solidFill>
                              <a:srgbClr val="000066"/>
                            </a:solidFill>
                            <a:latin typeface="Cambria Math" panose="02040503050406030204" pitchFamily="18" charset="0"/>
                            <a:ea typeface="华文中宋" panose="02010600040101010101" pitchFamily="2" charset="-122"/>
                          </a:rPr>
                          <m:t>𝑩</m:t>
                        </m:r>
                      </m:e>
                      <m:sub>
                        <m:r>
                          <a:rPr lang="en-US" altLang="zh-CN" sz="2700" b="1" i="1" smtClean="0">
                            <a:solidFill>
                              <a:srgbClr val="000066"/>
                            </a:solidFill>
                            <a:latin typeface="Cambria Math" panose="02040503050406030204" pitchFamily="18" charset="0"/>
                            <a:ea typeface="华文中宋" panose="02010600040101010101" pitchFamily="2" charset="-122"/>
                          </a:rPr>
                          <m:t>𝒎𝒊𝒏</m:t>
                        </m:r>
                      </m:sub>
                    </m:sSub>
                  </m:oMath>
                </a14:m>
                <a:r>
                  <a:rPr lang="zh-CN" altLang="en-US" sz="2700" b="1" dirty="0">
                    <a:solidFill>
                      <a:srgbClr val="000066"/>
                    </a:solidFill>
                    <a:latin typeface="华文中宋" panose="02010600040101010101" pitchFamily="2" charset="-122"/>
                    <a:ea typeface="华文中宋" panose="02010600040101010101" pitchFamily="2" charset="-122"/>
                  </a:rPr>
                  <a:t>，记入表</a:t>
                </a:r>
                <a:r>
                  <a:rPr lang="en-US" altLang="zh-CN" sz="2700" b="1" dirty="0">
                    <a:solidFill>
                      <a:srgbClr val="000066"/>
                    </a:solidFill>
                    <a:latin typeface="华文中宋" panose="02010600040101010101" pitchFamily="2" charset="-122"/>
                    <a:ea typeface="华文中宋" panose="02010600040101010101" pitchFamily="2" charset="-122"/>
                  </a:rPr>
                  <a:t>1</a:t>
                </a:r>
                <a:r>
                  <a:rPr lang="zh-CN" altLang="en-US" sz="2700" b="1" dirty="0">
                    <a:solidFill>
                      <a:srgbClr val="000066"/>
                    </a:solidFill>
                    <a:latin typeface="华文中宋" panose="02010600040101010101" pitchFamily="2" charset="-122"/>
                    <a:ea typeface="华文中宋" panose="02010600040101010101" pitchFamily="2" charset="-122"/>
                  </a:rPr>
                  <a:t>。这里峰值和谷值分别对应手机的短轴或长轴旋转至南北方向时测得的磁场大小。</a:t>
                </a:r>
                <a:endParaRPr lang="en-US" altLang="zh-CN" sz="2700" b="1" dirty="0">
                  <a:solidFill>
                    <a:srgbClr val="000066"/>
                  </a:solidFill>
                  <a:latin typeface="华文中宋" panose="02010600040101010101" pitchFamily="2" charset="-122"/>
                  <a:ea typeface="华文中宋" panose="02010600040101010101" pitchFamily="2" charset="-122"/>
                </a:endParaRPr>
              </a:p>
              <a:p>
                <a:pPr algn="just">
                  <a:spcAft>
                    <a:spcPts val="600"/>
                  </a:spcAft>
                </a:pPr>
                <a:r>
                  <a:rPr lang="en-US" altLang="zh-CN" sz="2700" b="1" dirty="0">
                    <a:solidFill>
                      <a:srgbClr val="000066"/>
                    </a:solidFill>
                    <a:latin typeface="华文中宋" panose="02010600040101010101" pitchFamily="2" charset="-122"/>
                    <a:ea typeface="华文中宋" panose="02010600040101010101" pitchFamily="2" charset="-122"/>
                  </a:rPr>
                  <a:t>      </a:t>
                </a:r>
                <a:r>
                  <a:rPr lang="zh-CN" altLang="en-US" sz="2700" b="1" dirty="0">
                    <a:solidFill>
                      <a:srgbClr val="000066"/>
                    </a:solidFill>
                    <a:latin typeface="华文中宋" panose="02010600040101010101" pitchFamily="2" charset="-122"/>
                    <a:ea typeface="华文中宋" panose="02010600040101010101" pitchFamily="2" charset="-122"/>
                  </a:rPr>
                  <a:t>由此可得磁场的水平分量：</a:t>
                </a:r>
                <a14:m>
                  <m:oMath xmlns:m="http://schemas.openxmlformats.org/officeDocument/2006/math">
                    <m:sSub>
                      <m:sSubPr>
                        <m:ctrlPr>
                          <a:rPr lang="en-US" altLang="zh-CN" sz="2700" b="1" i="1" smtClean="0">
                            <a:solidFill>
                              <a:srgbClr val="000066"/>
                            </a:solidFill>
                            <a:latin typeface="Cambria Math" panose="02040503050406030204" pitchFamily="18" charset="0"/>
                            <a:ea typeface="华文中宋" panose="02010600040101010101" pitchFamily="2" charset="-122"/>
                          </a:rPr>
                        </m:ctrlPr>
                      </m:sSubPr>
                      <m:e>
                        <m:r>
                          <a:rPr lang="en-US" altLang="zh-CN" sz="2700" b="1" i="1" smtClean="0">
                            <a:solidFill>
                              <a:srgbClr val="000066"/>
                            </a:solidFill>
                            <a:latin typeface="Cambria Math" panose="02040503050406030204" pitchFamily="18" charset="0"/>
                            <a:ea typeface="华文中宋" panose="02010600040101010101" pitchFamily="2" charset="-122"/>
                          </a:rPr>
                          <m:t>𝑩</m:t>
                        </m:r>
                      </m:e>
                      <m:sub>
                        <m:r>
                          <a:rPr lang="en-US" altLang="zh-CN" sz="2700" b="1" i="1" smtClean="0">
                            <a:solidFill>
                              <a:srgbClr val="000066"/>
                            </a:solidFill>
                            <a:latin typeface="Cambria Math" panose="02040503050406030204" pitchFamily="18" charset="0"/>
                            <a:ea typeface="Cambria Math" panose="02040503050406030204" pitchFamily="18" charset="0"/>
                          </a:rPr>
                          <m:t>∥</m:t>
                        </m:r>
                      </m:sub>
                    </m:sSub>
                    <m:r>
                      <a:rPr lang="en-US" altLang="zh-CN" sz="2700" b="1" i="1" smtClean="0">
                        <a:solidFill>
                          <a:srgbClr val="000066"/>
                        </a:solidFill>
                        <a:latin typeface="Cambria Math" panose="02040503050406030204" pitchFamily="18" charset="0"/>
                        <a:ea typeface="华文中宋" panose="02010600040101010101" pitchFamily="2" charset="-122"/>
                      </a:rPr>
                      <m:t>=(</m:t>
                    </m:r>
                    <m:sSub>
                      <m:sSubPr>
                        <m:ctrlPr>
                          <a:rPr lang="en-US" altLang="zh-CN" sz="2700" b="1" i="1" smtClean="0">
                            <a:solidFill>
                              <a:srgbClr val="000066"/>
                            </a:solidFill>
                            <a:latin typeface="Cambria Math" panose="02040503050406030204" pitchFamily="18" charset="0"/>
                            <a:ea typeface="华文中宋" panose="02010600040101010101" pitchFamily="2" charset="-122"/>
                          </a:rPr>
                        </m:ctrlPr>
                      </m:sSubPr>
                      <m:e>
                        <m:r>
                          <a:rPr lang="en-US" altLang="zh-CN" sz="2700" b="1" i="1" smtClean="0">
                            <a:solidFill>
                              <a:srgbClr val="000066"/>
                            </a:solidFill>
                            <a:latin typeface="Cambria Math" panose="02040503050406030204" pitchFamily="18" charset="0"/>
                            <a:ea typeface="华文中宋" panose="02010600040101010101" pitchFamily="2" charset="-122"/>
                          </a:rPr>
                          <m:t>𝑩</m:t>
                        </m:r>
                      </m:e>
                      <m:sub>
                        <m:r>
                          <a:rPr lang="en-US" altLang="zh-CN" sz="2700" b="1" i="1" smtClean="0">
                            <a:solidFill>
                              <a:srgbClr val="000066"/>
                            </a:solidFill>
                            <a:latin typeface="Cambria Math" panose="02040503050406030204" pitchFamily="18" charset="0"/>
                            <a:ea typeface="华文中宋" panose="02010600040101010101" pitchFamily="2" charset="-122"/>
                          </a:rPr>
                          <m:t>𝒎𝒂𝒙</m:t>
                        </m:r>
                      </m:sub>
                    </m:sSub>
                    <m:r>
                      <a:rPr lang="en-US" altLang="zh-CN" sz="2700" b="1" i="1" smtClean="0">
                        <a:solidFill>
                          <a:srgbClr val="000066"/>
                        </a:solidFill>
                        <a:latin typeface="Cambria Math" panose="02040503050406030204" pitchFamily="18" charset="0"/>
                        <a:ea typeface="华文中宋" panose="02010600040101010101" pitchFamily="2" charset="-122"/>
                      </a:rPr>
                      <m:t>−</m:t>
                    </m:r>
                    <m:sSub>
                      <m:sSubPr>
                        <m:ctrlPr>
                          <a:rPr lang="en-US" altLang="zh-CN" sz="2700" b="1" i="1" smtClean="0">
                            <a:solidFill>
                              <a:srgbClr val="000066"/>
                            </a:solidFill>
                            <a:latin typeface="Cambria Math" panose="02040503050406030204" pitchFamily="18" charset="0"/>
                            <a:ea typeface="华文中宋" panose="02010600040101010101" pitchFamily="2" charset="-122"/>
                          </a:rPr>
                        </m:ctrlPr>
                      </m:sSubPr>
                      <m:e>
                        <m:r>
                          <a:rPr lang="en-US" altLang="zh-CN" sz="2700" b="1" i="1" smtClean="0">
                            <a:solidFill>
                              <a:srgbClr val="000066"/>
                            </a:solidFill>
                            <a:latin typeface="Cambria Math" panose="02040503050406030204" pitchFamily="18" charset="0"/>
                            <a:ea typeface="华文中宋" panose="02010600040101010101" pitchFamily="2" charset="-122"/>
                          </a:rPr>
                          <m:t>𝑩</m:t>
                        </m:r>
                      </m:e>
                      <m:sub>
                        <m:r>
                          <a:rPr lang="en-US" altLang="zh-CN" sz="2700" b="1" i="1" smtClean="0">
                            <a:solidFill>
                              <a:srgbClr val="000066"/>
                            </a:solidFill>
                            <a:latin typeface="Cambria Math" panose="02040503050406030204" pitchFamily="18" charset="0"/>
                            <a:ea typeface="华文中宋" panose="02010600040101010101" pitchFamily="2" charset="-122"/>
                          </a:rPr>
                          <m:t>𝒎𝒊𝒏</m:t>
                        </m:r>
                      </m:sub>
                    </m:sSub>
                    <m:r>
                      <a:rPr lang="en-US" altLang="zh-CN" sz="2700" b="1" i="1" smtClean="0">
                        <a:solidFill>
                          <a:srgbClr val="000066"/>
                        </a:solidFill>
                        <a:latin typeface="Cambria Math" panose="02040503050406030204" pitchFamily="18" charset="0"/>
                        <a:ea typeface="华文中宋" panose="02010600040101010101" pitchFamily="2" charset="-122"/>
                      </a:rPr>
                      <m:t>)/</m:t>
                    </m:r>
                    <m:r>
                      <a:rPr lang="en-US" altLang="zh-CN" sz="2700" b="1" i="1" smtClean="0">
                        <a:solidFill>
                          <a:srgbClr val="000066"/>
                        </a:solidFill>
                        <a:latin typeface="Cambria Math" panose="02040503050406030204" pitchFamily="18" charset="0"/>
                        <a:ea typeface="华文中宋" panose="02010600040101010101" pitchFamily="2" charset="-122"/>
                      </a:rPr>
                      <m:t>𝟐</m:t>
                    </m:r>
                  </m:oMath>
                </a14:m>
                <a:endParaRPr lang="en-US" altLang="zh-CN" sz="2700" b="1" dirty="0">
                  <a:solidFill>
                    <a:srgbClr val="000066"/>
                  </a:solidFill>
                  <a:latin typeface="华文中宋" panose="02010600040101010101" pitchFamily="2" charset="-122"/>
                  <a:ea typeface="华文中宋" panose="02010600040101010101" pitchFamily="2" charset="-122"/>
                </a:endParaRPr>
              </a:p>
            </p:txBody>
          </p:sp>
        </mc:Choice>
        <mc:Fallback xmlns="">
          <p:sp>
            <p:nvSpPr>
              <p:cNvPr id="15" name="矩形 14">
                <a:extLst>
                  <a:ext uri="{FF2B5EF4-FFF2-40B4-BE49-F238E27FC236}">
                    <a16:creationId xmlns:a16="http://schemas.microsoft.com/office/drawing/2014/main" id="{22131E35-A0FD-4C1A-B992-B82592B8C59E}"/>
                  </a:ext>
                </a:extLst>
              </p:cNvPr>
              <p:cNvSpPr>
                <a:spLocks noRot="1" noChangeAspect="1" noMove="1" noResize="1" noEditPoints="1" noAdjustHandles="1" noChangeArrowheads="1" noChangeShapeType="1" noTextEdit="1"/>
              </p:cNvSpPr>
              <p:nvPr/>
            </p:nvSpPr>
            <p:spPr>
              <a:xfrm>
                <a:off x="869862" y="1053200"/>
                <a:ext cx="9216247" cy="2671116"/>
              </a:xfrm>
              <a:prstGeom prst="rect">
                <a:avLst/>
              </a:prstGeom>
              <a:blipFill>
                <a:blip r:embed="rId2"/>
                <a:stretch>
                  <a:fillRect l="-1257" t="-2055" r="-4894" b="-479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graphicFrame>
            <p:nvGraphicFramePr>
              <p:cNvPr id="16" name="表格 15">
                <a:extLst>
                  <a:ext uri="{FF2B5EF4-FFF2-40B4-BE49-F238E27FC236}">
                    <a16:creationId xmlns:a16="http://schemas.microsoft.com/office/drawing/2014/main" id="{4AB2EEC7-65B9-491E-8B60-CB5C570FEA7B}"/>
                  </a:ext>
                </a:extLst>
              </p:cNvPr>
              <p:cNvGraphicFramePr>
                <a:graphicFrameLocks noGrp="1"/>
              </p:cNvGraphicFramePr>
              <p:nvPr>
                <p:extLst>
                  <p:ext uri="{D42A27DB-BD31-4B8C-83A1-F6EECF244321}">
                    <p14:modId xmlns:p14="http://schemas.microsoft.com/office/powerpoint/2010/main" val="2049094386"/>
                  </p:ext>
                </p:extLst>
              </p:nvPr>
            </p:nvGraphicFramePr>
            <p:xfrm>
              <a:off x="1501731" y="4079015"/>
              <a:ext cx="8128000" cy="1484122"/>
            </p:xfrm>
            <a:graphic>
              <a:graphicData uri="http://schemas.openxmlformats.org/drawingml/2006/table">
                <a:tbl>
                  <a:tblPr firstRow="1" bandRow="1">
                    <a:effectLst/>
                    <a:tableStyleId>{073A0DAA-6AF3-43AB-8588-CEC1D06C72B9}</a:tableStyleId>
                  </a:tblPr>
                  <a:tblGrid>
                    <a:gridCol w="1625600">
                      <a:extLst>
                        <a:ext uri="{9D8B030D-6E8A-4147-A177-3AD203B41FA5}">
                          <a16:colId xmlns:a16="http://schemas.microsoft.com/office/drawing/2014/main" val="2150249343"/>
                        </a:ext>
                      </a:extLst>
                    </a:gridCol>
                    <a:gridCol w="1625600">
                      <a:extLst>
                        <a:ext uri="{9D8B030D-6E8A-4147-A177-3AD203B41FA5}">
                          <a16:colId xmlns:a16="http://schemas.microsoft.com/office/drawing/2014/main" val="2648621091"/>
                        </a:ext>
                      </a:extLst>
                    </a:gridCol>
                    <a:gridCol w="1625600">
                      <a:extLst>
                        <a:ext uri="{9D8B030D-6E8A-4147-A177-3AD203B41FA5}">
                          <a16:colId xmlns:a16="http://schemas.microsoft.com/office/drawing/2014/main" val="2428645496"/>
                        </a:ext>
                      </a:extLst>
                    </a:gridCol>
                    <a:gridCol w="1625600">
                      <a:extLst>
                        <a:ext uri="{9D8B030D-6E8A-4147-A177-3AD203B41FA5}">
                          <a16:colId xmlns:a16="http://schemas.microsoft.com/office/drawing/2014/main" val="1747401598"/>
                        </a:ext>
                      </a:extLst>
                    </a:gridCol>
                    <a:gridCol w="1625600">
                      <a:extLst>
                        <a:ext uri="{9D8B030D-6E8A-4147-A177-3AD203B41FA5}">
                          <a16:colId xmlns:a16="http://schemas.microsoft.com/office/drawing/2014/main" val="1422032401"/>
                        </a:ext>
                      </a:extLst>
                    </a:gridCol>
                  </a:tblGrid>
                  <a:tr h="370840">
                    <a:tc>
                      <a:txBody>
                        <a:bodyPr/>
                        <a:lstStyle/>
                        <a:p>
                          <a:pPr algn="ctr"/>
                          <a:r>
                            <a:rPr lang="zh-CN" altLang="en-US" dirty="0">
                              <a:solidFill>
                                <a:srgbClr val="002060"/>
                              </a:solidFill>
                            </a:rPr>
                            <a:t>磁场</a:t>
                          </a: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zh-CN" altLang="en-US" dirty="0">
                              <a:solidFill>
                                <a:srgbClr val="002060"/>
                              </a:solidFill>
                            </a:rPr>
                            <a:t>周期</a:t>
                          </a:r>
                          <a:r>
                            <a:rPr lang="en-US" altLang="zh-CN" dirty="0">
                              <a:solidFill>
                                <a:srgbClr val="002060"/>
                              </a:solidFill>
                            </a:rPr>
                            <a:t>1</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zh-CN" altLang="en-US" dirty="0">
                              <a:solidFill>
                                <a:srgbClr val="002060"/>
                              </a:solidFill>
                            </a:rPr>
                            <a:t>周期</a:t>
                          </a:r>
                          <a:r>
                            <a:rPr lang="en-US" altLang="zh-CN" dirty="0">
                              <a:solidFill>
                                <a:srgbClr val="002060"/>
                              </a:solidFill>
                            </a:rPr>
                            <a:t>2</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zh-CN" altLang="en-US" dirty="0">
                              <a:solidFill>
                                <a:srgbClr val="002060"/>
                              </a:solidFill>
                            </a:rPr>
                            <a:t>周期</a:t>
                          </a:r>
                          <a:r>
                            <a:rPr lang="en-US" altLang="zh-CN" dirty="0">
                              <a:solidFill>
                                <a:srgbClr val="002060"/>
                              </a:solidFill>
                            </a:rPr>
                            <a:t>3</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zh-CN" altLang="en-US" dirty="0">
                              <a:solidFill>
                                <a:srgbClr val="002060"/>
                              </a:solidFill>
                            </a:rPr>
                            <a:t>周期</a:t>
                          </a:r>
                          <a:r>
                            <a:rPr lang="en-US" altLang="zh-CN" dirty="0">
                              <a:solidFill>
                                <a:srgbClr val="002060"/>
                              </a:solidFill>
                            </a:rPr>
                            <a:t>4</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4040910449"/>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002060"/>
                                        </a:solidFill>
                                        <a:latin typeface="Cambria Math" panose="02040503050406030204" pitchFamily="18" charset="0"/>
                                      </a:rPr>
                                    </m:ctrlPr>
                                  </m:sSubPr>
                                  <m:e>
                                    <m:r>
                                      <a:rPr lang="en-US" altLang="zh-CN" smtClean="0">
                                        <a:solidFill>
                                          <a:srgbClr val="002060"/>
                                        </a:solidFill>
                                        <a:latin typeface="Cambria Math" panose="02040503050406030204" pitchFamily="18" charset="0"/>
                                      </a:rPr>
                                      <m:t>𝑩</m:t>
                                    </m:r>
                                  </m:e>
                                  <m:sub>
                                    <m:r>
                                      <a:rPr lang="en-US" altLang="zh-CN" smtClean="0">
                                        <a:solidFill>
                                          <a:srgbClr val="002060"/>
                                        </a:solidFill>
                                        <a:latin typeface="Cambria Math" panose="02040503050406030204" pitchFamily="18" charset="0"/>
                                      </a:rPr>
                                      <m:t>𝒎𝒂𝒙</m:t>
                                    </m:r>
                                  </m:sub>
                                </m:sSub>
                              </m:oMath>
                            </m:oMathPara>
                          </a14:m>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2060"/>
                              </a:solidFill>
                            </a:rPr>
                            <a:t>42.25</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sz="1600" dirty="0">
                              <a:solidFill>
                                <a:srgbClr val="002060"/>
                              </a:solidFill>
                            </a:rPr>
                            <a:t>42.01</a:t>
                          </a:r>
                          <a:endParaRPr lang="zh-CN" altLang="en-US" sz="1600"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2060"/>
                              </a:solidFill>
                            </a:rPr>
                            <a:t>41.87</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2060"/>
                              </a:solidFill>
                            </a:rPr>
                            <a:t>41.25</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87942696"/>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002060"/>
                                        </a:solidFill>
                                        <a:latin typeface="Cambria Math" panose="02040503050406030204" pitchFamily="18" charset="0"/>
                                      </a:rPr>
                                    </m:ctrlPr>
                                  </m:sSubPr>
                                  <m:e>
                                    <m:r>
                                      <a:rPr lang="en-US" altLang="zh-CN" smtClean="0">
                                        <a:solidFill>
                                          <a:srgbClr val="002060"/>
                                        </a:solidFill>
                                        <a:latin typeface="Cambria Math" panose="02040503050406030204" pitchFamily="18" charset="0"/>
                                      </a:rPr>
                                      <m:t>𝑩</m:t>
                                    </m:r>
                                  </m:e>
                                  <m:sub>
                                    <m:r>
                                      <a:rPr lang="en-US" altLang="zh-CN" smtClean="0">
                                        <a:solidFill>
                                          <a:srgbClr val="002060"/>
                                        </a:solidFill>
                                        <a:latin typeface="Cambria Math" panose="02040503050406030204" pitchFamily="18" charset="0"/>
                                      </a:rPr>
                                      <m:t>𝒎𝒊𝒏</m:t>
                                    </m:r>
                                  </m:sub>
                                </m:sSub>
                              </m:oMath>
                            </m:oMathPara>
                          </a14:m>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en-US" altLang="zh-CN" dirty="0">
                              <a:solidFill>
                                <a:srgbClr val="002060"/>
                              </a:solidFill>
                            </a:rPr>
                            <a:t>-38.06</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en-US" altLang="zh-CN" dirty="0">
                              <a:solidFill>
                                <a:srgbClr val="002060"/>
                              </a:solidFill>
                            </a:rPr>
                            <a:t>-38.19</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en-US" altLang="zh-CN" dirty="0">
                              <a:solidFill>
                                <a:srgbClr val="002060"/>
                              </a:solidFill>
                            </a:rPr>
                            <a:t>-37.69</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en-US" altLang="zh-CN" dirty="0">
                              <a:solidFill>
                                <a:srgbClr val="002060"/>
                              </a:solidFill>
                            </a:rPr>
                            <a:t>-37.19</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46760355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002060"/>
                                        </a:solidFill>
                                        <a:latin typeface="Cambria Math" panose="02040503050406030204" pitchFamily="18" charset="0"/>
                                      </a:rPr>
                                    </m:ctrlPr>
                                  </m:sSubPr>
                                  <m:e>
                                    <m:r>
                                      <a:rPr lang="en-US" altLang="zh-CN" smtClean="0">
                                        <a:solidFill>
                                          <a:srgbClr val="002060"/>
                                        </a:solidFill>
                                        <a:latin typeface="Cambria Math" panose="02040503050406030204" pitchFamily="18" charset="0"/>
                                      </a:rPr>
                                      <m:t>𝑩</m:t>
                                    </m:r>
                                  </m:e>
                                  <m:sub>
                                    <m:r>
                                      <a:rPr lang="en-US" altLang="zh-CN" smtClean="0">
                                        <a:solidFill>
                                          <a:srgbClr val="002060"/>
                                        </a:solidFill>
                                        <a:latin typeface="Cambria Math" panose="02040503050406030204" pitchFamily="18" charset="0"/>
                                      </a:rPr>
                                      <m:t>∥</m:t>
                                    </m:r>
                                  </m:sub>
                                </m:sSub>
                              </m:oMath>
                            </m:oMathPara>
                          </a14:m>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2060"/>
                              </a:solidFill>
                            </a:rPr>
                            <a:t>40.16</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2060"/>
                              </a:solidFill>
                            </a:rPr>
                            <a:t>40.10</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2060"/>
                              </a:solidFill>
                            </a:rPr>
                            <a:t>39.78</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2060"/>
                              </a:solidFill>
                            </a:rPr>
                            <a:t>39.22</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053885118"/>
                      </a:ext>
                    </a:extLst>
                  </a:tr>
                </a:tbl>
              </a:graphicData>
            </a:graphic>
          </p:graphicFrame>
        </mc:Choice>
        <mc:Fallback>
          <p:graphicFrame>
            <p:nvGraphicFramePr>
              <p:cNvPr id="16" name="表格 15">
                <a:extLst>
                  <a:ext uri="{FF2B5EF4-FFF2-40B4-BE49-F238E27FC236}">
                    <a16:creationId xmlns:a16="http://schemas.microsoft.com/office/drawing/2014/main" id="{4AB2EEC7-65B9-491E-8B60-CB5C570FEA7B}"/>
                  </a:ext>
                </a:extLst>
              </p:cNvPr>
              <p:cNvGraphicFramePr>
                <a:graphicFrameLocks noGrp="1"/>
              </p:cNvGraphicFramePr>
              <p:nvPr>
                <p:extLst>
                  <p:ext uri="{D42A27DB-BD31-4B8C-83A1-F6EECF244321}">
                    <p14:modId xmlns:p14="http://schemas.microsoft.com/office/powerpoint/2010/main" val="2049094386"/>
                  </p:ext>
                </p:extLst>
              </p:nvPr>
            </p:nvGraphicFramePr>
            <p:xfrm>
              <a:off x="1501731" y="4079015"/>
              <a:ext cx="8128000" cy="1484122"/>
            </p:xfrm>
            <a:graphic>
              <a:graphicData uri="http://schemas.openxmlformats.org/drawingml/2006/table">
                <a:tbl>
                  <a:tblPr firstRow="1" bandRow="1">
                    <a:effectLst/>
                    <a:tableStyleId>{073A0DAA-6AF3-43AB-8588-CEC1D06C72B9}</a:tableStyleId>
                  </a:tblPr>
                  <a:tblGrid>
                    <a:gridCol w="1625600">
                      <a:extLst>
                        <a:ext uri="{9D8B030D-6E8A-4147-A177-3AD203B41FA5}">
                          <a16:colId xmlns:a16="http://schemas.microsoft.com/office/drawing/2014/main" val="2150249343"/>
                        </a:ext>
                      </a:extLst>
                    </a:gridCol>
                    <a:gridCol w="1625600">
                      <a:extLst>
                        <a:ext uri="{9D8B030D-6E8A-4147-A177-3AD203B41FA5}">
                          <a16:colId xmlns:a16="http://schemas.microsoft.com/office/drawing/2014/main" val="2648621091"/>
                        </a:ext>
                      </a:extLst>
                    </a:gridCol>
                    <a:gridCol w="1625600">
                      <a:extLst>
                        <a:ext uri="{9D8B030D-6E8A-4147-A177-3AD203B41FA5}">
                          <a16:colId xmlns:a16="http://schemas.microsoft.com/office/drawing/2014/main" val="2428645496"/>
                        </a:ext>
                      </a:extLst>
                    </a:gridCol>
                    <a:gridCol w="1625600">
                      <a:extLst>
                        <a:ext uri="{9D8B030D-6E8A-4147-A177-3AD203B41FA5}">
                          <a16:colId xmlns:a16="http://schemas.microsoft.com/office/drawing/2014/main" val="1747401598"/>
                        </a:ext>
                      </a:extLst>
                    </a:gridCol>
                    <a:gridCol w="1625600">
                      <a:extLst>
                        <a:ext uri="{9D8B030D-6E8A-4147-A177-3AD203B41FA5}">
                          <a16:colId xmlns:a16="http://schemas.microsoft.com/office/drawing/2014/main" val="1422032401"/>
                        </a:ext>
                      </a:extLst>
                    </a:gridCol>
                  </a:tblGrid>
                  <a:tr h="370840">
                    <a:tc>
                      <a:txBody>
                        <a:bodyPr/>
                        <a:lstStyle/>
                        <a:p>
                          <a:pPr algn="ctr"/>
                          <a:r>
                            <a:rPr lang="zh-CN" altLang="en-US" dirty="0">
                              <a:solidFill>
                                <a:srgbClr val="002060"/>
                              </a:solidFill>
                            </a:rPr>
                            <a:t>磁场</a:t>
                          </a: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zh-CN" altLang="en-US" dirty="0">
                              <a:solidFill>
                                <a:srgbClr val="002060"/>
                              </a:solidFill>
                            </a:rPr>
                            <a:t>周期</a:t>
                          </a:r>
                          <a:r>
                            <a:rPr lang="en-US" altLang="zh-CN" dirty="0">
                              <a:solidFill>
                                <a:srgbClr val="002060"/>
                              </a:solidFill>
                            </a:rPr>
                            <a:t>1</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zh-CN" altLang="en-US" dirty="0">
                              <a:solidFill>
                                <a:srgbClr val="002060"/>
                              </a:solidFill>
                            </a:rPr>
                            <a:t>周期</a:t>
                          </a:r>
                          <a:r>
                            <a:rPr lang="en-US" altLang="zh-CN" dirty="0">
                              <a:solidFill>
                                <a:srgbClr val="002060"/>
                              </a:solidFill>
                            </a:rPr>
                            <a:t>2</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zh-CN" altLang="en-US" dirty="0">
                              <a:solidFill>
                                <a:srgbClr val="002060"/>
                              </a:solidFill>
                            </a:rPr>
                            <a:t>周期</a:t>
                          </a:r>
                          <a:r>
                            <a:rPr lang="en-US" altLang="zh-CN" dirty="0">
                              <a:solidFill>
                                <a:srgbClr val="002060"/>
                              </a:solidFill>
                            </a:rPr>
                            <a:t>3</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zh-CN" altLang="en-US" dirty="0">
                              <a:solidFill>
                                <a:srgbClr val="002060"/>
                              </a:solidFill>
                            </a:rPr>
                            <a:t>周期</a:t>
                          </a:r>
                          <a:r>
                            <a:rPr lang="en-US" altLang="zh-CN" dirty="0">
                              <a:solidFill>
                                <a:srgbClr val="002060"/>
                              </a:solidFill>
                            </a:rPr>
                            <a:t>4</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4040910449"/>
                      </a:ext>
                    </a:extLst>
                  </a:tr>
                  <a:tr h="370840">
                    <a:tc>
                      <a:txBody>
                        <a:bodyPr/>
                        <a:lstStyle/>
                        <a:p>
                          <a:endParaRPr lang="zh-CN"/>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blipFill>
                          <a:blip r:embed="rId3"/>
                          <a:stretch>
                            <a:fillRect l="-375" t="-111475" r="-400375" b="-224590"/>
                          </a:stretch>
                        </a:blipFill>
                      </a:tcPr>
                    </a:tc>
                    <a:tc>
                      <a:txBody>
                        <a:bodyPr/>
                        <a:lstStyle/>
                        <a:p>
                          <a:pPr algn="ctr"/>
                          <a:r>
                            <a:rPr lang="en-US" altLang="zh-CN" dirty="0">
                              <a:solidFill>
                                <a:srgbClr val="002060"/>
                              </a:solidFill>
                            </a:rPr>
                            <a:t>42.25</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sz="1600" dirty="0">
                              <a:solidFill>
                                <a:srgbClr val="002060"/>
                              </a:solidFill>
                            </a:rPr>
                            <a:t>42.01</a:t>
                          </a:r>
                          <a:endParaRPr lang="zh-CN" altLang="en-US" sz="1600"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2060"/>
                              </a:solidFill>
                            </a:rPr>
                            <a:t>41.87</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2060"/>
                              </a:solidFill>
                            </a:rPr>
                            <a:t>41.25</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87942696"/>
                      </a:ext>
                    </a:extLst>
                  </a:tr>
                  <a:tr h="370840">
                    <a:tc>
                      <a:txBody>
                        <a:bodyPr/>
                        <a:lstStyle/>
                        <a:p>
                          <a:endParaRPr lang="zh-CN"/>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blipFill>
                          <a:blip r:embed="rId3"/>
                          <a:stretch>
                            <a:fillRect l="-375" t="-211475" r="-400375" b="-124590"/>
                          </a:stretch>
                        </a:blipFill>
                      </a:tcPr>
                    </a:tc>
                    <a:tc>
                      <a:txBody>
                        <a:bodyPr/>
                        <a:lstStyle/>
                        <a:p>
                          <a:pPr algn="ctr"/>
                          <a:r>
                            <a:rPr lang="en-US" altLang="zh-CN" dirty="0">
                              <a:solidFill>
                                <a:srgbClr val="002060"/>
                              </a:solidFill>
                            </a:rPr>
                            <a:t>-38.06</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en-US" altLang="zh-CN" dirty="0">
                              <a:solidFill>
                                <a:srgbClr val="002060"/>
                              </a:solidFill>
                            </a:rPr>
                            <a:t>-38.19</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en-US" altLang="zh-CN" dirty="0">
                              <a:solidFill>
                                <a:srgbClr val="002060"/>
                              </a:solidFill>
                            </a:rPr>
                            <a:t>-37.69</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en-US" altLang="zh-CN" dirty="0">
                              <a:solidFill>
                                <a:srgbClr val="002060"/>
                              </a:solidFill>
                            </a:rPr>
                            <a:t>-37.19</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467603557"/>
                      </a:ext>
                    </a:extLst>
                  </a:tr>
                  <a:tr h="371602">
                    <a:tc>
                      <a:txBody>
                        <a:bodyPr/>
                        <a:lstStyle/>
                        <a:p>
                          <a:endParaRPr lang="zh-CN"/>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blipFill>
                          <a:blip r:embed="rId3"/>
                          <a:stretch>
                            <a:fillRect l="-375" t="-311475" r="-400375" b="-24590"/>
                          </a:stretch>
                        </a:blipFill>
                      </a:tcPr>
                    </a:tc>
                    <a:tc>
                      <a:txBody>
                        <a:bodyPr/>
                        <a:lstStyle/>
                        <a:p>
                          <a:pPr algn="ctr"/>
                          <a:r>
                            <a:rPr lang="en-US" altLang="zh-CN" dirty="0">
                              <a:solidFill>
                                <a:srgbClr val="002060"/>
                              </a:solidFill>
                            </a:rPr>
                            <a:t>40.16</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2060"/>
                              </a:solidFill>
                            </a:rPr>
                            <a:t>40.10</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2060"/>
                              </a:solidFill>
                            </a:rPr>
                            <a:t>39.78</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2060"/>
                              </a:solidFill>
                            </a:rPr>
                            <a:t>39.22</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053885118"/>
                      </a:ext>
                    </a:extLst>
                  </a:tr>
                </a:tbl>
              </a:graphicData>
            </a:graphic>
          </p:graphicFrame>
        </mc:Fallback>
      </mc:AlternateContent>
      <p:sp>
        <p:nvSpPr>
          <p:cNvPr id="17" name="矩形 16">
            <a:extLst>
              <a:ext uri="{FF2B5EF4-FFF2-40B4-BE49-F238E27FC236}">
                <a16:creationId xmlns:a16="http://schemas.microsoft.com/office/drawing/2014/main" id="{DEE02977-A5F4-4B1D-8657-1545C034BCBA}"/>
              </a:ext>
            </a:extLst>
          </p:cNvPr>
          <p:cNvSpPr/>
          <p:nvPr/>
        </p:nvSpPr>
        <p:spPr>
          <a:xfrm>
            <a:off x="3385508" y="5646341"/>
            <a:ext cx="3246402" cy="400110"/>
          </a:xfrm>
          <a:prstGeom prst="rect">
            <a:avLst/>
          </a:prstGeom>
        </p:spPr>
        <p:txBody>
          <a:bodyPr wrap="none">
            <a:spAutoFit/>
          </a:bodyPr>
          <a:lstStyle/>
          <a:p>
            <a:r>
              <a:rPr lang="zh-CN" altLang="en-US" sz="2000" b="1" dirty="0">
                <a:solidFill>
                  <a:schemeClr val="accent4">
                    <a:lumMod val="60000"/>
                    <a:lumOff val="40000"/>
                  </a:schemeClr>
                </a:solidFill>
                <a:latin typeface="华文中宋" panose="02010600040101010101" pitchFamily="2" charset="-122"/>
                <a:ea typeface="华文中宋" panose="02010600040101010101" pitchFamily="2" charset="-122"/>
              </a:rPr>
              <a:t>表</a:t>
            </a:r>
            <a:r>
              <a:rPr lang="en-US" altLang="zh-CN" sz="2000" b="1" dirty="0">
                <a:solidFill>
                  <a:schemeClr val="accent4">
                    <a:lumMod val="60000"/>
                    <a:lumOff val="40000"/>
                  </a:schemeClr>
                </a:solidFill>
                <a:latin typeface="华文中宋" panose="02010600040101010101" pitchFamily="2" charset="-122"/>
                <a:ea typeface="华文中宋" panose="02010600040101010101" pitchFamily="2" charset="-122"/>
              </a:rPr>
              <a:t>1 </a:t>
            </a:r>
            <a:r>
              <a:rPr lang="zh-CN" altLang="en-US" sz="2000" b="1" dirty="0">
                <a:solidFill>
                  <a:schemeClr val="accent4">
                    <a:lumMod val="60000"/>
                    <a:lumOff val="40000"/>
                  </a:schemeClr>
                </a:solidFill>
                <a:latin typeface="华文中宋" panose="02010600040101010101" pitchFamily="2" charset="-122"/>
                <a:ea typeface="华文中宋" panose="02010600040101010101" pitchFamily="2" charset="-122"/>
              </a:rPr>
              <a:t>水平方向的磁场值记录</a:t>
            </a:r>
            <a:endParaRPr lang="zh-CN" altLang="en-US" sz="2000" dirty="0">
              <a:solidFill>
                <a:schemeClr val="accent4">
                  <a:lumMod val="60000"/>
                  <a:lumOff val="40000"/>
                </a:schemeClr>
              </a:solidFill>
            </a:endParaRPr>
          </a:p>
        </p:txBody>
      </p:sp>
    </p:spTree>
    <p:extLst>
      <p:ext uri="{BB962C8B-B14F-4D97-AF65-F5344CB8AC3E}">
        <p14:creationId xmlns:p14="http://schemas.microsoft.com/office/powerpoint/2010/main" val="87289315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a:extLst>
              <a:ext uri="{FF2B5EF4-FFF2-40B4-BE49-F238E27FC236}">
                <a16:creationId xmlns:a16="http://schemas.microsoft.com/office/drawing/2014/main" id="{919528EA-4ACD-4467-849D-AD64398CB8EA}"/>
              </a:ext>
            </a:extLst>
          </p:cNvPr>
          <p:cNvSpPr txBox="1"/>
          <p:nvPr/>
        </p:nvSpPr>
        <p:spPr>
          <a:xfrm>
            <a:off x="337238" y="113726"/>
            <a:ext cx="2358338" cy="584775"/>
          </a:xfrm>
          <a:prstGeom prst="rect">
            <a:avLst/>
          </a:prstGeom>
          <a:noFill/>
          <a:ln w="9525">
            <a:noFill/>
          </a:ln>
        </p:spPr>
        <p:txBody>
          <a:bodyPr wrap="none">
            <a:spAutoFit/>
          </a:bodyPr>
          <a:lstStyle/>
          <a:p>
            <a:pPr fontAlgn="base">
              <a:spcBef>
                <a:spcPct val="0"/>
              </a:spcBef>
              <a:spcAft>
                <a:spcPct val="0"/>
              </a:spcAft>
            </a:pPr>
            <a:r>
              <a:rPr kumimoji="0" lang="zh-CN" altLang="en-US" sz="32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三 实验步骤</a:t>
            </a:r>
            <a:endParaRPr lang="en-US" altLang="zh-CN" sz="2400" b="1" dirty="0">
              <a:solidFill>
                <a:srgbClr val="006666"/>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22131E35-A0FD-4C1A-B992-B82592B8C59E}"/>
                  </a:ext>
                </a:extLst>
              </p:cNvPr>
              <p:cNvSpPr/>
              <p:nvPr/>
            </p:nvSpPr>
            <p:spPr>
              <a:xfrm>
                <a:off x="842153" y="1055183"/>
                <a:ext cx="8966866" cy="1831271"/>
              </a:xfrm>
              <a:prstGeom prst="rect">
                <a:avLst/>
              </a:prstGeom>
            </p:spPr>
            <p:txBody>
              <a:bodyPr wrap="square">
                <a:spAutoFit/>
              </a:bodyPr>
              <a:lstStyle/>
              <a:p>
                <a:pPr algn="just">
                  <a:spcAft>
                    <a:spcPts val="600"/>
                  </a:spcAft>
                </a:pPr>
                <a:r>
                  <a:rPr lang="zh-CN" altLang="en-US" sz="2700" b="1" dirty="0">
                    <a:solidFill>
                      <a:srgbClr val="000066"/>
                    </a:solidFill>
                    <a:latin typeface="华文中宋" panose="02010600040101010101" pitchFamily="2" charset="-122"/>
                    <a:ea typeface="华文中宋" panose="02010600040101010101" pitchFamily="2" charset="-122"/>
                  </a:rPr>
                  <a:t>      将手机的长边沿“南北”方向水平放置，并沿此方向中心轴旋转手机，记录磁场在竖直方向（</a:t>
                </a:r>
                <a:r>
                  <a:rPr lang="en-US" altLang="zh-CN" sz="2700" b="1" dirty="0">
                    <a:solidFill>
                      <a:srgbClr val="000066"/>
                    </a:solidFill>
                    <a:latin typeface="华文中宋" panose="02010600040101010101" pitchFamily="2" charset="-122"/>
                    <a:ea typeface="华文中宋" panose="02010600040101010101" pitchFamily="2" charset="-122"/>
                  </a:rPr>
                  <a:t>X</a:t>
                </a:r>
                <a:r>
                  <a:rPr lang="zh-CN" altLang="en-US" sz="2700" b="1" dirty="0">
                    <a:solidFill>
                      <a:srgbClr val="000066"/>
                    </a:solidFill>
                    <a:latin typeface="华文中宋" panose="02010600040101010101" pitchFamily="2" charset="-122"/>
                    <a:ea typeface="华文中宋" panose="02010600040101010101" pitchFamily="2" charset="-122"/>
                  </a:rPr>
                  <a:t>或</a:t>
                </a:r>
                <a:r>
                  <a:rPr lang="en-US" altLang="zh-CN" sz="2700" b="1" dirty="0">
                    <a:solidFill>
                      <a:srgbClr val="000066"/>
                    </a:solidFill>
                    <a:latin typeface="华文中宋" panose="02010600040101010101" pitchFamily="2" charset="-122"/>
                    <a:ea typeface="华文中宋" panose="02010600040101010101" pitchFamily="2" charset="-122"/>
                  </a:rPr>
                  <a:t>Z</a:t>
                </a:r>
                <a:r>
                  <a:rPr lang="zh-CN" altLang="en-US" sz="2700" b="1" dirty="0">
                    <a:solidFill>
                      <a:srgbClr val="000066"/>
                    </a:solidFill>
                    <a:latin typeface="华文中宋" panose="02010600040101010101" pitchFamily="2" charset="-122"/>
                    <a:ea typeface="华文中宋" panose="02010600040101010101" pitchFamily="2" charset="-122"/>
                  </a:rPr>
                  <a:t>）的磁场的峰值</a:t>
                </a:r>
                <a14:m>
                  <m:oMath xmlns:m="http://schemas.openxmlformats.org/officeDocument/2006/math">
                    <m:sSub>
                      <m:sSubPr>
                        <m:ctrlPr>
                          <a:rPr lang="en-US" altLang="zh-CN" sz="2700" b="1" i="1" dirty="0" smtClean="0">
                            <a:solidFill>
                              <a:srgbClr val="000066"/>
                            </a:solidFill>
                            <a:latin typeface="Cambria Math" panose="02040503050406030204" pitchFamily="18" charset="0"/>
                            <a:ea typeface="华文中宋" panose="02010600040101010101" pitchFamily="2" charset="-122"/>
                          </a:rPr>
                        </m:ctrlPr>
                      </m:sSubPr>
                      <m:e>
                        <m:r>
                          <a:rPr lang="en-US" altLang="zh-CN" sz="2700" b="1" i="1" dirty="0" smtClean="0">
                            <a:solidFill>
                              <a:srgbClr val="000066"/>
                            </a:solidFill>
                            <a:latin typeface="Cambria Math" panose="02040503050406030204" pitchFamily="18" charset="0"/>
                            <a:ea typeface="华文中宋" panose="02010600040101010101" pitchFamily="2" charset="-122"/>
                          </a:rPr>
                          <m:t>𝑩</m:t>
                        </m:r>
                      </m:e>
                      <m:sub>
                        <m:r>
                          <a:rPr lang="en-US" altLang="zh-CN" sz="2700" b="1" i="1" dirty="0" smtClean="0">
                            <a:solidFill>
                              <a:srgbClr val="000066"/>
                            </a:solidFill>
                            <a:latin typeface="Cambria Math" panose="02040503050406030204" pitchFamily="18" charset="0"/>
                            <a:ea typeface="华文中宋" panose="02010600040101010101" pitchFamily="2" charset="-122"/>
                          </a:rPr>
                          <m:t>𝒎𝒂𝒙</m:t>
                        </m:r>
                      </m:sub>
                    </m:sSub>
                    <m:r>
                      <a:rPr lang="zh-CN" altLang="en-US" sz="2700" b="1" i="1" dirty="0" smtClean="0">
                        <a:solidFill>
                          <a:srgbClr val="000066"/>
                        </a:solidFill>
                        <a:latin typeface="Cambria Math" panose="02040503050406030204" pitchFamily="18" charset="0"/>
                        <a:ea typeface="华文中宋" panose="02010600040101010101" pitchFamily="2" charset="-122"/>
                      </a:rPr>
                      <m:t> </m:t>
                    </m:r>
                  </m:oMath>
                </a14:m>
                <a:r>
                  <a:rPr lang="zh-CN" altLang="en-US" sz="2700" b="1" dirty="0">
                    <a:solidFill>
                      <a:srgbClr val="000066"/>
                    </a:solidFill>
                    <a:latin typeface="华文中宋" panose="02010600040101010101" pitchFamily="2" charset="-122"/>
                    <a:ea typeface="华文中宋" panose="02010600040101010101" pitchFamily="2" charset="-122"/>
                  </a:rPr>
                  <a:t>和谷值</a:t>
                </a:r>
                <a14:m>
                  <m:oMath xmlns:m="http://schemas.openxmlformats.org/officeDocument/2006/math">
                    <m:sSub>
                      <m:sSubPr>
                        <m:ctrlPr>
                          <a:rPr lang="en-US" altLang="zh-CN" sz="2700" b="1" i="1" smtClean="0">
                            <a:solidFill>
                              <a:srgbClr val="000066"/>
                            </a:solidFill>
                            <a:latin typeface="Cambria Math" panose="02040503050406030204" pitchFamily="18" charset="0"/>
                            <a:ea typeface="华文中宋" panose="02010600040101010101" pitchFamily="2" charset="-122"/>
                          </a:rPr>
                        </m:ctrlPr>
                      </m:sSubPr>
                      <m:e>
                        <m:r>
                          <a:rPr lang="en-US" altLang="zh-CN" sz="2700" b="1" i="1" smtClean="0">
                            <a:solidFill>
                              <a:srgbClr val="000066"/>
                            </a:solidFill>
                            <a:latin typeface="Cambria Math" panose="02040503050406030204" pitchFamily="18" charset="0"/>
                            <a:ea typeface="华文中宋" panose="02010600040101010101" pitchFamily="2" charset="-122"/>
                          </a:rPr>
                          <m:t>𝑩</m:t>
                        </m:r>
                      </m:e>
                      <m:sub>
                        <m:r>
                          <a:rPr lang="en-US" altLang="zh-CN" sz="2700" b="1" i="1" smtClean="0">
                            <a:solidFill>
                              <a:srgbClr val="000066"/>
                            </a:solidFill>
                            <a:latin typeface="Cambria Math" panose="02040503050406030204" pitchFamily="18" charset="0"/>
                            <a:ea typeface="华文中宋" panose="02010600040101010101" pitchFamily="2" charset="-122"/>
                          </a:rPr>
                          <m:t>𝒎𝒊𝒏</m:t>
                        </m:r>
                      </m:sub>
                    </m:sSub>
                  </m:oMath>
                </a14:m>
                <a:r>
                  <a:rPr lang="zh-CN" altLang="en-US" sz="2700" b="1" dirty="0">
                    <a:solidFill>
                      <a:srgbClr val="000066"/>
                    </a:solidFill>
                    <a:latin typeface="华文中宋" panose="02010600040101010101" pitchFamily="2" charset="-122"/>
                    <a:ea typeface="华文中宋" panose="02010600040101010101" pitchFamily="2" charset="-122"/>
                  </a:rPr>
                  <a:t>，记入表</a:t>
                </a:r>
                <a:r>
                  <a:rPr lang="en-US" altLang="zh-CN" sz="2700" b="1" dirty="0">
                    <a:solidFill>
                      <a:srgbClr val="000066"/>
                    </a:solidFill>
                    <a:latin typeface="华文中宋" panose="02010600040101010101" pitchFamily="2" charset="-122"/>
                    <a:ea typeface="华文中宋" panose="02010600040101010101" pitchFamily="2" charset="-122"/>
                  </a:rPr>
                  <a:t>2</a:t>
                </a:r>
                <a:r>
                  <a:rPr lang="zh-CN" altLang="en-US" sz="2700" b="1" dirty="0">
                    <a:solidFill>
                      <a:srgbClr val="000066"/>
                    </a:solidFill>
                    <a:latin typeface="华文中宋" panose="02010600040101010101" pitchFamily="2" charset="-122"/>
                    <a:ea typeface="华文中宋" panose="02010600040101010101" pitchFamily="2" charset="-122"/>
                  </a:rPr>
                  <a:t>。</a:t>
                </a:r>
                <a:endParaRPr lang="en-US" altLang="zh-CN" sz="2700" b="1" dirty="0">
                  <a:solidFill>
                    <a:srgbClr val="000066"/>
                  </a:solidFill>
                  <a:latin typeface="华文中宋" panose="02010600040101010101" pitchFamily="2" charset="-122"/>
                  <a:ea typeface="华文中宋" panose="02010600040101010101" pitchFamily="2" charset="-122"/>
                </a:endParaRPr>
              </a:p>
              <a:p>
                <a:pPr algn="just">
                  <a:spcAft>
                    <a:spcPts val="600"/>
                  </a:spcAft>
                </a:pPr>
                <a:r>
                  <a:rPr lang="en-US" altLang="zh-CN" sz="2700" b="1" dirty="0">
                    <a:solidFill>
                      <a:srgbClr val="000066"/>
                    </a:solidFill>
                    <a:latin typeface="华文中宋" panose="02010600040101010101" pitchFamily="2" charset="-122"/>
                    <a:ea typeface="华文中宋" panose="02010600040101010101" pitchFamily="2" charset="-122"/>
                  </a:rPr>
                  <a:t>     </a:t>
                </a:r>
                <a:r>
                  <a:rPr lang="zh-CN" altLang="en-US" sz="2700" b="1" dirty="0">
                    <a:solidFill>
                      <a:srgbClr val="000066"/>
                    </a:solidFill>
                    <a:latin typeface="华文中宋" panose="02010600040101010101" pitchFamily="2" charset="-122"/>
                    <a:ea typeface="华文中宋" panose="02010600040101010101" pitchFamily="2" charset="-122"/>
                  </a:rPr>
                  <a:t>由此计算磁场的垂直分量：</a:t>
                </a:r>
                <a14:m>
                  <m:oMath xmlns:m="http://schemas.openxmlformats.org/officeDocument/2006/math">
                    <m:sSub>
                      <m:sSubPr>
                        <m:ctrlPr>
                          <a:rPr lang="en-US" altLang="zh-CN" sz="2700" b="1" i="1" smtClean="0">
                            <a:solidFill>
                              <a:srgbClr val="000066"/>
                            </a:solidFill>
                            <a:latin typeface="Cambria Math" panose="02040503050406030204" pitchFamily="18" charset="0"/>
                            <a:ea typeface="华文中宋" panose="02010600040101010101" pitchFamily="2" charset="-122"/>
                          </a:rPr>
                        </m:ctrlPr>
                      </m:sSubPr>
                      <m:e>
                        <m:r>
                          <a:rPr lang="en-US" altLang="zh-CN" sz="2700" b="1" i="1" smtClean="0">
                            <a:solidFill>
                              <a:srgbClr val="000066"/>
                            </a:solidFill>
                            <a:latin typeface="Cambria Math" panose="02040503050406030204" pitchFamily="18" charset="0"/>
                            <a:ea typeface="华文中宋" panose="02010600040101010101" pitchFamily="2" charset="-122"/>
                          </a:rPr>
                          <m:t>𝑩</m:t>
                        </m:r>
                      </m:e>
                      <m:sub>
                        <m:r>
                          <a:rPr lang="en-US" altLang="zh-CN" sz="2700" b="1" i="1" smtClean="0">
                            <a:solidFill>
                              <a:srgbClr val="000066"/>
                            </a:solidFill>
                            <a:latin typeface="Cambria Math" panose="02040503050406030204" pitchFamily="18" charset="0"/>
                            <a:ea typeface="Cambria Math" panose="02040503050406030204" pitchFamily="18" charset="0"/>
                          </a:rPr>
                          <m:t>⊥</m:t>
                        </m:r>
                      </m:sub>
                    </m:sSub>
                    <m:r>
                      <a:rPr lang="en-US" altLang="zh-CN" sz="2700" b="1" i="1" smtClean="0">
                        <a:solidFill>
                          <a:srgbClr val="000066"/>
                        </a:solidFill>
                        <a:latin typeface="Cambria Math" panose="02040503050406030204" pitchFamily="18" charset="0"/>
                        <a:ea typeface="华文中宋" panose="02010600040101010101" pitchFamily="2" charset="-122"/>
                      </a:rPr>
                      <m:t>=(</m:t>
                    </m:r>
                    <m:sSub>
                      <m:sSubPr>
                        <m:ctrlPr>
                          <a:rPr lang="en-US" altLang="zh-CN" sz="2700" b="1" i="1" smtClean="0">
                            <a:solidFill>
                              <a:srgbClr val="000066"/>
                            </a:solidFill>
                            <a:latin typeface="Cambria Math" panose="02040503050406030204" pitchFamily="18" charset="0"/>
                            <a:ea typeface="华文中宋" panose="02010600040101010101" pitchFamily="2" charset="-122"/>
                          </a:rPr>
                        </m:ctrlPr>
                      </m:sSubPr>
                      <m:e>
                        <m:r>
                          <a:rPr lang="en-US" altLang="zh-CN" sz="2700" b="1" i="1" smtClean="0">
                            <a:solidFill>
                              <a:srgbClr val="000066"/>
                            </a:solidFill>
                            <a:latin typeface="Cambria Math" panose="02040503050406030204" pitchFamily="18" charset="0"/>
                            <a:ea typeface="华文中宋" panose="02010600040101010101" pitchFamily="2" charset="-122"/>
                          </a:rPr>
                          <m:t>𝑩</m:t>
                        </m:r>
                      </m:e>
                      <m:sub>
                        <m:r>
                          <a:rPr lang="en-US" altLang="zh-CN" sz="2700" b="1" i="1" smtClean="0">
                            <a:solidFill>
                              <a:srgbClr val="000066"/>
                            </a:solidFill>
                            <a:latin typeface="Cambria Math" panose="02040503050406030204" pitchFamily="18" charset="0"/>
                            <a:ea typeface="华文中宋" panose="02010600040101010101" pitchFamily="2" charset="-122"/>
                          </a:rPr>
                          <m:t>𝒎𝒂𝒙</m:t>
                        </m:r>
                      </m:sub>
                    </m:sSub>
                    <m:r>
                      <a:rPr lang="en-US" altLang="zh-CN" sz="2700" b="1" i="1" smtClean="0">
                        <a:solidFill>
                          <a:srgbClr val="000066"/>
                        </a:solidFill>
                        <a:latin typeface="Cambria Math" panose="02040503050406030204" pitchFamily="18" charset="0"/>
                        <a:ea typeface="华文中宋" panose="02010600040101010101" pitchFamily="2" charset="-122"/>
                      </a:rPr>
                      <m:t>−</m:t>
                    </m:r>
                    <m:sSub>
                      <m:sSubPr>
                        <m:ctrlPr>
                          <a:rPr lang="en-US" altLang="zh-CN" sz="2700" b="1" i="1" smtClean="0">
                            <a:solidFill>
                              <a:srgbClr val="000066"/>
                            </a:solidFill>
                            <a:latin typeface="Cambria Math" panose="02040503050406030204" pitchFamily="18" charset="0"/>
                            <a:ea typeface="华文中宋" panose="02010600040101010101" pitchFamily="2" charset="-122"/>
                          </a:rPr>
                        </m:ctrlPr>
                      </m:sSubPr>
                      <m:e>
                        <m:r>
                          <a:rPr lang="en-US" altLang="zh-CN" sz="2700" b="1" i="1" smtClean="0">
                            <a:solidFill>
                              <a:srgbClr val="000066"/>
                            </a:solidFill>
                            <a:latin typeface="Cambria Math" panose="02040503050406030204" pitchFamily="18" charset="0"/>
                            <a:ea typeface="华文中宋" panose="02010600040101010101" pitchFamily="2" charset="-122"/>
                          </a:rPr>
                          <m:t>𝑩</m:t>
                        </m:r>
                      </m:e>
                      <m:sub>
                        <m:r>
                          <a:rPr lang="en-US" altLang="zh-CN" sz="2700" b="1" i="1" smtClean="0">
                            <a:solidFill>
                              <a:srgbClr val="000066"/>
                            </a:solidFill>
                            <a:latin typeface="Cambria Math" panose="02040503050406030204" pitchFamily="18" charset="0"/>
                            <a:ea typeface="华文中宋" panose="02010600040101010101" pitchFamily="2" charset="-122"/>
                          </a:rPr>
                          <m:t>𝒎𝒊𝒏</m:t>
                        </m:r>
                      </m:sub>
                    </m:sSub>
                    <m:r>
                      <a:rPr lang="en-US" altLang="zh-CN" sz="2700" b="1" i="1" smtClean="0">
                        <a:solidFill>
                          <a:srgbClr val="000066"/>
                        </a:solidFill>
                        <a:latin typeface="Cambria Math" panose="02040503050406030204" pitchFamily="18" charset="0"/>
                        <a:ea typeface="华文中宋" panose="02010600040101010101" pitchFamily="2" charset="-122"/>
                      </a:rPr>
                      <m:t>)/</m:t>
                    </m:r>
                    <m:r>
                      <a:rPr lang="en-US" altLang="zh-CN" sz="2700" b="1" i="1" smtClean="0">
                        <a:solidFill>
                          <a:srgbClr val="000066"/>
                        </a:solidFill>
                        <a:latin typeface="Cambria Math" panose="02040503050406030204" pitchFamily="18" charset="0"/>
                        <a:ea typeface="华文中宋" panose="02010600040101010101" pitchFamily="2" charset="-122"/>
                      </a:rPr>
                      <m:t>𝟐</m:t>
                    </m:r>
                  </m:oMath>
                </a14:m>
                <a:endParaRPr lang="en-US" altLang="zh-CN" sz="2700" b="1" dirty="0">
                  <a:solidFill>
                    <a:srgbClr val="000066"/>
                  </a:solidFill>
                  <a:latin typeface="华文中宋" panose="02010600040101010101" pitchFamily="2" charset="-122"/>
                  <a:ea typeface="华文中宋" panose="02010600040101010101" pitchFamily="2" charset="-122"/>
                </a:endParaRPr>
              </a:p>
            </p:txBody>
          </p:sp>
        </mc:Choice>
        <mc:Fallback xmlns="">
          <p:sp>
            <p:nvSpPr>
              <p:cNvPr id="15" name="矩形 14">
                <a:extLst>
                  <a:ext uri="{FF2B5EF4-FFF2-40B4-BE49-F238E27FC236}">
                    <a16:creationId xmlns:a16="http://schemas.microsoft.com/office/drawing/2014/main" id="{22131E35-A0FD-4C1A-B992-B82592B8C59E}"/>
                  </a:ext>
                </a:extLst>
              </p:cNvPr>
              <p:cNvSpPr>
                <a:spLocks noRot="1" noChangeAspect="1" noMove="1" noResize="1" noEditPoints="1" noAdjustHandles="1" noChangeArrowheads="1" noChangeShapeType="1" noTextEdit="1"/>
              </p:cNvSpPr>
              <p:nvPr/>
            </p:nvSpPr>
            <p:spPr>
              <a:xfrm>
                <a:off x="842153" y="1055183"/>
                <a:ext cx="8966866" cy="1831271"/>
              </a:xfrm>
              <a:prstGeom prst="rect">
                <a:avLst/>
              </a:prstGeom>
              <a:blipFill>
                <a:blip r:embed="rId2"/>
                <a:stretch>
                  <a:fillRect l="-1292" t="-3000" r="-1292" b="-8333"/>
                </a:stretch>
              </a:blipFill>
            </p:spPr>
            <p:txBody>
              <a:bodyPr/>
              <a:lstStyle/>
              <a:p>
                <a:r>
                  <a:rPr lang="zh-CN" altLang="en-US">
                    <a:noFill/>
                  </a:rPr>
                  <a:t> </a:t>
                </a:r>
              </a:p>
            </p:txBody>
          </p:sp>
        </mc:Fallback>
      </mc:AlternateContent>
      <p:sp>
        <p:nvSpPr>
          <p:cNvPr id="5" name="Text Box 4">
            <a:extLst>
              <a:ext uri="{FF2B5EF4-FFF2-40B4-BE49-F238E27FC236}">
                <a16:creationId xmlns:a16="http://schemas.microsoft.com/office/drawing/2014/main" id="{E07BF71F-72C3-4A21-AF76-830A774B87C4}"/>
              </a:ext>
            </a:extLst>
          </p:cNvPr>
          <p:cNvSpPr txBox="1"/>
          <p:nvPr/>
        </p:nvSpPr>
        <p:spPr>
          <a:xfrm>
            <a:off x="337238" y="113726"/>
            <a:ext cx="6096541" cy="584775"/>
          </a:xfrm>
          <a:prstGeom prst="rect">
            <a:avLst/>
          </a:prstGeom>
          <a:noFill/>
          <a:ln w="9525">
            <a:noFill/>
          </a:ln>
        </p:spPr>
        <p:txBody>
          <a:bodyPr wrap="none">
            <a:spAutoFit/>
          </a:bodyPr>
          <a:lstStyle/>
          <a:p>
            <a:pPr fontAlgn="base">
              <a:spcBef>
                <a:spcPct val="0"/>
              </a:spcBef>
              <a:spcAft>
                <a:spcPct val="0"/>
              </a:spcAft>
            </a:pPr>
            <a:r>
              <a:rPr kumimoji="0" lang="zh-CN" altLang="en-US" sz="32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三 实验步骤</a:t>
            </a:r>
            <a:r>
              <a:rPr lang="en-US" altLang="zh-CN" sz="3200" b="1" dirty="0">
                <a:solidFill>
                  <a:srgbClr val="FF0000"/>
                </a:solidFill>
                <a:latin typeface="微软雅黑" panose="020B0503020204020204" pitchFamily="34" charset="-122"/>
                <a:ea typeface="微软雅黑" panose="020B0503020204020204" pitchFamily="34" charset="-122"/>
              </a:rPr>
              <a:t>/</a:t>
            </a:r>
            <a:r>
              <a:rPr lang="en-US" altLang="zh-CN" sz="2400" b="1" dirty="0">
                <a:solidFill>
                  <a:srgbClr val="006666"/>
                </a:solidFill>
                <a:latin typeface="微软雅黑" panose="020B0503020204020204" pitchFamily="34" charset="-122"/>
                <a:ea typeface="微软雅黑" panose="020B0503020204020204" pitchFamily="34" charset="-122"/>
              </a:rPr>
              <a:t>3.2</a:t>
            </a:r>
            <a:r>
              <a:rPr lang="zh-CN" altLang="en-US" sz="2400" b="1" dirty="0">
                <a:solidFill>
                  <a:srgbClr val="006666"/>
                </a:solidFill>
                <a:latin typeface="微软雅黑" panose="020B0503020204020204" pitchFamily="34" charset="-122"/>
                <a:ea typeface="微软雅黑" panose="020B0503020204020204" pitchFamily="34" charset="-122"/>
              </a:rPr>
              <a:t>测量地磁场的垂直分量</a:t>
            </a:r>
            <a:endParaRPr lang="en-US" altLang="zh-CN" sz="2400" b="1" dirty="0">
              <a:solidFill>
                <a:srgbClr val="006666"/>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graphicFrame>
            <p:nvGraphicFramePr>
              <p:cNvPr id="6" name="表格 5">
                <a:extLst>
                  <a:ext uri="{FF2B5EF4-FFF2-40B4-BE49-F238E27FC236}">
                    <a16:creationId xmlns:a16="http://schemas.microsoft.com/office/drawing/2014/main" id="{99966D86-2B66-4A5C-BCBF-938A62F5E92F}"/>
                  </a:ext>
                </a:extLst>
              </p:cNvPr>
              <p:cNvGraphicFramePr>
                <a:graphicFrameLocks noGrp="1"/>
              </p:cNvGraphicFramePr>
              <p:nvPr>
                <p:extLst>
                  <p:ext uri="{D42A27DB-BD31-4B8C-83A1-F6EECF244321}">
                    <p14:modId xmlns:p14="http://schemas.microsoft.com/office/powerpoint/2010/main" val="4230317649"/>
                  </p:ext>
                </p:extLst>
              </p:nvPr>
            </p:nvGraphicFramePr>
            <p:xfrm>
              <a:off x="1261586" y="3084067"/>
              <a:ext cx="8128000" cy="1483360"/>
            </p:xfrm>
            <a:graphic>
              <a:graphicData uri="http://schemas.openxmlformats.org/drawingml/2006/table">
                <a:tbl>
                  <a:tblPr firstRow="1" bandRow="1">
                    <a:effectLst/>
                    <a:tableStyleId>{073A0DAA-6AF3-43AB-8588-CEC1D06C72B9}</a:tableStyleId>
                  </a:tblPr>
                  <a:tblGrid>
                    <a:gridCol w="1625600">
                      <a:extLst>
                        <a:ext uri="{9D8B030D-6E8A-4147-A177-3AD203B41FA5}">
                          <a16:colId xmlns:a16="http://schemas.microsoft.com/office/drawing/2014/main" val="2150249343"/>
                        </a:ext>
                      </a:extLst>
                    </a:gridCol>
                    <a:gridCol w="1625600">
                      <a:extLst>
                        <a:ext uri="{9D8B030D-6E8A-4147-A177-3AD203B41FA5}">
                          <a16:colId xmlns:a16="http://schemas.microsoft.com/office/drawing/2014/main" val="2648621091"/>
                        </a:ext>
                      </a:extLst>
                    </a:gridCol>
                    <a:gridCol w="1625600">
                      <a:extLst>
                        <a:ext uri="{9D8B030D-6E8A-4147-A177-3AD203B41FA5}">
                          <a16:colId xmlns:a16="http://schemas.microsoft.com/office/drawing/2014/main" val="2428645496"/>
                        </a:ext>
                      </a:extLst>
                    </a:gridCol>
                    <a:gridCol w="1625600">
                      <a:extLst>
                        <a:ext uri="{9D8B030D-6E8A-4147-A177-3AD203B41FA5}">
                          <a16:colId xmlns:a16="http://schemas.microsoft.com/office/drawing/2014/main" val="1747401598"/>
                        </a:ext>
                      </a:extLst>
                    </a:gridCol>
                    <a:gridCol w="1625600">
                      <a:extLst>
                        <a:ext uri="{9D8B030D-6E8A-4147-A177-3AD203B41FA5}">
                          <a16:colId xmlns:a16="http://schemas.microsoft.com/office/drawing/2014/main" val="1422032401"/>
                        </a:ext>
                      </a:extLst>
                    </a:gridCol>
                  </a:tblGrid>
                  <a:tr h="370840">
                    <a:tc>
                      <a:txBody>
                        <a:bodyPr/>
                        <a:lstStyle/>
                        <a:p>
                          <a:pPr algn="ctr"/>
                          <a:r>
                            <a:rPr lang="zh-CN" altLang="en-US" dirty="0">
                              <a:solidFill>
                                <a:srgbClr val="002060"/>
                              </a:solidFill>
                            </a:rPr>
                            <a:t>磁场</a:t>
                          </a: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zh-CN" altLang="en-US" dirty="0">
                              <a:solidFill>
                                <a:srgbClr val="002060"/>
                              </a:solidFill>
                            </a:rPr>
                            <a:t>周期</a:t>
                          </a:r>
                          <a:r>
                            <a:rPr lang="en-US" altLang="zh-CN" dirty="0">
                              <a:solidFill>
                                <a:srgbClr val="002060"/>
                              </a:solidFill>
                            </a:rPr>
                            <a:t>1</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zh-CN" altLang="en-US" dirty="0">
                              <a:solidFill>
                                <a:srgbClr val="002060"/>
                              </a:solidFill>
                            </a:rPr>
                            <a:t>周期</a:t>
                          </a:r>
                          <a:r>
                            <a:rPr lang="en-US" altLang="zh-CN" dirty="0">
                              <a:solidFill>
                                <a:srgbClr val="002060"/>
                              </a:solidFill>
                            </a:rPr>
                            <a:t>2</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zh-CN" altLang="en-US" dirty="0">
                              <a:solidFill>
                                <a:srgbClr val="002060"/>
                              </a:solidFill>
                            </a:rPr>
                            <a:t>周期</a:t>
                          </a:r>
                          <a:r>
                            <a:rPr lang="en-US" altLang="zh-CN" dirty="0">
                              <a:solidFill>
                                <a:srgbClr val="002060"/>
                              </a:solidFill>
                            </a:rPr>
                            <a:t>3</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zh-CN" altLang="en-US" dirty="0">
                              <a:solidFill>
                                <a:srgbClr val="002060"/>
                              </a:solidFill>
                            </a:rPr>
                            <a:t>周期</a:t>
                          </a:r>
                          <a:r>
                            <a:rPr lang="en-US" altLang="zh-CN" dirty="0">
                              <a:solidFill>
                                <a:srgbClr val="002060"/>
                              </a:solidFill>
                            </a:rPr>
                            <a:t>4</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4040910449"/>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002060"/>
                                        </a:solidFill>
                                        <a:latin typeface="Cambria Math" panose="02040503050406030204" pitchFamily="18" charset="0"/>
                                      </a:rPr>
                                    </m:ctrlPr>
                                  </m:sSubPr>
                                  <m:e>
                                    <m:r>
                                      <a:rPr lang="en-US" altLang="zh-CN" smtClean="0">
                                        <a:solidFill>
                                          <a:srgbClr val="002060"/>
                                        </a:solidFill>
                                        <a:latin typeface="Cambria Math" panose="02040503050406030204" pitchFamily="18" charset="0"/>
                                      </a:rPr>
                                      <m:t>𝑩</m:t>
                                    </m:r>
                                  </m:e>
                                  <m:sub>
                                    <m:r>
                                      <a:rPr lang="en-US" altLang="zh-CN" smtClean="0">
                                        <a:solidFill>
                                          <a:srgbClr val="002060"/>
                                        </a:solidFill>
                                        <a:latin typeface="Cambria Math" panose="02040503050406030204" pitchFamily="18" charset="0"/>
                                      </a:rPr>
                                      <m:t>𝒎𝒂𝒙</m:t>
                                    </m:r>
                                  </m:sub>
                                </m:sSub>
                              </m:oMath>
                            </m:oMathPara>
                          </a14:m>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2060"/>
                              </a:solidFill>
                            </a:rPr>
                            <a:t>35.01</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2060"/>
                              </a:solidFill>
                            </a:rPr>
                            <a:t>33.75</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2060"/>
                              </a:solidFill>
                            </a:rPr>
                            <a:t>32.93</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2060"/>
                              </a:solidFill>
                            </a:rPr>
                            <a:t>36.56</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87942696"/>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002060"/>
                                        </a:solidFill>
                                        <a:latin typeface="Cambria Math" panose="02040503050406030204" pitchFamily="18" charset="0"/>
                                      </a:rPr>
                                    </m:ctrlPr>
                                  </m:sSubPr>
                                  <m:e>
                                    <m:r>
                                      <a:rPr lang="en-US" altLang="zh-CN" smtClean="0">
                                        <a:solidFill>
                                          <a:srgbClr val="002060"/>
                                        </a:solidFill>
                                        <a:latin typeface="Cambria Math" panose="02040503050406030204" pitchFamily="18" charset="0"/>
                                      </a:rPr>
                                      <m:t>𝑩</m:t>
                                    </m:r>
                                  </m:e>
                                  <m:sub>
                                    <m:r>
                                      <a:rPr lang="en-US" altLang="zh-CN" smtClean="0">
                                        <a:solidFill>
                                          <a:srgbClr val="002060"/>
                                        </a:solidFill>
                                        <a:latin typeface="Cambria Math" panose="02040503050406030204" pitchFamily="18" charset="0"/>
                                      </a:rPr>
                                      <m:t>𝒎𝒊𝒏</m:t>
                                    </m:r>
                                  </m:sub>
                                </m:sSub>
                              </m:oMath>
                            </m:oMathPara>
                          </a14:m>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en-US" altLang="zh-CN" dirty="0">
                              <a:solidFill>
                                <a:srgbClr val="002060"/>
                              </a:solidFill>
                            </a:rPr>
                            <a:t>-29.75</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en-US" altLang="zh-CN" dirty="0">
                              <a:solidFill>
                                <a:srgbClr val="002060"/>
                              </a:solidFill>
                            </a:rPr>
                            <a:t>-27.37</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en-US" altLang="zh-CN" dirty="0">
                              <a:solidFill>
                                <a:srgbClr val="002060"/>
                              </a:solidFill>
                            </a:rPr>
                            <a:t>-32.87</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en-US" altLang="zh-CN" dirty="0">
                              <a:solidFill>
                                <a:srgbClr val="002060"/>
                              </a:solidFill>
                            </a:rPr>
                            <a:t>-28.18</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46760355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002060"/>
                                        </a:solidFill>
                                        <a:latin typeface="Cambria Math" panose="02040503050406030204" pitchFamily="18" charset="0"/>
                                      </a:rPr>
                                    </m:ctrlPr>
                                  </m:sSubPr>
                                  <m:e>
                                    <m:r>
                                      <a:rPr lang="en-US" altLang="zh-CN" smtClean="0">
                                        <a:solidFill>
                                          <a:srgbClr val="002060"/>
                                        </a:solidFill>
                                        <a:latin typeface="Cambria Math" panose="02040503050406030204" pitchFamily="18" charset="0"/>
                                      </a:rPr>
                                      <m:t>𝑩</m:t>
                                    </m:r>
                                  </m:e>
                                  <m:sub>
                                    <m:r>
                                      <a:rPr lang="en-US" altLang="zh-CN" i="1" smtClean="0">
                                        <a:solidFill>
                                          <a:srgbClr val="002060"/>
                                        </a:solidFill>
                                        <a:latin typeface="Cambria Math" panose="02040503050406030204" pitchFamily="18" charset="0"/>
                                        <a:ea typeface="Cambria Math" panose="02040503050406030204" pitchFamily="18" charset="0"/>
                                      </a:rPr>
                                      <m:t>⊥</m:t>
                                    </m:r>
                                  </m:sub>
                                </m:sSub>
                              </m:oMath>
                            </m:oMathPara>
                          </a14:m>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2060"/>
                              </a:solidFill>
                            </a:rPr>
                            <a:t>32.38</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2060"/>
                              </a:solidFill>
                            </a:rPr>
                            <a:t>30.56</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2060"/>
                              </a:solidFill>
                            </a:rPr>
                            <a:t>32.90</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2060"/>
                              </a:solidFill>
                            </a:rPr>
                            <a:t>32.37</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053885118"/>
                      </a:ext>
                    </a:extLst>
                  </a:tr>
                </a:tbl>
              </a:graphicData>
            </a:graphic>
          </p:graphicFrame>
        </mc:Choice>
        <mc:Fallback>
          <p:graphicFrame>
            <p:nvGraphicFramePr>
              <p:cNvPr id="6" name="表格 5">
                <a:extLst>
                  <a:ext uri="{FF2B5EF4-FFF2-40B4-BE49-F238E27FC236}">
                    <a16:creationId xmlns:a16="http://schemas.microsoft.com/office/drawing/2014/main" id="{99966D86-2B66-4A5C-BCBF-938A62F5E92F}"/>
                  </a:ext>
                </a:extLst>
              </p:cNvPr>
              <p:cNvGraphicFramePr>
                <a:graphicFrameLocks noGrp="1"/>
              </p:cNvGraphicFramePr>
              <p:nvPr>
                <p:extLst>
                  <p:ext uri="{D42A27DB-BD31-4B8C-83A1-F6EECF244321}">
                    <p14:modId xmlns:p14="http://schemas.microsoft.com/office/powerpoint/2010/main" val="4230317649"/>
                  </p:ext>
                </p:extLst>
              </p:nvPr>
            </p:nvGraphicFramePr>
            <p:xfrm>
              <a:off x="1261586" y="3084067"/>
              <a:ext cx="8128000" cy="1483360"/>
            </p:xfrm>
            <a:graphic>
              <a:graphicData uri="http://schemas.openxmlformats.org/drawingml/2006/table">
                <a:tbl>
                  <a:tblPr firstRow="1" bandRow="1">
                    <a:effectLst/>
                    <a:tableStyleId>{073A0DAA-6AF3-43AB-8588-CEC1D06C72B9}</a:tableStyleId>
                  </a:tblPr>
                  <a:tblGrid>
                    <a:gridCol w="1625600">
                      <a:extLst>
                        <a:ext uri="{9D8B030D-6E8A-4147-A177-3AD203B41FA5}">
                          <a16:colId xmlns:a16="http://schemas.microsoft.com/office/drawing/2014/main" val="2150249343"/>
                        </a:ext>
                      </a:extLst>
                    </a:gridCol>
                    <a:gridCol w="1625600">
                      <a:extLst>
                        <a:ext uri="{9D8B030D-6E8A-4147-A177-3AD203B41FA5}">
                          <a16:colId xmlns:a16="http://schemas.microsoft.com/office/drawing/2014/main" val="2648621091"/>
                        </a:ext>
                      </a:extLst>
                    </a:gridCol>
                    <a:gridCol w="1625600">
                      <a:extLst>
                        <a:ext uri="{9D8B030D-6E8A-4147-A177-3AD203B41FA5}">
                          <a16:colId xmlns:a16="http://schemas.microsoft.com/office/drawing/2014/main" val="2428645496"/>
                        </a:ext>
                      </a:extLst>
                    </a:gridCol>
                    <a:gridCol w="1625600">
                      <a:extLst>
                        <a:ext uri="{9D8B030D-6E8A-4147-A177-3AD203B41FA5}">
                          <a16:colId xmlns:a16="http://schemas.microsoft.com/office/drawing/2014/main" val="1747401598"/>
                        </a:ext>
                      </a:extLst>
                    </a:gridCol>
                    <a:gridCol w="1625600">
                      <a:extLst>
                        <a:ext uri="{9D8B030D-6E8A-4147-A177-3AD203B41FA5}">
                          <a16:colId xmlns:a16="http://schemas.microsoft.com/office/drawing/2014/main" val="1422032401"/>
                        </a:ext>
                      </a:extLst>
                    </a:gridCol>
                  </a:tblGrid>
                  <a:tr h="370840">
                    <a:tc>
                      <a:txBody>
                        <a:bodyPr/>
                        <a:lstStyle/>
                        <a:p>
                          <a:pPr algn="ctr"/>
                          <a:r>
                            <a:rPr lang="zh-CN" altLang="en-US" dirty="0">
                              <a:solidFill>
                                <a:srgbClr val="002060"/>
                              </a:solidFill>
                            </a:rPr>
                            <a:t>磁场</a:t>
                          </a: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zh-CN" altLang="en-US" dirty="0">
                              <a:solidFill>
                                <a:srgbClr val="002060"/>
                              </a:solidFill>
                            </a:rPr>
                            <a:t>周期</a:t>
                          </a:r>
                          <a:r>
                            <a:rPr lang="en-US" altLang="zh-CN" dirty="0">
                              <a:solidFill>
                                <a:srgbClr val="002060"/>
                              </a:solidFill>
                            </a:rPr>
                            <a:t>1</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zh-CN" altLang="en-US" dirty="0">
                              <a:solidFill>
                                <a:srgbClr val="002060"/>
                              </a:solidFill>
                            </a:rPr>
                            <a:t>周期</a:t>
                          </a:r>
                          <a:r>
                            <a:rPr lang="en-US" altLang="zh-CN" dirty="0">
                              <a:solidFill>
                                <a:srgbClr val="002060"/>
                              </a:solidFill>
                            </a:rPr>
                            <a:t>2</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zh-CN" altLang="en-US" dirty="0">
                              <a:solidFill>
                                <a:srgbClr val="002060"/>
                              </a:solidFill>
                            </a:rPr>
                            <a:t>周期</a:t>
                          </a:r>
                          <a:r>
                            <a:rPr lang="en-US" altLang="zh-CN" dirty="0">
                              <a:solidFill>
                                <a:srgbClr val="002060"/>
                              </a:solidFill>
                            </a:rPr>
                            <a:t>3</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zh-CN" altLang="en-US" dirty="0">
                              <a:solidFill>
                                <a:srgbClr val="002060"/>
                              </a:solidFill>
                            </a:rPr>
                            <a:t>周期</a:t>
                          </a:r>
                          <a:r>
                            <a:rPr lang="en-US" altLang="zh-CN" dirty="0">
                              <a:solidFill>
                                <a:srgbClr val="002060"/>
                              </a:solidFill>
                            </a:rPr>
                            <a:t>4</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4040910449"/>
                      </a:ext>
                    </a:extLst>
                  </a:tr>
                  <a:tr h="370840">
                    <a:tc>
                      <a:txBody>
                        <a:bodyPr/>
                        <a:lstStyle/>
                        <a:p>
                          <a:endParaRPr lang="zh-CN"/>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blipFill>
                          <a:blip r:embed="rId3"/>
                          <a:stretch>
                            <a:fillRect l="-375" t="-109677" r="-400749" b="-219355"/>
                          </a:stretch>
                        </a:blipFill>
                      </a:tcPr>
                    </a:tc>
                    <a:tc>
                      <a:txBody>
                        <a:bodyPr/>
                        <a:lstStyle/>
                        <a:p>
                          <a:pPr algn="ctr"/>
                          <a:r>
                            <a:rPr lang="en-US" altLang="zh-CN" dirty="0">
                              <a:solidFill>
                                <a:srgbClr val="002060"/>
                              </a:solidFill>
                            </a:rPr>
                            <a:t>35.01</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2060"/>
                              </a:solidFill>
                            </a:rPr>
                            <a:t>33.75</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2060"/>
                              </a:solidFill>
                            </a:rPr>
                            <a:t>32.93</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2060"/>
                              </a:solidFill>
                            </a:rPr>
                            <a:t>36.56</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87942696"/>
                      </a:ext>
                    </a:extLst>
                  </a:tr>
                  <a:tr h="370840">
                    <a:tc>
                      <a:txBody>
                        <a:bodyPr/>
                        <a:lstStyle/>
                        <a:p>
                          <a:endParaRPr lang="zh-CN"/>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blipFill>
                          <a:blip r:embed="rId3"/>
                          <a:stretch>
                            <a:fillRect l="-375" t="-213115" r="-400749" b="-122951"/>
                          </a:stretch>
                        </a:blipFill>
                      </a:tcPr>
                    </a:tc>
                    <a:tc>
                      <a:txBody>
                        <a:bodyPr/>
                        <a:lstStyle/>
                        <a:p>
                          <a:pPr algn="ctr"/>
                          <a:r>
                            <a:rPr lang="en-US" altLang="zh-CN" dirty="0">
                              <a:solidFill>
                                <a:srgbClr val="002060"/>
                              </a:solidFill>
                            </a:rPr>
                            <a:t>-29.75</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en-US" altLang="zh-CN" dirty="0">
                              <a:solidFill>
                                <a:srgbClr val="002060"/>
                              </a:solidFill>
                            </a:rPr>
                            <a:t>-27.37</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en-US" altLang="zh-CN" dirty="0">
                              <a:solidFill>
                                <a:srgbClr val="002060"/>
                              </a:solidFill>
                            </a:rPr>
                            <a:t>-32.87</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en-US" altLang="zh-CN" dirty="0">
                              <a:solidFill>
                                <a:srgbClr val="002060"/>
                              </a:solidFill>
                            </a:rPr>
                            <a:t>-28.18</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467603557"/>
                      </a:ext>
                    </a:extLst>
                  </a:tr>
                  <a:tr h="370840">
                    <a:tc>
                      <a:txBody>
                        <a:bodyPr/>
                        <a:lstStyle/>
                        <a:p>
                          <a:endParaRPr lang="zh-CN"/>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blipFill>
                          <a:blip r:embed="rId3"/>
                          <a:stretch>
                            <a:fillRect l="-375" t="-313115" r="-400749" b="-22951"/>
                          </a:stretch>
                        </a:blipFill>
                      </a:tcPr>
                    </a:tc>
                    <a:tc>
                      <a:txBody>
                        <a:bodyPr/>
                        <a:lstStyle/>
                        <a:p>
                          <a:pPr algn="ctr"/>
                          <a:r>
                            <a:rPr lang="en-US" altLang="zh-CN" dirty="0">
                              <a:solidFill>
                                <a:srgbClr val="002060"/>
                              </a:solidFill>
                            </a:rPr>
                            <a:t>32.38</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2060"/>
                              </a:solidFill>
                            </a:rPr>
                            <a:t>30.56</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2060"/>
                              </a:solidFill>
                            </a:rPr>
                            <a:t>32.90</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2060"/>
                              </a:solidFill>
                            </a:rPr>
                            <a:t>32.37</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053885118"/>
                      </a:ext>
                    </a:extLst>
                  </a:tr>
                </a:tbl>
              </a:graphicData>
            </a:graphic>
          </p:graphicFrame>
        </mc:Fallback>
      </mc:AlternateContent>
      <p:sp>
        <p:nvSpPr>
          <p:cNvPr id="7" name="矩形 6">
            <a:extLst>
              <a:ext uri="{FF2B5EF4-FFF2-40B4-BE49-F238E27FC236}">
                <a16:creationId xmlns:a16="http://schemas.microsoft.com/office/drawing/2014/main" id="{26726F90-CE93-4CF0-8502-AE04EA6A3874}"/>
              </a:ext>
            </a:extLst>
          </p:cNvPr>
          <p:cNvSpPr/>
          <p:nvPr/>
        </p:nvSpPr>
        <p:spPr>
          <a:xfrm>
            <a:off x="3023223" y="4675011"/>
            <a:ext cx="3246402" cy="400110"/>
          </a:xfrm>
          <a:prstGeom prst="rect">
            <a:avLst/>
          </a:prstGeom>
        </p:spPr>
        <p:txBody>
          <a:bodyPr wrap="none">
            <a:spAutoFit/>
          </a:bodyPr>
          <a:lstStyle/>
          <a:p>
            <a:r>
              <a:rPr lang="zh-CN" altLang="en-US" sz="2000" b="1" dirty="0">
                <a:solidFill>
                  <a:schemeClr val="accent4">
                    <a:lumMod val="60000"/>
                    <a:lumOff val="40000"/>
                  </a:schemeClr>
                </a:solidFill>
                <a:latin typeface="华文中宋" panose="02010600040101010101" pitchFamily="2" charset="-122"/>
                <a:ea typeface="华文中宋" panose="02010600040101010101" pitchFamily="2" charset="-122"/>
              </a:rPr>
              <a:t>表</a:t>
            </a:r>
            <a:r>
              <a:rPr lang="en-US" altLang="zh-CN" sz="2000" b="1" dirty="0">
                <a:solidFill>
                  <a:schemeClr val="accent4">
                    <a:lumMod val="60000"/>
                    <a:lumOff val="40000"/>
                  </a:schemeClr>
                </a:solidFill>
                <a:latin typeface="华文中宋" panose="02010600040101010101" pitchFamily="2" charset="-122"/>
                <a:ea typeface="华文中宋" panose="02010600040101010101" pitchFamily="2" charset="-122"/>
              </a:rPr>
              <a:t>2 </a:t>
            </a:r>
            <a:r>
              <a:rPr lang="zh-CN" altLang="en-US" sz="2000" b="1" dirty="0">
                <a:solidFill>
                  <a:schemeClr val="accent4">
                    <a:lumMod val="60000"/>
                    <a:lumOff val="40000"/>
                  </a:schemeClr>
                </a:solidFill>
                <a:latin typeface="华文中宋" panose="02010600040101010101" pitchFamily="2" charset="-122"/>
                <a:ea typeface="华文中宋" panose="02010600040101010101" pitchFamily="2" charset="-122"/>
              </a:rPr>
              <a:t>水平方向的磁场值记录</a:t>
            </a:r>
            <a:endParaRPr lang="zh-CN" altLang="en-US" sz="2000" dirty="0">
              <a:solidFill>
                <a:schemeClr val="accent4">
                  <a:lumMod val="60000"/>
                  <a:lumOff val="40000"/>
                </a:schemeClr>
              </a:solidFill>
            </a:endParaRPr>
          </a:p>
        </p:txBody>
      </p:sp>
      <mc:AlternateContent xmlns:mc="http://schemas.openxmlformats.org/markup-compatibility/2006">
        <mc:Choice xmlns:a14="http://schemas.microsoft.com/office/drawing/2010/main" Requires="a14">
          <p:graphicFrame>
            <p:nvGraphicFramePr>
              <p:cNvPr id="9" name="表格 8">
                <a:extLst>
                  <a:ext uri="{FF2B5EF4-FFF2-40B4-BE49-F238E27FC236}">
                    <a16:creationId xmlns:a16="http://schemas.microsoft.com/office/drawing/2014/main" id="{453AE4D4-FCAE-4DE5-898B-66E2138BB815}"/>
                  </a:ext>
                </a:extLst>
              </p:cNvPr>
              <p:cNvGraphicFramePr>
                <a:graphicFrameLocks noGrp="1"/>
              </p:cNvGraphicFramePr>
              <p:nvPr>
                <p:extLst>
                  <p:ext uri="{D42A27DB-BD31-4B8C-83A1-F6EECF244321}">
                    <p14:modId xmlns:p14="http://schemas.microsoft.com/office/powerpoint/2010/main" val="1468775166"/>
                  </p:ext>
                </p:extLst>
              </p:nvPr>
            </p:nvGraphicFramePr>
            <p:xfrm>
              <a:off x="1261586" y="5379454"/>
              <a:ext cx="8128000" cy="741680"/>
            </p:xfrm>
            <a:graphic>
              <a:graphicData uri="http://schemas.openxmlformats.org/drawingml/2006/table">
                <a:tbl>
                  <a:tblPr firstRow="1" bandRow="1">
                    <a:effectLst/>
                    <a:tableStyleId>{073A0DAA-6AF3-43AB-8588-CEC1D06C72B9}</a:tableStyleId>
                  </a:tblPr>
                  <a:tblGrid>
                    <a:gridCol w="1625600">
                      <a:extLst>
                        <a:ext uri="{9D8B030D-6E8A-4147-A177-3AD203B41FA5}">
                          <a16:colId xmlns:a16="http://schemas.microsoft.com/office/drawing/2014/main" val="2150249343"/>
                        </a:ext>
                      </a:extLst>
                    </a:gridCol>
                    <a:gridCol w="1625600">
                      <a:extLst>
                        <a:ext uri="{9D8B030D-6E8A-4147-A177-3AD203B41FA5}">
                          <a16:colId xmlns:a16="http://schemas.microsoft.com/office/drawing/2014/main" val="2648621091"/>
                        </a:ext>
                      </a:extLst>
                    </a:gridCol>
                    <a:gridCol w="1625600">
                      <a:extLst>
                        <a:ext uri="{9D8B030D-6E8A-4147-A177-3AD203B41FA5}">
                          <a16:colId xmlns:a16="http://schemas.microsoft.com/office/drawing/2014/main" val="2428645496"/>
                        </a:ext>
                      </a:extLst>
                    </a:gridCol>
                    <a:gridCol w="1625600">
                      <a:extLst>
                        <a:ext uri="{9D8B030D-6E8A-4147-A177-3AD203B41FA5}">
                          <a16:colId xmlns:a16="http://schemas.microsoft.com/office/drawing/2014/main" val="1747401598"/>
                        </a:ext>
                      </a:extLst>
                    </a:gridCol>
                    <a:gridCol w="1625600">
                      <a:extLst>
                        <a:ext uri="{9D8B030D-6E8A-4147-A177-3AD203B41FA5}">
                          <a16:colId xmlns:a16="http://schemas.microsoft.com/office/drawing/2014/main" val="1422032401"/>
                        </a:ext>
                      </a:extLst>
                    </a:gridCol>
                  </a:tblGrid>
                  <a:tr h="370840">
                    <a:tc>
                      <a:txBody>
                        <a:bodyPr/>
                        <a:lstStyle/>
                        <a:p>
                          <a:pPr algn="ctr"/>
                          <a:r>
                            <a:rPr lang="zh-CN" altLang="en-US" dirty="0">
                              <a:solidFill>
                                <a:srgbClr val="002060"/>
                              </a:solidFill>
                            </a:rPr>
                            <a:t>磁倾角</a:t>
                          </a: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zh-CN" altLang="en-US" dirty="0">
                              <a:solidFill>
                                <a:srgbClr val="002060"/>
                              </a:solidFill>
                            </a:rPr>
                            <a:t>周期</a:t>
                          </a:r>
                          <a:r>
                            <a:rPr lang="en-US" altLang="zh-CN" dirty="0">
                              <a:solidFill>
                                <a:srgbClr val="002060"/>
                              </a:solidFill>
                            </a:rPr>
                            <a:t>1</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zh-CN" altLang="en-US" dirty="0">
                              <a:solidFill>
                                <a:srgbClr val="002060"/>
                              </a:solidFill>
                            </a:rPr>
                            <a:t>周期</a:t>
                          </a:r>
                          <a:r>
                            <a:rPr lang="en-US" altLang="zh-CN" dirty="0">
                              <a:solidFill>
                                <a:srgbClr val="002060"/>
                              </a:solidFill>
                            </a:rPr>
                            <a:t>2</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zh-CN" altLang="en-US" dirty="0">
                              <a:solidFill>
                                <a:srgbClr val="002060"/>
                              </a:solidFill>
                            </a:rPr>
                            <a:t>周期</a:t>
                          </a:r>
                          <a:r>
                            <a:rPr lang="en-US" altLang="zh-CN" dirty="0">
                              <a:solidFill>
                                <a:srgbClr val="002060"/>
                              </a:solidFill>
                            </a:rPr>
                            <a:t>3</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zh-CN" altLang="en-US" dirty="0">
                              <a:solidFill>
                                <a:srgbClr val="002060"/>
                              </a:solidFill>
                            </a:rPr>
                            <a:t>周期</a:t>
                          </a:r>
                          <a:r>
                            <a:rPr lang="en-US" altLang="zh-CN" dirty="0">
                              <a:solidFill>
                                <a:srgbClr val="002060"/>
                              </a:solidFill>
                            </a:rPr>
                            <a:t>4</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4040910449"/>
                      </a:ext>
                    </a:extLst>
                  </a:tr>
                  <a:tr h="370840">
                    <a:tc>
                      <a:txBody>
                        <a:bodyPr/>
                        <a:lstStyle/>
                        <a:p>
                          <a:pPr algn="ctr"/>
                          <a14:m>
                            <m:oMathPara xmlns:m="http://schemas.openxmlformats.org/officeDocument/2006/math">
                              <m:oMathParaPr>
                                <m:jc m:val="centerGroup"/>
                              </m:oMathParaPr>
                              <m:oMath xmlns:m="http://schemas.openxmlformats.org/officeDocument/2006/math">
                                <m:r>
                                  <a:rPr lang="zh-CN" altLang="en-US" i="1" smtClean="0">
                                    <a:solidFill>
                                      <a:srgbClr val="002060"/>
                                    </a:solidFill>
                                    <a:latin typeface="Cambria Math" panose="02040503050406030204" pitchFamily="18" charset="0"/>
                                  </a:rPr>
                                  <m:t>𝛼</m:t>
                                </m:r>
                              </m:oMath>
                            </m:oMathPara>
                          </a14:m>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2060"/>
                              </a:solidFill>
                            </a:rPr>
                            <a:t>38.88</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2060"/>
                              </a:solidFill>
                            </a:rPr>
                            <a:t>37.31</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2060"/>
                              </a:solidFill>
                            </a:rPr>
                            <a:t>39.59</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2060"/>
                              </a:solidFill>
                            </a:rPr>
                            <a:t>39.53</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87942696"/>
                      </a:ext>
                    </a:extLst>
                  </a:tr>
                </a:tbl>
              </a:graphicData>
            </a:graphic>
          </p:graphicFrame>
        </mc:Choice>
        <mc:Fallback>
          <p:graphicFrame>
            <p:nvGraphicFramePr>
              <p:cNvPr id="9" name="表格 8">
                <a:extLst>
                  <a:ext uri="{FF2B5EF4-FFF2-40B4-BE49-F238E27FC236}">
                    <a16:creationId xmlns:a16="http://schemas.microsoft.com/office/drawing/2014/main" id="{453AE4D4-FCAE-4DE5-898B-66E2138BB815}"/>
                  </a:ext>
                </a:extLst>
              </p:cNvPr>
              <p:cNvGraphicFramePr>
                <a:graphicFrameLocks noGrp="1"/>
              </p:cNvGraphicFramePr>
              <p:nvPr>
                <p:extLst>
                  <p:ext uri="{D42A27DB-BD31-4B8C-83A1-F6EECF244321}">
                    <p14:modId xmlns:p14="http://schemas.microsoft.com/office/powerpoint/2010/main" val="1468775166"/>
                  </p:ext>
                </p:extLst>
              </p:nvPr>
            </p:nvGraphicFramePr>
            <p:xfrm>
              <a:off x="1261586" y="5379454"/>
              <a:ext cx="8128000" cy="741680"/>
            </p:xfrm>
            <a:graphic>
              <a:graphicData uri="http://schemas.openxmlformats.org/drawingml/2006/table">
                <a:tbl>
                  <a:tblPr firstRow="1" bandRow="1">
                    <a:effectLst/>
                    <a:tableStyleId>{073A0DAA-6AF3-43AB-8588-CEC1D06C72B9}</a:tableStyleId>
                  </a:tblPr>
                  <a:tblGrid>
                    <a:gridCol w="1625600">
                      <a:extLst>
                        <a:ext uri="{9D8B030D-6E8A-4147-A177-3AD203B41FA5}">
                          <a16:colId xmlns:a16="http://schemas.microsoft.com/office/drawing/2014/main" val="2150249343"/>
                        </a:ext>
                      </a:extLst>
                    </a:gridCol>
                    <a:gridCol w="1625600">
                      <a:extLst>
                        <a:ext uri="{9D8B030D-6E8A-4147-A177-3AD203B41FA5}">
                          <a16:colId xmlns:a16="http://schemas.microsoft.com/office/drawing/2014/main" val="2648621091"/>
                        </a:ext>
                      </a:extLst>
                    </a:gridCol>
                    <a:gridCol w="1625600">
                      <a:extLst>
                        <a:ext uri="{9D8B030D-6E8A-4147-A177-3AD203B41FA5}">
                          <a16:colId xmlns:a16="http://schemas.microsoft.com/office/drawing/2014/main" val="2428645496"/>
                        </a:ext>
                      </a:extLst>
                    </a:gridCol>
                    <a:gridCol w="1625600">
                      <a:extLst>
                        <a:ext uri="{9D8B030D-6E8A-4147-A177-3AD203B41FA5}">
                          <a16:colId xmlns:a16="http://schemas.microsoft.com/office/drawing/2014/main" val="1747401598"/>
                        </a:ext>
                      </a:extLst>
                    </a:gridCol>
                    <a:gridCol w="1625600">
                      <a:extLst>
                        <a:ext uri="{9D8B030D-6E8A-4147-A177-3AD203B41FA5}">
                          <a16:colId xmlns:a16="http://schemas.microsoft.com/office/drawing/2014/main" val="1422032401"/>
                        </a:ext>
                      </a:extLst>
                    </a:gridCol>
                  </a:tblGrid>
                  <a:tr h="370840">
                    <a:tc>
                      <a:txBody>
                        <a:bodyPr/>
                        <a:lstStyle/>
                        <a:p>
                          <a:pPr algn="ctr"/>
                          <a:r>
                            <a:rPr lang="zh-CN" altLang="en-US" dirty="0">
                              <a:solidFill>
                                <a:srgbClr val="002060"/>
                              </a:solidFill>
                            </a:rPr>
                            <a:t>磁倾角</a:t>
                          </a: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zh-CN" altLang="en-US" dirty="0">
                              <a:solidFill>
                                <a:srgbClr val="002060"/>
                              </a:solidFill>
                            </a:rPr>
                            <a:t>周期</a:t>
                          </a:r>
                          <a:r>
                            <a:rPr lang="en-US" altLang="zh-CN" dirty="0">
                              <a:solidFill>
                                <a:srgbClr val="002060"/>
                              </a:solidFill>
                            </a:rPr>
                            <a:t>1</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zh-CN" altLang="en-US" dirty="0">
                              <a:solidFill>
                                <a:srgbClr val="002060"/>
                              </a:solidFill>
                            </a:rPr>
                            <a:t>周期</a:t>
                          </a:r>
                          <a:r>
                            <a:rPr lang="en-US" altLang="zh-CN" dirty="0">
                              <a:solidFill>
                                <a:srgbClr val="002060"/>
                              </a:solidFill>
                            </a:rPr>
                            <a:t>2</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zh-CN" altLang="en-US" dirty="0">
                              <a:solidFill>
                                <a:srgbClr val="002060"/>
                              </a:solidFill>
                            </a:rPr>
                            <a:t>周期</a:t>
                          </a:r>
                          <a:r>
                            <a:rPr lang="en-US" altLang="zh-CN" dirty="0">
                              <a:solidFill>
                                <a:srgbClr val="002060"/>
                              </a:solidFill>
                            </a:rPr>
                            <a:t>3</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zh-CN" altLang="en-US" dirty="0">
                              <a:solidFill>
                                <a:srgbClr val="002060"/>
                              </a:solidFill>
                            </a:rPr>
                            <a:t>周期</a:t>
                          </a:r>
                          <a:r>
                            <a:rPr lang="en-US" altLang="zh-CN" dirty="0">
                              <a:solidFill>
                                <a:srgbClr val="002060"/>
                              </a:solidFill>
                            </a:rPr>
                            <a:t>4</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4040910449"/>
                      </a:ext>
                    </a:extLst>
                  </a:tr>
                  <a:tr h="370840">
                    <a:tc>
                      <a:txBody>
                        <a:bodyPr/>
                        <a:lstStyle/>
                        <a:p>
                          <a:endParaRPr lang="zh-CN"/>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blipFill>
                          <a:blip r:embed="rId4"/>
                          <a:stretch>
                            <a:fillRect l="-375" t="-113115" r="-400749" b="-22951"/>
                          </a:stretch>
                        </a:blipFill>
                      </a:tcPr>
                    </a:tc>
                    <a:tc>
                      <a:txBody>
                        <a:bodyPr/>
                        <a:lstStyle/>
                        <a:p>
                          <a:pPr algn="ctr"/>
                          <a:r>
                            <a:rPr lang="en-US" altLang="zh-CN" dirty="0">
                              <a:solidFill>
                                <a:srgbClr val="002060"/>
                              </a:solidFill>
                            </a:rPr>
                            <a:t>38.88</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2060"/>
                              </a:solidFill>
                            </a:rPr>
                            <a:t>37.31</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2060"/>
                              </a:solidFill>
                            </a:rPr>
                            <a:t>39.59</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2060"/>
                              </a:solidFill>
                            </a:rPr>
                            <a:t>39.53</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87942696"/>
                      </a:ext>
                    </a:extLst>
                  </a:tr>
                </a:tbl>
              </a:graphicData>
            </a:graphic>
          </p:graphicFrame>
        </mc:Fallback>
      </mc:AlternateContent>
      <p:sp>
        <p:nvSpPr>
          <p:cNvPr id="10" name="矩形 9">
            <a:extLst>
              <a:ext uri="{FF2B5EF4-FFF2-40B4-BE49-F238E27FC236}">
                <a16:creationId xmlns:a16="http://schemas.microsoft.com/office/drawing/2014/main" id="{17A4211F-1E44-40B4-BE23-122336620704}"/>
              </a:ext>
            </a:extLst>
          </p:cNvPr>
          <p:cNvSpPr/>
          <p:nvPr/>
        </p:nvSpPr>
        <p:spPr>
          <a:xfrm>
            <a:off x="2993995" y="6175308"/>
            <a:ext cx="1451038" cy="400110"/>
          </a:xfrm>
          <a:prstGeom prst="rect">
            <a:avLst/>
          </a:prstGeom>
        </p:spPr>
        <p:txBody>
          <a:bodyPr wrap="none">
            <a:spAutoFit/>
          </a:bodyPr>
          <a:lstStyle/>
          <a:p>
            <a:r>
              <a:rPr lang="zh-CN" altLang="en-US" sz="2000" b="1" dirty="0">
                <a:solidFill>
                  <a:schemeClr val="accent4">
                    <a:lumMod val="60000"/>
                    <a:lumOff val="40000"/>
                  </a:schemeClr>
                </a:solidFill>
                <a:latin typeface="华文中宋" panose="02010600040101010101" pitchFamily="2" charset="-122"/>
                <a:ea typeface="华文中宋" panose="02010600040101010101" pitchFamily="2" charset="-122"/>
              </a:rPr>
              <a:t>表</a:t>
            </a:r>
            <a:r>
              <a:rPr lang="en-US" altLang="zh-CN" sz="2000" b="1" dirty="0">
                <a:solidFill>
                  <a:schemeClr val="accent4">
                    <a:lumMod val="60000"/>
                    <a:lumOff val="40000"/>
                  </a:schemeClr>
                </a:solidFill>
                <a:latin typeface="华文中宋" panose="02010600040101010101" pitchFamily="2" charset="-122"/>
                <a:ea typeface="华文中宋" panose="02010600040101010101" pitchFamily="2" charset="-122"/>
              </a:rPr>
              <a:t>3 </a:t>
            </a:r>
            <a:r>
              <a:rPr lang="zh-CN" altLang="en-US" sz="2000" b="1" dirty="0">
                <a:solidFill>
                  <a:schemeClr val="accent4">
                    <a:lumMod val="60000"/>
                    <a:lumOff val="40000"/>
                  </a:schemeClr>
                </a:solidFill>
                <a:latin typeface="华文中宋" panose="02010600040101010101" pitchFamily="2" charset="-122"/>
                <a:ea typeface="华文中宋" panose="02010600040101010101" pitchFamily="2" charset="-122"/>
              </a:rPr>
              <a:t>磁倾角</a:t>
            </a:r>
            <a:endParaRPr lang="zh-CN" altLang="en-US" sz="2000" dirty="0">
              <a:solidFill>
                <a:schemeClr val="accent4">
                  <a:lumMod val="60000"/>
                  <a:lumOff val="40000"/>
                </a:schemeClr>
              </a:solidFill>
            </a:endParaRPr>
          </a:p>
        </p:txBody>
      </p:sp>
    </p:spTree>
    <p:extLst>
      <p:ext uri="{BB962C8B-B14F-4D97-AF65-F5344CB8AC3E}">
        <p14:creationId xmlns:p14="http://schemas.microsoft.com/office/powerpoint/2010/main" val="346911711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a:extLst>
              <a:ext uri="{FF2B5EF4-FFF2-40B4-BE49-F238E27FC236}">
                <a16:creationId xmlns:a16="http://schemas.microsoft.com/office/drawing/2014/main" id="{645A443B-25F8-4B9F-B428-68055044EBD8}"/>
              </a:ext>
            </a:extLst>
          </p:cNvPr>
          <p:cNvSpPr txBox="1"/>
          <p:nvPr/>
        </p:nvSpPr>
        <p:spPr>
          <a:xfrm>
            <a:off x="337238" y="113726"/>
            <a:ext cx="2358338" cy="584775"/>
          </a:xfrm>
          <a:prstGeom prst="rect">
            <a:avLst/>
          </a:prstGeom>
          <a:noFill/>
          <a:ln w="9525">
            <a:noFill/>
          </a:ln>
        </p:spPr>
        <p:txBody>
          <a:bodyPr wrap="none">
            <a:spAutoFit/>
          </a:bodyPr>
          <a:lstStyle/>
          <a:p>
            <a:pPr fontAlgn="base">
              <a:spcBef>
                <a:spcPct val="0"/>
              </a:spcBef>
              <a:spcAft>
                <a:spcPct val="0"/>
              </a:spcAft>
            </a:pPr>
            <a:r>
              <a:rPr lang="zh-CN" altLang="en-US" sz="3200" b="1" dirty="0">
                <a:solidFill>
                  <a:srgbClr val="FF0000"/>
                </a:solidFill>
                <a:latin typeface="微软雅黑" panose="020B0503020204020204" pitchFamily="34" charset="-122"/>
                <a:ea typeface="微软雅黑" panose="020B0503020204020204" pitchFamily="34" charset="-122"/>
              </a:rPr>
              <a:t>四</a:t>
            </a:r>
            <a:r>
              <a:rPr kumimoji="0" lang="zh-CN" altLang="en-US" sz="32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 报告要求</a:t>
            </a:r>
            <a:endParaRPr lang="en-US" altLang="zh-CN" sz="2400" b="1" dirty="0">
              <a:solidFill>
                <a:srgbClr val="00666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9822804B-1FD5-4882-A6A9-E1DE7E714F1E}"/>
              </a:ext>
            </a:extLst>
          </p:cNvPr>
          <p:cNvSpPr/>
          <p:nvPr/>
        </p:nvSpPr>
        <p:spPr>
          <a:xfrm>
            <a:off x="1516407" y="1112726"/>
            <a:ext cx="7121236" cy="1338828"/>
          </a:xfrm>
          <a:prstGeom prst="rect">
            <a:avLst/>
          </a:prstGeom>
        </p:spPr>
        <p:txBody>
          <a:bodyPr wrap="square">
            <a:spAutoFit/>
          </a:bodyPr>
          <a:lstStyle/>
          <a:p>
            <a:r>
              <a:rPr lang="zh-CN" altLang="zh-CN" sz="2700" b="1" dirty="0">
                <a:solidFill>
                  <a:srgbClr val="000066"/>
                </a:solidFill>
                <a:latin typeface="华文中宋" panose="02010600040101010101" pitchFamily="2" charset="-122"/>
                <a:ea typeface="华文中宋" panose="02010600040101010101" pitchFamily="2" charset="-122"/>
              </a:rPr>
              <a:t>要求：</a:t>
            </a:r>
            <a:endParaRPr lang="en-US" altLang="zh-CN" sz="2700" b="1" dirty="0">
              <a:solidFill>
                <a:srgbClr val="000066"/>
              </a:solidFill>
              <a:latin typeface="华文中宋" panose="02010600040101010101" pitchFamily="2" charset="-122"/>
              <a:ea typeface="华文中宋" panose="02010600040101010101" pitchFamily="2" charset="-122"/>
            </a:endParaRPr>
          </a:p>
          <a:p>
            <a:pPr marL="720000" indent="-432000">
              <a:buFont typeface="+mj-lt"/>
              <a:buAutoNum type="arabicPeriod"/>
            </a:pPr>
            <a:r>
              <a:rPr lang="zh-CN" altLang="zh-CN" sz="2700" dirty="0">
                <a:solidFill>
                  <a:srgbClr val="000066"/>
                </a:solidFill>
                <a:latin typeface="华文中宋" panose="02010600040101010101" pitchFamily="2" charset="-122"/>
                <a:ea typeface="华文中宋" panose="02010600040101010101" pitchFamily="2" charset="-122"/>
              </a:rPr>
              <a:t>曲线清晰，截屏保存作为实验内容部分。</a:t>
            </a:r>
          </a:p>
          <a:p>
            <a:pPr marL="720000" indent="-432000">
              <a:buFont typeface="+mj-lt"/>
              <a:buAutoNum type="arabicPeriod"/>
            </a:pPr>
            <a:r>
              <a:rPr lang="zh-CN" altLang="zh-CN" sz="2700" dirty="0">
                <a:solidFill>
                  <a:srgbClr val="000066"/>
                </a:solidFill>
                <a:latin typeface="华文中宋" panose="02010600040101010101" pitchFamily="2" charset="-122"/>
                <a:ea typeface="华文中宋" panose="02010600040101010101" pitchFamily="2" charset="-122"/>
              </a:rPr>
              <a:t>列出数据表格，写出完整的实验报告</a:t>
            </a:r>
          </a:p>
        </p:txBody>
      </p:sp>
      <p:sp>
        <p:nvSpPr>
          <p:cNvPr id="5" name="矩形 4">
            <a:extLst>
              <a:ext uri="{FF2B5EF4-FFF2-40B4-BE49-F238E27FC236}">
                <a16:creationId xmlns:a16="http://schemas.microsoft.com/office/drawing/2014/main" id="{4B6303E2-503A-4B6E-A859-8EB6639F0A42}"/>
              </a:ext>
            </a:extLst>
          </p:cNvPr>
          <p:cNvSpPr/>
          <p:nvPr/>
        </p:nvSpPr>
        <p:spPr>
          <a:xfrm>
            <a:off x="1516407" y="2608572"/>
            <a:ext cx="9217891" cy="2169825"/>
          </a:xfrm>
          <a:prstGeom prst="rect">
            <a:avLst/>
          </a:prstGeom>
        </p:spPr>
        <p:txBody>
          <a:bodyPr wrap="square">
            <a:spAutoFit/>
          </a:bodyPr>
          <a:lstStyle/>
          <a:p>
            <a:r>
              <a:rPr lang="zh-CN" altLang="zh-CN" sz="2700" b="1" dirty="0">
                <a:solidFill>
                  <a:srgbClr val="000066"/>
                </a:solidFill>
                <a:latin typeface="华文中宋" panose="02010600040101010101" pitchFamily="2" charset="-122"/>
                <a:ea typeface="华文中宋" panose="02010600040101010101" pitchFamily="2" charset="-122"/>
              </a:rPr>
              <a:t>思考题：</a:t>
            </a:r>
            <a:endParaRPr lang="en-US" altLang="zh-CN" sz="2700" b="1" dirty="0">
              <a:solidFill>
                <a:srgbClr val="000066"/>
              </a:solidFill>
              <a:latin typeface="华文中宋" panose="02010600040101010101" pitchFamily="2" charset="-122"/>
              <a:ea typeface="华文中宋" panose="02010600040101010101" pitchFamily="2" charset="-122"/>
            </a:endParaRPr>
          </a:p>
          <a:p>
            <a:pPr marL="720000" indent="-432000">
              <a:buFont typeface="+mj-lt"/>
              <a:buAutoNum type="arabicPeriod"/>
            </a:pPr>
            <a:r>
              <a:rPr lang="zh-CN" altLang="zh-CN" sz="2600" dirty="0">
                <a:solidFill>
                  <a:srgbClr val="000066"/>
                </a:solidFill>
                <a:latin typeface="华文中宋" panose="02010600040101010101" pitchFamily="2" charset="-122"/>
                <a:ea typeface="华文中宋" panose="02010600040101010101" pitchFamily="2" charset="-122"/>
              </a:rPr>
              <a:t>简述地磁场的作用。</a:t>
            </a:r>
          </a:p>
          <a:p>
            <a:pPr marL="720000" indent="-432000">
              <a:buFont typeface="+mj-lt"/>
              <a:buAutoNum type="arabicPeriod"/>
            </a:pPr>
            <a:r>
              <a:rPr lang="zh-CN" altLang="zh-CN" sz="2600" dirty="0">
                <a:solidFill>
                  <a:srgbClr val="000066"/>
                </a:solidFill>
                <a:latin typeface="华文中宋" panose="02010600040101010101" pitchFamily="2" charset="-122"/>
                <a:ea typeface="华文中宋" panose="02010600040101010101" pitchFamily="2" charset="-122"/>
              </a:rPr>
              <a:t>测量水平分量时的</a:t>
            </a:r>
            <a:r>
              <a:rPr lang="en-US" altLang="zh-CN" sz="2600" dirty="0">
                <a:solidFill>
                  <a:srgbClr val="000066"/>
                </a:solidFill>
                <a:latin typeface="华文中宋" panose="02010600040101010101" pitchFamily="2" charset="-122"/>
                <a:ea typeface="华文中宋" panose="02010600040101010101" pitchFamily="2" charset="-122"/>
              </a:rPr>
              <a:t>X</a:t>
            </a:r>
            <a:r>
              <a:rPr lang="zh-CN" altLang="zh-CN" sz="2600" dirty="0">
                <a:solidFill>
                  <a:srgbClr val="000066"/>
                </a:solidFill>
                <a:latin typeface="华文中宋" panose="02010600040101010101" pitchFamily="2" charset="-122"/>
                <a:ea typeface="华文中宋" panose="02010600040101010101" pitchFamily="2" charset="-122"/>
              </a:rPr>
              <a:t>和</a:t>
            </a:r>
            <a:r>
              <a:rPr lang="en-US" altLang="zh-CN" sz="2600" dirty="0">
                <a:solidFill>
                  <a:srgbClr val="000066"/>
                </a:solidFill>
                <a:latin typeface="华文中宋" panose="02010600040101010101" pitchFamily="2" charset="-122"/>
                <a:ea typeface="华文中宋" panose="02010600040101010101" pitchFamily="2" charset="-122"/>
              </a:rPr>
              <a:t>Y</a:t>
            </a:r>
            <a:r>
              <a:rPr lang="zh-CN" altLang="zh-CN" sz="2600" dirty="0">
                <a:solidFill>
                  <a:srgbClr val="000066"/>
                </a:solidFill>
                <a:latin typeface="华文中宋" panose="02010600040101010101" pitchFamily="2" charset="-122"/>
                <a:ea typeface="华文中宋" panose="02010600040101010101" pitchFamily="2" charset="-122"/>
              </a:rPr>
              <a:t>轴磁力计测量值有什么关系？</a:t>
            </a:r>
          </a:p>
          <a:p>
            <a:pPr marL="720000" indent="-432000">
              <a:buFont typeface="+mj-lt"/>
              <a:buAutoNum type="arabicPeriod"/>
            </a:pPr>
            <a:r>
              <a:rPr lang="zh-CN" altLang="zh-CN" sz="2600" dirty="0">
                <a:solidFill>
                  <a:srgbClr val="000066"/>
                </a:solidFill>
                <a:latin typeface="华文中宋" panose="02010600040101010101" pitchFamily="2" charset="-122"/>
                <a:ea typeface="华文中宋" panose="02010600040101010101" pitchFamily="2" charset="-122"/>
              </a:rPr>
              <a:t>测量水平分量时的</a:t>
            </a:r>
            <a:r>
              <a:rPr lang="en-US" altLang="zh-CN" sz="2600" dirty="0">
                <a:solidFill>
                  <a:srgbClr val="000066"/>
                </a:solidFill>
                <a:latin typeface="华文中宋" panose="02010600040101010101" pitchFamily="2" charset="-122"/>
                <a:ea typeface="华文中宋" panose="02010600040101010101" pitchFamily="2" charset="-122"/>
              </a:rPr>
              <a:t>Z</a:t>
            </a:r>
            <a:r>
              <a:rPr lang="zh-CN" altLang="zh-CN" sz="2600" dirty="0">
                <a:solidFill>
                  <a:srgbClr val="000066"/>
                </a:solidFill>
                <a:latin typeface="华文中宋" panose="02010600040101010101" pitchFamily="2" charset="-122"/>
                <a:ea typeface="华文中宋" panose="02010600040101010101" pitchFamily="2" charset="-122"/>
              </a:rPr>
              <a:t>轴磁力计和测量垂直分量时的</a:t>
            </a:r>
            <a:r>
              <a:rPr lang="en-US" altLang="zh-CN" sz="2600" dirty="0">
                <a:solidFill>
                  <a:srgbClr val="000066"/>
                </a:solidFill>
                <a:latin typeface="华文中宋" panose="02010600040101010101" pitchFamily="2" charset="-122"/>
                <a:ea typeface="华文中宋" panose="02010600040101010101" pitchFamily="2" charset="-122"/>
              </a:rPr>
              <a:t>Y</a:t>
            </a:r>
            <a:r>
              <a:rPr lang="zh-CN" altLang="zh-CN" sz="2600" dirty="0">
                <a:solidFill>
                  <a:srgbClr val="000066"/>
                </a:solidFill>
                <a:latin typeface="华文中宋" panose="02010600040101010101" pitchFamily="2" charset="-122"/>
                <a:ea typeface="华文中宋" panose="02010600040101010101" pitchFamily="2" charset="-122"/>
              </a:rPr>
              <a:t>轴磁力计的值变化的原因有哪些？</a:t>
            </a:r>
          </a:p>
        </p:txBody>
      </p:sp>
      <p:sp>
        <p:nvSpPr>
          <p:cNvPr id="6" name="矩形 5">
            <a:extLst>
              <a:ext uri="{FF2B5EF4-FFF2-40B4-BE49-F238E27FC236}">
                <a16:creationId xmlns:a16="http://schemas.microsoft.com/office/drawing/2014/main" id="{074065A3-FD8B-45FF-A06A-B7C5ED0DDFA3}"/>
              </a:ext>
            </a:extLst>
          </p:cNvPr>
          <p:cNvSpPr/>
          <p:nvPr/>
        </p:nvSpPr>
        <p:spPr>
          <a:xfrm>
            <a:off x="1106720" y="4762328"/>
            <a:ext cx="9339607" cy="2031325"/>
          </a:xfrm>
          <a:prstGeom prst="rect">
            <a:avLst/>
          </a:prstGeom>
        </p:spPr>
        <p:txBody>
          <a:bodyPr wrap="square">
            <a:spAutoFit/>
          </a:bodyPr>
          <a:lstStyle/>
          <a:p>
            <a:pPr lvl="0"/>
            <a:r>
              <a:rPr lang="zh-CN" altLang="en-US" b="1" kern="100" dirty="0">
                <a:latin typeface="Calibri" panose="020F0502020204030204" pitchFamily="34" charset="0"/>
                <a:ea typeface="宋体" panose="02010600030101010101" pitchFamily="2" charset="-122"/>
                <a:cs typeface="Times New Roman" panose="02020603050405020304" pitchFamily="18" charset="0"/>
              </a:rPr>
              <a:t>思考题参考答案</a:t>
            </a:r>
            <a:endParaRPr lang="en-US" altLang="zh-CN" b="1"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buFont typeface="+mj-lt"/>
              <a:buAutoNum type="arabicPeriod"/>
            </a:pPr>
            <a:r>
              <a:rPr lang="zh-CN" altLang="zh-CN" kern="100" dirty="0">
                <a:latin typeface="Calibri" panose="020F0502020204030204" pitchFamily="34" charset="0"/>
                <a:ea typeface="宋体" panose="02010600030101010101" pitchFamily="2" charset="-122"/>
                <a:cs typeface="Times New Roman" panose="02020603050405020304" pitchFamily="18" charset="0"/>
              </a:rPr>
              <a:t>定方向，利用地磁场制作指南针用来行军、航海等；根据地磁场在地面的特征寻找矿藏；保护地球生命免遭宇宙射线辐射。</a:t>
            </a:r>
          </a:p>
          <a:p>
            <a:pPr marL="342900" lvl="0" indent="-342900">
              <a:buFont typeface="+mj-lt"/>
              <a:buAutoNum type="arabicPeriod"/>
            </a:pPr>
            <a:r>
              <a:rPr lang="en-US" altLang="zh-CN" kern="100" dirty="0">
                <a:latin typeface="Calibri" panose="020F0502020204030204" pitchFamily="34" charset="0"/>
                <a:ea typeface="宋体" panose="02010600030101010101" pitchFamily="2" charset="-122"/>
                <a:cs typeface="Times New Roman" panose="02020603050405020304" pitchFamily="18" charset="0"/>
              </a:rPr>
              <a:t>X</a:t>
            </a:r>
            <a:r>
              <a:rPr lang="zh-CN" altLang="zh-CN" kern="100" dirty="0">
                <a:latin typeface="Calibri" panose="020F0502020204030204" pitchFamily="34" charset="0"/>
                <a:ea typeface="宋体" panose="02010600030101010101" pitchFamily="2" charset="-122"/>
                <a:cs typeface="Times New Roman" panose="02020603050405020304" pitchFamily="18" charset="0"/>
              </a:rPr>
              <a:t>和</a:t>
            </a:r>
            <a:r>
              <a:rPr lang="en-US" altLang="zh-CN" kern="100" dirty="0">
                <a:latin typeface="Calibri" panose="020F0502020204030204" pitchFamily="34" charset="0"/>
                <a:ea typeface="宋体" panose="02010600030101010101" pitchFamily="2" charset="-122"/>
                <a:cs typeface="Times New Roman" panose="02020603050405020304" pitchFamily="18" charset="0"/>
              </a:rPr>
              <a:t>Y</a:t>
            </a:r>
            <a:r>
              <a:rPr lang="zh-CN" altLang="zh-CN" kern="100" dirty="0">
                <a:latin typeface="Calibri" panose="020F0502020204030204" pitchFamily="34" charset="0"/>
                <a:ea typeface="宋体" panose="02010600030101010101" pitchFamily="2" charset="-122"/>
                <a:cs typeface="Times New Roman" panose="02020603050405020304" pitchFamily="18" charset="0"/>
              </a:rPr>
              <a:t>轴测得的磁场的平方和等于定值，即水平方向磁场分量的平方。</a:t>
            </a:r>
          </a:p>
          <a:p>
            <a:pPr marL="342900" lvl="0" indent="-342900">
              <a:buFont typeface="+mj-lt"/>
              <a:buAutoNum type="arabicPeriod"/>
            </a:pPr>
            <a:r>
              <a:rPr lang="zh-CN" altLang="zh-CN" kern="100" dirty="0">
                <a:latin typeface="Calibri" panose="020F0502020204030204" pitchFamily="34" charset="0"/>
                <a:ea typeface="宋体" panose="02010600030101010101" pitchFamily="2" charset="-122"/>
                <a:cs typeface="Times New Roman" panose="02020603050405020304" pitchFamily="18" charset="0"/>
              </a:rPr>
              <a:t>测量水平分量</a:t>
            </a:r>
            <a:r>
              <a:rPr lang="zh-CN" altLang="en-US" kern="100" dirty="0">
                <a:latin typeface="Calibri" panose="020F0502020204030204" pitchFamily="34" charset="0"/>
                <a:ea typeface="宋体" panose="02010600030101010101" pitchFamily="2" charset="-122"/>
                <a:cs typeface="Times New Roman" panose="02020603050405020304" pitchFamily="18" charset="0"/>
              </a:rPr>
              <a:t>时</a:t>
            </a:r>
            <a:r>
              <a:rPr lang="en-US" altLang="zh-CN" kern="100" dirty="0">
                <a:latin typeface="Calibri" panose="020F0502020204030204" pitchFamily="34" charset="0"/>
                <a:ea typeface="宋体" panose="02010600030101010101" pitchFamily="2" charset="-122"/>
                <a:cs typeface="Times New Roman" panose="02020603050405020304" pitchFamily="18" charset="0"/>
              </a:rPr>
              <a:t>Z</a:t>
            </a:r>
            <a:r>
              <a:rPr lang="zh-CN" altLang="zh-CN" kern="100" dirty="0">
                <a:latin typeface="Calibri" panose="020F0502020204030204" pitchFamily="34" charset="0"/>
                <a:ea typeface="宋体" panose="02010600030101010101" pitchFamily="2" charset="-122"/>
                <a:cs typeface="Times New Roman" panose="02020603050405020304" pitchFamily="18" charset="0"/>
              </a:rPr>
              <a:t>轴磁力计应该等于定值，浮动的原因可能是手机没有始终水平放置；测量垂直分量时，转轴（</a:t>
            </a:r>
            <a:r>
              <a:rPr lang="en-US" altLang="zh-CN" kern="100" dirty="0">
                <a:latin typeface="Calibri" panose="020F0502020204030204" pitchFamily="34" charset="0"/>
                <a:ea typeface="宋体" panose="02010600030101010101" pitchFamily="2" charset="-122"/>
                <a:cs typeface="Times New Roman" panose="02020603050405020304" pitchFamily="18" charset="0"/>
              </a:rPr>
              <a:t>Y</a:t>
            </a:r>
            <a:r>
              <a:rPr lang="zh-CN" altLang="zh-CN" kern="100" dirty="0">
                <a:latin typeface="Calibri" panose="020F0502020204030204" pitchFamily="34" charset="0"/>
                <a:ea typeface="宋体" panose="02010600030101010101" pitchFamily="2" charset="-122"/>
                <a:cs typeface="Times New Roman" panose="02020603050405020304" pitchFamily="18" charset="0"/>
              </a:rPr>
              <a:t>）方向的磁场应该等于定值，浮动的原因可能是转动时手机有晃动，并没有按定轴转动。</a:t>
            </a:r>
          </a:p>
        </p:txBody>
      </p:sp>
    </p:spTree>
    <p:extLst>
      <p:ext uri="{BB962C8B-B14F-4D97-AF65-F5344CB8AC3E}">
        <p14:creationId xmlns:p14="http://schemas.microsoft.com/office/powerpoint/2010/main" val="437069767"/>
      </p:ext>
    </p:extLst>
  </p:cSld>
  <p:clrMapOvr>
    <a:masterClrMapping/>
  </p:clrMapOvr>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924</Words>
  <Application>Microsoft Office PowerPoint</Application>
  <PresentationFormat>宽屏</PresentationFormat>
  <Paragraphs>110</Paragraphs>
  <Slides>9</Slides>
  <Notes>1</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9</vt:i4>
      </vt:variant>
    </vt:vector>
  </HeadingPairs>
  <TitlesOfParts>
    <vt:vector size="22" baseType="lpstr">
      <vt:lpstr>等线</vt:lpstr>
      <vt:lpstr>等线 Light</vt:lpstr>
      <vt:lpstr>华文隶书</vt:lpstr>
      <vt:lpstr>华文中宋</vt:lpstr>
      <vt:lpstr>宋体</vt:lpstr>
      <vt:lpstr>微软雅黑</vt:lpstr>
      <vt:lpstr>Arial</vt:lpstr>
      <vt:lpstr>Calibri</vt:lpstr>
      <vt:lpstr>Cambria Math</vt:lpstr>
      <vt:lpstr>Times New Roman</vt:lpstr>
      <vt:lpstr>Wingdings</vt:lpstr>
      <vt:lpstr>Office 主题​​</vt:lpstr>
      <vt:lpstr>古瓶荷花</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DELL</cp:lastModifiedBy>
  <cp:revision>28</cp:revision>
  <dcterms:created xsi:type="dcterms:W3CDTF">2022-03-17T13:40:28Z</dcterms:created>
  <dcterms:modified xsi:type="dcterms:W3CDTF">2022-03-18T11:59:59Z</dcterms:modified>
</cp:coreProperties>
</file>