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91" r:id="rId2"/>
    <p:sldId id="582" r:id="rId3"/>
    <p:sldId id="584" r:id="rId4"/>
    <p:sldId id="598" r:id="rId5"/>
    <p:sldId id="619" r:id="rId6"/>
    <p:sldId id="599" r:id="rId7"/>
    <p:sldId id="623" r:id="rId8"/>
    <p:sldId id="600" r:id="rId9"/>
    <p:sldId id="620" r:id="rId10"/>
    <p:sldId id="615" r:id="rId11"/>
    <p:sldId id="602" r:id="rId12"/>
    <p:sldId id="621" r:id="rId13"/>
    <p:sldId id="605" r:id="rId14"/>
    <p:sldId id="622" r:id="rId15"/>
    <p:sldId id="607" r:id="rId16"/>
    <p:sldId id="617" r:id="rId17"/>
    <p:sldId id="260" r:id="rId18"/>
    <p:sldId id="61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0000FF"/>
    <a:srgbClr val="FF00FF"/>
    <a:srgbClr val="3399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EEB2-F3D1-4C8F-8772-9DFD6977C7E3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721-9857-4CBA-AC07-640D0D506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224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90238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3493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69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74957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2641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22222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9035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175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4072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01609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670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                                            </a:t>
            </a:r>
            <a:endParaRPr kumimoji="1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2440777"/>
            <a:ext cx="581645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实验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5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、虚拟仿真实验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不良导体热导率的测量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03941" y="1097446"/>
            <a:ext cx="1114421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点击“开始实验”后，可以看到实验台上有自耦调压器、杜瓦瓶、热导系数测试仪主仪器（包括红外灯、保温圆筒、支架等）和数字电压表，如图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所示。双击主测试仪可弹出放大图，如图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所示。单击鼠标左键可以把红外灯向上移出，然后可把保温圆筒向右移开（相连的电线断开时方可移动），如图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所示。待测橡胶盘和游标卡尺位于左下角的“实验仪器”菜单里。</a:t>
            </a:r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155875" y="248758"/>
            <a:ext cx="54425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操作提示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8C60DA-FE15-47D2-8434-F6B3FA6E8893}"/>
              </a:ext>
            </a:extLst>
          </p:cNvPr>
          <p:cNvGrpSpPr/>
          <p:nvPr/>
        </p:nvGrpSpPr>
        <p:grpSpPr>
          <a:xfrm>
            <a:off x="613025" y="3261410"/>
            <a:ext cx="5589141" cy="3499494"/>
            <a:chOff x="613025" y="3220314"/>
            <a:chExt cx="5589141" cy="34994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B43B6D-4A0F-443D-A61A-DCE269D6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025" y="3220314"/>
              <a:ext cx="5589141" cy="313016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7094981-FA0C-4999-8298-A6CE11D1D654}"/>
                </a:ext>
              </a:extLst>
            </p:cNvPr>
            <p:cNvSpPr txBox="1"/>
            <p:nvPr/>
          </p:nvSpPr>
          <p:spPr>
            <a:xfrm>
              <a:off x="1745169" y="6350476"/>
              <a:ext cx="321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稳态法测不良导体实验台</a:t>
              </a:r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AB39E4-5DEA-43C3-98B3-2BA9AF9638B6}"/>
              </a:ext>
            </a:extLst>
          </p:cNvPr>
          <p:cNvGrpSpPr/>
          <p:nvPr/>
        </p:nvGrpSpPr>
        <p:grpSpPr>
          <a:xfrm>
            <a:off x="6815480" y="3281957"/>
            <a:ext cx="1992636" cy="3489730"/>
            <a:chOff x="6815480" y="3240861"/>
            <a:chExt cx="1992636" cy="34897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BABDCB-8A08-4E15-BFE1-3E5639D8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5607" y="3240861"/>
              <a:ext cx="1752383" cy="313016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C41DB4-0860-4462-9C01-D60BE717CBC7}"/>
                </a:ext>
              </a:extLst>
            </p:cNvPr>
            <p:cNvSpPr txBox="1"/>
            <p:nvPr/>
          </p:nvSpPr>
          <p:spPr>
            <a:xfrm>
              <a:off x="6815480" y="6361259"/>
              <a:ext cx="1992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4 </a:t>
              </a:r>
              <a:r>
                <a:rPr lang="zh-CN" altLang="en-US" b="1" dirty="0"/>
                <a:t>主仪器放大图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589431-9FC8-43F0-A34C-DF898E40675A}"/>
              </a:ext>
            </a:extLst>
          </p:cNvPr>
          <p:cNvGrpSpPr/>
          <p:nvPr/>
        </p:nvGrpSpPr>
        <p:grpSpPr>
          <a:xfrm>
            <a:off x="9137733" y="3261409"/>
            <a:ext cx="1992636" cy="3510278"/>
            <a:chOff x="9137733" y="3220313"/>
            <a:chExt cx="1992636" cy="35102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AD022E6-256E-4392-99D6-450F7AF70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4917" y="3220313"/>
              <a:ext cx="1738268" cy="313016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79017E-334A-450C-A677-21CB3FCE07F4}"/>
                </a:ext>
              </a:extLst>
            </p:cNvPr>
            <p:cNvSpPr txBox="1"/>
            <p:nvPr/>
          </p:nvSpPr>
          <p:spPr>
            <a:xfrm>
              <a:off x="9137733" y="6361259"/>
              <a:ext cx="19926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5 </a:t>
              </a:r>
              <a:r>
                <a:rPr lang="zh-CN" altLang="en-US" b="1" dirty="0"/>
                <a:t>仪器移开图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367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218EE8-D9C7-4F1E-96F4-EF8E61E66343}"/>
              </a:ext>
            </a:extLst>
          </p:cNvPr>
          <p:cNvSpPr/>
          <p:nvPr/>
        </p:nvSpPr>
        <p:spPr>
          <a:xfrm>
            <a:off x="504945" y="1127924"/>
            <a:ext cx="103753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把游标卡尺从“实验仪器”菜单取出放置在实验台，双击后可弹出用来测量的放大图，如图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所示。可用鼠标点击游标卡尺副尺的“锁定旋钮”和“拖动旋钮”进行操作和测量。点击上方的“开始测量”按钮后，会在左侧出现待测物体：铜盘和橡胶盘。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AC3B27-4410-4E70-A90D-11B00409FEB9}"/>
              </a:ext>
            </a:extLst>
          </p:cNvPr>
          <p:cNvGrpSpPr/>
          <p:nvPr/>
        </p:nvGrpSpPr>
        <p:grpSpPr>
          <a:xfrm>
            <a:off x="5446106" y="2917861"/>
            <a:ext cx="6745894" cy="3874058"/>
            <a:chOff x="5362575" y="2728591"/>
            <a:chExt cx="6829425" cy="41264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FD494AB-425A-4AF3-B933-B9457E020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2575" y="2728591"/>
              <a:ext cx="6829425" cy="374332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D563EE-F188-4946-BA01-1CFE3BA344FC}"/>
                </a:ext>
              </a:extLst>
            </p:cNvPr>
            <p:cNvSpPr txBox="1"/>
            <p:nvPr/>
          </p:nvSpPr>
          <p:spPr>
            <a:xfrm>
              <a:off x="7962472" y="6461642"/>
              <a:ext cx="2291137" cy="3933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6 </a:t>
              </a:r>
              <a:r>
                <a:rPr lang="zh-CN" altLang="en-US" b="1" dirty="0"/>
                <a:t>游标卡尺测量图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C3F0C6-8427-452D-8A76-A7B2A89C6DDB}"/>
                  </a:ext>
                </a:extLst>
              </p:cNvPr>
              <p:cNvSpPr/>
              <p:nvPr/>
            </p:nvSpPr>
            <p:spPr>
              <a:xfrm>
                <a:off x="504945" y="3053530"/>
                <a:ext cx="4704053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放大图的下方为游标卡尺的读数区域。可先把副尺向右移动一段距离，然后把待测物体拖到游标卡尺里进行测量和读数。这里游标卡尺的精度为</a:t>
                </a:r>
                <a14:m>
                  <m:oMath xmlns:m="http://schemas.openxmlformats.org/officeDocument/2006/math"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</m:t>
                    </m:r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𝟎𝟐</m:t>
                    </m:r>
                    <m:r>
                      <a:rPr lang="en-US" altLang="zh-CN" sz="2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𝒎𝒎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，读数精确到小数点后两位。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C3F0C6-8427-452D-8A76-A7B2A89C6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5" y="3053530"/>
                <a:ext cx="4704053" cy="2893100"/>
              </a:xfrm>
              <a:prstGeom prst="rect">
                <a:avLst/>
              </a:prstGeom>
              <a:blipFill>
                <a:blip r:embed="rId3"/>
                <a:stretch>
                  <a:fillRect l="-2335" t="-1899" r="-2335" b="-4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4928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218EE8-D9C7-4F1E-96F4-EF8E61E66343}"/>
                  </a:ext>
                </a:extLst>
              </p:cNvPr>
              <p:cNvSpPr/>
              <p:nvPr/>
            </p:nvSpPr>
            <p:spPr>
              <a:xfrm>
                <a:off x="504945" y="1127924"/>
                <a:ext cx="9964421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双击“自耦调压器”可以看到放大图，可用鼠标进行电压调节。双击“数字电压表”可弹出放大图，使用前需进行调零。本实验中用的数字电压表的量程为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（最左边白色按钮）。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218EE8-D9C7-4F1E-96F4-EF8E61E66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5" y="1127924"/>
                <a:ext cx="9964421" cy="1292662"/>
              </a:xfrm>
              <a:prstGeom prst="rect">
                <a:avLst/>
              </a:prstGeom>
              <a:blipFill>
                <a:blip r:embed="rId2"/>
                <a:stretch>
                  <a:fillRect l="-1102" t="-4245" r="-1102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CD2DF9-1E0E-40AC-BB46-8147982C0D79}"/>
              </a:ext>
            </a:extLst>
          </p:cNvPr>
          <p:cNvGrpSpPr/>
          <p:nvPr/>
        </p:nvGrpSpPr>
        <p:grpSpPr>
          <a:xfrm>
            <a:off x="5279113" y="2653422"/>
            <a:ext cx="6796126" cy="4115225"/>
            <a:chOff x="5279113" y="2725340"/>
            <a:chExt cx="6796126" cy="41152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FCD834C-9372-4E96-B639-59CB6788E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9113" y="2725340"/>
              <a:ext cx="6796126" cy="373561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3CF2D4B-A9AB-418B-B7DA-3953E726E37C}"/>
                </a:ext>
              </a:extLst>
            </p:cNvPr>
            <p:cNvSpPr txBox="1"/>
            <p:nvPr/>
          </p:nvSpPr>
          <p:spPr>
            <a:xfrm>
              <a:off x="7849457" y="6471233"/>
              <a:ext cx="1787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7 </a:t>
              </a:r>
              <a:r>
                <a:rPr lang="zh-CN" altLang="en-US" b="1" dirty="0"/>
                <a:t>线路连接图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54FA166-11D4-44F9-AA3E-9E3C49B09597}"/>
              </a:ext>
            </a:extLst>
          </p:cNvPr>
          <p:cNvSpPr/>
          <p:nvPr/>
        </p:nvSpPr>
        <p:spPr>
          <a:xfrm>
            <a:off x="628235" y="2590755"/>
            <a:ext cx="43650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为电路连接图，其中连线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是加热盘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的温度测量端，连线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是散热盘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的温度测量端，可以通过主仪器底座的单刀双掷开关进行切换（向上测的是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盘温度，向下测的是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盘温度）。测量结果显示在数字电压表。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296983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129240" y="1159148"/>
                <a:ext cx="9648351" cy="49090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用游标卡尺测量铜盘和橡胶盘的直径和厚度，记录表格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打开主仪器放大图，把红外灯上移（需先断开红外灯的连线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），同时把保温桶移开（需先断开加热盘的连线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），然后把橡胶盘放置在铜盘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上，最后移回保温桶和红外灯；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按图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7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连接电路；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双击“数字电压表”，并调零和选择量程（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双击“自耦调压器”，把电压调至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𝟏𝟏𝟎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，等待样品导热达到稳态；等待过程中不断切换单刀双掷开关，并观察测量值，如果在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10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分钟内加热盘和散热盘的温度基本没有变化，则可认为达到稳态（为缩短达到稳态时间，可先将红外灯电压调至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左右，大约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分钟后再将到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𝟏𝟏𝟎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记录稳态下加热盘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9240" y="1159148"/>
                <a:ext cx="9648351" cy="4909036"/>
              </a:xfrm>
              <a:prstGeom prst="rect">
                <a:avLst/>
              </a:prstGeom>
              <a:blipFill>
                <a:blip r:embed="rId2"/>
                <a:stretch>
                  <a:fillRect l="-821" t="-994" r="-1011" b="-1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7444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测量橡胶盘的导热系数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25028-6354-4051-81D2-CDCEB6E570A6}"/>
              </a:ext>
            </a:extLst>
          </p:cNvPr>
          <p:cNvSpPr txBox="1"/>
          <p:nvPr/>
        </p:nvSpPr>
        <p:spPr>
          <a:xfrm>
            <a:off x="155875" y="1159148"/>
            <a:ext cx="12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步骤：</a:t>
            </a:r>
          </a:p>
        </p:txBody>
      </p:sp>
    </p:spTree>
    <p:extLst>
      <p:ext uri="{BB962C8B-B14F-4D97-AF65-F5344CB8AC3E}">
        <p14:creationId xmlns:p14="http://schemas.microsoft.com/office/powerpoint/2010/main" val="212778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067594" y="1251274"/>
                <a:ext cx="9833286" cy="33547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移开红外灯（需先断开红外灯的连线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）和保温桶（需先断开加热盘的连线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），取出橡胶盘，再把红外灯和保温桶复位，并连接好线；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使铜盘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加热至高于稳态温度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10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度左右（电压增加约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𝟒𝟐</m:t>
                    </m:r>
                    <m:r>
                      <a:rPr lang="en-US" altLang="zh-CN" sz="24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，建议不要高太多，否则降温值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需要较长时间）；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把调压器电压减小为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，移开红外灯和保温桶，让铜盘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自由冷却，每隔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30s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记录一次电压值，选择最接近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前后的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6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个数据，记录表格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用逐差法求出铜盘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的冷却速率，并计算橡胶盘的导热系数；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spcAft>
                    <a:spcPts val="600"/>
                  </a:spcAft>
                  <a:buFont typeface="+mj-lt"/>
                  <a:buAutoNum type="arabicPeriod" startAt="7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用作图法求出冷却速率。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7594" y="1251274"/>
                <a:ext cx="9833286" cy="3354765"/>
              </a:xfrm>
              <a:prstGeom prst="rect">
                <a:avLst/>
              </a:prstGeom>
              <a:blipFill>
                <a:blip r:embed="rId2"/>
                <a:stretch>
                  <a:fillRect l="-806" t="-1452" r="-4092" b="-30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7444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测量橡胶盘的导热系数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68609E-0092-4819-9A89-76EECD8EEC6F}"/>
              </a:ext>
            </a:extLst>
          </p:cNvPr>
          <p:cNvSpPr txBox="1"/>
          <p:nvPr/>
        </p:nvSpPr>
        <p:spPr>
          <a:xfrm>
            <a:off x="1507967" y="5039355"/>
            <a:ext cx="8273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操作步骤也可参考左侧菜单里的在线演示视频，测量结果需记录在自己的实验数据表格。</a:t>
            </a:r>
          </a:p>
        </p:txBody>
      </p:sp>
    </p:spTree>
    <p:extLst>
      <p:ext uri="{BB962C8B-B14F-4D97-AF65-F5344CB8AC3E}">
        <p14:creationId xmlns:p14="http://schemas.microsoft.com/office/powerpoint/2010/main" val="420811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BA6ECB5-0F51-43E6-8EEB-037BD805EB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5324283"/>
                  </p:ext>
                </p:extLst>
              </p:nvPr>
            </p:nvGraphicFramePr>
            <p:xfrm>
              <a:off x="1090129" y="1912716"/>
              <a:ext cx="795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00">
                      <a:extLst>
                        <a:ext uri="{9D8B030D-6E8A-4147-A177-3AD203B41FA5}">
                          <a16:colId xmlns:a16="http://schemas.microsoft.com/office/drawing/2014/main" val="279927554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648967846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812681353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103609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72679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平均值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55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铜盘直径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129.2267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782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铜盘厚度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7.18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7.20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7.20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7.1933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1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橡胶盘直径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128.56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128.60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128.64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128.60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985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橡胶盘厚度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31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BA6ECB5-0F51-43E6-8EEB-037BD805EB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5324283"/>
                  </p:ext>
                </p:extLst>
              </p:nvPr>
            </p:nvGraphicFramePr>
            <p:xfrm>
              <a:off x="1090129" y="1912716"/>
              <a:ext cx="795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00">
                      <a:extLst>
                        <a:ext uri="{9D8B030D-6E8A-4147-A177-3AD203B41FA5}">
                          <a16:colId xmlns:a16="http://schemas.microsoft.com/office/drawing/2014/main" val="279927554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648967846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812681353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103609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3572679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平均值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55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109836" r="-3182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129.2267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782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209836" r="-3182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7.18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7.20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7.20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7.1933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1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309836" r="-3182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128.56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128.60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128.64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128.60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985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9" t="-409836" r="-3182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8.02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31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213873-A39C-4D97-8B12-DBB48D2722BC}"/>
                  </a:ext>
                </a:extLst>
              </p:cNvPr>
              <p:cNvSpPr txBox="1"/>
              <p:nvPr/>
            </p:nvSpPr>
            <p:spPr>
              <a:xfrm>
                <a:off x="550666" y="4342443"/>
                <a:ext cx="58398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稳态时加热盘</a:t>
                </a:r>
                <a:r>
                  <a:rPr lang="en-US" altLang="zh-CN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对应的电压：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𝟑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𝟒𝟑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endParaRPr lang="en-US" altLang="zh-CN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稳态时铜盘</a:t>
                </a:r>
                <a:r>
                  <a:rPr lang="en-US" altLang="zh-CN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对应的电压：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𝟐𝟗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𝒎𝑽</m:t>
                    </m:r>
                  </m:oMath>
                </a14:m>
                <a:endParaRPr lang="en-US" altLang="zh-CN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213873-A39C-4D97-8B12-DBB48D27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6" y="4342443"/>
                <a:ext cx="5839859" cy="646331"/>
              </a:xfrm>
              <a:prstGeom prst="rect">
                <a:avLst/>
              </a:prstGeom>
              <a:blipFill>
                <a:blip r:embed="rId3"/>
                <a:stretch>
                  <a:fillRect l="-835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F49F2-94AA-4D8A-B7C1-B8619FC91962}"/>
              </a:ext>
            </a:extLst>
          </p:cNvPr>
          <p:cNvSpPr txBox="1"/>
          <p:nvPr/>
        </p:nvSpPr>
        <p:spPr>
          <a:xfrm>
            <a:off x="3113071" y="3787463"/>
            <a:ext cx="40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1 </a:t>
            </a:r>
            <a:r>
              <a:rPr lang="zh-CN" altLang="en-US" b="1" dirty="0"/>
              <a:t>铜盘和橡胶盘的尺寸测量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9990D63-4192-40BE-9E69-F1F92CD396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900343"/>
                  </p:ext>
                </p:extLst>
              </p:nvPr>
            </p:nvGraphicFramePr>
            <p:xfrm>
              <a:off x="701710" y="5174422"/>
              <a:ext cx="10152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7365548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4729124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3113212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0552933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81196731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1037869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9593195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416629848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138535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电压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</a:rPr>
                            <a:t>2.75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rgbClr val="002060"/>
                              </a:solidFill>
                            </a:rPr>
                            <a:t>2.70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rgbClr val="002060"/>
                              </a:solidFill>
                            </a:rPr>
                            <a:t>2.65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2.60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2.55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2.51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2.42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2.33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2.29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2.22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9990D63-4192-40BE-9E69-F1F92CD396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900343"/>
                  </p:ext>
                </p:extLst>
              </p:nvPr>
            </p:nvGraphicFramePr>
            <p:xfrm>
              <a:off x="701710" y="5174422"/>
              <a:ext cx="10152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7365548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4729124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3113212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420552933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81196731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1037869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9593195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416629848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138535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111475" r="-942500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</a:rPr>
                            <a:t>2.75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rgbClr val="002060"/>
                              </a:solidFill>
                            </a:rPr>
                            <a:t>2.70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rgbClr val="002060"/>
                              </a:solidFill>
                            </a:rPr>
                            <a:t>2.65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2.60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2.55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2.51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2.42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2.33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2.29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2.22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AB5BF3-9643-4D85-AFE7-BEB10A6E90BD}"/>
                  </a:ext>
                </a:extLst>
              </p:cNvPr>
              <p:cNvSpPr txBox="1"/>
              <p:nvPr/>
            </p:nvSpPr>
            <p:spPr>
              <a:xfrm>
                <a:off x="701710" y="1091010"/>
                <a:ext cx="5290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66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已知：铜盘质量：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𝟖𝟎𝟎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>
                    <a:solidFill>
                      <a:srgbClr val="FF66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  橡胶盘质量：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zh-CN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FF66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铜的比热容：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𝟑𝟕𝟎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𝑲𝒈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⋅℃</m:t>
                    </m:r>
                    <m:r>
                      <a:rPr lang="en-US" altLang="zh-CN" b="1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AB5BF3-9643-4D85-AFE7-BEB10A6E9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0" y="1091010"/>
                <a:ext cx="5290230" cy="646331"/>
              </a:xfrm>
              <a:prstGeom prst="rect">
                <a:avLst/>
              </a:prstGeom>
              <a:blipFill>
                <a:blip r:embed="rId5"/>
                <a:stretch>
                  <a:fillRect l="-92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3870D84-E27F-4097-BEC1-7BFAAB8078BC}"/>
              </a:ext>
            </a:extLst>
          </p:cNvPr>
          <p:cNvSpPr txBox="1"/>
          <p:nvPr/>
        </p:nvSpPr>
        <p:spPr>
          <a:xfrm>
            <a:off x="3427234" y="5961782"/>
            <a:ext cx="3281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2 </a:t>
            </a:r>
            <a:r>
              <a:rPr lang="zh-CN" altLang="en-US" b="1" dirty="0"/>
              <a:t>铜盘的自由冷却速率测量</a:t>
            </a:r>
          </a:p>
        </p:txBody>
      </p:sp>
    </p:spTree>
    <p:extLst>
      <p:ext uri="{BB962C8B-B14F-4D97-AF65-F5344CB8AC3E}">
        <p14:creationId xmlns:p14="http://schemas.microsoft.com/office/powerpoint/2010/main" val="2694389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800" y="1318689"/>
            <a:ext cx="4992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逐差法计算冷却速率，选择靠近平衡温度的六个温度点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17F7D5F3-E856-465C-B007-DEEC915C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EB16E89-8CCD-4884-BDA4-2DCFDE0A9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47375"/>
                  </p:ext>
                </p:extLst>
              </p:nvPr>
            </p:nvGraphicFramePr>
            <p:xfrm>
              <a:off x="6241435" y="1408006"/>
              <a:ext cx="464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电压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2.33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2.29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2.22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EB16E89-8CCD-4884-BDA4-2DCFDE0A9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47375"/>
                  </p:ext>
                </p:extLst>
              </p:nvPr>
            </p:nvGraphicFramePr>
            <p:xfrm>
              <a:off x="6241435" y="1408006"/>
              <a:ext cx="464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25157034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3882152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440532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13111981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55743058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79222678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157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002060"/>
                              </a:solidFill>
                            </a:rPr>
                            <a:t>时间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8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249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111475" r="-378125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2.33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2.29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2.22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</a:t>
                          </a:r>
                          <a:endParaRPr lang="zh-CN" altLang="en-US" sz="1600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516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221F3C-8F7E-4755-8C56-5C9030B49D47}"/>
                  </a:ext>
                </a:extLst>
              </p:cNvPr>
              <p:cNvSpPr txBox="1"/>
              <p:nvPr/>
            </p:nvSpPr>
            <p:spPr>
              <a:xfrm>
                <a:off x="610800" y="2544878"/>
                <a:ext cx="773218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𝟐𝟗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𝟑𝟑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𝟑𝟖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𝟎𝟎𝟏𝟐𝟓𝟗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𝒎𝑽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221F3C-8F7E-4755-8C56-5C9030B49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0" y="2544878"/>
                <a:ext cx="7732181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2306CE-AF1F-4201-9C92-631EB5099C23}"/>
                  </a:ext>
                </a:extLst>
              </p:cNvPr>
              <p:cNvSpPr/>
              <p:nvPr/>
            </p:nvSpPr>
            <p:spPr>
              <a:xfrm>
                <a:off x="487435" y="3502172"/>
                <a:ext cx="8076000" cy="49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画图法得到冷却速率（如右图）：</a:t>
                </a:r>
                <a:r>
                  <a:rPr lang="en-US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𝟎𝟎𝟏𝟐𝟗𝟓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𝒎𝑽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2306CE-AF1F-4201-9C92-631EB5099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5" y="3502172"/>
                <a:ext cx="8076000" cy="496611"/>
              </a:xfrm>
              <a:prstGeom prst="rect">
                <a:avLst/>
              </a:prstGeom>
              <a:blipFill>
                <a:blip r:embed="rId6"/>
                <a:stretch>
                  <a:fillRect l="-1057" t="-11111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F280BF-44DD-44F6-A354-4D47A93438CF}"/>
                  </a:ext>
                </a:extLst>
              </p:cNvPr>
              <p:cNvSpPr/>
              <p:nvPr/>
            </p:nvSpPr>
            <p:spPr>
              <a:xfrm>
                <a:off x="1255411" y="5225944"/>
                <a:ext cx="5135495" cy="1066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𝒎𝒄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𝑩</m:t>
                        </m:r>
                      </m:sub>
                    </m:sSub>
                    <m:f>
                      <m:f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𝑩</m:t>
                            </m:r>
                          </m:sub>
                          <m:sup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/(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𝑲</m:t>
                      </m:r>
                      <m:r>
                        <a:rPr lang="en-US" altLang="zh-CN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F280BF-44DD-44F6-A354-4D47A9343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11" y="5225944"/>
                <a:ext cx="5135495" cy="1066831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9765D-9B4A-493A-88BA-F7557C4F2C8C}"/>
                  </a:ext>
                </a:extLst>
              </p:cNvPr>
              <p:cNvSpPr txBox="1"/>
              <p:nvPr/>
            </p:nvSpPr>
            <p:spPr>
              <a:xfrm>
                <a:off x="487435" y="4225221"/>
                <a:ext cx="5723103" cy="100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代入数据可计算橡胶盘的导热系数的大小（用其中一种方法的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𝒅𝑻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即可）：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9765D-9B4A-493A-88BA-F7557C4F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5" y="4225221"/>
                <a:ext cx="5723103" cy="1000723"/>
              </a:xfrm>
              <a:prstGeom prst="rect">
                <a:avLst/>
              </a:prstGeom>
              <a:blipFill>
                <a:blip r:embed="rId8"/>
                <a:stretch>
                  <a:fillRect l="-1491" t="-4878" r="-1597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1EF8F56-DB6C-4BCF-A1ED-26E0C225BD97}"/>
              </a:ext>
            </a:extLst>
          </p:cNvPr>
          <p:cNvGrpSpPr/>
          <p:nvPr/>
        </p:nvGrpSpPr>
        <p:grpSpPr>
          <a:xfrm>
            <a:off x="8686800" y="3400215"/>
            <a:ext cx="3357937" cy="2967986"/>
            <a:chOff x="8686800" y="3277850"/>
            <a:chExt cx="3357937" cy="296798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26FC83D-620E-483B-9901-E481CFB7F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86800" y="3277850"/>
              <a:ext cx="3357937" cy="265073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FF9FC6C-3B0C-4A84-AC9C-F8DCF8012BC6}"/>
                </a:ext>
              </a:extLst>
            </p:cNvPr>
            <p:cNvSpPr txBox="1"/>
            <p:nvPr/>
          </p:nvSpPr>
          <p:spPr>
            <a:xfrm>
              <a:off x="9341161" y="5876504"/>
              <a:ext cx="2342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拟合得到的冷却速率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C96C951-69BF-4E03-8378-82A7011F3327}"/>
              </a:ext>
            </a:extLst>
          </p:cNvPr>
          <p:cNvSpPr txBox="1"/>
          <p:nvPr/>
        </p:nvSpPr>
        <p:spPr>
          <a:xfrm>
            <a:off x="3005046" y="6335064"/>
            <a:ext cx="294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结果保留两位有效数字</a:t>
            </a:r>
          </a:p>
        </p:txBody>
      </p:sp>
    </p:spTree>
    <p:extLst>
      <p:ext uri="{BB962C8B-B14F-4D97-AF65-F5344CB8AC3E}">
        <p14:creationId xmlns:p14="http://schemas.microsoft.com/office/powerpoint/2010/main" val="1109686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E91324-6825-4B3E-B4E9-295599D37DFC}"/>
                  </a:ext>
                </a:extLst>
              </p:cNvPr>
              <p:cNvSpPr txBox="1"/>
              <p:nvPr/>
            </p:nvSpPr>
            <p:spPr>
              <a:xfrm>
                <a:off x="1459885" y="1978107"/>
                <a:ext cx="8586942" cy="122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960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试分析实验中产生误差的主要因素以及实验中是如何减小误差的？ </a:t>
                </a:r>
              </a:p>
              <a:p>
                <a:pPr marL="432000" indent="-3960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傅里叶定律中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传热速率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是不易测准的量。本实验如何巧妙地避开了这一难题？</a:t>
                </a:r>
                <a:endParaRPr lang="en-US" altLang="zh-CN" sz="20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E91324-6825-4B3E-B4E9-295599D3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85" y="1978107"/>
                <a:ext cx="8586942" cy="1228157"/>
              </a:xfrm>
              <a:prstGeom prst="rect">
                <a:avLst/>
              </a:prstGeom>
              <a:blipFill>
                <a:blip r:embed="rId2"/>
                <a:stretch>
                  <a:fillRect l="-213" t="-2475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8">
            <a:extLst>
              <a:ext uri="{FF2B5EF4-FFF2-40B4-BE49-F238E27FC236}">
                <a16:creationId xmlns:a16="http://schemas.microsoft.com/office/drawing/2014/main" id="{1CE014E2-1EED-4069-878F-86BAF0A1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931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12007292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nimg.ws.126.net/?url=http://dingyue.ws.126.net/2021/0730/070bcf73j00qx0vra00g8c001hc00u0c.jpg&amp;thumbnail=650x2147483647&amp;quality=80&amp;type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4" y="-43188"/>
            <a:ext cx="12214224" cy="68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1883" name="Group 11"/>
          <p:cNvGrpSpPr>
            <a:grpSpLocks/>
          </p:cNvGrpSpPr>
          <p:nvPr/>
        </p:nvGrpSpPr>
        <p:grpSpPr bwMode="auto">
          <a:xfrm>
            <a:off x="3551238" y="3389221"/>
            <a:ext cx="5873750" cy="1450975"/>
            <a:chOff x="1202" y="1974"/>
            <a:chExt cx="3700" cy="914"/>
          </a:xfrm>
        </p:grpSpPr>
        <p:sp>
          <p:nvSpPr>
            <p:cNvPr id="591879" name="Text Box 7"/>
            <p:cNvSpPr txBox="1">
              <a:spLocks noChangeArrowheads="1"/>
            </p:cNvSpPr>
            <p:nvPr/>
          </p:nvSpPr>
          <p:spPr bwMode="auto">
            <a:xfrm>
              <a:off x="1202" y="2523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  <p:sp>
          <p:nvSpPr>
            <p:cNvPr id="591880" name="Text Box 8"/>
            <p:cNvSpPr txBox="1">
              <a:spLocks noChangeArrowheads="1"/>
            </p:cNvSpPr>
            <p:nvPr/>
          </p:nvSpPr>
          <p:spPr bwMode="auto">
            <a:xfrm>
              <a:off x="2389" y="1974"/>
              <a:ext cx="13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rgbClr val="00CC66"/>
                  </a:solidFill>
                  <a:latin typeface="楷体_GB2312" pitchFamily="49" charset="-122"/>
                  <a:ea typeface="楷体_GB2312" pitchFamily="49" charset="-122"/>
                </a:rPr>
                <a:t>2022.4.19</a:t>
              </a:r>
            </a:p>
          </p:txBody>
        </p:sp>
      </p:grpSp>
      <p:sp>
        <p:nvSpPr>
          <p:cNvPr id="591881" name="WordArt 9"/>
          <p:cNvSpPr>
            <a:spLocks noChangeArrowheads="1" noChangeShapeType="1" noTextEdit="1"/>
          </p:cNvSpPr>
          <p:nvPr/>
        </p:nvSpPr>
        <p:spPr bwMode="auto">
          <a:xfrm>
            <a:off x="4906963" y="4900519"/>
            <a:ext cx="28956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Left"/>
              <a:lightRig rig="legacyFlat3" dir="t"/>
            </a:scene3d>
            <a:sp3d extrusionH="430200" prstMaterial="legacyMatte">
              <a:extrusionClr>
                <a:srgbClr val="FF66FF"/>
              </a:extrusionClr>
              <a:contourClr>
                <a:srgbClr val="FF66FF"/>
              </a:contourClr>
            </a:sp3d>
          </a:bodyPr>
          <a:lstStyle/>
          <a:p>
            <a:pPr algn="ctr"/>
            <a:r>
              <a:rPr lang="zh-CN" altLang="en-US" sz="54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8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14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918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918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188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  <p:bldLst>
      <p:bldP spid="5918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实验目的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5" y="1285802"/>
            <a:ext cx="6583152" cy="168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了解热传导现象的物理过程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学习用稳态平板法测量不良导体的热导系数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测量铜盘的散热速率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仪器</a:t>
            </a: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83" y="1291535"/>
            <a:ext cx="1086798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虚拟仿真实验系统地址：</a:t>
            </a:r>
            <a:r>
              <a:rPr lang="en-US" altLang="zh-CN" dirty="0">
                <a:solidFill>
                  <a:srgbClr val="000066"/>
                </a:solidFill>
                <a:hlinkClick r:id="rId2"/>
              </a:rPr>
              <a:t>http://aryun.ustcori.com:3230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</a:rPr>
              <a:t>                                             </a:t>
            </a:r>
            <a:r>
              <a:rPr lang="zh-CN" altLang="en-US" dirty="0">
                <a:solidFill>
                  <a:srgbClr val="002060"/>
                </a:solidFill>
              </a:rPr>
              <a:t>账号：</a:t>
            </a:r>
            <a:r>
              <a:rPr lang="en-US" altLang="zh-CN" dirty="0">
                <a:solidFill>
                  <a:srgbClr val="002060"/>
                </a:solidFill>
              </a:rPr>
              <a:t>SZDX+</a:t>
            </a:r>
            <a:r>
              <a:rPr lang="zh-CN" altLang="en-US" dirty="0">
                <a:solidFill>
                  <a:srgbClr val="002060"/>
                </a:solidFill>
              </a:rPr>
              <a:t>学号（忽略加号），密码：自行设定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不良导体热导率的测量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实验仪器：导热系数测量仪、杜瓦瓶、自耦调压器、数字电压表、秒表、游标卡尺、橡胶盘</a:t>
            </a:r>
          </a:p>
        </p:txBody>
      </p:sp>
    </p:spTree>
    <p:extLst>
      <p:ext uri="{BB962C8B-B14F-4D97-AF65-F5344CB8AC3E}">
        <p14:creationId xmlns:p14="http://schemas.microsoft.com/office/powerpoint/2010/main" val="73487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682741" y="1305341"/>
            <a:ext cx="98996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导热系数（又叫热导率）是反映材料导热能力大小的物理量。热传导是热交换的三种基本形式（热传导、热对流和热辐射）之一，是工程热物理、材料科学、固体物理及能源、环保等各个领域的重要研究课题。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材料内部热量的传递载体有两种：原子围绕平衡位置的振动以及自由电子的迁移。在金属中电子和晶格振动均起重要作用，在绝缘体和大部分半导体（不良导体）中晶格振动起主导作用。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因此，材料的导热系数不仅与材料的物质种类相关，还与材料的微观结构、温度、压力及杂质含量有关。在科学实验和工程设计中，所用材料的导热系数都需要用实验的方法精确测定。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129486" y="194916"/>
            <a:ext cx="6444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导热系数简介</a:t>
            </a:r>
          </a:p>
        </p:txBody>
      </p:sp>
    </p:spTree>
    <p:extLst>
      <p:ext uri="{BB962C8B-B14F-4D97-AF65-F5344CB8AC3E}">
        <p14:creationId xmlns:p14="http://schemas.microsoft.com/office/powerpoint/2010/main" val="315171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6275" name="Text Box 3"/>
              <p:cNvSpPr txBox="1">
                <a:spLocks noChangeArrowheads="1"/>
              </p:cNvSpPr>
              <p:nvPr/>
            </p:nvSpPr>
            <p:spPr bwMode="auto">
              <a:xfrm>
                <a:off x="775207" y="1316979"/>
                <a:ext cx="10002383" cy="42240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1882 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年法国科学家傅里叶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en-US" altLang="zh-CN" sz="2600" b="1" dirty="0" err="1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J.Fourier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建立了热传导理论。当物体内部有温度梯度存在时，就有热量从高温处传递到低温处。傅里叶指出，在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时间内通过横截面积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𝒅𝑺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的热量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，正比于物体内的温度梯度，其比例系数即导热系数，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2060"/>
                    </a:solidFill>
                    <a:ea typeface="华文中宋" panose="02010600040101010101" pitchFamily="2" charset="-122"/>
                  </a:rPr>
                  <a:t>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=−</m:t>
                    </m:r>
                    <m:r>
                      <a:rPr lang="zh-CN" altLang="en-US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𝒅𝒙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𝒅𝑺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(1)</a:t>
                </a: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式中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为传热速率，</a:t>
                </a:r>
                <a:r>
                  <a:rPr lang="en-US" altLang="zh-CN" sz="2600" b="1" dirty="0">
                    <a:solidFill>
                      <a:srgbClr val="002060"/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为传热方向上的温度梯度，负号表示热量由高温区流向低温区域，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是导热系数，单位是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𝑾</m:t>
                    </m:r>
                    <m:r>
                      <a:rPr lang="en-US" altLang="zh-CN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。对于各向异性材料，各个方向的导热系数不相同，因此热导率常用张量来表示。 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62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207" y="1316979"/>
                <a:ext cx="10002383" cy="4224041"/>
              </a:xfrm>
              <a:prstGeom prst="rect">
                <a:avLst/>
              </a:prstGeom>
              <a:blipFill>
                <a:blip r:embed="rId2"/>
                <a:stretch>
                  <a:fillRect l="-1097" t="-1299" r="-1097" b="-27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129486" y="194916"/>
            <a:ext cx="6444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导热系数简介</a:t>
            </a:r>
          </a:p>
        </p:txBody>
      </p:sp>
    </p:spTree>
    <p:extLst>
      <p:ext uri="{BB962C8B-B14F-4D97-AF65-F5344CB8AC3E}">
        <p14:creationId xmlns:p14="http://schemas.microsoft.com/office/powerpoint/2010/main" val="3251445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2" name="Rectangle 36"/>
          <p:cNvSpPr>
            <a:spLocks noChangeArrowheads="1"/>
          </p:cNvSpPr>
          <p:nvPr/>
        </p:nvSpPr>
        <p:spPr bwMode="auto">
          <a:xfrm>
            <a:off x="623493" y="1185231"/>
            <a:ext cx="10400107" cy="20928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是不良导体热导系数测量装置的原理图。各部分为：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传热圆筒、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待测样品、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铜盘、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底座、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红外灯、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数字电压表、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单刀双掷开关、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J-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杜瓦瓶。为保证传热稳定，传热圆筒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、待测样品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和散热铜盘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三者的表面密切接触，如图</a:t>
            </a:r>
            <a:r>
              <a:rPr lang="en-US" altLang="zh-CN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6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所示。温度用热电偶的温差电动势表示，杜瓦瓶装有冰水混合物，为热电偶提供参考温度。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7334" name="Rectangle 38"/>
          <p:cNvSpPr>
            <a:spLocks noChangeArrowheads="1"/>
          </p:cNvSpPr>
          <p:nvPr/>
        </p:nvSpPr>
        <p:spPr bwMode="auto">
          <a:xfrm>
            <a:off x="155875" y="2233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8C2492-5CAA-4C64-9227-FF8D87C56A11}"/>
              </a:ext>
            </a:extLst>
          </p:cNvPr>
          <p:cNvGrpSpPr/>
          <p:nvPr/>
        </p:nvGrpSpPr>
        <p:grpSpPr>
          <a:xfrm>
            <a:off x="796660" y="3302487"/>
            <a:ext cx="4314825" cy="2841230"/>
            <a:chOff x="7433765" y="2572715"/>
            <a:chExt cx="4314825" cy="284123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34541DC-F82B-4C58-96EC-B27731AF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3765" y="2572715"/>
              <a:ext cx="4314825" cy="245745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FBDCF55-746E-4FB8-935F-25B3BDDB225A}"/>
                </a:ext>
              </a:extLst>
            </p:cNvPr>
            <p:cNvSpPr txBox="1"/>
            <p:nvPr/>
          </p:nvSpPr>
          <p:spPr>
            <a:xfrm>
              <a:off x="7993294" y="5044613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1 </a:t>
              </a:r>
              <a:r>
                <a:rPr lang="zh-CN" altLang="en-US" b="1" dirty="0"/>
                <a:t>不良导体热导系数测定装置图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723E3C-0DCB-4227-A323-3984A3C250F7}"/>
              </a:ext>
            </a:extLst>
          </p:cNvPr>
          <p:cNvGrpSpPr/>
          <p:nvPr/>
        </p:nvGrpSpPr>
        <p:grpSpPr>
          <a:xfrm>
            <a:off x="7184390" y="3867366"/>
            <a:ext cx="3735070" cy="2257981"/>
            <a:chOff x="7184390" y="3587966"/>
            <a:chExt cx="3735070" cy="225798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B5E494B-49C3-4323-BE70-75F7A3C952F6}"/>
                </a:ext>
              </a:extLst>
            </p:cNvPr>
            <p:cNvGrpSpPr/>
            <p:nvPr/>
          </p:nvGrpSpPr>
          <p:grpSpPr>
            <a:xfrm>
              <a:off x="7617546" y="3587966"/>
              <a:ext cx="3301914" cy="1710182"/>
              <a:chOff x="7617546" y="3587966"/>
              <a:chExt cx="3301914" cy="1710182"/>
            </a:xfrm>
          </p:grpSpPr>
          <p:sp>
            <p:nvSpPr>
              <p:cNvPr id="13" name="圆柱形 12">
                <a:extLst>
                  <a:ext uri="{FF2B5EF4-FFF2-40B4-BE49-F238E27FC236}">
                    <a16:creationId xmlns:a16="http://schemas.microsoft.com/office/drawing/2014/main" id="{1D3C7353-7198-4D8C-BE0F-A4AF157411E5}"/>
                  </a:ext>
                </a:extLst>
              </p:cNvPr>
              <p:cNvSpPr/>
              <p:nvPr/>
            </p:nvSpPr>
            <p:spPr>
              <a:xfrm>
                <a:off x="7617546" y="4546704"/>
                <a:ext cx="1900718" cy="667457"/>
              </a:xfrm>
              <a:prstGeom prst="can">
                <a:avLst>
                  <a:gd name="adj" fmla="val 43178"/>
                </a:avLst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>
                <a:extLst>
                  <a:ext uri="{FF2B5EF4-FFF2-40B4-BE49-F238E27FC236}">
                    <a16:creationId xmlns:a16="http://schemas.microsoft.com/office/drawing/2014/main" id="{8B8D5FED-4931-43C7-9AF7-D4B51D68840A}"/>
                  </a:ext>
                </a:extLst>
              </p:cNvPr>
              <p:cNvSpPr/>
              <p:nvPr/>
            </p:nvSpPr>
            <p:spPr>
              <a:xfrm>
                <a:off x="7617546" y="4251812"/>
                <a:ext cx="1900718" cy="574188"/>
              </a:xfrm>
              <a:prstGeom prst="can">
                <a:avLst>
                  <a:gd name="adj" fmla="val 43178"/>
                </a:avLst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圆柱形 7">
                <a:extLst>
                  <a:ext uri="{FF2B5EF4-FFF2-40B4-BE49-F238E27FC236}">
                    <a16:creationId xmlns:a16="http://schemas.microsoft.com/office/drawing/2014/main" id="{00EF6D3C-6EFB-478F-9EDC-E004F602881A}"/>
                  </a:ext>
                </a:extLst>
              </p:cNvPr>
              <p:cNvSpPr/>
              <p:nvPr/>
            </p:nvSpPr>
            <p:spPr>
              <a:xfrm>
                <a:off x="7617546" y="3587966"/>
                <a:ext cx="1900718" cy="903438"/>
              </a:xfrm>
              <a:prstGeom prst="can">
                <a:avLst>
                  <a:gd name="adj" fmla="val 22061"/>
                </a:avLst>
              </a:prstGeom>
              <a:solidFill>
                <a:srgbClr val="92D050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1D6B13-FF59-4D56-9C9D-D0E8B8BB1539}"/>
                  </a:ext>
                </a:extLst>
              </p:cNvPr>
              <p:cNvSpPr txBox="1"/>
              <p:nvPr/>
            </p:nvSpPr>
            <p:spPr>
              <a:xfrm>
                <a:off x="9723120" y="3882480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发热盘</a:t>
                </a:r>
                <a:r>
                  <a:rPr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3CE7B4-ADC4-4C13-B2E4-A8339DD2436D}"/>
                  </a:ext>
                </a:extLst>
              </p:cNvPr>
              <p:cNvSpPr txBox="1"/>
              <p:nvPr/>
            </p:nvSpPr>
            <p:spPr>
              <a:xfrm>
                <a:off x="9723120" y="4928816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散热盘</a:t>
                </a:r>
                <a:r>
                  <a:rPr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969F7F8-A1B7-422E-BEF4-1486E1024F2C}"/>
                  </a:ext>
                </a:extLst>
              </p:cNvPr>
              <p:cNvSpPr txBox="1"/>
              <p:nvPr/>
            </p:nvSpPr>
            <p:spPr>
              <a:xfrm>
                <a:off x="9723120" y="4421129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橡胶盘</a:t>
                </a:r>
                <a:r>
                  <a:rPr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D965E8A0-71D5-4730-A7EC-CAF4662FDC7A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9319260" y="4067146"/>
                <a:ext cx="403860" cy="176992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5F124D5-68E6-4906-8423-8080C424A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260" y="4602649"/>
                <a:ext cx="449580" cy="16917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D1667519-9982-4D09-B9EF-75AA7D5BE10D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9364980" y="4968928"/>
                <a:ext cx="358140" cy="144554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4605BED-4393-48AC-A396-60A37EE6A85A}"/>
                </a:ext>
              </a:extLst>
            </p:cNvPr>
            <p:cNvSpPr txBox="1"/>
            <p:nvPr/>
          </p:nvSpPr>
          <p:spPr>
            <a:xfrm>
              <a:off x="7184390" y="5476615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2 </a:t>
              </a:r>
              <a:r>
                <a:rPr lang="zh-CN" altLang="en-US" b="1" dirty="0"/>
                <a:t>发热盘，待测盘和散热盘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16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4" name="Rectangle 38"/>
          <p:cNvSpPr>
            <a:spLocks noChangeArrowheads="1"/>
          </p:cNvSpPr>
          <p:nvPr/>
        </p:nvSpPr>
        <p:spPr bwMode="auto">
          <a:xfrm>
            <a:off x="155875" y="2487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6">
                <a:extLst>
                  <a:ext uri="{FF2B5EF4-FFF2-40B4-BE49-F238E27FC236}">
                    <a16:creationId xmlns:a16="http://schemas.microsoft.com/office/drawing/2014/main" id="{D4FB3CA3-8A99-41F4-B25D-01D23D422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93" y="1339133"/>
                <a:ext cx="9930208" cy="417973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实验中，维持待测盘的上表面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有稳定温度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，下表面铜盘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有恒定温度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（侧面近似绝热）。根据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式，在稳态时通过样品的传热速率可以写为，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(2)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为样品的厚度，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𝝅</m:t>
                    </m:r>
                    <m:sSubSup>
                      <m:sSubSup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  <m:sup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为样品上表面的面积（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为样品盘的半径），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为待测样品盘的上、下表面的温度差，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为导热系数。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在稳态条件下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的值恒定不变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，通过待测样品盘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的传热速率与铜盘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向周围环境散热的速率相等，即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(2)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式中的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6">
                <a:extLst>
                  <a:ext uri="{FF2B5EF4-FFF2-40B4-BE49-F238E27FC236}">
                    <a16:creationId xmlns:a16="http://schemas.microsoft.com/office/drawing/2014/main" id="{D4FB3CA3-8A99-41F4-B25D-01D23D422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393" y="1339133"/>
                <a:ext cx="9930208" cy="4179734"/>
              </a:xfrm>
              <a:prstGeom prst="rect">
                <a:avLst/>
              </a:prstGeom>
              <a:blipFill>
                <a:blip r:embed="rId2"/>
                <a:stretch>
                  <a:fillRect l="-1105" t="-1460" r="-1105" b="-277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1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322" name="Text Box 2"/>
              <p:cNvSpPr txBox="1">
                <a:spLocks noChangeArrowheads="1"/>
              </p:cNvSpPr>
              <p:nvPr/>
            </p:nvSpPr>
            <p:spPr bwMode="auto">
              <a:xfrm>
                <a:off x="613676" y="1353539"/>
                <a:ext cx="10321023" cy="4980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在稳态条件下的散热速率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，可以通过铜盘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的在不与样品接触时的自由散热速率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𝒅𝑸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′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附近）得到。由于铜盘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的稳态散热面积为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Sup>
                      <m:sSubSup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b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，自由散热面积为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Sup>
                      <m:sSubSup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b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𝝅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，因此，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𝒅𝑸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den>
                    </m:f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(3)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分别是铜盘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的半径和厚度。根据比热容的定义，自由散热速率可写为，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𝒎𝒄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 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(4)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𝒄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分别为铜盘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的质量和比热容，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𝒅𝑻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𝒅𝒕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的冷却速率。由式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(2)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(3)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(4)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可得样品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的导热系数</a:t>
                </a:r>
                <a14:m>
                  <m:oMath xmlns:m="http://schemas.openxmlformats.org/officeDocument/2006/math">
                    <m:r>
                      <a:rPr lang="zh-CN" altLang="en-US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为：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83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676" y="1353539"/>
                <a:ext cx="10321023" cy="4980466"/>
              </a:xfrm>
              <a:prstGeom prst="rect">
                <a:avLst/>
              </a:prstGeom>
              <a:blipFill>
                <a:blip r:embed="rId2"/>
                <a:stretch>
                  <a:fillRect l="-1063" t="-1102" r="-1063" b="-220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8">
            <a:extLst>
              <a:ext uri="{FF2B5EF4-FFF2-40B4-BE49-F238E27FC236}">
                <a16:creationId xmlns:a16="http://schemas.microsoft.com/office/drawing/2014/main" id="{5DD37F47-C612-4C4F-BFE0-A02D3FEA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</p:spTree>
    <p:extLst>
      <p:ext uri="{BB962C8B-B14F-4D97-AF65-F5344CB8AC3E}">
        <p14:creationId xmlns:p14="http://schemas.microsoft.com/office/powerpoint/2010/main" val="203842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322" name="Text Box 2"/>
              <p:cNvSpPr txBox="1">
                <a:spLocks noChangeArrowheads="1"/>
              </p:cNvSpPr>
              <p:nvPr/>
            </p:nvSpPr>
            <p:spPr bwMode="auto">
              <a:xfrm>
                <a:off x="605685" y="1219961"/>
                <a:ext cx="10531502" cy="4102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𝝀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𝒎𝒄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𝑩</m:t>
                        </m:r>
                      </m:sub>
                    </m:sSub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zh-CN" altLang="en-US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𝝅</m:t>
                        </m:r>
                        <m:sSubSup>
                          <m:sSubSup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𝑩</m:t>
                            </m:r>
                          </m:sub>
                          <m:sup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𝒅𝑻</m:t>
                        </m:r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(5)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因此只要测出铜盘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的自由冷却速率，代入相关的参数即可求出样品的导热系数。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本实验用数字电压表测得的热电偶的温差电动势表示温度。热电偶的温度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-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电压系数是定值，根据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(5)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式可知，只需测定电压以及电压的变化率，不需计算具体的温度值。加热装置通过自耦调压器和红外灯来实现。通过维持加热电压等于𝟏𝟏𝟎𝑽，待系统达到稳态，记录稳态下铜盘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的电压值，然后测量铜盘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C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在该稳态电压值附近的自由散热系数，结合质量、厚度等参数即可得到该稳态下的样品的导热系数。</a:t>
                </a:r>
              </a:p>
            </p:txBody>
          </p:sp>
        </mc:Choice>
        <mc:Fallback xmlns="">
          <p:sp>
            <p:nvSpPr>
              <p:cNvPr id="5683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685" y="1219961"/>
                <a:ext cx="10531502" cy="4102598"/>
              </a:xfrm>
              <a:prstGeom prst="rect">
                <a:avLst/>
              </a:prstGeom>
              <a:blipFill>
                <a:blip r:embed="rId2"/>
                <a:stretch>
                  <a:fillRect l="-1042" r="-984" b="-297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8">
            <a:extLst>
              <a:ext uri="{FF2B5EF4-FFF2-40B4-BE49-F238E27FC236}">
                <a16:creationId xmlns:a16="http://schemas.microsoft.com/office/drawing/2014/main" id="{5DD37F47-C612-4C4F-BFE0-A02D3FEA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47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热导系数的测量</a:t>
            </a:r>
          </a:p>
        </p:txBody>
      </p:sp>
    </p:spTree>
    <p:extLst>
      <p:ext uri="{BB962C8B-B14F-4D97-AF65-F5344CB8AC3E}">
        <p14:creationId xmlns:p14="http://schemas.microsoft.com/office/powerpoint/2010/main" val="34599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2133</Words>
  <Application>Microsoft Office PowerPoint</Application>
  <PresentationFormat>宽屏</PresentationFormat>
  <Paragraphs>164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华文隶书</vt:lpstr>
      <vt:lpstr>华文行楷</vt:lpstr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DELL</cp:lastModifiedBy>
  <cp:revision>291</cp:revision>
  <dcterms:created xsi:type="dcterms:W3CDTF">2020-05-29T01:44:27Z</dcterms:created>
  <dcterms:modified xsi:type="dcterms:W3CDTF">2022-04-19T05:50:27Z</dcterms:modified>
</cp:coreProperties>
</file>