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8" r:id="rId2"/>
    <p:sldId id="472" r:id="rId3"/>
    <p:sldId id="473" r:id="rId4"/>
    <p:sldId id="508" r:id="rId5"/>
    <p:sldId id="474" r:id="rId6"/>
    <p:sldId id="482" r:id="rId7"/>
    <p:sldId id="483" r:id="rId8"/>
    <p:sldId id="484" r:id="rId9"/>
    <p:sldId id="485" r:id="rId10"/>
    <p:sldId id="486" r:id="rId11"/>
    <p:sldId id="487" r:id="rId12"/>
    <p:sldId id="488" r:id="rId13"/>
    <p:sldId id="489" r:id="rId14"/>
    <p:sldId id="490" r:id="rId15"/>
    <p:sldId id="475" r:id="rId16"/>
    <p:sldId id="491" r:id="rId17"/>
    <p:sldId id="492" r:id="rId18"/>
    <p:sldId id="494" r:id="rId19"/>
    <p:sldId id="495" r:id="rId20"/>
    <p:sldId id="496" r:id="rId21"/>
    <p:sldId id="497" r:id="rId22"/>
    <p:sldId id="498" r:id="rId23"/>
    <p:sldId id="499" r:id="rId24"/>
    <p:sldId id="500" r:id="rId25"/>
    <p:sldId id="501" r:id="rId26"/>
    <p:sldId id="502" r:id="rId27"/>
    <p:sldId id="503" r:id="rId28"/>
    <p:sldId id="504" r:id="rId29"/>
    <p:sldId id="505" r:id="rId30"/>
    <p:sldId id="506" r:id="rId31"/>
    <p:sldId id="507" r:id="rId32"/>
    <p:sldId id="510" r:id="rId33"/>
    <p:sldId id="509" r:id="rId34"/>
    <p:sldId id="51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003F"/>
    <a:srgbClr val="D5A6DF"/>
    <a:srgbClr val="FF91C8"/>
    <a:srgbClr val="0000FF"/>
    <a:srgbClr val="464DD9"/>
    <a:srgbClr val="92D050"/>
    <a:srgbClr val="BDD7EE"/>
    <a:srgbClr val="7030A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93" autoAdjust="0"/>
    <p:restoredTop sz="79016" autoAdjust="0"/>
  </p:normalViewPr>
  <p:slideViewPr>
    <p:cSldViewPr snapToGrid="0">
      <p:cViewPr varScale="1">
        <p:scale>
          <a:sx n="49" d="100"/>
          <a:sy n="49" d="100"/>
        </p:scale>
        <p:origin x="104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2023/8/25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
        <p:nvSpPr>
          <p:cNvPr id="512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31A0CC01-DBC7-1842-8044-8C35121A0F6D}" type="slidenum">
              <a:rPr lang="en-US" sz="1200"/>
              <a:pPr eaLnBrk="1" hangingPunct="1"/>
              <a:t>2</a:t>
            </a:fld>
            <a:endParaRPr lang="en-US" sz="1200"/>
          </a:p>
        </p:txBody>
      </p:sp>
    </p:spTree>
    <p:extLst>
      <p:ext uri="{BB962C8B-B14F-4D97-AF65-F5344CB8AC3E}">
        <p14:creationId xmlns:p14="http://schemas.microsoft.com/office/powerpoint/2010/main" val="411495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行为主义完全侧重于环境与可观察到的行为之间的关联。 它对内部心理内容或机制没有用处</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17</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18</a:t>
            </a:fld>
            <a:endParaRPr lang="zh-CN" altLang="en-US"/>
          </a:p>
        </p:txBody>
      </p:sp>
    </p:spTree>
    <p:extLst>
      <p:ext uri="{BB962C8B-B14F-4D97-AF65-F5344CB8AC3E}">
        <p14:creationId xmlns:p14="http://schemas.microsoft.com/office/powerpoint/2010/main" val="157322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24</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25</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26</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27</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28</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29</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30</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31</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71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873B7D0D-85ED-8948-8DD2-C02DE1C4B7AE}" type="slidenum">
              <a:rPr lang="en-US" sz="1200"/>
              <a:pPr eaLnBrk="1" hangingPunct="1"/>
              <a:t>3</a:t>
            </a:fld>
            <a:endParaRPr lang="en-US" sz="1200"/>
          </a:p>
        </p:txBody>
      </p:sp>
    </p:spTree>
    <p:extLst>
      <p:ext uri="{BB962C8B-B14F-4D97-AF65-F5344CB8AC3E}">
        <p14:creationId xmlns:p14="http://schemas.microsoft.com/office/powerpoint/2010/main" val="290405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32</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33</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34</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现实不存在于我们通过身体的感觉感知的具体对象中，而是存在于这些对象所代表的抽象形式中，即在我们脑海中的对象的抽象概念中。</a:t>
            </a:r>
            <a:endParaRPr lang="en-US" altLang="zh-TW" dirty="0"/>
          </a:p>
          <a:p>
            <a:endParaRPr lang="en-US" dirty="0"/>
          </a:p>
          <a:p>
            <a:r>
              <a:rPr lang="zh-TW" altLang="en-US" dirty="0"/>
              <a:t>现实只存在于我们身体感知的物体的具体世界中。</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7</a:t>
            </a:fld>
            <a:endParaRPr lang="zh-CN" altLang="en-US"/>
          </a:p>
        </p:txBody>
      </p:sp>
    </p:spTree>
    <p:extLst>
      <p:ext uri="{BB962C8B-B14F-4D97-AF65-F5344CB8AC3E}">
        <p14:creationId xmlns:p14="http://schemas.microsoft.com/office/powerpoint/2010/main" val="218586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9</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内省法（</a:t>
            </a:r>
            <a:r>
              <a:rPr lang="en-US" altLang="zh-TW" dirty="0"/>
              <a:t>introspection</a:t>
            </a:r>
            <a:r>
              <a:rPr lang="zh-TW" altLang="en-US" dirty="0"/>
              <a:t>）心理学基本研究方法之一。又称自我观察法，是构造主义学派的主要研究手段。心理学研究通常要求被试者把自己的心理活动报告出来，然后通过分析报告资料得出某种心理学结论。</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10</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cs typeface="Times New Roman"/>
              </a:rPr>
              <a:t>Dewey</a:t>
            </a:r>
            <a:r>
              <a:rPr lang="ja-JP" altLang="en-US" dirty="0"/>
              <a:t>杜威</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11</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12</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13</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latin typeface="+mn-lt"/>
                <a:ea typeface="+mn-ea"/>
                <a:cs typeface="+mn-cs"/>
              </a:rPr>
              <a:t>反应的结果若给动物带来愉快，则此时的刺激和反应就结合起来，以后在类似的情况下，这个反应就容易发生。</a:t>
            </a:r>
            <a:endParaRPr lang="en-US" altLang="zh-TW"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latin typeface="+mn-lt"/>
                <a:ea typeface="+mn-ea"/>
                <a:cs typeface="+mn-cs"/>
              </a:rPr>
              <a:t>Law of effect: Responses that are rewarded are more likely to be repeated and responses that are produce discomfort are less likely to be repeated </a:t>
            </a:r>
          </a:p>
          <a:p>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14</a:t>
            </a:fld>
            <a:endParaRPr lang="zh-CN" altLang="en-US"/>
          </a:p>
        </p:txBody>
      </p:sp>
    </p:spTree>
    <p:extLst>
      <p:ext uri="{BB962C8B-B14F-4D97-AF65-F5344CB8AC3E}">
        <p14:creationId xmlns:p14="http://schemas.microsoft.com/office/powerpoint/2010/main" val="158888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8/25/23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DA74F4-7A2A-464D-AD92-27658FAA9AEC}" type="datetime1">
              <a:rPr lang="en-US" altLang="zh-CN" smtClean="0"/>
              <a:t>8/25/23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92" indent="-342892">
              <a:spcAft>
                <a:spcPts val="0"/>
              </a:spcAft>
              <a:buFont typeface="Arial" panose="020B0604020202020204" pitchFamily="34" charset="0"/>
              <a:buChar char="•"/>
              <a:defRPr sz="3200">
                <a:latin typeface="+mj-lt"/>
                <a:cs typeface="Arial"/>
              </a:defRPr>
            </a:lvl1pPr>
            <a:lvl2pPr marL="685783" marR="0" indent="-342892" algn="l" defTabSz="685783"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52"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43"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74" marR="0" indent="-21430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83" marR="0" lvl="1" indent="-342892"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52" marR="0" lvl="2"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43" marR="0" lvl="3"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74" marR="0" lvl="4" indent="-21430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8222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87"/>
            <a:ext cx="7886700" cy="532945"/>
          </a:xfrm>
        </p:spPr>
        <p:txBody>
          <a:bodyPr/>
          <a:lstStyle>
            <a:lvl1pPr>
              <a:defRPr>
                <a:solidFill>
                  <a:srgbClr val="94003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8/25/23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
        <p:nvSpPr>
          <p:cNvPr id="8" name="矩形: 圆角 7">
            <a:extLst>
              <a:ext uri="{FF2B5EF4-FFF2-40B4-BE49-F238E27FC236}">
                <a16:creationId xmlns:a16="http://schemas.microsoft.com/office/drawing/2014/main" id="{C462250D-7816-4698-AB06-D55CC1575AE0}"/>
              </a:ext>
            </a:extLst>
          </p:cNvPr>
          <p:cNvSpPr/>
          <p:nvPr userDrawn="1"/>
        </p:nvSpPr>
        <p:spPr>
          <a:xfrm>
            <a:off x="304799" y="132161"/>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8/25/23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8/25/23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8/25/23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8/25/23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8/25/23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8/25/23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8/25/23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783800F-2EDC-054D-B04D-A89CE5DA3858}" type="datetime1">
              <a:rPr lang="en-US" altLang="zh-CN" smtClean="0"/>
              <a:t>8/25/23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B0737-0771-45C8-9CD7-A3CBF1E811D3}"/>
              </a:ext>
            </a:extLst>
          </p:cNvPr>
          <p:cNvSpPr>
            <a:spLocks noGrp="1"/>
          </p:cNvSpPr>
          <p:nvPr>
            <p:ph type="ctrTitle"/>
          </p:nvPr>
        </p:nvSpPr>
        <p:spPr>
          <a:xfrm>
            <a:off x="685800" y="1122363"/>
            <a:ext cx="7772400" cy="2390194"/>
          </a:xfrm>
        </p:spPr>
        <p:txBody>
          <a:bodyPr/>
          <a:lstStyle/>
          <a:p>
            <a:pPr>
              <a:lnSpc>
                <a:spcPct val="100000"/>
              </a:lnSpc>
              <a:spcBef>
                <a:spcPts val="0"/>
              </a:spcBef>
              <a:spcAft>
                <a:spcPts val="600"/>
              </a:spcAft>
            </a:pPr>
            <a:r>
              <a:rPr lang="zh-CN" altLang="en-US" dirty="0">
                <a:solidFill>
                  <a:srgbClr val="94003F"/>
                </a:solidFill>
              </a:rPr>
              <a:t>脑与认知</a:t>
            </a:r>
            <a:r>
              <a:rPr lang="zh-TW" altLang="en-US" dirty="0">
                <a:solidFill>
                  <a:srgbClr val="94003F"/>
                </a:solidFill>
              </a:rPr>
              <a:t>科学</a:t>
            </a:r>
            <a:br>
              <a:rPr lang="en-US" altLang="zh-CN" dirty="0">
                <a:solidFill>
                  <a:srgbClr val="94003F"/>
                </a:solidFill>
              </a:rPr>
            </a:br>
            <a:r>
              <a:rPr lang="en-US" altLang="zh-CN" sz="3000" dirty="0">
                <a:solidFill>
                  <a:srgbClr val="94003F"/>
                </a:solidFill>
              </a:rPr>
              <a:t>Brain and Cognitive</a:t>
            </a:r>
            <a:r>
              <a:rPr lang="zh-CN" altLang="en-US" sz="3000" dirty="0">
                <a:solidFill>
                  <a:srgbClr val="94003F"/>
                </a:solidFill>
              </a:rPr>
              <a:t> </a:t>
            </a:r>
            <a:r>
              <a:rPr lang="en-US" altLang="zh-CN" sz="3000" dirty="0">
                <a:solidFill>
                  <a:srgbClr val="94003F"/>
                </a:solidFill>
              </a:rPr>
              <a:t>Sciences</a:t>
            </a:r>
            <a:endParaRPr lang="zh-CN" altLang="en-US" sz="3000" dirty="0">
              <a:solidFill>
                <a:srgbClr val="94003F"/>
              </a:solidFill>
            </a:endParaRPr>
          </a:p>
        </p:txBody>
      </p:sp>
      <p:sp>
        <p:nvSpPr>
          <p:cNvPr id="3" name="副标题 2">
            <a:extLst>
              <a:ext uri="{FF2B5EF4-FFF2-40B4-BE49-F238E27FC236}">
                <a16:creationId xmlns:a16="http://schemas.microsoft.com/office/drawing/2014/main" id="{3C307A8E-1E70-4269-B64B-7B4FE2CB43D8}"/>
              </a:ext>
            </a:extLst>
          </p:cNvPr>
          <p:cNvSpPr>
            <a:spLocks noGrp="1"/>
          </p:cNvSpPr>
          <p:nvPr>
            <p:ph type="subTitle" idx="1"/>
          </p:nvPr>
        </p:nvSpPr>
        <p:spPr>
          <a:xfrm>
            <a:off x="1143000" y="4119146"/>
            <a:ext cx="6858000" cy="1972649"/>
          </a:xfrm>
        </p:spPr>
        <p:txBody>
          <a:bodyPr>
            <a:normAutofit/>
          </a:bodyPr>
          <a:lstStyle/>
          <a:p>
            <a:pPr>
              <a:lnSpc>
                <a:spcPct val="110000"/>
              </a:lnSpc>
            </a:pPr>
            <a:r>
              <a:rPr lang="zh-CN" altLang="en-US" dirty="0"/>
              <a:t>授课教师：钟圣华</a:t>
            </a:r>
            <a:endParaRPr lang="en-US" altLang="zh-CN" dirty="0"/>
          </a:p>
          <a:p>
            <a:pPr>
              <a:lnSpc>
                <a:spcPct val="110000"/>
              </a:lnSpc>
            </a:pPr>
            <a:r>
              <a:rPr lang="en-US" altLang="zh-CN" dirty="0"/>
              <a:t>Email</a:t>
            </a:r>
            <a:r>
              <a:rPr lang="zh-CN" altLang="en-US" dirty="0"/>
              <a:t>：</a:t>
            </a:r>
            <a:r>
              <a:rPr lang="en-US" altLang="zh-CN" dirty="0" err="1"/>
              <a:t>csshzhong@szu.edu.cn</a:t>
            </a:r>
            <a:endParaRPr lang="en-US" altLang="zh-CN" dirty="0"/>
          </a:p>
          <a:p>
            <a:pPr>
              <a:lnSpc>
                <a:spcPct val="110000"/>
              </a:lnSpc>
            </a:pPr>
            <a:r>
              <a:rPr lang="en-US" altLang="zh-CN" dirty="0"/>
              <a:t>2023</a:t>
            </a:r>
            <a:r>
              <a:rPr lang="zh-CN" altLang="en-US" dirty="0"/>
              <a:t>年</a:t>
            </a:r>
            <a:r>
              <a:rPr lang="zh-TW" altLang="en-US" dirty="0"/>
              <a:t>秋</a:t>
            </a:r>
            <a:r>
              <a:rPr lang="zh-CN" altLang="en-US" dirty="0"/>
              <a:t>季课程</a:t>
            </a:r>
          </a:p>
        </p:txBody>
      </p:sp>
      <p:pic>
        <p:nvPicPr>
          <p:cNvPr id="6" name="图片 10">
            <a:extLst>
              <a:ext uri="{FF2B5EF4-FFF2-40B4-BE49-F238E27FC236}">
                <a16:creationId xmlns:a16="http://schemas.microsoft.com/office/drawing/2014/main" id="{3A5016C3-5892-442E-ABFD-D52AFF38D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2050" name="Picture 2">
            <a:extLst>
              <a:ext uri="{FF2B5EF4-FFF2-40B4-BE49-F238E27FC236}">
                <a16:creationId xmlns:a16="http://schemas.microsoft.com/office/drawing/2014/main" id="{45AF210B-38FD-403E-B32F-0243E3095A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446"/>
          <a:stretch/>
        </p:blipFill>
        <p:spPr bwMode="auto">
          <a:xfrm>
            <a:off x="7716202" y="240061"/>
            <a:ext cx="1028437" cy="9720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7363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4</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dirty="0">
                <a:latin typeface="Times New Roman"/>
                <a:cs typeface="Times New Roman"/>
              </a:rPr>
              <a:t>Psychological Antecedent </a:t>
            </a:r>
            <a:r>
              <a:rPr lang="zh-CN" altLang="en-US" dirty="0">
                <a:latin typeface="Times New Roman"/>
                <a:cs typeface="Times New Roman"/>
              </a:rPr>
              <a:t>心理学前因</a:t>
            </a:r>
            <a:endParaRPr lang="en-US" dirty="0">
              <a:latin typeface="Times New Roman"/>
              <a:cs typeface="Times New Roman"/>
            </a:endParaRPr>
          </a:p>
          <a:p>
            <a:pPr lvl="1">
              <a:lnSpc>
                <a:spcPct val="100000"/>
              </a:lnSpc>
            </a:pPr>
            <a:r>
              <a:rPr lang="en-US" altLang="zh-CN" sz="2400" dirty="0">
                <a:latin typeface="Times New Roman"/>
                <a:cs typeface="Times New Roman"/>
              </a:rPr>
              <a:t>S</a:t>
            </a:r>
            <a:r>
              <a:rPr lang="en-US" sz="2400" dirty="0">
                <a:latin typeface="Times New Roman"/>
                <a:cs typeface="Times New Roman"/>
              </a:rPr>
              <a:t>hould we gain an understanding of the human mind by studying its structure or by studying its functions? </a:t>
            </a:r>
          </a:p>
          <a:p>
            <a:pPr>
              <a:lnSpc>
                <a:spcPct val="100000"/>
              </a:lnSpc>
            </a:pPr>
            <a:r>
              <a:rPr lang="en-US" dirty="0">
                <a:latin typeface="Times New Roman"/>
                <a:cs typeface="Times New Roman"/>
              </a:rPr>
              <a:t>Structuralism</a:t>
            </a:r>
            <a:r>
              <a:rPr lang="en-US" dirty="0"/>
              <a:t> </a:t>
            </a:r>
          </a:p>
          <a:p>
            <a:pPr lvl="1">
              <a:lnSpc>
                <a:spcPct val="100000"/>
              </a:lnSpc>
            </a:pPr>
            <a:r>
              <a:rPr lang="en-US" altLang="zh-CN" sz="2400" dirty="0">
                <a:latin typeface="Times New Roman"/>
                <a:cs typeface="Times New Roman"/>
              </a:rPr>
              <a:t>T</a:t>
            </a:r>
            <a:r>
              <a:rPr lang="en-US" sz="2400" dirty="0">
                <a:latin typeface="Times New Roman"/>
                <a:cs typeface="Times New Roman"/>
              </a:rPr>
              <a:t>o understand the structure of the mind and its perceptions through analyzing those perceptions into their constituent components </a:t>
            </a:r>
            <a:r>
              <a:rPr lang="zh-CN" altLang="en-US" sz="2400" dirty="0">
                <a:latin typeface="Times New Roman"/>
                <a:cs typeface="Times New Roman"/>
              </a:rPr>
              <a:t>构成要素</a:t>
            </a:r>
            <a:endParaRPr lang="en-US" sz="2400" dirty="0">
              <a:latin typeface="Times New Roman"/>
              <a:cs typeface="Times New Roman"/>
            </a:endParaRPr>
          </a:p>
          <a:p>
            <a:pPr lvl="2">
              <a:lnSpc>
                <a:spcPct val="100000"/>
              </a:lnSpc>
            </a:pPr>
            <a:r>
              <a:rPr lang="en-US" dirty="0">
                <a:latin typeface="Times New Roman"/>
                <a:cs typeface="Times New Roman"/>
              </a:rPr>
              <a:t>Mind=machine? </a:t>
            </a:r>
          </a:p>
          <a:p>
            <a:pPr lvl="1">
              <a:lnSpc>
                <a:spcPct val="100000"/>
              </a:lnSpc>
            </a:pPr>
            <a:r>
              <a:rPr lang="en-US" sz="2400" dirty="0">
                <a:latin typeface="Times New Roman"/>
                <a:cs typeface="Times New Roman"/>
              </a:rPr>
              <a:t>Wilhelm Wundt, </a:t>
            </a:r>
            <a:r>
              <a:rPr lang="en-US" sz="2400" dirty="0" err="1">
                <a:latin typeface="Times New Roman"/>
                <a:cs typeface="Times New Roman"/>
              </a:rPr>
              <a:t>Titchener</a:t>
            </a:r>
            <a:r>
              <a:rPr lang="en-US" sz="2400" dirty="0">
                <a:latin typeface="Times New Roman"/>
                <a:cs typeface="Times New Roman"/>
              </a:rPr>
              <a:t>: the optimal method was to study sensory experience though </a:t>
            </a:r>
            <a:r>
              <a:rPr lang="en-US" sz="2400" b="1" dirty="0">
                <a:solidFill>
                  <a:srgbClr val="0000FF"/>
                </a:solidFill>
                <a:latin typeface="Times New Roman"/>
                <a:cs typeface="Times New Roman"/>
              </a:rPr>
              <a:t>introspection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10</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10</a:t>
            </a:fld>
            <a:endParaRPr lang="en-US" altLang="zh-CN" sz="1200">
              <a:solidFill>
                <a:srgbClr val="000514"/>
              </a:solidFill>
              <a:latin typeface="Arial" charset="0"/>
            </a:endParaRPr>
          </a:p>
        </p:txBody>
      </p:sp>
    </p:spTree>
    <p:extLst>
      <p:ext uri="{BB962C8B-B14F-4D97-AF65-F5344CB8AC3E}">
        <p14:creationId xmlns:p14="http://schemas.microsoft.com/office/powerpoint/2010/main" val="1544347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5</a:t>
            </a:r>
          </a:p>
        </p:txBody>
      </p:sp>
      <p:sp>
        <p:nvSpPr>
          <p:cNvPr id="8195" name="Rectangle 3"/>
          <p:cNvSpPr>
            <a:spLocks noGrp="1" noChangeArrowheads="1"/>
          </p:cNvSpPr>
          <p:nvPr>
            <p:ph idx="1"/>
          </p:nvPr>
        </p:nvSpPr>
        <p:spPr>
          <a:xfrm>
            <a:off x="684213" y="1270077"/>
            <a:ext cx="8173670" cy="5183111"/>
          </a:xfrm>
        </p:spPr>
        <p:txBody>
          <a:bodyPr>
            <a:normAutofit/>
          </a:bodyPr>
          <a:lstStyle/>
          <a:p>
            <a:r>
              <a:rPr lang="en-US" dirty="0">
                <a:latin typeface="Times New Roman"/>
                <a:cs typeface="Times New Roman"/>
              </a:rPr>
              <a:t>Functionalism</a:t>
            </a:r>
            <a:r>
              <a:rPr lang="en-US" dirty="0"/>
              <a:t> </a:t>
            </a:r>
          </a:p>
          <a:p>
            <a:pPr lvl="1"/>
            <a:r>
              <a:rPr lang="en-US" altLang="zh-CN" sz="2400" dirty="0">
                <a:latin typeface="Times New Roman"/>
                <a:cs typeface="Times New Roman"/>
              </a:rPr>
              <a:t>T</a:t>
            </a:r>
            <a:r>
              <a:rPr lang="en-US" sz="2400" dirty="0">
                <a:latin typeface="Times New Roman"/>
                <a:cs typeface="Times New Roman"/>
              </a:rPr>
              <a:t>o study the processes of how and why the mind works as it does, rather than to study the structural contents and elements of the mind</a:t>
            </a:r>
          </a:p>
          <a:p>
            <a:pPr lvl="1"/>
            <a:r>
              <a:rPr lang="en-US" altLang="zh-CN" sz="2400" dirty="0">
                <a:latin typeface="Times New Roman"/>
                <a:cs typeface="Times New Roman"/>
              </a:rPr>
              <a:t>T</a:t>
            </a:r>
            <a:r>
              <a:rPr lang="en-US" sz="2400" dirty="0">
                <a:latin typeface="Times New Roman"/>
                <a:cs typeface="Times New Roman"/>
              </a:rPr>
              <a:t>o use whichever methods best answering given questions</a:t>
            </a:r>
          </a:p>
          <a:p>
            <a:pPr lvl="2"/>
            <a:r>
              <a:rPr lang="en-US" sz="2100" dirty="0">
                <a:latin typeface="Times New Roman"/>
                <a:cs typeface="Times New Roman"/>
              </a:rPr>
              <a:t>This leads to pragmatism </a:t>
            </a:r>
            <a:r>
              <a:rPr lang="zh-TW" altLang="en-US" sz="2100" dirty="0">
                <a:latin typeface="Times New Roman"/>
                <a:cs typeface="Times New Roman"/>
              </a:rPr>
              <a:t>实用主义</a:t>
            </a:r>
            <a:endParaRPr lang="en-US" sz="2100" dirty="0">
              <a:latin typeface="Times New Roman"/>
              <a:cs typeface="Times New Roman"/>
            </a:endParaRPr>
          </a:p>
          <a:p>
            <a:pPr lvl="2"/>
            <a:r>
              <a:rPr lang="en-US" sz="2100" dirty="0">
                <a:latin typeface="Times New Roman"/>
                <a:cs typeface="Times New Roman"/>
              </a:rPr>
              <a:t>William James, John Dewey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11</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11</a:t>
            </a:fld>
            <a:endParaRPr lang="en-US" altLang="zh-CN" sz="1200">
              <a:solidFill>
                <a:srgbClr val="000514"/>
              </a:solidFill>
              <a:latin typeface="Arial" charset="0"/>
            </a:endParaRPr>
          </a:p>
        </p:txBody>
      </p:sp>
    </p:spTree>
    <p:extLst>
      <p:ext uri="{BB962C8B-B14F-4D97-AF65-F5344CB8AC3E}">
        <p14:creationId xmlns:p14="http://schemas.microsoft.com/office/powerpoint/2010/main" val="1274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err="1">
                <a:latin typeface="Calisto MT" charset="0"/>
              </a:rPr>
              <a:t>Donders</a:t>
            </a:r>
            <a:r>
              <a:rPr lang="en-US" altLang="zh-CN" b="1" dirty="0">
                <a:latin typeface="Calisto MT" charset="0"/>
              </a:rPr>
              <a:t>’ Pioneering Experiment: How Long Does </a:t>
            </a:r>
            <a:r>
              <a:rPr lang="en-US" altLang="zh-CN" dirty="0">
                <a:latin typeface="Calisto MT" charset="0"/>
              </a:rPr>
              <a:t>It Take to Make a Decision ?</a:t>
            </a:r>
            <a:endParaRPr lang="en-US" altLang="zh-CN" b="1" dirty="0">
              <a:latin typeface="Calisto MT" charset="0"/>
            </a:endParaRPr>
          </a:p>
        </p:txBody>
      </p:sp>
      <p:pic>
        <p:nvPicPr>
          <p:cNvPr id="3" name="Content Placeholder 2"/>
          <p:cNvPicPr>
            <a:picLocks noGrp="1" noChangeAspect="1"/>
          </p:cNvPicPr>
          <p:nvPr>
            <p:ph idx="1"/>
          </p:nvPr>
        </p:nvPicPr>
        <p:blipFill>
          <a:blip r:embed="rId3"/>
          <a:srcRect l="3045" r="3045"/>
          <a:stretch>
            <a:fillRect/>
          </a:stretch>
        </p:blipFill>
        <p:spPr>
          <a:xfrm>
            <a:off x="543114" y="1270000"/>
            <a:ext cx="8174037" cy="5183188"/>
          </a:xfrm>
        </p:spPr>
      </p:pic>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12</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12</a:t>
            </a:fld>
            <a:endParaRPr lang="en-US" altLang="zh-CN" sz="1200">
              <a:solidFill>
                <a:srgbClr val="000514"/>
              </a:solidFill>
              <a:latin typeface="Arial" charset="0"/>
            </a:endParaRPr>
          </a:p>
        </p:txBody>
      </p:sp>
    </p:spTree>
    <p:extLst>
      <p:ext uri="{BB962C8B-B14F-4D97-AF65-F5344CB8AC3E}">
        <p14:creationId xmlns:p14="http://schemas.microsoft.com/office/powerpoint/2010/main" val="169228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err="1">
                <a:latin typeface="Calisto MT" charset="0"/>
              </a:rPr>
              <a:t>Donders</a:t>
            </a:r>
            <a:r>
              <a:rPr lang="en-US" altLang="zh-CN" b="1" dirty="0">
                <a:latin typeface="Calisto MT" charset="0"/>
              </a:rPr>
              <a:t>’ Pioneering Experiment: How Long Does </a:t>
            </a:r>
            <a:r>
              <a:rPr lang="en-US" altLang="zh-CN" dirty="0">
                <a:latin typeface="Calisto MT" charset="0"/>
              </a:rPr>
              <a:t>It Take to Make a Decision ?</a:t>
            </a:r>
            <a:endParaRPr lang="en-US" altLang="zh-CN" b="1" dirty="0">
              <a:latin typeface="Calisto MT"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13</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13</a:t>
            </a:fld>
            <a:endParaRPr lang="en-US" altLang="zh-CN" sz="1200">
              <a:solidFill>
                <a:srgbClr val="000514"/>
              </a:solidFill>
              <a:latin typeface="Arial" charset="0"/>
            </a:endParaRPr>
          </a:p>
        </p:txBody>
      </p:sp>
      <p:pic>
        <p:nvPicPr>
          <p:cNvPr id="8" name="Picture 7"/>
          <p:cNvPicPr>
            <a:picLocks noChangeAspect="1"/>
          </p:cNvPicPr>
          <p:nvPr/>
        </p:nvPicPr>
        <p:blipFill>
          <a:blip r:embed="rId3"/>
          <a:stretch>
            <a:fillRect/>
          </a:stretch>
        </p:blipFill>
        <p:spPr>
          <a:xfrm>
            <a:off x="1081759" y="1259781"/>
            <a:ext cx="7070628" cy="5598219"/>
          </a:xfrm>
          <a:prstGeom prst="rect">
            <a:avLst/>
          </a:prstGeom>
        </p:spPr>
      </p:pic>
    </p:spTree>
    <p:extLst>
      <p:ext uri="{BB962C8B-B14F-4D97-AF65-F5344CB8AC3E}">
        <p14:creationId xmlns:p14="http://schemas.microsoft.com/office/powerpoint/2010/main" val="284258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6</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dirty="0">
                <a:solidFill>
                  <a:srgbClr val="000000"/>
                </a:solidFill>
                <a:latin typeface="Times New Roman"/>
                <a:cs typeface="Times New Roman"/>
              </a:rPr>
              <a:t>Associa</a:t>
            </a:r>
            <a:r>
              <a:rPr lang="en-US" dirty="0">
                <a:solidFill>
                  <a:srgbClr val="000000"/>
                </a:solidFill>
                <a:latin typeface="Times New Roman"/>
                <a:cs typeface="Times New Roman"/>
              </a:rPr>
              <a:t>tionism</a:t>
            </a:r>
            <a:r>
              <a:rPr lang="en-US" b="1" dirty="0">
                <a:solidFill>
                  <a:srgbClr val="FF0000"/>
                </a:solidFill>
                <a:latin typeface="Times New Roman"/>
                <a:cs typeface="Times New Roman"/>
              </a:rPr>
              <a:t> </a:t>
            </a:r>
            <a:r>
              <a:rPr lang="zh-TW" altLang="en-US" dirty="0"/>
              <a:t>联想主义</a:t>
            </a:r>
            <a:endParaRPr lang="en-US" b="1" dirty="0">
              <a:solidFill>
                <a:srgbClr val="FF0000"/>
              </a:solidFill>
            </a:endParaRPr>
          </a:p>
          <a:p>
            <a:pPr lvl="1">
              <a:lnSpc>
                <a:spcPct val="100000"/>
              </a:lnSpc>
            </a:pPr>
            <a:r>
              <a:rPr lang="en-US" altLang="zh-CN" sz="2400" dirty="0">
                <a:latin typeface="Times New Roman"/>
                <a:cs typeface="Times New Roman"/>
              </a:rPr>
              <a:t>T</a:t>
            </a:r>
            <a:r>
              <a:rPr lang="en-US" sz="2400" dirty="0">
                <a:latin typeface="Times New Roman"/>
                <a:cs typeface="Times New Roman"/>
              </a:rPr>
              <a:t>o study how events or ideas can become associated with one another in the mind, to result in a form of learning </a:t>
            </a:r>
          </a:p>
          <a:p>
            <a:pPr lvl="1">
              <a:lnSpc>
                <a:spcPct val="100000"/>
              </a:lnSpc>
            </a:pPr>
            <a:r>
              <a:rPr lang="en-US" sz="2400" dirty="0">
                <a:latin typeface="Times New Roman"/>
                <a:cs typeface="Times New Roman"/>
              </a:rPr>
              <a:t>Hermann Ebbinghaus, Edward Thorndike </a:t>
            </a:r>
          </a:p>
          <a:p>
            <a:pPr lvl="1">
              <a:lnSpc>
                <a:spcPct val="100000"/>
              </a:lnSpc>
            </a:pPr>
            <a:r>
              <a:rPr lang="en-US" altLang="zh-CN" sz="2400" dirty="0">
                <a:latin typeface="Times New Roman"/>
                <a:cs typeface="Times New Roman"/>
              </a:rPr>
              <a:t>L</a:t>
            </a:r>
            <a:r>
              <a:rPr lang="en-US" sz="2400" dirty="0">
                <a:latin typeface="Times New Roman"/>
                <a:cs typeface="Times New Roman"/>
              </a:rPr>
              <a:t>aw of effect </a:t>
            </a:r>
            <a:r>
              <a:rPr lang="zh-TW" altLang="en-US" sz="2400" dirty="0">
                <a:latin typeface="Times New Roman"/>
                <a:cs typeface="Times New Roman"/>
              </a:rPr>
              <a:t>效果法则</a:t>
            </a:r>
            <a:r>
              <a:rPr lang="en-US" sz="2400" dirty="0">
                <a:latin typeface="Times New Roman"/>
                <a:cs typeface="Times New Roman"/>
              </a:rPr>
              <a:t>(1905)</a:t>
            </a:r>
          </a:p>
          <a:p>
            <a:pPr lvl="2">
              <a:lnSpc>
                <a:spcPct val="100000"/>
              </a:lnSpc>
            </a:pPr>
            <a:r>
              <a:rPr lang="en-US" dirty="0">
                <a:latin typeface="Times New Roman"/>
                <a:cs typeface="Times New Roman"/>
              </a:rPr>
              <a:t>A stimulus will tend to produce a certain response over time if an organism is rewarded for that response </a:t>
            </a:r>
            <a:r>
              <a:rPr lang="zh-TW" altLang="en-US" dirty="0">
                <a:latin typeface="Times New Roman"/>
                <a:cs typeface="Times New Roman"/>
              </a:rPr>
              <a:t>如果有机体因某种刺激而得到奖励，则随着时间的推移，刺激往往会产生一定的响应</a:t>
            </a:r>
            <a:endParaRPr lang="en-US" dirty="0">
              <a:latin typeface="Times New Roman"/>
              <a:cs typeface="Times New Roman"/>
            </a:endParaRPr>
          </a:p>
          <a:p>
            <a:pPr lvl="2">
              <a:lnSpc>
                <a:spcPct val="100000"/>
              </a:lnSpc>
            </a:pPr>
            <a:r>
              <a:rPr lang="en-US" dirty="0">
                <a:latin typeface="Times New Roman"/>
                <a:cs typeface="Times New Roman"/>
              </a:rPr>
              <a:t>Responses that are rewarded are more likely to be repeated and responses that are produce discomfort are less likely to be repeated </a:t>
            </a:r>
          </a:p>
          <a:p>
            <a:pPr lvl="2">
              <a:lnSpc>
                <a:spcPct val="100000"/>
              </a:lnSpc>
            </a:pPr>
            <a:endParaRPr lang="en-US" dirty="0">
              <a:effectLst/>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14</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14</a:t>
            </a:fld>
            <a:endParaRPr lang="en-US" altLang="zh-CN" sz="1200">
              <a:solidFill>
                <a:srgbClr val="000514"/>
              </a:solidFill>
              <a:latin typeface="Arial" charset="0"/>
            </a:endParaRPr>
          </a:p>
        </p:txBody>
      </p:sp>
    </p:spTree>
    <p:extLst>
      <p:ext uri="{BB962C8B-B14F-4D97-AF65-F5344CB8AC3E}">
        <p14:creationId xmlns:p14="http://schemas.microsoft.com/office/powerpoint/2010/main" val="30403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0C1C5751-1954-5F40-A9E8-6BE7C2805E74}" type="slidenum">
              <a:rPr lang="en-US" altLang="zh-CN" sz="1200">
                <a:solidFill>
                  <a:schemeClr val="bg2"/>
                </a:solidFill>
              </a:rPr>
              <a:pPr eaLnBrk="1" hangingPunct="1"/>
              <a:t>15</a:t>
            </a:fld>
            <a:endParaRPr lang="en-US" altLang="zh-CN" sz="1200">
              <a:solidFill>
                <a:schemeClr val="bg2"/>
              </a:solidFill>
            </a:endParaRPr>
          </a:p>
        </p:txBody>
      </p:sp>
      <p:pic>
        <p:nvPicPr>
          <p:cNvPr id="921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0"/>
            <a:ext cx="9144000" cy="632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0"/>
            <a:ext cx="9144000" cy="632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15</a:t>
            </a:fld>
            <a:endParaRPr lang="en-US" altLang="zh-CN" sz="1200">
              <a:solidFill>
                <a:srgbClr val="000514"/>
              </a:solidFill>
              <a:latin typeface="Arial" charset="0"/>
            </a:endParaRPr>
          </a:p>
        </p:txBody>
      </p:sp>
      <p:pic>
        <p:nvPicPr>
          <p:cNvPr id="2" name="Picture 1"/>
          <p:cNvPicPr>
            <a:picLocks noChangeAspect="1"/>
          </p:cNvPicPr>
          <p:nvPr/>
        </p:nvPicPr>
        <p:blipFill>
          <a:blip r:embed="rId3"/>
          <a:stretch>
            <a:fillRect/>
          </a:stretch>
        </p:blipFill>
        <p:spPr>
          <a:xfrm>
            <a:off x="174822" y="1659657"/>
            <a:ext cx="8763000" cy="4699000"/>
          </a:xfrm>
          <a:prstGeom prst="rect">
            <a:avLst/>
          </a:prstGeom>
        </p:spPr>
      </p:pic>
      <p:sp>
        <p:nvSpPr>
          <p:cNvPr id="9" name="Rectangle 2"/>
          <p:cNvSpPr>
            <a:spLocks noGrp="1" noRot="1" noChangeArrowheads="1"/>
          </p:cNvSpPr>
          <p:nvPr>
            <p:ph type="title"/>
          </p:nvPr>
        </p:nvSpPr>
        <p:spPr>
          <a:xfrm>
            <a:off x="571500" y="157657"/>
            <a:ext cx="8248650" cy="694632"/>
          </a:xfrm>
        </p:spPr>
        <p:txBody>
          <a:bodyPr/>
          <a:lstStyle/>
          <a:p>
            <a:r>
              <a:rPr lang="en-US" altLang="en-US" dirty="0" err="1">
                <a:effectLst/>
                <a:latin typeface="Calisto MT"/>
                <a:cs typeface="Calisto MT"/>
              </a:rPr>
              <a:t>Ebbinghaus’s</a:t>
            </a:r>
            <a:r>
              <a:rPr lang="en-US" altLang="en-US" dirty="0">
                <a:effectLst/>
                <a:latin typeface="Calisto MT"/>
                <a:cs typeface="Calisto MT"/>
              </a:rPr>
              <a:t> Memory Experiment: What Is the Time-Course of Forgetting? </a:t>
            </a:r>
            <a:endParaRPr lang="en-US" dirty="0">
              <a:effectLst/>
              <a:latin typeface="Calisto MT"/>
              <a:cs typeface="Calisto MT"/>
            </a:endParaRPr>
          </a:p>
        </p:txBody>
      </p:sp>
    </p:spTree>
    <p:extLst>
      <p:ext uri="{BB962C8B-B14F-4D97-AF65-F5344CB8AC3E}">
        <p14:creationId xmlns:p14="http://schemas.microsoft.com/office/powerpoint/2010/main" val="151488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0C1C5751-1954-5F40-A9E8-6BE7C2805E74}" type="slidenum">
              <a:rPr lang="en-US" altLang="zh-CN" sz="1200">
                <a:solidFill>
                  <a:schemeClr val="bg2"/>
                </a:solidFill>
              </a:rPr>
              <a:pPr eaLnBrk="1" hangingPunct="1"/>
              <a:t>16</a:t>
            </a:fld>
            <a:endParaRPr lang="en-US" altLang="zh-CN" sz="1200">
              <a:solidFill>
                <a:schemeClr val="bg2"/>
              </a:solidFill>
            </a:endParaRPr>
          </a:p>
        </p:txBody>
      </p:sp>
      <p:pic>
        <p:nvPicPr>
          <p:cNvPr id="921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0"/>
            <a:ext cx="9144000" cy="632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1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4000"/>
            <a:ext cx="9144000" cy="632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16</a:t>
            </a:fld>
            <a:endParaRPr lang="en-US" altLang="zh-CN" sz="1200">
              <a:solidFill>
                <a:srgbClr val="000514"/>
              </a:solidFill>
              <a:latin typeface="Arial" charset="0"/>
            </a:endParaRPr>
          </a:p>
        </p:txBody>
      </p:sp>
      <p:sp>
        <p:nvSpPr>
          <p:cNvPr id="9" name="Rectangle 2"/>
          <p:cNvSpPr>
            <a:spLocks noGrp="1" noRot="1" noChangeArrowheads="1"/>
          </p:cNvSpPr>
          <p:nvPr>
            <p:ph type="title"/>
          </p:nvPr>
        </p:nvSpPr>
        <p:spPr>
          <a:xfrm>
            <a:off x="571500" y="157657"/>
            <a:ext cx="8248650" cy="694632"/>
          </a:xfrm>
        </p:spPr>
        <p:txBody>
          <a:bodyPr/>
          <a:lstStyle/>
          <a:p>
            <a:r>
              <a:rPr lang="en-US" altLang="en-US" dirty="0" err="1">
                <a:effectLst/>
                <a:latin typeface="Calisto MT"/>
                <a:cs typeface="Calisto MT"/>
              </a:rPr>
              <a:t>Ebbinghaus’s</a:t>
            </a:r>
            <a:r>
              <a:rPr lang="en-US" altLang="en-US" dirty="0">
                <a:effectLst/>
                <a:latin typeface="Calisto MT"/>
                <a:cs typeface="Calisto MT"/>
              </a:rPr>
              <a:t> Memory Experiment: What Is the Time-Course of Forgetting? </a:t>
            </a:r>
            <a:endParaRPr lang="en-US" dirty="0">
              <a:effectLst/>
              <a:latin typeface="Calisto MT"/>
              <a:cs typeface="Calisto MT"/>
            </a:endParaRPr>
          </a:p>
        </p:txBody>
      </p:sp>
      <p:pic>
        <p:nvPicPr>
          <p:cNvPr id="3" name="Picture 2"/>
          <p:cNvPicPr>
            <a:picLocks noChangeAspect="1"/>
          </p:cNvPicPr>
          <p:nvPr/>
        </p:nvPicPr>
        <p:blipFill>
          <a:blip r:embed="rId3"/>
          <a:stretch>
            <a:fillRect/>
          </a:stretch>
        </p:blipFill>
        <p:spPr>
          <a:xfrm>
            <a:off x="4782696" y="1721596"/>
            <a:ext cx="3924300" cy="4813300"/>
          </a:xfrm>
          <a:prstGeom prst="rect">
            <a:avLst/>
          </a:prstGeom>
        </p:spPr>
      </p:pic>
      <p:pic>
        <p:nvPicPr>
          <p:cNvPr id="5" name="Picture 4"/>
          <p:cNvPicPr>
            <a:picLocks noChangeAspect="1"/>
          </p:cNvPicPr>
          <p:nvPr/>
        </p:nvPicPr>
        <p:blipFill>
          <a:blip r:embed="rId4"/>
          <a:stretch>
            <a:fillRect/>
          </a:stretch>
        </p:blipFill>
        <p:spPr>
          <a:xfrm>
            <a:off x="655703" y="1877756"/>
            <a:ext cx="4025900" cy="4419600"/>
          </a:xfrm>
          <a:prstGeom prst="rect">
            <a:avLst/>
          </a:prstGeom>
        </p:spPr>
      </p:pic>
    </p:spTree>
    <p:extLst>
      <p:ext uri="{BB962C8B-B14F-4D97-AF65-F5344CB8AC3E}">
        <p14:creationId xmlns:p14="http://schemas.microsoft.com/office/powerpoint/2010/main" val="262102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7</a:t>
            </a:r>
          </a:p>
        </p:txBody>
      </p:sp>
      <p:sp>
        <p:nvSpPr>
          <p:cNvPr id="8195" name="Rectangle 3"/>
          <p:cNvSpPr>
            <a:spLocks noGrp="1" noChangeArrowheads="1"/>
          </p:cNvSpPr>
          <p:nvPr>
            <p:ph idx="1"/>
          </p:nvPr>
        </p:nvSpPr>
        <p:spPr>
          <a:xfrm>
            <a:off x="684213" y="1270077"/>
            <a:ext cx="8173670" cy="5183111"/>
          </a:xfrm>
        </p:spPr>
        <p:txBody>
          <a:bodyPr>
            <a:normAutofit/>
          </a:bodyPr>
          <a:lstStyle/>
          <a:p>
            <a:r>
              <a:rPr lang="en-US" dirty="0">
                <a:solidFill>
                  <a:srgbClr val="000000"/>
                </a:solidFill>
                <a:latin typeface="Times New Roman"/>
                <a:cs typeface="Times New Roman"/>
              </a:rPr>
              <a:t>From Associationism to Behaviorism </a:t>
            </a:r>
          </a:p>
          <a:p>
            <a:pPr lvl="1"/>
            <a:r>
              <a:rPr lang="en-US" sz="2400" dirty="0">
                <a:latin typeface="Times New Roman"/>
                <a:cs typeface="Times New Roman"/>
              </a:rPr>
              <a:t>Thorndike: voluntary </a:t>
            </a:r>
            <a:r>
              <a:rPr lang="zh-CN" altLang="en-US" sz="2400" dirty="0">
                <a:latin typeface="Times New Roman"/>
                <a:cs typeface="Times New Roman"/>
              </a:rPr>
              <a:t>自主的</a:t>
            </a:r>
            <a:r>
              <a:rPr lang="en-US" sz="2400" dirty="0">
                <a:latin typeface="Times New Roman"/>
                <a:cs typeface="Times New Roman"/>
              </a:rPr>
              <a:t> responses to stimuli </a:t>
            </a:r>
          </a:p>
          <a:p>
            <a:pPr lvl="1"/>
            <a:r>
              <a:rPr lang="en-US" sz="2400" dirty="0">
                <a:latin typeface="Times New Roman"/>
                <a:cs typeface="Times New Roman"/>
              </a:rPr>
              <a:t>Ivan Pavlov: involuntary responses (classically conditional learning) </a:t>
            </a:r>
          </a:p>
          <a:p>
            <a:r>
              <a:rPr lang="en-US" dirty="0">
                <a:latin typeface="Times New Roman"/>
                <a:cs typeface="Times New Roman"/>
              </a:rPr>
              <a:t>Behaviorism focuses entirely on the association between the environment and an observable behavior. It has no use for internal mental contents or mechanisms </a:t>
            </a:r>
          </a:p>
          <a:p>
            <a:pPr lvl="1"/>
            <a:r>
              <a:rPr lang="en-US" sz="2400" dirty="0">
                <a:latin typeface="Times New Roman"/>
                <a:cs typeface="Times New Roman"/>
              </a:rPr>
              <a:t>John Watson, B. F. Skinner</a:t>
            </a:r>
          </a:p>
          <a:p>
            <a:pPr lvl="1"/>
            <a:r>
              <a:rPr lang="en-US" sz="2400" dirty="0" err="1">
                <a:latin typeface="Times New Roman"/>
                <a:cs typeface="Times New Roman"/>
              </a:rPr>
              <a:t>Tolman</a:t>
            </a:r>
            <a:r>
              <a:rPr lang="en-US" sz="2400" dirty="0">
                <a:latin typeface="Times New Roman"/>
                <a:cs typeface="Times New Roman"/>
              </a:rPr>
              <a:t> (goal, plan), Bandura (social learning)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17</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17</a:t>
            </a:fld>
            <a:endParaRPr lang="en-US" altLang="zh-CN" sz="1200">
              <a:solidFill>
                <a:srgbClr val="000514"/>
              </a:solidFill>
              <a:latin typeface="Arial" charset="0"/>
            </a:endParaRPr>
          </a:p>
        </p:txBody>
      </p:sp>
    </p:spTree>
    <p:extLst>
      <p:ext uri="{BB962C8B-B14F-4D97-AF65-F5344CB8AC3E}">
        <p14:creationId xmlns:p14="http://schemas.microsoft.com/office/powerpoint/2010/main" val="70482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rrowheads="1"/>
          </p:cNvSpPr>
          <p:nvPr>
            <p:ph type="title"/>
          </p:nvPr>
        </p:nvSpPr>
        <p:spPr/>
        <p:txBody>
          <a:bodyPr/>
          <a:lstStyle/>
          <a:p>
            <a:r>
              <a:rPr lang="en-US" altLang="zh-CN" b="1" dirty="0">
                <a:latin typeface="Calisto MT" charset="0"/>
              </a:rPr>
              <a:t>Watson Founds Behaviorism</a:t>
            </a:r>
          </a:p>
        </p:txBody>
      </p:sp>
      <p:sp>
        <p:nvSpPr>
          <p:cNvPr id="8195" name="Rectangle 3"/>
          <p:cNvSpPr>
            <a:spLocks noGrp="1" noChangeArrowheads="1"/>
          </p:cNvSpPr>
          <p:nvPr>
            <p:ph idx="1"/>
          </p:nvPr>
        </p:nvSpPr>
        <p:spPr>
          <a:xfrm>
            <a:off x="611188" y="1254392"/>
            <a:ext cx="7921252" cy="4622879"/>
          </a:xfrm>
        </p:spPr>
        <p:txBody>
          <a:bodyPr>
            <a:normAutofit/>
          </a:bodyPr>
          <a:lstStyle/>
          <a:p>
            <a:r>
              <a:rPr lang="en-US" dirty="0">
                <a:solidFill>
                  <a:srgbClr val="000000"/>
                </a:solidFill>
                <a:latin typeface="Times New Roman"/>
                <a:cs typeface="Times New Roman"/>
              </a:rPr>
              <a:t>Problems with Introspection</a:t>
            </a:r>
          </a:p>
          <a:p>
            <a:pPr lvl="1"/>
            <a:r>
              <a:rPr lang="en-US" sz="2400" dirty="0">
                <a:latin typeface="Times New Roman"/>
                <a:cs typeface="Times New Roman"/>
              </a:rPr>
              <a:t>It produced extremely variable results from person to person</a:t>
            </a:r>
          </a:p>
          <a:p>
            <a:pPr lvl="1"/>
            <a:r>
              <a:rPr lang="en-US" sz="2400" dirty="0">
                <a:latin typeface="Times New Roman"/>
                <a:cs typeface="Times New Roman"/>
              </a:rPr>
              <a:t>These results were difficult to verify because they were interpreted in terms of invisible inner mental processes </a:t>
            </a:r>
            <a:r>
              <a:rPr lang="zh-TW" altLang="en-US" sz="2400" dirty="0">
                <a:latin typeface="Times New Roman"/>
                <a:cs typeface="Times New Roman"/>
              </a:rPr>
              <a:t>这些结果难以验证，因为它们是根据看不见的内部心理过程来解释的</a:t>
            </a:r>
            <a:r>
              <a:rPr lang="en-US" sz="2400" dirty="0">
                <a:latin typeface="Times New Roman"/>
                <a:cs typeface="Times New Roman"/>
              </a:rPr>
              <a:t> </a:t>
            </a:r>
          </a:p>
          <a:p>
            <a:endParaRPr lang="en-US" dirty="0"/>
          </a:p>
          <a:p>
            <a:pPr lvl="1">
              <a:lnSpc>
                <a:spcPct val="40000"/>
              </a:lnSpc>
              <a:buFont typeface="Wingdings" charset="0"/>
              <a:buNone/>
            </a:pPr>
            <a:endParaRPr lang="en-US" altLang="zh-CN" sz="2900" dirty="0">
              <a:latin typeface="Garamond" charset="0"/>
              <a:ea typeface="ＭＳ Ｐゴシック" charset="0"/>
            </a:endParaRPr>
          </a:p>
          <a:p>
            <a:pPr>
              <a:lnSpc>
                <a:spcPct val="40000"/>
              </a:lnSpc>
            </a:pPr>
            <a:endParaRPr lang="en-US" altLang="zh-CN" sz="3100" dirty="0">
              <a:latin typeface="Garamond" charset="0"/>
            </a:endParaRPr>
          </a:p>
        </p:txBody>
      </p:sp>
      <p:sp>
        <p:nvSpPr>
          <p:cNvPr id="10243"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64392D81-2505-9744-97E3-AE49EF103CF8}" type="slidenum">
              <a:rPr lang="en-US" altLang="zh-CN" sz="1200">
                <a:solidFill>
                  <a:schemeClr val="bg2"/>
                </a:solidFill>
              </a:rPr>
              <a:pPr eaLnBrk="1" hangingPunct="1"/>
              <a:t>18</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18</a:t>
            </a:fld>
            <a:endParaRPr lang="en-US" altLang="zh-CN" sz="1200">
              <a:solidFill>
                <a:srgbClr val="000514"/>
              </a:solidFill>
              <a:latin typeface="Arial" charset="0"/>
            </a:endParaRPr>
          </a:p>
        </p:txBody>
      </p:sp>
    </p:spTree>
    <p:extLst>
      <p:ext uri="{BB962C8B-B14F-4D97-AF65-F5344CB8AC3E}">
        <p14:creationId xmlns:p14="http://schemas.microsoft.com/office/powerpoint/2010/main" val="391139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rrowheads="1"/>
          </p:cNvSpPr>
          <p:nvPr>
            <p:ph type="title"/>
          </p:nvPr>
        </p:nvSpPr>
        <p:spPr/>
        <p:txBody>
          <a:bodyPr/>
          <a:lstStyle/>
          <a:p>
            <a:r>
              <a:rPr lang="en-US" altLang="zh-CN" b="1" dirty="0">
                <a:latin typeface="Calisto MT" charset="0"/>
              </a:rPr>
              <a:t>Watson Founds Behaviorism</a:t>
            </a:r>
          </a:p>
        </p:txBody>
      </p:sp>
      <p:sp>
        <p:nvSpPr>
          <p:cNvPr id="8195" name="Rectangle 3"/>
          <p:cNvSpPr>
            <a:spLocks noGrp="1" noChangeArrowheads="1"/>
          </p:cNvSpPr>
          <p:nvPr>
            <p:ph idx="1"/>
          </p:nvPr>
        </p:nvSpPr>
        <p:spPr>
          <a:xfrm>
            <a:off x="611188" y="1254392"/>
            <a:ext cx="7921252" cy="4622879"/>
          </a:xfrm>
        </p:spPr>
        <p:txBody>
          <a:bodyPr>
            <a:normAutofit/>
          </a:bodyPr>
          <a:lstStyle/>
          <a:p>
            <a:r>
              <a:rPr lang="en-US" dirty="0">
                <a:latin typeface="Times New Roman"/>
                <a:cs typeface="Times New Roman"/>
              </a:rPr>
              <a:t>Watson (1913, pp. 158, 176; emphasis added) in “Psychology As the Behaviorist Views It” </a:t>
            </a:r>
          </a:p>
          <a:p>
            <a:pPr lvl="1"/>
            <a:r>
              <a:rPr lang="en-US" sz="2400" dirty="0">
                <a:latin typeface="Times New Roman"/>
                <a:cs typeface="Times New Roman"/>
              </a:rPr>
              <a:t>Psychology as the Behaviorist sees it is a purely objective, experimental branch of natural science. Its theoretical goal is the prediction and control of behavior. </a:t>
            </a:r>
            <a:r>
              <a:rPr lang="en-US" sz="2400" dirty="0">
                <a:solidFill>
                  <a:srgbClr val="FF0000"/>
                </a:solidFill>
                <a:latin typeface="Times New Roman"/>
                <a:cs typeface="Times New Roman"/>
              </a:rPr>
              <a:t>Introspection forms no essential part of its methods</a:t>
            </a:r>
            <a:r>
              <a:rPr lang="en-US" sz="2400" dirty="0">
                <a:latin typeface="Times New Roman"/>
                <a:cs typeface="Times New Roman"/>
              </a:rPr>
              <a:t>, nor is the scientific value of its data dependent upon the readiness with which they lend themselves to interpretation in terms of consciousness. . . . </a:t>
            </a:r>
            <a:r>
              <a:rPr lang="zh-TW" altLang="en-US" sz="2400" dirty="0">
                <a:latin typeface="Times New Roman"/>
                <a:cs typeface="Times New Roman"/>
              </a:rPr>
              <a:t>行为主义者认为心理学是自然科学的纯粹客观的实验分支。 其理论目标是行为的预测和控制。 内省不构成其方法的必要组成部分，其数据的科学价值也不取决于其根据意识进行解释的准备程度</a:t>
            </a:r>
            <a:endParaRPr lang="en-US" sz="2400" dirty="0">
              <a:latin typeface="Times New Roman"/>
              <a:cs typeface="Times New Roman"/>
            </a:endParaRPr>
          </a:p>
          <a:p>
            <a:endParaRPr lang="en-US" dirty="0"/>
          </a:p>
          <a:p>
            <a:pPr lvl="1">
              <a:lnSpc>
                <a:spcPct val="40000"/>
              </a:lnSpc>
              <a:buFont typeface="Wingdings" charset="0"/>
              <a:buNone/>
            </a:pPr>
            <a:endParaRPr lang="en-US" altLang="zh-CN" sz="2900" dirty="0">
              <a:latin typeface="Garamond" charset="0"/>
              <a:ea typeface="ＭＳ Ｐゴシック" charset="0"/>
            </a:endParaRPr>
          </a:p>
          <a:p>
            <a:pPr>
              <a:lnSpc>
                <a:spcPct val="40000"/>
              </a:lnSpc>
            </a:pPr>
            <a:endParaRPr lang="en-US" altLang="zh-CN" sz="3100" dirty="0">
              <a:latin typeface="Garamond" charset="0"/>
            </a:endParaRPr>
          </a:p>
        </p:txBody>
      </p:sp>
      <p:sp>
        <p:nvSpPr>
          <p:cNvPr id="10243"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64392D81-2505-9744-97E3-AE49EF103CF8}" type="slidenum">
              <a:rPr lang="en-US" altLang="zh-CN" sz="1200">
                <a:solidFill>
                  <a:schemeClr val="bg2"/>
                </a:solidFill>
              </a:rPr>
              <a:pPr eaLnBrk="1" hangingPunct="1"/>
              <a:t>19</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19</a:t>
            </a:fld>
            <a:endParaRPr lang="en-US" altLang="zh-CN" sz="1200">
              <a:solidFill>
                <a:srgbClr val="000514"/>
              </a:solidFill>
              <a:latin typeface="Arial" charset="0"/>
            </a:endParaRPr>
          </a:p>
        </p:txBody>
      </p:sp>
    </p:spTree>
    <p:extLst>
      <p:ext uri="{BB962C8B-B14F-4D97-AF65-F5344CB8AC3E}">
        <p14:creationId xmlns:p14="http://schemas.microsoft.com/office/powerpoint/2010/main" val="324510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rrowheads="1"/>
          </p:cNvSpPr>
          <p:nvPr>
            <p:ph type="title"/>
          </p:nvPr>
        </p:nvSpPr>
        <p:spPr/>
        <p:txBody>
          <a:bodyPr/>
          <a:lstStyle/>
          <a:p>
            <a:r>
              <a:rPr lang="en-US" altLang="zh-CN" b="1" dirty="0">
                <a:latin typeface="Calisto MT" charset="0"/>
              </a:rPr>
              <a:t>About Cognition</a:t>
            </a:r>
          </a:p>
        </p:txBody>
      </p:sp>
      <p:sp>
        <p:nvSpPr>
          <p:cNvPr id="4098" name="Rectangle 3"/>
          <p:cNvSpPr>
            <a:spLocks noGrp="1" noChangeArrowheads="1"/>
          </p:cNvSpPr>
          <p:nvPr>
            <p:ph idx="1"/>
          </p:nvPr>
        </p:nvSpPr>
        <p:spPr>
          <a:xfrm>
            <a:off x="571500" y="1203231"/>
            <a:ext cx="8104188" cy="5178519"/>
          </a:xfrm>
        </p:spPr>
        <p:txBody>
          <a:bodyPr>
            <a:normAutofit/>
          </a:bodyPr>
          <a:lstStyle/>
          <a:p>
            <a:r>
              <a:rPr lang="en-US" dirty="0">
                <a:latin typeface="Times New Roman"/>
                <a:cs typeface="Times New Roman"/>
              </a:rPr>
              <a:t>Cognition (mental activity </a:t>
            </a:r>
            <a:r>
              <a:rPr lang="zh-CN" altLang="en-US" dirty="0">
                <a:latin typeface="Times New Roman"/>
                <a:cs typeface="Times New Roman"/>
              </a:rPr>
              <a:t>心理活动</a:t>
            </a:r>
            <a:r>
              <a:rPr lang="en-US" dirty="0">
                <a:latin typeface="Times New Roman"/>
                <a:cs typeface="Times New Roman"/>
              </a:rPr>
              <a:t>)</a:t>
            </a:r>
          </a:p>
          <a:p>
            <a:pPr lvl="1"/>
            <a:r>
              <a:rPr lang="en-US" sz="2400" dirty="0">
                <a:latin typeface="Times New Roman"/>
                <a:cs typeface="Times New Roman"/>
              </a:rPr>
              <a:t>Involves the acquisition, storage, transformation, and use of knowledge </a:t>
            </a:r>
          </a:p>
          <a:p>
            <a:r>
              <a:rPr lang="en-US" dirty="0">
                <a:latin typeface="Times New Roman"/>
                <a:cs typeface="Times New Roman"/>
              </a:rPr>
              <a:t>Cognitive Psychology</a:t>
            </a:r>
          </a:p>
          <a:p>
            <a:pPr lvl="1"/>
            <a:r>
              <a:rPr lang="en-US" sz="2400" dirty="0">
                <a:latin typeface="Times New Roman"/>
                <a:cs typeface="Times New Roman"/>
              </a:rPr>
              <a:t>A synonym for the word </a:t>
            </a:r>
            <a:r>
              <a:rPr lang="en-US" sz="2400" i="1" dirty="0">
                <a:latin typeface="Times New Roman"/>
                <a:cs typeface="Times New Roman"/>
              </a:rPr>
              <a:t>cognition </a:t>
            </a:r>
          </a:p>
          <a:p>
            <a:pPr lvl="1"/>
            <a:r>
              <a:rPr lang="en-US" sz="2400" dirty="0">
                <a:latin typeface="Times New Roman"/>
                <a:cs typeface="Times New Roman"/>
              </a:rPr>
              <a:t>OR a particular theoretical approach to psychology</a:t>
            </a:r>
          </a:p>
          <a:p>
            <a:r>
              <a:rPr lang="en-US" dirty="0">
                <a:latin typeface="Times New Roman"/>
                <a:cs typeface="Times New Roman"/>
              </a:rPr>
              <a:t>Cognitive Approach </a:t>
            </a:r>
          </a:p>
          <a:p>
            <a:pPr lvl="1"/>
            <a:r>
              <a:rPr lang="en-US" sz="2400" dirty="0">
                <a:latin typeface="Times New Roman"/>
                <a:cs typeface="Times New Roman"/>
              </a:rPr>
              <a:t>A theoretical orientation </a:t>
            </a:r>
            <a:r>
              <a:rPr lang="zh-CN" altLang="en-US" sz="2400" dirty="0">
                <a:latin typeface="Times New Roman"/>
                <a:cs typeface="Times New Roman"/>
              </a:rPr>
              <a:t>（理论取向）</a:t>
            </a:r>
            <a:r>
              <a:rPr lang="en-US" sz="2400" dirty="0">
                <a:latin typeface="Times New Roman"/>
                <a:cs typeface="Times New Roman"/>
              </a:rPr>
              <a:t> that emphasizes mental structure and processes </a:t>
            </a:r>
          </a:p>
          <a:p>
            <a:pPr lvl="1"/>
            <a:r>
              <a:rPr lang="zh-TW" altLang="en-US" sz="2400" dirty="0">
                <a:latin typeface="Times New Roman"/>
                <a:cs typeface="Times New Roman"/>
              </a:rPr>
              <a:t>信息加工 </a:t>
            </a:r>
            <a:endParaRPr lang="en-US" altLang="zh-CN" sz="2400" dirty="0">
              <a:latin typeface="Times New Roman"/>
              <a:cs typeface="Times New Roman"/>
            </a:endParaRPr>
          </a:p>
        </p:txBody>
      </p:sp>
      <p:sp>
        <p:nvSpPr>
          <p:cNvPr id="4099"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FEA40C35-3FB5-0C42-AAB5-AEF9FE875064}" type="slidenum">
              <a:rPr lang="en-US" altLang="zh-CN" sz="1200">
                <a:solidFill>
                  <a:schemeClr val="bg2"/>
                </a:solidFill>
              </a:rPr>
              <a:pPr eaLnBrk="1" hangingPunct="1"/>
              <a:t>2</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a:t>
            </a:fld>
            <a:endParaRPr lang="en-US" altLang="zh-CN" sz="1200" dirty="0">
              <a:solidFill>
                <a:srgbClr val="000514"/>
              </a:solidFill>
              <a:latin typeface="Arial" charset="0"/>
            </a:endParaRPr>
          </a:p>
        </p:txBody>
      </p:sp>
    </p:spTree>
    <p:extLst>
      <p:ext uri="{BB962C8B-B14F-4D97-AF65-F5344CB8AC3E}">
        <p14:creationId xmlns:p14="http://schemas.microsoft.com/office/powerpoint/2010/main" val="869762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rrowheads="1"/>
          </p:cNvSpPr>
          <p:nvPr>
            <p:ph type="title"/>
          </p:nvPr>
        </p:nvSpPr>
        <p:spPr/>
        <p:txBody>
          <a:bodyPr/>
          <a:lstStyle/>
          <a:p>
            <a:r>
              <a:rPr lang="en-US" altLang="zh-CN" b="1" dirty="0">
                <a:latin typeface="Calisto MT" charset="0"/>
              </a:rPr>
              <a:t>Classic Conditioning</a:t>
            </a:r>
          </a:p>
        </p:txBody>
      </p:sp>
      <p:sp>
        <p:nvSpPr>
          <p:cNvPr id="10243"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64392D81-2505-9744-97E3-AE49EF103CF8}" type="slidenum">
              <a:rPr lang="en-US" altLang="zh-CN" sz="1200">
                <a:solidFill>
                  <a:schemeClr val="bg2"/>
                </a:solidFill>
              </a:rPr>
              <a:pPr eaLnBrk="1" hangingPunct="1"/>
              <a:t>20</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20</a:t>
            </a:fld>
            <a:endParaRPr lang="en-US" altLang="zh-CN" sz="1200">
              <a:solidFill>
                <a:srgbClr val="000514"/>
              </a:solidFill>
              <a:latin typeface="Arial" charset="0"/>
            </a:endParaRPr>
          </a:p>
        </p:txBody>
      </p:sp>
      <p:pic>
        <p:nvPicPr>
          <p:cNvPr id="3" name="Picture 2"/>
          <p:cNvPicPr>
            <a:picLocks noChangeAspect="1"/>
          </p:cNvPicPr>
          <p:nvPr/>
        </p:nvPicPr>
        <p:blipFill>
          <a:blip r:embed="rId2"/>
          <a:stretch>
            <a:fillRect/>
          </a:stretch>
        </p:blipFill>
        <p:spPr>
          <a:xfrm>
            <a:off x="279400" y="1688036"/>
            <a:ext cx="8585200" cy="4660900"/>
          </a:xfrm>
          <a:prstGeom prst="rect">
            <a:avLst/>
          </a:prstGeom>
        </p:spPr>
      </p:pic>
    </p:spTree>
    <p:extLst>
      <p:ext uri="{BB962C8B-B14F-4D97-AF65-F5344CB8AC3E}">
        <p14:creationId xmlns:p14="http://schemas.microsoft.com/office/powerpoint/2010/main" val="227387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alisto MT" charset="0"/>
              </a:rPr>
              <a:t>Classic Conditioning</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21</a:t>
            </a:fld>
            <a:endParaRPr lang="zh-CN" altLang="en-US" dirty="0"/>
          </a:p>
        </p:txBody>
      </p:sp>
      <p:pic>
        <p:nvPicPr>
          <p:cNvPr id="5" name="Picture 4"/>
          <p:cNvPicPr>
            <a:picLocks noChangeAspect="1"/>
          </p:cNvPicPr>
          <p:nvPr/>
        </p:nvPicPr>
        <p:blipFill>
          <a:blip r:embed="rId2"/>
          <a:stretch>
            <a:fillRect/>
          </a:stretch>
        </p:blipFill>
        <p:spPr>
          <a:xfrm>
            <a:off x="642784" y="1645663"/>
            <a:ext cx="7854513" cy="3591332"/>
          </a:xfrm>
          <a:prstGeom prst="rect">
            <a:avLst/>
          </a:prstGeom>
        </p:spPr>
      </p:pic>
    </p:spTree>
    <p:extLst>
      <p:ext uri="{BB962C8B-B14F-4D97-AF65-F5344CB8AC3E}">
        <p14:creationId xmlns:p14="http://schemas.microsoft.com/office/powerpoint/2010/main" val="81145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alisto MT" charset="0"/>
              </a:rPr>
              <a:t>Classic Conditioning</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22</a:t>
            </a:fld>
            <a:endParaRPr lang="zh-CN" altLang="en-US" dirty="0"/>
          </a:p>
        </p:txBody>
      </p:sp>
      <p:pic>
        <p:nvPicPr>
          <p:cNvPr id="3" name="Picture 2"/>
          <p:cNvPicPr>
            <a:picLocks noChangeAspect="1"/>
          </p:cNvPicPr>
          <p:nvPr/>
        </p:nvPicPr>
        <p:blipFill>
          <a:blip r:embed="rId2"/>
          <a:stretch>
            <a:fillRect/>
          </a:stretch>
        </p:blipFill>
        <p:spPr>
          <a:xfrm>
            <a:off x="359747" y="1799640"/>
            <a:ext cx="8846965" cy="3970566"/>
          </a:xfrm>
          <a:prstGeom prst="rect">
            <a:avLst/>
          </a:prstGeom>
        </p:spPr>
      </p:pic>
    </p:spTree>
    <p:extLst>
      <p:ext uri="{BB962C8B-B14F-4D97-AF65-F5344CB8AC3E}">
        <p14:creationId xmlns:p14="http://schemas.microsoft.com/office/powerpoint/2010/main" val="1051091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Calisto MT" charset="0"/>
              </a:rPr>
              <a:t>Classic Conditioning</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23</a:t>
            </a:fld>
            <a:endParaRPr lang="zh-CN" altLang="en-US" dirty="0"/>
          </a:p>
        </p:txBody>
      </p:sp>
      <p:pic>
        <p:nvPicPr>
          <p:cNvPr id="6" name="Picture 5"/>
          <p:cNvPicPr>
            <a:picLocks noChangeAspect="1"/>
          </p:cNvPicPr>
          <p:nvPr/>
        </p:nvPicPr>
        <p:blipFill>
          <a:blip r:embed="rId2"/>
          <a:stretch>
            <a:fillRect/>
          </a:stretch>
        </p:blipFill>
        <p:spPr>
          <a:xfrm>
            <a:off x="652257" y="1740472"/>
            <a:ext cx="8255792" cy="3618789"/>
          </a:xfrm>
          <a:prstGeom prst="rect">
            <a:avLst/>
          </a:prstGeom>
        </p:spPr>
      </p:pic>
    </p:spTree>
    <p:extLst>
      <p:ext uri="{BB962C8B-B14F-4D97-AF65-F5344CB8AC3E}">
        <p14:creationId xmlns:p14="http://schemas.microsoft.com/office/powerpoint/2010/main" val="207731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B.F. </a:t>
            </a:r>
            <a:r>
              <a:rPr lang="en-US" altLang="zh-CN" dirty="0">
                <a:latin typeface="Calisto MT" charset="0"/>
              </a:rPr>
              <a:t>Skinner (1904-1990)</a:t>
            </a:r>
            <a:endParaRPr lang="en-US" altLang="zh-CN" b="1" dirty="0">
              <a:latin typeface="Calisto MT" charset="0"/>
            </a:endParaRPr>
          </a:p>
        </p:txBody>
      </p:sp>
      <p:sp>
        <p:nvSpPr>
          <p:cNvPr id="8195" name="Rectangle 3"/>
          <p:cNvSpPr>
            <a:spLocks noGrp="1" noChangeArrowheads="1"/>
          </p:cNvSpPr>
          <p:nvPr>
            <p:ph idx="1"/>
          </p:nvPr>
        </p:nvSpPr>
        <p:spPr>
          <a:xfrm>
            <a:off x="339305" y="1458231"/>
            <a:ext cx="8440190" cy="4609893"/>
          </a:xfrm>
        </p:spPr>
        <p:txBody>
          <a:bodyPr>
            <a:normAutofit/>
          </a:bodyPr>
          <a:lstStyle/>
          <a:p>
            <a:pPr>
              <a:lnSpc>
                <a:spcPct val="100000"/>
              </a:lnSpc>
            </a:pPr>
            <a:r>
              <a:rPr lang="en-US" altLang="zh-CN" dirty="0">
                <a:latin typeface="Times New Roman"/>
                <a:cs typeface="Times New Roman"/>
              </a:rPr>
              <a:t>The organism learns a response </a:t>
            </a:r>
          </a:p>
          <a:p>
            <a:pPr marL="0" indent="0">
              <a:lnSpc>
                <a:spcPct val="100000"/>
              </a:lnSpc>
              <a:buNone/>
            </a:pPr>
            <a:r>
              <a:rPr lang="en-US" altLang="zh-CN" dirty="0">
                <a:latin typeface="Times New Roman"/>
                <a:cs typeface="Times New Roman"/>
              </a:rPr>
              <a:t>by </a:t>
            </a:r>
            <a:r>
              <a:rPr lang="en-US" altLang="zh-CN" b="1" dirty="0">
                <a:solidFill>
                  <a:srgbClr val="FF0000"/>
                </a:solidFill>
                <a:latin typeface="Times New Roman"/>
                <a:cs typeface="Times New Roman"/>
              </a:rPr>
              <a:t>operating</a:t>
            </a:r>
            <a:r>
              <a:rPr lang="en-US" altLang="zh-CN" dirty="0">
                <a:latin typeface="Times New Roman"/>
                <a:cs typeface="Times New Roman"/>
              </a:rPr>
              <a:t> on the environment</a:t>
            </a:r>
            <a:r>
              <a:rPr lang="is-IS" altLang="zh-CN" dirty="0">
                <a:latin typeface="Times New Roman"/>
                <a:cs typeface="Times New Roman"/>
              </a:rPr>
              <a:t>…</a:t>
            </a:r>
            <a:endParaRPr lang="en-US" dirty="0">
              <a:latin typeface="Times New Roman"/>
              <a:cs typeface="Times New Roman"/>
            </a:endParaRPr>
          </a:p>
          <a:p>
            <a:pPr lvl="1">
              <a:lnSpc>
                <a:spcPct val="100000"/>
              </a:lnSpc>
            </a:pPr>
            <a:r>
              <a:rPr lang="en-US" altLang="zh-CN" sz="2400" dirty="0">
                <a:latin typeface="Times New Roman"/>
                <a:cs typeface="Times New Roman"/>
              </a:rPr>
              <a:t>Operant Conditioning </a:t>
            </a:r>
            <a:r>
              <a:rPr lang="zh-CN" altLang="en-US" sz="2400" dirty="0">
                <a:latin typeface="Times New Roman"/>
                <a:cs typeface="Times New Roman"/>
              </a:rPr>
              <a:t>操作制约</a:t>
            </a:r>
            <a:endParaRPr lang="en-US" sz="2400" dirty="0">
              <a:latin typeface="Times New Roman"/>
              <a:cs typeface="Times New Roman"/>
            </a:endParaRPr>
          </a:p>
          <a:p>
            <a:pPr lvl="2">
              <a:lnSpc>
                <a:spcPct val="100000"/>
              </a:lnSpc>
            </a:pPr>
            <a:r>
              <a:rPr lang="en-US" dirty="0">
                <a:latin typeface="Times New Roman"/>
                <a:cs typeface="Times New Roman"/>
              </a:rPr>
              <a:t>A type of learning in which </a:t>
            </a:r>
            <a:r>
              <a:rPr lang="en-US" b="1" dirty="0">
                <a:latin typeface="Times New Roman"/>
                <a:cs typeface="Times New Roman"/>
              </a:rPr>
              <a:t>voluntary</a:t>
            </a:r>
            <a:r>
              <a:rPr lang="en-US" dirty="0">
                <a:latin typeface="Times New Roman"/>
                <a:cs typeface="Times New Roman"/>
              </a:rPr>
              <a:t> behavior is strengthened if it is reinforced and weakened if it is punished (or not reinforced </a:t>
            </a:r>
          </a:p>
          <a:p>
            <a:pPr lvl="2">
              <a:lnSpc>
                <a:spcPct val="100000"/>
              </a:lnSpc>
            </a:pPr>
            <a:r>
              <a:rPr lang="en-US" dirty="0">
                <a:latin typeface="Times New Roman"/>
                <a:cs typeface="Times New Roman"/>
              </a:rPr>
              <a:t>Responses that are rewarded are more likely to be repeated and responses that are produce discomfort are less likely to be repeated</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24</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24</a:t>
            </a:fld>
            <a:endParaRPr lang="en-US" altLang="zh-CN" sz="1200">
              <a:solidFill>
                <a:srgbClr val="000514"/>
              </a:solidFill>
              <a:latin typeface="Arial" charset="0"/>
            </a:endParaRPr>
          </a:p>
        </p:txBody>
      </p:sp>
      <p:pic>
        <p:nvPicPr>
          <p:cNvPr id="3" name="Picture 2"/>
          <p:cNvPicPr>
            <a:picLocks noChangeAspect="1"/>
          </p:cNvPicPr>
          <p:nvPr/>
        </p:nvPicPr>
        <p:blipFill>
          <a:blip r:embed="rId3"/>
          <a:stretch>
            <a:fillRect/>
          </a:stretch>
        </p:blipFill>
        <p:spPr>
          <a:xfrm>
            <a:off x="6129968" y="141119"/>
            <a:ext cx="2116196" cy="2962674"/>
          </a:xfrm>
          <a:prstGeom prst="rect">
            <a:avLst/>
          </a:prstGeom>
        </p:spPr>
      </p:pic>
    </p:spTree>
    <p:extLst>
      <p:ext uri="{BB962C8B-B14F-4D97-AF65-F5344CB8AC3E}">
        <p14:creationId xmlns:p14="http://schemas.microsoft.com/office/powerpoint/2010/main" val="1504211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8</a:t>
            </a:r>
          </a:p>
        </p:txBody>
      </p:sp>
      <p:sp>
        <p:nvSpPr>
          <p:cNvPr id="8195" name="Rectangle 3"/>
          <p:cNvSpPr>
            <a:spLocks noGrp="1" noChangeArrowheads="1"/>
          </p:cNvSpPr>
          <p:nvPr>
            <p:ph idx="1"/>
          </p:nvPr>
        </p:nvSpPr>
        <p:spPr>
          <a:xfrm>
            <a:off x="684213" y="1270077"/>
            <a:ext cx="8173670" cy="5183111"/>
          </a:xfrm>
        </p:spPr>
        <p:txBody>
          <a:bodyPr>
            <a:normAutofit/>
          </a:bodyPr>
          <a:lstStyle/>
          <a:p>
            <a:r>
              <a:rPr lang="en-US" altLang="zh-CN" dirty="0">
                <a:solidFill>
                  <a:srgbClr val="000000"/>
                </a:solidFill>
                <a:latin typeface="Times New Roman"/>
                <a:cs typeface="Times New Roman"/>
              </a:rPr>
              <a:t>Gestalt Psychology</a:t>
            </a:r>
            <a:endParaRPr lang="en-US" dirty="0">
              <a:solidFill>
                <a:srgbClr val="000000"/>
              </a:solidFill>
              <a:latin typeface="Times New Roman"/>
              <a:cs typeface="Times New Roman"/>
            </a:endParaRPr>
          </a:p>
          <a:p>
            <a:pPr lvl="1"/>
            <a:r>
              <a:rPr lang="en-US" sz="2400" dirty="0">
                <a:latin typeface="Times New Roman"/>
                <a:cs typeface="Times New Roman"/>
              </a:rPr>
              <a:t>Psychological phenomena is best viewed as organized, structured wholes</a:t>
            </a:r>
          </a:p>
          <a:p>
            <a:pPr lvl="1"/>
            <a:r>
              <a:rPr lang="en-US" sz="2400" dirty="0">
                <a:latin typeface="Times New Roman"/>
                <a:cs typeface="Times New Roman"/>
              </a:rPr>
              <a:t>“The whole differs from the sum of its parts” </a:t>
            </a:r>
          </a:p>
          <a:p>
            <a:pPr lvl="1"/>
            <a:r>
              <a:rPr lang="en-US" sz="2400" dirty="0">
                <a:latin typeface="Times New Roman"/>
                <a:cs typeface="Times New Roman"/>
              </a:rPr>
              <a:t>Profound influence on the study of the perception of forms and the study of insight, an aspect of problem solving</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25</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25</a:t>
            </a:fld>
            <a:endParaRPr lang="en-US" altLang="zh-CN" sz="1200">
              <a:solidFill>
                <a:srgbClr val="000514"/>
              </a:solidFill>
              <a:latin typeface="Arial" charset="0"/>
            </a:endParaRPr>
          </a:p>
        </p:txBody>
      </p:sp>
    </p:spTree>
    <p:extLst>
      <p:ext uri="{BB962C8B-B14F-4D97-AF65-F5344CB8AC3E}">
        <p14:creationId xmlns:p14="http://schemas.microsoft.com/office/powerpoint/2010/main" val="324951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The Emergence of Cognitive Science 1</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b="1" dirty="0">
                <a:solidFill>
                  <a:srgbClr val="FF0000"/>
                </a:solidFill>
                <a:latin typeface="Times New Roman"/>
                <a:cs typeface="Times New Roman"/>
              </a:rPr>
              <a:t>Psychobiology</a:t>
            </a:r>
            <a:r>
              <a:rPr lang="zh-CN" altLang="en-US" b="1" dirty="0">
                <a:solidFill>
                  <a:srgbClr val="FF0000"/>
                </a:solidFill>
                <a:latin typeface="Times New Roman"/>
                <a:cs typeface="Times New Roman"/>
              </a:rPr>
              <a:t>心理生物学</a:t>
            </a:r>
            <a:endParaRPr lang="en-US" b="1" dirty="0">
              <a:solidFill>
                <a:srgbClr val="FF0000"/>
              </a:solidFill>
              <a:latin typeface="Times New Roman"/>
              <a:cs typeface="Times New Roman"/>
            </a:endParaRPr>
          </a:p>
          <a:p>
            <a:pPr lvl="1">
              <a:lnSpc>
                <a:spcPct val="100000"/>
              </a:lnSpc>
            </a:pPr>
            <a:r>
              <a:rPr lang="en-US" sz="2400" dirty="0">
                <a:latin typeface="Times New Roman"/>
                <a:cs typeface="Times New Roman"/>
              </a:rPr>
              <a:t>Karl </a:t>
            </a:r>
            <a:r>
              <a:rPr lang="en-US" sz="2400" dirty="0" err="1">
                <a:latin typeface="Times New Roman"/>
                <a:cs typeface="Times New Roman"/>
              </a:rPr>
              <a:t>Lashley</a:t>
            </a:r>
            <a:r>
              <a:rPr lang="en-US" sz="2400" dirty="0">
                <a:latin typeface="Times New Roman"/>
                <a:cs typeface="Times New Roman"/>
              </a:rPr>
              <a:t> (a former student of Watson)</a:t>
            </a:r>
          </a:p>
          <a:p>
            <a:pPr lvl="2">
              <a:lnSpc>
                <a:spcPct val="100000"/>
              </a:lnSpc>
            </a:pPr>
            <a:r>
              <a:rPr lang="en-US" dirty="0">
                <a:latin typeface="Times New Roman"/>
                <a:cs typeface="Times New Roman"/>
              </a:rPr>
              <a:t>How the organization of the brain governs human activity</a:t>
            </a:r>
          </a:p>
          <a:p>
            <a:pPr lvl="2">
              <a:lnSpc>
                <a:spcPct val="100000"/>
              </a:lnSpc>
            </a:pPr>
            <a:r>
              <a:rPr lang="en-US" dirty="0">
                <a:latin typeface="Times New Roman"/>
                <a:cs typeface="Times New Roman"/>
              </a:rPr>
              <a:t>To consider the brain as an active, dynamic organizer of behavior </a:t>
            </a:r>
          </a:p>
          <a:p>
            <a:pPr lvl="1">
              <a:lnSpc>
                <a:spcPct val="100000"/>
              </a:lnSpc>
            </a:pPr>
            <a:r>
              <a:rPr lang="en-US" sz="2400" dirty="0">
                <a:latin typeface="Times New Roman"/>
                <a:cs typeface="Times New Roman"/>
              </a:rPr>
              <a:t>Donald Hebb</a:t>
            </a:r>
          </a:p>
          <a:p>
            <a:pPr lvl="2">
              <a:lnSpc>
                <a:spcPct val="100000"/>
              </a:lnSpc>
            </a:pPr>
            <a:r>
              <a:rPr lang="en-US" dirty="0">
                <a:latin typeface="Times New Roman"/>
                <a:cs typeface="Times New Roman"/>
              </a:rPr>
              <a:t>How the structure of neural connections in the brain changes as a result of learning</a:t>
            </a:r>
          </a:p>
          <a:p>
            <a:pPr lvl="2">
              <a:lnSpc>
                <a:spcPct val="100000"/>
              </a:lnSpc>
            </a:pPr>
            <a:r>
              <a:rPr lang="en-US" dirty="0">
                <a:latin typeface="Times New Roman"/>
                <a:cs typeface="Times New Roman"/>
              </a:rPr>
              <a:t>A mental representation of some external event is represented by a hierarchical structure of multiple cell assemblies </a:t>
            </a:r>
            <a:r>
              <a:rPr lang="zh-TW" altLang="en-US" dirty="0">
                <a:latin typeface="Times New Roman"/>
                <a:cs typeface="Times New Roman"/>
              </a:rPr>
              <a:t>多细胞组织的层次结构</a:t>
            </a:r>
            <a:endParaRPr lang="en-US" dirty="0">
              <a:latin typeface="Times New Roman"/>
              <a:cs typeface="Times New Roman"/>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26</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26</a:t>
            </a:fld>
            <a:endParaRPr lang="en-US" altLang="zh-CN" sz="1200">
              <a:solidFill>
                <a:srgbClr val="000514"/>
              </a:solidFill>
              <a:latin typeface="Arial" charset="0"/>
            </a:endParaRPr>
          </a:p>
        </p:txBody>
      </p:sp>
    </p:spTree>
    <p:extLst>
      <p:ext uri="{BB962C8B-B14F-4D97-AF65-F5344CB8AC3E}">
        <p14:creationId xmlns:p14="http://schemas.microsoft.com/office/powerpoint/2010/main" val="162037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The Emergence of Cognitive Science 2</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b="1" dirty="0">
                <a:solidFill>
                  <a:srgbClr val="FF0000"/>
                </a:solidFill>
                <a:latin typeface="Times New Roman"/>
                <a:cs typeface="Times New Roman"/>
              </a:rPr>
              <a:t>Computer and Communication Sciences</a:t>
            </a:r>
            <a:endParaRPr lang="en-US" b="1" dirty="0">
              <a:solidFill>
                <a:srgbClr val="FF0000"/>
              </a:solidFill>
              <a:latin typeface="Times New Roman"/>
              <a:cs typeface="Times New Roman"/>
            </a:endParaRPr>
          </a:p>
          <a:p>
            <a:pPr lvl="1">
              <a:lnSpc>
                <a:spcPct val="100000"/>
              </a:lnSpc>
            </a:pPr>
            <a:r>
              <a:rPr lang="en-US" sz="2400" dirty="0">
                <a:latin typeface="Times New Roman"/>
                <a:cs typeface="Times New Roman"/>
              </a:rPr>
              <a:t>Following many issues faced in computer information processing, psychologists began to talk about information codes, about limitation in processing capacity, and about the processing either serially or in parallel</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27</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27</a:t>
            </a:fld>
            <a:endParaRPr lang="en-US" altLang="zh-CN" sz="1200">
              <a:solidFill>
                <a:srgbClr val="000514"/>
              </a:solidFill>
              <a:latin typeface="Arial" charset="0"/>
            </a:endParaRPr>
          </a:p>
        </p:txBody>
      </p:sp>
      <p:pic>
        <p:nvPicPr>
          <p:cNvPr id="3" name="Picture 2"/>
          <p:cNvPicPr>
            <a:picLocks noChangeAspect="1"/>
          </p:cNvPicPr>
          <p:nvPr/>
        </p:nvPicPr>
        <p:blipFill>
          <a:blip r:embed="rId3"/>
          <a:stretch>
            <a:fillRect/>
          </a:stretch>
        </p:blipFill>
        <p:spPr>
          <a:xfrm>
            <a:off x="1399439" y="3355500"/>
            <a:ext cx="6455073" cy="3722231"/>
          </a:xfrm>
          <a:prstGeom prst="rect">
            <a:avLst/>
          </a:prstGeom>
        </p:spPr>
      </p:pic>
    </p:spTree>
    <p:extLst>
      <p:ext uri="{BB962C8B-B14F-4D97-AF65-F5344CB8AC3E}">
        <p14:creationId xmlns:p14="http://schemas.microsoft.com/office/powerpoint/2010/main" val="247968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Flow Diagrams for the Mind</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28</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28</a:t>
            </a:fld>
            <a:endParaRPr lang="en-US" altLang="zh-CN" sz="1200">
              <a:solidFill>
                <a:srgbClr val="000514"/>
              </a:solidFill>
              <a:latin typeface="Arial" charset="0"/>
            </a:endParaRPr>
          </a:p>
        </p:txBody>
      </p:sp>
      <p:pic>
        <p:nvPicPr>
          <p:cNvPr id="4" name="Picture 3"/>
          <p:cNvPicPr>
            <a:picLocks noChangeAspect="1"/>
          </p:cNvPicPr>
          <p:nvPr/>
        </p:nvPicPr>
        <p:blipFill>
          <a:blip r:embed="rId3"/>
          <a:stretch>
            <a:fillRect/>
          </a:stretch>
        </p:blipFill>
        <p:spPr>
          <a:xfrm>
            <a:off x="482600" y="1409700"/>
            <a:ext cx="8178800" cy="4038600"/>
          </a:xfrm>
          <a:prstGeom prst="rect">
            <a:avLst/>
          </a:prstGeom>
        </p:spPr>
      </p:pic>
    </p:spTree>
    <p:extLst>
      <p:ext uri="{BB962C8B-B14F-4D97-AF65-F5344CB8AC3E}">
        <p14:creationId xmlns:p14="http://schemas.microsoft.com/office/powerpoint/2010/main" val="299488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The Emergence of Cognitive Science 3</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b="1" dirty="0">
                <a:solidFill>
                  <a:srgbClr val="FF0000"/>
                </a:solidFill>
                <a:latin typeface="Times New Roman"/>
                <a:cs typeface="Times New Roman"/>
              </a:rPr>
              <a:t>Artificial Intelligence</a:t>
            </a:r>
            <a:endParaRPr lang="en-US" b="1" dirty="0">
              <a:solidFill>
                <a:srgbClr val="FF0000"/>
              </a:solidFill>
              <a:latin typeface="Times New Roman"/>
              <a:cs typeface="Times New Roman"/>
            </a:endParaRPr>
          </a:p>
          <a:p>
            <a:pPr lvl="1">
              <a:lnSpc>
                <a:spcPct val="100000"/>
              </a:lnSpc>
            </a:pPr>
            <a:r>
              <a:rPr lang="en-US" sz="2400" dirty="0">
                <a:latin typeface="Times New Roman"/>
                <a:cs typeface="Times New Roman"/>
              </a:rPr>
              <a:t>To construct systems that show intelligence, and particularly, the intelligent processing of information</a:t>
            </a:r>
          </a:p>
          <a:p>
            <a:pPr lvl="1">
              <a:lnSpc>
                <a:spcPct val="100000"/>
              </a:lnSpc>
            </a:pPr>
            <a:r>
              <a:rPr lang="en-US" sz="2400" dirty="0">
                <a:latin typeface="Times New Roman"/>
                <a:cs typeface="Times New Roman"/>
              </a:rPr>
              <a:t>More interested in maximizing information processing efficiency, rather than in simulating human intelligence and how humans solve problems</a:t>
            </a:r>
          </a:p>
          <a:p>
            <a:pPr lvl="1">
              <a:lnSpc>
                <a:spcPct val="100000"/>
              </a:lnSpc>
            </a:pPr>
            <a:r>
              <a:rPr lang="en-US" sz="2400" dirty="0">
                <a:latin typeface="Times New Roman"/>
                <a:cs typeface="Times New Roman"/>
              </a:rPr>
              <a:t>Herbert Simon and Allen Newell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29</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29</a:t>
            </a:fld>
            <a:endParaRPr lang="en-US" altLang="zh-CN" sz="1200">
              <a:solidFill>
                <a:srgbClr val="000514"/>
              </a:solidFill>
              <a:latin typeface="Arial" charset="0"/>
            </a:endParaRPr>
          </a:p>
        </p:txBody>
      </p:sp>
    </p:spTree>
    <p:extLst>
      <p:ext uri="{BB962C8B-B14F-4D97-AF65-F5344CB8AC3E}">
        <p14:creationId xmlns:p14="http://schemas.microsoft.com/office/powerpoint/2010/main" val="366249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rrowheads="1"/>
          </p:cNvSpPr>
          <p:nvPr>
            <p:ph type="title"/>
          </p:nvPr>
        </p:nvSpPr>
        <p:spPr/>
        <p:txBody>
          <a:bodyPr/>
          <a:lstStyle/>
          <a:p>
            <a:r>
              <a:rPr lang="zh-TW" altLang="en-US" dirty="0"/>
              <a:t>认知的结构、过程与功能</a:t>
            </a:r>
            <a:endParaRPr lang="en-US" altLang="zh-CN" b="1" dirty="0">
              <a:latin typeface="Calisto MT" charset="0"/>
            </a:endParaRPr>
          </a:p>
        </p:txBody>
      </p:sp>
      <p:sp>
        <p:nvSpPr>
          <p:cNvPr id="6146" name="Rectangle 3"/>
          <p:cNvSpPr>
            <a:spLocks noGrp="1" noChangeArrowheads="1"/>
          </p:cNvSpPr>
          <p:nvPr>
            <p:ph idx="1"/>
          </p:nvPr>
        </p:nvSpPr>
        <p:spPr>
          <a:xfrm>
            <a:off x="571500" y="1332792"/>
            <a:ext cx="8177213" cy="5158690"/>
          </a:xfrm>
        </p:spPr>
        <p:txBody>
          <a:bodyPr/>
          <a:lstStyle/>
          <a:p>
            <a:pPr>
              <a:lnSpc>
                <a:spcPct val="100000"/>
              </a:lnSpc>
            </a:pPr>
            <a:r>
              <a:rPr lang="zh-TW" altLang="en-US" dirty="0"/>
              <a:t>认知结构</a:t>
            </a:r>
            <a:r>
              <a:rPr lang="en-US" altLang="zh-TW" dirty="0"/>
              <a:t>——</a:t>
            </a:r>
            <a:r>
              <a:rPr lang="zh-TW" altLang="en-US" dirty="0"/>
              <a:t>组成认知的各种成分及它们之间的相互关系。 </a:t>
            </a:r>
          </a:p>
          <a:p>
            <a:pPr>
              <a:lnSpc>
                <a:spcPct val="100000"/>
              </a:lnSpc>
            </a:pPr>
            <a:r>
              <a:rPr lang="zh-TW" altLang="en-US" dirty="0"/>
              <a:t>认知过程</a:t>
            </a:r>
            <a:r>
              <a:rPr lang="en-US" altLang="zh-TW" dirty="0"/>
              <a:t>——</a:t>
            </a:r>
            <a:r>
              <a:rPr lang="zh-TW" altLang="en-US" dirty="0"/>
              <a:t>接收、解释、组织和提取信息的活动或操作。 </a:t>
            </a:r>
          </a:p>
          <a:p>
            <a:pPr>
              <a:lnSpc>
                <a:spcPct val="100000"/>
              </a:lnSpc>
            </a:pPr>
            <a:r>
              <a:rPr lang="zh-TW" altLang="en-US" dirty="0"/>
              <a:t>认知功能</a:t>
            </a:r>
            <a:r>
              <a:rPr lang="en-US" altLang="zh-TW" dirty="0"/>
              <a:t>——</a:t>
            </a:r>
            <a:r>
              <a:rPr lang="zh-TW" altLang="en-US" dirty="0"/>
              <a:t>不同认知成分或过程在知识获得与应用中的作用。 </a:t>
            </a:r>
            <a:endParaRPr lang="en-US" altLang="zh-CN" dirty="0"/>
          </a:p>
        </p:txBody>
      </p:sp>
      <p:sp>
        <p:nvSpPr>
          <p:cNvPr id="6147"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6AEECD19-E069-C843-9D81-A95A299EB9A3}" type="slidenum">
              <a:rPr lang="en-US" altLang="zh-CN" sz="1200">
                <a:solidFill>
                  <a:schemeClr val="bg2"/>
                </a:solidFill>
              </a:rPr>
              <a:pPr eaLnBrk="1" hangingPunct="1"/>
              <a:t>3</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a:t>
            </a:fld>
            <a:endParaRPr lang="en-US" altLang="zh-CN" sz="1200">
              <a:solidFill>
                <a:srgbClr val="000514"/>
              </a:solidFill>
              <a:latin typeface="Arial" charset="0"/>
            </a:endParaRPr>
          </a:p>
        </p:txBody>
      </p:sp>
    </p:spTree>
    <p:extLst>
      <p:ext uri="{BB962C8B-B14F-4D97-AF65-F5344CB8AC3E}">
        <p14:creationId xmlns:p14="http://schemas.microsoft.com/office/powerpoint/2010/main" val="1355472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The Emergence of Cognitive Science 4</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b="1" dirty="0">
                <a:solidFill>
                  <a:srgbClr val="FF0000"/>
                </a:solidFill>
                <a:latin typeface="Times New Roman"/>
                <a:cs typeface="Times New Roman"/>
              </a:rPr>
              <a:t>Information processing Approach</a:t>
            </a:r>
            <a:endParaRPr lang="en-US" b="1" dirty="0">
              <a:solidFill>
                <a:srgbClr val="FF0000"/>
              </a:solidFill>
              <a:latin typeface="Times New Roman"/>
              <a:cs typeface="Times New Roman"/>
            </a:endParaRPr>
          </a:p>
          <a:p>
            <a:pPr lvl="1">
              <a:lnSpc>
                <a:spcPct val="100000"/>
              </a:lnSpc>
            </a:pPr>
            <a:r>
              <a:rPr lang="en-US" sz="2400" dirty="0">
                <a:latin typeface="Times New Roman"/>
                <a:cs typeface="Times New Roman"/>
              </a:rPr>
              <a:t>A mental process can best be understood by comparing it with the operation of a computer </a:t>
            </a:r>
          </a:p>
          <a:p>
            <a:pPr lvl="1">
              <a:lnSpc>
                <a:spcPct val="100000"/>
              </a:lnSpc>
            </a:pPr>
            <a:r>
              <a:rPr lang="en-US" sz="2400" dirty="0">
                <a:latin typeface="Times New Roman"/>
                <a:cs typeface="Times New Roman"/>
              </a:rPr>
              <a:t>A mental process can be interpreted as information processing through the system in a serious of stages, from stimuli to responses </a:t>
            </a:r>
          </a:p>
          <a:p>
            <a:pPr lvl="1">
              <a:lnSpc>
                <a:spcPct val="100000"/>
              </a:lnSpc>
            </a:pPr>
            <a:r>
              <a:rPr lang="en-US" sz="2400" dirty="0">
                <a:latin typeface="Times New Roman"/>
                <a:cs typeface="Times New Roman"/>
              </a:rPr>
              <a:t>A number of simple mental operations can be grouped together to produce complex cognitive behavior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30</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30</a:t>
            </a:fld>
            <a:endParaRPr lang="en-US" altLang="zh-CN" sz="1200">
              <a:solidFill>
                <a:srgbClr val="000514"/>
              </a:solidFill>
              <a:latin typeface="Arial" charset="0"/>
            </a:endParaRPr>
          </a:p>
        </p:txBody>
      </p:sp>
    </p:spTree>
    <p:extLst>
      <p:ext uri="{BB962C8B-B14F-4D97-AF65-F5344CB8AC3E}">
        <p14:creationId xmlns:p14="http://schemas.microsoft.com/office/powerpoint/2010/main" val="2340317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The Emergence of Cognitive Science 4</a:t>
            </a:r>
          </a:p>
        </p:txBody>
      </p:sp>
      <p:sp>
        <p:nvSpPr>
          <p:cNvPr id="8195" name="Rectangle 3"/>
          <p:cNvSpPr>
            <a:spLocks noGrp="1" noChangeArrowheads="1"/>
          </p:cNvSpPr>
          <p:nvPr>
            <p:ph idx="1"/>
          </p:nvPr>
        </p:nvSpPr>
        <p:spPr>
          <a:xfrm>
            <a:off x="684213" y="1246986"/>
            <a:ext cx="8173670" cy="5183111"/>
          </a:xfrm>
        </p:spPr>
        <p:txBody>
          <a:bodyPr>
            <a:normAutofit/>
          </a:bodyPr>
          <a:lstStyle/>
          <a:p>
            <a:pPr>
              <a:lnSpc>
                <a:spcPct val="100000"/>
              </a:lnSpc>
            </a:pPr>
            <a:r>
              <a:rPr lang="en-US" altLang="zh-CN" b="1" dirty="0">
                <a:solidFill>
                  <a:srgbClr val="FF0000"/>
                </a:solidFill>
                <a:latin typeface="Times New Roman"/>
                <a:cs typeface="Times New Roman"/>
              </a:rPr>
              <a:t>Information processing Approach</a:t>
            </a:r>
            <a:endParaRPr lang="en-US" b="1" dirty="0">
              <a:solidFill>
                <a:srgbClr val="FF0000"/>
              </a:solidFill>
              <a:latin typeface="Times New Roman"/>
              <a:cs typeface="Times New Roman"/>
            </a:endParaRPr>
          </a:p>
          <a:p>
            <a:pPr lvl="1"/>
            <a:r>
              <a:rPr lang="en-US" sz="2400" dirty="0">
                <a:latin typeface="Times New Roman"/>
                <a:cs typeface="Times New Roman"/>
              </a:rPr>
              <a:t>Human beings </a:t>
            </a:r>
            <a:r>
              <a:rPr lang="en-US" sz="2400" dirty="0">
                <a:solidFill>
                  <a:srgbClr val="FF0000"/>
                </a:solidFill>
                <a:latin typeface="Times New Roman"/>
                <a:cs typeface="Times New Roman"/>
              </a:rPr>
              <a:t>actively</a:t>
            </a:r>
            <a:r>
              <a:rPr lang="en-US" sz="2400" dirty="0">
                <a:latin typeface="Times New Roman"/>
                <a:cs typeface="Times New Roman"/>
              </a:rPr>
              <a:t> seek useful information about their world </a:t>
            </a:r>
          </a:p>
          <a:p>
            <a:pPr lvl="1"/>
            <a:r>
              <a:rPr lang="en-US" sz="2400" dirty="0">
                <a:latin typeface="Times New Roman"/>
                <a:cs typeface="Times New Roman"/>
              </a:rPr>
              <a:t>Human beings can handle only a </a:t>
            </a:r>
            <a:r>
              <a:rPr lang="en-US" sz="2400" dirty="0">
                <a:solidFill>
                  <a:srgbClr val="FF0000"/>
                </a:solidFill>
                <a:latin typeface="Times New Roman"/>
                <a:cs typeface="Times New Roman"/>
              </a:rPr>
              <a:t>limited</a:t>
            </a:r>
            <a:r>
              <a:rPr lang="en-US" sz="2400" dirty="0">
                <a:latin typeface="Times New Roman"/>
                <a:cs typeface="Times New Roman"/>
              </a:rPr>
              <a:t> amount of information at a given time </a:t>
            </a:r>
          </a:p>
          <a:p>
            <a:pPr lvl="1"/>
            <a:r>
              <a:rPr lang="en-US" sz="2400" dirty="0">
                <a:latin typeface="Times New Roman"/>
                <a:cs typeface="Times New Roman"/>
              </a:rPr>
              <a:t>Information that comes in through the </a:t>
            </a:r>
            <a:r>
              <a:rPr lang="en-US" sz="2400" dirty="0" err="1">
                <a:latin typeface="Times New Roman"/>
                <a:cs typeface="Times New Roman"/>
              </a:rPr>
              <a:t>sensores</a:t>
            </a:r>
            <a:r>
              <a:rPr lang="en-US" sz="2400" dirty="0">
                <a:latin typeface="Times New Roman"/>
                <a:cs typeface="Times New Roman"/>
              </a:rPr>
              <a:t> is </a:t>
            </a:r>
            <a:r>
              <a:rPr lang="en-US" sz="2400" dirty="0">
                <a:solidFill>
                  <a:srgbClr val="FF0000"/>
                </a:solidFill>
                <a:latin typeface="Times New Roman"/>
                <a:cs typeface="Times New Roman"/>
              </a:rPr>
              <a:t>transformed</a:t>
            </a:r>
            <a:r>
              <a:rPr lang="en-US" sz="2400" dirty="0">
                <a:latin typeface="Times New Roman"/>
                <a:cs typeface="Times New Roman"/>
              </a:rPr>
              <a:t> by a series of mental processes into a form suitable for storage and later recall </a:t>
            </a:r>
          </a:p>
          <a:p>
            <a:pPr lvl="1"/>
            <a:r>
              <a:rPr lang="en-US" sz="2400" dirty="0">
                <a:latin typeface="Times New Roman"/>
                <a:cs typeface="Times New Roman"/>
              </a:rPr>
              <a:t>The </a:t>
            </a:r>
            <a:r>
              <a:rPr lang="en-US" sz="2400" i="1" dirty="0">
                <a:solidFill>
                  <a:srgbClr val="FF0000"/>
                </a:solidFill>
                <a:latin typeface="Times New Roman"/>
                <a:cs typeface="Times New Roman"/>
              </a:rPr>
              <a:t>structure</a:t>
            </a:r>
            <a:r>
              <a:rPr lang="en-US" sz="2400" i="1" dirty="0">
                <a:latin typeface="Times New Roman"/>
                <a:cs typeface="Times New Roman"/>
              </a:rPr>
              <a:t> </a:t>
            </a:r>
            <a:r>
              <a:rPr lang="en-US" sz="2400" dirty="0">
                <a:latin typeface="Times New Roman"/>
                <a:cs typeface="Times New Roman"/>
              </a:rPr>
              <a:t>of the memory system and the </a:t>
            </a:r>
            <a:r>
              <a:rPr lang="en-US" sz="2400" i="1" dirty="0">
                <a:solidFill>
                  <a:srgbClr val="FF0000"/>
                </a:solidFill>
                <a:latin typeface="Times New Roman"/>
                <a:cs typeface="Times New Roman"/>
              </a:rPr>
              <a:t>processes</a:t>
            </a:r>
            <a:r>
              <a:rPr lang="en-US" sz="2400" i="1" dirty="0">
                <a:latin typeface="Times New Roman"/>
                <a:cs typeface="Times New Roman"/>
              </a:rPr>
              <a:t> </a:t>
            </a:r>
            <a:r>
              <a:rPr lang="en-US" sz="2400" dirty="0">
                <a:latin typeface="Times New Roman"/>
                <a:cs typeface="Times New Roman"/>
              </a:rPr>
              <a:t>operating within that structure</a:t>
            </a:r>
          </a:p>
          <a:p>
            <a:pPr lvl="2"/>
            <a:r>
              <a:rPr lang="en-US" dirty="0">
                <a:latin typeface="Times New Roman"/>
                <a:cs typeface="Times New Roman"/>
              </a:rPr>
              <a:t>Structure refers to the way in which the memory system is organized </a:t>
            </a:r>
          </a:p>
          <a:p>
            <a:pPr lvl="2"/>
            <a:r>
              <a:rPr lang="en-US" dirty="0">
                <a:latin typeface="Times New Roman"/>
                <a:cs typeface="Times New Roman"/>
              </a:rPr>
              <a:t>Process refers to the activities occurring within the system </a:t>
            </a:r>
          </a:p>
          <a:p>
            <a:pPr lvl="1"/>
            <a:endParaRPr lang="en-US" sz="2400" dirty="0">
              <a:latin typeface="Times New Roman"/>
              <a:cs typeface="Times New Roman"/>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31</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31</a:t>
            </a:fld>
            <a:endParaRPr lang="en-US" altLang="zh-CN" sz="1200">
              <a:solidFill>
                <a:srgbClr val="000514"/>
              </a:solidFill>
              <a:latin typeface="Arial" charset="0"/>
            </a:endParaRPr>
          </a:p>
        </p:txBody>
      </p:sp>
    </p:spTree>
    <p:extLst>
      <p:ext uri="{BB962C8B-B14F-4D97-AF65-F5344CB8AC3E}">
        <p14:creationId xmlns:p14="http://schemas.microsoft.com/office/powerpoint/2010/main" val="2109143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dirty="0">
                <a:latin typeface="Calisto MT" charset="0"/>
              </a:rPr>
              <a:t>20</a:t>
            </a:r>
            <a:r>
              <a:rPr lang="zh-CN" altLang="en-US" dirty="0">
                <a:latin typeface="Calisto MT" charset="0"/>
              </a:rPr>
              <a:t>世纪认知科学的两大流派</a:t>
            </a:r>
            <a:endParaRPr lang="en-US" altLang="zh-CN" b="1" dirty="0">
              <a:latin typeface="Calisto MT"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32</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32</a:t>
            </a:fld>
            <a:endParaRPr lang="en-US" altLang="zh-CN" sz="1200">
              <a:solidFill>
                <a:srgbClr val="000514"/>
              </a:solidFill>
              <a:latin typeface="Arial" charset="0"/>
            </a:endParaRPr>
          </a:p>
        </p:txBody>
      </p:sp>
      <p:pic>
        <p:nvPicPr>
          <p:cNvPr id="4" name="Picture 3"/>
          <p:cNvPicPr>
            <a:picLocks noChangeAspect="1"/>
          </p:cNvPicPr>
          <p:nvPr/>
        </p:nvPicPr>
        <p:blipFill>
          <a:blip r:embed="rId3"/>
          <a:stretch>
            <a:fillRect/>
          </a:stretch>
        </p:blipFill>
        <p:spPr>
          <a:xfrm>
            <a:off x="505202" y="1550039"/>
            <a:ext cx="8063326" cy="4424006"/>
          </a:xfrm>
          <a:prstGeom prst="rect">
            <a:avLst/>
          </a:prstGeom>
        </p:spPr>
      </p:pic>
    </p:spTree>
    <p:extLst>
      <p:ext uri="{BB962C8B-B14F-4D97-AF65-F5344CB8AC3E}">
        <p14:creationId xmlns:p14="http://schemas.microsoft.com/office/powerpoint/2010/main" val="1665536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Fields Related to Cognitive Science</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b="1" dirty="0">
                <a:solidFill>
                  <a:srgbClr val="FF0000"/>
                </a:solidFill>
                <a:latin typeface="Times New Roman"/>
                <a:cs typeface="Times New Roman"/>
              </a:rPr>
              <a:t>Cognitive Neuroscience</a:t>
            </a:r>
            <a:endParaRPr lang="en-US" b="1" dirty="0">
              <a:solidFill>
                <a:srgbClr val="FF0000"/>
              </a:solidFill>
              <a:latin typeface="Times New Roman"/>
              <a:cs typeface="Times New Roman"/>
            </a:endParaRPr>
          </a:p>
          <a:p>
            <a:pPr lvl="1">
              <a:lnSpc>
                <a:spcPct val="100000"/>
              </a:lnSpc>
            </a:pPr>
            <a:r>
              <a:rPr lang="en-US" sz="2400" dirty="0">
                <a:latin typeface="Times New Roman"/>
                <a:cs typeface="Times New Roman"/>
              </a:rPr>
              <a:t>Examines how the structure and function of the brain explain cognitive processes </a:t>
            </a:r>
          </a:p>
          <a:p>
            <a:pPr lvl="1">
              <a:lnSpc>
                <a:spcPct val="100000"/>
              </a:lnSpc>
            </a:pPr>
            <a:r>
              <a:rPr lang="en-US" sz="2400" dirty="0">
                <a:latin typeface="Times New Roman"/>
                <a:cs typeface="Times New Roman"/>
              </a:rPr>
              <a:t>Began to flourish at the end of 1980s, when cognitive psychologists and neuroscientists began to use brain- imaging techniques to record brain activity during cognitive tasks  It is a challenge to build explanatory bridge between the level of the neuron and the level of cognitive concept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33</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33</a:t>
            </a:fld>
            <a:endParaRPr lang="en-US" altLang="zh-CN" sz="1200">
              <a:solidFill>
                <a:srgbClr val="000514"/>
              </a:solidFill>
              <a:latin typeface="Arial" charset="0"/>
            </a:endParaRPr>
          </a:p>
        </p:txBody>
      </p:sp>
    </p:spTree>
    <p:extLst>
      <p:ext uri="{BB962C8B-B14F-4D97-AF65-F5344CB8AC3E}">
        <p14:creationId xmlns:p14="http://schemas.microsoft.com/office/powerpoint/2010/main" val="730601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Key Themes of Cognitive Psychology</a:t>
            </a:r>
          </a:p>
        </p:txBody>
      </p:sp>
      <p:sp>
        <p:nvSpPr>
          <p:cNvPr id="8195" name="Rectangle 3"/>
          <p:cNvSpPr>
            <a:spLocks noGrp="1" noChangeArrowheads="1"/>
          </p:cNvSpPr>
          <p:nvPr>
            <p:ph idx="1"/>
          </p:nvPr>
        </p:nvSpPr>
        <p:spPr>
          <a:xfrm>
            <a:off x="684213" y="1270077"/>
            <a:ext cx="8173670" cy="5183111"/>
          </a:xfrm>
        </p:spPr>
        <p:txBody>
          <a:bodyPr>
            <a:normAutofit fontScale="92500" lnSpcReduction="20000"/>
          </a:bodyPr>
          <a:lstStyle/>
          <a:p>
            <a:pPr>
              <a:lnSpc>
                <a:spcPct val="110000"/>
              </a:lnSpc>
            </a:pPr>
            <a:r>
              <a:rPr lang="en-US" dirty="0">
                <a:latin typeface="Times New Roman"/>
                <a:cs typeface="Times New Roman"/>
              </a:rPr>
              <a:t>The cognitive processes are active, rather than passive </a:t>
            </a:r>
          </a:p>
          <a:p>
            <a:pPr>
              <a:lnSpc>
                <a:spcPct val="110000"/>
              </a:lnSpc>
            </a:pPr>
            <a:r>
              <a:rPr lang="en-US" dirty="0">
                <a:latin typeface="Times New Roman"/>
                <a:cs typeface="Times New Roman"/>
              </a:rPr>
              <a:t>The cognitive processes are remarkably efficient and accurate </a:t>
            </a:r>
          </a:p>
          <a:p>
            <a:pPr>
              <a:lnSpc>
                <a:spcPct val="110000"/>
              </a:lnSpc>
            </a:pPr>
            <a:r>
              <a:rPr lang="en-US" dirty="0">
                <a:latin typeface="Times New Roman"/>
                <a:cs typeface="Times New Roman"/>
              </a:rPr>
              <a:t>The cognitive processes handle positive information better than negative information </a:t>
            </a:r>
          </a:p>
          <a:p>
            <a:pPr>
              <a:lnSpc>
                <a:spcPct val="110000"/>
              </a:lnSpc>
            </a:pPr>
            <a:r>
              <a:rPr lang="en-US" dirty="0">
                <a:latin typeface="Times New Roman"/>
                <a:cs typeface="Times New Roman"/>
              </a:rPr>
              <a:t>The cognitive processes are interrelated with one other; they do not operate in isolation</a:t>
            </a:r>
          </a:p>
          <a:p>
            <a:pPr>
              <a:lnSpc>
                <a:spcPct val="110000"/>
              </a:lnSpc>
            </a:pPr>
            <a:r>
              <a:rPr lang="en-US" dirty="0">
                <a:latin typeface="Times New Roman"/>
                <a:cs typeface="Times New Roman"/>
              </a:rPr>
              <a:t>Many cognitive process rely on both bottom-up and top-down processing </a:t>
            </a:r>
          </a:p>
          <a:p>
            <a:pPr lvl="1">
              <a:lnSpc>
                <a:spcPct val="110000"/>
              </a:lnSpc>
            </a:pPr>
            <a:r>
              <a:rPr lang="en-US" dirty="0">
                <a:latin typeface="Times New Roman"/>
                <a:cs typeface="Times New Roman"/>
              </a:rPr>
              <a:t>Bottom-up processing stresses the importance of information from the stimuli </a:t>
            </a:r>
          </a:p>
          <a:p>
            <a:pPr lvl="1">
              <a:lnSpc>
                <a:spcPct val="110000"/>
              </a:lnSpc>
            </a:pPr>
            <a:r>
              <a:rPr lang="en-US" dirty="0">
                <a:latin typeface="Times New Roman"/>
                <a:cs typeface="Times New Roman"/>
              </a:rPr>
              <a:t>Top-down processing stresses the influence of concepts, expectations, and memory upon the cognitive processes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34</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34</a:t>
            </a:fld>
            <a:endParaRPr lang="en-US" altLang="zh-CN" sz="1200">
              <a:solidFill>
                <a:srgbClr val="000514"/>
              </a:solidFill>
              <a:latin typeface="Arial" charset="0"/>
            </a:endParaRPr>
          </a:p>
        </p:txBody>
      </p:sp>
    </p:spTree>
    <p:extLst>
      <p:ext uri="{BB962C8B-B14F-4D97-AF65-F5344CB8AC3E}">
        <p14:creationId xmlns:p14="http://schemas.microsoft.com/office/powerpoint/2010/main" val="38060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Why Study Cognitive Science ? 1</a:t>
            </a:r>
          </a:p>
        </p:txBody>
      </p:sp>
      <p:sp>
        <p:nvSpPr>
          <p:cNvPr id="8195" name="Rectangle 3"/>
          <p:cNvSpPr>
            <a:spLocks noGrp="1" noChangeArrowheads="1"/>
          </p:cNvSpPr>
          <p:nvPr>
            <p:ph idx="1"/>
          </p:nvPr>
        </p:nvSpPr>
        <p:spPr>
          <a:xfrm>
            <a:off x="684213" y="1270077"/>
            <a:ext cx="7991475" cy="5183111"/>
          </a:xfrm>
        </p:spPr>
        <p:txBody>
          <a:bodyPr>
            <a:normAutofit/>
          </a:bodyPr>
          <a:lstStyle/>
          <a:p>
            <a:pPr>
              <a:lnSpc>
                <a:spcPct val="100000"/>
              </a:lnSpc>
            </a:pPr>
            <a:r>
              <a:rPr lang="en-US" altLang="zh-CN" dirty="0">
                <a:latin typeface="Times New Roman"/>
                <a:cs typeface="Times New Roman"/>
              </a:rPr>
              <a:t>Cognition occupies a major portion of the study of brain science.</a:t>
            </a:r>
          </a:p>
          <a:p>
            <a:pPr>
              <a:lnSpc>
                <a:spcPct val="100000"/>
              </a:lnSpc>
            </a:pPr>
            <a:r>
              <a:rPr lang="en-US" altLang="zh-CN" dirty="0">
                <a:latin typeface="Times New Roman"/>
                <a:cs typeface="Times New Roman"/>
              </a:rPr>
              <a:t>Cognitive approach has widespread influence on other areas of psychological and brain sciences.</a:t>
            </a:r>
          </a:p>
          <a:p>
            <a:pPr>
              <a:lnSpc>
                <a:spcPct val="100000"/>
              </a:lnSpc>
            </a:pPr>
            <a:r>
              <a:rPr lang="en-US" altLang="zh-CN" dirty="0">
                <a:latin typeface="Times New Roman"/>
                <a:cs typeface="Times New Roman"/>
              </a:rPr>
              <a:t>Cognitive science has also influenced interdisciplinary areas.</a:t>
            </a:r>
          </a:p>
          <a:p>
            <a:pPr>
              <a:lnSpc>
                <a:spcPct val="100000"/>
              </a:lnSpc>
            </a:pPr>
            <a:r>
              <a:rPr lang="en-US" altLang="zh-CN" dirty="0">
                <a:latin typeface="Times New Roman"/>
                <a:cs typeface="Times New Roman"/>
              </a:rPr>
              <a:t>Cognitive science is related to your own personal life.</a:t>
            </a:r>
            <a:endParaRPr lang="en-US" altLang="zh-CN" sz="2000" dirty="0">
              <a:latin typeface="Times New Roman"/>
              <a:ea typeface="ＭＳ Ｐゴシック" charset="0"/>
              <a:cs typeface="Times New Roman"/>
            </a:endParaRPr>
          </a:p>
          <a:p>
            <a:pPr lvl="1">
              <a:lnSpc>
                <a:spcPct val="50000"/>
              </a:lnSpc>
              <a:buFont typeface="Wingdings" charset="0"/>
              <a:buNone/>
            </a:pPr>
            <a:endParaRPr lang="en-US" altLang="zh-CN" sz="2900" dirty="0">
              <a:latin typeface="Garamond" charset="0"/>
              <a:ea typeface="ＭＳ Ｐゴシック" charset="0"/>
            </a:endParaRPr>
          </a:p>
          <a:p>
            <a:pPr>
              <a:lnSpc>
                <a:spcPct val="50000"/>
              </a:lnSpc>
            </a:pPr>
            <a:endParaRPr lang="en-US" altLang="zh-CN" sz="3100" dirty="0">
              <a:latin typeface="Garamond"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4</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4</a:t>
            </a:fld>
            <a:endParaRPr lang="en-US" altLang="zh-CN" sz="1200">
              <a:solidFill>
                <a:srgbClr val="000514"/>
              </a:solidFill>
              <a:latin typeface="Arial" charset="0"/>
            </a:endParaRPr>
          </a:p>
        </p:txBody>
      </p:sp>
    </p:spTree>
    <p:extLst>
      <p:ext uri="{BB962C8B-B14F-4D97-AF65-F5344CB8AC3E}">
        <p14:creationId xmlns:p14="http://schemas.microsoft.com/office/powerpoint/2010/main" val="121116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Why Study Cognitive Science ? 2</a:t>
            </a:r>
          </a:p>
        </p:txBody>
      </p:sp>
      <p:sp>
        <p:nvSpPr>
          <p:cNvPr id="8195" name="Rectangle 3"/>
          <p:cNvSpPr>
            <a:spLocks noGrp="1" noChangeArrowheads="1"/>
          </p:cNvSpPr>
          <p:nvPr>
            <p:ph idx="1"/>
          </p:nvPr>
        </p:nvSpPr>
        <p:spPr>
          <a:xfrm>
            <a:off x="684213" y="1270077"/>
            <a:ext cx="7991475" cy="5183111"/>
          </a:xfrm>
        </p:spPr>
        <p:txBody>
          <a:bodyPr>
            <a:normAutofit/>
          </a:bodyPr>
          <a:lstStyle/>
          <a:p>
            <a:r>
              <a:rPr lang="en-US" dirty="0">
                <a:latin typeface="Times New Roman"/>
                <a:cs typeface="Times New Roman"/>
              </a:rPr>
              <a:t>Includes psychology, philosophy</a:t>
            </a:r>
            <a:r>
              <a:rPr lang="zh-CN" altLang="en-US" dirty="0">
                <a:latin typeface="Times New Roman"/>
                <a:cs typeface="Times New Roman"/>
              </a:rPr>
              <a:t>哲学</a:t>
            </a:r>
            <a:r>
              <a:rPr lang="en-US" dirty="0">
                <a:latin typeface="Times New Roman"/>
                <a:cs typeface="Times New Roman"/>
              </a:rPr>
              <a:t>, linguistics, anthropology</a:t>
            </a:r>
            <a:r>
              <a:rPr lang="zh-CN" altLang="en-US" dirty="0">
                <a:latin typeface="Times New Roman"/>
                <a:cs typeface="Times New Roman"/>
              </a:rPr>
              <a:t>人类学</a:t>
            </a:r>
            <a:r>
              <a:rPr lang="en-US" dirty="0">
                <a:latin typeface="Times New Roman"/>
                <a:cs typeface="Times New Roman"/>
              </a:rPr>
              <a:t>, artificial intelligence, and neuroscience </a:t>
            </a:r>
          </a:p>
          <a:p>
            <a:r>
              <a:rPr lang="en-US" dirty="0">
                <a:latin typeface="Times New Roman"/>
                <a:cs typeface="Times New Roman"/>
              </a:rPr>
              <a:t>Tries to answer questions about the mind</a:t>
            </a:r>
            <a:r>
              <a:rPr lang="zh-CN" altLang="en-US" dirty="0">
                <a:latin typeface="Times New Roman"/>
                <a:cs typeface="Times New Roman"/>
              </a:rPr>
              <a:t>心智</a:t>
            </a:r>
            <a:r>
              <a:rPr lang="en-US" dirty="0">
                <a:latin typeface="Times New Roman"/>
                <a:cs typeface="Times New Roman"/>
              </a:rPr>
              <a:t>, examines the nature of knowledge, its components, its development, and its use</a:t>
            </a:r>
          </a:p>
          <a:p>
            <a:r>
              <a:rPr lang="en-US" dirty="0">
                <a:latin typeface="Times New Roman"/>
                <a:cs typeface="Times New Roman"/>
              </a:rPr>
              <a:t>No consensus yet about either its content or its methods</a:t>
            </a:r>
          </a:p>
          <a:p>
            <a:pPr lvl="1"/>
            <a:r>
              <a:rPr lang="en-US" altLang="zh-CN" sz="2400" dirty="0">
                <a:solidFill>
                  <a:srgbClr val="FF0000"/>
                </a:solidFill>
                <a:latin typeface="Times New Roman"/>
                <a:ea typeface="ＭＳ Ｐゴシック" charset="0"/>
                <a:cs typeface="Times New Roman"/>
              </a:rPr>
              <a:t>Computational models</a:t>
            </a:r>
            <a:r>
              <a:rPr lang="en-US" altLang="zh-CN" sz="2400" dirty="0">
                <a:latin typeface="Times New Roman"/>
                <a:ea typeface="ＭＳ Ｐゴシック" charset="0"/>
                <a:cs typeface="Times New Roman"/>
              </a:rPr>
              <a:t>?</a:t>
            </a:r>
          </a:p>
          <a:p>
            <a:pPr>
              <a:lnSpc>
                <a:spcPct val="50000"/>
              </a:lnSpc>
            </a:pPr>
            <a:endParaRPr lang="en-US" altLang="zh-CN" sz="3100" dirty="0">
              <a:latin typeface="Garamond"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5</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5</a:t>
            </a:fld>
            <a:endParaRPr lang="en-US" altLang="zh-CN" sz="1200">
              <a:solidFill>
                <a:srgbClr val="000514"/>
              </a:solidFill>
              <a:latin typeface="Arial" charset="0"/>
            </a:endParaRPr>
          </a:p>
        </p:txBody>
      </p:sp>
    </p:spTree>
    <p:extLst>
      <p:ext uri="{BB962C8B-B14F-4D97-AF65-F5344CB8AC3E}">
        <p14:creationId xmlns:p14="http://schemas.microsoft.com/office/powerpoint/2010/main" val="313693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Why Study Cognitive Science ? 3</a:t>
            </a:r>
          </a:p>
        </p:txBody>
      </p:sp>
      <p:sp>
        <p:nvSpPr>
          <p:cNvPr id="8195" name="Rectangle 3"/>
          <p:cNvSpPr>
            <a:spLocks noGrp="1" noChangeArrowheads="1"/>
          </p:cNvSpPr>
          <p:nvPr>
            <p:ph idx="1"/>
          </p:nvPr>
        </p:nvSpPr>
        <p:spPr>
          <a:xfrm>
            <a:off x="684213" y="1270077"/>
            <a:ext cx="8173670" cy="5183111"/>
          </a:xfrm>
        </p:spPr>
        <p:txBody>
          <a:bodyPr>
            <a:normAutofit lnSpcReduction="10000"/>
          </a:bodyPr>
          <a:lstStyle/>
          <a:p>
            <a:pPr>
              <a:lnSpc>
                <a:spcPct val="100000"/>
              </a:lnSpc>
            </a:pPr>
            <a:r>
              <a:rPr lang="en-US" altLang="zh-CN" dirty="0">
                <a:latin typeface="Times New Roman"/>
                <a:cs typeface="Times New Roman"/>
              </a:rPr>
              <a:t>The study of cognition has become essential not only for those interested in cognitive science, in general, the cognitive psychology, in particular, but for almost all those with an interest in the </a:t>
            </a:r>
            <a:r>
              <a:rPr lang="en-US" altLang="zh-CN" b="1" dirty="0">
                <a:solidFill>
                  <a:srgbClr val="FF0000"/>
                </a:solidFill>
                <a:latin typeface="Times New Roman"/>
                <a:cs typeface="Times New Roman"/>
              </a:rPr>
              <a:t>MIND</a:t>
            </a:r>
            <a:r>
              <a:rPr lang="en-US" altLang="zh-CN" dirty="0">
                <a:latin typeface="Times New Roman"/>
                <a:cs typeface="Times New Roman"/>
              </a:rPr>
              <a:t>.</a:t>
            </a:r>
          </a:p>
          <a:p>
            <a:pPr>
              <a:lnSpc>
                <a:spcPct val="100000"/>
              </a:lnSpc>
            </a:pPr>
            <a:r>
              <a:rPr lang="en-US" altLang="zh-CN" dirty="0">
                <a:latin typeface="Times New Roman"/>
                <a:cs typeface="Times New Roman"/>
              </a:rPr>
              <a:t>The </a:t>
            </a:r>
            <a:r>
              <a:rPr lang="en-US" altLang="zh-CN" b="1" dirty="0">
                <a:solidFill>
                  <a:srgbClr val="FF0000"/>
                </a:solidFill>
                <a:latin typeface="Times New Roman"/>
                <a:cs typeface="Times New Roman"/>
              </a:rPr>
              <a:t>mind</a:t>
            </a:r>
            <a:r>
              <a:rPr lang="en-US" altLang="zh-CN" dirty="0">
                <a:latin typeface="Times New Roman"/>
                <a:cs typeface="Times New Roman"/>
              </a:rPr>
              <a:t> creates and </a:t>
            </a:r>
            <a:r>
              <a:rPr lang="en-US" dirty="0">
                <a:latin typeface="Times New Roman"/>
                <a:cs typeface="Times New Roman"/>
              </a:rPr>
              <a:t>controls mental functions such as perception, attention, memory, emotions, language, deciding, thinking, and reasoning. </a:t>
            </a:r>
          </a:p>
          <a:p>
            <a:r>
              <a:rPr lang="en-US" altLang="zh-CN" dirty="0">
                <a:latin typeface="Times New Roman"/>
                <a:cs typeface="Times New Roman"/>
              </a:rPr>
              <a:t>The </a:t>
            </a:r>
            <a:r>
              <a:rPr lang="en-US" altLang="zh-CN" b="1" dirty="0">
                <a:solidFill>
                  <a:srgbClr val="FF0000"/>
                </a:solidFill>
                <a:latin typeface="Times New Roman"/>
                <a:cs typeface="Times New Roman"/>
              </a:rPr>
              <a:t>mind</a:t>
            </a:r>
            <a:r>
              <a:rPr lang="en-US" altLang="zh-CN" dirty="0">
                <a:latin typeface="Times New Roman"/>
                <a:cs typeface="Times New Roman"/>
              </a:rPr>
              <a:t> is </a:t>
            </a:r>
            <a:r>
              <a:rPr lang="en-US" dirty="0">
                <a:latin typeface="Times New Roman"/>
                <a:cs typeface="Times New Roman"/>
              </a:rPr>
              <a:t>a system that creates representations of the world so that we can act within it to achieve our goals. </a:t>
            </a:r>
            <a:endParaRPr lang="en-US" altLang="zh-CN" dirty="0">
              <a:latin typeface="Times New Roman"/>
              <a:cs typeface="Times New Roman"/>
            </a:endParaRPr>
          </a:p>
          <a:p>
            <a:pPr>
              <a:lnSpc>
                <a:spcPct val="100000"/>
              </a:lnSpc>
            </a:pPr>
            <a:r>
              <a:rPr lang="zh-CN" altLang="en-US" dirty="0">
                <a:latin typeface="宋体"/>
                <a:ea typeface="宋体"/>
                <a:cs typeface="宋体"/>
              </a:rPr>
              <a:t>目标：研究</a:t>
            </a:r>
            <a:r>
              <a:rPr lang="zh-TW" altLang="en-US" dirty="0">
                <a:latin typeface="宋体"/>
                <a:ea typeface="宋体"/>
                <a:cs typeface="宋体"/>
              </a:rPr>
              <a:t>有形大脑的功能如何产生无形心智的思维和想法</a:t>
            </a:r>
            <a:endParaRPr lang="en-US" dirty="0">
              <a:latin typeface="宋体"/>
              <a:ea typeface="宋体"/>
              <a:cs typeface="宋体"/>
            </a:endParaRPr>
          </a:p>
          <a:p>
            <a:pPr>
              <a:lnSpc>
                <a:spcPct val="50000"/>
              </a:lnSpc>
            </a:pPr>
            <a:endParaRPr lang="en-US" altLang="zh-CN" sz="3100" dirty="0">
              <a:latin typeface="Garamond"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6</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6</a:t>
            </a:fld>
            <a:endParaRPr lang="en-US" altLang="zh-CN" sz="1200">
              <a:solidFill>
                <a:srgbClr val="000514"/>
              </a:solidFill>
              <a:latin typeface="Arial" charset="0"/>
            </a:endParaRPr>
          </a:p>
        </p:txBody>
      </p:sp>
    </p:spTree>
    <p:extLst>
      <p:ext uri="{BB962C8B-B14F-4D97-AF65-F5344CB8AC3E}">
        <p14:creationId xmlns:p14="http://schemas.microsoft.com/office/powerpoint/2010/main" val="142705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1</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dirty="0">
                <a:latin typeface="Times New Roman"/>
                <a:cs typeface="Times New Roman"/>
              </a:rPr>
              <a:t>Philosophical Antecedents </a:t>
            </a:r>
            <a:r>
              <a:rPr lang="zh-CN" altLang="en-US" dirty="0">
                <a:latin typeface="Times New Roman"/>
                <a:cs typeface="Times New Roman"/>
              </a:rPr>
              <a:t>哲学前因</a:t>
            </a:r>
            <a:endParaRPr lang="en-US" altLang="zh-CN" dirty="0">
              <a:latin typeface="Times New Roman"/>
              <a:cs typeface="Times New Roman"/>
            </a:endParaRPr>
          </a:p>
          <a:p>
            <a:pPr lvl="1">
              <a:lnSpc>
                <a:spcPct val="100000"/>
              </a:lnSpc>
            </a:pPr>
            <a:r>
              <a:rPr lang="en-US" altLang="zh-CN" sz="2400" dirty="0">
                <a:latin typeface="Times New Roman"/>
                <a:cs typeface="Times New Roman"/>
              </a:rPr>
              <a:t>Rationalism</a:t>
            </a:r>
            <a:r>
              <a:rPr lang="zh-CN" altLang="en-US" sz="2400" dirty="0">
                <a:latin typeface="Times New Roman"/>
                <a:cs typeface="Times New Roman"/>
              </a:rPr>
              <a:t>理性主义</a:t>
            </a:r>
            <a:r>
              <a:rPr lang="en-US" altLang="zh-CN" sz="2400" dirty="0">
                <a:latin typeface="Times New Roman"/>
                <a:cs typeface="Times New Roman"/>
              </a:rPr>
              <a:t> vs. Empiricism</a:t>
            </a:r>
            <a:r>
              <a:rPr lang="zh-CN" altLang="en-US" sz="2400" dirty="0">
                <a:latin typeface="Times New Roman"/>
                <a:cs typeface="Times New Roman"/>
              </a:rPr>
              <a:t>经验主义</a:t>
            </a:r>
            <a:endParaRPr lang="en-US" altLang="zh-CN" sz="2400" dirty="0">
              <a:latin typeface="Times New Roman"/>
              <a:cs typeface="Times New Roman"/>
            </a:endParaRPr>
          </a:p>
          <a:p>
            <a:pPr lvl="1">
              <a:lnSpc>
                <a:spcPct val="100000"/>
              </a:lnSpc>
            </a:pPr>
            <a:r>
              <a:rPr lang="en-US" altLang="zh-CN" sz="2400" dirty="0">
                <a:latin typeface="Times New Roman"/>
                <a:cs typeface="Times New Roman"/>
              </a:rPr>
              <a:t>Knowledge and experience</a:t>
            </a:r>
          </a:p>
          <a:p>
            <a:pPr>
              <a:lnSpc>
                <a:spcPct val="100000"/>
              </a:lnSpc>
            </a:pPr>
            <a:r>
              <a:rPr lang="en-US" altLang="zh-CN" dirty="0">
                <a:latin typeface="Times New Roman"/>
                <a:cs typeface="Times New Roman"/>
              </a:rPr>
              <a:t>Plato</a:t>
            </a:r>
          </a:p>
          <a:p>
            <a:pPr lvl="1">
              <a:lnSpc>
                <a:spcPct val="100000"/>
              </a:lnSpc>
            </a:pPr>
            <a:r>
              <a:rPr lang="en-US" sz="2400" dirty="0">
                <a:latin typeface="Times New Roman"/>
                <a:cs typeface="Times New Roman"/>
              </a:rPr>
              <a:t>Reality resides not in the concrete objects we perceive through our body’s senses, but in the abstract forms that these objects represent, i.e., in the abstract ideas of the objects that exist in our mind. </a:t>
            </a:r>
          </a:p>
          <a:p>
            <a:pPr>
              <a:lnSpc>
                <a:spcPct val="100000"/>
              </a:lnSpc>
            </a:pPr>
            <a:r>
              <a:rPr lang="en-US" dirty="0">
                <a:latin typeface="Times New Roman"/>
                <a:cs typeface="Times New Roman"/>
              </a:rPr>
              <a:t>Aristotle</a:t>
            </a:r>
          </a:p>
          <a:p>
            <a:pPr lvl="1">
              <a:lnSpc>
                <a:spcPct val="100000"/>
              </a:lnSpc>
            </a:pPr>
            <a:r>
              <a:rPr lang="en-US" sz="2400" dirty="0">
                <a:latin typeface="Times New Roman"/>
                <a:cs typeface="Times New Roman"/>
              </a:rPr>
              <a:t>Reality lies only in the concrete world of objects that our bodies sense. </a:t>
            </a:r>
          </a:p>
          <a:p>
            <a:pPr>
              <a:lnSpc>
                <a:spcPct val="50000"/>
              </a:lnSpc>
            </a:pPr>
            <a:endParaRPr lang="en-US" altLang="zh-CN" sz="3100" dirty="0">
              <a:latin typeface="Garamond" charset="0"/>
            </a:endParaRP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7</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7</a:t>
            </a:fld>
            <a:endParaRPr lang="en-US" altLang="zh-CN" sz="1200">
              <a:solidFill>
                <a:srgbClr val="000514"/>
              </a:solidFill>
              <a:latin typeface="Arial" charset="0"/>
            </a:endParaRPr>
          </a:p>
        </p:txBody>
      </p:sp>
    </p:spTree>
    <p:extLst>
      <p:ext uri="{BB962C8B-B14F-4D97-AF65-F5344CB8AC3E}">
        <p14:creationId xmlns:p14="http://schemas.microsoft.com/office/powerpoint/2010/main" val="97428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2</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dirty="0">
                <a:latin typeface="Times New Roman"/>
                <a:cs typeface="Times New Roman"/>
              </a:rPr>
              <a:t>Plato and Aristotle disagreed not only about </a:t>
            </a:r>
            <a:r>
              <a:rPr lang="en-US" altLang="zh-CN" b="1" dirty="0">
                <a:latin typeface="Times New Roman"/>
                <a:cs typeface="Times New Roman"/>
              </a:rPr>
              <a:t>what is truth</a:t>
            </a:r>
            <a:r>
              <a:rPr lang="en-US" altLang="zh-CN" dirty="0">
                <a:latin typeface="Times New Roman"/>
                <a:cs typeface="Times New Roman"/>
              </a:rPr>
              <a:t> but also about </a:t>
            </a:r>
            <a:r>
              <a:rPr lang="en-US" altLang="zh-CN" b="1" dirty="0">
                <a:latin typeface="Times New Roman"/>
                <a:cs typeface="Times New Roman"/>
              </a:rPr>
              <a:t>how to find truth</a:t>
            </a:r>
          </a:p>
          <a:p>
            <a:pPr>
              <a:lnSpc>
                <a:spcPct val="100000"/>
              </a:lnSpc>
            </a:pPr>
            <a:r>
              <a:rPr lang="en-US" dirty="0">
                <a:latin typeface="Times New Roman"/>
                <a:cs typeface="Times New Roman"/>
              </a:rPr>
              <a:t>Plato</a:t>
            </a:r>
          </a:p>
          <a:p>
            <a:pPr lvl="1">
              <a:lnSpc>
                <a:spcPct val="100000"/>
              </a:lnSpc>
            </a:pPr>
            <a:r>
              <a:rPr lang="en-US" sz="2400" dirty="0">
                <a:latin typeface="Times New Roman"/>
                <a:cs typeface="Times New Roman"/>
              </a:rPr>
              <a:t>Observations of imperfect, concrete</a:t>
            </a:r>
            <a:r>
              <a:rPr lang="zh-CN" altLang="en-US" sz="2400" dirty="0">
                <a:latin typeface="Times New Roman"/>
                <a:cs typeface="Times New Roman"/>
              </a:rPr>
              <a:t>具体的</a:t>
            </a:r>
            <a:r>
              <a:rPr lang="en-US" sz="2400" dirty="0">
                <a:latin typeface="Times New Roman"/>
                <a:cs typeface="Times New Roman"/>
              </a:rPr>
              <a:t> objects and actions would mislead us and take us away from truth. The route to knowledge is through </a:t>
            </a:r>
            <a:r>
              <a:rPr lang="en-US" sz="2400" b="1" dirty="0">
                <a:solidFill>
                  <a:srgbClr val="0000FF"/>
                </a:solidFill>
                <a:latin typeface="Times New Roman"/>
                <a:cs typeface="Times New Roman"/>
              </a:rPr>
              <a:t>logical analysis </a:t>
            </a:r>
          </a:p>
          <a:p>
            <a:pPr>
              <a:lnSpc>
                <a:spcPct val="100000"/>
              </a:lnSpc>
            </a:pPr>
            <a:r>
              <a:rPr lang="en-US" dirty="0">
                <a:latin typeface="Times New Roman"/>
                <a:cs typeface="Times New Roman"/>
              </a:rPr>
              <a:t>Aristotle</a:t>
            </a:r>
          </a:p>
          <a:p>
            <a:pPr lvl="1">
              <a:lnSpc>
                <a:spcPct val="100000"/>
              </a:lnSpc>
            </a:pPr>
            <a:r>
              <a:rPr lang="en-US" sz="2400" b="1" dirty="0">
                <a:solidFill>
                  <a:srgbClr val="0000FF"/>
                </a:solidFill>
                <a:latin typeface="Times New Roman"/>
                <a:cs typeface="Times New Roman"/>
              </a:rPr>
              <a:t>Observations</a:t>
            </a:r>
            <a:r>
              <a:rPr lang="en-US" sz="2400" dirty="0">
                <a:latin typeface="Times New Roman"/>
                <a:cs typeface="Times New Roman"/>
              </a:rPr>
              <a:t> of the external world were only the means to arrive at truth </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8</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8</a:t>
            </a:fld>
            <a:endParaRPr lang="en-US" altLang="zh-CN" sz="1200">
              <a:solidFill>
                <a:srgbClr val="000514"/>
              </a:solidFill>
              <a:latin typeface="Arial" charset="0"/>
            </a:endParaRPr>
          </a:p>
        </p:txBody>
      </p:sp>
    </p:spTree>
    <p:extLst>
      <p:ext uri="{BB962C8B-B14F-4D97-AF65-F5344CB8AC3E}">
        <p14:creationId xmlns:p14="http://schemas.microsoft.com/office/powerpoint/2010/main" val="23238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rrowheads="1"/>
          </p:cNvSpPr>
          <p:nvPr>
            <p:ph type="title"/>
          </p:nvPr>
        </p:nvSpPr>
        <p:spPr>
          <a:xfrm>
            <a:off x="571500" y="157657"/>
            <a:ext cx="8248650" cy="694632"/>
          </a:xfrm>
        </p:spPr>
        <p:txBody>
          <a:bodyPr/>
          <a:lstStyle/>
          <a:p>
            <a:r>
              <a:rPr lang="en-US" altLang="zh-CN" b="1" dirty="0">
                <a:latin typeface="Calisto MT" charset="0"/>
              </a:rPr>
              <a:t>A Brief History of the Cognitive Approach 3</a:t>
            </a:r>
          </a:p>
        </p:txBody>
      </p:sp>
      <p:sp>
        <p:nvSpPr>
          <p:cNvPr id="8195" name="Rectangle 3"/>
          <p:cNvSpPr>
            <a:spLocks noGrp="1" noChangeArrowheads="1"/>
          </p:cNvSpPr>
          <p:nvPr>
            <p:ph idx="1"/>
          </p:nvPr>
        </p:nvSpPr>
        <p:spPr>
          <a:xfrm>
            <a:off x="684213" y="1270077"/>
            <a:ext cx="8173670" cy="5183111"/>
          </a:xfrm>
        </p:spPr>
        <p:txBody>
          <a:bodyPr>
            <a:normAutofit/>
          </a:bodyPr>
          <a:lstStyle/>
          <a:p>
            <a:pPr>
              <a:lnSpc>
                <a:spcPct val="100000"/>
              </a:lnSpc>
            </a:pPr>
            <a:r>
              <a:rPr lang="en-US" altLang="zh-CN" dirty="0">
                <a:latin typeface="Times New Roman"/>
                <a:cs typeface="Times New Roman"/>
              </a:rPr>
              <a:t>Seventeenth century</a:t>
            </a:r>
          </a:p>
          <a:p>
            <a:pPr lvl="1">
              <a:lnSpc>
                <a:spcPct val="100000"/>
              </a:lnSpc>
            </a:pPr>
            <a:r>
              <a:rPr lang="en-US" altLang="zh-CN" sz="2400" dirty="0">
                <a:latin typeface="Times New Roman"/>
                <a:cs typeface="Times New Roman"/>
              </a:rPr>
              <a:t>Rene Descartes </a:t>
            </a:r>
            <a:r>
              <a:rPr lang="zh-CN" altLang="en-US" sz="2400" dirty="0"/>
              <a:t>笛卡尔</a:t>
            </a:r>
            <a:r>
              <a:rPr lang="en-US" altLang="zh-CN" sz="2400" dirty="0">
                <a:latin typeface="Times New Roman"/>
                <a:cs typeface="Times New Roman"/>
              </a:rPr>
              <a:t> vs. John Locke</a:t>
            </a:r>
          </a:p>
          <a:p>
            <a:pPr lvl="1">
              <a:lnSpc>
                <a:spcPct val="100000"/>
              </a:lnSpc>
            </a:pPr>
            <a:r>
              <a:rPr lang="en-US" altLang="zh-CN" sz="2400" dirty="0">
                <a:latin typeface="Times New Roman"/>
                <a:cs typeface="Times New Roman"/>
              </a:rPr>
              <a:t>Whether knowledge is innate</a:t>
            </a:r>
            <a:r>
              <a:rPr lang="zh-CN" altLang="en-US" sz="2400" dirty="0">
                <a:latin typeface="Times New Roman"/>
                <a:cs typeface="Times New Roman"/>
              </a:rPr>
              <a:t>（天赋观念）</a:t>
            </a:r>
            <a:r>
              <a:rPr lang="en-US" altLang="zh-CN" sz="2400" dirty="0">
                <a:latin typeface="Times New Roman"/>
                <a:cs typeface="Times New Roman"/>
              </a:rPr>
              <a:t>or is passively acquired through experience</a:t>
            </a:r>
          </a:p>
          <a:p>
            <a:pPr>
              <a:lnSpc>
                <a:spcPct val="100000"/>
              </a:lnSpc>
            </a:pPr>
            <a:r>
              <a:rPr lang="en-US" dirty="0">
                <a:latin typeface="Times New Roman"/>
                <a:cs typeface="Times New Roman"/>
              </a:rPr>
              <a:t>Eighteenth century</a:t>
            </a:r>
          </a:p>
          <a:p>
            <a:pPr lvl="1">
              <a:lnSpc>
                <a:spcPct val="100000"/>
              </a:lnSpc>
            </a:pPr>
            <a:r>
              <a:rPr lang="en-US" sz="2400" dirty="0">
                <a:latin typeface="Times New Roman"/>
                <a:cs typeface="Times New Roman"/>
              </a:rPr>
              <a:t>Immanuel Kant </a:t>
            </a:r>
            <a:r>
              <a:rPr lang="zh-CN" altLang="en-US" sz="2400" dirty="0">
                <a:latin typeface="Times New Roman"/>
                <a:cs typeface="Times New Roman"/>
              </a:rPr>
              <a:t>康德</a:t>
            </a:r>
            <a:endParaRPr lang="en-US" sz="2400" dirty="0">
              <a:latin typeface="Times New Roman"/>
              <a:cs typeface="Times New Roman"/>
            </a:endParaRPr>
          </a:p>
          <a:p>
            <a:pPr lvl="1">
              <a:lnSpc>
                <a:spcPct val="100000"/>
              </a:lnSpc>
            </a:pPr>
            <a:r>
              <a:rPr lang="en-US" sz="2400" dirty="0">
                <a:latin typeface="Times New Roman"/>
                <a:cs typeface="Times New Roman"/>
              </a:rPr>
              <a:t>Both rationalism and empiricism have their places and must work together in the quest</a:t>
            </a:r>
            <a:r>
              <a:rPr lang="zh-CN" altLang="en-US" sz="2400" dirty="0">
                <a:latin typeface="Times New Roman"/>
                <a:cs typeface="Times New Roman"/>
              </a:rPr>
              <a:t>寻求</a:t>
            </a:r>
            <a:r>
              <a:rPr lang="en-US" sz="2400" dirty="0">
                <a:latin typeface="Times New Roman"/>
                <a:cs typeface="Times New Roman"/>
              </a:rPr>
              <a:t> for truth</a:t>
            </a:r>
          </a:p>
        </p:txBody>
      </p:sp>
      <p:sp>
        <p:nvSpPr>
          <p:cNvPr id="2" name="Slide Number Placeholder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eaLnBrk="1" hangingPunct="1"/>
            <a:fld id="{BCC4A6AE-E730-4D4D-9003-D4D54D7C862F}" type="slidenum">
              <a:rPr lang="en-US" altLang="zh-CN" sz="1200">
                <a:solidFill>
                  <a:schemeClr val="bg2"/>
                </a:solidFill>
              </a:rPr>
              <a:pPr eaLnBrk="1" hangingPunct="1"/>
              <a:t>9</a:t>
            </a:fld>
            <a:endParaRPr lang="en-US" altLang="zh-CN" sz="1200">
              <a:solidFill>
                <a:schemeClr val="bg2"/>
              </a:solidFill>
            </a:endParaRPr>
          </a:p>
        </p:txBody>
      </p:sp>
      <p:sp>
        <p:nvSpPr>
          <p:cNvPr id="5" name="Slide Number Placeholder 3"/>
          <p:cNvSpPr txBox="1">
            <a:spLocks/>
          </p:cNvSpPr>
          <p:nvPr/>
        </p:nvSpPr>
        <p:spPr bwMode="auto">
          <a:xfrm>
            <a:off x="6705600" y="6400800"/>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chor="b"/>
          <a:lstStyle>
            <a:lvl1pPr eaLnBrk="0" hangingPunct="0">
              <a:defRPr sz="2400">
                <a:solidFill>
                  <a:schemeClr val="tx1"/>
                </a:solidFill>
                <a:latin typeface="Garamond" charset="0"/>
                <a:ea typeface="ＭＳ Ｐゴシック" charset="0"/>
                <a:cs typeface="宋体" charset="0"/>
              </a:defRPr>
            </a:lvl1pPr>
            <a:lvl2pPr marL="742950" indent="-285750" eaLnBrk="0" hangingPunct="0">
              <a:defRPr sz="2400">
                <a:solidFill>
                  <a:schemeClr val="tx1"/>
                </a:solidFill>
                <a:latin typeface="Garamond" charset="0"/>
                <a:ea typeface="宋体" charset="0"/>
                <a:cs typeface="宋体" charset="0"/>
              </a:defRPr>
            </a:lvl2pPr>
            <a:lvl3pPr marL="1143000" indent="-228600" eaLnBrk="0" hangingPunct="0">
              <a:defRPr sz="2400">
                <a:solidFill>
                  <a:schemeClr val="tx1"/>
                </a:solidFill>
                <a:latin typeface="Garamond" charset="0"/>
                <a:ea typeface="宋体" charset="0"/>
                <a:cs typeface="宋体" charset="0"/>
              </a:defRPr>
            </a:lvl3pPr>
            <a:lvl4pPr marL="1600200" indent="-228600" eaLnBrk="0" hangingPunct="0">
              <a:defRPr sz="2400">
                <a:solidFill>
                  <a:schemeClr val="tx1"/>
                </a:solidFill>
                <a:latin typeface="Garamond" charset="0"/>
                <a:ea typeface="宋体" charset="0"/>
                <a:cs typeface="宋体" charset="0"/>
              </a:defRPr>
            </a:lvl4pPr>
            <a:lvl5pPr marL="2057400" indent="-228600" eaLnBrk="0" hangingPunct="0">
              <a:defRPr sz="2400">
                <a:solidFill>
                  <a:schemeClr val="tx1"/>
                </a:solidFill>
                <a:latin typeface="Garamond" charset="0"/>
                <a:ea typeface="宋体" charset="0"/>
                <a:cs typeface="宋体" charset="0"/>
              </a:defRPr>
            </a:lvl5pPr>
            <a:lvl6pPr marL="2514600" indent="-228600" eaLnBrk="0" fontAlgn="base" hangingPunct="0">
              <a:spcBef>
                <a:spcPct val="0"/>
              </a:spcBef>
              <a:spcAft>
                <a:spcPct val="0"/>
              </a:spcAft>
              <a:defRPr sz="2400">
                <a:solidFill>
                  <a:schemeClr val="tx1"/>
                </a:solidFill>
                <a:latin typeface="Garamond" charset="0"/>
                <a:ea typeface="宋体" charset="0"/>
                <a:cs typeface="宋体" charset="0"/>
              </a:defRPr>
            </a:lvl6pPr>
            <a:lvl7pPr marL="2971800" indent="-228600" eaLnBrk="0" fontAlgn="base" hangingPunct="0">
              <a:spcBef>
                <a:spcPct val="0"/>
              </a:spcBef>
              <a:spcAft>
                <a:spcPct val="0"/>
              </a:spcAft>
              <a:defRPr sz="2400">
                <a:solidFill>
                  <a:schemeClr val="tx1"/>
                </a:solidFill>
                <a:latin typeface="Garamond" charset="0"/>
                <a:ea typeface="宋体" charset="0"/>
                <a:cs typeface="宋体" charset="0"/>
              </a:defRPr>
            </a:lvl7pPr>
            <a:lvl8pPr marL="3429000" indent="-228600" eaLnBrk="0" fontAlgn="base" hangingPunct="0">
              <a:spcBef>
                <a:spcPct val="0"/>
              </a:spcBef>
              <a:spcAft>
                <a:spcPct val="0"/>
              </a:spcAft>
              <a:defRPr sz="2400">
                <a:solidFill>
                  <a:schemeClr val="tx1"/>
                </a:solidFill>
                <a:latin typeface="Garamond" charset="0"/>
                <a:ea typeface="宋体" charset="0"/>
                <a:cs typeface="宋体" charset="0"/>
              </a:defRPr>
            </a:lvl8pPr>
            <a:lvl9pPr marL="3886200" indent="-228600" eaLnBrk="0" fontAlgn="base" hangingPunct="0">
              <a:spcBef>
                <a:spcPct val="0"/>
              </a:spcBef>
              <a:spcAft>
                <a:spcPct val="0"/>
              </a:spcAft>
              <a:defRPr sz="2400">
                <a:solidFill>
                  <a:schemeClr val="tx1"/>
                </a:solidFill>
                <a:latin typeface="Garamond" charset="0"/>
                <a:ea typeface="宋体" charset="0"/>
                <a:cs typeface="宋体" charset="0"/>
              </a:defRPr>
            </a:lvl9pPr>
          </a:lstStyle>
          <a:p>
            <a:pPr algn="r" eaLnBrk="1" hangingPunct="1"/>
            <a:fld id="{39669788-6FE7-3449-8251-9A78BFD0AE6D}" type="slidenum">
              <a:rPr lang="en-US" altLang="zh-CN" sz="1200">
                <a:solidFill>
                  <a:srgbClr val="000514"/>
                </a:solidFill>
                <a:latin typeface="Arial" charset="0"/>
              </a:rPr>
              <a:pPr algn="r" eaLnBrk="1" hangingPunct="1"/>
              <a:t>9</a:t>
            </a:fld>
            <a:endParaRPr lang="en-US" altLang="zh-CN" sz="1200">
              <a:solidFill>
                <a:srgbClr val="000514"/>
              </a:solidFill>
              <a:latin typeface="Arial" charset="0"/>
            </a:endParaRPr>
          </a:p>
        </p:txBody>
      </p:sp>
    </p:spTree>
    <p:extLst>
      <p:ext uri="{BB962C8B-B14F-4D97-AF65-F5344CB8AC3E}">
        <p14:creationId xmlns:p14="http://schemas.microsoft.com/office/powerpoint/2010/main" val="4314428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4638</TotalTime>
  <Words>2034</Words>
  <Application>Microsoft Macintosh PowerPoint</Application>
  <PresentationFormat>On-screen Show (4:3)</PresentationFormat>
  <Paragraphs>246</Paragraphs>
  <Slides>34</Slides>
  <Notes>22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04b</vt:lpstr>
      <vt:lpstr>微软雅黑</vt:lpstr>
      <vt:lpstr>ＭＳ Ｐゴシック</vt:lpstr>
      <vt:lpstr>新細明體</vt:lpstr>
      <vt:lpstr>宋体</vt:lpstr>
      <vt:lpstr>Arial</vt:lpstr>
      <vt:lpstr>Calibri</vt:lpstr>
      <vt:lpstr>Calibri Light</vt:lpstr>
      <vt:lpstr>Calisto MT</vt:lpstr>
      <vt:lpstr>Garamond</vt:lpstr>
      <vt:lpstr>Times New Roman</vt:lpstr>
      <vt:lpstr>Wingdings</vt:lpstr>
      <vt:lpstr>Office 主题</vt:lpstr>
      <vt:lpstr>脑与认知科学 Brain and Cognitive Sciences</vt:lpstr>
      <vt:lpstr>About Cognition</vt:lpstr>
      <vt:lpstr>认知的结构、过程与功能</vt:lpstr>
      <vt:lpstr>Why Study Cognitive Science ? 1</vt:lpstr>
      <vt:lpstr>Why Study Cognitive Science ? 2</vt:lpstr>
      <vt:lpstr>Why Study Cognitive Science ? 3</vt:lpstr>
      <vt:lpstr>A Brief History of the Cognitive Approach 1</vt:lpstr>
      <vt:lpstr>A Brief History of the Cognitive Approach 2</vt:lpstr>
      <vt:lpstr>A Brief History of the Cognitive Approach 3</vt:lpstr>
      <vt:lpstr>A Brief History of the Cognitive Approach 4</vt:lpstr>
      <vt:lpstr>A Brief History of the Cognitive Approach 5</vt:lpstr>
      <vt:lpstr>Donders’ Pioneering Experiment: How Long Does It Take to Make a Decision ?</vt:lpstr>
      <vt:lpstr>Donders’ Pioneering Experiment: How Long Does It Take to Make a Decision ?</vt:lpstr>
      <vt:lpstr>A Brief History of the Cognitive Approach 6</vt:lpstr>
      <vt:lpstr>Ebbinghaus’s Memory Experiment: What Is the Time-Course of Forgetting? </vt:lpstr>
      <vt:lpstr>Ebbinghaus’s Memory Experiment: What Is the Time-Course of Forgetting? </vt:lpstr>
      <vt:lpstr>A Brief History of the Cognitive Approach 7</vt:lpstr>
      <vt:lpstr>Watson Founds Behaviorism</vt:lpstr>
      <vt:lpstr>Watson Founds Behaviorism</vt:lpstr>
      <vt:lpstr>Classic Conditioning</vt:lpstr>
      <vt:lpstr>Classic Conditioning</vt:lpstr>
      <vt:lpstr>Classic Conditioning</vt:lpstr>
      <vt:lpstr>Classic Conditioning</vt:lpstr>
      <vt:lpstr>B.F. Skinner (1904-1990)</vt:lpstr>
      <vt:lpstr>A Brief History of the Cognitive Approach 8</vt:lpstr>
      <vt:lpstr>The Emergence of Cognitive Science 1</vt:lpstr>
      <vt:lpstr>The Emergence of Cognitive Science 2</vt:lpstr>
      <vt:lpstr>Flow Diagrams for the Mind</vt:lpstr>
      <vt:lpstr>The Emergence of Cognitive Science 3</vt:lpstr>
      <vt:lpstr>The Emergence of Cognitive Science 4</vt:lpstr>
      <vt:lpstr>The Emergence of Cognitive Science 4</vt:lpstr>
      <vt:lpstr>20世纪认知科学的两大流派</vt:lpstr>
      <vt:lpstr>Fields Related to Cognitive Science</vt:lpstr>
      <vt:lpstr>Key Themes of Cognitive Psychology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钟 圣华</cp:lastModifiedBy>
  <cp:revision>673</cp:revision>
  <dcterms:created xsi:type="dcterms:W3CDTF">2016-08-04T07:29:19Z</dcterms:created>
  <dcterms:modified xsi:type="dcterms:W3CDTF">2023-08-25T15:30:46Z</dcterms:modified>
</cp:coreProperties>
</file>