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6"/>
  </p:notesMasterIdLst>
  <p:sldIdLst>
    <p:sldId id="353" r:id="rId2"/>
    <p:sldId id="354" r:id="rId3"/>
    <p:sldId id="355" r:id="rId4"/>
    <p:sldId id="356" r:id="rId5"/>
    <p:sldId id="357" r:id="rId6"/>
    <p:sldId id="310" r:id="rId7"/>
    <p:sldId id="313" r:id="rId8"/>
    <p:sldId id="314" r:id="rId9"/>
    <p:sldId id="331" r:id="rId10"/>
    <p:sldId id="332" r:id="rId11"/>
    <p:sldId id="333" r:id="rId12"/>
    <p:sldId id="334" r:id="rId13"/>
    <p:sldId id="369" r:id="rId14"/>
    <p:sldId id="336" r:id="rId15"/>
    <p:sldId id="361" r:id="rId16"/>
    <p:sldId id="362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63" r:id="rId26"/>
    <p:sldId id="367" r:id="rId27"/>
    <p:sldId id="365" r:id="rId28"/>
    <p:sldId id="347" r:id="rId29"/>
    <p:sldId id="348" r:id="rId30"/>
    <p:sldId id="368" r:id="rId31"/>
    <p:sldId id="360" r:id="rId32"/>
    <p:sldId id="359" r:id="rId33"/>
    <p:sldId id="349" r:id="rId34"/>
    <p:sldId id="351" r:id="rId3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 autoAdjust="0"/>
    <p:restoredTop sz="91366" autoAdjust="0"/>
  </p:normalViewPr>
  <p:slideViewPr>
    <p:cSldViewPr>
      <p:cViewPr>
        <p:scale>
          <a:sx n="91" d="100"/>
          <a:sy n="91" d="100"/>
        </p:scale>
        <p:origin x="1818" y="4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200" smtClean="0"/>
              <a:t>© School of Computer Science and Technology, SWUST 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637FE8-3F14-47D5-A933-FAB0844D9F6E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介绍个人信息及教学资源</a:t>
            </a:r>
          </a:p>
        </p:txBody>
      </p:sp>
    </p:spTree>
    <p:extLst>
      <p:ext uri="{BB962C8B-B14F-4D97-AF65-F5344CB8AC3E}">
        <p14:creationId xmlns:p14="http://schemas.microsoft.com/office/powerpoint/2010/main" val="196454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41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777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687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35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91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19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70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31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9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72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6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数学上，有理数是一个整数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和一个正整数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的比，例如</a:t>
            </a:r>
            <a:r>
              <a:rPr lang="en-US" altLang="zh-CN" dirty="0" smtClean="0"/>
              <a:t>3/8</a:t>
            </a:r>
            <a:r>
              <a:rPr lang="zh-CN" altLang="en-US" dirty="0" smtClean="0"/>
              <a:t>，通则为</a:t>
            </a:r>
            <a:r>
              <a:rPr lang="en-US" altLang="zh-CN" dirty="0" smtClean="0"/>
              <a:t>a/b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0</a:t>
            </a:r>
            <a:r>
              <a:rPr lang="zh-CN" altLang="en-US" dirty="0" smtClean="0"/>
              <a:t>也是有理数。 </a:t>
            </a:r>
            <a:r>
              <a:rPr lang="en-US" altLang="zh-CN" dirty="0" smtClean="0"/>
              <a:t>quotient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8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73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5888"/>
            <a:ext cx="7848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85863"/>
            <a:ext cx="3810000" cy="483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85863"/>
            <a:ext cx="3810000" cy="23415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79825"/>
            <a:ext cx="3810000" cy="2341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02309F9-B896-4975-893F-9FA1EAEA8DD2}" type="datetime1">
              <a:rPr lang="zh-CN" altLang="en-US"/>
              <a:pPr>
                <a:defRPr/>
              </a:pPr>
              <a:t>2023/9/3</a:t>
            </a:fld>
            <a:endParaRPr lang="en-US" altLang="zh-CN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zh-CN" altLang="en-US"/>
              <a:t>算法设计与分析</a:t>
            </a:r>
            <a:endParaRPr lang="en-US" altLang="zh-CN"/>
          </a:p>
        </p:txBody>
      </p:sp>
      <p:sp>
        <p:nvSpPr>
          <p:cNvPr id="8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4D0CFBF-E99B-4436-B75E-EEB20DB59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73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wmf"/><Relationship Id="rId12" Type="http://schemas.openxmlformats.org/officeDocument/2006/relationships/image" Target="../media/image51.png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0.png"/><Relationship Id="rId5" Type="http://schemas.openxmlformats.org/officeDocument/2006/relationships/image" Target="../media/image37.wmf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9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9.wmf"/><Relationship Id="rId1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yran@sz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3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11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27.png"/><Relationship Id="rId9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3.wmf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5.wmf"/><Relationship Id="rId5" Type="http://schemas.openxmlformats.org/officeDocument/2006/relationships/image" Target="../media/image69.png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70.png"/><Relationship Id="rId9" Type="http://schemas.openxmlformats.org/officeDocument/2006/relationships/image" Target="../media/image6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0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9.wmf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72.png"/><Relationship Id="rId5" Type="http://schemas.openxmlformats.org/officeDocument/2006/relationships/image" Target="../media/image68.wmf"/><Relationship Id="rId10" Type="http://schemas.openxmlformats.org/officeDocument/2006/relationships/image" Target="../media/image80.png"/><Relationship Id="rId4" Type="http://schemas.openxmlformats.org/officeDocument/2006/relationships/oleObject" Target="../embeddings/oleObject50.bin"/><Relationship Id="rId9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2.png"/><Relationship Id="rId32" Type="http://schemas.openxmlformats.org/officeDocument/2006/relationships/image" Target="../media/image18.wmf"/><Relationship Id="rId5" Type="http://schemas.openxmlformats.org/officeDocument/2006/relationships/image" Target="../media/image7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28" Type="http://schemas.openxmlformats.org/officeDocument/2006/relationships/image" Target="../media/image16.wmf"/><Relationship Id="rId10" Type="http://schemas.openxmlformats.org/officeDocument/2006/relationships/image" Target="../media/image9.wmf"/><Relationship Id="rId19" Type="http://schemas.openxmlformats.org/officeDocument/2006/relationships/image" Target="../media/image13.wmf"/><Relationship Id="rId31" Type="http://schemas.openxmlformats.org/officeDocument/2006/relationships/oleObject" Target="../embeddings/oleObject15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Relationship Id="rId8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1.png"/><Relationship Id="rId9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png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最优化方法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深圳大学计算机与软件学院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2023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1.1.3 </a:t>
            </a:r>
            <a:r>
              <a:rPr lang="zh-CN" altLang="en-US" dirty="0" smtClean="0"/>
              <a:t>零向量、全一向量和单位向量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611917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零向量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：所有项为</a:t>
                </a:r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或者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0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ea typeface="微软雅黑" pitchFamily="34" charset="-122"/>
                  </a:rPr>
                  <a:t>全一向量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</a:t>
                </a:r>
                <a:r>
                  <a:rPr lang="zh-CN" altLang="en-US" sz="2200" dirty="0">
                    <a:ea typeface="微软雅黑" pitchFamily="34" charset="-122"/>
                  </a:rPr>
                  <a:t>项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:r>
                  <a:rPr lang="zh-CN" altLang="en-US" sz="2200" dirty="0">
                    <a:ea typeface="微软雅黑" pitchFamily="34" charset="-122"/>
                  </a:rPr>
                  <a:t>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或者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1</a:t>
                </a:r>
                <a:endParaRPr lang="en-US" altLang="zh-CN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6119176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592" t="-10791" r="-1994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2085727"/>
                <a:ext cx="542456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：仅有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一个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元素为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，其余都为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当第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项为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，其余项为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时表示为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长度为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单位向量分别有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085727"/>
                <a:ext cx="5424562" cy="1354217"/>
              </a:xfrm>
              <a:prstGeom prst="rect">
                <a:avLst/>
              </a:prstGeom>
              <a:blipFill rotWithShape="0">
                <a:blip r:embed="rId6"/>
                <a:stretch>
                  <a:fillRect l="-2925" t="-6306" r="-2475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38962"/>
              </p:ext>
            </p:extLst>
          </p:nvPr>
        </p:nvGraphicFramePr>
        <p:xfrm>
          <a:off x="1566863" y="3781425"/>
          <a:ext cx="547052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Equation" r:id="rId7" imgW="2057400" imgH="711000" progId="Equation.DSMT4">
                  <p:embed/>
                </p:oleObj>
              </mc:Choice>
              <mc:Fallback>
                <p:oleObj name="Equation" r:id="rId7" imgW="2057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6863" y="3781425"/>
                        <a:ext cx="547052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1.1.4 </a:t>
            </a:r>
            <a:r>
              <a:rPr lang="zh-CN" altLang="en-US" dirty="0" smtClean="0"/>
              <a:t>稀疏向量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436172"/>
                <a:ext cx="8625438" cy="1895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如果一个向量的许多项都是</a:t>
                </a:r>
                <a:r>
                  <a:rPr lang="en-US" altLang="zh-CN" sz="2200" dirty="0"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，该向量为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稀疏</a:t>
                </a:r>
                <a:r>
                  <a:rPr lang="en-US" altLang="zh-CN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(Sparse)</a:t>
                </a:r>
                <a:r>
                  <a:rPr lang="zh-CN" altLang="en-US" sz="2200" dirty="0" smtClean="0">
                    <a:ea typeface="微软雅黑" pitchFamily="34" charset="-122"/>
                  </a:rPr>
                  <a:t>的。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稀疏向量能</a:t>
                </a:r>
                <a:r>
                  <a:rPr lang="zh-CN" altLang="en-US" sz="2200" dirty="0">
                    <a:ea typeface="微软雅黑" pitchFamily="34" charset="-122"/>
                  </a:rPr>
                  <a:t>在计算机</a:t>
                </a:r>
                <a:r>
                  <a:rPr lang="zh-CN" altLang="en-US" sz="2200" dirty="0" smtClean="0">
                    <a:ea typeface="微软雅黑" pitchFamily="34" charset="-122"/>
                  </a:rPr>
                  <a:t>上高效地</a:t>
                </a:r>
                <a:r>
                  <a:rPr lang="zh-CN" altLang="en-US" sz="2200" dirty="0">
                    <a:ea typeface="微软雅黑" pitchFamily="34" charset="-122"/>
                  </a:rPr>
                  <a:t>存储和</a:t>
                </a:r>
                <a:r>
                  <a:rPr lang="zh-CN" altLang="en-US" sz="2200" dirty="0" smtClean="0">
                    <a:ea typeface="微软雅黑" pitchFamily="34" charset="-122"/>
                  </a:rPr>
                  <a:t>操作。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b="1" dirty="0" err="1" smtClean="0">
                    <a:ea typeface="微软雅黑" pitchFamily="34" charset="-122"/>
                  </a:rPr>
                  <a:t>nnz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是指向量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中非</a:t>
                </a:r>
                <a:r>
                  <a:rPr lang="zh-CN" altLang="en-US" sz="2200" dirty="0">
                    <a:ea typeface="微软雅黑" pitchFamily="34" charset="-122"/>
                  </a:rPr>
                  <a:t>零的</a:t>
                </a:r>
                <a:r>
                  <a:rPr lang="zh-CN" altLang="en-US" sz="2200" dirty="0" smtClean="0">
                    <a:ea typeface="微软雅黑" pitchFamily="34" charset="-122"/>
                  </a:rPr>
                  <a:t>项数</a:t>
                </a:r>
                <a:r>
                  <a:rPr lang="en-US" altLang="zh-CN" sz="2200" dirty="0">
                    <a:ea typeface="微软雅黑" pitchFamily="34" charset="-122"/>
                  </a:rPr>
                  <a:t>(number of </a:t>
                </a:r>
                <a:r>
                  <a:rPr lang="en-US" altLang="zh-CN" sz="2200" dirty="0" smtClean="0">
                    <a:ea typeface="微软雅黑" pitchFamily="34" charset="-122"/>
                  </a:rPr>
                  <a:t>non-</a:t>
                </a:r>
                <a:r>
                  <a:rPr lang="en-US" altLang="zh-CN" sz="2200" dirty="0" err="1" smtClean="0">
                    <a:ea typeface="微软雅黑" pitchFamily="34" charset="-122"/>
                  </a:rPr>
                  <a:t>zeros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，有时用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200" i="1" baseline="-25000" dirty="0" smtClean="0">
                    <a:solidFill>
                      <a:srgbClr val="FF0000"/>
                    </a:solidFill>
                    <a:ea typeface="微软雅黑" pitchFamily="34" charset="-122"/>
                  </a:rPr>
                  <a:t>0</a:t>
                </a:r>
                <a:r>
                  <a:rPr lang="zh-CN" altLang="en-US" sz="2200" dirty="0" smtClean="0">
                    <a:ea typeface="微软雅黑" pitchFamily="34" charset="-122"/>
                  </a:rPr>
                  <a:t>表示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例子：零向量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0</a:t>
                </a:r>
                <a:r>
                  <a:rPr lang="en-US" altLang="zh-CN" sz="2200" baseline="-25000" dirty="0" smtClean="0">
                    <a:ea typeface="微软雅黑" pitchFamily="34" charset="-122"/>
                  </a:rPr>
                  <a:t>3</a:t>
                </a:r>
                <a:r>
                  <a:rPr lang="zh-CN" altLang="en-US" sz="2200" dirty="0" smtClean="0">
                    <a:ea typeface="微软雅黑" pitchFamily="34" charset="-122"/>
                  </a:rPr>
                  <a:t>，单位向量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e</a:t>
                </a:r>
                <a:r>
                  <a:rPr lang="en-US" altLang="zh-CN" sz="2200" baseline="-250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36172"/>
                <a:ext cx="8625438" cy="1895455"/>
              </a:xfrm>
              <a:prstGeom prst="rect">
                <a:avLst/>
              </a:prstGeom>
              <a:blipFill rotWithShape="0">
                <a:blip r:embed="rId3"/>
                <a:stretch>
                  <a:fillRect l="-1839" t="-5145" r="-990" b="-64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352213"/>
              </p:ext>
            </p:extLst>
          </p:nvPr>
        </p:nvGraphicFramePr>
        <p:xfrm>
          <a:off x="2579688" y="3781425"/>
          <a:ext cx="344487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6" imgW="1295280" imgH="711000" progId="Equation.DSMT4">
                  <p:embed/>
                </p:oleObj>
              </mc:Choice>
              <mc:Fallback>
                <p:oleObj name="Equation" r:id="rId6" imgW="1295280" imgH="7110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9688" y="3781425"/>
                        <a:ext cx="344487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1.1.5 </a:t>
            </a:r>
            <a:r>
              <a:rPr lang="zh-CN" altLang="en-US" dirty="0" smtClean="0"/>
              <a:t>向量在二维中表示位置或位移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436172"/>
                <a:ext cx="7940059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二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可以在二维中表示一个位置或一个</a:t>
                </a:r>
                <a:r>
                  <a:rPr lang="zh-CN" altLang="en-US" sz="2200" dirty="0" smtClean="0">
                    <a:ea typeface="微软雅黑" pitchFamily="34" charset="-122"/>
                  </a:rPr>
                  <a:t>位移。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36172"/>
                <a:ext cx="7940059" cy="360804"/>
              </a:xfrm>
              <a:prstGeom prst="rect">
                <a:avLst/>
              </a:prstGeom>
              <a:blipFill>
                <a:blip r:embed="rId2"/>
                <a:stretch>
                  <a:fillRect l="-1997" t="-18644" r="-1306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 bwMode="auto">
          <a:xfrm>
            <a:off x="679843" y="2459138"/>
            <a:ext cx="0" cy="23622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 bwMode="auto">
          <a:xfrm>
            <a:off x="679843" y="4821338"/>
            <a:ext cx="32766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3423043" y="3073500"/>
            <a:ext cx="0" cy="1747838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 bwMode="auto">
          <a:xfrm>
            <a:off x="679843" y="3073500"/>
            <a:ext cx="2743200" cy="0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椭圆 10"/>
          <p:cNvSpPr/>
          <p:nvPr/>
        </p:nvSpPr>
        <p:spPr bwMode="auto">
          <a:xfrm flipV="1">
            <a:off x="3346843" y="2997301"/>
            <a:ext cx="152399" cy="152399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9075" y="2812635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2812635"/>
                <a:ext cx="46608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189997" y="4803974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97" y="4803974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239048" y="2597150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048" y="2597150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516706" y="3515856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06" y="3515856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277281" y="4870707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281" y="4870707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297397" y="3453705"/>
                <a:ext cx="36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itchFamily="34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97" y="3453705"/>
                <a:ext cx="3679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 bwMode="auto">
          <a:xfrm>
            <a:off x="5058993" y="2949118"/>
            <a:ext cx="2902667" cy="1854856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5058993" y="2949118"/>
            <a:ext cx="2902667" cy="1854856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矩形 1"/>
          <p:cNvSpPr/>
          <p:nvPr/>
        </p:nvSpPr>
        <p:spPr>
          <a:xfrm>
            <a:off x="1646412" y="5240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位置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58224" y="524003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位移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4953000" y="4800600"/>
            <a:ext cx="76200" cy="152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6" grpId="0"/>
      <p:bldP spid="17" grpId="0"/>
      <p:bldP spid="23" grpId="0"/>
      <p:bldP spid="25" grpId="0"/>
      <p:bldP spid="26" grpId="0"/>
      <p:bldP spid="33" grpId="0" animBg="1"/>
      <p:bldP spid="2" grpId="0"/>
      <p:bldP spid="18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6991350" cy="418147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1.1.6 </a:t>
            </a:r>
            <a:r>
              <a:rPr lang="zh-CN" altLang="en-US" kern="0" dirty="0" smtClean="0"/>
              <a:t>图像表示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31643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的黑白图像：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316432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010" t="-27273" r="-4624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457200" y="5791200"/>
                <a:ext cx="558806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en-US" altLang="zh-CN" sz="2200" dirty="0" smtClean="0">
                    <a:ea typeface="微软雅黑" pitchFamily="34" charset="-122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的彩色图像</a:t>
                </a:r>
                <a:r>
                  <a:rPr lang="en-US" altLang="zh-CN" sz="2200" dirty="0" smtClean="0">
                    <a:ea typeface="微软雅黑" pitchFamily="34" charset="-122"/>
                  </a:rPr>
                  <a:t>RGB</a:t>
                </a:r>
                <a:r>
                  <a:rPr lang="zh-CN" altLang="en-US" sz="2200" dirty="0" smtClean="0">
                    <a:ea typeface="微软雅黑" pitchFamily="34" charset="-122"/>
                  </a:rPr>
                  <a:t>：向量长度为</a:t>
                </a:r>
                <a:r>
                  <a:rPr lang="en-US" altLang="zh-CN" sz="2200" dirty="0" smtClean="0">
                    <a:ea typeface="微软雅黑" pitchFamily="34" charset="-122"/>
                  </a:rPr>
                  <a:t>3MN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791200"/>
                <a:ext cx="55880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835" t="-25000" r="-174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7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1.1.7 </a:t>
            </a:r>
            <a:r>
              <a:rPr lang="zh-CN" altLang="en-US" dirty="0" smtClean="0"/>
              <a:t>单词统计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436172"/>
            <a:ext cx="3449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假设有一段简短的文字：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800" y="2057400"/>
            <a:ext cx="6096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count vectors are used </a:t>
            </a:r>
            <a:r>
              <a:rPr lang="en-US" altLang="zh-CN" b="1" dirty="0">
                <a:latin typeface="Calibri" pitchFamily="34" charset="0"/>
              </a:rPr>
              <a:t>in</a:t>
            </a:r>
            <a:r>
              <a:rPr lang="en-US" altLang="zh-CN" dirty="0">
                <a:latin typeface="Calibri" pitchFamily="34" charset="0"/>
              </a:rPr>
              <a:t> computer based </a:t>
            </a:r>
            <a:r>
              <a:rPr lang="en-US" altLang="zh-CN" b="1" dirty="0">
                <a:latin typeface="Calibri" pitchFamily="34" charset="0"/>
              </a:rPr>
              <a:t>document</a:t>
            </a:r>
          </a:p>
          <a:p>
            <a:pPr algn="just"/>
            <a:r>
              <a:rPr lang="en-US" altLang="zh-CN" dirty="0">
                <a:latin typeface="Calibri" pitchFamily="34" charset="0"/>
              </a:rPr>
              <a:t>analysis. Each entry of the </a:t>
            </a:r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count vector is the </a:t>
            </a:r>
            <a:r>
              <a:rPr lang="en-US" altLang="zh-CN" b="1" dirty="0">
                <a:latin typeface="Calibri" pitchFamily="34" charset="0"/>
              </a:rPr>
              <a:t>number</a:t>
            </a:r>
            <a:r>
              <a:rPr lang="en-US" altLang="zh-CN" dirty="0">
                <a:latin typeface="Calibri" pitchFamily="34" charset="0"/>
              </a:rPr>
              <a:t> of</a:t>
            </a:r>
          </a:p>
          <a:p>
            <a:pPr algn="just"/>
            <a:r>
              <a:rPr lang="en-US" altLang="zh-CN" dirty="0">
                <a:latin typeface="Calibri" pitchFamily="34" charset="0"/>
              </a:rPr>
              <a:t>times the associated dictionary </a:t>
            </a:r>
            <a:r>
              <a:rPr lang="en-US" altLang="zh-CN" b="1" dirty="0">
                <a:latin typeface="Calibri" pitchFamily="34" charset="0"/>
              </a:rPr>
              <a:t>word</a:t>
            </a:r>
            <a:r>
              <a:rPr lang="en-US" altLang="zh-CN" dirty="0">
                <a:latin typeface="Calibri" pitchFamily="34" charset="0"/>
              </a:rPr>
              <a:t> appears </a:t>
            </a:r>
            <a:r>
              <a:rPr lang="en-US" altLang="zh-CN" b="1" dirty="0">
                <a:latin typeface="Calibri" pitchFamily="34" charset="0"/>
              </a:rPr>
              <a:t>in</a:t>
            </a:r>
            <a:r>
              <a:rPr lang="en-US" altLang="zh-CN" dirty="0">
                <a:latin typeface="Calibri" pitchFamily="34" charset="0"/>
              </a:rPr>
              <a:t> the </a:t>
            </a:r>
            <a:r>
              <a:rPr lang="en-US" altLang="zh-CN" b="1" dirty="0">
                <a:latin typeface="Calibri" pitchFamily="34" charset="0"/>
              </a:rPr>
              <a:t>document</a:t>
            </a:r>
            <a:r>
              <a:rPr lang="en-US" altLang="zh-CN" dirty="0">
                <a:latin typeface="Calibri" pitchFamily="34" charset="0"/>
              </a:rPr>
              <a:t>.</a:t>
            </a:r>
            <a:endParaRPr lang="zh-CN" altLang="en-US" sz="1800" dirty="0" smtClean="0">
              <a:latin typeface="Calibri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1000" y="3263404"/>
            <a:ext cx="68608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用一个字典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左</a:t>
            </a:r>
            <a:r>
              <a:rPr lang="en-US" altLang="zh-CN" sz="2200" dirty="0">
                <a:ea typeface="微软雅黑" pitchFamily="34" charset="-122"/>
              </a:rPr>
              <a:t>)</a:t>
            </a:r>
            <a:r>
              <a:rPr lang="zh-CN" altLang="en-US" sz="2200" dirty="0">
                <a:ea typeface="微软雅黑" pitchFamily="34" charset="-122"/>
              </a:rPr>
              <a:t>和单词计数向量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右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来进行统计表示：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05594"/>
              </p:ext>
            </p:extLst>
          </p:nvPr>
        </p:nvGraphicFramePr>
        <p:xfrm>
          <a:off x="5486400" y="3669541"/>
          <a:ext cx="457200" cy="235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3" imgW="266400" imgH="1371600" progId="Equation.DSMT4">
                  <p:embed/>
                </p:oleObj>
              </mc:Choice>
              <mc:Fallback>
                <p:oleObj name="Equation" r:id="rId3" imgW="2664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3669541"/>
                        <a:ext cx="457200" cy="235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80999" y="6128546"/>
            <a:ext cx="4578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实际使用的</a:t>
            </a:r>
            <a:r>
              <a:rPr lang="zh-CN" altLang="en-US" sz="2200" dirty="0" smtClean="0">
                <a:ea typeface="微软雅黑" pitchFamily="34" charset="-122"/>
              </a:rPr>
              <a:t>字典大小通常会大</a:t>
            </a:r>
            <a:r>
              <a:rPr lang="zh-CN" altLang="en-US" sz="2200" dirty="0">
                <a:ea typeface="微软雅黑" pitchFamily="34" charset="-122"/>
              </a:rPr>
              <a:t>得多</a:t>
            </a:r>
            <a:endParaRPr lang="en-US" altLang="zh-CN" sz="2200" dirty="0"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00400" y="3616385"/>
            <a:ext cx="1620862" cy="24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word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in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number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horse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altLang="zh-CN" sz="2400" dirty="0" smtClean="0">
                <a:latin typeface="Calibri" pitchFamily="34" charset="0"/>
              </a:rPr>
              <a:t>document</a:t>
            </a:r>
            <a:endParaRPr lang="zh-CN" altLang="en-US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457200" y="2133600"/>
            <a:ext cx="848309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数域</a:t>
            </a:r>
            <a:r>
              <a:rPr lang="en-US" altLang="zh-CN" sz="2800" b="0" dirty="0"/>
              <a:t>:</a:t>
            </a:r>
          </a:p>
        </p:txBody>
      </p:sp>
      <p:sp>
        <p:nvSpPr>
          <p:cNvPr id="181305" name="Text Box 57"/>
          <p:cNvSpPr txBox="1">
            <a:spLocks noChangeArrowheads="1"/>
          </p:cNvSpPr>
          <p:nvPr/>
        </p:nvSpPr>
        <p:spPr bwMode="auto">
          <a:xfrm>
            <a:off x="1295400" y="2209800"/>
            <a:ext cx="6934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数的非空集合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P,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且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  <a:cs typeface="Times New Roman" panose="02020603050405020304" pitchFamily="18" charset="0"/>
              </a:rPr>
              <a:t>其中任意两个数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的和、差</a:t>
            </a:r>
            <a:r>
              <a:rPr lang="zh-CN" altLang="en-US" sz="2200" dirty="0" smtClean="0">
                <a:ea typeface="微软雅黑" pitchFamily="34" charset="-122"/>
                <a:cs typeface="Times New Roman" panose="02020603050405020304" pitchFamily="18" charset="0"/>
              </a:rPr>
              <a:t>、积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、商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除数不为零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仍属于该集合，则称数</a:t>
            </a:r>
            <a:r>
              <a:rPr lang="zh-CN" altLang="en-US" sz="2200" dirty="0" smtClean="0">
                <a:ea typeface="微软雅黑" pitchFamily="34" charset="-122"/>
                <a:cs typeface="Times New Roman" panose="02020603050405020304" pitchFamily="18" charset="0"/>
              </a:rPr>
              <a:t>集</a:t>
            </a:r>
            <a:r>
              <a:rPr lang="en-US" altLang="zh-CN" sz="2200" dirty="0" smtClean="0">
                <a:ea typeface="微软雅黑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为一个数域。</a:t>
            </a:r>
          </a:p>
        </p:txBody>
      </p:sp>
      <p:sp>
        <p:nvSpPr>
          <p:cNvPr id="181308" name="Text Box 60"/>
          <p:cNvSpPr txBox="1">
            <a:spLocks noChangeArrowheads="1"/>
          </p:cNvSpPr>
          <p:nvPr/>
        </p:nvSpPr>
        <p:spPr bwMode="auto">
          <a:xfrm>
            <a:off x="1447800" y="3505200"/>
            <a:ext cx="8435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sz="2200" dirty="0">
                <a:ea typeface="微软雅黑" pitchFamily="34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131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59427"/>
              </p:ext>
            </p:extLst>
          </p:nvPr>
        </p:nvGraphicFramePr>
        <p:xfrm>
          <a:off x="3048000" y="3505200"/>
          <a:ext cx="31511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5" name="Equation" r:id="rId4" imgW="1269720" imgH="203040" progId="Equation.DSMT4">
                  <p:embed/>
                </p:oleObj>
              </mc:Choice>
              <mc:Fallback>
                <p:oleObj name="Equation" r:id="rId4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31511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31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62791"/>
              </p:ext>
            </p:extLst>
          </p:nvPr>
        </p:nvGraphicFramePr>
        <p:xfrm>
          <a:off x="2971800" y="4038600"/>
          <a:ext cx="1512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6" name="Equation" r:id="rId6" imgW="609480" imgH="203040" progId="Equation.DSMT4">
                  <p:embed/>
                </p:oleObj>
              </mc:Choice>
              <mc:Fallback>
                <p:oleObj name="Equation" r:id="rId6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15128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317" name="Text Box 69"/>
          <p:cNvSpPr txBox="1">
            <a:spLocks noChangeArrowheads="1"/>
          </p:cNvSpPr>
          <p:nvPr/>
        </p:nvSpPr>
        <p:spPr bwMode="auto">
          <a:xfrm>
            <a:off x="1524000" y="4724400"/>
            <a:ext cx="6324600" cy="43088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实数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加（乘）实数</a:t>
            </a:r>
            <a:r>
              <a:rPr lang="en-US" altLang="zh-CN" sz="2200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：结果</a:t>
            </a:r>
            <a:r>
              <a:rPr lang="en-US" altLang="zh-CN" sz="2200" i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200" i="1" dirty="0" err="1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200" i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2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200" i="1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是实数</a:t>
            </a:r>
          </a:p>
        </p:txBody>
      </p:sp>
      <p:graphicFrame>
        <p:nvGraphicFramePr>
          <p:cNvPr id="2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05206"/>
              </p:ext>
            </p:extLst>
          </p:nvPr>
        </p:nvGraphicFramePr>
        <p:xfrm>
          <a:off x="4784725" y="4038600"/>
          <a:ext cx="15128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7"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4038600"/>
                        <a:ext cx="15128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2895600" y="1063668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有理数、实数、复数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dirty="0" smtClean="0"/>
              <a:t>数域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00400" y="1444668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444668"/>
                <a:ext cx="365805" cy="6127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267200" y="1597068"/>
                <a:ext cx="378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597068"/>
                <a:ext cx="37875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876800" y="1597068"/>
                <a:ext cx="72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97068"/>
                <a:ext cx="72257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88019"/>
              </p:ext>
            </p:extLst>
          </p:nvPr>
        </p:nvGraphicFramePr>
        <p:xfrm>
          <a:off x="5105400" y="762000"/>
          <a:ext cx="377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8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762000"/>
                        <a:ext cx="377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454805"/>
              </p:ext>
            </p:extLst>
          </p:nvPr>
        </p:nvGraphicFramePr>
        <p:xfrm>
          <a:off x="3276600" y="747713"/>
          <a:ext cx="4095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59" name="Equation" r:id="rId15" imgW="164880" imgH="190440" progId="Equation.DSMT4">
                  <p:embed/>
                </p:oleObj>
              </mc:Choice>
              <mc:Fallback>
                <p:oleObj name="Equation" r:id="rId15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47713"/>
                        <a:ext cx="4095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189449" y="654092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49" y="654092"/>
                <a:ext cx="448841" cy="5539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5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04" grpId="0" animBg="1" autoUpdateAnimBg="0"/>
      <p:bldP spid="181305" grpId="0" autoUpdateAnimBg="0"/>
      <p:bldP spid="181308" grpId="0" autoUpdateAnimBg="0"/>
      <p:bldP spid="181317" grpId="0"/>
      <p:bldP spid="21" grpId="0"/>
      <p:bldP spid="2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556976"/>
              </p:ext>
            </p:extLst>
          </p:nvPr>
        </p:nvGraphicFramePr>
        <p:xfrm>
          <a:off x="6329362" y="228600"/>
          <a:ext cx="2705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Equation" r:id="rId3" imgW="1231560" imgH="482400" progId="Equation.DSMT4">
                  <p:embed/>
                </p:oleObj>
              </mc:Choice>
              <mc:Fallback>
                <p:oleObj name="Equation" r:id="rId3" imgW="1231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2" y="228600"/>
                        <a:ext cx="2705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32676"/>
              </p:ext>
            </p:extLst>
          </p:nvPr>
        </p:nvGraphicFramePr>
        <p:xfrm>
          <a:off x="1339850" y="2166610"/>
          <a:ext cx="634206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9" name="Equation" r:id="rId5" imgW="3568680" imgH="2095200" progId="Equation.DSMT4">
                  <p:embed/>
                </p:oleObj>
              </mc:Choice>
              <mc:Fallback>
                <p:oleObj name="Equation" r:id="rId5" imgW="3568680" imgH="209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166610"/>
                        <a:ext cx="6342062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4343400" y="5105400"/>
            <a:ext cx="3429000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200" dirty="0">
                <a:ea typeface="微软雅黑" pitchFamily="34" charset="-122"/>
                <a:cs typeface="Times New Roman" panose="02020603050405020304" pitchFamily="18" charset="0"/>
              </a:rPr>
              <a:t>向量空间也称为线性空间</a:t>
            </a:r>
            <a:r>
              <a:rPr lang="zh-CN" altLang="en-US" sz="2800" b="0" dirty="0" smtClean="0"/>
              <a:t>。</a:t>
            </a:r>
            <a:endParaRPr lang="zh-CN" altLang="en-US" sz="2800" b="0" dirty="0"/>
          </a:p>
        </p:txBody>
      </p:sp>
      <p:graphicFrame>
        <p:nvGraphicFramePr>
          <p:cNvPr id="22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89637"/>
              </p:ext>
            </p:extLst>
          </p:nvPr>
        </p:nvGraphicFramePr>
        <p:xfrm>
          <a:off x="1066800" y="6019800"/>
          <a:ext cx="58959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0" name="Equation" r:id="rId7" imgW="2857320" imgH="228600" progId="Equation.DSMT4">
                  <p:embed/>
                </p:oleObj>
              </mc:Choice>
              <mc:Fallback>
                <p:oleObj name="Equation" r:id="rId7" imgW="285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19800"/>
                        <a:ext cx="58959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sz="3200" dirty="0" smtClean="0"/>
              <a:t>向量空间</a:t>
            </a:r>
            <a:endParaRPr lang="zh-CN" altLang="en-US" sz="2800" dirty="0"/>
          </a:p>
        </p:txBody>
      </p:sp>
      <p:graphicFrame>
        <p:nvGraphicFramePr>
          <p:cNvPr id="1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63270"/>
              </p:ext>
            </p:extLst>
          </p:nvPr>
        </p:nvGraphicFramePr>
        <p:xfrm>
          <a:off x="381000" y="990600"/>
          <a:ext cx="84645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" name="Equation" r:id="rId9" imgW="4762440" imgH="698400" progId="Equation.DSMT4">
                  <p:embed/>
                </p:oleObj>
              </mc:Choice>
              <mc:Fallback>
                <p:oleObj name="Equation" r:id="rId9" imgW="4762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4645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08227"/>
              </p:ext>
            </p:extLst>
          </p:nvPr>
        </p:nvGraphicFramePr>
        <p:xfrm>
          <a:off x="7918590" y="5047511"/>
          <a:ext cx="762000" cy="58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" name="Equation" r:id="rId11" imgW="215640" imgH="190440" progId="Equation.DSMT4">
                  <p:embed/>
                </p:oleObj>
              </mc:Choice>
              <mc:Fallback>
                <p:oleObj name="Equation" r:id="rId11" imgW="215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590" y="5047511"/>
                        <a:ext cx="762000" cy="581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6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60465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ea typeface="微软雅黑" pitchFamily="34" charset="-122"/>
              </a:rPr>
              <a:t>n</a:t>
            </a:r>
            <a:r>
              <a:rPr lang="zh-CN" altLang="en-US" sz="2200" dirty="0" smtClean="0">
                <a:ea typeface="微软雅黑" pitchFamily="34" charset="-122"/>
              </a:rPr>
              <a:t>维向量</a:t>
            </a:r>
            <a:r>
              <a:rPr lang="en-US" altLang="zh-CN" sz="2200" dirty="0">
                <a:ea typeface="微软雅黑" pitchFamily="34" charset="-122"/>
              </a:rPr>
              <a:t>a</a:t>
            </a:r>
            <a:r>
              <a:rPr lang="zh-CN" altLang="en-US" sz="2200" dirty="0">
                <a:ea typeface="微软雅黑" pitchFamily="34" charset="-122"/>
              </a:rPr>
              <a:t>和</a:t>
            </a:r>
            <a:r>
              <a:rPr lang="en-US" altLang="zh-CN" sz="2200" dirty="0">
                <a:ea typeface="微软雅黑" pitchFamily="34" charset="-122"/>
              </a:rPr>
              <a:t>b</a:t>
            </a:r>
            <a:r>
              <a:rPr lang="zh-CN" altLang="en-US" sz="2200" dirty="0">
                <a:ea typeface="微软雅黑" pitchFamily="34" charset="-122"/>
              </a:rPr>
              <a:t>可以相加，</a:t>
            </a:r>
            <a:r>
              <a:rPr lang="zh-CN" altLang="en-US" sz="2200" dirty="0" smtClean="0">
                <a:ea typeface="微软雅黑" pitchFamily="34" charset="-122"/>
              </a:rPr>
              <a:t>求和形式表示为</a:t>
            </a:r>
            <a:r>
              <a:rPr lang="en-US" altLang="zh-CN" sz="2200" dirty="0">
                <a:ea typeface="微软雅黑" pitchFamily="34" charset="-122"/>
              </a:rPr>
              <a:t>a + 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6989" y="2009359"/>
            <a:ext cx="71173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个大小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的向量之和，为其相应项进行对应相加：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 </a:t>
            </a:r>
            <a:r>
              <a:rPr lang="zh-CN" altLang="en-US" kern="0" dirty="0" smtClean="0"/>
              <a:t>向量加法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38733"/>
              </p:ext>
            </p:extLst>
          </p:nvPr>
        </p:nvGraphicFramePr>
        <p:xfrm>
          <a:off x="2667000" y="2667000"/>
          <a:ext cx="2667000" cy="199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4" imgW="952200" imgH="711000" progId="Equation.DSMT4">
                  <p:embed/>
                </p:oleObj>
              </mc:Choice>
              <mc:Fallback>
                <p:oleObj name="Equation" r:id="rId4" imgW="952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2667000"/>
                        <a:ext cx="2667000" cy="199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5206089"/>
            <a:ext cx="37317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向量减法与向量加法类似。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676400"/>
                <a:ext cx="4211987" cy="3724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交换律：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</a:rPr>
                  <a:t>+ </a:t>
                </a:r>
                <a:r>
                  <a:rPr lang="en-US" altLang="zh-CN" sz="2200" dirty="0" smtClean="0">
                    <a:ea typeface="微软雅黑" pitchFamily="34" charset="-122"/>
                  </a:rPr>
                  <a:t>b = b +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结合律：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b) + c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(b + c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)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   (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因此可写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+ b + c)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+ 0 = 0 +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0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76400"/>
                <a:ext cx="4211987" cy="3724096"/>
              </a:xfrm>
              <a:prstGeom prst="rect">
                <a:avLst/>
              </a:prstGeom>
              <a:blipFill rotWithShape="0">
                <a:blip r:embed="rId3"/>
                <a:stretch>
                  <a:fillRect l="-3763" r="-30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1.2.1 </a:t>
            </a:r>
            <a:r>
              <a:rPr lang="zh-CN" altLang="en-US" kern="0" dirty="0" smtClean="0"/>
              <a:t>向量加法的性质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990600"/>
                <a:ext cx="5893986" cy="4329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微软雅黑" pitchFamily="34" charset="-122"/>
                  </a:rPr>
                  <a:t>设向量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err="1" smtClean="0">
                    <a:ea typeface="微软雅黑" pitchFamily="34" charset="-122"/>
                  </a:rPr>
                  <a:t>,b,c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空间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元素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，即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c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5893986" cy="432939"/>
              </a:xfrm>
              <a:prstGeom prst="rect">
                <a:avLst/>
              </a:prstGeom>
              <a:blipFill rotWithShape="0">
                <a:blip r:embed="rId4"/>
                <a:stretch>
                  <a:fillRect l="-1346" t="-8451" r="-414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1597"/>
              </p:ext>
            </p:extLst>
          </p:nvPr>
        </p:nvGraphicFramePr>
        <p:xfrm>
          <a:off x="2111531" y="2438400"/>
          <a:ext cx="50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xmlns="" val="140463971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219098811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78241849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12868467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71008282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405054676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27447551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101156791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485206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9960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52892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548327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45932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77728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447800"/>
                <a:ext cx="770813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如果二维向量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都表示位移，则它们的位移之和为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:r>
                  <a:rPr lang="en-US" altLang="zh-CN" sz="2200" dirty="0">
                    <a:ea typeface="微软雅黑" pitchFamily="34" charset="-122"/>
                  </a:rPr>
                  <a:t>+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7708136" cy="507831"/>
              </a:xfrm>
              <a:prstGeom prst="rect">
                <a:avLst/>
              </a:prstGeom>
              <a:blipFill rotWithShape="0">
                <a:blip r:embed="rId3"/>
                <a:stretch>
                  <a:fillRect l="-2057" r="-1345" b="-204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1.2.2 </a:t>
            </a:r>
            <a:r>
              <a:rPr lang="zh-CN" altLang="en-US" kern="0" dirty="0" smtClean="0"/>
              <a:t>向量位移相加</a:t>
            </a:r>
            <a:endParaRPr lang="zh-CN" altLang="en-US" kern="0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3375659" y="4975859"/>
            <a:ext cx="3137153" cy="60960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直接箭头连接符 17"/>
          <p:cNvCxnSpPr>
            <a:stCxn id="16" idx="1"/>
          </p:cNvCxnSpPr>
          <p:nvPr/>
        </p:nvCxnSpPr>
        <p:spPr bwMode="auto">
          <a:xfrm flipV="1">
            <a:off x="3359495" y="3070859"/>
            <a:ext cx="2530764" cy="253076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椭圆 15"/>
          <p:cNvSpPr/>
          <p:nvPr/>
        </p:nvSpPr>
        <p:spPr bwMode="auto">
          <a:xfrm flipV="1">
            <a:off x="3352800" y="55626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 flipV="1">
            <a:off x="5867400" y="30480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5890259" y="3070859"/>
            <a:ext cx="622555" cy="188214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3" name="矩形 32"/>
          <p:cNvSpPr/>
          <p:nvPr/>
        </p:nvSpPr>
        <p:spPr>
          <a:xfrm>
            <a:off x="4018863" y="3930493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微软雅黑" pitchFamily="34" charset="-122"/>
              </a:rPr>
              <a:t>a + </a:t>
            </a:r>
            <a:r>
              <a:rPr lang="en-US" altLang="zh-CN" dirty="0" smtClean="0">
                <a:ea typeface="微软雅黑" pitchFamily="34" charset="-122"/>
              </a:rPr>
              <a:t>b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21850" y="522421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a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243293" y="3774761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3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54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宋体" pitchFamily="2" charset="-122"/>
              </a:rPr>
              <a:t>任课老师： 李炎然</a:t>
            </a:r>
          </a:p>
        </p:txBody>
      </p:sp>
      <p:sp>
        <p:nvSpPr>
          <p:cNvPr id="6148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429001" y="1676400"/>
            <a:ext cx="5715000" cy="2514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Email</a:t>
            </a: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:   </a:t>
            </a:r>
            <a:r>
              <a:rPr lang="en-US" altLang="zh-CN" sz="2800" dirty="0" smtClean="0">
                <a:solidFill>
                  <a:srgbClr val="FF0000"/>
                </a:solidFill>
                <a:ea typeface="黑体" pitchFamily="2" charset="-122"/>
                <a:hlinkClick r:id="rId3"/>
              </a:rPr>
              <a:t>lyran@szu.edu.cn</a:t>
            </a:r>
            <a:endParaRPr lang="en-US" altLang="zh-CN" sz="2800" dirty="0" smtClean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Phone:  26733127 </a:t>
            </a:r>
            <a:endParaRPr lang="en-US" altLang="zh-CN" sz="2800" dirty="0" smtClean="0">
              <a:ea typeface="黑体" pitchFamily="2" charset="-122"/>
            </a:endParaRPr>
          </a:p>
          <a:p>
            <a:pPr eaLnBrk="1" hangingPunct="1">
              <a:spcBef>
                <a:spcPct val="40000"/>
              </a:spcBef>
              <a:buNone/>
              <a:defRPr/>
            </a:pPr>
            <a:r>
              <a:rPr lang="en-US" altLang="zh-CN" dirty="0" smtClean="0">
                <a:ea typeface="黑体" pitchFamily="2" charset="-122"/>
              </a:rPr>
              <a:t>Office:  </a:t>
            </a:r>
            <a:r>
              <a:rPr lang="zh-CN" altLang="en-US" dirty="0" smtClean="0">
                <a:ea typeface="黑体" pitchFamily="2" charset="-122"/>
              </a:rPr>
              <a:t>南区</a:t>
            </a:r>
            <a:r>
              <a:rPr lang="zh-CN" altLang="en-US" dirty="0">
                <a:ea typeface="黑体" pitchFamily="2" charset="-122"/>
              </a:rPr>
              <a:t>致</a:t>
            </a:r>
            <a:r>
              <a:rPr lang="zh-CN" altLang="en-US" dirty="0" smtClean="0">
                <a:ea typeface="黑体" pitchFamily="2" charset="-122"/>
              </a:rPr>
              <a:t>腾楼</a:t>
            </a:r>
            <a:r>
              <a:rPr lang="en-US" altLang="zh-CN" dirty="0" smtClean="0">
                <a:ea typeface="黑体" pitchFamily="2" charset="-122"/>
              </a:rPr>
              <a:t>930(</a:t>
            </a:r>
            <a:r>
              <a:rPr lang="zh-CN" altLang="en-US" dirty="0">
                <a:ea typeface="黑体" pitchFamily="2" charset="-122"/>
              </a:rPr>
              <a:t>计算机楼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" y="1371600"/>
            <a:ext cx="3287713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1597"/>
              </p:ext>
            </p:extLst>
          </p:nvPr>
        </p:nvGraphicFramePr>
        <p:xfrm>
          <a:off x="2111531" y="2438400"/>
          <a:ext cx="504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xmlns="" val="140463971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219098811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78241849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12868467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71008282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405054676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274475512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xmlns="" val="101156791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485206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699607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52892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548327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745932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77772839"/>
                  </a:ext>
                </a:extLst>
              </a:tr>
            </a:tbl>
          </a:graphicData>
        </a:graphic>
      </p:graphicFrame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447800"/>
            <a:ext cx="33791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点</a:t>
            </a:r>
            <a:r>
              <a:rPr lang="en-US" altLang="zh-CN" sz="2200" dirty="0">
                <a:solidFill>
                  <a:srgbClr val="FF0000"/>
                </a:solidFill>
                <a:ea typeface="微软雅黑" pitchFamily="34" charset="-122"/>
              </a:rPr>
              <a:t>q</a:t>
            </a:r>
            <a:r>
              <a:rPr lang="zh-CN" altLang="en-US" sz="2200" dirty="0">
                <a:ea typeface="微软雅黑" pitchFamily="34" charset="-122"/>
              </a:rPr>
              <a:t>到点</a:t>
            </a:r>
            <a:r>
              <a:rPr lang="en-US" altLang="zh-CN" sz="2200" dirty="0">
                <a:solidFill>
                  <a:srgbClr val="00B050"/>
                </a:solidFill>
                <a:ea typeface="微软雅黑" pitchFamily="34" charset="-122"/>
              </a:rPr>
              <a:t>p</a:t>
            </a:r>
            <a:r>
              <a:rPr lang="zh-CN" altLang="en-US" sz="2200" dirty="0">
                <a:ea typeface="微软雅黑" pitchFamily="34" charset="-122"/>
              </a:rPr>
              <a:t>的位移是</a:t>
            </a:r>
            <a:r>
              <a:rPr lang="en-US" altLang="zh-CN" sz="2200" dirty="0" smtClean="0">
                <a:ea typeface="微软雅黑" pitchFamily="34" charset="-122"/>
              </a:rPr>
              <a:t>p − q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1.2.3 </a:t>
            </a:r>
            <a:r>
              <a:rPr lang="zh-CN" altLang="en-US" kern="0" dirty="0" smtClean="0"/>
              <a:t>一点到另一点的位移</a:t>
            </a:r>
            <a:endParaRPr lang="zh-CN" altLang="en-US" kern="0" dirty="0"/>
          </a:p>
        </p:txBody>
      </p:sp>
      <p:cxnSp>
        <p:nvCxnSpPr>
          <p:cNvPr id="24" name="直接箭头连接符 23"/>
          <p:cNvCxnSpPr>
            <a:stCxn id="5" idx="5"/>
            <a:endCxn id="17" idx="1"/>
          </p:cNvCxnSpPr>
          <p:nvPr/>
        </p:nvCxnSpPr>
        <p:spPr bwMode="auto">
          <a:xfrm>
            <a:off x="3387011" y="3726833"/>
            <a:ext cx="3109636" cy="591598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" name="椭圆 15"/>
          <p:cNvSpPr/>
          <p:nvPr/>
        </p:nvSpPr>
        <p:spPr bwMode="auto">
          <a:xfrm flipV="1">
            <a:off x="3352800" y="55626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 flipV="1">
            <a:off x="5867400" y="3048000"/>
            <a:ext cx="45719" cy="45719"/>
          </a:xfrm>
          <a:prstGeom prst="ellipse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18831" y="39740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p - q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3319940" y="3657600"/>
            <a:ext cx="78579" cy="81112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489952" y="4310062"/>
            <a:ext cx="45719" cy="57150"/>
          </a:xfrm>
          <a:prstGeom prst="ellipse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40799" y="326329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q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87663" y="394909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ea typeface="微软雅黑" pitchFamily="34" charset="-122"/>
              </a:rPr>
              <a:t>p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6" grpId="0"/>
      <p:bldP spid="19" grpId="0"/>
      <p:bldP spid="35" grpId="0"/>
      <p:bldP spid="5" grpId="0" animBg="1"/>
      <p:bldP spid="17" grpId="0" animBg="1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392190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进行相乘：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3921907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4044" t="-27273" r="-373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76989" y="2254794"/>
                <a:ext cx="2658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也可以表示为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254794"/>
                <a:ext cx="265829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5963" t="-25455" r="-573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 </a:t>
            </a:r>
            <a:r>
              <a:rPr lang="zh-CN" altLang="en-US" kern="0" dirty="0" smtClean="0"/>
              <a:t>标量与向量的乘法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09343"/>
              </p:ext>
            </p:extLst>
          </p:nvPr>
        </p:nvGraphicFramePr>
        <p:xfrm>
          <a:off x="3213100" y="3276600"/>
          <a:ext cx="273685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6" imgW="977760" imgH="711000" progId="Equation.DSMT4">
                  <p:embed/>
                </p:oleObj>
              </mc:Choice>
              <mc:Fallback>
                <p:oleObj name="Equation" r:id="rId6" imgW="977760" imgH="7110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3100" y="3276600"/>
                        <a:ext cx="2736850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6989" y="28194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33800" y="1524000"/>
                <a:ext cx="2333203" cy="1487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524000"/>
                <a:ext cx="2333203" cy="14877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4286366" cy="23698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𝛽𝛾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左分配律：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𝛾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右分配律：</a:t>
                </a:r>
                <a14:m>
                  <m:oMath xmlns:m="http://schemas.openxmlformats.org/officeDocument/2006/math">
                    <m:r>
                      <a:rPr lang="zh-CN" alt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4286366" cy="2369880"/>
              </a:xfrm>
              <a:prstGeom prst="rect">
                <a:avLst/>
              </a:prstGeom>
              <a:blipFill>
                <a:blip r:embed="rId3"/>
                <a:stretch>
                  <a:fillRect l="-3698" b="-205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1.3.1 </a:t>
            </a:r>
            <a:r>
              <a:rPr lang="zh-CN" altLang="en-US" kern="0" dirty="0" smtClean="0"/>
              <a:t>标向量乘法的性质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533400" y="4314567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注：这些简单</a:t>
            </a:r>
            <a:r>
              <a:rPr lang="zh-CN" altLang="en-US" sz="2200" dirty="0">
                <a:ea typeface="微软雅黑" pitchFamily="34" charset="-122"/>
              </a:rPr>
              <a:t>等式</a:t>
            </a:r>
            <a:r>
              <a:rPr lang="zh-CN" altLang="en-US" sz="2200" dirty="0" smtClean="0">
                <a:ea typeface="微软雅黑" pitchFamily="34" charset="-122"/>
              </a:rPr>
              <a:t>，一定</a:t>
            </a:r>
            <a:r>
              <a:rPr lang="zh-CN" altLang="en-US" sz="2200" dirty="0">
                <a:ea typeface="微软雅黑" pitchFamily="34" charset="-122"/>
              </a:rPr>
              <a:t>要完全</a:t>
            </a:r>
            <a:r>
              <a:rPr lang="zh-CN" altLang="en-US" sz="2200" dirty="0" smtClean="0">
                <a:ea typeface="微软雅黑" pitchFamily="34" charset="-122"/>
              </a:rPr>
              <a:t>理解！！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990600"/>
                <a:ext cx="29786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400" dirty="0" smtClean="0">
                    <a:ea typeface="微软雅黑" pitchFamily="34" charset="-122"/>
                  </a:rPr>
                  <a:t>标量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</m:oMath>
                </a14:m>
                <a:r>
                  <a:rPr lang="zh-CN" altLang="en-US" sz="2400" dirty="0" smtClean="0">
                    <a:ea typeface="微软雅黑" pitchFamily="34" charset="-122"/>
                  </a:rPr>
                  <a:t>与向量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、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ea typeface="微软雅黑" pitchFamily="34" charset="-122"/>
                  </a:rPr>
                  <a:t>：</a:t>
                </a:r>
                <a:endParaRPr lang="zh-CN" altLang="en-US" sz="24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29786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35" t="-26667" r="-5112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4823628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和标量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4823628" cy="677108"/>
              </a:xfrm>
              <a:prstGeom prst="rect">
                <a:avLst/>
              </a:prstGeom>
              <a:blipFill>
                <a:blip r:embed="rId4"/>
                <a:stretch>
                  <a:fillRect l="-3287" r="-2655" b="-99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1.3.2 </a:t>
            </a:r>
            <a:r>
              <a:rPr lang="zh-CN" altLang="en-US" kern="0" dirty="0" smtClean="0"/>
              <a:t>线性组合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0" y="27432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是向量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线性组合。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33400" y="3341913"/>
                <a:ext cx="6926191" cy="152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是该向量的系数。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一个简单的例子：对于任何向量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，有如下等式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341913"/>
                <a:ext cx="6926191" cy="1523494"/>
              </a:xfrm>
              <a:prstGeom prst="rect">
                <a:avLst/>
              </a:prstGeom>
              <a:blipFill rotWithShape="0">
                <a:blip r:embed="rId7"/>
                <a:stretch>
                  <a:fillRect l="-2289" b="-36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201529"/>
              </p:ext>
            </p:extLst>
          </p:nvPr>
        </p:nvGraphicFramePr>
        <p:xfrm>
          <a:off x="2133600" y="5334000"/>
          <a:ext cx="2466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8" imgW="1117440" imgH="228600" progId="Equation.DSMT4">
                  <p:embed/>
                </p:oleObj>
              </mc:Choice>
              <mc:Fallback>
                <p:oleObj name="Equation" r:id="rId8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5334000"/>
                        <a:ext cx="24669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876800" y="4876800"/>
                <a:ext cx="1303370" cy="1396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303370" cy="1396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51483" y="4885800"/>
                <a:ext cx="1575944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483" y="4885800"/>
                <a:ext cx="1575944" cy="13662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19800" y="6252008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252008"/>
                <a:ext cx="2362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26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847347" y="2064728"/>
                <a:ext cx="2633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347" y="2064728"/>
                <a:ext cx="2633093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4" grpId="0"/>
      <p:bldP spid="6" grpId="0" uiExpand="1" build="p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371600"/>
                <a:ext cx="7004225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给定两个向量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以及线性组合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b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0.75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+1.5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7004225" cy="677108"/>
              </a:xfrm>
              <a:prstGeom prst="rect">
                <a:avLst/>
              </a:prstGeom>
              <a:blipFill>
                <a:blip r:embed="rId3"/>
                <a:stretch>
                  <a:fillRect l="-2265" r="-1568" b="-991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zh-CN" altLang="en-US" kern="0" dirty="0" smtClean="0"/>
              <a:t>线性组合例子：</a:t>
            </a:r>
            <a:endParaRPr lang="zh-CN" altLang="en-US" kern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78502"/>
              </p:ext>
            </p:extLst>
          </p:nvPr>
        </p:nvGraphicFramePr>
        <p:xfrm>
          <a:off x="782318" y="289560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7687925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708111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4308450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331539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8618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2992027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7415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5964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8060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2844360"/>
                  </a:ext>
                </a:extLst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 bwMode="auto">
          <a:xfrm flipV="1">
            <a:off x="782318" y="3962400"/>
            <a:ext cx="1066800" cy="1093201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782318" y="5055600"/>
            <a:ext cx="2133600" cy="2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07575"/>
              </p:ext>
            </p:extLst>
          </p:nvPr>
        </p:nvGraphicFramePr>
        <p:xfrm>
          <a:off x="5065800" y="2895600"/>
          <a:ext cx="32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xmlns="" val="76879251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708111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4308450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331539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3586183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29920270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7415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5964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8060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284436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>
            <a:endCxn id="16" idx="2"/>
          </p:cNvCxnSpPr>
          <p:nvPr/>
        </p:nvCxnSpPr>
        <p:spPr bwMode="auto">
          <a:xfrm>
            <a:off x="5065800" y="5055600"/>
            <a:ext cx="1620000" cy="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4" name="直接箭头连接符 23"/>
          <p:cNvCxnSpPr>
            <a:stCxn id="16" idx="2"/>
          </p:cNvCxnSpPr>
          <p:nvPr/>
        </p:nvCxnSpPr>
        <p:spPr bwMode="auto">
          <a:xfrm flipV="1">
            <a:off x="6685800" y="3429000"/>
            <a:ext cx="1620000" cy="1626600"/>
          </a:xfrm>
          <a:prstGeom prst="straightConnector1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5065800" y="3428999"/>
            <a:ext cx="3240000" cy="162660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615208" y="4678229"/>
                <a:ext cx="467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208" y="4678229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34718" y="4139668"/>
                <a:ext cx="473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18" y="4139668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337880" y="3930116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ea typeface="微软雅黑" pitchFamily="34" charset="-122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80" y="3930116"/>
                <a:ext cx="3642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437249" y="5064344"/>
                <a:ext cx="900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0.75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249" y="5064344"/>
                <a:ext cx="90063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495800" y="4139668"/>
                <a:ext cx="777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itchFamily="34" charset="-122"/>
                        </a:rPr>
                        <m:t>1.5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800" y="4139668"/>
                <a:ext cx="77771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30" grpId="0"/>
      <p:bldP spid="32" grpId="0"/>
      <p:bldP spid="31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zh-CN" altLang="en-US" sz="2200" dirty="0" smtClean="0">
                    <a:ea typeface="微软雅黑" pitchFamily="34" charset="-122"/>
                  </a:rPr>
                  <a:t>在数域</a:t>
                </a:r>
                <a14:m>
                  <m:oMath xmlns:m="http://schemas.openxmlformats.org/officeDocument/2006/math"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上的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en-US" altLang="zh-CN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:V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V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→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≥0,∀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当且仅当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zh-CN" altLang="en-US" sz="2200" dirty="0">
                    <a:ea typeface="微软雅黑" pitchFamily="34" charset="-122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tx1"/>
                            </a:solidFill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且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b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;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ea typeface="微软雅黑" pitchFamily="34" charset="-122"/>
                      </a:rPr>
                      <m:t>称为内积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blipFill rotWithShape="0">
                <a:blip r:embed="rId3"/>
                <a:stretch>
                  <a:fillRect l="-2151" t="-3061" b="-61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57200" y="3657600"/>
                <a:ext cx="85680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上，计算两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求和函数：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657600"/>
                <a:ext cx="8568051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849" t="-25000" r="-1138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71800" y="4953000"/>
                <a:ext cx="3500445" cy="1514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953000"/>
                <a:ext cx="3500445" cy="15146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76400" y="4191000"/>
                <a:ext cx="63467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634673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2" grpId="0" build="p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定义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zh-CN" altLang="en-US" sz="2200" dirty="0" smtClean="0">
                    <a:ea typeface="微软雅黑" pitchFamily="34" charset="-122"/>
                  </a:rPr>
                  <a:t>在数域</a:t>
                </a:r>
                <a14:m>
                  <m:oMath xmlns:m="http://schemas.openxmlformats.org/officeDocument/2006/math"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上的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en-US" altLang="zh-CN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定义函数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:V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×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V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→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满足</m:t>
                    </m:r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：</m:t>
                    </m:r>
                  </m:oMath>
                </a14:m>
                <a:endParaRPr lang="en-US" altLang="zh-CN" sz="2200" dirty="0" smtClean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≥0,∀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当且仅当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zh-CN" altLang="en-US" sz="2200" dirty="0">
                    <a:ea typeface="微软雅黑" pitchFamily="34" charset="-122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=0</a:t>
                </a:r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+</m:t>
                        </m:r>
                        <m: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 smtClean="0">
                            <a:solidFill>
                              <a:schemeClr val="tx1"/>
                            </a:solidFill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𝛼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𝛽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且</a:t>
                </a:r>
                <a:r>
                  <a:rPr lang="en-US" altLang="zh-CN" sz="2200" dirty="0" smtClean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b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914400" lvl="1" indent="-457200">
                  <a:spcBef>
                    <a:spcPct val="50000"/>
                  </a:spcBef>
                  <a:buClr>
                    <a:srgbClr val="990000"/>
                  </a:buClr>
                  <a:buFont typeface="+mj-ea"/>
                  <a:buAutoNum type="circleNumDbPlain"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200" dirty="0">
                            <a:ea typeface="微软雅黑" pitchFamily="34" charset="-122"/>
                          </a:rPr>
                          <m:t>a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a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∀</m:t>
                    </m:r>
                    <m:r>
                      <m:rPr>
                        <m:nor/>
                      </m:rPr>
                      <a:rPr lang="en-US" altLang="zh-CN" sz="2200" dirty="0">
                        <a:ea typeface="微软雅黑" pitchFamily="34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ea typeface="微软雅黑" pitchFamily="34" charset="-122"/>
                      </a:rPr>
                      <m:t>b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;</a:t>
                </a: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:r>
                  <a:rPr lang="zh-CN" altLang="en-US" sz="2200" dirty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∙</m:t>
                        </m:r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ea typeface="微软雅黑" pitchFamily="34" charset="-122"/>
                      </a:rPr>
                      <m:t>称为内积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90600"/>
                <a:ext cx="7936981" cy="2392706"/>
              </a:xfrm>
              <a:prstGeom prst="rect">
                <a:avLst/>
              </a:prstGeom>
              <a:blipFill rotWithShape="0">
                <a:blip r:embed="rId4"/>
                <a:stretch>
                  <a:fillRect l="-2151" t="-3061" b="-61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457200" y="3657600"/>
                <a:ext cx="8686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求和为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ea typeface="微软雅黑" pitchFamily="34" charset="-122"/>
                  </a:rPr>
                  <a:t>内积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657600"/>
                <a:ext cx="86868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825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065849"/>
              </p:ext>
            </p:extLst>
          </p:nvPr>
        </p:nvGraphicFramePr>
        <p:xfrm>
          <a:off x="990600" y="4495800"/>
          <a:ext cx="6705600" cy="7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6" imgW="3682800" imgH="431640" progId="Equation.DSMT4">
                  <p:embed/>
                </p:oleObj>
              </mc:Choice>
              <mc:Fallback>
                <p:oleObj name="Equation" r:id="rId6" imgW="3682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6705600" cy="78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40644"/>
              </p:ext>
            </p:extLst>
          </p:nvPr>
        </p:nvGraphicFramePr>
        <p:xfrm>
          <a:off x="960438" y="5257800"/>
          <a:ext cx="73517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8" imgW="4038480" imgH="685800" progId="Equation.DSMT4">
                  <p:embed/>
                </p:oleObj>
              </mc:Choice>
              <mc:Fallback>
                <p:oleObj name="Equation" r:id="rId8" imgW="40384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0438" y="5257800"/>
                        <a:ext cx="7351712" cy="1246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445517"/>
              </p:ext>
            </p:extLst>
          </p:nvPr>
        </p:nvGraphicFramePr>
        <p:xfrm>
          <a:off x="5400675" y="5867400"/>
          <a:ext cx="35115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10" imgW="1714320" imgH="253800" progId="Equation.DSMT4">
                  <p:embed/>
                </p:oleObj>
              </mc:Choice>
              <mc:Fallback>
                <p:oleObj name="Equation" r:id="rId10" imgW="1714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00675" y="5867400"/>
                        <a:ext cx="351155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71600" y="3962400"/>
                <a:ext cx="63467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62400"/>
                <a:ext cx="634673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 </a:t>
            </a:r>
            <a:r>
              <a:rPr lang="zh-CN" altLang="en-US" kern="0" dirty="0" smtClean="0"/>
              <a:t>内积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88070"/>
              </p:ext>
            </p:extLst>
          </p:nvPr>
        </p:nvGraphicFramePr>
        <p:xfrm>
          <a:off x="457200" y="3581400"/>
          <a:ext cx="8458200" cy="1572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4" imgW="3962160" imgH="736560" progId="Equation.DSMT4">
                  <p:embed/>
                </p:oleObj>
              </mc:Choice>
              <mc:Fallback>
                <p:oleObj name="Equation" r:id="rId4" imgW="3962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581400"/>
                        <a:ext cx="8458200" cy="1572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27432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例子：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04800" y="1143000"/>
                <a:ext cx="8686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例子：在向量空间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ℝ</m:t>
                    </m:r>
                    <m:r>
                      <a:rPr lang="en-US" altLang="zh-CN" sz="2200" b="0" i="1" baseline="300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上，两</a:t>
                </a:r>
                <a:r>
                  <a:rPr lang="zh-CN" altLang="en-US" sz="2200" dirty="0">
                    <a:ea typeface="微软雅黑" pitchFamily="34" charset="-122"/>
                  </a:rPr>
                  <a:t>个向量对应项相乘之后</a:t>
                </a:r>
                <a:r>
                  <a:rPr lang="zh-CN" altLang="en-US" sz="2200" dirty="0" smtClean="0">
                    <a:ea typeface="微软雅黑" pitchFamily="34" charset="-122"/>
                  </a:rPr>
                  <a:t>求和为内积：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143000"/>
                <a:ext cx="868680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82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47800" y="1600200"/>
                <a:ext cx="6391686" cy="595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00200"/>
                <a:ext cx="6391686" cy="5954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1289020"/>
                <a:ext cx="4244367" cy="18620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交换律：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结合律：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𝛾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𝛾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分配律：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1289020"/>
                <a:ext cx="4244367" cy="1862048"/>
              </a:xfrm>
              <a:prstGeom prst="rect">
                <a:avLst/>
              </a:prstGeom>
              <a:blipFill>
                <a:blip r:embed="rId4"/>
                <a:stretch>
                  <a:fillRect l="-3736" r="-431" b="-49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8075" y="3452852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1.4.1 </a:t>
            </a:r>
            <a:r>
              <a:rPr lang="zh-CN" altLang="en-US" kern="0" dirty="0" smtClean="0"/>
              <a:t>内积的性质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29506"/>
              </p:ext>
            </p:extLst>
          </p:nvPr>
        </p:nvGraphicFramePr>
        <p:xfrm>
          <a:off x="1524000" y="4191000"/>
          <a:ext cx="4967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2425680" imgH="279360" progId="Equation.DSMT4">
                  <p:embed/>
                </p:oleObj>
              </mc:Choice>
              <mc:Fallback>
                <p:oleObj name="Equation" r:id="rId5" imgW="2425680" imgH="2793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4191000"/>
                        <a:ext cx="4967287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524000"/>
                <a:ext cx="5503623" cy="18980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选出第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b="0" dirty="0" smtClean="0">
                    <a:ea typeface="微软雅黑" pitchFamily="34" charset="-122"/>
                  </a:rPr>
                  <a:t>项：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向量每一项之和：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𝟏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…+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b="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b="0" dirty="0" smtClean="0">
                    <a:ea typeface="微软雅黑" pitchFamily="34" charset="-122"/>
                  </a:rPr>
                  <a:t>向量每一项的平方和：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…+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24000"/>
                <a:ext cx="5503623" cy="1898084"/>
              </a:xfrm>
              <a:prstGeom prst="rect">
                <a:avLst/>
              </a:prstGeom>
              <a:blipFill rotWithShape="0">
                <a:blip r:embed="rId3"/>
                <a:stretch>
                  <a:fillRect l="-2879" b="-51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1.4.2 </a:t>
            </a:r>
            <a:r>
              <a:rPr lang="zh-CN" altLang="en-US" kern="0" dirty="0" smtClean="0"/>
              <a:t>常用的内积等式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724400" y="60198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ea typeface="微软雅黑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ea typeface="微软雅黑" pitchFamily="34" charset="-122"/>
                  </a:rPr>
                  <a:t>项为</a:t>
                </a:r>
                <a:r>
                  <a:rPr lang="en-US" altLang="zh-CN" dirty="0" smtClean="0">
                    <a:ea typeface="微软雅黑" pitchFamily="34" charset="-122"/>
                  </a:rPr>
                  <a:t>1</a:t>
                </a:r>
                <a:r>
                  <a:rPr lang="zh-CN" altLang="en-US" dirty="0" smtClean="0">
                    <a:ea typeface="微软雅黑" pitchFamily="34" charset="-122"/>
                  </a:rPr>
                  <a:t>，其它为</a:t>
                </a:r>
                <a:r>
                  <a:rPr lang="en-US" altLang="zh-CN" dirty="0" smtClean="0">
                    <a:ea typeface="微软雅黑" pitchFamily="34" charset="-122"/>
                  </a:rPr>
                  <a:t>0</a:t>
                </a:r>
                <a:endParaRPr lang="zh-CN" altLang="en-US" sz="1800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019800"/>
                <a:ext cx="23622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2" t="-11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38400" y="3657600"/>
                <a:ext cx="4444807" cy="2356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657600"/>
                <a:ext cx="4444807" cy="23567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2750"/>
            <a:ext cx="7848600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教材</a:t>
            </a:r>
            <a:endParaRPr lang="zh-CN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90417"/>
            <a:ext cx="5562600" cy="4105275"/>
          </a:xfrm>
        </p:spPr>
        <p:txBody>
          <a:bodyPr/>
          <a:lstStyle/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书名：</a:t>
            </a:r>
            <a:r>
              <a:rPr lang="en-US" altLang="zh-CN" sz="2800" dirty="0"/>
              <a:t>Introduction to Applied Linear Algebra: Vectors, Matrices, and Least Squares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著者：</a:t>
            </a:r>
            <a:r>
              <a:rPr lang="en-US" altLang="zh-CN" sz="2800" dirty="0"/>
              <a:t>S. Boyd, L. </a:t>
            </a:r>
            <a:r>
              <a:rPr lang="en-US" altLang="zh-CN" sz="2800" dirty="0" err="1" smtClean="0"/>
              <a:t>Vandenberghe</a:t>
            </a:r>
            <a:endParaRPr lang="en-US" altLang="zh-CN" sz="2800" dirty="0" smtClean="0"/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出版社：</a:t>
            </a:r>
            <a:r>
              <a:rPr lang="en-US" altLang="zh-CN" sz="2800" dirty="0"/>
              <a:t>Cambridge University Press</a:t>
            </a:r>
            <a:endParaRPr lang="zh-CN" altLang="zh-CN" sz="2800" dirty="0" smtClean="0">
              <a:solidFill>
                <a:schemeClr val="tx1"/>
              </a:solidFill>
            </a:endParaRPr>
          </a:p>
          <a:p>
            <a:pPr marL="457200" indent="-457200" eaLnBrk="1" hangingPunct="1"/>
            <a:r>
              <a:rPr lang="zh-CN" altLang="zh-CN" sz="2800" dirty="0" smtClean="0">
                <a:solidFill>
                  <a:schemeClr val="tx1"/>
                </a:solidFill>
              </a:rPr>
              <a:t>出版日期：</a:t>
            </a:r>
            <a:r>
              <a:rPr lang="en-US" altLang="zh-CN" sz="2800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265" b="35851"/>
          <a:stretch/>
        </p:blipFill>
        <p:spPr>
          <a:xfrm>
            <a:off x="5885200" y="838200"/>
            <a:ext cx="3258800" cy="320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8889" r="8072" b="21111"/>
          <a:stretch/>
        </p:blipFill>
        <p:spPr>
          <a:xfrm>
            <a:off x="6019800" y="3810000"/>
            <a:ext cx="2057401" cy="27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24537"/>
              </p:ext>
            </p:extLst>
          </p:nvPr>
        </p:nvGraphicFramePr>
        <p:xfrm>
          <a:off x="762000" y="2286000"/>
          <a:ext cx="4918075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Equation" r:id="rId4" imgW="2755800" imgH="1269720" progId="Equation.DSMT4">
                  <p:embed/>
                </p:oleObj>
              </mc:Choice>
              <mc:Fallback>
                <p:oleObj name="Equation" r:id="rId4" imgW="275580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286000"/>
                        <a:ext cx="4918075" cy="216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1.4.3</a:t>
            </a:r>
            <a:r>
              <a:rPr lang="zh-CN" altLang="en-US" dirty="0" smtClean="0"/>
              <a:t>柯西</a:t>
            </a:r>
            <a:r>
              <a:rPr lang="en-US" altLang="zh-CN" dirty="0"/>
              <a:t>—</a:t>
            </a:r>
            <a:r>
              <a:rPr lang="zh-CN" altLang="en-US" dirty="0"/>
              <a:t>施瓦茨</a:t>
            </a:r>
            <a:r>
              <a:rPr lang="en-US" altLang="zh-CN" dirty="0"/>
              <a:t>Cauchy-</a:t>
            </a:r>
            <a:r>
              <a:rPr lang="en-US" altLang="zh-CN" dirty="0" err="1"/>
              <a:t>Schwartzn</a:t>
            </a:r>
            <a:r>
              <a:rPr lang="zh-CN" altLang="en-US" dirty="0" smtClean="0"/>
              <a:t>不等式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808633"/>
              </p:ext>
            </p:extLst>
          </p:nvPr>
        </p:nvGraphicFramePr>
        <p:xfrm>
          <a:off x="838200" y="4572000"/>
          <a:ext cx="702468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3" name="Equation" r:id="rId6" imgW="3936960" imgH="1168200" progId="Equation.DSMT4">
                  <p:embed/>
                </p:oleObj>
              </mc:Choice>
              <mc:Fallback>
                <p:oleObj name="Equation" r:id="rId6" imgW="39369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572000"/>
                        <a:ext cx="7024688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5800" y="1676400"/>
                <a:ext cx="38826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等式成立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0"/>
                <a:ext cx="388260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8600" y="838200"/>
                <a:ext cx="7162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设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·,·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是向量空间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上的内积，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，则有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716280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14600" y="1219200"/>
                <a:ext cx="3048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〈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19200"/>
                <a:ext cx="3048207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09800" y="2297668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97668"/>
                <a:ext cx="3048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257799" y="4038600"/>
                <a:ext cx="30500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9" y="4038600"/>
                <a:ext cx="305007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4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1.4.3 </a:t>
            </a:r>
            <a:r>
              <a:rPr lang="zh-CN" altLang="en-US" dirty="0" smtClean="0"/>
              <a:t>利润最大化：向量化表示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57200" y="27178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178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6800" y="1143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itchFamily="34" charset="0"/>
              </a:rPr>
              <a:t>令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5181600" y="2590800"/>
          <a:ext cx="17192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6" imgW="787320" imgH="1244520" progId="Equation.DSMT4">
                  <p:embed/>
                </p:oleObj>
              </mc:Choice>
              <mc:Fallback>
                <p:oleObj name="Equation" r:id="rId6" imgW="7873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2590800"/>
                        <a:ext cx="171926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3276600" y="3581400"/>
            <a:ext cx="1524000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24000" y="1066800"/>
                <a:ext cx="5931047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066800"/>
                <a:ext cx="5931047" cy="7081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利润最大化：作业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23766"/>
              </p:ext>
            </p:extLst>
          </p:nvPr>
        </p:nvGraphicFramePr>
        <p:xfrm>
          <a:off x="457200" y="27178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2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178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93085"/>
              </p:ext>
            </p:extLst>
          </p:nvPr>
        </p:nvGraphicFramePr>
        <p:xfrm>
          <a:off x="2209800" y="990600"/>
          <a:ext cx="47926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3" name="Equation" r:id="rId6" imgW="2197080" imgH="482400" progId="Equation.DSMT4">
                  <p:embed/>
                </p:oleObj>
              </mc:Choice>
              <mc:Fallback>
                <p:oleObj name="Equation" r:id="rId6" imgW="2197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4792662" cy="1004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00200" y="1219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Calibri" pitchFamily="34" charset="0"/>
              </a:rPr>
              <a:t>令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5181600" y="2590800"/>
          <a:ext cx="17192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4" name="Equation" r:id="rId8" imgW="787320" imgH="1244520" progId="Equation.DSMT4">
                  <p:embed/>
                </p:oleObj>
              </mc:Choice>
              <mc:Fallback>
                <p:oleObj name="Equation" r:id="rId8" imgW="7873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2590800"/>
                        <a:ext cx="1719263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 bwMode="auto">
          <a:xfrm>
            <a:off x="3276600" y="3581400"/>
            <a:ext cx="1524000" cy="3810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295400"/>
            <a:ext cx="7696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计算机以浮点格式存储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实</a:t>
            </a:r>
            <a:r>
              <a:rPr lang="en-US" altLang="zh-CN" sz="2200" dirty="0">
                <a:ea typeface="微软雅黑" pitchFamily="34" charset="-122"/>
              </a:rPr>
              <a:t>)</a:t>
            </a:r>
            <a:r>
              <a:rPr lang="zh-CN" altLang="en-US" sz="2200" dirty="0" smtClean="0">
                <a:ea typeface="微软雅黑" pitchFamily="34" charset="-122"/>
              </a:rPr>
              <a:t>数值。</a:t>
            </a:r>
            <a:endParaRPr lang="en-US" altLang="zh-CN" sz="2200" dirty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基本的算术运算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zh-CN" altLang="en-US" sz="2200" dirty="0">
                <a:ea typeface="微软雅黑" pitchFamily="34" charset="-122"/>
              </a:rPr>
              <a:t>加法，</a:t>
            </a:r>
            <a:r>
              <a:rPr lang="zh-CN" altLang="en-US" sz="2200" dirty="0" smtClean="0">
                <a:ea typeface="微软雅黑" pitchFamily="34" charset="-122"/>
              </a:rPr>
              <a:t>乘法等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  <a:r>
              <a:rPr lang="zh-CN" altLang="en-US" sz="2200" dirty="0">
                <a:ea typeface="微软雅黑" pitchFamily="34" charset="-122"/>
              </a:rPr>
              <a:t>被称为</a:t>
            </a:r>
            <a:r>
              <a:rPr lang="zh-CN" altLang="en-US" sz="2200" b="1" dirty="0" smtClean="0">
                <a:ea typeface="微软雅黑" pitchFamily="34" charset="-122"/>
              </a:rPr>
              <a:t>浮点运算</a:t>
            </a:r>
            <a:r>
              <a:rPr lang="en-US" altLang="zh-CN" sz="2200" dirty="0" smtClean="0">
                <a:ea typeface="微软雅黑" pitchFamily="34" charset="-122"/>
              </a:rPr>
              <a:t>(flop)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b="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算法或操作</a:t>
            </a:r>
            <a:r>
              <a:rPr lang="zh-CN" altLang="en-US" sz="2200" dirty="0" smtClean="0">
                <a:ea typeface="微软雅黑" pitchFamily="34" charset="-122"/>
              </a:rPr>
              <a:t>的时间复杂度：作为</a:t>
            </a:r>
            <a:r>
              <a:rPr lang="zh-CN" altLang="en-US" sz="2200" dirty="0">
                <a:ea typeface="微软雅黑" pitchFamily="34" charset="-122"/>
              </a:rPr>
              <a:t>输入维数的函数所需要</a:t>
            </a:r>
            <a:r>
              <a:rPr lang="zh-CN" altLang="en-US" sz="2200" dirty="0" smtClean="0">
                <a:ea typeface="微软雅黑" pitchFamily="34" charset="-122"/>
              </a:rPr>
              <a:t>的浮点运算总数。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算法复杂度通常以</a:t>
            </a:r>
            <a:r>
              <a:rPr lang="zh-CN" altLang="en-US" sz="2200" dirty="0">
                <a:ea typeface="微软雅黑" pitchFamily="34" charset="-122"/>
              </a:rPr>
              <a:t>非常粗略地</a:t>
            </a:r>
            <a:r>
              <a:rPr lang="zh-CN" altLang="en-US" sz="2200" dirty="0" smtClean="0">
                <a:ea typeface="微软雅黑" pitchFamily="34" charset="-122"/>
              </a:rPr>
              <a:t>近似估算。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（程序）执行时间</a:t>
            </a:r>
            <a:r>
              <a:rPr lang="zh-CN" altLang="en-US" sz="2200" dirty="0">
                <a:ea typeface="微软雅黑" pitchFamily="34" charset="-122"/>
              </a:rPr>
              <a:t>的粗略</a:t>
            </a:r>
            <a:r>
              <a:rPr lang="zh-CN" altLang="en-US" sz="2200" dirty="0" smtClean="0">
                <a:ea typeface="微软雅黑" pitchFamily="34" charset="-122"/>
              </a:rPr>
              <a:t>估计：计算机</a:t>
            </a:r>
            <a:r>
              <a:rPr lang="zh-CN" altLang="en-US" sz="2200" dirty="0">
                <a:ea typeface="微软雅黑" pitchFamily="34" charset="-122"/>
              </a:rPr>
              <a:t>速度</a:t>
            </a:r>
            <a:r>
              <a:rPr lang="en-US" altLang="zh-CN" sz="2200" dirty="0">
                <a:ea typeface="微软雅黑" pitchFamily="34" charset="-122"/>
              </a:rPr>
              <a:t>/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目前的</a:t>
            </a:r>
            <a:r>
              <a:rPr lang="zh-CN" altLang="en-US" sz="2200" dirty="0" smtClean="0">
                <a:ea typeface="微软雅黑" pitchFamily="34" charset="-122"/>
              </a:rPr>
              <a:t>计算机大约</a:t>
            </a:r>
            <a:r>
              <a:rPr lang="zh-CN" altLang="en-US" sz="2200" dirty="0">
                <a:ea typeface="微软雅黑" pitchFamily="34" charset="-122"/>
              </a:rPr>
              <a:t>是</a:t>
            </a:r>
            <a:r>
              <a:rPr lang="en-US" altLang="zh-CN" sz="2200" dirty="0" smtClean="0">
                <a:ea typeface="微软雅黑" pitchFamily="34" charset="-122"/>
              </a:rPr>
              <a:t>1Gflops/</a:t>
            </a:r>
            <a:r>
              <a:rPr lang="zh-CN" altLang="en-US" sz="2200" dirty="0">
                <a:ea typeface="微软雅黑" pitchFamily="34" charset="-122"/>
              </a:rPr>
              <a:t>秒</a:t>
            </a:r>
            <a:r>
              <a:rPr lang="en-US" altLang="zh-CN" sz="2200" dirty="0">
                <a:ea typeface="微软雅黑" pitchFamily="34" charset="-122"/>
              </a:rPr>
              <a:t>(</a:t>
            </a:r>
            <a:r>
              <a:rPr lang="en-US" altLang="zh-CN" sz="2200" dirty="0" smtClean="0">
                <a:ea typeface="微软雅黑" pitchFamily="34" charset="-122"/>
              </a:rPr>
              <a:t>10</a:t>
            </a:r>
            <a:r>
              <a:rPr lang="en-US" altLang="zh-CN" sz="2200" baseline="30000" dirty="0" smtClean="0">
                <a:ea typeface="微软雅黑" pitchFamily="34" charset="-122"/>
              </a:rPr>
              <a:t>9</a:t>
            </a:r>
            <a:r>
              <a:rPr lang="en-US" altLang="zh-CN" sz="2200" dirty="0" smtClean="0">
                <a:ea typeface="微软雅黑" pitchFamily="34" charset="-122"/>
              </a:rPr>
              <a:t>flops</a:t>
            </a:r>
            <a:r>
              <a:rPr lang="en-US" altLang="zh-CN" sz="2200" dirty="0">
                <a:ea typeface="微软雅黑" pitchFamily="34" charset="-122"/>
              </a:rPr>
              <a:t>/</a:t>
            </a:r>
            <a:r>
              <a:rPr lang="zh-CN" altLang="en-US" sz="2200" dirty="0">
                <a:ea typeface="微软雅黑" pitchFamily="34" charset="-122"/>
              </a:rPr>
              <a:t>秒</a:t>
            </a:r>
            <a:r>
              <a:rPr lang="en-US" altLang="zh-CN" sz="2200" dirty="0">
                <a:ea typeface="微软雅黑" pitchFamily="34" charset="-122"/>
              </a:rPr>
              <a:t>)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1.5.1 </a:t>
            </a:r>
            <a:r>
              <a:rPr lang="zh-CN" altLang="en-US" kern="0" dirty="0" smtClean="0"/>
              <a:t>浮点运算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600200"/>
                <a:ext cx="8153400" cy="3216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:r>
                  <a:rPr lang="zh-CN" altLang="en-US" sz="2200" dirty="0">
                    <a:ea typeface="微软雅黑" pitchFamily="34" charset="-122"/>
                  </a:rPr>
                  <a:t>有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次加法，所以时间复杂度为</a:t>
                </a:r>
                <a:r>
                  <a:rPr lang="en-US" altLang="zh-CN" sz="2200" dirty="0">
                    <a:ea typeface="微软雅黑" pitchFamily="34" charset="-122"/>
                  </a:rPr>
                  <a:t> (n)flops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需要</a:t>
                </a:r>
                <a:r>
                  <a:rPr lang="en-US" altLang="zh-CN" sz="2200" dirty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ea typeface="微软雅黑" pitchFamily="34" charset="-122"/>
                  </a:rPr>
                  <a:t>次</a:t>
                </a:r>
                <a:r>
                  <a:rPr lang="zh-CN" altLang="en-US" sz="2200" dirty="0" smtClean="0">
                    <a:ea typeface="微软雅黑" pitchFamily="34" charset="-122"/>
                  </a:rPr>
                  <a:t>乘法和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en-US" altLang="zh-CN" sz="2200" dirty="0">
                    <a:ea typeface="微软雅黑" pitchFamily="34" charset="-122"/>
                  </a:rPr>
                  <a:t>−1</a:t>
                </a:r>
                <a:r>
                  <a:rPr lang="zh-CN" altLang="en-US" sz="2200" dirty="0">
                    <a:ea typeface="微软雅黑" pitchFamily="34" charset="-122"/>
                  </a:rPr>
                  <a:t>次加法，</a:t>
                </a:r>
                <a:r>
                  <a:rPr lang="zh-CN" altLang="en-US" sz="2200" dirty="0" smtClean="0">
                    <a:ea typeface="微软雅黑" pitchFamily="34" charset="-122"/>
                  </a:rPr>
                  <a:t>所以时间复杂度为</a:t>
                </a:r>
                <a:r>
                  <a:rPr lang="en-US" altLang="zh-CN" sz="2200" dirty="0" smtClean="0">
                    <a:ea typeface="微软雅黑" pitchFamily="34" charset="-122"/>
                  </a:rPr>
                  <a:t>(2n</a:t>
                </a:r>
                <a:r>
                  <a:rPr lang="en-US" altLang="zh-CN" sz="2200" dirty="0">
                    <a:ea typeface="微软雅黑" pitchFamily="34" charset="-122"/>
                  </a:rPr>
                  <a:t>−</a:t>
                </a:r>
                <a:r>
                  <a:rPr lang="en-US" altLang="zh-CN" sz="2200" dirty="0" smtClean="0">
                    <a:ea typeface="微软雅黑" pitchFamily="34" charset="-122"/>
                  </a:rPr>
                  <a:t>1)flops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，通常将其时间复杂度简化为</a:t>
                </a:r>
                <a:r>
                  <a:rPr lang="en-US" altLang="zh-CN" sz="2200" dirty="0" smtClean="0">
                    <a:ea typeface="微软雅黑" pitchFamily="34" charset="-122"/>
                  </a:rPr>
                  <a:t>2n</a:t>
                </a:r>
                <a:r>
                  <a:rPr lang="zh-CN" altLang="en-US" sz="2200" dirty="0" smtClean="0">
                    <a:ea typeface="微软雅黑" pitchFamily="34" charset="-122"/>
                  </a:rPr>
                  <a:t>，甚至为</a:t>
                </a: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是稀疏的</a:t>
                </a:r>
                <a:r>
                  <a:rPr lang="zh-CN" altLang="en-US" sz="2200" dirty="0" smtClean="0">
                    <a:ea typeface="微软雅黑" pitchFamily="34" charset="-122"/>
                  </a:rPr>
                  <a:t>时候，算法的实际运算时间会比理论时间更少。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00200"/>
                <a:ext cx="8153400" cy="3216265"/>
              </a:xfrm>
              <a:prstGeom prst="rect">
                <a:avLst/>
              </a:prstGeom>
              <a:blipFill rotWithShape="0">
                <a:blip r:embed="rId3"/>
                <a:stretch>
                  <a:fillRect l="-1945" r="-5460" b="-24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1.5.2 </a:t>
            </a:r>
            <a:r>
              <a:rPr lang="zh-CN" altLang="en-US" kern="0" dirty="0" smtClean="0"/>
              <a:t>向量加法和内积的时间复杂度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032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9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3962400" y="2667000"/>
            <a:ext cx="546507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54041"/>
              </p:ext>
            </p:extLst>
          </p:nvPr>
        </p:nvGraphicFramePr>
        <p:xfrm>
          <a:off x="4724400" y="457200"/>
          <a:ext cx="4419600" cy="2661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Document" r:id="rId5" imgW="6223904" imgH="3755782" progId="Word.Document.8">
                  <p:embed/>
                </p:oleObj>
              </mc:Choice>
              <mc:Fallback>
                <p:oleObj name="Document" r:id="rId5" imgW="6223904" imgH="37557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"/>
                        <a:ext cx="4419600" cy="2661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066800"/>
            <a:ext cx="480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公司生产碗和杯子的资源需求工作时间和黏土</a:t>
            </a:r>
            <a:r>
              <a:rPr lang="zh-CN" altLang="en-US" dirty="0" smtClean="0">
                <a:ea typeface="宋体" panose="02010600030101010101" pitchFamily="2" charset="-122"/>
              </a:rPr>
              <a:t>如</a:t>
            </a:r>
            <a:r>
              <a:rPr lang="zh-CN" altLang="en-US" dirty="0">
                <a:ea typeface="宋体" panose="02010600030101010101" pitchFamily="2" charset="-122"/>
              </a:rPr>
              <a:t>右</a:t>
            </a:r>
            <a:r>
              <a:rPr lang="zh-CN" altLang="en-US" dirty="0" smtClean="0">
                <a:ea typeface="宋体" panose="02010600030101010101" pitchFamily="2" charset="-122"/>
              </a:rPr>
              <a:t>表</a:t>
            </a:r>
            <a:r>
              <a:rPr lang="zh-CN" altLang="en-US" dirty="0">
                <a:ea typeface="宋体" panose="02010600030101010101" pitchFamily="2" charset="-122"/>
              </a:rPr>
              <a:t>所示</a:t>
            </a:r>
            <a:r>
              <a:rPr lang="zh-CN" altLang="en-US" dirty="0" smtClean="0">
                <a:ea typeface="宋体" panose="02010600030101010101" pitchFamily="2" charset="-122"/>
              </a:rPr>
              <a:t>，其每</a:t>
            </a:r>
            <a:r>
              <a:rPr lang="zh-CN" altLang="en-US" dirty="0">
                <a:ea typeface="宋体" panose="02010600030101010101" pitchFamily="2" charset="-122"/>
              </a:rPr>
              <a:t>件产品分别产生</a:t>
            </a:r>
            <a:r>
              <a:rPr lang="en-US" altLang="zh-CN" dirty="0">
                <a:ea typeface="宋体" panose="02010600030101010101" pitchFamily="2" charset="-122"/>
              </a:rPr>
              <a:t>40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50</a:t>
            </a:r>
            <a:r>
              <a:rPr lang="zh-CN" altLang="en-US" dirty="0" smtClean="0">
                <a:ea typeface="宋体" panose="02010600030101010101" pitchFamily="2" charset="-122"/>
              </a:rPr>
              <a:t>美金利润。</a:t>
            </a:r>
            <a:endParaRPr lang="en-GB" altLang="zh-CN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假如公司每天只能提供</a:t>
            </a:r>
            <a:r>
              <a:rPr lang="en-US" altLang="zh-CN" dirty="0">
                <a:ea typeface="宋体" panose="02010600030101010101" pitchFamily="2" charset="-122"/>
              </a:rPr>
              <a:t>40</a:t>
            </a:r>
            <a:r>
              <a:rPr lang="zh-CN" altLang="en-US" dirty="0">
                <a:ea typeface="宋体" panose="02010600030101010101" pitchFamily="2" charset="-122"/>
              </a:rPr>
              <a:t>小时的</a:t>
            </a:r>
            <a:r>
              <a:rPr lang="zh-CN" altLang="en-US" dirty="0" smtClean="0">
                <a:ea typeface="宋体" panose="02010600030101010101" pitchFamily="2" charset="-122"/>
              </a:rPr>
              <a:t>劳动力和</a:t>
            </a:r>
            <a:r>
              <a:rPr lang="en-US" altLang="zh-CN" dirty="0">
                <a:ea typeface="宋体" panose="02010600030101010101" pitchFamily="2" charset="-122"/>
              </a:rPr>
              <a:t>120</a:t>
            </a:r>
            <a:r>
              <a:rPr lang="zh-CN" altLang="en-US" dirty="0">
                <a:ea typeface="宋体" panose="02010600030101010101" pitchFamily="2" charset="-122"/>
              </a:rPr>
              <a:t>磅的黏土。请问公司要生产多少个碗和杯子</a:t>
            </a:r>
            <a:r>
              <a:rPr lang="zh-CN" altLang="en-US" dirty="0" smtClean="0">
                <a:ea typeface="宋体" panose="02010600030101010101" pitchFamily="2" charset="-122"/>
              </a:rPr>
              <a:t>，使产品利润</a:t>
            </a:r>
            <a:r>
              <a:rPr lang="zh-CN" altLang="en-US" dirty="0">
                <a:ea typeface="宋体" panose="02010600030101010101" pitchFamily="2" charset="-122"/>
              </a:rPr>
              <a:t>最大？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GB" altLang="zh-CN" sz="22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利润最大化：优化问题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62000" y="28956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Equation" r:id="rId7" imgW="1117440" imgH="1218960" progId="Equation.DSMT4">
                  <p:embed/>
                </p:oleObj>
              </mc:Choice>
              <mc:Fallback>
                <p:oleObj name="Equation" r:id="rId7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5800" y="5410200"/>
                <a:ext cx="400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中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分别表示</m:t>
                      </m:r>
                      <m:r>
                        <a:rPr lang="zh-CN" alt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CN" altLang="en-US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杯子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的数目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0200"/>
                <a:ext cx="400750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zh-CN" altLang="en-US" dirty="0" smtClean="0"/>
              <a:t>利润最大化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57200" y="8382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7" name="Equation" r:id="rId4" imgW="1117440" imgH="1218960" progId="Equation.DSMT4">
                  <p:embed/>
                </p:oleObj>
              </mc:Choice>
              <mc:Fallback>
                <p:oleObj name="Equation" r:id="rId4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81000"/>
            <a:ext cx="4591050" cy="3352800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22871"/>
              </p:ext>
            </p:extLst>
          </p:nvPr>
        </p:nvGraphicFramePr>
        <p:xfrm>
          <a:off x="6019800" y="1524000"/>
          <a:ext cx="1054100" cy="27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8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9800" y="1524000"/>
                        <a:ext cx="1054100" cy="278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61022"/>
              </p:ext>
            </p:extLst>
          </p:nvPr>
        </p:nvGraphicFramePr>
        <p:xfrm>
          <a:off x="7162800" y="2209800"/>
          <a:ext cx="1219200" cy="27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9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2800" y="2209800"/>
                        <a:ext cx="1219200" cy="279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60948"/>
              </p:ext>
            </p:extLst>
          </p:nvPr>
        </p:nvGraphicFramePr>
        <p:xfrm>
          <a:off x="4495800" y="457200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0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457200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 flipH="1">
            <a:off x="7162800" y="2514600"/>
            <a:ext cx="3810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 flipH="1">
            <a:off x="6096000" y="1828800"/>
            <a:ext cx="374650" cy="7881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07" y="3429000"/>
            <a:ext cx="4486275" cy="3248025"/>
          </a:xfrm>
          <a:prstGeom prst="rect">
            <a:avLst/>
          </a:prstGeom>
        </p:spPr>
      </p:pic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47011"/>
              </p:ext>
            </p:extLst>
          </p:nvPr>
        </p:nvGraphicFramePr>
        <p:xfrm>
          <a:off x="104775" y="3395662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1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775" y="3395662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620"/>
              </p:ext>
            </p:extLst>
          </p:nvPr>
        </p:nvGraphicFramePr>
        <p:xfrm>
          <a:off x="4114800" y="6367819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2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4800" y="6367819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24167"/>
              </p:ext>
            </p:extLst>
          </p:nvPr>
        </p:nvGraphicFramePr>
        <p:xfrm>
          <a:off x="914400" y="42672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3" name="Equation" r:id="rId18" imgW="1130040" imgH="228600" progId="Equation.DSMT4">
                  <p:embed/>
                </p:oleObj>
              </mc:Choice>
              <mc:Fallback>
                <p:oleObj name="Equation" r:id="rId18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1447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65784"/>
              </p:ext>
            </p:extLst>
          </p:nvPr>
        </p:nvGraphicFramePr>
        <p:xfrm>
          <a:off x="2057400" y="4648200"/>
          <a:ext cx="15287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4" name="Equation" r:id="rId20" imgW="1193760" imgH="228600" progId="Equation.DSMT4">
                  <p:embed/>
                </p:oleObj>
              </mc:Choice>
              <mc:Fallback>
                <p:oleObj name="Equation" r:id="rId20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1528762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01004"/>
              </p:ext>
            </p:extLst>
          </p:nvPr>
        </p:nvGraphicFramePr>
        <p:xfrm>
          <a:off x="2667000" y="5029200"/>
          <a:ext cx="15303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5" name="Equation" r:id="rId22" imgW="1193760" imgH="228600" progId="Equation.DSMT4">
                  <p:embed/>
                </p:oleObj>
              </mc:Choice>
              <mc:Fallback>
                <p:oleObj name="Equation" r:id="rId22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67000" y="5029200"/>
                        <a:ext cx="153035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225" y="3352800"/>
            <a:ext cx="4448175" cy="3352800"/>
          </a:xfrm>
          <a:prstGeom prst="rect">
            <a:avLst/>
          </a:prstGeom>
        </p:spPr>
      </p:pic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66563"/>
              </p:ext>
            </p:extLst>
          </p:nvPr>
        </p:nvGraphicFramePr>
        <p:xfrm>
          <a:off x="8583612" y="3352800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6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83612" y="3352800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627221"/>
              </p:ext>
            </p:extLst>
          </p:nvPr>
        </p:nvGraphicFramePr>
        <p:xfrm>
          <a:off x="8583612" y="6444019"/>
          <a:ext cx="255588" cy="33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7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83612" y="6444019"/>
                        <a:ext cx="255588" cy="337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22063"/>
              </p:ext>
            </p:extLst>
          </p:nvPr>
        </p:nvGraphicFramePr>
        <p:xfrm>
          <a:off x="5105400" y="4343400"/>
          <a:ext cx="939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8" name="Equation" r:id="rId27" imgW="888840" imgH="406080" progId="Equation.DSMT4">
                  <p:embed/>
                </p:oleObj>
              </mc:Choice>
              <mc:Fallback>
                <p:oleObj name="Equation" r:id="rId27" imgW="888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05400" y="4343400"/>
                        <a:ext cx="9398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676034"/>
              </p:ext>
            </p:extLst>
          </p:nvPr>
        </p:nvGraphicFramePr>
        <p:xfrm>
          <a:off x="6711950" y="5105400"/>
          <a:ext cx="925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9" name="Equation" r:id="rId29" imgW="876240" imgH="406080" progId="Equation.DSMT4">
                  <p:embed/>
                </p:oleObj>
              </mc:Choice>
              <mc:Fallback>
                <p:oleObj name="Equation" r:id="rId29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11950" y="5105400"/>
                        <a:ext cx="92551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94877"/>
              </p:ext>
            </p:extLst>
          </p:nvPr>
        </p:nvGraphicFramePr>
        <p:xfrm>
          <a:off x="7772400" y="5638800"/>
          <a:ext cx="927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0" name="Equation" r:id="rId31" imgW="876240" imgH="406080" progId="Equation.DSMT4">
                  <p:embed/>
                </p:oleObj>
              </mc:Choice>
              <mc:Fallback>
                <p:oleObj name="Equation" r:id="rId31" imgW="8762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772400" y="5638800"/>
                        <a:ext cx="9271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693053"/>
              </p:ext>
            </p:extLst>
          </p:nvPr>
        </p:nvGraphicFramePr>
        <p:xfrm>
          <a:off x="4495800" y="3505200"/>
          <a:ext cx="2762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1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95800" y="3505200"/>
                        <a:ext cx="276225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0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81000" y="1058614"/>
            <a:ext cx="4514056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ea typeface="微软雅黑" pitchFamily="34" charset="-122"/>
              </a:rPr>
              <a:t>向量</a:t>
            </a:r>
            <a:r>
              <a:rPr lang="en-US" altLang="zh-CN" sz="2200" dirty="0" smtClean="0">
                <a:ea typeface="微软雅黑" pitchFamily="34" charset="-122"/>
              </a:rPr>
              <a:t>(vector)</a:t>
            </a:r>
            <a:r>
              <a:rPr lang="zh-CN" altLang="en-US" sz="2200" dirty="0" smtClean="0">
                <a:ea typeface="微软雅黑" pitchFamily="34" charset="-122"/>
              </a:rPr>
              <a:t>：一个有序的数字列表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可写成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81000" y="3505200"/>
            <a:ext cx="507190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列表中的数字是元素</a:t>
            </a:r>
            <a:r>
              <a:rPr lang="en-US" altLang="zh-CN" sz="2200" dirty="0" smtClean="0">
                <a:ea typeface="微软雅黑" pitchFamily="34" charset="-122"/>
              </a:rPr>
              <a:t>(</a:t>
            </a:r>
            <a:r>
              <a:rPr lang="zh-CN" altLang="en-US" sz="2200" dirty="0" smtClean="0">
                <a:ea typeface="微软雅黑" pitchFamily="34" charset="-122"/>
              </a:rPr>
              <a:t>项、</a:t>
            </a:r>
            <a:r>
              <a:rPr lang="zh-CN" altLang="en-US" sz="2200" dirty="0">
                <a:ea typeface="微软雅黑" pitchFamily="34" charset="-122"/>
              </a:rPr>
              <a:t>系数</a:t>
            </a:r>
            <a:r>
              <a:rPr lang="zh-CN" altLang="en-US" sz="2200" dirty="0" smtClean="0">
                <a:ea typeface="微软雅黑" pitchFamily="34" charset="-122"/>
              </a:rPr>
              <a:t>、分量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元素的数量是向量的大小</a:t>
            </a:r>
            <a:r>
              <a:rPr lang="en-US" altLang="zh-CN" sz="2200" dirty="0" smtClean="0">
                <a:ea typeface="微软雅黑" pitchFamily="34" charset="-122"/>
              </a:rPr>
              <a:t>(</a:t>
            </a:r>
            <a:r>
              <a:rPr lang="zh-CN" altLang="en-US" sz="2200" dirty="0" smtClean="0">
                <a:ea typeface="微软雅黑" pitchFamily="34" charset="-122"/>
              </a:rPr>
              <a:t>维数，长度</a:t>
            </a:r>
            <a:r>
              <a:rPr lang="en-US" altLang="zh-CN" sz="2200" dirty="0" smtClean="0">
                <a:ea typeface="微软雅黑" pitchFamily="34" charset="-122"/>
              </a:rPr>
              <a:t>)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上面的向量维度为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ea typeface="微软雅黑" pitchFamily="34" charset="-122"/>
              </a:rPr>
              <a:t>，它的第三项为</a:t>
            </a:r>
            <a:r>
              <a:rPr lang="en-US" altLang="zh-CN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3.6</a:t>
            </a: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大小为</a:t>
            </a:r>
            <a:r>
              <a:rPr lang="en-US" altLang="zh-CN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的向量称为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维向量</a:t>
            </a:r>
            <a:endParaRPr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向量中的数字通常被称作标量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03678"/>
              </p:ext>
            </p:extLst>
          </p:nvPr>
        </p:nvGraphicFramePr>
        <p:xfrm>
          <a:off x="4419600" y="1676400"/>
          <a:ext cx="7556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Equation" r:id="rId4" imgW="431640" imgH="914400" progId="Equation.DSMT4">
                  <p:embed/>
                </p:oleObj>
              </mc:Choice>
              <mc:Fallback>
                <p:oleObj name="Equation" r:id="rId4" imgW="4316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600" y="1676400"/>
                        <a:ext cx="75565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530104" y="2261056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或者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54062"/>
              </p:ext>
            </p:extLst>
          </p:nvPr>
        </p:nvGraphicFramePr>
        <p:xfrm>
          <a:off x="2656106" y="1676400"/>
          <a:ext cx="7334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Equation" r:id="rId6" imgW="419040" imgH="914400" progId="Equation.DSMT4">
                  <p:embed/>
                </p:oleObj>
              </mc:Choice>
              <mc:Fallback>
                <p:oleObj name="Equation" r:id="rId6" imgW="4190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6106" y="1676400"/>
                        <a:ext cx="733425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30667" y="2263035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或者</a:t>
            </a:r>
            <a:endParaRPr lang="zh-CN" altLang="en-US" sz="2200" dirty="0"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78566"/>
              </p:ext>
            </p:extLst>
          </p:nvPr>
        </p:nvGraphicFramePr>
        <p:xfrm>
          <a:off x="6234017" y="2261056"/>
          <a:ext cx="1878493" cy="44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Equation" r:id="rId8" imgW="1079280" imgH="253800" progId="Equation.DSMT4">
                  <p:embed/>
                </p:oleObj>
              </mc:Choice>
              <mc:Fallback>
                <p:oleObj name="Equation" r:id="rId8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4017" y="2261056"/>
                        <a:ext cx="1878493" cy="441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1.1 </a:t>
            </a:r>
            <a:r>
              <a:rPr lang="zh-CN" altLang="en-US" kern="0" dirty="0" smtClean="0"/>
              <a:t>向量</a:t>
            </a:r>
            <a:endParaRPr lang="zh-CN" altLang="en-US" kern="0" dirty="0"/>
          </a:p>
        </p:txBody>
      </p:sp>
      <p:sp>
        <p:nvSpPr>
          <p:cNvPr id="10" name="文本框 9"/>
          <p:cNvSpPr txBox="1"/>
          <p:nvPr/>
        </p:nvSpPr>
        <p:spPr>
          <a:xfrm>
            <a:off x="5867400" y="33528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默认：列向量！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 build="p"/>
      <p:bldP spid="5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1.1.1 </a:t>
            </a:r>
            <a:r>
              <a:rPr lang="zh-CN" altLang="en-US" dirty="0" smtClean="0"/>
              <a:t>向量的符号表示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211014"/>
                <a:ext cx="7169078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用符号来表示向量，比如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zh-CN" alt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el-GR" altLang="zh-CN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β</a:t>
                </a:r>
                <a:r>
                  <a:rPr lang="zh-CN" altLang="en-US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，一般小写字母表示</a:t>
                </a:r>
                <a:r>
                  <a:rPr lang="en-US" altLang="zh-CN" sz="2200" dirty="0" smtClean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;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其它表示形式：</a:t>
                </a:r>
                <a:r>
                  <a:rPr lang="en-US" altLang="zh-CN" sz="2200" b="1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1014"/>
                <a:ext cx="7169078" cy="846386"/>
              </a:xfrm>
              <a:prstGeom prst="rect">
                <a:avLst/>
              </a:prstGeom>
              <a:blipFill rotWithShape="0">
                <a:blip r:embed="rId4"/>
                <a:stretch>
                  <a:fillRect l="-2211" t="-10791" r="-1531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76989" y="2286000"/>
                <a:ext cx="7776411" cy="4234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ea typeface="微软雅黑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的第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ea typeface="微软雅黑" pitchFamily="34" charset="-122"/>
                  </a:rPr>
                  <a:t>个元素表示为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;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则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ea typeface="微软雅黑" pitchFamily="34" charset="-122"/>
                  </a:rPr>
                  <a:t>= 3.6;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表示为索引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维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索引的范围从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  <a:sym typeface="Wingdings 2" panose="05020102010507070707" pitchFamily="18" charset="2"/>
                  </a:rPr>
                  <a:t>   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注意：有时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指的是向量列表中的第</a:t>
                </a:r>
                <a:r>
                  <a:rPr lang="en-US" altLang="zh-CN" sz="2200" i="1" dirty="0" err="1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对于所有</a:t>
                </a:r>
                <a:r>
                  <a:rPr lang="en-US" altLang="zh-CN" sz="2200" i="1" dirty="0" err="1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有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称两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个相同大小的向量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相等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可写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en-US" altLang="zh-CN" sz="22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 =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</a:rPr>
                  <a:t>b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2286000"/>
                <a:ext cx="7776411" cy="4234621"/>
              </a:xfrm>
              <a:prstGeom prst="rect">
                <a:avLst/>
              </a:prstGeom>
              <a:blipFill rotWithShape="0">
                <a:blip r:embed="rId7"/>
                <a:stretch>
                  <a:fillRect l="-2038" t="-2014" r="-7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14837"/>
              </p:ext>
            </p:extLst>
          </p:nvPr>
        </p:nvGraphicFramePr>
        <p:xfrm>
          <a:off x="6172200" y="1905000"/>
          <a:ext cx="1066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8" imgW="609480" imgH="914400" progId="Equation.DSMT4">
                  <p:embed/>
                </p:oleObj>
              </mc:Choice>
              <mc:Fallback>
                <p:oleObj name="Equation" r:id="rId8" imgW="6094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2200" y="1905000"/>
                        <a:ext cx="10668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1.1.2 </a:t>
            </a:r>
            <a:r>
              <a:rPr lang="zh-CN" altLang="en-US" dirty="0" smtClean="0"/>
              <a:t>块向量</a:t>
            </a:r>
            <a:endParaRPr lang="zh-CN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066800"/>
            <a:ext cx="5180905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假设</a:t>
            </a:r>
            <a:r>
              <a:rPr lang="en-US" altLang="zh-CN" sz="2200" dirty="0" smtClean="0">
                <a:ea typeface="微软雅黑" pitchFamily="34" charset="-122"/>
              </a:rPr>
              <a:t>b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c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d</a:t>
            </a:r>
            <a:r>
              <a:rPr lang="zh-CN" altLang="en-US" sz="2200" dirty="0">
                <a:ea typeface="微软雅黑" pitchFamily="34" charset="-122"/>
              </a:rPr>
              <a:t>是大小为</a:t>
            </a:r>
            <a:r>
              <a:rPr lang="en-US" altLang="zh-CN" sz="2200" dirty="0" smtClean="0">
                <a:ea typeface="微软雅黑" pitchFamily="34" charset="-122"/>
              </a:rPr>
              <a:t>m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n</a:t>
            </a:r>
            <a:r>
              <a:rPr lang="zh-CN" altLang="en-US" sz="2200" dirty="0" smtClean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p</a:t>
            </a:r>
            <a:r>
              <a:rPr lang="zh-CN" altLang="en-US" sz="2200" dirty="0">
                <a:ea typeface="微软雅黑" pitchFamily="34" charset="-122"/>
              </a:rPr>
              <a:t>的</a:t>
            </a:r>
            <a:r>
              <a:rPr lang="zh-CN" altLang="en-US" sz="2200" dirty="0" smtClean="0">
                <a:ea typeface="微软雅黑" pitchFamily="34" charset="-122"/>
              </a:rPr>
              <a:t>向量。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a typeface="微软雅黑" pitchFamily="34" charset="-122"/>
              </a:rPr>
              <a:t>b</a:t>
            </a:r>
            <a:r>
              <a:rPr lang="zh-CN" altLang="en-US" sz="2200" dirty="0">
                <a:ea typeface="微软雅黑" pitchFamily="34" charset="-122"/>
              </a:rPr>
              <a:t>、</a:t>
            </a:r>
            <a:r>
              <a:rPr lang="en-US" altLang="zh-CN" sz="2200" dirty="0">
                <a:ea typeface="微软雅黑" pitchFamily="34" charset="-122"/>
              </a:rPr>
              <a:t>c</a:t>
            </a:r>
            <a:r>
              <a:rPr lang="zh-CN" altLang="en-US" sz="2200" dirty="0">
                <a:ea typeface="微软雅黑" pitchFamily="34" charset="-122"/>
              </a:rPr>
              <a:t>、</a:t>
            </a:r>
            <a:r>
              <a:rPr lang="en-US" altLang="zh-CN" sz="2200" dirty="0" smtClean="0">
                <a:ea typeface="微软雅黑" pitchFamily="34" charset="-122"/>
              </a:rPr>
              <a:t>d</a:t>
            </a:r>
            <a:r>
              <a:rPr lang="zh-CN" altLang="en-US" sz="2200" dirty="0" smtClean="0">
                <a:ea typeface="微软雅黑" pitchFamily="34" charset="-122"/>
              </a:rPr>
              <a:t>的堆叠向量</a:t>
            </a:r>
            <a:r>
              <a:rPr lang="en-US" altLang="zh-CN" sz="2200" dirty="0" smtClean="0">
                <a:ea typeface="微软雅黑" pitchFamily="34" charset="-122"/>
              </a:rPr>
              <a:t>(stacked vector)</a:t>
            </a:r>
            <a:r>
              <a:rPr lang="zh-CN" altLang="en-US" sz="2200" dirty="0" smtClean="0">
                <a:ea typeface="微软雅黑" pitchFamily="34" charset="-122"/>
              </a:rPr>
              <a:t>形式为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81000" y="4149807"/>
                <a:ext cx="6206827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也称为</a:t>
                </a:r>
                <a:r>
                  <a:rPr lang="zh-CN" altLang="en-US" sz="2200" b="1" dirty="0">
                    <a:ea typeface="微软雅黑" pitchFamily="34" charset="-122"/>
                  </a:rPr>
                  <a:t>块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向量</a:t>
                </a:r>
                <a:r>
                  <a:rPr lang="en-US" altLang="zh-CN" sz="2200" dirty="0" smtClean="0">
                    <a:ea typeface="微软雅黑" pitchFamily="34" charset="-122"/>
                  </a:rPr>
                  <a:t>(block vector)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块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项</a:t>
                </a:r>
                <a:r>
                  <a:rPr lang="en-US" altLang="zh-CN" sz="2200" dirty="0" smtClean="0">
                    <a:ea typeface="微软雅黑" pitchFamily="34" charset="-122"/>
                  </a:rPr>
                  <a:t>b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c</a:t>
                </a:r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dirty="0" smtClean="0">
                    <a:ea typeface="微软雅黑" pitchFamily="34" charset="-122"/>
                  </a:rPr>
                  <a:t>d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baseline="-250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pt-BR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的大小是</a:t>
                </a:r>
                <a:r>
                  <a:rPr lang="pt-BR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m + n + </a:t>
                </a:r>
                <a:r>
                  <a:rPr lang="pt-BR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49807"/>
                <a:ext cx="6206827" cy="846386"/>
              </a:xfrm>
              <a:prstGeom prst="rect">
                <a:avLst/>
              </a:prstGeom>
              <a:blipFill rotWithShape="0">
                <a:blip r:embed="rId5"/>
                <a:stretch>
                  <a:fillRect l="-2554" t="-10791" r="-1965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72170"/>
              </p:ext>
            </p:extLst>
          </p:nvPr>
        </p:nvGraphicFramePr>
        <p:xfrm>
          <a:off x="3873847" y="2125203"/>
          <a:ext cx="1294705" cy="181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1" name="Equation" r:id="rId6" imgW="507960" imgH="711000" progId="Equation.DSMT4">
                  <p:embed/>
                </p:oleObj>
              </mc:Choice>
              <mc:Fallback>
                <p:oleObj name="Equation" r:id="rId6" imgW="5079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3847" y="2125203"/>
                        <a:ext cx="1294705" cy="181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295400" y="5284607"/>
                <a:ext cx="5994013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284607"/>
                <a:ext cx="5994013" cy="5166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</TotalTime>
  <Words>1652</Words>
  <Application>Microsoft Office PowerPoint</Application>
  <PresentationFormat>全屏显示(4:3)</PresentationFormat>
  <Paragraphs>225</Paragraphs>
  <Slides>34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 Unicode MS</vt:lpstr>
      <vt:lpstr>ＭＳ Ｐゴシック</vt:lpstr>
      <vt:lpstr>黑体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Microsoft Word 97 - 2003 文档</vt:lpstr>
      <vt:lpstr>Equation</vt:lpstr>
      <vt:lpstr>MathType 6.0 Equation</vt:lpstr>
      <vt:lpstr>最优化方法</vt:lpstr>
      <vt:lpstr>任课老师： 李炎然</vt:lpstr>
      <vt:lpstr>教材</vt:lpstr>
      <vt:lpstr>PowerPoint 演示文稿</vt:lpstr>
      <vt:lpstr>PowerPoint 演示文稿</vt:lpstr>
      <vt:lpstr>PowerPoint 演示文稿</vt:lpstr>
      <vt:lpstr>PowerPoint 演示文稿</vt:lpstr>
      <vt:lpstr>1.1.1 向量的符号表示</vt:lpstr>
      <vt:lpstr>1.1.2 块向量</vt:lpstr>
      <vt:lpstr>1.1.3 零向量、全一向量和单位向量</vt:lpstr>
      <vt:lpstr>1.1.4 稀疏向量</vt:lpstr>
      <vt:lpstr>1.1.5 向量在二维中表示位置或位移</vt:lpstr>
      <vt:lpstr>PowerPoint 演示文稿</vt:lpstr>
      <vt:lpstr>1.1.7 单词统计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Microsoft</cp:lastModifiedBy>
  <cp:revision>318</cp:revision>
  <dcterms:created xsi:type="dcterms:W3CDTF">2018-04-21T22:14:36Z</dcterms:created>
  <dcterms:modified xsi:type="dcterms:W3CDTF">2023-09-03T14:45:59Z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