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3"/>
  </p:notesMasterIdLst>
  <p:sldIdLst>
    <p:sldId id="330" r:id="rId2"/>
    <p:sldId id="313" r:id="rId3"/>
    <p:sldId id="314" r:id="rId4"/>
    <p:sldId id="329" r:id="rId5"/>
    <p:sldId id="315" r:id="rId6"/>
    <p:sldId id="332" r:id="rId7"/>
    <p:sldId id="334" r:id="rId8"/>
    <p:sldId id="336" r:id="rId9"/>
    <p:sldId id="316" r:id="rId10"/>
    <p:sldId id="319" r:id="rId11"/>
    <p:sldId id="320" r:id="rId12"/>
    <p:sldId id="321" r:id="rId13"/>
    <p:sldId id="323" r:id="rId14"/>
    <p:sldId id="340" r:id="rId15"/>
    <p:sldId id="324" r:id="rId16"/>
    <p:sldId id="325" r:id="rId17"/>
    <p:sldId id="326" r:id="rId18"/>
    <p:sldId id="327" r:id="rId19"/>
    <p:sldId id="341" r:id="rId20"/>
    <p:sldId id="328" r:id="rId21"/>
    <p:sldId id="342" r:id="rId22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 益俊" initials="黄" lastIdx="1" clrIdx="0">
    <p:extLst>
      <p:ext uri="{19B8F6BF-5375-455C-9EA6-DF929625EA0E}">
        <p15:presenceInfo xmlns:p15="http://schemas.microsoft.com/office/powerpoint/2012/main" userId="b93c7dcbbad594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1" autoAdjust="0"/>
    <p:restoredTop sz="93978" autoAdjust="0"/>
  </p:normalViewPr>
  <p:slideViewPr>
    <p:cSldViewPr>
      <p:cViewPr varScale="1">
        <p:scale>
          <a:sx n="116" d="100"/>
          <a:sy n="116" d="100"/>
        </p:scale>
        <p:origin x="152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AD67-5980-437B-8B70-F40621AFE14F}" type="datetimeFigureOut">
              <a:rPr lang="zh-CN" altLang="en-US" smtClean="0"/>
              <a:pPr/>
              <a:t>2023/11/12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F85A-4F35-487D-82C6-A10282DF95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0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461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689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19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8371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63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37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8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04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98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786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542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62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4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70750" y="-26988"/>
            <a:ext cx="1936750" cy="27622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Shenzhen University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3DE8C20-FF95-4B18-90DC-C6B5F890F76A}" type="slidenum">
              <a:rPr lang="en-US" altLang="zh-CN" sz="1000" b="1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-15875" y="6629400"/>
            <a:ext cx="656907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Stephen Boyd and </a:t>
            </a:r>
            <a:r>
              <a:rPr lang="en-US" altLang="zh-CN" sz="1000" b="0" dirty="0" err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Lieven</a:t>
            </a: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000" b="0" dirty="0" err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Vandenberghe</a:t>
            </a: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Introduction to Applied Linear Algebra: Vectors, Matrices, and Least Squares</a:t>
            </a:r>
          </a:p>
        </p:txBody>
      </p:sp>
    </p:spTree>
    <p:extLst>
      <p:ext uri="{BB962C8B-B14F-4D97-AF65-F5344CB8AC3E}">
        <p14:creationId xmlns:p14="http://schemas.microsoft.com/office/powerpoint/2010/main" val="20471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20" Type="http://schemas.openxmlformats.org/officeDocument/2006/relationships/image" Target="../media/image55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6.wmf"/><Relationship Id="rId19" Type="http://schemas.openxmlformats.org/officeDocument/2006/relationships/image" Target="../media/image260.png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66.png"/><Relationship Id="rId4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7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11" Type="http://schemas.openxmlformats.org/officeDocument/2006/relationships/image" Target="../media/image300.png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7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11" Type="http://schemas.openxmlformats.org/officeDocument/2006/relationships/image" Target="../media/image350.png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200.png"/><Relationship Id="rId7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70.png"/><Relationship Id="rId4" Type="http://schemas.openxmlformats.org/officeDocument/2006/relationships/image" Target="../media/image3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0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4.png"/><Relationship Id="rId25" Type="http://schemas.openxmlformats.org/officeDocument/2006/relationships/image" Target="../media/image170.png"/><Relationship Id="rId2" Type="http://schemas.openxmlformats.org/officeDocument/2006/relationships/image" Target="../media/image17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22.png"/><Relationship Id="rId15" Type="http://schemas.openxmlformats.org/officeDocument/2006/relationships/image" Target="../media/image23.png"/><Relationship Id="rId23" Type="http://schemas.openxmlformats.org/officeDocument/2006/relationships/image" Target="../media/image20.png"/><Relationship Id="rId19" Type="http://schemas.openxmlformats.org/officeDocument/2006/relationships/image" Target="../media/image18.png"/><Relationship Id="rId2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3.png"/><Relationship Id="rId21" Type="http://schemas.openxmlformats.org/officeDocument/2006/relationships/image" Target="../media/image29.png"/><Relationship Id="rId17" Type="http://schemas.openxmlformats.org/officeDocument/2006/relationships/image" Target="../media/image32.png"/><Relationship Id="rId25" Type="http://schemas.openxmlformats.org/officeDocument/2006/relationships/image" Target="../media/image30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34.png"/><Relationship Id="rId23" Type="http://schemas.openxmlformats.org/officeDocument/2006/relationships/image" Target="../media/image26.png"/><Relationship Id="rId19" Type="http://schemas.openxmlformats.org/officeDocument/2006/relationships/image" Target="../media/image27.png"/><Relationship Id="rId22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26" Type="http://schemas.openxmlformats.org/officeDocument/2006/relationships/image" Target="../media/image35.png"/><Relationship Id="rId3" Type="http://schemas.openxmlformats.org/officeDocument/2006/relationships/image" Target="../media/image200.png"/><Relationship Id="rId12" Type="http://schemas.openxmlformats.org/officeDocument/2006/relationships/image" Target="../media/image42.png"/><Relationship Id="rId25" Type="http://schemas.openxmlformats.org/officeDocument/2006/relationships/image" Target="../media/image41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19.png"/><Relationship Id="rId23" Type="http://schemas.openxmlformats.org/officeDocument/2006/relationships/image" Target="../media/image40.png"/><Relationship Id="rId28" Type="http://schemas.openxmlformats.org/officeDocument/2006/relationships/image" Target="../media/image37.png"/><Relationship Id="rId31" Type="http://schemas.openxmlformats.org/officeDocument/2006/relationships/image" Target="../media/image45.png"/><Relationship Id="rId4" Type="http://schemas.openxmlformats.org/officeDocument/2006/relationships/image" Target="../media/image39.png"/><Relationship Id="rId14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BEFC5F46-E002-411F-9E76-7700C6079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10.1 </a:t>
            </a:r>
            <a:r>
              <a:rPr lang="zh-CN" altLang="en-US" kern="0" dirty="0" smtClean="0"/>
              <a:t>分治策略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>
                <a:extLst>
                  <a:ext uri="{FF2B5EF4-FFF2-40B4-BE49-F238E27FC236}">
                    <a16:creationId xmlns="" xmlns:a16="http://schemas.microsoft.com/office/drawing/2014/main" id="{7072CE87-046D-4A9F-825D-7C7105461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219200"/>
                <a:ext cx="7543800" cy="677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/>
                  <a:t>求解</a:t>
                </a:r>
                <a:r>
                  <a:rPr lang="zh-CN" altLang="en-US" sz="2200" dirty="0"/>
                  <a:t>线性方程组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200" dirty="0"/>
                  <a:t>矩阵</a:t>
                </a:r>
                <a:r>
                  <a:rPr lang="en-US" altLang="zh-CN" sz="2200" dirty="0"/>
                  <a:t>A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/>
                  <a:t>分解</a:t>
                </a:r>
                <a:r>
                  <a:rPr lang="zh-CN" altLang="en-US" sz="2200" dirty="0"/>
                  <a:t>成“结构简单” 的</a:t>
                </a:r>
                <a:r>
                  <a:rPr lang="zh-CN" altLang="en-US" sz="2200" dirty="0" smtClean="0"/>
                  <a:t>矩阵相乘：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3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72CE87-046D-4A9F-825D-7C7105461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219200"/>
                <a:ext cx="7543800" cy="677108"/>
              </a:xfrm>
              <a:prstGeom prst="rect">
                <a:avLst/>
              </a:prstGeom>
              <a:blipFill rotWithShape="0">
                <a:blip r:embed="rId3"/>
                <a:stretch>
                  <a:fillRect l="-2102" t="-12613" r="-2021" b="-243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="" xmlns:a16="http://schemas.microsoft.com/office/drawing/2014/main" id="{7072CE87-046D-4A9F-825D-7C7105461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2590800"/>
                <a:ext cx="75438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/>
                  <a:t>求解</a:t>
                </a:r>
                <a:r>
                  <a:rPr lang="en-US" altLang="zh-CN" sz="2200" dirty="0" smtClean="0"/>
                  <a:t>k</a:t>
                </a:r>
                <a:r>
                  <a:rPr lang="zh-CN" altLang="en-US" sz="2200" dirty="0" smtClean="0"/>
                  <a:t>个线性方程组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20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dirty="0" smtClean="0"/>
                  <a:t>：</a:t>
                </a:r>
                <a:endParaRPr lang="en-US" altLang="zh-CN" sz="2200" dirty="0" smtClean="0"/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72CE87-046D-4A9F-825D-7C7105461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590800"/>
                <a:ext cx="7543800" cy="338554"/>
              </a:xfrm>
              <a:prstGeom prst="rect">
                <a:avLst/>
              </a:prstGeom>
              <a:blipFill rotWithShape="0">
                <a:blip r:embed="rId6"/>
                <a:stretch>
                  <a:fillRect l="-2102" t="-25000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7072CE87-046D-4A9F-825D-7C7105461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91000"/>
            <a:ext cx="7543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/>
              <a:t>例如 </a:t>
            </a:r>
            <a:r>
              <a:rPr lang="en-US" altLang="zh-CN" sz="2200" dirty="0"/>
              <a:t>QR</a:t>
            </a:r>
            <a:r>
              <a:rPr lang="zh-CN" altLang="en-US" sz="2200" dirty="0" smtClean="0"/>
              <a:t>分解</a:t>
            </a:r>
            <a:endParaRPr lang="en-US" altLang="zh-CN" sz="2200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="" xmlns:a16="http://schemas.microsoft.com/office/drawing/2014/main" id="{FB854CE8-381C-491E-98BB-1FED8D5307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519779"/>
              </p:ext>
            </p:extLst>
          </p:nvPr>
        </p:nvGraphicFramePr>
        <p:xfrm>
          <a:off x="2565400" y="4902200"/>
          <a:ext cx="182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6" name="Equation" r:id="rId7" imgW="914400" imgH="203040" progId="Equation.DSMT4">
                  <p:embed/>
                </p:oleObj>
              </mc:Choice>
              <mc:Fallback>
                <p:oleObj name="Equation" r:id="rId7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65400" y="4902200"/>
                        <a:ext cx="18288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057400" y="5562600"/>
                <a:ext cx="3562194" cy="423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通常“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分解</a:t>
                </a:r>
                <a:r>
                  <a:rPr lang="zh-CN" altLang="en-US" dirty="0" smtClean="0"/>
                  <a:t>” 复杂度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zh-CN" altLang="en-US" dirty="0" smtClean="0"/>
                  <a:t>“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求解</a:t>
                </a:r>
                <a:r>
                  <a:rPr lang="zh-CN" altLang="en-US" dirty="0" smtClean="0"/>
                  <a:t>” 复杂度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562600"/>
                <a:ext cx="3562194" cy="423065"/>
              </a:xfrm>
              <a:prstGeom prst="rect">
                <a:avLst/>
              </a:prstGeom>
              <a:blipFill rotWithShape="0">
                <a:blip r:embed="rId11"/>
                <a:stretch>
                  <a:fillRect l="-1541" r="-685" b="-20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048000" y="1905000"/>
                <a:ext cx="22398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905000"/>
                <a:ext cx="2239844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85800" y="3200400"/>
                <a:ext cx="75438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200400"/>
                <a:ext cx="7543800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58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01C941B7-EF0C-423B-9325-999721C95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10.7 </a:t>
            </a:r>
            <a:r>
              <a:rPr lang="zh-CN" altLang="en-US" kern="0" dirty="0"/>
              <a:t>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>
                <a:extLst>
                  <a:ext uri="{FF2B5EF4-FFF2-40B4-BE49-F238E27FC236}">
                    <a16:creationId xmlns="" xmlns:a16="http://schemas.microsoft.com/office/drawing/2014/main" id="{2E51518E-0393-4435-BF7B-D323705ED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22" y="1143000"/>
                <a:ext cx="8229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对矩阵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dirty="0"/>
                  <a:t>进行</a:t>
                </a:r>
                <a:r>
                  <a:rPr lang="en-US" altLang="zh-CN" sz="2200" dirty="0"/>
                  <a:t>LU</a:t>
                </a:r>
                <a:r>
                  <a:rPr lang="zh-CN" altLang="en-US" sz="2200" dirty="0"/>
                  <a:t>分解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3" name="Rectangle 5">
                <a:extLst>
                  <a:ext uri="{FF2B5EF4-FFF2-40B4-BE49-F238E27FC236}">
                    <a16:creationId xmlns="" xmlns:a16="http://schemas.microsoft.com/office/drawing/2014/main" id="{2E51518E-0393-4435-BF7B-D323705EDD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822" y="1143000"/>
                <a:ext cx="8229600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1926" t="-27273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62000" y="2438400"/>
                <a:ext cx="6934200" cy="11463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438400"/>
                <a:ext cx="6934200" cy="11463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62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91335016-75D4-41AC-B7CF-C38F3846F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10.7 </a:t>
            </a:r>
            <a:r>
              <a:rPr lang="zh-CN" altLang="en-US" kern="0" dirty="0"/>
              <a:t>例子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D3435214-7075-45F4-9393-E47EF2FD1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76400"/>
            <a:ext cx="822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/>
              <a:t>计算</a:t>
            </a:r>
            <a:r>
              <a:rPr lang="en-US" altLang="zh-CN" sz="2200" dirty="0"/>
              <a:t>U</a:t>
            </a:r>
            <a:r>
              <a:rPr lang="zh-CN" altLang="en-US" sz="2200" dirty="0"/>
              <a:t>的第一行和</a:t>
            </a:r>
            <a:r>
              <a:rPr lang="en-US" altLang="zh-CN" sz="2200" dirty="0"/>
              <a:t>L</a:t>
            </a:r>
            <a:r>
              <a:rPr lang="zh-CN" altLang="en-US" sz="2200" dirty="0"/>
              <a:t>的第一列</a:t>
            </a:r>
            <a:endParaRPr lang="en-US" altLang="zh-CN" sz="2200" dirty="0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423705CC-4D50-4C9B-B4F0-E7EDBDBDA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22" y="2774258"/>
            <a:ext cx="822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/>
              <a:t>然后计算</a:t>
            </a:r>
            <a:r>
              <a:rPr lang="en-US" altLang="zh-CN" sz="2200" dirty="0"/>
              <a:t>U</a:t>
            </a:r>
            <a:r>
              <a:rPr lang="zh-CN" altLang="en-US" sz="2200" dirty="0"/>
              <a:t>的第二行和</a:t>
            </a:r>
            <a:r>
              <a:rPr lang="en-US" altLang="zh-CN" sz="2200" dirty="0"/>
              <a:t>L</a:t>
            </a:r>
            <a:r>
              <a:rPr lang="zh-CN" altLang="en-US" sz="2200" dirty="0"/>
              <a:t>的第二列</a:t>
            </a:r>
            <a:endParaRPr lang="en-US" altLang="zh-CN" sz="2200" dirty="0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A0ECC918-131C-4132-AC96-3663FDD8B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545234"/>
            <a:ext cx="8229600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/>
              <a:t>最后计算</a:t>
            </a:r>
            <a:r>
              <a:rPr lang="en-US" altLang="zh-CN" sz="2200" dirty="0"/>
              <a:t>U</a:t>
            </a:r>
            <a:r>
              <a:rPr lang="zh-CN" altLang="en-US" sz="2200" dirty="0"/>
              <a:t>的第三</a:t>
            </a:r>
            <a:r>
              <a:rPr lang="zh-CN" altLang="en-US" sz="2200" dirty="0" smtClean="0"/>
              <a:t>行</a:t>
            </a:r>
            <a:endParaRPr lang="en-US" altLang="zh-CN" sz="2200" b="0" dirty="0"/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endParaRPr lang="en-US" altLang="zh-CN" sz="2200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="" xmlns:a16="http://schemas.microsoft.com/office/drawing/2014/main" id="{8174A708-039A-4D67-A3F0-8488C8FED8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910826"/>
              </p:ext>
            </p:extLst>
          </p:nvPr>
        </p:nvGraphicFramePr>
        <p:xfrm>
          <a:off x="1512888" y="2133600"/>
          <a:ext cx="24526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" name="Equation" r:id="rId3" imgW="1346040" imgH="228600" progId="Equation.DSMT4">
                  <p:embed/>
                </p:oleObj>
              </mc:Choice>
              <mc:Fallback>
                <p:oleObj name="Equation" r:id="rId3" imgW="1346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2888" y="2133600"/>
                        <a:ext cx="2452687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="" xmlns:a16="http://schemas.microsoft.com/office/drawing/2014/main" id="{8174A708-039A-4D67-A3F0-8488C8FED8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561760"/>
              </p:ext>
            </p:extLst>
          </p:nvPr>
        </p:nvGraphicFramePr>
        <p:xfrm>
          <a:off x="4795838" y="1984375"/>
          <a:ext cx="1827212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" name="Equation" r:id="rId5" imgW="1002960" imgH="393480" progId="Equation.DSMT4">
                  <p:embed/>
                </p:oleObj>
              </mc:Choice>
              <mc:Fallback>
                <p:oleObj name="Equation" r:id="rId5" imgW="1002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5838" y="1984375"/>
                        <a:ext cx="1827212" cy="71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="" xmlns:a16="http://schemas.microsoft.com/office/drawing/2014/main" id="{8174A708-039A-4D67-A3F0-8488C8FED8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672285"/>
              </p:ext>
            </p:extLst>
          </p:nvPr>
        </p:nvGraphicFramePr>
        <p:xfrm>
          <a:off x="2667000" y="304800"/>
          <a:ext cx="52514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" name="Equation" r:id="rId7" imgW="2882880" imgH="711000" progId="Equation.DSMT4">
                  <p:embed/>
                </p:oleObj>
              </mc:Choice>
              <mc:Fallback>
                <p:oleObj name="Equation" r:id="rId7" imgW="28828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67000" y="304800"/>
                        <a:ext cx="5251450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="" xmlns:a16="http://schemas.microsoft.com/office/drawing/2014/main" id="{8174A708-039A-4D67-A3F0-8488C8FED8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714811"/>
              </p:ext>
            </p:extLst>
          </p:nvPr>
        </p:nvGraphicFramePr>
        <p:xfrm>
          <a:off x="568325" y="3276600"/>
          <a:ext cx="21971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" name="Equation" r:id="rId9" imgW="1206360" imgH="228600" progId="Equation.DSMT4">
                  <p:embed/>
                </p:oleObj>
              </mc:Choice>
              <mc:Fallback>
                <p:oleObj name="Equation" r:id="rId9" imgW="1206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8325" y="3276600"/>
                        <a:ext cx="2197100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="" xmlns:a16="http://schemas.microsoft.com/office/drawing/2014/main" id="{8174A708-039A-4D67-A3F0-8488C8FED8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401878"/>
              </p:ext>
            </p:extLst>
          </p:nvPr>
        </p:nvGraphicFramePr>
        <p:xfrm>
          <a:off x="568325" y="3657600"/>
          <a:ext cx="24288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" name="Equation" r:id="rId11" imgW="1333440" imgH="393480" progId="Equation.DSMT4">
                  <p:embed/>
                </p:oleObj>
              </mc:Choice>
              <mc:Fallback>
                <p:oleObj name="Equation" r:id="rId11" imgW="13334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8325" y="3657600"/>
                        <a:ext cx="2428875" cy="71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="" xmlns:a16="http://schemas.microsoft.com/office/drawing/2014/main" id="{8174A708-039A-4D67-A3F0-8488C8FED8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95385"/>
              </p:ext>
            </p:extLst>
          </p:nvPr>
        </p:nvGraphicFramePr>
        <p:xfrm>
          <a:off x="3657600" y="3429000"/>
          <a:ext cx="23368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" name="Equation" r:id="rId13" imgW="1282680" imgH="431640" progId="Equation.DSMT4">
                  <p:embed/>
                </p:oleObj>
              </mc:Choice>
              <mc:Fallback>
                <p:oleObj name="Equation" r:id="rId13" imgW="1282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57600" y="3429000"/>
                        <a:ext cx="2336800" cy="785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="" xmlns:a16="http://schemas.microsoft.com/office/drawing/2014/main" id="{8174A708-039A-4D67-A3F0-8488C8FED8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852652"/>
              </p:ext>
            </p:extLst>
          </p:nvPr>
        </p:nvGraphicFramePr>
        <p:xfrm>
          <a:off x="1897063" y="5181600"/>
          <a:ext cx="3354387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" name="Equation" r:id="rId15" imgW="1841400" imgH="393480" progId="Equation.DSMT4">
                  <p:embed/>
                </p:oleObj>
              </mc:Choice>
              <mc:Fallback>
                <p:oleObj name="Equation" r:id="rId15" imgW="1841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97063" y="5181600"/>
                        <a:ext cx="3354387" cy="71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324600" y="2590800"/>
                <a:ext cx="2417328" cy="8704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𝑟𝑗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𝑟𝑗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590800"/>
                <a:ext cx="2417328" cy="870495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324600" y="3733800"/>
                <a:ext cx="2715230" cy="767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𝑖𝑟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𝑖𝑟</m:t>
                              </m:r>
                            </m:sub>
                          </m:s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𝑘𝑟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𝑟𝑟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733800"/>
                <a:ext cx="2715230" cy="76758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15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716637D8-BB62-4BD1-8F6A-FD528D341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10.8 </a:t>
            </a:r>
            <a:r>
              <a:rPr lang="en-US" altLang="zh-CN" kern="0" dirty="0" smtClean="0"/>
              <a:t>LU</a:t>
            </a:r>
            <a:r>
              <a:rPr lang="zh-CN" altLang="en-US" kern="0" dirty="0" smtClean="0"/>
              <a:t>分解存在</a:t>
            </a:r>
            <a:r>
              <a:rPr lang="zh-CN" altLang="en-US" kern="0" dirty="0"/>
              <a:t>的</a:t>
            </a:r>
            <a:r>
              <a:rPr lang="zh-CN" altLang="en-US" kern="0" dirty="0" smtClean="0"/>
              <a:t>问题</a:t>
            </a:r>
            <a:endParaRPr lang="zh-CN" altLang="en-US" kern="0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="" xmlns:a16="http://schemas.microsoft.com/office/drawing/2014/main" id="{A55AF394-7D5D-4FF2-89E6-1EB107045E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980572"/>
              </p:ext>
            </p:extLst>
          </p:nvPr>
        </p:nvGraphicFramePr>
        <p:xfrm>
          <a:off x="2286000" y="990600"/>
          <a:ext cx="4419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7" name="Equation" r:id="rId3" imgW="2946240" imgH="711000" progId="Equation.DSMT4">
                  <p:embed/>
                </p:oleObj>
              </mc:Choice>
              <mc:Fallback>
                <p:oleObj name="Equation" r:id="rId3" imgW="29462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990600"/>
                        <a:ext cx="44196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0EF867C5-80B8-47E0-BEF2-4D3D87123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822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/>
              <a:t>计算</a:t>
            </a:r>
            <a:r>
              <a:rPr lang="en-US" altLang="zh-CN" sz="2200" dirty="0"/>
              <a:t>U</a:t>
            </a:r>
            <a:r>
              <a:rPr lang="zh-CN" altLang="en-US" sz="2200" dirty="0"/>
              <a:t>的第一行和</a:t>
            </a:r>
            <a:r>
              <a:rPr lang="en-US" altLang="zh-CN" sz="2200" dirty="0"/>
              <a:t>L</a:t>
            </a:r>
            <a:r>
              <a:rPr lang="zh-CN" altLang="en-US" sz="2200" dirty="0"/>
              <a:t>的第一列</a:t>
            </a:r>
            <a:endParaRPr lang="en-US" altLang="zh-CN" sz="2200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8162F1A2-D5B0-4C3E-AE8C-DC71E9C14F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832032"/>
              </p:ext>
            </p:extLst>
          </p:nvPr>
        </p:nvGraphicFramePr>
        <p:xfrm>
          <a:off x="2667000" y="2667000"/>
          <a:ext cx="3810000" cy="1084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8" name="Equation" r:id="rId5" imgW="2501640" imgH="711000" progId="Equation.DSMT4">
                  <p:embed/>
                </p:oleObj>
              </mc:Choice>
              <mc:Fallback>
                <p:oleObj name="Equation" r:id="rId5" imgW="25016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7000" y="2667000"/>
                        <a:ext cx="3810000" cy="1084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66CEF81-FB00-42FE-9F0A-568039527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3801518"/>
            <a:ext cx="822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/>
              <a:t>然后计算</a:t>
            </a:r>
            <a:r>
              <a:rPr lang="en-US" altLang="zh-CN" sz="2200" dirty="0"/>
              <a:t>U</a:t>
            </a:r>
            <a:r>
              <a:rPr lang="zh-CN" altLang="en-US" sz="2200" dirty="0"/>
              <a:t>的第二行和</a:t>
            </a:r>
            <a:r>
              <a:rPr lang="en-US" altLang="zh-CN" sz="2200" dirty="0"/>
              <a:t>L</a:t>
            </a:r>
            <a:r>
              <a:rPr lang="zh-CN" altLang="en-US" sz="2200" dirty="0"/>
              <a:t>的第二列</a:t>
            </a:r>
            <a:endParaRPr lang="en-US" altLang="zh-CN" sz="2200" dirty="0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508670C1-49BC-4E90-8354-24F83DA91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34" y="5312420"/>
            <a:ext cx="822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/>
              <a:t>即</a:t>
            </a:r>
            <a:r>
              <a:rPr lang="zh-CN" altLang="en-US" sz="2200" dirty="0"/>
              <a:t>该矩阵无法</a:t>
            </a:r>
            <a:r>
              <a:rPr lang="en-US" altLang="zh-CN" sz="2200" dirty="0"/>
              <a:t>LU</a:t>
            </a:r>
            <a:r>
              <a:rPr lang="zh-CN" altLang="en-US" sz="2200" dirty="0"/>
              <a:t>分解</a:t>
            </a:r>
            <a:endParaRPr lang="en-US" altLang="zh-CN" sz="2200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="" xmlns:a16="http://schemas.microsoft.com/office/drawing/2014/main" id="{8174A708-039A-4D67-A3F0-8488C8FED8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127468"/>
              </p:ext>
            </p:extLst>
          </p:nvPr>
        </p:nvGraphicFramePr>
        <p:xfrm>
          <a:off x="1393825" y="4191000"/>
          <a:ext cx="22209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9" name="Equation" r:id="rId7" imgW="1218960" imgH="228600" progId="Equation.DSMT4">
                  <p:embed/>
                </p:oleObj>
              </mc:Choice>
              <mc:Fallback>
                <p:oleObj name="Equation" r:id="rId7" imgW="1218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93825" y="4191000"/>
                        <a:ext cx="2220913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="" xmlns:a16="http://schemas.microsoft.com/office/drawing/2014/main" id="{8174A708-039A-4D67-A3F0-8488C8FED8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257698"/>
              </p:ext>
            </p:extLst>
          </p:nvPr>
        </p:nvGraphicFramePr>
        <p:xfrm>
          <a:off x="1406525" y="4724400"/>
          <a:ext cx="21971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0" name="Equation" r:id="rId9" imgW="1206360" imgH="228600" progId="Equation.DSMT4">
                  <p:embed/>
                </p:oleObj>
              </mc:Choice>
              <mc:Fallback>
                <p:oleObj name="Equation" r:id="rId9" imgW="1206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06525" y="4724400"/>
                        <a:ext cx="2197100" cy="41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="" xmlns:a16="http://schemas.microsoft.com/office/drawing/2014/main" id="{8174A708-039A-4D67-A3F0-8488C8FED8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355459"/>
              </p:ext>
            </p:extLst>
          </p:nvPr>
        </p:nvGraphicFramePr>
        <p:xfrm>
          <a:off x="4343400" y="4343400"/>
          <a:ext cx="222091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1" name="Equation" r:id="rId11" imgW="1218960" imgH="431640" progId="Equation.DSMT4">
                  <p:embed/>
                </p:oleObj>
              </mc:Choice>
              <mc:Fallback>
                <p:oleObj name="Equation" r:id="rId11" imgW="1218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43400" y="4343400"/>
                        <a:ext cx="2220913" cy="785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553200" y="4495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Calibri" pitchFamily="34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4546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A647B91E-0114-4820-9AB0-4C33AADFB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10.9 </a:t>
            </a:r>
            <a:r>
              <a:rPr lang="zh-CN" altLang="en-US" kern="0" dirty="0" smtClean="0"/>
              <a:t>置换</a:t>
            </a:r>
            <a:r>
              <a:rPr lang="en-US" altLang="zh-CN" kern="0" dirty="0" smtClean="0"/>
              <a:t>PLU</a:t>
            </a:r>
            <a:endParaRPr lang="zh-CN" altLang="en-US" kern="0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="" xmlns:a16="http://schemas.microsoft.com/office/drawing/2014/main" id="{9238A515-DB2E-496C-9077-48FD4F7318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41548"/>
              </p:ext>
            </p:extLst>
          </p:nvPr>
        </p:nvGraphicFramePr>
        <p:xfrm>
          <a:off x="1143000" y="3490858"/>
          <a:ext cx="6629400" cy="979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" name="Equation" r:id="rId3" imgW="4813200" imgH="711000" progId="Equation.DSMT4">
                  <p:embed/>
                </p:oleObj>
              </mc:Choice>
              <mc:Fallback>
                <p:oleObj name="Equation" r:id="rId3" imgW="48132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3490858"/>
                        <a:ext cx="6629400" cy="9795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F340417D-4D81-4F30-8494-7BA664814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956699"/>
            <a:ext cx="822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en-US" altLang="zh-CN" sz="2200" dirty="0"/>
              <a:t>LU</a:t>
            </a:r>
            <a:r>
              <a:rPr lang="zh-CN" altLang="en-US" sz="2200" dirty="0"/>
              <a:t>分解不</a:t>
            </a:r>
            <a:r>
              <a:rPr lang="zh-CN" altLang="en-US" sz="2200" dirty="0" smtClean="0"/>
              <a:t>唯一：</a:t>
            </a:r>
            <a:endParaRPr lang="en-US" altLang="zh-CN" sz="2200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="" xmlns:a16="http://schemas.microsoft.com/office/drawing/2014/main" id="{359EFD33-9882-4CBA-92E9-C4DB357461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569683"/>
              </p:ext>
            </p:extLst>
          </p:nvPr>
        </p:nvGraphicFramePr>
        <p:xfrm>
          <a:off x="1066800" y="4724400"/>
          <a:ext cx="6417234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" name="Equation" r:id="rId5" imgW="4279680" imgH="711000" progId="Equation.DSMT4">
                  <p:embed/>
                </p:oleObj>
              </mc:Choice>
              <mc:Fallback>
                <p:oleObj name="Equation" r:id="rId5" imgW="42796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4724400"/>
                        <a:ext cx="6417234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="" xmlns:a16="http://schemas.microsoft.com/office/drawing/2014/main" id="{9238A515-DB2E-496C-9077-48FD4F7318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565473"/>
              </p:ext>
            </p:extLst>
          </p:nvPr>
        </p:nvGraphicFramePr>
        <p:xfrm>
          <a:off x="1219200" y="838200"/>
          <a:ext cx="70294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" name="Equation" r:id="rId7" imgW="4686120" imgH="711000" progId="Equation.DSMT4">
                  <p:embed/>
                </p:oleObj>
              </mc:Choice>
              <mc:Fallback>
                <p:oleObj name="Equation" r:id="rId7" imgW="46861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9200" y="838200"/>
                        <a:ext cx="702945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="" xmlns:a16="http://schemas.microsoft.com/office/drawing/2014/main" id="{9238A515-DB2E-496C-9077-48FD4F7318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236889"/>
              </p:ext>
            </p:extLst>
          </p:nvPr>
        </p:nvGraphicFramePr>
        <p:xfrm>
          <a:off x="2592160" y="1981200"/>
          <a:ext cx="3046639" cy="10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1" name="Equation" r:id="rId9" imgW="2145960" imgH="711000" progId="Equation.DSMT4">
                  <p:embed/>
                </p:oleObj>
              </mc:Choice>
              <mc:Fallback>
                <p:oleObj name="Equation" r:id="rId9" imgW="21459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92160" y="1981200"/>
                        <a:ext cx="3046639" cy="10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94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5">
                <a:extLst>
                  <a:ext uri="{FF2B5EF4-FFF2-40B4-BE49-F238E27FC236}">
                    <a16:creationId xmlns="" xmlns:a16="http://schemas.microsoft.com/office/drawing/2014/main" id="{AA54009A-2C1C-4E8E-9CC0-C16C6157F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00" y="1143000"/>
                <a:ext cx="8153400" cy="4444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/>
                  <a:t>非奇异矩阵</a:t>
                </a:r>
                <a:r>
                  <a:rPr lang="en-US" altLang="zh-CN" sz="22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/>
                  <a:t>，则</a:t>
                </a:r>
                <a:r>
                  <a:rPr lang="zh-CN" altLang="en-US" sz="2200" dirty="0" smtClean="0"/>
                  <a:t>可分解</a:t>
                </a:r>
                <a:r>
                  <a:rPr lang="zh-CN" altLang="en-US" sz="22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en-US" altLang="zh-CN" sz="2200" dirty="0" smtClean="0"/>
                  <a:t>;</a:t>
                </a: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200" dirty="0"/>
                  <a:t>是一个置换矩阵，</a:t>
                </a:r>
                <a:r>
                  <a:rPr lang="en-US" altLang="zh-CN" sz="2200" dirty="0"/>
                  <a:t>L</a:t>
                </a:r>
                <a:r>
                  <a:rPr lang="zh-CN" altLang="en-US" sz="2200" dirty="0"/>
                  <a:t>为下三角矩阵并且对角线元素全为</a:t>
                </a:r>
                <a:r>
                  <a:rPr lang="en-US" altLang="zh-CN" sz="2200" dirty="0"/>
                  <a:t>1</a:t>
                </a:r>
                <a:r>
                  <a:rPr lang="zh-CN" altLang="en-US" sz="2200" dirty="0"/>
                  <a:t>，</a:t>
                </a:r>
                <a:r>
                  <a:rPr lang="en-US" altLang="zh-CN" sz="2200" dirty="0"/>
                  <a:t>U</a:t>
                </a:r>
                <a:r>
                  <a:rPr lang="zh-CN" altLang="en-US" sz="2200" dirty="0"/>
                  <a:t>为上三角</a:t>
                </a:r>
                <a:r>
                  <a:rPr lang="zh-CN" altLang="en-US" sz="2200" dirty="0" smtClean="0"/>
                  <a:t>矩阵</a:t>
                </a:r>
                <a:r>
                  <a:rPr lang="en-US" altLang="zh-CN" sz="2200" dirty="0" smtClean="0"/>
                  <a:t>;</a:t>
                </a:r>
                <a:r>
                  <a:rPr lang="en-US" altLang="zh-CN" sz="2200" dirty="0"/>
                  <a:t>	</a:t>
                </a: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该分解方法不唯一，随着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200" dirty="0"/>
                  <a:t>的选择不同，</a:t>
                </a:r>
                <a:r>
                  <a:rPr lang="en-US" altLang="zh-CN" sz="2200" dirty="0" smtClean="0"/>
                  <a:t>L</a:t>
                </a:r>
                <a:r>
                  <a:rPr lang="zh-CN" altLang="en-US" sz="2200" dirty="0" smtClean="0"/>
                  <a:t>、</a:t>
                </a:r>
                <a:r>
                  <a:rPr lang="en-US" altLang="zh-CN" sz="2200" dirty="0" smtClean="0"/>
                  <a:t>U</a:t>
                </a:r>
                <a:r>
                  <a:rPr lang="zh-CN" altLang="en-US" sz="2200" dirty="0"/>
                  <a:t>也</a:t>
                </a:r>
                <a:r>
                  <a:rPr lang="zh-CN" altLang="en-US" sz="2200" dirty="0" smtClean="0"/>
                  <a:t>不同</a:t>
                </a:r>
                <a:r>
                  <a:rPr lang="en-US" altLang="zh-CN" sz="2200" dirty="0" smtClean="0"/>
                  <a:t>;</a:t>
                </a: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dirty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sz="2200" dirty="0"/>
                  <a:t>进行行初等变换然后对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dirty="0"/>
                  <a:t>进行分解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zh-CN" altLang="en-US" sz="2200" dirty="0" smtClean="0"/>
                  <a:t>；</a:t>
                </a: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复杂度：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num>
                      <m:den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 flops</a:t>
                </a:r>
                <a:endParaRPr lang="en-US" altLang="zh-CN" sz="2200" dirty="0"/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/>
              </a:p>
            </p:txBody>
          </p:sp>
        </mc:Choice>
        <mc:Fallback xmlns="">
          <p:sp>
            <p:nvSpPr>
              <p:cNvPr id="2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A54009A-2C1C-4E8E-9CC0-C16C6157FA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143000"/>
                <a:ext cx="8153400" cy="4444871"/>
              </a:xfrm>
              <a:prstGeom prst="rect">
                <a:avLst/>
              </a:prstGeom>
              <a:blipFill rotWithShape="0">
                <a:blip r:embed="rId2"/>
                <a:stretch>
                  <a:fillRect l="-1943" t="-20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EF89C04-3490-419A-9099-80786D20F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10.9 LU</a:t>
            </a:r>
            <a:r>
              <a:rPr lang="zh-CN" altLang="en-US" kern="0" dirty="0"/>
              <a:t>分解</a:t>
            </a:r>
            <a:r>
              <a:rPr lang="en-US" altLang="zh-CN" kern="0" dirty="0"/>
              <a:t>(</a:t>
            </a:r>
            <a:r>
              <a:rPr lang="zh-CN" altLang="en-US" kern="0" dirty="0"/>
              <a:t>行主元</a:t>
            </a:r>
            <a:r>
              <a:rPr lang="en-US" altLang="zh-CN" kern="0" dirty="0"/>
              <a:t>)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54946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55A20F19-B7A0-488F-8CD7-B2506B754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10.10 </a:t>
            </a:r>
            <a:r>
              <a:rPr lang="zh-CN" altLang="en-US" kern="0" dirty="0"/>
              <a:t>舍入误差的影响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="" xmlns:a16="http://schemas.microsoft.com/office/drawing/2014/main" id="{B9AAD664-A0D6-4DAF-9A46-40D8269839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23632"/>
              </p:ext>
            </p:extLst>
          </p:nvPr>
        </p:nvGraphicFramePr>
        <p:xfrm>
          <a:off x="3124200" y="1066800"/>
          <a:ext cx="2666666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" name="Equation" r:id="rId3" imgW="1282680" imgH="482400" progId="Equation.DSMT4">
                  <p:embed/>
                </p:oleObj>
              </mc:Choice>
              <mc:Fallback>
                <p:oleObj name="Equation" r:id="rId3" imgW="12826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1066800"/>
                        <a:ext cx="2666666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>
                <a:extLst>
                  <a:ext uri="{FF2B5EF4-FFF2-40B4-BE49-F238E27FC236}">
                    <a16:creationId xmlns="" xmlns:a16="http://schemas.microsoft.com/office/drawing/2014/main" id="{4CB98545-A3F8-490E-8AD4-A87647BE4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146" y="2438400"/>
                <a:ext cx="8229600" cy="1495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/>
                  <a:t>解</a:t>
                </a:r>
                <a:r>
                  <a:rPr lang="zh-CN" altLang="en-US" sz="2200" dirty="0"/>
                  <a:t>得：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p>
                        </m:sSup>
                      </m:den>
                    </m:f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使用</a:t>
                </a:r>
                <a:r>
                  <a:rPr lang="en-US" altLang="zh-CN" sz="2200" dirty="0"/>
                  <a:t>LU</a:t>
                </a:r>
                <a:r>
                  <a:rPr lang="zh-CN" altLang="en-US" sz="2200" dirty="0"/>
                  <a:t>分解求解上述上述方程，并且使用以下两个</a:t>
                </a:r>
                <a:r>
                  <a:rPr lang="zh-CN" altLang="en-US" sz="2200" dirty="0" smtClean="0"/>
                  <a:t>置换矩阵：</a:t>
                </a: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/>
              </a:p>
            </p:txBody>
          </p:sp>
        </mc:Choice>
        <mc:Fallback xmlns="">
          <p:sp>
            <p:nvSpPr>
              <p:cNvPr id="4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CB98545-A3F8-490E-8AD4-A87647BE4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146" y="2438400"/>
                <a:ext cx="8229600" cy="1495859"/>
              </a:xfrm>
              <a:prstGeom prst="rect">
                <a:avLst/>
              </a:prstGeom>
              <a:blipFill rotWithShape="0">
                <a:blip r:embed="rId5"/>
                <a:stretch>
                  <a:fillRect l="-1926" t="-12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D8C7CF4D-7B85-4F7E-89CA-3701738D43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451702"/>
              </p:ext>
            </p:extLst>
          </p:nvPr>
        </p:nvGraphicFramePr>
        <p:xfrm>
          <a:off x="2547938" y="3581400"/>
          <a:ext cx="3821112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" name="Equation" r:id="rId6" imgW="1892160" imgH="457200" progId="Equation.DSMT4">
                  <p:embed/>
                </p:oleObj>
              </mc:Choice>
              <mc:Fallback>
                <p:oleObj name="Equation" r:id="rId6" imgW="18921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47938" y="3581400"/>
                        <a:ext cx="3821112" cy="92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D9E629F-4207-4865-8D0C-B0A7838CF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46" y="4648200"/>
            <a:ext cx="822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/>
              <a:t>计算过程中，中间结果四舍五入到小数点后四</a:t>
            </a:r>
            <a:r>
              <a:rPr lang="zh-CN" altLang="en-US" sz="2200" dirty="0" smtClean="0"/>
              <a:t>位。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57811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743EBD0E-A988-4736-93C5-D015C94D3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10.11 </a:t>
            </a:r>
            <a:r>
              <a:rPr lang="zh-CN" altLang="en-US" kern="0" dirty="0"/>
              <a:t>选择</a:t>
            </a:r>
            <a:r>
              <a:rPr lang="en-US" altLang="zh-CN" kern="0" dirty="0"/>
              <a:t>1</a:t>
            </a:r>
            <a:r>
              <a:rPr lang="zh-CN" altLang="en-US" kern="0" dirty="0"/>
              <a:t>：</a:t>
            </a:r>
            <a:r>
              <a:rPr lang="en-US" altLang="zh-CN" kern="0" dirty="0" smtClean="0"/>
              <a:t>P</a:t>
            </a:r>
            <a:r>
              <a:rPr lang="en-US" altLang="zh-CN" kern="0" baseline="-25000" dirty="0" smtClean="0"/>
              <a:t>1</a:t>
            </a:r>
            <a:r>
              <a:rPr lang="en-US" altLang="zh-CN" kern="0" dirty="0" smtClean="0"/>
              <a:t>=I</a:t>
            </a:r>
            <a:endParaRPr lang="zh-CN" altLang="en-US" kern="0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="" xmlns:a16="http://schemas.microsoft.com/office/drawing/2014/main" id="{6C28BA16-4503-40F4-A975-BABF47DD1C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645075"/>
              </p:ext>
            </p:extLst>
          </p:nvPr>
        </p:nvGraphicFramePr>
        <p:xfrm>
          <a:off x="2496505" y="992951"/>
          <a:ext cx="3810502" cy="818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" name="Equation" r:id="rId3" imgW="2247840" imgH="482400" progId="Equation.DSMT4">
                  <p:embed/>
                </p:oleObj>
              </mc:Choice>
              <mc:Fallback>
                <p:oleObj name="Equation" r:id="rId3" imgW="22478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6505" y="992951"/>
                        <a:ext cx="3810502" cy="818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4889C851-C2B0-4148-8AD4-C5898193E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61" y="1972944"/>
            <a:ext cx="822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en-US" altLang="zh-CN" sz="2200" dirty="0"/>
              <a:t>L</a:t>
            </a:r>
            <a:r>
              <a:rPr lang="zh-CN" altLang="en-US" sz="2200" dirty="0"/>
              <a:t>和</a:t>
            </a:r>
            <a:r>
              <a:rPr lang="en-US" altLang="zh-CN" sz="2200" dirty="0"/>
              <a:t>U</a:t>
            </a:r>
            <a:r>
              <a:rPr lang="zh-CN" altLang="en-US" sz="2200" dirty="0"/>
              <a:t>四舍五入到小数点后四位</a:t>
            </a:r>
            <a:endParaRPr lang="en-US" altLang="zh-CN" sz="2200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91DF7E5E-8939-44AC-BB2B-012205B98E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542780"/>
              </p:ext>
            </p:extLst>
          </p:nvPr>
        </p:nvGraphicFramePr>
        <p:xfrm>
          <a:off x="2732088" y="2487613"/>
          <a:ext cx="33274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" name="Equation" r:id="rId5" imgW="2133360" imgH="482400" progId="Equation.DSMT4">
                  <p:embed/>
                </p:oleObj>
              </mc:Choice>
              <mc:Fallback>
                <p:oleObj name="Equation" r:id="rId5" imgW="21333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32088" y="2487613"/>
                        <a:ext cx="3327400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D5D196E-8EF8-4CF4-929B-9A70D9BA9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61" y="3316652"/>
            <a:ext cx="822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/>
              <a:t>向前回代</a:t>
            </a:r>
            <a:endParaRPr lang="en-US" altLang="zh-CN" sz="2200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="" xmlns:a16="http://schemas.microsoft.com/office/drawing/2014/main" id="{99A2FE38-6F1D-4C88-BEF3-6676CD2333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951081"/>
              </p:ext>
            </p:extLst>
          </p:nvPr>
        </p:nvGraphicFramePr>
        <p:xfrm>
          <a:off x="2895600" y="3657600"/>
          <a:ext cx="3805101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" name="Equation" r:id="rId7" imgW="2400120" imgH="482400" progId="Equation.DSMT4">
                  <p:embed/>
                </p:oleObj>
              </mc:Choice>
              <mc:Fallback>
                <p:oleObj name="Equation" r:id="rId7" imgW="24001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95600" y="3657600"/>
                        <a:ext cx="3805101" cy="76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2A04B90A-B3DC-4AB0-8567-5C8733AA4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61" y="4546503"/>
            <a:ext cx="822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/>
              <a:t>向后回代</a:t>
            </a:r>
            <a:endParaRPr lang="en-US" altLang="zh-CN" sz="2200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="" xmlns:a16="http://schemas.microsoft.com/office/drawing/2014/main" id="{A784F1FD-41B8-4B69-86DB-12710D9586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586325"/>
              </p:ext>
            </p:extLst>
          </p:nvPr>
        </p:nvGraphicFramePr>
        <p:xfrm>
          <a:off x="2895600" y="4876800"/>
          <a:ext cx="4208167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" name="Equation" r:id="rId9" imgW="2743200" imgH="482400" progId="Equation.DSMT4">
                  <p:embed/>
                </p:oleObj>
              </mc:Choice>
              <mc:Fallback>
                <p:oleObj name="Equation" r:id="rId9" imgW="27432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95600" y="4876800"/>
                        <a:ext cx="4208167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>
                <a:extLst>
                  <a:ext uri="{FF2B5EF4-FFF2-40B4-BE49-F238E27FC236}">
                    <a16:creationId xmlns="" xmlns:a16="http://schemas.microsoft.com/office/drawing/2014/main" id="{73BA8638-00EA-4F59-BF25-9EB9E63B0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556" y="5715432"/>
                <a:ext cx="8229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200" dirty="0"/>
                  <a:t>的误差为</a:t>
                </a:r>
                <a:r>
                  <a:rPr lang="en-US" altLang="zh-CN" sz="2200" dirty="0"/>
                  <a:t>100%</a:t>
                </a:r>
              </a:p>
            </p:txBody>
          </p:sp>
        </mc:Choice>
        <mc:Fallback xmlns="">
          <p:sp>
            <p:nvSpPr>
              <p:cNvPr id="10" name="Rectangle 5">
                <a:extLst>
                  <a:ext uri="{FF2B5EF4-FFF2-40B4-BE49-F238E27FC236}">
                    <a16:creationId xmlns:a16="http://schemas.microsoft.com/office/drawing/2014/main" id="{73BA8638-00EA-4F59-BF25-9EB9E63B0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556" y="5715432"/>
                <a:ext cx="8229600" cy="338554"/>
              </a:xfrm>
              <a:prstGeom prst="rect">
                <a:avLst/>
              </a:prstGeom>
              <a:blipFill>
                <a:blip r:embed="rId11"/>
                <a:stretch>
                  <a:fillRect l="-1926" t="-27273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>
                <a:extLst>
                  <a:ext uri="{FF2B5EF4-FFF2-40B4-BE49-F238E27FC236}">
                    <a16:creationId xmlns="" xmlns:a16="http://schemas.microsoft.com/office/drawing/2014/main" id="{4CB98545-A3F8-490E-8AD4-A87647BE4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9400" y="5638800"/>
                <a:ext cx="4953000" cy="480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sz="2200" dirty="0">
                        <a:latin typeface="Cambria Math" panose="02040503050406030204" pitchFamily="18" charset="0"/>
                      </a:rPr>
                      <m:t>准确</m:t>
                    </m:r>
                    <m:r>
                      <a:rPr lang="zh-CN" altLang="en-US" sz="2200" b="0" i="1" dirty="0" smtClean="0">
                        <a:latin typeface="Cambria Math" panose="02040503050406030204" pitchFamily="18" charset="0"/>
                      </a:rPr>
                      <m:t>解</m:t>
                    </m:r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p>
                        </m:sSup>
                      </m:den>
                    </m:f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11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CB98545-A3F8-490E-8AD4-A87647BE4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5638800"/>
                <a:ext cx="4953000" cy="48019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6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DADE0699-4113-46C2-A41D-531E6B8F1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10.12 </a:t>
            </a:r>
            <a:r>
              <a:rPr lang="zh-CN" altLang="en-US" kern="0" dirty="0"/>
              <a:t>选择</a:t>
            </a:r>
            <a:r>
              <a:rPr lang="en-US" altLang="zh-CN" kern="0" dirty="0"/>
              <a:t>2</a:t>
            </a:r>
            <a:r>
              <a:rPr lang="zh-CN" altLang="en-US" kern="0" dirty="0"/>
              <a:t>：行进行交换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="" xmlns:a16="http://schemas.microsoft.com/office/drawing/2014/main" id="{CC1D87D8-5B5B-4894-BB3F-1B5CBBAD19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171678"/>
              </p:ext>
            </p:extLst>
          </p:nvPr>
        </p:nvGraphicFramePr>
        <p:xfrm>
          <a:off x="2735063" y="1053198"/>
          <a:ext cx="3792936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4" name="Equation" r:id="rId3" imgW="2171520" imgH="457200" progId="Equation.DSMT4">
                  <p:embed/>
                </p:oleObj>
              </mc:Choice>
              <mc:Fallback>
                <p:oleObj name="Equation" r:id="rId3" imgW="21715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5063" y="1053198"/>
                        <a:ext cx="3792936" cy="798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2B7BA9CD-1BBB-48D2-914F-5F6627BDA2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603976"/>
              </p:ext>
            </p:extLst>
          </p:nvPr>
        </p:nvGraphicFramePr>
        <p:xfrm>
          <a:off x="2819400" y="2528305"/>
          <a:ext cx="3083147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5" name="Equation" r:id="rId5" imgW="1765080" imgH="457200" progId="Equation.DSMT4">
                  <p:embed/>
                </p:oleObj>
              </mc:Choice>
              <mc:Fallback>
                <p:oleObj name="Equation" r:id="rId5" imgW="17650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9400" y="2528305"/>
                        <a:ext cx="3083147" cy="798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FC923483-2EE6-48E6-91F9-41A8E7E8AE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125152"/>
              </p:ext>
            </p:extLst>
          </p:nvPr>
        </p:nvGraphicFramePr>
        <p:xfrm>
          <a:off x="2675532" y="3821485"/>
          <a:ext cx="3640115" cy="785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6" name="Equation" r:id="rId7" imgW="2234880" imgH="482400" progId="Equation.DSMT4">
                  <p:embed/>
                </p:oleObj>
              </mc:Choice>
              <mc:Fallback>
                <p:oleObj name="Equation" r:id="rId7" imgW="22348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75532" y="3821485"/>
                        <a:ext cx="3640115" cy="785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="" xmlns:a16="http://schemas.microsoft.com/office/drawing/2014/main" id="{23C16182-ED1C-4D8B-9EE2-7E61D9B387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68930"/>
              </p:ext>
            </p:extLst>
          </p:nvPr>
        </p:nvGraphicFramePr>
        <p:xfrm>
          <a:off x="2692980" y="5090953"/>
          <a:ext cx="3775488" cy="859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7" name="Equation" r:id="rId9" imgW="2120760" imgH="482400" progId="Equation.DSMT4">
                  <p:embed/>
                </p:oleObj>
              </mc:Choice>
              <mc:Fallback>
                <p:oleObj name="Equation" r:id="rId9" imgW="21207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92980" y="5090953"/>
                        <a:ext cx="3775488" cy="8590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12C88BCA-9CBC-4EFB-9DBB-612E3BC3BD35}"/>
              </a:ext>
            </a:extLst>
          </p:cNvPr>
          <p:cNvSpPr txBox="1"/>
          <p:nvPr/>
        </p:nvSpPr>
        <p:spPr>
          <a:xfrm>
            <a:off x="370160" y="2006770"/>
            <a:ext cx="46107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en-US" altLang="zh-CN" sz="2200" dirty="0"/>
              <a:t>L</a:t>
            </a:r>
            <a:r>
              <a:rPr lang="zh-CN" altLang="en-US" sz="2200" dirty="0"/>
              <a:t>和</a:t>
            </a:r>
            <a:r>
              <a:rPr lang="en-US" altLang="zh-CN" sz="2200" dirty="0"/>
              <a:t>U</a:t>
            </a:r>
            <a:r>
              <a:rPr lang="zh-CN" altLang="en-US" sz="2200" dirty="0"/>
              <a:t>四舍五入到小数点后四位</a:t>
            </a:r>
            <a:endParaRPr lang="en-US" altLang="zh-CN" sz="2200" dirty="0"/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ED7ECE7E-07A7-4392-9014-602072AFB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451809"/>
            <a:ext cx="822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/>
              <a:t>向前回代</a:t>
            </a:r>
            <a:endParaRPr lang="en-US" altLang="zh-CN" sz="2200" dirty="0"/>
          </a:p>
        </p:txBody>
      </p:sp>
      <p:sp>
        <p:nvSpPr>
          <p:cNvPr id="10" name="Rectangle 5">
            <a:extLst>
              <a:ext uri="{FF2B5EF4-FFF2-40B4-BE49-F238E27FC236}">
                <a16:creationId xmlns="" xmlns:a16="http://schemas.microsoft.com/office/drawing/2014/main" id="{92FCB2FA-4258-4A5D-9CC9-31D60E616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680578"/>
            <a:ext cx="822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/>
              <a:t>向后回代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5">
                <a:extLst>
                  <a:ext uri="{FF2B5EF4-FFF2-40B4-BE49-F238E27FC236}">
                    <a16:creationId xmlns="" xmlns:a16="http://schemas.microsoft.com/office/drawing/2014/main" id="{D2354613-3E07-4C03-AE11-E29FB2BEA8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" y="6105105"/>
                <a:ext cx="8229600" cy="3424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dirty="0"/>
                  <a:t>的误差约为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D2354613-3E07-4C03-AE11-E29FB2BEA8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6105105"/>
                <a:ext cx="8229600" cy="342401"/>
              </a:xfrm>
              <a:prstGeom prst="rect">
                <a:avLst/>
              </a:prstGeom>
              <a:blipFill>
                <a:blip r:embed="rId11"/>
                <a:stretch>
                  <a:fillRect l="-1926" t="-22807" b="-473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>
                <a:extLst>
                  <a:ext uri="{FF2B5EF4-FFF2-40B4-BE49-F238E27FC236}">
                    <a16:creationId xmlns="" xmlns:a16="http://schemas.microsoft.com/office/drawing/2014/main" id="{4CB98545-A3F8-490E-8AD4-A87647BE4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1400" y="6019800"/>
                <a:ext cx="4953000" cy="480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sz="2200" dirty="0">
                        <a:latin typeface="Cambria Math" panose="02040503050406030204" pitchFamily="18" charset="0"/>
                      </a:rPr>
                      <m:t>准确</m:t>
                    </m:r>
                    <m:r>
                      <a:rPr lang="zh-CN" altLang="en-US" sz="2200" b="0" i="1" dirty="0" smtClean="0">
                        <a:latin typeface="Cambria Math" panose="02040503050406030204" pitchFamily="18" charset="0"/>
                      </a:rPr>
                      <m:t>解</m:t>
                    </m:r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p>
                        </m:sSup>
                      </m:den>
                    </m:f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11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CB98545-A3F8-490E-8AD4-A87647BE4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400" y="6019800"/>
                <a:ext cx="4953000" cy="48019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71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DDF180B2-18C8-4A81-BE30-7B6666791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10.13 </a:t>
            </a:r>
            <a:r>
              <a:rPr lang="zh-CN" altLang="en-US" kern="0" dirty="0"/>
              <a:t>结论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="" xmlns:a16="http://schemas.microsoft.com/office/drawing/2014/main" id="{2394DB25-E701-40F4-B514-BDD9E5B9F7BE}"/>
                  </a:ext>
                </a:extLst>
              </p:cNvPr>
              <p:cNvSpPr txBox="1"/>
              <p:nvPr/>
            </p:nvSpPr>
            <p:spPr>
              <a:xfrm>
                <a:off x="533400" y="1371600"/>
                <a:ext cx="7924800" cy="2800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/>
                  <a:t>不同置换矩阵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/>
                  <a:t>，算法可能导致产生不同的误差的结果；</a:t>
                </a: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/>
                  <a:t>由于数值存储存在误差</a:t>
                </a:r>
                <a:r>
                  <a:rPr lang="en-US" altLang="zh-CN" sz="2200" dirty="0" smtClean="0"/>
                  <a:t>:</a:t>
                </a: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en-US" altLang="zh-CN" sz="2200" dirty="0"/>
                  <a:t> </a:t>
                </a:r>
                <a:r>
                  <a:rPr lang="en-US" altLang="zh-CN" sz="2200" dirty="0" smtClean="0"/>
                  <a:t>    </a:t>
                </a:r>
                <a:r>
                  <a:rPr lang="zh-CN" altLang="en-US" sz="2200" dirty="0" smtClean="0"/>
                  <a:t>第一</a:t>
                </a:r>
                <a:r>
                  <a:rPr lang="zh-CN" altLang="en-US" sz="2200" dirty="0"/>
                  <a:t>种</a:t>
                </a:r>
                <a:r>
                  <a:rPr lang="en-US" altLang="zh-CN" sz="2200" dirty="0" smtClean="0"/>
                  <a:t>P</a:t>
                </a:r>
                <a:r>
                  <a:rPr lang="en-US" altLang="zh-CN" sz="2200" baseline="-25000" dirty="0" smtClean="0"/>
                  <a:t>1</a:t>
                </a:r>
                <a:r>
                  <a:rPr lang="zh-CN" altLang="en-US" sz="2200" dirty="0" smtClean="0"/>
                  <a:t>行交换，算法不稳定；</a:t>
                </a:r>
                <a:endParaRPr lang="en-US" altLang="zh-CN" sz="2200" dirty="0" smtClean="0"/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en-US" altLang="zh-CN" sz="2200" dirty="0"/>
                  <a:t> </a:t>
                </a:r>
                <a:r>
                  <a:rPr lang="en-US" altLang="zh-CN" sz="2200" dirty="0" smtClean="0"/>
                  <a:t>    </a:t>
                </a:r>
                <a:r>
                  <a:rPr lang="zh-CN" altLang="en-US" sz="2200" dirty="0" smtClean="0"/>
                  <a:t>第二种</a:t>
                </a:r>
                <a:r>
                  <a:rPr lang="en-US" altLang="zh-CN" sz="2200" dirty="0" smtClean="0"/>
                  <a:t>P</a:t>
                </a:r>
                <a:r>
                  <a:rPr lang="en-US" altLang="zh-CN" sz="2200" baseline="-25000" dirty="0" smtClean="0"/>
                  <a:t>2</a:t>
                </a:r>
                <a:r>
                  <a:rPr lang="zh-CN" altLang="en-US" sz="2200" dirty="0"/>
                  <a:t>行交换，算法是</a:t>
                </a:r>
                <a:r>
                  <a:rPr lang="zh-CN" altLang="en-US" sz="2200" dirty="0" smtClean="0"/>
                  <a:t>稳定得到 “</a:t>
                </a:r>
                <a:r>
                  <a:rPr lang="zh-CN" altLang="en-US" sz="2200" dirty="0"/>
                  <a:t>准确</a:t>
                </a:r>
                <a:r>
                  <a:rPr lang="zh-CN" altLang="en-US" sz="2200" dirty="0" smtClean="0"/>
                  <a:t>”近似解；</a:t>
                </a: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在数值分析中</a:t>
                </a:r>
                <a:r>
                  <a:rPr lang="zh-CN" altLang="en-US" sz="2200" dirty="0" smtClean="0"/>
                  <a:t>，一些</a:t>
                </a:r>
                <a:r>
                  <a:rPr lang="zh-CN" altLang="en-US" sz="2200" dirty="0"/>
                  <a:t>比较简单的规则去挑选置换矩阵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，使得算法结果比较稳定。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394DB25-E701-40F4-B514-BDD9E5B9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371600"/>
                <a:ext cx="7924800" cy="2800767"/>
              </a:xfrm>
              <a:prstGeom prst="rect">
                <a:avLst/>
              </a:prstGeom>
              <a:blipFill rotWithShape="0">
                <a:blip r:embed="rId3"/>
                <a:stretch>
                  <a:fillRect l="-846" t="-1525" b="-34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B9AAD664-A0D6-4DAF-9A46-40D8269839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107514"/>
              </p:ext>
            </p:extLst>
          </p:nvPr>
        </p:nvGraphicFramePr>
        <p:xfrm>
          <a:off x="1219200" y="4572000"/>
          <a:ext cx="2666666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0" name="Equation" r:id="rId4" imgW="1282680" imgH="482400" progId="Equation.DSMT4">
                  <p:embed/>
                </p:oleObj>
              </mc:Choice>
              <mc:Fallback>
                <p:oleObj name="Equation" r:id="rId4" imgW="12826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00" y="4572000"/>
                        <a:ext cx="2666666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B9AAD664-A0D6-4DAF-9A46-40D8269839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756500"/>
              </p:ext>
            </p:extLst>
          </p:nvPr>
        </p:nvGraphicFramePr>
        <p:xfrm>
          <a:off x="4343400" y="4572000"/>
          <a:ext cx="2666666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" name="Equation" r:id="rId6" imgW="1282680" imgH="482400" progId="Equation.DSMT4">
                  <p:embed/>
                </p:oleObj>
              </mc:Choice>
              <mc:Fallback>
                <p:oleObj name="Equation" r:id="rId6" imgW="12826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43400" y="4572000"/>
                        <a:ext cx="2666666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803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5791200" y="4572000"/>
                <a:ext cx="3063274" cy="1552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/>
                                </m:sSubSup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  <m:sup/>
                                </m:sSubSup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𝑟𝑟</m:t>
                                    </m:r>
                                  </m:sub>
                                  <m:sup/>
                                </m:sSubSup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𝑟𝑛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4572000"/>
                <a:ext cx="3063274" cy="15527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3124200" y="4648200"/>
                <a:ext cx="2859501" cy="1442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𝑛𝑟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648200"/>
                <a:ext cx="2859501" cy="14426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-381000" y="4648200"/>
                <a:ext cx="4072180" cy="1429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𝑟𝑟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𝑟𝑛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𝑛𝑟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4648200"/>
                <a:ext cx="4072180" cy="142917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914400" y="2209800"/>
            <a:ext cx="3048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4419600" y="1905000"/>
            <a:ext cx="3352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9884" name="AutoShape 12"/>
          <p:cNvSpPr>
            <a:spLocks noChangeArrowheads="1"/>
          </p:cNvSpPr>
          <p:nvPr/>
        </p:nvSpPr>
        <p:spPr bwMode="auto">
          <a:xfrm>
            <a:off x="6400800" y="2667000"/>
            <a:ext cx="2438400" cy="998489"/>
          </a:xfrm>
          <a:prstGeom prst="wedgeEllipseCallout">
            <a:avLst>
              <a:gd name="adj1" fmla="val -37637"/>
              <a:gd name="adj2" fmla="val -63088"/>
            </a:avLst>
          </a:prstGeom>
          <a:noFill/>
          <a:ln w="317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+mn-lt"/>
                <a:ea typeface="+mn-ea"/>
              </a:rPr>
              <a:t>仍有可能为小主元做除数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="" xmlns:a16="http://schemas.microsoft.com/office/drawing/2014/main" id="{2EF89C04-3490-419A-9099-80786D20F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10.9 LU</a:t>
            </a:r>
            <a:r>
              <a:rPr lang="zh-CN" altLang="en-US" kern="0" dirty="0"/>
              <a:t>分解</a:t>
            </a:r>
            <a:r>
              <a:rPr lang="en-US" altLang="zh-CN" kern="0" dirty="0" smtClean="0"/>
              <a:t>(</a:t>
            </a:r>
            <a:r>
              <a:rPr lang="zh-CN" altLang="en-US" kern="0" dirty="0" smtClean="0"/>
              <a:t>选主元</a:t>
            </a:r>
            <a:r>
              <a:rPr lang="en-US" altLang="zh-CN" kern="0" dirty="0"/>
              <a:t>)</a:t>
            </a:r>
            <a:endParaRPr lang="zh-CN" altLang="en-US" kern="0" dirty="0"/>
          </a:p>
        </p:txBody>
      </p:sp>
      <p:sp>
        <p:nvSpPr>
          <p:cNvPr id="48" name="Rectangle 2"/>
          <p:cNvSpPr>
            <a:spLocks noChangeArrowheads="1"/>
          </p:cNvSpPr>
          <p:nvPr/>
        </p:nvSpPr>
        <p:spPr bwMode="auto">
          <a:xfrm>
            <a:off x="533400" y="4724400"/>
            <a:ext cx="8382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" name="Line 11"/>
          <p:cNvSpPr>
            <a:spLocks noChangeShapeType="1"/>
          </p:cNvSpPr>
          <p:nvPr/>
        </p:nvSpPr>
        <p:spPr bwMode="auto">
          <a:xfrm flipV="1">
            <a:off x="685800" y="4922838"/>
            <a:ext cx="2438400" cy="0"/>
          </a:xfrm>
          <a:prstGeom prst="line">
            <a:avLst/>
          </a:prstGeom>
          <a:noFill/>
          <a:ln w="317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6248400" y="4953000"/>
            <a:ext cx="2209800" cy="0"/>
          </a:xfrm>
          <a:prstGeom prst="line">
            <a:avLst/>
          </a:prstGeom>
          <a:noFill/>
          <a:ln w="317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V="1">
            <a:off x="3962400" y="4495800"/>
            <a:ext cx="0" cy="167640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>
            <a:off x="1752600" y="6096000"/>
            <a:ext cx="1295400" cy="0"/>
          </a:xfrm>
          <a:prstGeom prst="line">
            <a:avLst/>
          </a:prstGeom>
          <a:noFill/>
          <a:ln w="317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 flipV="1">
            <a:off x="7620000" y="4495800"/>
            <a:ext cx="0" cy="99060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 flipV="1">
            <a:off x="1066800" y="4495800"/>
            <a:ext cx="0" cy="167640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" name="Line 11"/>
          <p:cNvSpPr>
            <a:spLocks noChangeShapeType="1"/>
          </p:cNvSpPr>
          <p:nvPr/>
        </p:nvSpPr>
        <p:spPr bwMode="auto">
          <a:xfrm flipV="1">
            <a:off x="1752600" y="5486400"/>
            <a:ext cx="1371600" cy="0"/>
          </a:xfrm>
          <a:prstGeom prst="line">
            <a:avLst/>
          </a:prstGeom>
          <a:noFill/>
          <a:ln w="317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 flipV="1">
            <a:off x="2133600" y="5334000"/>
            <a:ext cx="0" cy="60960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3657600" y="5486400"/>
            <a:ext cx="1219200" cy="0"/>
          </a:xfrm>
          <a:prstGeom prst="line">
            <a:avLst/>
          </a:prstGeom>
          <a:noFill/>
          <a:ln w="31750">
            <a:solidFill>
              <a:srgbClr val="92D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>
            <a:off x="3657600" y="6096000"/>
            <a:ext cx="1219200" cy="0"/>
          </a:xfrm>
          <a:prstGeom prst="line">
            <a:avLst/>
          </a:prstGeom>
          <a:noFill/>
          <a:ln w="31750">
            <a:solidFill>
              <a:srgbClr val="92D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133600" y="4038600"/>
                <a:ext cx="4239815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dirty="0" smtClean="0">
                        <a:latin typeface="Cambria Math" panose="02040503050406030204" pitchFamily="18" charset="0"/>
                      </a:rPr>
                      <m:t>选择使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𝑟𝑟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200" dirty="0"/>
                  <a:t>最大行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200" dirty="0"/>
                  <a:t>与第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200" dirty="0"/>
                  <a:t>行互换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038600"/>
                <a:ext cx="4239815" cy="453137"/>
              </a:xfrm>
              <a:prstGeom prst="rect">
                <a:avLst/>
              </a:prstGeom>
              <a:blipFill rotWithShape="0">
                <a:blip r:embed="rId6"/>
                <a:stretch>
                  <a:fillRect l="-1006" t="-4054" r="-1006" b="-27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圆角矩形 2"/>
          <p:cNvSpPr/>
          <p:nvPr/>
        </p:nvSpPr>
        <p:spPr bwMode="auto">
          <a:xfrm>
            <a:off x="3653318" y="5109681"/>
            <a:ext cx="766281" cy="986319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27" name="Rectangle 5">
            <a:extLst>
              <a:ext uri="{FF2B5EF4-FFF2-40B4-BE49-F238E27FC236}">
                <a16:creationId xmlns="" xmlns:a16="http://schemas.microsoft.com/office/drawing/2014/main" id="{4889C851-C2B0-4148-8AD4-C5898193E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800"/>
            <a:ext cx="822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en-US" altLang="zh-CN" sz="2200" b="1" dirty="0"/>
              <a:t>LU</a:t>
            </a:r>
            <a:r>
              <a:rPr lang="zh-CN" altLang="en-US" sz="2200" b="1" dirty="0"/>
              <a:t>分解反复用到公式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38200" y="1524000"/>
                <a:ext cx="3157403" cy="1129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𝑟𝑗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𝑟𝑗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24000"/>
                <a:ext cx="3157403" cy="112986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648200" y="1676400"/>
                <a:ext cx="3213444" cy="902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𝑖𝑟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𝑖𝑟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𝑘𝑟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𝑟𝑟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676400"/>
                <a:ext cx="3213444" cy="90274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667000" y="2971800"/>
                <a:ext cx="3194144" cy="1129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𝑟𝑟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𝑟𝑟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𝑘𝑟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971800"/>
                <a:ext cx="3194144" cy="112986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91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7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4" grpId="0" animBg="1" autoUpdateAnimBg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5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04800" y="1219200"/>
                <a:ext cx="8229600" cy="49090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 smtClean="0">
                    <a:latin typeface="+mn-ea"/>
                  </a:rPr>
                  <a:t>非奇异矩阵的</a:t>
                </a:r>
                <a:r>
                  <a:rPr lang="en-US" altLang="zh-CN" sz="2200" b="1" dirty="0">
                    <a:latin typeface="+mn-ea"/>
                  </a:rPr>
                  <a:t>QR</a:t>
                </a:r>
                <a:r>
                  <a:rPr lang="zh-CN" altLang="en-US" sz="2200" b="1" dirty="0">
                    <a:latin typeface="+mn-ea"/>
                  </a:rPr>
                  <a:t>分解</a:t>
                </a:r>
                <a:endParaRPr lang="en-US" altLang="zh-CN" sz="2200" b="1" dirty="0">
                  <a:latin typeface="+mn-ea"/>
                </a:endParaRP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任意非奇异矩阵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200" dirty="0">
                    <a:latin typeface="+mn-ea"/>
                  </a:rPr>
                  <a:t>,</a:t>
                </a:r>
                <a:r>
                  <a:rPr lang="zh-CN" altLang="en-US" sz="2200" dirty="0">
                    <a:latin typeface="+mn-ea"/>
                  </a:rPr>
                  <a:t>都可以进行</a:t>
                </a:r>
                <a:r>
                  <a:rPr lang="en-US" altLang="zh-CN" sz="2200" dirty="0">
                    <a:latin typeface="+mn-ea"/>
                  </a:rPr>
                  <a:t>QR</a:t>
                </a:r>
                <a:r>
                  <a:rPr lang="zh-CN" altLang="en-US" sz="2200" dirty="0">
                    <a:latin typeface="+mn-ea"/>
                  </a:rPr>
                  <a:t>分解</a:t>
                </a:r>
                <a:endParaRPr lang="en-US" altLang="zh-CN" sz="2200" dirty="0">
                  <a:latin typeface="+mn-ea"/>
                </a:endParaRP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latin typeface="+mn-ea"/>
                  </a:rPr>
                  <a:t>是一个正交矩阵</a:t>
                </a:r>
                <a:endParaRPr lang="en-US" altLang="zh-CN" sz="2200" dirty="0">
                  <a:latin typeface="+mn-ea"/>
                </a:endParaRP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latin typeface="+mn-ea"/>
                  </a:rPr>
                  <a:t>是一个上三角矩阵并且对角元素都为正数</a:t>
                </a:r>
                <a:endParaRPr lang="en-US" altLang="zh-CN" sz="2200" dirty="0">
                  <a:latin typeface="+mn-ea"/>
                </a:endParaRP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>
                    <a:latin typeface="+mn-ea"/>
                  </a:rPr>
                  <a:t>使用</a:t>
                </a:r>
                <a:r>
                  <a:rPr lang="en-US" altLang="zh-CN" sz="2200" b="1" dirty="0">
                    <a:latin typeface="+mn-ea"/>
                  </a:rPr>
                  <a:t>QR</a:t>
                </a:r>
                <a:r>
                  <a:rPr lang="zh-CN" altLang="en-US" sz="2200" b="1" dirty="0">
                    <a:latin typeface="+mn-ea"/>
                  </a:rPr>
                  <a:t>分解求逆</a:t>
                </a:r>
                <a:endParaRPr lang="en-US" altLang="zh-CN" sz="2200" b="1" dirty="0">
                  <a:latin typeface="+mn-ea"/>
                </a:endParaRP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𝑄𝑅</m:t>
                            </m:r>
                          </m:e>
                        </m:d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219200"/>
                <a:ext cx="8229600" cy="4909036"/>
              </a:xfrm>
              <a:prstGeom prst="rect">
                <a:avLst/>
              </a:prstGeom>
              <a:blipFill rotWithShape="0">
                <a:blip r:embed="rId3"/>
                <a:stretch>
                  <a:fillRect l="-1926" t="-173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10.1 QR</a:t>
            </a:r>
            <a:r>
              <a:rPr lang="zh-CN" altLang="en-US" kern="0" dirty="0"/>
              <a:t>分解和矩阵的逆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D2012F9F-3EDB-4B47-B626-AFD04CF47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10.14 </a:t>
            </a:r>
            <a:r>
              <a:rPr lang="zh-CN" altLang="en-US" kern="0" dirty="0"/>
              <a:t>稀疏线性方程组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694D4540-56D1-4911-975A-4B8A0D1E4A39}"/>
              </a:ext>
            </a:extLst>
          </p:cNvPr>
          <p:cNvSpPr txBox="1"/>
          <p:nvPr/>
        </p:nvSpPr>
        <p:spPr>
          <a:xfrm>
            <a:off x="457200" y="1219200"/>
            <a:ext cx="7772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/>
              <a:t>如果矩阵</a:t>
            </a:r>
            <a:r>
              <a:rPr lang="en-US" altLang="zh-CN" sz="2200" dirty="0"/>
              <a:t>A</a:t>
            </a:r>
            <a:r>
              <a:rPr lang="zh-CN" altLang="en-US" sz="2200" dirty="0"/>
              <a:t>是系稀疏矩阵，则它一般可以被分解为</a:t>
            </a:r>
            <a:endParaRPr lang="en-US" altLang="zh-CN" sz="22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51BB1B1A-A1AD-4AC7-BFE9-670141233A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324991"/>
              </p:ext>
            </p:extLst>
          </p:nvPr>
        </p:nvGraphicFramePr>
        <p:xfrm>
          <a:off x="3276600" y="1828800"/>
          <a:ext cx="1364476" cy="43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Equation" r:id="rId3" imgW="723600" imgH="228600" progId="Equation.DSMT4">
                  <p:embed/>
                </p:oleObj>
              </mc:Choice>
              <mc:Fallback>
                <p:oleObj name="Equation" r:id="rId3" imgW="723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1828800"/>
                        <a:ext cx="1364476" cy="430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="" xmlns:a16="http://schemas.microsoft.com/office/drawing/2014/main" id="{54222A4E-F142-4247-98FD-D5DB307AF2CF}"/>
                  </a:ext>
                </a:extLst>
              </p:cNvPr>
              <p:cNvSpPr txBox="1"/>
              <p:nvPr/>
            </p:nvSpPr>
            <p:spPr>
              <a:xfrm>
                <a:off x="533400" y="2819400"/>
                <a:ext cx="7772400" cy="20323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都为置换矩阵</a:t>
                </a: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对矩阵</a:t>
                </a:r>
                <a:r>
                  <a:rPr lang="en-US" altLang="zh-CN" sz="2200" dirty="0"/>
                  <a:t>A</a:t>
                </a:r>
                <a:r>
                  <a:rPr lang="zh-CN" altLang="en-US" sz="2200" dirty="0"/>
                  <a:t>进行行变换和列变换得到：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𝐴</m:t>
                    </m:r>
                    <m:sSubSup>
                      <m:sSub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然后进行分解：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的选择会影响</a:t>
                </a:r>
                <a:r>
                  <a:rPr lang="en-US" altLang="zh-CN" sz="2200" dirty="0"/>
                  <a:t>L</a:t>
                </a:r>
                <a:r>
                  <a:rPr lang="zh-CN" altLang="en-US" sz="2200" dirty="0"/>
                  <a:t>和</a:t>
                </a:r>
                <a:r>
                  <a:rPr lang="en-US" altLang="zh-CN" sz="2200" dirty="0"/>
                  <a:t>U</a:t>
                </a:r>
                <a:r>
                  <a:rPr lang="zh-CN" altLang="en-US" sz="2200" dirty="0"/>
                  <a:t>的稀疏度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4222A4E-F142-4247-98FD-D5DB307AF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819400"/>
                <a:ext cx="7772400" cy="2032351"/>
              </a:xfrm>
              <a:prstGeom prst="rect">
                <a:avLst/>
              </a:prstGeom>
              <a:blipFill>
                <a:blip r:embed="rId5"/>
                <a:stretch>
                  <a:fillRect l="-863" t="-2102"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60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261775"/>
              </p:ext>
            </p:extLst>
          </p:nvPr>
        </p:nvGraphicFramePr>
        <p:xfrm>
          <a:off x="1752600" y="2362200"/>
          <a:ext cx="3124200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2" name="公式" r:id="rId3" imgW="1523880" imgH="888840" progId="Equation.3">
                  <p:embed/>
                </p:oleObj>
              </mc:Choice>
              <mc:Fallback>
                <p:oleObj name="公式" r:id="rId3" imgW="1523880" imgH="8888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362200"/>
                        <a:ext cx="3124200" cy="182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731456"/>
              </p:ext>
            </p:extLst>
          </p:nvPr>
        </p:nvGraphicFramePr>
        <p:xfrm>
          <a:off x="4919662" y="2435225"/>
          <a:ext cx="676275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公式" r:id="rId5" imgW="330120" imgH="838080" progId="Equation.3">
                  <p:embed/>
                </p:oleObj>
              </mc:Choice>
              <mc:Fallback>
                <p:oleObj name="公式" r:id="rId5" imgW="330120" imgH="8380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9662" y="2435225"/>
                        <a:ext cx="676275" cy="171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071373"/>
              </p:ext>
            </p:extLst>
          </p:nvPr>
        </p:nvGraphicFramePr>
        <p:xfrm>
          <a:off x="5640387" y="2435225"/>
          <a:ext cx="1011238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4" name="公式" r:id="rId7" imgW="495000" imgH="888840" progId="Equation.3">
                  <p:embed/>
                </p:oleObj>
              </mc:Choice>
              <mc:Fallback>
                <p:oleObj name="公式" r:id="rId7" imgW="495000" imgH="8888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0387" y="2435225"/>
                        <a:ext cx="1011238" cy="182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D2012F9F-3EDB-4B47-B626-AFD04CF47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LU</a:t>
            </a:r>
            <a:r>
              <a:rPr lang="zh-CN" altLang="en-US" kern="0" dirty="0" smtClean="0"/>
              <a:t>分解</a:t>
            </a:r>
            <a:endParaRPr lang="zh-CN" altLang="en-US" kern="0" dirty="0"/>
          </a:p>
        </p:txBody>
      </p:sp>
      <p:sp>
        <p:nvSpPr>
          <p:cNvPr id="6" name="文本框 5"/>
          <p:cNvSpPr txBox="1"/>
          <p:nvPr/>
        </p:nvSpPr>
        <p:spPr>
          <a:xfrm>
            <a:off x="2133600" y="15240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0" smtClean="0"/>
              <a:t>作业  </a:t>
            </a:r>
            <a:r>
              <a:rPr lang="en-US" altLang="zh-CN" kern="0" dirty="0" smtClean="0"/>
              <a:t>LU</a:t>
            </a:r>
            <a:r>
              <a:rPr lang="zh-CN" altLang="en-US" kern="0" dirty="0"/>
              <a:t>分解求解线性组</a:t>
            </a:r>
          </a:p>
          <a:p>
            <a:endParaRPr lang="zh-CN" alt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46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BEFC5F46-E002-411F-9E76-7700C6079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10.2 QR</a:t>
            </a:r>
            <a:r>
              <a:rPr lang="zh-CN" altLang="en-US" kern="0" dirty="0"/>
              <a:t>分解求解线性方程组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>
                <a:extLst>
                  <a:ext uri="{FF2B5EF4-FFF2-40B4-BE49-F238E27FC236}">
                    <a16:creationId xmlns="" xmlns:a16="http://schemas.microsoft.com/office/drawing/2014/main" id="{7072CE87-046D-4A9F-825D-7C7105461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00" y="1219200"/>
                <a:ext cx="8229600" cy="49090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/>
                  <a:t>使用</a:t>
                </a:r>
                <a:r>
                  <a:rPr lang="en-US" altLang="zh-CN" sz="2200" dirty="0"/>
                  <a:t>QR</a:t>
                </a:r>
                <a:r>
                  <a:rPr lang="zh-CN" altLang="en-US" sz="2200" dirty="0"/>
                  <a:t>分解求解线性方程组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200" dirty="0"/>
                  <a:t>矩阵</a:t>
                </a:r>
                <a:r>
                  <a:rPr lang="en-US" altLang="zh-CN" sz="2200" dirty="0"/>
                  <a:t>A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/>
                  <a:t>为非奇异矩阵</a:t>
                </a:r>
                <a:endParaRPr lang="en-US" altLang="zh-CN" sz="2200" dirty="0"/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/>
                  <a:t>1.</a:t>
                </a:r>
                <a:r>
                  <a:rPr lang="zh-CN" altLang="en-US" sz="2200" dirty="0"/>
                  <a:t>首先对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dirty="0"/>
                  <a:t>进行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r>
                  <a:rPr lang="zh-CN" altLang="en-US" sz="2200" dirty="0" smtClean="0"/>
                  <a:t>分解</a:t>
                </a:r>
                <a:r>
                  <a:rPr lang="zh-CN" altLang="en-US" sz="2200" dirty="0"/>
                  <a:t>，</a:t>
                </a:r>
                <a:r>
                  <a:rPr lang="zh-CN" altLang="en-US" sz="2200" dirty="0" smtClean="0"/>
                  <a:t>得到</a:t>
                </a:r>
                <a:r>
                  <a:rPr lang="en-US" altLang="zh-CN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endParaRPr lang="en-US" altLang="zh-CN" sz="2200" dirty="0" smtClean="0"/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/>
                  <a:t>2.</a:t>
                </a:r>
                <a:r>
                  <a:rPr lang="zh-CN" altLang="en-US" sz="2200" dirty="0"/>
                  <a:t>计算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200" dirty="0"/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/>
                  <a:t>3.</a:t>
                </a:r>
                <a:r>
                  <a:rPr lang="zh-CN" altLang="en-US" sz="2200" dirty="0"/>
                  <a:t>通过回代法求解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𝑅𝑥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复杂度：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≈2</m:t>
                    </m:r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200" dirty="0"/>
                  <a:t> flops </a:t>
                </a: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/>
                  <a:t>QR</a:t>
                </a:r>
                <a:r>
                  <a:rPr lang="zh-CN" altLang="en-US" sz="2200" dirty="0"/>
                  <a:t>分解复杂度</a:t>
                </a:r>
                <a:r>
                  <a:rPr lang="en-US" altLang="zh-CN" sz="2200" dirty="0"/>
                  <a:t>: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sz="2200" dirty="0"/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矩阵向量乘法：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200" dirty="0"/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回代法：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72CE87-046D-4A9F-825D-7C7105461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219200"/>
                <a:ext cx="8229600" cy="4909036"/>
              </a:xfrm>
              <a:prstGeom prst="rect">
                <a:avLst/>
              </a:prstGeom>
              <a:blipFill rotWithShape="0">
                <a:blip r:embed="rId2"/>
                <a:stretch>
                  <a:fillRect l="-1926" t="-1739" r="-192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02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BEFC5F46-E002-411F-9E76-7700C6079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10.2</a:t>
            </a:r>
            <a:r>
              <a:rPr lang="zh-CN" altLang="en-US" kern="0" dirty="0" smtClean="0"/>
              <a:t>应用</a:t>
            </a:r>
            <a:r>
              <a:rPr lang="en-US" altLang="zh-CN" kern="0" dirty="0" smtClean="0"/>
              <a:t>QR</a:t>
            </a:r>
            <a:r>
              <a:rPr lang="zh-CN" altLang="en-US" kern="0" dirty="0" smtClean="0"/>
              <a:t>分解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>
                <a:extLst>
                  <a:ext uri="{FF2B5EF4-FFF2-40B4-BE49-F238E27FC236}">
                    <a16:creationId xmlns="" xmlns:a16="http://schemas.microsoft.com/office/drawing/2014/main" id="{7072CE87-046D-4A9F-825D-7C7105461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00" y="1219200"/>
                <a:ext cx="8229600" cy="49518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/>
                  <a:t>计算非奇异矩阵</a:t>
                </a:r>
                <a:r>
                  <a:rPr lang="en-US" altLang="zh-CN" sz="2200" dirty="0" smtClean="0"/>
                  <a:t>A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/>
                  <a:t>的逆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220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sz="2200" dirty="0">
                        <a:latin typeface="Cambria Math" panose="02040503050406030204" pitchFamily="18" charset="0"/>
                      </a:rPr>
                      <m:t>，通过</m:t>
                    </m:r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z="2200" dirty="0" smtClean="0"/>
                  <a:t>，</a:t>
                </a:r>
                <a14:m>
                  <m:oMath xmlns:m="http://schemas.openxmlformats.org/officeDocument/2006/math">
                    <m:r>
                      <a:rPr lang="zh-CN" altLang="en-US" sz="2200" dirty="0">
                        <a:latin typeface="Cambria Math" panose="02040503050406030204" pitchFamily="18" charset="0"/>
                      </a:rPr>
                      <m:t>即</m:t>
                    </m:r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𝑄𝑅𝑋</m:t>
                    </m:r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200" dirty="0"/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endParaRPr lang="en-US" altLang="zh-CN" sz="2200" dirty="0" smtClean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 smtClean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 smtClean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复杂度：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≈3</m:t>
                    </m:r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200" dirty="0"/>
                  <a:t> flops </a:t>
                </a: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/>
                  <a:t>QR</a:t>
                </a:r>
                <a:r>
                  <a:rPr lang="zh-CN" altLang="en-US" sz="2200" dirty="0"/>
                  <a:t>分解复杂度</a:t>
                </a:r>
                <a:r>
                  <a:rPr lang="en-US" altLang="zh-CN" sz="2200" dirty="0"/>
                  <a:t>: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sz="2200" dirty="0"/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/>
                  <a:t>回代</a:t>
                </a:r>
                <a:r>
                  <a:rPr lang="zh-CN" altLang="en-US" sz="2200" dirty="0"/>
                  <a:t>法</a:t>
                </a:r>
                <a:r>
                  <a:rPr lang="zh-CN" altLang="en-US" sz="2200" dirty="0" smtClean="0"/>
                  <a:t>：一次回代</a:t>
                </a:r>
                <a:r>
                  <a:rPr lang="en-US" altLang="zh-CN" sz="2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200" dirty="0">
                        <a:latin typeface="Cambria Math" panose="02040503050406030204" pitchFamily="18" charset="0"/>
                      </a:rPr>
                      <m:t>，则</m:t>
                    </m:r>
                  </m:oMath>
                </a14:m>
                <a:r>
                  <a:rPr lang="en-US" altLang="zh-CN" sz="2200" dirty="0" smtClean="0"/>
                  <a:t>n</a:t>
                </a:r>
                <a:r>
                  <a:rPr lang="zh-CN" altLang="en-US" sz="2200" dirty="0" smtClean="0"/>
                  <a:t>次回代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72CE87-046D-4A9F-825D-7C7105461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219200"/>
                <a:ext cx="8229600" cy="4951868"/>
              </a:xfrm>
              <a:prstGeom prst="rect">
                <a:avLst/>
              </a:prstGeom>
              <a:blipFill rotWithShape="0">
                <a:blip r:embed="rId2"/>
                <a:stretch>
                  <a:fillRect l="-1926" t="-110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905000" y="1676400"/>
                <a:ext cx="493545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676400"/>
                <a:ext cx="4935454" cy="430887"/>
              </a:xfrm>
              <a:prstGeom prst="rect">
                <a:avLst/>
              </a:prstGeom>
              <a:blipFill rotWithShape="0">
                <a:blip r:embed="rId6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981200" y="2209800"/>
                <a:ext cx="479528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209800"/>
                <a:ext cx="4795287" cy="430887"/>
              </a:xfrm>
              <a:prstGeom prst="rect">
                <a:avLst/>
              </a:prstGeom>
              <a:blipFill rotWithShape="0">
                <a:blip r:embed="rId7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676400" y="3505200"/>
                <a:ext cx="518866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,⋯,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505200"/>
                <a:ext cx="5188665" cy="430887"/>
              </a:xfrm>
              <a:prstGeom prst="rect">
                <a:avLst/>
              </a:prstGeom>
              <a:blipFill rotWithShape="0">
                <a:blip r:embed="rId8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905000" y="2819400"/>
                <a:ext cx="288797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𝑄𝑅𝑋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𝑅𝑋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819400"/>
                <a:ext cx="2887970" cy="430887"/>
              </a:xfrm>
              <a:prstGeom prst="rect">
                <a:avLst/>
              </a:prstGeom>
              <a:blipFill rotWithShape="0">
                <a:blip r:embed="rId9"/>
                <a:stretch>
                  <a:fillRect b="-1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97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8B899241-EAB1-4B75-B13A-23D54B606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10.3 LU</a:t>
            </a:r>
            <a:r>
              <a:rPr lang="zh-CN" altLang="en-US" kern="0" dirty="0"/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>
                <a:extLst>
                  <a:ext uri="{FF2B5EF4-FFF2-40B4-BE49-F238E27FC236}">
                    <a16:creationId xmlns="" xmlns:a16="http://schemas.microsoft.com/office/drawing/2014/main" id="{A62D3919-5CF1-4968-91D7-44137990A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00" y="990600"/>
                <a:ext cx="8229600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200" dirty="0"/>
                  <a:t>分解</a:t>
                </a:r>
                <a:endParaRPr lang="en-US" altLang="zh-CN" sz="2200" dirty="0"/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/>
                  <a:t>L</a:t>
                </a:r>
                <a:r>
                  <a:rPr lang="zh-CN" altLang="en-US" sz="2200" dirty="0"/>
                  <a:t>为下三角矩阵并且</a:t>
                </a:r>
                <a:r>
                  <a:rPr lang="zh-CN" altLang="en-US" sz="2200" dirty="0">
                    <a:solidFill>
                      <a:srgbClr val="FF0000"/>
                    </a:solidFill>
                  </a:rPr>
                  <a:t>对角线元素全为</a:t>
                </a:r>
                <a:r>
                  <a:rPr lang="en-US" altLang="zh-CN" sz="2200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2200" dirty="0"/>
                  <a:t>，</a:t>
                </a:r>
                <a:r>
                  <a:rPr lang="en-US" altLang="zh-CN" sz="2200" dirty="0"/>
                  <a:t>U</a:t>
                </a:r>
                <a:r>
                  <a:rPr lang="zh-CN" altLang="en-US" sz="2200" dirty="0"/>
                  <a:t>为上三角</a:t>
                </a:r>
                <a:r>
                  <a:rPr lang="zh-CN" altLang="en-US" sz="2200" dirty="0" smtClean="0"/>
                  <a:t>矩阵。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3" name="Rectangle 5">
                <a:extLst>
                  <a:ext uri="{FF2B5EF4-FFF2-40B4-BE49-F238E27FC236}">
                    <a16:creationId xmlns:a14="http://schemas.microsoft.com/office/drawing/2010/main" xmlns:a16="http://schemas.microsoft.com/office/drawing/2014/main" xmlns="" id="{A62D3919-5CF1-4968-91D7-44137990A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990600"/>
                <a:ext cx="8229600" cy="846386"/>
              </a:xfrm>
              <a:prstGeom prst="rect">
                <a:avLst/>
              </a:prstGeom>
              <a:blipFill rotWithShape="0">
                <a:blip r:embed="rId3"/>
                <a:stretch>
                  <a:fillRect l="-1926" t="-10870" b="-1956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04800" y="2133600"/>
            <a:ext cx="845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4800" y="3657600"/>
            <a:ext cx="8610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200400" y="5715000"/>
            <a:ext cx="1371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625402"/>
              </p:ext>
            </p:extLst>
          </p:nvPr>
        </p:nvGraphicFramePr>
        <p:xfrm>
          <a:off x="5867400" y="2667000"/>
          <a:ext cx="13589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" name="Equation" r:id="rId4" imgW="393480" imgH="177480" progId="Equation.DSMT4">
                  <p:embed/>
                </p:oleObj>
              </mc:Choice>
              <mc:Fallback>
                <p:oleObj name="Equation" r:id="rId4" imgW="393480" imgH="17748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667000"/>
                        <a:ext cx="13589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752600" y="2057400"/>
                <a:ext cx="4163897" cy="1726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057400"/>
                <a:ext cx="4163897" cy="172624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85800" y="4419600"/>
                <a:ext cx="3136051" cy="13826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419600"/>
                <a:ext cx="3136051" cy="138262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572000" y="4495800"/>
                <a:ext cx="3575722" cy="1356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495800"/>
                <a:ext cx="3575722" cy="13569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27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943600" y="914400"/>
                <a:ext cx="3063274" cy="1552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/>
                                </m:sSubSup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  <m:sup/>
                                </m:sSubSup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𝑟𝑟</m:t>
                                    </m:r>
                                  </m:sub>
                                  <m:sup/>
                                </m:sSubSup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𝑟𝑛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914400"/>
                <a:ext cx="3063274" cy="15527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533400" y="990600"/>
            <a:ext cx="8382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457200" y="2819400"/>
            <a:ext cx="6781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1981200" y="5334000"/>
            <a:ext cx="502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81000" y="2895600"/>
                <a:ext cx="5401863" cy="472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根据矩阵的乘法原理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的第一行元素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为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895600"/>
                <a:ext cx="5401863" cy="472181"/>
              </a:xfrm>
              <a:prstGeom prst="rect">
                <a:avLst/>
              </a:prstGeom>
              <a:blipFill rotWithShape="0">
                <a:blip r:embed="rId1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457200" y="4191000"/>
                <a:ext cx="6553200" cy="4735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的第</m:t>
                      </m:r>
                      <m:r>
                        <a:rPr lang="en-US" altLang="zh-CN" sz="22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行</m:t>
                      </m:r>
                      <m:r>
                        <m:rPr>
                          <m:nor/>
                        </m:rPr>
                        <a:rPr lang="zh-CN" altLang="en-US" sz="2200" dirty="0">
                          <a:solidFill>
                            <a:srgbClr val="FF0000"/>
                          </a:solidFill>
                        </a:rPr>
                        <m:t>主对角线以右元素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元素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2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为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191000"/>
                <a:ext cx="6553200" cy="473591"/>
              </a:xfrm>
              <a:prstGeom prst="rect">
                <a:avLst/>
              </a:prstGeom>
              <a:blipFill rotWithShape="0">
                <a:blip r:embed="rId18"/>
                <a:stretch>
                  <a:fillRect b="-7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2">
            <a:extLst>
              <a:ext uri="{FF2B5EF4-FFF2-40B4-BE49-F238E27FC236}">
                <a16:creationId xmlns="" xmlns:a16="http://schemas.microsoft.com/office/drawing/2014/main" id="{8B899241-EAB1-4B75-B13A-23D54B606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10.3 LU</a:t>
            </a:r>
            <a:r>
              <a:rPr lang="zh-CN" altLang="en-US" kern="0" dirty="0"/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-228600" y="914400"/>
                <a:ext cx="4072180" cy="1429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𝑟𝑟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𝑟𝑛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𝑛𝑟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914400"/>
                <a:ext cx="4072180" cy="1429174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523" name="Line 11"/>
          <p:cNvSpPr>
            <a:spLocks noChangeShapeType="1"/>
          </p:cNvSpPr>
          <p:nvPr/>
        </p:nvSpPr>
        <p:spPr bwMode="auto">
          <a:xfrm flipV="1">
            <a:off x="836613" y="1189038"/>
            <a:ext cx="2438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4528" name="Line 16"/>
          <p:cNvSpPr>
            <a:spLocks noChangeShapeType="1"/>
          </p:cNvSpPr>
          <p:nvPr/>
        </p:nvSpPr>
        <p:spPr bwMode="auto">
          <a:xfrm>
            <a:off x="1905000" y="1752600"/>
            <a:ext cx="1295400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200400" y="914400"/>
                <a:ext cx="2859501" cy="1442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𝑛𝑟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914400"/>
                <a:ext cx="2859501" cy="144263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529" name="Line 17"/>
          <p:cNvSpPr>
            <a:spLocks noChangeShapeType="1"/>
          </p:cNvSpPr>
          <p:nvPr/>
        </p:nvSpPr>
        <p:spPr bwMode="auto">
          <a:xfrm>
            <a:off x="3733800" y="1752600"/>
            <a:ext cx="1296987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4524" name="Line 12"/>
          <p:cNvSpPr>
            <a:spLocks noChangeShapeType="1"/>
          </p:cNvSpPr>
          <p:nvPr/>
        </p:nvSpPr>
        <p:spPr bwMode="auto">
          <a:xfrm>
            <a:off x="3733800" y="1219200"/>
            <a:ext cx="2057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4525" name="Line 13"/>
          <p:cNvSpPr>
            <a:spLocks noChangeShapeType="1"/>
          </p:cNvSpPr>
          <p:nvPr/>
        </p:nvSpPr>
        <p:spPr bwMode="auto">
          <a:xfrm>
            <a:off x="6669088" y="1066800"/>
            <a:ext cx="36512" cy="1295400"/>
          </a:xfrm>
          <a:prstGeom prst="line">
            <a:avLst/>
          </a:prstGeom>
          <a:noFill/>
          <a:ln w="3175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4526" name="Line 14"/>
          <p:cNvSpPr>
            <a:spLocks noChangeShapeType="1"/>
          </p:cNvSpPr>
          <p:nvPr/>
        </p:nvSpPr>
        <p:spPr bwMode="auto">
          <a:xfrm flipH="1">
            <a:off x="7848600" y="1066800"/>
            <a:ext cx="0" cy="1295400"/>
          </a:xfrm>
          <a:prstGeom prst="line">
            <a:avLst/>
          </a:prstGeom>
          <a:noFill/>
          <a:ln w="3175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4527" name="Line 15"/>
          <p:cNvSpPr>
            <a:spLocks noChangeShapeType="1"/>
          </p:cNvSpPr>
          <p:nvPr/>
        </p:nvSpPr>
        <p:spPr bwMode="auto">
          <a:xfrm>
            <a:off x="8763000" y="1066800"/>
            <a:ext cx="0" cy="1371600"/>
          </a:xfrm>
          <a:prstGeom prst="line">
            <a:avLst/>
          </a:prstGeom>
          <a:noFill/>
          <a:ln w="3175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4536" name="Line 24"/>
          <p:cNvSpPr>
            <a:spLocks noChangeShapeType="1"/>
          </p:cNvSpPr>
          <p:nvPr/>
        </p:nvSpPr>
        <p:spPr bwMode="auto">
          <a:xfrm>
            <a:off x="7696200" y="838200"/>
            <a:ext cx="0" cy="1008062"/>
          </a:xfrm>
          <a:prstGeom prst="line">
            <a:avLst/>
          </a:prstGeom>
          <a:noFill/>
          <a:ln w="317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4537" name="Line 25"/>
          <p:cNvSpPr>
            <a:spLocks noChangeShapeType="1"/>
          </p:cNvSpPr>
          <p:nvPr/>
        </p:nvSpPr>
        <p:spPr bwMode="auto">
          <a:xfrm flipH="1">
            <a:off x="8685212" y="838201"/>
            <a:ext cx="1587" cy="1066800"/>
          </a:xfrm>
          <a:prstGeom prst="line">
            <a:avLst/>
          </a:prstGeom>
          <a:noFill/>
          <a:ln w="317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590800" y="3429000"/>
                <a:ext cx="3086871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429000"/>
                <a:ext cx="3086871" cy="491417"/>
              </a:xfrm>
              <a:prstGeom prst="rect">
                <a:avLst/>
              </a:prstGeom>
              <a:blipFill rotWithShape="0">
                <a:blip r:embed="rId22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419600" y="5486400"/>
                <a:ext cx="12861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,⋯,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486400"/>
                <a:ext cx="1286121" cy="369332"/>
              </a:xfrm>
              <a:prstGeom prst="rect">
                <a:avLst/>
              </a:prstGeom>
              <a:blipFill rotWithShape="0">
                <a:blip r:embed="rId2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419600" y="5105400"/>
                <a:ext cx="15033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=1,2,⋯,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105400"/>
                <a:ext cx="1503360" cy="369332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752600" y="4953000"/>
                <a:ext cx="2370136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𝑟𝑗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953000"/>
                <a:ext cx="2370136" cy="1100558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02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4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4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4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4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6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/>
      <p:bldP spid="64523" grpId="0" animBg="1"/>
      <p:bldP spid="64528" grpId="0" animBg="1"/>
      <p:bldP spid="64529" grpId="0" animBg="1"/>
      <p:bldP spid="64524" grpId="0" animBg="1"/>
      <p:bldP spid="64525" grpId="0" animBg="1"/>
      <p:bldP spid="64526" grpId="0" animBg="1"/>
      <p:bldP spid="64527" grpId="0" animBg="1"/>
      <p:bldP spid="64536" grpId="0" animBg="1"/>
      <p:bldP spid="64537" grpId="0" animBg="1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250825" y="32131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1752600" y="4114800"/>
            <a:ext cx="5562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838200" y="548640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 flipH="1">
            <a:off x="8077200" y="1143000"/>
            <a:ext cx="0" cy="107950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5551" name="AutoShape 15"/>
          <p:cNvSpPr>
            <a:spLocks noChangeArrowheads="1"/>
          </p:cNvSpPr>
          <p:nvPr/>
        </p:nvSpPr>
        <p:spPr bwMode="auto">
          <a:xfrm>
            <a:off x="1600200" y="2057400"/>
            <a:ext cx="609600" cy="609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>
            <a:off x="3810000" y="2743200"/>
            <a:ext cx="152400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228600" y="3505200"/>
                <a:ext cx="7010400" cy="433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smtClean="0">
                          <a:latin typeface="Cambria Math" panose="02040503050406030204" pitchFamily="18" charset="0"/>
                        </a:rPr>
                        <m:t>的第</m:t>
                      </m:r>
                      <m:r>
                        <a:rPr lang="en-US" altLang="zh-CN" sz="22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列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元素</m:t>
                      </m:r>
                      <m:r>
                        <m:rPr>
                          <m:nor/>
                        </m:rPr>
                        <a:rPr lang="zh-CN" altLang="en-US" sz="2200" dirty="0">
                          <a:solidFill>
                            <a:srgbClr val="FF0000"/>
                          </a:solidFill>
                        </a:rPr>
                        <m:t>主对角线以</m:t>
                      </m:r>
                      <m:r>
                        <a:rPr lang="zh-CN" altLang="en-US" sz="2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下</m:t>
                      </m:r>
                      <m:r>
                        <m:rPr>
                          <m:nor/>
                        </m:rPr>
                        <a:rPr lang="zh-CN" altLang="en-US" sz="2200" dirty="0">
                          <a:solidFill>
                            <a:srgbClr val="FF0000"/>
                          </a:solidFill>
                        </a:rPr>
                        <m:t>元素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𝑖𝑟</m:t>
                          </m:r>
                        </m:sub>
                      </m:sSub>
                      <m:r>
                        <a:rPr lang="en-US" altLang="zh-CN" sz="2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200" b="0" i="0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,⋯,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2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为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505200"/>
                <a:ext cx="7010400" cy="433773"/>
              </a:xfrm>
              <a:prstGeom prst="rect">
                <a:avLst/>
              </a:prstGeom>
              <a:blipFill rotWithShape="0">
                <a:blip r:embed="rId17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09600" y="5638800"/>
                <a:ext cx="3737113" cy="431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显然</m:t>
                      </m:r>
                      <m:r>
                        <a:rPr lang="zh-CN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200">
                          <a:solidFill>
                            <a:srgbClr val="FF0000"/>
                          </a:solidFill>
                        </a:rPr>
                        <m:t> </m:t>
                      </m:r>
                      <m:r>
                        <a:rPr lang="zh-CN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zh-CN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  <m:r>
                        <m:rPr>
                          <m:nor/>
                        </m:rPr>
                        <a:rPr lang="zh-CN" altLang="en-US" sz="2200">
                          <a:solidFill>
                            <a:srgbClr val="FF0000"/>
                          </a:solidFill>
                        </a:rPr>
                        <m:t> </m:t>
                      </m:r>
                      <m:r>
                        <a:rPr lang="zh-CN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200">
                          <a:solidFill>
                            <a:srgbClr val="FF0000"/>
                          </a:solidFill>
                        </a:rPr>
                        <m:t>  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638800"/>
                <a:ext cx="3737113" cy="431849"/>
              </a:xfrm>
              <a:prstGeom prst="rect">
                <a:avLst/>
              </a:prstGeom>
              <a:blipFill rotWithShape="0">
                <a:blip r:embed="rId18"/>
                <a:stretch>
                  <a:fillRect b="-14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2">
            <a:extLst>
              <a:ext uri="{FF2B5EF4-FFF2-40B4-BE49-F238E27FC236}">
                <a16:creationId xmlns="" xmlns:a16="http://schemas.microsoft.com/office/drawing/2014/main" id="{8B899241-EAB1-4B75-B13A-23D54B606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10.3 LU</a:t>
            </a:r>
            <a:r>
              <a:rPr lang="zh-CN" altLang="en-US" kern="0" dirty="0"/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-152400" y="1219200"/>
                <a:ext cx="3669787" cy="14503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𝑟𝑟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𝑟𝑛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1219200"/>
                <a:ext cx="3669787" cy="145039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200400" y="1219200"/>
                <a:ext cx="3327000" cy="1480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+1,1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𝑛𝑟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1219200"/>
                <a:ext cx="3327000" cy="1480983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248401" y="1143000"/>
                <a:ext cx="2819400" cy="1583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/>
                                </m:sSubSup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  <m:sup/>
                                </m:sSubSup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𝑟𝑟</m:t>
                                    </m:r>
                                  </m:sub>
                                  <m:sup/>
                                </m:sSubSup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𝑟𝑛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1" y="1143000"/>
                <a:ext cx="2819400" cy="1583895"/>
              </a:xfrm>
              <a:prstGeom prst="rect">
                <a:avLst/>
              </a:prstGeom>
              <a:blipFill rotWithShape="0">
                <a:blip r:embed="rId21"/>
                <a:stretch>
                  <a:fillRect r="-2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546" name="Line 10"/>
          <p:cNvSpPr>
            <a:spLocks noChangeShapeType="1"/>
          </p:cNvSpPr>
          <p:nvPr/>
        </p:nvSpPr>
        <p:spPr bwMode="auto">
          <a:xfrm>
            <a:off x="3810000" y="2438400"/>
            <a:ext cx="152400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419600" y="4953000"/>
                <a:ext cx="1683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+1,⋯,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4953000"/>
                <a:ext cx="1683794" cy="36933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419600" y="4572000"/>
                <a:ext cx="19073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=1,2,⋯,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4572000"/>
                <a:ext cx="1907317" cy="369332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495800" y="5715000"/>
                <a:ext cx="1470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=2,3,⋯,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715000"/>
                <a:ext cx="1470338" cy="369332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447800" y="4267200"/>
                <a:ext cx="2314480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𝑖𝑟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𝑘𝑟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267200"/>
                <a:ext cx="2314480" cy="1100558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87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5" grpId="0" animBg="1"/>
      <p:bldP spid="65551" grpId="0" animBg="1"/>
      <p:bldP spid="65552" grpId="0" animBg="1"/>
      <p:bldP spid="42" grpId="0"/>
      <p:bldP spid="3" grpId="0"/>
      <p:bldP spid="65546" grpId="0" animBg="1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5943600" y="914400"/>
                <a:ext cx="3063274" cy="1552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/>
                                </m:sSubSup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  <m:sup/>
                                </m:sSubSup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𝑟𝑟</m:t>
                                    </m:r>
                                  </m:sub>
                                  <m:sup/>
                                </m:sSubSup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𝑟𝑛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914400"/>
                <a:ext cx="3063274" cy="15527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533400" y="990600"/>
            <a:ext cx="8382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457200" y="2819400"/>
            <a:ext cx="6781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24" name="Line 12"/>
          <p:cNvSpPr>
            <a:spLocks noChangeShapeType="1"/>
          </p:cNvSpPr>
          <p:nvPr/>
        </p:nvSpPr>
        <p:spPr bwMode="auto">
          <a:xfrm>
            <a:off x="6477000" y="1295400"/>
            <a:ext cx="2209800" cy="0"/>
          </a:xfrm>
          <a:prstGeom prst="line">
            <a:avLst/>
          </a:prstGeom>
          <a:noFill/>
          <a:ln w="317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04800" y="2971800"/>
                <a:ext cx="2761205" cy="471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200" b="0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sz="22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第一行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元素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为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971800"/>
                <a:ext cx="2761205" cy="471924"/>
              </a:xfrm>
              <a:prstGeom prst="rect">
                <a:avLst/>
              </a:prstGeom>
              <a:blipFill rotWithShape="0">
                <a:blip r:embed="rId4"/>
                <a:stretch>
                  <a:fillRect r="-662" b="-7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304800" y="4419600"/>
                <a:ext cx="6553200" cy="4735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200" dirty="0" smtClean="0"/>
                  <a:t>U</a:t>
                </a:r>
                <a14:m>
                  <m:oMath xmlns:m="http://schemas.openxmlformats.org/officeDocument/2006/math">
                    <m:r>
                      <a:rPr lang="zh-CN" altLang="en-US" sz="220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CN" sz="22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sz="22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行</m:t>
                    </m:r>
                    <m:r>
                      <m:rPr>
                        <m:nor/>
                      </m:rPr>
                      <a:rPr lang="zh-CN" altLang="en-US" sz="2200" dirty="0">
                        <a:solidFill>
                          <a:srgbClr val="FF0000"/>
                        </a:solidFill>
                      </a:rPr>
                      <m:t>主对角线以右元素</m:t>
                    </m:r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419600"/>
                <a:ext cx="6553200" cy="473591"/>
              </a:xfrm>
              <a:prstGeom prst="rect">
                <a:avLst/>
              </a:prstGeom>
              <a:blipFill rotWithShape="0">
                <a:blip r:embed="rId12"/>
                <a:stretch>
                  <a:fillRect l="-1209" t="-7692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2">
            <a:extLst>
              <a:ext uri="{FF2B5EF4-FFF2-40B4-BE49-F238E27FC236}">
                <a16:creationId xmlns="" xmlns:a16="http://schemas.microsoft.com/office/drawing/2014/main" id="{8B899241-EAB1-4B75-B13A-23D54B606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10.3 LU</a:t>
            </a:r>
            <a:r>
              <a:rPr lang="zh-CN" altLang="en-US" kern="0" dirty="0"/>
              <a:t>分解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7391400" y="1905000"/>
            <a:ext cx="1219200" cy="0"/>
          </a:xfrm>
          <a:prstGeom prst="line">
            <a:avLst/>
          </a:prstGeom>
          <a:noFill/>
          <a:ln w="317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5486400" y="2971800"/>
                <a:ext cx="2666627" cy="4321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20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sz="22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第一列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元素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为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971800"/>
                <a:ext cx="2666627" cy="432106"/>
              </a:xfrm>
              <a:prstGeom prst="rect">
                <a:avLst/>
              </a:prstGeom>
              <a:blipFill rotWithShape="0">
                <a:blip r:embed="rId13"/>
                <a:stretch>
                  <a:fillRect r="-229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5029200" y="4419600"/>
                <a:ext cx="3733800" cy="433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20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zh-CN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第</m:t>
                      </m:r>
                      <m:r>
                        <a:rPr lang="en-US" altLang="zh-CN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列</m:t>
                      </m:r>
                      <m:r>
                        <m:rPr>
                          <m:nor/>
                        </m:rPr>
                        <a:rPr lang="zh-CN" altLang="en-US" sz="2200" dirty="0">
                          <a:solidFill>
                            <a:srgbClr val="FF0000"/>
                          </a:solidFill>
                        </a:rPr>
                        <m:t>主对角线以</m:t>
                      </m:r>
                      <m:r>
                        <a:rPr lang="zh-CN" altLang="en-US" sz="22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下</m:t>
                      </m:r>
                      <m:r>
                        <m:rPr>
                          <m:nor/>
                        </m:rPr>
                        <a:rPr lang="zh-CN" altLang="en-US" sz="2200" dirty="0">
                          <a:solidFill>
                            <a:srgbClr val="FF0000"/>
                          </a:solidFill>
                        </a:rPr>
                        <m:t>元素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𝑖𝑟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419600"/>
                <a:ext cx="3733800" cy="433773"/>
              </a:xfrm>
              <a:prstGeom prst="rect">
                <a:avLst/>
              </a:prstGeom>
              <a:blipFill rotWithShape="0">
                <a:blip r:embed="rId14"/>
                <a:stretch>
                  <a:fillRect b="-14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ine 12"/>
          <p:cNvSpPr>
            <a:spLocks noChangeShapeType="1"/>
          </p:cNvSpPr>
          <p:nvPr/>
        </p:nvSpPr>
        <p:spPr bwMode="auto">
          <a:xfrm flipV="1">
            <a:off x="4038600" y="838200"/>
            <a:ext cx="0" cy="167640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 flipV="1">
            <a:off x="5029200" y="1371600"/>
            <a:ext cx="0" cy="99060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-304800" y="914400"/>
                <a:ext cx="4072180" cy="1429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𝑟𝑟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𝑟𝑛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𝑛𝑟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800" y="914400"/>
                <a:ext cx="4072180" cy="1429174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3200400" y="914400"/>
                <a:ext cx="2859501" cy="1442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𝑛𝑟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914400"/>
                <a:ext cx="2859501" cy="1442639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Line 12"/>
          <p:cNvSpPr>
            <a:spLocks noChangeShapeType="1"/>
          </p:cNvSpPr>
          <p:nvPr/>
        </p:nvSpPr>
        <p:spPr bwMode="auto">
          <a:xfrm flipV="1">
            <a:off x="1143000" y="914400"/>
            <a:ext cx="0" cy="167640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 flipV="1">
            <a:off x="2133600" y="1600200"/>
            <a:ext cx="0" cy="60960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 flipV="1">
            <a:off x="685800" y="1219200"/>
            <a:ext cx="2438400" cy="0"/>
          </a:xfrm>
          <a:prstGeom prst="line">
            <a:avLst/>
          </a:prstGeom>
          <a:noFill/>
          <a:ln w="317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 flipV="1">
            <a:off x="1828800" y="1752600"/>
            <a:ext cx="1371600" cy="0"/>
          </a:xfrm>
          <a:prstGeom prst="line">
            <a:avLst/>
          </a:prstGeom>
          <a:noFill/>
          <a:ln w="317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858000" y="3733800"/>
                <a:ext cx="15184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=2,3,⋯,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733800"/>
                <a:ext cx="1518429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14400" y="5867400"/>
                <a:ext cx="13342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,⋯,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867400"/>
                <a:ext cx="1334211" cy="369332"/>
              </a:xfrm>
              <a:prstGeom prst="rect">
                <a:avLst/>
              </a:prstGeom>
              <a:blipFill rotWithShape="0">
                <a:blip r:embed="rId2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791200" y="5867400"/>
                <a:ext cx="17318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+1,⋯,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5867400"/>
                <a:ext cx="1731884" cy="369332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04800" y="3657600"/>
                <a:ext cx="4019627" cy="424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657600"/>
                <a:ext cx="4019627" cy="424796"/>
              </a:xfrm>
              <a:prstGeom prst="rect">
                <a:avLst/>
              </a:prstGeom>
              <a:blipFill rotWithShape="0">
                <a:blip r:embed="rId28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562600" y="3581400"/>
                <a:ext cx="1214500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581400"/>
                <a:ext cx="1214500" cy="669735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533400" y="4876800"/>
                <a:ext cx="2667910" cy="956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𝑟𝑗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𝑟𝑗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876800"/>
                <a:ext cx="2667910" cy="956993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5410200" y="5029200"/>
                <a:ext cx="2715230" cy="767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𝑖𝑟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𝑖𝑟</m:t>
                              </m:r>
                            </m:sub>
                          </m:s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𝑘𝑟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𝑟𝑟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029200"/>
                <a:ext cx="2715230" cy="76758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Line 12"/>
          <p:cNvSpPr>
            <a:spLocks noChangeShapeType="1"/>
          </p:cNvSpPr>
          <p:nvPr/>
        </p:nvSpPr>
        <p:spPr bwMode="auto">
          <a:xfrm>
            <a:off x="3733800" y="1752600"/>
            <a:ext cx="1219200" cy="0"/>
          </a:xfrm>
          <a:prstGeom prst="line">
            <a:avLst/>
          </a:prstGeom>
          <a:noFill/>
          <a:ln w="317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6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4" grpId="0" animBg="1"/>
      <p:bldP spid="3" grpId="0"/>
      <p:bldP spid="52" grpId="0"/>
      <p:bldP spid="25" grpId="0" animBg="1"/>
      <p:bldP spid="27" grpId="0"/>
      <p:bldP spid="38" grpId="0"/>
      <p:bldP spid="24" grpId="0" animBg="1"/>
      <p:bldP spid="26" grpId="0" animBg="1"/>
      <p:bldP spid="30" grpId="0" animBg="1"/>
      <p:bldP spid="37" grpId="0" animBg="1"/>
      <p:bldP spid="64523" grpId="0" animBg="1"/>
      <p:bldP spid="31" grpId="0" animBg="1"/>
      <p:bldP spid="4" grpId="0"/>
      <p:bldP spid="6" grpId="0"/>
      <p:bldP spid="7" grpId="0"/>
      <p:bldP spid="29" grpId="0"/>
      <p:bldP spid="2" grpId="0"/>
      <p:bldP spid="36" grpId="0"/>
      <p:bldP spid="40" grpId="0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B84F4E54-178B-42DB-9A46-611AFB3CB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10.4 </a:t>
            </a:r>
            <a:r>
              <a:rPr lang="en-US" altLang="zh-CN" kern="0" dirty="0" smtClean="0"/>
              <a:t>LU</a:t>
            </a:r>
            <a:r>
              <a:rPr lang="zh-CN" altLang="en-US" kern="0" dirty="0" smtClean="0"/>
              <a:t>复杂度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>
                <a:extLst>
                  <a:ext uri="{FF2B5EF4-FFF2-40B4-BE49-F238E27FC236}">
                    <a16:creationId xmlns="" xmlns:a16="http://schemas.microsoft.com/office/drawing/2014/main" id="{D351E090-3912-400D-8751-71F4C77E3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00" y="1219200"/>
                <a:ext cx="8229600" cy="33428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求解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dirty="0"/>
                  <a:t>为非奇异矩阵</a:t>
                </a:r>
                <a:endParaRPr lang="en-US" altLang="zh-CN" sz="2200" dirty="0"/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>
                    <a:ea typeface="微软雅黑" pitchFamily="34" charset="-122"/>
                  </a:rPr>
                  <a:t>1. </a:t>
                </a:r>
                <a:r>
                  <a:rPr lang="zh-CN" altLang="en-US" sz="2200" dirty="0"/>
                  <a:t>对矩阵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dirty="0"/>
                  <a:t>进行</a:t>
                </a:r>
                <a:r>
                  <a:rPr lang="en-US" altLang="zh-CN" sz="2200" dirty="0"/>
                  <a:t>LU</a:t>
                </a:r>
                <a:r>
                  <a:rPr lang="zh-CN" altLang="en-US" sz="2200" dirty="0" smtClean="0"/>
                  <a:t>分解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3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𝑓𝑙𝑜𝑝𝑠</m:t>
                        </m:r>
                      </m:e>
                    </m:d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>
                    <a:ea typeface="微软雅黑" pitchFamily="34" charset="-122"/>
                  </a:rPr>
                  <a:t>2.</a:t>
                </a:r>
                <a:r>
                  <a:rPr lang="zh-CN" altLang="en-US" sz="2200" dirty="0"/>
                  <a:t>回代法：求解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𝐿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 =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  <m:d>
                      <m:d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𝑓𝑙𝑜𝑝𝑠</m:t>
                        </m:r>
                      </m:e>
                    </m:d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3.</a:t>
                </a:r>
                <a:r>
                  <a:rPr lang="zh-CN" altLang="en-US" sz="2200" dirty="0"/>
                  <a:t>回代法：求解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𝑈𝑥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 =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𝑓𝑙𝑜𝑝𝑠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) </m:t>
                    </m:r>
                  </m:oMath>
                </a14:m>
                <a:endParaRPr lang="en-US" altLang="zh-CN" sz="2200" dirty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复杂度：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num>
                      <m:den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p>
                    </m:sSup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≈</m:t>
                    </m:r>
                    <m:f>
                      <m:f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num>
                      <m:den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 flops</a:t>
                </a: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solidFill>
                      <a:srgbClr val="FF0000"/>
                    </a:solidFill>
                  </a:rPr>
                  <a:t>LU</a:t>
                </a:r>
                <a:r>
                  <a:rPr lang="zh-CN" altLang="en-US" sz="2200" dirty="0" smtClean="0">
                    <a:solidFill>
                      <a:srgbClr val="FF0000"/>
                    </a:solidFill>
                  </a:rPr>
                  <a:t>算法</a:t>
                </a:r>
                <a:r>
                  <a:rPr lang="zh-CN" altLang="en-US" sz="2200" dirty="0"/>
                  <a:t>为求解方程组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dirty="0"/>
                  <a:t>的标准解法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4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351E090-3912-400D-8751-71F4C77E3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219200"/>
                <a:ext cx="8229600" cy="3342838"/>
              </a:xfrm>
              <a:prstGeom prst="rect">
                <a:avLst/>
              </a:prstGeom>
              <a:blipFill rotWithShape="0">
                <a:blip r:embed="rId2"/>
                <a:stretch>
                  <a:fillRect l="-1926" t="-2555" b="-41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57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5372</TotalTime>
  <Words>1803</Words>
  <Application>Microsoft Office PowerPoint</Application>
  <PresentationFormat>全屏显示(4:3)</PresentationFormat>
  <Paragraphs>152</Paragraphs>
  <Slides>21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ＭＳ Ｐゴシック</vt:lpstr>
      <vt:lpstr>隶书</vt:lpstr>
      <vt:lpstr>宋体</vt:lpstr>
      <vt:lpstr>微软雅黑</vt:lpstr>
      <vt:lpstr>Arial</vt:lpstr>
      <vt:lpstr>Arial Narrow</vt:lpstr>
      <vt:lpstr>Calibri</vt:lpstr>
      <vt:lpstr>Cambria Math</vt:lpstr>
      <vt:lpstr>Times New Roman</vt:lpstr>
      <vt:lpstr>Wingdings</vt:lpstr>
      <vt:lpstr>Wingdings 2</vt:lpstr>
      <vt:lpstr>template2007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Microsoft</cp:lastModifiedBy>
  <cp:revision>474</cp:revision>
  <dcterms:created xsi:type="dcterms:W3CDTF">2018-04-21T22:14:36Z</dcterms:created>
  <dcterms:modified xsi:type="dcterms:W3CDTF">2023-11-12T07:59:10Z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2017-02-23T00:00:00Z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2018-04-21T00:00:00Z</vt:filetime>
  </property>
</Properties>
</file>