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28" r:id="rId2"/>
    <p:sldId id="329" r:id="rId3"/>
    <p:sldId id="330" r:id="rId4"/>
    <p:sldId id="331" r:id="rId5"/>
    <p:sldId id="316" r:id="rId6"/>
    <p:sldId id="332" r:id="rId7"/>
    <p:sldId id="318" r:id="rId8"/>
    <p:sldId id="320" r:id="rId9"/>
    <p:sldId id="321" r:id="rId10"/>
    <p:sldId id="335" r:id="rId11"/>
    <p:sldId id="336" r:id="rId12"/>
    <p:sldId id="322" r:id="rId13"/>
    <p:sldId id="323" r:id="rId14"/>
    <p:sldId id="324" r:id="rId15"/>
    <p:sldId id="325" r:id="rId16"/>
    <p:sldId id="326" r:id="rId17"/>
    <p:sldId id="327" r:id="rId18"/>
    <p:sldId id="341" r:id="rId19"/>
    <p:sldId id="340" r:id="rId20"/>
    <p:sldId id="338" r:id="rId21"/>
    <p:sldId id="339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3978" autoAdjust="0"/>
  </p:normalViewPr>
  <p:slideViewPr>
    <p:cSldViewPr>
      <p:cViewPr varScale="1">
        <p:scale>
          <a:sx n="104" d="100"/>
          <a:sy n="104" d="100"/>
        </p:scale>
        <p:origin x="87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png"/><Relationship Id="rId5" Type="http://schemas.openxmlformats.org/officeDocument/2006/relationships/image" Target="../media/image36.wmf"/><Relationship Id="rId10" Type="http://schemas.openxmlformats.org/officeDocument/2006/relationships/image" Target="../media/image46.png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8.png"/><Relationship Id="rId4" Type="http://schemas.openxmlformats.org/officeDocument/2006/relationships/image" Target="../media/image42.wmf"/><Relationship Id="rId9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0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1.png"/><Relationship Id="rId3" Type="http://schemas.openxmlformats.org/officeDocument/2006/relationships/image" Target="../media/image54.png"/><Relationship Id="rId7" Type="http://schemas.openxmlformats.org/officeDocument/2006/relationships/image" Target="../media/image26.wmf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3.png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9.png"/><Relationship Id="rId7" Type="http://schemas.openxmlformats.org/officeDocument/2006/relationships/image" Target="../media/image73.png"/><Relationship Id="rId12" Type="http://schemas.openxmlformats.org/officeDocument/2006/relationships/image" Target="../media/image59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5.png"/><Relationship Id="rId15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7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5" Type="http://schemas.openxmlformats.org/officeDocument/2006/relationships/image" Target="../media/image12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wmf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9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286000"/>
            <a:ext cx="4038600" cy="1470025"/>
          </a:xfrm>
        </p:spPr>
        <p:txBody>
          <a:bodyPr/>
          <a:lstStyle/>
          <a:p>
            <a:r>
              <a:rPr lang="en-US" altLang="zh-CN" dirty="0"/>
              <a:t>Part III 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6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400" y="2895600"/>
                <a:ext cx="9220200" cy="1887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</m:m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95600"/>
                <a:ext cx="9220200" cy="1887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8236"/>
              </p:ext>
            </p:extLst>
          </p:nvPr>
        </p:nvGraphicFramePr>
        <p:xfrm>
          <a:off x="1516063" y="914400"/>
          <a:ext cx="62023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4" imgW="2908080" imgH="507960" progId="Equation.DSMT4">
                  <p:embed/>
                </p:oleObj>
              </mc:Choice>
              <mc:Fallback>
                <p:oleObj name="Equation" r:id="rId4" imgW="2908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6063" y="914400"/>
                        <a:ext cx="620236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962400" y="1828800"/>
            <a:ext cx="304800" cy="609600"/>
          </a:xfrm>
          <a:prstGeom prst="down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4800" y="1981200"/>
                <a:ext cx="21645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的第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2164503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3662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96358"/>
              </p:ext>
            </p:extLst>
          </p:nvPr>
        </p:nvGraphicFramePr>
        <p:xfrm>
          <a:off x="5715000" y="4953000"/>
          <a:ext cx="2654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8" imgW="1244520" imgH="431640" progId="Equation.DSMT4">
                  <p:embed/>
                </p:oleObj>
              </mc:Choice>
              <mc:Fallback>
                <p:oleObj name="Equation" r:id="rId8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5000" y="4953000"/>
                        <a:ext cx="26543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9600" y="2743200"/>
            <a:ext cx="609600" cy="2286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828800" y="33528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1828800" y="40386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1828800" y="48006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67681"/>
              </p:ext>
            </p:extLst>
          </p:nvPr>
        </p:nvGraphicFramePr>
        <p:xfrm>
          <a:off x="2201863" y="5562600"/>
          <a:ext cx="29797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10" imgW="1396800" imgH="431640" progId="Equation.DSMT4">
                  <p:embed/>
                </p:oleObj>
              </mc:Choice>
              <mc:Fallback>
                <p:oleObj name="Equation" r:id="rId10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1863" y="5562600"/>
                        <a:ext cx="29797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11.5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EEB019-8B13-4182-BA37-BCDAC6FD5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676401"/>
                <a:ext cx="7896225" cy="76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梯度：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EB019-8B13-4182-BA37-BCDAC6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1"/>
                <a:ext cx="7896225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77" t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37413"/>
              </p:ext>
            </p:extLst>
          </p:nvPr>
        </p:nvGraphicFramePr>
        <p:xfrm>
          <a:off x="2493963" y="838200"/>
          <a:ext cx="4986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4" imgW="2336760" imgH="431640" progId="Equation.DSMT4">
                  <p:embed/>
                </p:oleObj>
              </mc:Choice>
              <mc:Fallback>
                <p:oleObj name="Equation" r:id="rId4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3963" y="838200"/>
                        <a:ext cx="49863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53579"/>
              </p:ext>
            </p:extLst>
          </p:nvPr>
        </p:nvGraphicFramePr>
        <p:xfrm>
          <a:off x="1739900" y="4953000"/>
          <a:ext cx="53451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6" imgW="2679480" imgH="279360" progId="Equation.DSMT4">
                  <p:embed/>
                </p:oleObj>
              </mc:Choice>
              <mc:Fallback>
                <p:oleObj name="Equation" r:id="rId6" imgW="2679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9900" y="4953000"/>
                        <a:ext cx="534511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52600" y="5791200"/>
                <a:ext cx="521174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 smtClean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 smtClean="0">
                    <a:latin typeface="+mn-ea"/>
                  </a:rPr>
                  <a:t>，</a:t>
                </a:r>
                <a:r>
                  <a:rPr lang="en-US" altLang="zh-CN" sz="2200" kern="0" dirty="0" smtClean="0">
                    <a:latin typeface="+mn-ea"/>
                  </a:rPr>
                  <a:t>A</a:t>
                </a:r>
                <a:r>
                  <a:rPr lang="zh-CN" altLang="en-US" sz="2200" kern="0" dirty="0" smtClean="0">
                    <a:latin typeface="+mn-ea"/>
                  </a:rPr>
                  <a:t>的列向量无关时！</a:t>
                </a:r>
                <a:endParaRPr lang="en-US" altLang="zh-CN" sz="220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791200"/>
                <a:ext cx="521174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522" t="-9859" r="-820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457200" y="2286000"/>
                <a:ext cx="9906000" cy="2149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2286000"/>
                <a:ext cx="9906000" cy="2149756"/>
              </a:xfrm>
              <a:prstGeom prst="rect">
                <a:avLst/>
              </a:prstGeom>
              <a:blipFill rotWithShape="0">
                <a:blip r:embed="rId11"/>
                <a:stretch>
                  <a:fillRect b="-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FA74C1-17B2-4A97-9C6E-D9356BA1898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11.6</a:t>
            </a:r>
            <a:r>
              <a:rPr lang="en-US" altLang="zh-CN" kern="0" dirty="0"/>
              <a:t>	 </a:t>
            </a:r>
            <a:r>
              <a:rPr lang="zh-CN" altLang="en-US" kern="0" dirty="0"/>
              <a:t>几何解释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7D3B022-6061-4AFB-8336-6A2E97073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54814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残余向量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3B022-6061-4AFB-8336-6A2E9707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54814"/>
                <a:ext cx="7896225" cy="519059"/>
              </a:xfrm>
              <a:prstGeom prst="rect">
                <a:avLst/>
              </a:prstGeom>
              <a:blipFill>
                <a:blip r:embed="rId2"/>
                <a:stretch>
                  <a:fillRect l="-77" t="-8140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9319FD38-37D1-4085-B284-0B6D19077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4572000"/>
                <a:ext cx="7896225" cy="11311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残余向量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正交于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的每一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</a:t>
                </a:r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因此</a:t>
                </a:r>
                <a:r>
                  <a:rPr lang="zh-CN" altLang="en-US" sz="2200" b="0" kern="0" dirty="0"/>
                  <a:t>正交于</a:t>
                </a:r>
                <a:r>
                  <a:rPr lang="en-US" altLang="zh-CN" sz="2200" b="0" kern="0" dirty="0"/>
                  <a:t>range(A)</a:t>
                </a:r>
              </a:p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 smtClean="0"/>
                  <a:t>在</a:t>
                </a:r>
                <a:r>
                  <a:rPr lang="en-US" altLang="zh-CN" sz="2200" b="0" kern="0" dirty="0" smtClean="0"/>
                  <a:t>range(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b="0" kern="0" dirty="0"/>
                  <a:t>)</a:t>
                </a:r>
                <a:r>
                  <a:rPr lang="zh-CN" altLang="en-US" sz="2200" b="0" kern="0" dirty="0"/>
                  <a:t>上的</a:t>
                </a:r>
                <a:r>
                  <a:rPr lang="zh-CN" altLang="en-US" sz="2200" b="0" kern="0" dirty="0" smtClean="0"/>
                  <a:t>投影是</a:t>
                </a:r>
                <a:r>
                  <a:rPr lang="en-US" altLang="zh-CN" sz="2200" b="0" kern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b="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2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19FD38-37D1-4085-B284-0B6D19077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4572000"/>
                <a:ext cx="7896225" cy="1131186"/>
              </a:xfrm>
              <a:prstGeom prst="rect">
                <a:avLst/>
              </a:prstGeom>
              <a:blipFill rotWithShape="0">
                <a:blip r:embed="rId3"/>
                <a:stretch>
                  <a:fillRect l="-77"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524000"/>
            <a:ext cx="7772400" cy="26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84DFCA-AF18-4407-8A94-288D434F0B4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11.7</a:t>
            </a:r>
            <a:r>
              <a:rPr lang="en-US" altLang="zh-CN" kern="0" dirty="0"/>
              <a:t>	 </a:t>
            </a:r>
            <a:r>
              <a:rPr lang="zh-CN" altLang="en-US" kern="0" dirty="0"/>
              <a:t>正规方程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DA3423F-48B3-44B0-AADE-73D4FBCAEA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05000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最小二乘</a:t>
                </a:r>
                <a:r>
                  <a:rPr lang="zh-CN" altLang="en-US" sz="2200" b="0" kern="0" dirty="0"/>
                  <a:t>法</a:t>
                </a:r>
                <a:r>
                  <a:rPr lang="zh-CN" altLang="en-US" sz="2200" b="0" kern="0" dirty="0" smtClean="0"/>
                  <a:t>问题</a:t>
                </a:r>
                <a:r>
                  <a:rPr lang="zh-CN" altLang="en-US" sz="2200" b="0" kern="0" dirty="0"/>
                  <a:t>的正规方程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系数矩阵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</a:t>
                </a:r>
                <a:r>
                  <a:rPr lang="zh-CN" altLang="en-US" sz="2200" b="0" kern="0" dirty="0"/>
                  <a:t>矩阵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等价</a:t>
                </a:r>
                <a:r>
                  <a:rPr lang="zh-CN" altLang="en-US" sz="2200" b="0" kern="0" dirty="0" smtClean="0"/>
                  <a:t>于“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” 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最小二乘法问题</a:t>
                </a:r>
                <a:r>
                  <a:rPr lang="zh-CN" altLang="en-US" sz="2200" b="0" kern="0" dirty="0"/>
                  <a:t>所有的解都满足正规方程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如果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的列线性无关，则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b="0" kern="0" dirty="0"/>
                  <a:t>为非奇异矩阵</a:t>
                </a:r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正规方程此时有唯一解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lvl="1"/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A3423F-48B3-44B0-AADE-73D4FBCA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7896225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77" t="-2909" b="-114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20DB4D17-BE89-434E-BAC2-CF877FF87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93174"/>
              </p:ext>
            </p:extLst>
          </p:nvPr>
        </p:nvGraphicFramePr>
        <p:xfrm>
          <a:off x="3505200" y="1066800"/>
          <a:ext cx="1981200" cy="51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1066800"/>
                        <a:ext cx="1981200" cy="511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9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A805CF-47A7-4D6F-B8B5-B38B496E70C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11.8  </a:t>
            </a:r>
            <a:r>
              <a:rPr lang="en-US" altLang="zh-CN" kern="0" dirty="0"/>
              <a:t>QR</a:t>
            </a:r>
            <a:r>
              <a:rPr lang="zh-CN" altLang="en-US" kern="0" dirty="0"/>
              <a:t>分解</a:t>
            </a:r>
            <a:r>
              <a:rPr lang="zh-CN" altLang="en-US" kern="0" dirty="0" smtClean="0"/>
              <a:t>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026D899-04F8-4BE5-BC29-75E0F8CFFF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54814"/>
                <a:ext cx="8460402" cy="9025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的列向量线性无关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则存在</a:t>
                </a:r>
                <a:r>
                  <a:rPr lang="en-US" altLang="zh-CN" sz="2200" b="0" kern="0" dirty="0" smtClean="0"/>
                  <a:t>A=QR</a:t>
                </a:r>
                <a:r>
                  <a:rPr lang="zh-CN" altLang="en-US" sz="2200" b="0" kern="0" dirty="0"/>
                  <a:t>分解</a:t>
                </a:r>
                <a:r>
                  <a:rPr lang="zh-CN" altLang="en-US" sz="2200" b="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最小二乘法问题</a:t>
                </a:r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解：</a:t>
                </a: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026D899-04F8-4BE5-BC29-75E0F8C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54814"/>
                <a:ext cx="8460402" cy="902586"/>
              </a:xfrm>
              <a:prstGeom prst="rect">
                <a:avLst/>
              </a:prstGeom>
              <a:blipFill rotWithShape="0">
                <a:blip r:embed="rId3"/>
                <a:stretch>
                  <a:fillRect l="-72" t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869A957-7245-49E4-A4E1-ADB23BB6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96144"/>
              </p:ext>
            </p:extLst>
          </p:nvPr>
        </p:nvGraphicFramePr>
        <p:xfrm>
          <a:off x="1752601" y="1981200"/>
          <a:ext cx="4572000" cy="175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4" imgW="2514600" imgH="965160" progId="Equation.DSMT4">
                  <p:embed/>
                </p:oleObj>
              </mc:Choice>
              <mc:Fallback>
                <p:oleObj name="Equation" r:id="rId4" imgW="2514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1" y="1981200"/>
                        <a:ext cx="4572000" cy="175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E0941C3D-6060-4182-AB34-3F353A6516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7" y="3918870"/>
                <a:ext cx="7896225" cy="24819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算法复杂度：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b="0" kern="0" dirty="0"/>
                  <a:t>首先对</a:t>
                </a:r>
                <a:r>
                  <a:rPr lang="en-US" altLang="zh-CN" sz="1800" b="0" kern="0" dirty="0"/>
                  <a:t>A</a:t>
                </a:r>
                <a:r>
                  <a:rPr lang="zh-CN" altLang="en-US" sz="1800" b="0" kern="0" dirty="0"/>
                  <a:t>进行</a:t>
                </a:r>
                <a:r>
                  <a:rPr lang="en-US" altLang="zh-CN" sz="1800" b="0" kern="0" dirty="0"/>
                  <a:t>QR</a:t>
                </a:r>
                <a:r>
                  <a:rPr lang="zh-CN" altLang="en-US" sz="1800" b="0" kern="0" dirty="0"/>
                  <a:t>分解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𝑄𝑅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计算矩阵向量乘积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i="1" kern="0" dirty="0"/>
              </a:p>
              <a:p>
                <a:pPr lvl="1"/>
                <a:r>
                  <a:rPr lang="zh-CN" altLang="en-US" sz="1800" kern="0" dirty="0"/>
                  <a:t>通过</a:t>
                </a:r>
                <a:r>
                  <a:rPr lang="zh-CN" altLang="en-US" sz="1800" kern="0" dirty="0" smtClean="0"/>
                  <a:t>回代求解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复杂度：</a:t>
                </a:r>
                <a:r>
                  <a:rPr lang="en-US" altLang="zh-CN" sz="18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</m:oMath>
                </a14:m>
                <a:endParaRPr lang="en-US" altLang="zh-CN" sz="1800" b="0" kern="0" dirty="0"/>
              </a:p>
              <a:p>
                <a:pPr lvl="1"/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941C3D-6060-4182-AB34-3F353A65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7" y="3918870"/>
                <a:ext cx="7896225" cy="2481930"/>
              </a:xfrm>
              <a:prstGeom prst="rect">
                <a:avLst/>
              </a:prstGeom>
              <a:blipFill rotWithShape="0">
                <a:blip r:embed="rId6"/>
                <a:stretch>
                  <a:fillRect l="-77" t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C32911-3EE8-47C9-9A46-EDD27524D4F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 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3357036-F9E2-42AE-BE21-65FD6822B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78735"/>
              </p:ext>
            </p:extLst>
          </p:nvPr>
        </p:nvGraphicFramePr>
        <p:xfrm>
          <a:off x="3048000" y="1066800"/>
          <a:ext cx="2262332" cy="105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066800"/>
                        <a:ext cx="2262332" cy="105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4855271-21EC-46EC-9558-08FAC59515BA}"/>
              </a:ext>
            </a:extLst>
          </p:cNvPr>
          <p:cNvSpPr txBox="1">
            <a:spLocks/>
          </p:cNvSpPr>
          <p:nvPr/>
        </p:nvSpPr>
        <p:spPr>
          <a:xfrm>
            <a:off x="302598" y="23622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200" b="0" kern="0" dirty="0"/>
              <a:t>1. </a:t>
            </a:r>
            <a:r>
              <a:rPr lang="zh-CN" altLang="en-US" sz="2200" b="0" kern="0" dirty="0"/>
              <a:t>首先对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进行</a:t>
            </a:r>
            <a:r>
              <a:rPr lang="en-US" altLang="zh-CN" sz="2200" b="0" kern="0" dirty="0"/>
              <a:t>QR</a:t>
            </a:r>
            <a:r>
              <a:rPr lang="zh-CN" altLang="en-US" sz="2200" b="0" kern="0" dirty="0"/>
              <a:t>分解</a:t>
            </a:r>
            <a:endParaRPr lang="en-US" altLang="zh-CN" sz="22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46A725DE-7065-4E1C-B0F5-485900454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85332"/>
              </p:ext>
            </p:extLst>
          </p:nvPr>
        </p:nvGraphicFramePr>
        <p:xfrm>
          <a:off x="2895600" y="2895600"/>
          <a:ext cx="2505695" cy="91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5" imgW="1942920" imgH="711000" progId="Equation.DSMT4">
                  <p:embed/>
                </p:oleObj>
              </mc:Choice>
              <mc:Fallback>
                <p:oleObj name="Equation" r:id="rId5" imgW="1942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2505695" cy="917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93FE2900-5822-49BF-A5BD-F19C8D6436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7" y="3932618"/>
                <a:ext cx="7896225" cy="91711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2.</a:t>
                </a:r>
                <a:r>
                  <a:rPr lang="zh-CN" altLang="en-US" sz="2200" b="0" kern="0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b="0" kern="0" dirty="0"/>
                  <a:t>=</a:t>
                </a:r>
                <a:r>
                  <a:rPr lang="zh-CN" altLang="en-US" sz="2200" b="0" kern="0" dirty="0"/>
                  <a:t>（</a:t>
                </a:r>
                <a:r>
                  <a:rPr lang="en-US" altLang="zh-CN" sz="2200" b="0" kern="0" dirty="0"/>
                  <a:t>5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 smtClean="0"/>
                  <a:t>0</a:t>
                </a:r>
                <a:r>
                  <a:rPr lang="zh-CN" altLang="en-US" sz="2200" b="0" kern="0" dirty="0" smtClean="0"/>
                  <a:t>）</a:t>
                </a:r>
                <a:endParaRPr lang="en-US" altLang="zh-CN" sz="2200" b="0" kern="0" dirty="0"/>
              </a:p>
              <a:p>
                <a:r>
                  <a:rPr lang="en-US" altLang="zh-CN" sz="2200" b="0" kern="0" dirty="0"/>
                  <a:t>3.</a:t>
                </a:r>
                <a:r>
                  <a:rPr lang="zh-CN" altLang="en-US" sz="2200" b="0" kern="0" dirty="0"/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FE2900-5822-49BF-A5BD-F19C8D64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7" y="3932618"/>
                <a:ext cx="7896225" cy="917117"/>
              </a:xfrm>
              <a:prstGeom prst="rect">
                <a:avLst/>
              </a:prstGeom>
              <a:blipFill rotWithShape="0">
                <a:blip r:embed="rId7"/>
                <a:stretch>
                  <a:fillRect l="-77" t="-5298" b="-7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547C857-1E3B-4DE4-A1D9-EAF6666EC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71606"/>
              </p:ext>
            </p:extLst>
          </p:nvPr>
        </p:nvGraphicFramePr>
        <p:xfrm>
          <a:off x="3052106" y="4922022"/>
          <a:ext cx="2168359" cy="80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8" imgW="1295280" imgH="482400" progId="Equation.DSMT4">
                  <p:embed/>
                </p:oleObj>
              </mc:Choice>
              <mc:Fallback>
                <p:oleObj name="Equation" r:id="rId8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2106" y="4922022"/>
                        <a:ext cx="2168359" cy="80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id="{DF712D7A-5408-4282-BE6D-EAB3CBE88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6" y="5789052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4.</a:t>
                </a:r>
                <a:r>
                  <a:rPr lang="zh-CN" altLang="en-US" sz="2200" b="0" kern="0" dirty="0"/>
                  <a:t>解的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12D7A-5408-4282-BE6D-EAB3CBE8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6" y="5789052"/>
                <a:ext cx="7896225" cy="519059"/>
              </a:xfrm>
              <a:prstGeom prst="rect">
                <a:avLst/>
              </a:prstGeom>
              <a:blipFill rotWithShape="0">
                <a:blip r:embed="rId10"/>
                <a:stretch>
                  <a:fillRect l="-77" t="-941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1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2DD527-198F-4BBC-BE74-6B2C561667F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</a:t>
            </a:r>
            <a:r>
              <a:rPr lang="zh-CN" altLang="en-US" kern="0" dirty="0" smtClean="0"/>
              <a:t>求解正规方程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5FE0F5-D8C4-48BA-866F-12FA07B51511}"/>
              </a:ext>
            </a:extLst>
          </p:cNvPr>
          <p:cNvSpPr txBox="1">
            <a:spLocks/>
          </p:cNvSpPr>
          <p:nvPr/>
        </p:nvSpPr>
        <p:spPr>
          <a:xfrm>
            <a:off x="381000" y="23622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例如：一个列向量</a:t>
            </a:r>
            <a:r>
              <a:rPr lang="zh-CN" altLang="en-US" sz="2200" b="0" kern="0" dirty="0" smtClean="0"/>
              <a:t>“几乎”</a:t>
            </a:r>
            <a:r>
              <a:rPr lang="zh-CN" altLang="en-US" sz="2200" b="0" kern="0" dirty="0"/>
              <a:t>线性相关的</a:t>
            </a:r>
            <a:r>
              <a:rPr lang="zh-CN" altLang="en-US" sz="2200" b="0" kern="0" dirty="0" smtClean="0"/>
              <a:t>矩阵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C4001728-95C1-4D79-B1A2-3C0C8539F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21748"/>
              </p:ext>
            </p:extLst>
          </p:nvPr>
        </p:nvGraphicFramePr>
        <p:xfrm>
          <a:off x="3352800" y="1524000"/>
          <a:ext cx="1460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3" imgW="1460269" imgH="376574" progId="Equation.DSMT4">
                  <p:embed/>
                </p:oleObj>
              </mc:Choice>
              <mc:Fallback>
                <p:oleObj name="Equation" r:id="rId3" imgW="1460269" imgH="3765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524000"/>
                        <a:ext cx="146050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C09704E8-E5E1-4404-9C09-7D02F0C5A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22558"/>
              </p:ext>
            </p:extLst>
          </p:nvPr>
        </p:nvGraphicFramePr>
        <p:xfrm>
          <a:off x="2819400" y="3124200"/>
          <a:ext cx="267125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5" imgW="1714320" imgH="711000" progId="Equation.DSMT4">
                  <p:embed/>
                </p:oleObj>
              </mc:Choice>
              <mc:Fallback>
                <p:oleObj name="Equation" r:id="rId5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124200"/>
                        <a:ext cx="267125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8F2FF57A-E8A8-4FFE-B37F-79EFE3C9542D}"/>
              </a:ext>
            </a:extLst>
          </p:cNvPr>
          <p:cNvSpPr txBox="1">
            <a:spLocks/>
          </p:cNvSpPr>
          <p:nvPr/>
        </p:nvSpPr>
        <p:spPr>
          <a:xfrm>
            <a:off x="381000" y="44196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将中间结果四舍五入到小数点后</a:t>
            </a:r>
            <a:r>
              <a:rPr lang="en-US" altLang="zh-CN" sz="2200" b="0" kern="0" dirty="0"/>
              <a:t>8</a:t>
            </a:r>
            <a:r>
              <a:rPr lang="zh-CN" altLang="en-US" sz="2200" b="0" kern="0" dirty="0"/>
              <a:t>位</a:t>
            </a:r>
            <a:endParaRPr lang="en-US" altLang="zh-CN" sz="2200" b="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595FE0F5-D8C4-48BA-866F-12FA07B51511}"/>
              </a:ext>
            </a:extLst>
          </p:cNvPr>
          <p:cNvSpPr txBox="1">
            <a:spLocks/>
          </p:cNvSpPr>
          <p:nvPr/>
        </p:nvSpPr>
        <p:spPr>
          <a:xfrm>
            <a:off x="381000" y="9144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直接求解正规方程组求解：</a:t>
            </a:r>
            <a:endParaRPr lang="en-US" altLang="zh-CN" sz="2200" b="0" kern="0" dirty="0"/>
          </a:p>
        </p:txBody>
      </p:sp>
    </p:spTree>
    <p:extLst>
      <p:ext uri="{BB962C8B-B14F-4D97-AF65-F5344CB8AC3E}">
        <p14:creationId xmlns:p14="http://schemas.microsoft.com/office/powerpoint/2010/main" val="135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 </a:t>
            </a:r>
            <a:r>
              <a:rPr lang="zh-CN" altLang="en-US" kern="0" dirty="0"/>
              <a:t>求解正规方程</a:t>
            </a:r>
            <a:endParaRPr lang="en-US" altLang="zh-CN" kern="0" dirty="0"/>
          </a:p>
          <a:p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F2A446-E83D-4CBE-9812-FEBF7C080B65}"/>
              </a:ext>
            </a:extLst>
          </p:cNvPr>
          <p:cNvSpPr txBox="1">
            <a:spLocks/>
          </p:cNvSpPr>
          <p:nvPr/>
        </p:nvSpPr>
        <p:spPr>
          <a:xfrm>
            <a:off x="302598" y="11430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方法</a:t>
            </a:r>
            <a:r>
              <a:rPr lang="en-US" altLang="zh-CN" sz="2200" b="0" kern="0" dirty="0"/>
              <a:t>1</a:t>
            </a:r>
            <a:r>
              <a:rPr lang="zh-CN" altLang="en-US" sz="2200" b="0" kern="0" dirty="0"/>
              <a:t>：通过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/>
              <a:t>矩阵求解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EDD2DEDE-9DE9-4FC1-A381-EE4699F08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98166"/>
              </p:ext>
            </p:extLst>
          </p:nvPr>
        </p:nvGraphicFramePr>
        <p:xfrm>
          <a:off x="685800" y="1752600"/>
          <a:ext cx="64595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3" imgW="4000320" imgH="507960" progId="Equation.DSMT4">
                  <p:embed/>
                </p:oleObj>
              </mc:Choice>
              <mc:Fallback>
                <p:oleObj name="Equation" r:id="rId3" imgW="4000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752600"/>
                        <a:ext cx="645953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E6D13DD6-50CC-45FF-8344-DC85B0DB930D}"/>
              </a:ext>
            </a:extLst>
          </p:cNvPr>
          <p:cNvSpPr txBox="1">
            <a:spLocks/>
          </p:cNvSpPr>
          <p:nvPr/>
        </p:nvSpPr>
        <p:spPr>
          <a:xfrm>
            <a:off x="302595" y="2718338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经过四舍五入之后，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/>
              <a:t>矩阵为奇异</a:t>
            </a:r>
            <a:r>
              <a:rPr lang="zh-CN" altLang="en-US" sz="2200" b="0" kern="0" dirty="0" smtClean="0"/>
              <a:t>矩阵。</a:t>
            </a:r>
            <a:endParaRPr lang="en-US" altLang="zh-CN" sz="2200" b="0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0606B804-1CD5-4C25-9014-E6E386002B4A}"/>
              </a:ext>
            </a:extLst>
          </p:cNvPr>
          <p:cNvSpPr txBox="1">
            <a:spLocks/>
          </p:cNvSpPr>
          <p:nvPr/>
        </p:nvSpPr>
        <p:spPr>
          <a:xfrm>
            <a:off x="302596" y="3452759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方法</a:t>
            </a:r>
            <a:r>
              <a:rPr lang="en-US" altLang="zh-CN" sz="2200" b="0" kern="0" dirty="0"/>
              <a:t>2</a:t>
            </a:r>
            <a:r>
              <a:rPr lang="zh-CN" altLang="en-US" sz="2200" b="0" kern="0" dirty="0"/>
              <a:t>：通过对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进行</a:t>
            </a:r>
            <a:r>
              <a:rPr lang="en-US" altLang="zh-CN" sz="2200" b="0" kern="0" dirty="0"/>
              <a:t>QR</a:t>
            </a:r>
            <a:r>
              <a:rPr lang="zh-CN" altLang="en-US" sz="2200" b="0" kern="0" dirty="0"/>
              <a:t>分解</a:t>
            </a:r>
            <a:endParaRPr lang="en-US" altLang="zh-CN" sz="2200" b="0" kern="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12306DBC-A37C-44AD-B30E-2BB342763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99093"/>
              </p:ext>
            </p:extLst>
          </p:nvPr>
        </p:nvGraphicFramePr>
        <p:xfrm>
          <a:off x="1676400" y="3962400"/>
          <a:ext cx="287791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5" imgW="1790640" imgH="711000" progId="Equation.DSMT4">
                  <p:embed/>
                </p:oleObj>
              </mc:Choice>
              <mc:Fallback>
                <p:oleObj name="Equation" r:id="rId5" imgW="1790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962400"/>
                        <a:ext cx="287791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CFE610F0-D68C-419F-822A-7A0115C2C396}"/>
              </a:ext>
            </a:extLst>
          </p:cNvPr>
          <p:cNvSpPr txBox="1">
            <a:spLocks/>
          </p:cNvSpPr>
          <p:nvPr/>
        </p:nvSpPr>
        <p:spPr>
          <a:xfrm>
            <a:off x="302595" y="5163653"/>
            <a:ext cx="8384205" cy="93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方法</a:t>
            </a:r>
            <a:r>
              <a:rPr lang="en-US" altLang="zh-CN" sz="2200" b="0" kern="0" dirty="0"/>
              <a:t>2 </a:t>
            </a:r>
            <a:r>
              <a:rPr lang="zh-CN" altLang="en-US" sz="2200" b="0" kern="0" dirty="0"/>
              <a:t>比方法</a:t>
            </a:r>
            <a:r>
              <a:rPr lang="en-US" altLang="zh-CN" sz="2200" b="0" kern="0" dirty="0"/>
              <a:t>1</a:t>
            </a:r>
            <a:r>
              <a:rPr lang="zh-CN" altLang="en-US" sz="2200" b="0" kern="0" dirty="0"/>
              <a:t>更稳定，因为它</a:t>
            </a:r>
            <a:r>
              <a:rPr lang="zh-CN" altLang="en-US" sz="2200" b="0" kern="0" dirty="0" smtClean="0"/>
              <a:t>避免构造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 smtClean="0"/>
              <a:t>矩阵。</a:t>
            </a:r>
            <a:endParaRPr lang="en-US" altLang="zh-CN" sz="2200" b="0" kern="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869A957-7245-49E4-A4E1-ADB23BB6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30838"/>
              </p:ext>
            </p:extLst>
          </p:nvPr>
        </p:nvGraphicFramePr>
        <p:xfrm>
          <a:off x="4648200" y="3352800"/>
          <a:ext cx="4157663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7" imgW="2286000" imgH="990360" progId="Equation.DSMT4">
                  <p:embed/>
                </p:oleObj>
              </mc:Choice>
              <mc:Fallback>
                <p:oleObj name="Equation" r:id="rId7" imgW="22860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3352800"/>
                        <a:ext cx="4157663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C09704E8-E5E1-4404-9C09-7D02F0C5A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32796"/>
              </p:ext>
            </p:extLst>
          </p:nvPr>
        </p:nvGraphicFramePr>
        <p:xfrm>
          <a:off x="5257800" y="457200"/>
          <a:ext cx="267125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9" imgW="1714320" imgH="711000" progId="Equation.DSMT4">
                  <p:embed/>
                </p:oleObj>
              </mc:Choice>
              <mc:Fallback>
                <p:oleObj name="Equation" r:id="rId9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457200"/>
                        <a:ext cx="267125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F2BF33-1B19-450D-8ED2-77D74DFA23D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</a:t>
            </a:r>
            <a:r>
              <a:rPr lang="zh-CN" altLang="en-US" kern="0" dirty="0" smtClean="0"/>
              <a:t>梯度</a:t>
            </a:r>
            <a:r>
              <a:rPr lang="zh-CN" altLang="en-US" kern="0" dirty="0"/>
              <a:t>下降法</a:t>
            </a:r>
            <a:endParaRPr lang="en-US" altLang="zh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44198"/>
                <a:ext cx="7896225" cy="5560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目标函数</a:t>
                </a:r>
                <a:r>
                  <a:rPr lang="zh-CN" altLang="en-US" sz="2200" kern="0" dirty="0" smtClean="0"/>
                  <a:t>：</a:t>
                </a:r>
                <a:endParaRPr lang="en-US" altLang="zh-CN" sz="220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为使目标函数最小，令最优</a:t>
                </a:r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解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r>
                  <a:rPr lang="zh-CN" altLang="en-US" sz="2200" b="0" kern="0" dirty="0"/>
                  <a:t>若问题</a:t>
                </a:r>
                <a:r>
                  <a:rPr lang="zh-CN" altLang="en-US" sz="2200" b="0" kern="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列向量线性相关或</a:t>
                </a:r>
                <a:r>
                  <a:rPr lang="en-US" altLang="zh-CN" sz="2200" b="0" kern="0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非常大，如何解决？</a:t>
                </a:r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/>
                  <a:t>通过迭代求解目标的最优解过程</a:t>
                </a:r>
                <a:r>
                  <a:rPr lang="zh-CN" altLang="en-US" sz="2200" b="0" kern="0" dirty="0" smtClean="0"/>
                  <a:t>：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 smtClean="0"/>
                  <a:t>是第</a:t>
                </a:r>
                <a:r>
                  <a:rPr lang="en-US" altLang="zh-CN" sz="2200" b="0" kern="0" dirty="0" smtClean="0"/>
                  <a:t>k</a:t>
                </a:r>
                <a:r>
                  <a:rPr lang="zh-CN" altLang="en-US" sz="2200" b="0" kern="0" dirty="0" smtClean="0"/>
                  <a:t>步迭代，期望更新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 smtClean="0"/>
                  <a:t>，满足</a:t>
                </a:r>
                <a:endParaRPr lang="zh-CN" altLang="en-US" sz="2200" b="0" kern="0" dirty="0"/>
              </a:p>
              <a:p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zh-CN" altLang="en-US" sz="2200" b="0" kern="0" dirty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4198"/>
                <a:ext cx="7896225" cy="556002"/>
              </a:xfrm>
              <a:prstGeom prst="rect">
                <a:avLst/>
              </a:prstGeom>
              <a:blipFill rotWithShape="0">
                <a:blip r:embed="rId3"/>
                <a:stretch>
                  <a:fillRect l="-77" t="-7609" b="-79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1447800"/>
          <a:ext cx="444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4" imgW="2273040" imgH="520560" progId="Equation.DSMT4">
                  <p:embed/>
                </p:oleObj>
              </mc:Choice>
              <mc:Fallback>
                <p:oleObj name="Equation" r:id="rId4" imgW="2273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44450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81600" y="2667000"/>
          <a:ext cx="2036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6" imgW="1041120" imgH="304560" progId="Equation.DSMT4">
                  <p:embed/>
                </p:oleObj>
              </mc:Choice>
              <mc:Fallback>
                <p:oleObj name="Equation" r:id="rId6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667000"/>
                        <a:ext cx="2036763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56702"/>
              </p:ext>
            </p:extLst>
          </p:nvPr>
        </p:nvGraphicFramePr>
        <p:xfrm>
          <a:off x="6248400" y="5486400"/>
          <a:ext cx="1919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8" imgW="1168200" imgH="228600" progId="Equation.DSMT4">
                  <p:embed/>
                </p:oleObj>
              </mc:Choice>
              <mc:Fallback>
                <p:oleObj name="Equation" r:id="rId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48400" y="5486400"/>
                        <a:ext cx="1919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2600" y="4038600"/>
                <a:ext cx="172463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 kern="0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 kern="0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i="1" kern="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ker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2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172463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29200" y="4648200"/>
                <a:ext cx="2579489" cy="42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,⋯,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8200"/>
                <a:ext cx="2579489" cy="421013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99900"/>
              </p:ext>
            </p:extLst>
          </p:nvPr>
        </p:nvGraphicFramePr>
        <p:xfrm>
          <a:off x="990600" y="1600200"/>
          <a:ext cx="5992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3" imgW="3657600" imgH="304560" progId="Equation.DSMT4">
                  <p:embed/>
                </p:oleObj>
              </mc:Choice>
              <mc:Fallback>
                <p:oleObj name="Equation" r:id="rId3" imgW="3657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59928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77405"/>
              </p:ext>
            </p:extLst>
          </p:nvPr>
        </p:nvGraphicFramePr>
        <p:xfrm>
          <a:off x="457200" y="2971800"/>
          <a:ext cx="6054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5" imgW="3581280" imgH="279360" progId="Equation.DSMT4">
                  <p:embed/>
                </p:oleObj>
              </mc:Choice>
              <mc:Fallback>
                <p:oleObj name="Equation" r:id="rId5" imgW="358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6054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917108"/>
              </p:ext>
            </p:extLst>
          </p:nvPr>
        </p:nvGraphicFramePr>
        <p:xfrm>
          <a:off x="1720850" y="4267200"/>
          <a:ext cx="6226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Equation" r:id="rId7" imgW="3682800" imgH="291960" progId="Equation.DSMT4">
                  <p:embed/>
                </p:oleObj>
              </mc:Choice>
              <mc:Fallback>
                <p:oleObj name="Equation" r:id="rId7" imgW="3682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850" y="4267200"/>
                        <a:ext cx="622617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4995"/>
              </p:ext>
            </p:extLst>
          </p:nvPr>
        </p:nvGraphicFramePr>
        <p:xfrm>
          <a:off x="2286000" y="5638800"/>
          <a:ext cx="277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Equation" r:id="rId9" imgW="1523880" imgH="241200" progId="Equation.DSMT4">
                  <p:embed/>
                </p:oleObj>
              </mc:Choice>
              <mc:Fallback>
                <p:oleObj name="Equation" r:id="rId9" imgW="1523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27717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33400" y="4591050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endParaRPr lang="en-US" altLang="zh-CN" sz="2200" kern="0" dirty="0">
              <a:latin typeface="Calibri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61692"/>
              </p:ext>
            </p:extLst>
          </p:nvPr>
        </p:nvGraphicFramePr>
        <p:xfrm>
          <a:off x="1066800" y="4876800"/>
          <a:ext cx="375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Equation" r:id="rId11" imgW="2222280" imgH="241200" progId="Equation.DSMT4">
                  <p:embed/>
                </p:oleObj>
              </mc:Choice>
              <mc:Fallback>
                <p:oleObj name="Equation" r:id="rId11" imgW="222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876800"/>
                        <a:ext cx="3759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2000" y="48768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当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572000" y="48768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时，等式成立。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38200" y="57150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迭代公式：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en-US" altLang="zh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14400"/>
                <a:ext cx="7896225" cy="5810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1" i="0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1" i="0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 smtClean="0"/>
                  <a:t>可微</a:t>
                </a:r>
                <a:r>
                  <a:rPr lang="zh-CN" altLang="en-US" sz="2200" kern="0" dirty="0"/>
                  <a:t>，</a:t>
                </a:r>
                <a:r>
                  <a:rPr lang="zh-CN" altLang="en-US" sz="2200" b="0" kern="0" dirty="0"/>
                  <a:t>根据泰勒公式，在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/>
                  <a:t>的一阶公式为</a:t>
                </a:r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7896225" cy="581025"/>
              </a:xfrm>
              <a:prstGeom prst="rect">
                <a:avLst/>
              </a:prstGeom>
              <a:blipFill rotWithShape="0">
                <a:blip r:embed="rId13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286000"/>
                <a:ext cx="7896225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足够小，则有</m:t>
                    </m:r>
                  </m:oMath>
                </a14:m>
                <a:endParaRPr lang="en-US" altLang="zh-CN" sz="220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7896225" cy="609600"/>
              </a:xfrm>
              <a:prstGeom prst="rect">
                <a:avLst/>
              </a:prstGeom>
              <a:blipFill rotWithShape="0">
                <a:blip r:embed="rId14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A92948D-586F-412D-903E-D3F84965D603}"/>
              </a:ext>
            </a:extLst>
          </p:cNvPr>
          <p:cNvSpPr txBox="1">
            <a:spLocks/>
          </p:cNvSpPr>
          <p:nvPr/>
        </p:nvSpPr>
        <p:spPr>
          <a:xfrm>
            <a:off x="609600" y="3581400"/>
            <a:ext cx="7896225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0" kern="0" dirty="0"/>
              <a:t>根据柯西不等式，</a:t>
            </a:r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pPr marL="0" indent="0">
              <a:buFont typeface="Wingdings 2" pitchFamily="18" charset="2"/>
              <a:buNone/>
            </a:pPr>
            <a:r>
              <a:rPr lang="en-US" altLang="zh-CN" sz="2200" b="0" kern="0" dirty="0"/>
              <a:t>      </a:t>
            </a:r>
            <a:endParaRPr lang="en-US" altLang="zh-CN" sz="1800" b="0" kern="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96345"/>
              </p:ext>
            </p:extLst>
          </p:nvPr>
        </p:nvGraphicFramePr>
        <p:xfrm>
          <a:off x="3221038" y="3570288"/>
          <a:ext cx="6119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15" imgW="3619440" imgH="304560" progId="Equation.DSMT4">
                  <p:embed/>
                </p:oleObj>
              </mc:Choice>
              <mc:Fallback>
                <p:oleObj name="Equation" r:id="rId15" imgW="3619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21038" y="3570288"/>
                        <a:ext cx="6119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2416"/>
              </p:ext>
            </p:extLst>
          </p:nvPr>
        </p:nvGraphicFramePr>
        <p:xfrm>
          <a:off x="5486400" y="5638800"/>
          <a:ext cx="1919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17" imgW="1168200" imgH="228600" progId="Equation.DSMT4">
                  <p:embed/>
                </p:oleObj>
              </mc:Choice>
              <mc:Fallback>
                <p:oleObj name="Equation" r:id="rId17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5638800"/>
                        <a:ext cx="1919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8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测量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已知测量路段长度：</a:t>
                </a:r>
                <a:r>
                  <a:rPr lang="en-US" altLang="zh-CN" sz="2200" b="0" dirty="0"/>
                  <a:t>AD = 89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AC = </a:t>
                </a:r>
                <a:r>
                  <a:rPr lang="en-US" altLang="zh-CN" sz="2200" b="0" dirty="0" smtClean="0"/>
                  <a:t>67</a:t>
                </a:r>
                <a:r>
                  <a:rPr lang="en-US" altLang="zh-CN" sz="2200" b="0" dirty="0"/>
                  <a:t>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BD= </a:t>
                </a:r>
                <a:r>
                  <a:rPr lang="en-US" altLang="zh-CN" sz="2200" b="0" dirty="0" smtClean="0"/>
                  <a:t>53</a:t>
                </a:r>
                <a:r>
                  <a:rPr lang="en-US" altLang="zh-CN" sz="2200" b="0" dirty="0"/>
                  <a:t>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AB = 35, CD = </a:t>
                </a:r>
                <a:r>
                  <a:rPr lang="en-US" altLang="zh-CN" sz="2200" b="0" dirty="0" smtClean="0"/>
                  <a:t>20</a:t>
                </a:r>
                <a:r>
                  <a:rPr lang="zh-CN" altLang="en-US" sz="2200" b="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b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dirty="0" smtClean="0"/>
                  <a:t>的长度是多少？</a:t>
                </a:r>
                <a:endParaRPr lang="en-US" altLang="zh-CN" sz="2200" b="0" dirty="0"/>
              </a:p>
              <a:p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  <a:blipFill rotWithShape="0">
                <a:blip r:embed="rId3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38862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38862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2209800"/>
            <a:ext cx="6382084" cy="838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5400" y="60198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超定</a:t>
            </a:r>
            <a:r>
              <a:rPr lang="zh-CN" altLang="en-US" dirty="0" smtClean="0">
                <a:ea typeface="微软雅黑" pitchFamily="34" charset="-122"/>
              </a:rPr>
              <a:t>方程组</a:t>
            </a:r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7200" y="4724400"/>
                <a:ext cx="831599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即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1" kern="0" dirty="0">
                    <a:latin typeface="Cambria Math" panose="02040503050406030204" pitchFamily="18" charset="0"/>
                  </a:rPr>
                  <a:t>是最优步长。</a:t>
                </a:r>
                <a14:m>
                  <m:oMath xmlns:m="http://schemas.openxmlformats.org/officeDocument/2006/math"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200" b="1" ker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200" b="1" kern="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b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1" kern="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是关于</a:t>
                </a:r>
                <a14:m>
                  <m:oMath xmlns:m="http://schemas.openxmlformats.org/officeDocument/2006/math">
                    <m:r>
                      <a:rPr lang="zh-CN" altLang="en-US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的</a:t>
                </a:r>
                <a:endParaRPr lang="en-US" altLang="zh-CN" sz="2200" b="1" kern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凸函数，则</a:t>
                </a:r>
                <a:r>
                  <a:rPr lang="zh-CN" altLang="en-US" sz="2200" b="1" kern="0" dirty="0">
                    <a:latin typeface="Cambria Math" panose="02040503050406030204" pitchFamily="18" charset="0"/>
                  </a:rPr>
                  <a:t>有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24400"/>
                <a:ext cx="8315994" cy="792396"/>
              </a:xfrm>
              <a:prstGeom prst="rect">
                <a:avLst/>
              </a:prstGeom>
              <a:blipFill rotWithShape="0">
                <a:blip r:embed="rId7"/>
                <a:stretch>
                  <a:fillRect l="-953" t="-5385" r="-220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en-US" altLang="zh-CN" kern="0" dirty="0"/>
          </a:p>
          <a:p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447800"/>
                <a:ext cx="8229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，则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为凸函数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并有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200" b="0" kern="0"/>
                      <m:t>=</m:t>
                    </m:r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b="0" kern="0" dirty="0" smtClean="0"/>
                  <a:t>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229600" cy="609600"/>
              </a:xfrm>
              <a:prstGeom prst="rect">
                <a:avLst/>
              </a:prstGeom>
              <a:blipFill rotWithShape="0"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21336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 smtClean="0">
                        <a:latin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b="0" kern="0" dirty="0" smtClean="0"/>
                  <a:t>，</a:t>
                </a:r>
                <a:r>
                  <a:rPr lang="en-US" altLang="zh-CN" sz="2200" b="0" kern="0" dirty="0" smtClean="0"/>
                  <a:t>“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列向量线性相关</a:t>
                </a:r>
                <a:r>
                  <a:rPr lang="en-US" altLang="zh-CN" sz="2200" b="0" kern="0" dirty="0" smtClean="0"/>
                  <a:t>”</a:t>
                </a:r>
                <a:r>
                  <a:rPr lang="zh-CN" altLang="en-US" sz="2200" b="0" kern="0" dirty="0" smtClean="0"/>
                  <a:t>导致</a:t>
                </a:r>
                <a:r>
                  <a:rPr lang="zh-CN" altLang="en-US" sz="2200" b="0" kern="0" dirty="0"/>
                  <a:t>其不</a:t>
                </a:r>
                <a:r>
                  <a:rPr lang="zh-CN" altLang="en-US" sz="2200" b="0" kern="0" dirty="0" smtClean="0"/>
                  <a:t>可逆或</a:t>
                </a:r>
                <a:r>
                  <a:rPr lang="en-US" altLang="zh-CN" sz="2200" b="0" kern="0" dirty="0" smtClean="0"/>
                  <a:t>n</a:t>
                </a:r>
                <a:r>
                  <a:rPr lang="zh-CN" altLang="en-US" sz="2200" b="0" kern="0" dirty="0" smtClean="0"/>
                  <a:t>非常大！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33600"/>
                <a:ext cx="8610600" cy="609600"/>
              </a:xfrm>
              <a:prstGeom prst="rect">
                <a:avLst/>
              </a:prstGeom>
              <a:blipFill rotWithShape="0">
                <a:blip r:embed="rId11"/>
                <a:stretch>
                  <a:fillRect t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27432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通过梯度下降法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迭代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求解，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2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3200"/>
                <a:ext cx="8610600" cy="609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32766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为了估计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zh-CN" altLang="en-US" sz="2200" kern="0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200" b="0" kern="0" dirty="0">
                        <a:latin typeface="Cambria Math" panose="02040503050406030204" pitchFamily="18" charset="0"/>
                      </a:rPr>
                      <m:t>通过线性搜索估计：</m:t>
                    </m:r>
                  </m:oMath>
                </a14:m>
                <a:endParaRPr lang="zh-CN" altLang="en-US" sz="2200" b="0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76600"/>
                <a:ext cx="8610600" cy="609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6400" y="685800"/>
                <a:ext cx="5229958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85800"/>
                <a:ext cx="5229958" cy="7838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76400" y="3962400"/>
                <a:ext cx="5415713" cy="610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415713" cy="61068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90600" y="5486400"/>
                <a:ext cx="6705600" cy="1039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86400"/>
                <a:ext cx="6705600" cy="103900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/>
      <p:bldP spid="19" grpId="1"/>
      <p:bldP spid="20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22860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alibri" pitchFamily="34" charset="0"/>
              </a:rPr>
              <a:t>梯度下降法求解最小二乘法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zh-CN" altLang="en-US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6553200" y="220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12.3 12.8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76400" y="914400"/>
                <a:ext cx="5229958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14400"/>
                <a:ext cx="5229958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2819400"/>
                <a:ext cx="5029200" cy="3048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初始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2.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0,1,⋯,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𝑑𝑜</m:t>
                            </m:r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当满足迭代条件，则退出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19400"/>
                <a:ext cx="5029200" cy="3048335"/>
              </a:xfrm>
              <a:prstGeom prst="rect">
                <a:avLst/>
              </a:prstGeom>
              <a:blipFill rotWithShape="0">
                <a:blip r:embed="rId6"/>
                <a:stretch>
                  <a:fillRect r="-2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</a:t>
            </a:r>
            <a:r>
              <a:rPr lang="zh-CN" altLang="en-US" dirty="0"/>
              <a:t>测量问题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  <a:blipFill rotWithShape="0">
                <a:blip r:embed="rId3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18288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77913" y="4038600"/>
          <a:ext cx="48926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6" imgW="2806560" imgH="711000" progId="Equation.DSMT4">
                  <p:embed/>
                </p:oleObj>
              </mc:Choice>
              <mc:Fallback>
                <p:oleObj name="Equation" r:id="rId6" imgW="2806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7913" y="4038600"/>
                        <a:ext cx="489267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5410200"/>
          <a:ext cx="3098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8" imgW="1777680" imgH="482400" progId="Equation.DSMT4">
                  <p:embed/>
                </p:oleObj>
              </mc:Choice>
              <mc:Fallback>
                <p:oleObj name="Equation" r:id="rId8" imgW="1777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5410200"/>
                        <a:ext cx="30988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495800" y="5486400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由于测量</a:t>
            </a:r>
            <a:r>
              <a:rPr lang="zh-CN" altLang="en-US" dirty="0">
                <a:ea typeface="微软雅黑" pitchFamily="34" charset="-122"/>
              </a:rPr>
              <a:t>存在</a:t>
            </a:r>
            <a:r>
              <a:rPr lang="zh-CN" altLang="en-US" dirty="0" smtClean="0">
                <a:ea typeface="微软雅黑" pitchFamily="34" charset="-122"/>
              </a:rPr>
              <a:t>误差，方程组之间相互矛盾，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该超</a:t>
            </a:r>
            <a:r>
              <a:rPr lang="zh-CN" altLang="en-US" dirty="0">
                <a:ea typeface="微软雅黑" pitchFamily="34" charset="-122"/>
              </a:rPr>
              <a:t>定方程组无</a:t>
            </a:r>
            <a:r>
              <a:rPr lang="zh-CN" altLang="en-US" dirty="0" smtClean="0">
                <a:ea typeface="微软雅黑" pitchFamily="34" charset="-122"/>
              </a:rPr>
              <a:t>解。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47800" y="2667000"/>
            <a:ext cx="160020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</a:t>
            </a:r>
            <a:r>
              <a:rPr lang="zh-CN" altLang="en-US" dirty="0"/>
              <a:t>测量问题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66725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66725"/>
              </a:xfrm>
              <a:blipFill rotWithShape="0">
                <a:blip r:embed="rId3"/>
                <a:stretch>
                  <a:fillRect t="-779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18288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90600" y="3886200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由于测量</a:t>
            </a:r>
            <a:r>
              <a:rPr lang="zh-CN" altLang="en-US" dirty="0">
                <a:ea typeface="微软雅黑" pitchFamily="34" charset="-122"/>
              </a:rPr>
              <a:t>存在</a:t>
            </a:r>
            <a:r>
              <a:rPr lang="zh-CN" altLang="en-US" dirty="0" smtClean="0">
                <a:ea typeface="微软雅黑" pitchFamily="34" charset="-122"/>
              </a:rPr>
              <a:t>误差，方程组之间相互矛盾，该超</a:t>
            </a:r>
            <a:r>
              <a:rPr lang="zh-CN" altLang="en-US" dirty="0">
                <a:ea typeface="微软雅黑" pitchFamily="34" charset="-122"/>
              </a:rPr>
              <a:t>定方程组无</a:t>
            </a:r>
            <a:r>
              <a:rPr lang="zh-CN" altLang="en-US" dirty="0" smtClean="0">
                <a:ea typeface="微软雅黑" pitchFamily="34" charset="-122"/>
              </a:rPr>
              <a:t>解。</a:t>
            </a:r>
            <a:endParaRPr lang="zh-CN" altLang="en-US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="" xmlns:a16="http://schemas.microsoft.com/office/drawing/2014/main" id="{386AA8AA-17D8-481A-835E-46DE1D9861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419600"/>
                <a:ext cx="79248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解决方案：寻找</a:t>
                </a:r>
                <a:r>
                  <a:rPr lang="zh-CN" altLang="en-US" sz="2200" b="0" dirty="0"/>
                  <a:t>该方程组</a:t>
                </a:r>
                <a:r>
                  <a:rPr lang="zh-CN" altLang="en-US" sz="2200" b="0" dirty="0" smtClean="0"/>
                  <a:t>的近似解，并尽可能逼近方程组的目标</a:t>
                </a:r>
                <a:r>
                  <a:rPr lang="en-US" altLang="zh-CN" sz="2200" b="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200" b="0" dirty="0" smtClean="0"/>
                  <a:t>, </a:t>
                </a:r>
                <a:r>
                  <a:rPr lang="zh-CN" altLang="en-US" sz="2200" b="0" dirty="0" smtClean="0"/>
                  <a:t>即</a:t>
                </a:r>
                <a:r>
                  <a:rPr lang="zh-CN" altLang="en-US" sz="2000" b="0" dirty="0"/>
                  <a:t>残差</a:t>
                </a:r>
                <a:r>
                  <a:rPr lang="zh-CN" altLang="en-US" sz="2000" b="0" dirty="0" smtClean="0"/>
                  <a:t>向量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dirty="0" smtClean="0"/>
                  <a:t>某种度量下尽可能小：</a:t>
                </a:r>
                <a:endParaRPr lang="zh-CN" altLang="en-US" sz="2200" b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7924800" cy="914400"/>
              </a:xfrm>
              <a:prstGeom prst="rect">
                <a:avLst/>
              </a:prstGeom>
              <a:blipFill rotWithShape="0">
                <a:blip r:embed="rId6"/>
                <a:stretch>
                  <a:fillRect t="-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1800" y="5334000"/>
          <a:ext cx="2359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7" imgW="1206360" imgH="317160" progId="Equation.DSMT4">
                  <p:embed/>
                </p:oleObj>
              </mc:Choice>
              <mc:Fallback>
                <p:oleObj name="Equation" r:id="rId7" imgW="1206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5334000"/>
                        <a:ext cx="23590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276600" y="6019800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最小二乘法问题</a:t>
            </a:r>
            <a:endParaRPr lang="zh-CN" altLang="en-US" sz="2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95600" y="5334000"/>
            <a:ext cx="25908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62600" y="5410200"/>
                <a:ext cx="2148858" cy="43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范数度量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Calibri" pitchFamily="34" charset="0"/>
                  </a:rPr>
                  <a:t>残差</a:t>
                </a:r>
                <a:endParaRPr lang="zh-CN" altLang="en-US" sz="22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10200"/>
                <a:ext cx="2148858" cy="434030"/>
              </a:xfrm>
              <a:prstGeom prst="rect">
                <a:avLst/>
              </a:prstGeom>
              <a:blipFill rotWithShape="0">
                <a:blip r:embed="rId10"/>
                <a:stretch>
                  <a:fillRect l="-568" t="-9859" r="-2557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C281CE-374F-418F-8257-92080EF563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11.2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206970D-90B9-44C4-9A26-43368D65D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438400"/>
                <a:ext cx="8458200" cy="2514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例如：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200" b="0" kern="0" dirty="0" smtClean="0"/>
                  <a:t>,</a:t>
                </a: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 </a:t>
                </a: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06970D-90B9-44C4-9A26-43368D65D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8458200" cy="2514600"/>
              </a:xfrm>
              <a:prstGeom prst="rect">
                <a:avLst/>
              </a:prstGeom>
              <a:blipFill rotWithShape="0">
                <a:blip r:embed="rId3"/>
                <a:stretch>
                  <a:fillRect l="-50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C4DB3D8-71EE-4CA4-BA5C-F5AE16BDB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01983"/>
              </p:ext>
            </p:extLst>
          </p:nvPr>
        </p:nvGraphicFramePr>
        <p:xfrm>
          <a:off x="1219200" y="2971800"/>
          <a:ext cx="2362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4" imgW="2362496" imgH="1192003" progId="Equation.DSMT4">
                  <p:embed/>
                </p:oleObj>
              </mc:Choice>
              <mc:Fallback>
                <p:oleObj name="Equation" r:id="rId4" imgW="2362496" imgH="11920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23622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91200" y="1676400"/>
            <a:ext cx="2819400" cy="2247900"/>
            <a:chOff x="4876800" y="381000"/>
            <a:chExt cx="4010025" cy="33147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76800" y="381000"/>
              <a:ext cx="4010025" cy="33147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033963" y="1900238"/>
              <a:ext cx="295275" cy="609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990600"/>
                <a:ext cx="6608797" cy="435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zh-CN" altLang="en-US" sz="2200" kern="0" dirty="0">
                        <a:latin typeface="Cambria Math" panose="02040503050406030204" pitchFamily="18" charset="0"/>
                      </a:rPr>
                      <m:t>给定</m:t>
                    </m:r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,</a:t>
                </a:r>
                <a:r>
                  <a:rPr lang="zh-CN" altLang="en-US" sz="2200" kern="0" dirty="0">
                    <a:latin typeface="Calibri" pitchFamily="34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让目标函数最小：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608797" cy="435056"/>
              </a:xfrm>
              <a:prstGeom prst="rect">
                <a:avLst/>
              </a:prstGeom>
              <a:blipFill rotWithShape="0">
                <a:blip r:embed="rId8"/>
                <a:stretch>
                  <a:fillRect l="-738" t="-9859" r="-36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34269"/>
              </p:ext>
            </p:extLst>
          </p:nvPr>
        </p:nvGraphicFramePr>
        <p:xfrm>
          <a:off x="895350" y="1371600"/>
          <a:ext cx="4594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Equation" r:id="rId9" imgW="2349360" imgH="520560" progId="Equation.DSMT4">
                  <p:embed/>
                </p:oleObj>
              </mc:Choice>
              <mc:Fallback>
                <p:oleObj name="Equation" r:id="rId9" imgW="2349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350" y="1371600"/>
                        <a:ext cx="45942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82562"/>
              </p:ext>
            </p:extLst>
          </p:nvPr>
        </p:nvGraphicFramePr>
        <p:xfrm>
          <a:off x="1066800" y="4572000"/>
          <a:ext cx="21542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Equation" r:id="rId11" imgW="1218960" imgH="431640" progId="Equation.DSMT4">
                  <p:embed/>
                </p:oleObj>
              </mc:Choice>
              <mc:Fallback>
                <p:oleObj name="Equation" r:id="rId11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21542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21308" y="5486400"/>
                <a:ext cx="1646092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08" y="5486400"/>
                <a:ext cx="1646092" cy="76950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04769"/>
              </p:ext>
            </p:extLst>
          </p:nvPr>
        </p:nvGraphicFramePr>
        <p:xfrm>
          <a:off x="4343400" y="4572000"/>
          <a:ext cx="2333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14" imgW="1320480" imgH="431640" progId="Equation.DSMT4">
                  <p:embed/>
                </p:oleObj>
              </mc:Choice>
              <mc:Fallback>
                <p:oleObj name="Equation" r:id="rId14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3400" y="4572000"/>
                        <a:ext cx="23336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08596"/>
              </p:ext>
            </p:extLst>
          </p:nvPr>
        </p:nvGraphicFramePr>
        <p:xfrm>
          <a:off x="2101996" y="5181600"/>
          <a:ext cx="21050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16" imgW="1333440" imgH="914400" progId="Equation.DSMT4">
                  <p:embed/>
                </p:oleObj>
              </mc:Choice>
              <mc:Fallback>
                <p:oleObj name="Equation" r:id="rId16" imgW="13334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1996" y="5181600"/>
                        <a:ext cx="2105025" cy="14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2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C281CE-374F-418F-8257-92080EF563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11.2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990600"/>
                <a:ext cx="66987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,</a:t>
                </a:r>
                <a:r>
                  <a:rPr lang="zh-CN" altLang="en-US" sz="2200" kern="0" dirty="0">
                    <a:latin typeface="Calibri" pitchFamily="34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让目标函数最小：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69875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183" t="-11429" r="-36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03619"/>
              </p:ext>
            </p:extLst>
          </p:nvPr>
        </p:nvGraphicFramePr>
        <p:xfrm>
          <a:off x="990600" y="1447800"/>
          <a:ext cx="58848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4" imgW="3009600" imgH="520560" progId="Equation.DSMT4">
                  <p:embed/>
                </p:oleObj>
              </mc:Choice>
              <mc:Fallback>
                <p:oleObj name="Equation" r:id="rId4" imgW="3009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5884863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16146"/>
              </p:ext>
            </p:extLst>
          </p:nvPr>
        </p:nvGraphicFramePr>
        <p:xfrm>
          <a:off x="1828800" y="3352800"/>
          <a:ext cx="3605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6" imgW="1828800" imgH="279360" progId="Equation.DSMT4">
                  <p:embed/>
                </p:oleObj>
              </mc:Choice>
              <mc:Fallback>
                <p:oleObj name="Equation" r:id="rId6" imgW="1828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3605212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xmlns="" id="{F6698E65-1342-4232-97B7-661863224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667000"/>
                <a:ext cx="51816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则最小二乘法</a:t>
                </a:r>
                <a:r>
                  <a:rPr lang="zh-CN" altLang="en-US" sz="2200" b="0" dirty="0"/>
                  <a:t>的解为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dirty="0" smtClean="0"/>
                  <a:t>，满足：</a:t>
                </a:r>
                <a:endParaRPr lang="en-US" altLang="zh-CN" sz="2200" b="0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698E65-1342-4232-97B7-66186322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5181600" cy="457200"/>
              </a:xfrm>
              <a:prstGeom prst="rect">
                <a:avLst/>
              </a:prstGeom>
              <a:blipFill rotWithShape="0">
                <a:blip r:embed="rId8"/>
                <a:stretch>
                  <a:fillRect t="-5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xmlns="" id="{DA8878AF-EB4A-4E2F-99F3-3C4907E8A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114800"/>
                <a:ext cx="7896225" cy="838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当残差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时</a:t>
                </a:r>
                <a:r>
                  <a:rPr lang="zh-CN" altLang="en-US" sz="2200" b="0" kern="0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是线性方程组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否则</a:t>
                </a:r>
                <a:r>
                  <a:rPr lang="zh-CN" altLang="en-US" sz="2200" b="0" kern="0" dirty="0" smtClean="0"/>
                  <a:t>其为</a:t>
                </a:r>
                <a:r>
                  <a:rPr lang="zh-CN" altLang="en-US" sz="2200" b="0" kern="0" dirty="0"/>
                  <a:t>误差</a:t>
                </a:r>
                <a:r>
                  <a:rPr lang="zh-CN" altLang="en-US" sz="2200" b="0" kern="0" dirty="0" smtClean="0"/>
                  <a:t>最小平方和下方程组的近似解。</a:t>
                </a:r>
                <a:endParaRPr lang="en-US" altLang="zh-CN" sz="2200" b="0" kern="0" dirty="0" smtClean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8878AF-EB4A-4E2F-99F3-3C4907E8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7896225" cy="838200"/>
              </a:xfrm>
              <a:prstGeom prst="rect">
                <a:avLst/>
              </a:prstGeom>
              <a:blipFill rotWithShape="0">
                <a:blip r:embed="rId9"/>
                <a:stretch>
                  <a:fillRect t="-5797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D8BC0D-CF78-4EA7-A825-1F97807C3AB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11.3</a:t>
            </a:r>
            <a:r>
              <a:rPr lang="en-US" altLang="zh-CN" kern="0" dirty="0"/>
              <a:t>	 </a:t>
            </a:r>
            <a:r>
              <a:rPr lang="zh-CN" altLang="en-US" kern="0" dirty="0" smtClean="0"/>
              <a:t>列向量空间的意义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38CC9F-424C-48A1-9ECC-9D8308EFE10C}"/>
              </a:ext>
            </a:extLst>
          </p:cNvPr>
          <p:cNvSpPr txBox="1">
            <a:spLocks/>
          </p:cNvSpPr>
          <p:nvPr/>
        </p:nvSpPr>
        <p:spPr>
          <a:xfrm>
            <a:off x="302598" y="2909941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sz="1800" b="0" kern="0" dirty="0"/>
          </a:p>
          <a:p>
            <a:endParaRPr lang="zh-CN" altLang="en-US" sz="18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5E9059F5-AC03-4318-8A41-DD7FC8FD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70945"/>
              </p:ext>
            </p:extLst>
          </p:nvPr>
        </p:nvGraphicFramePr>
        <p:xfrm>
          <a:off x="1371600" y="1676400"/>
          <a:ext cx="22082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" imgW="1257120" imgH="342720" progId="Equation.DSMT4">
                  <p:embed/>
                </p:oleObj>
              </mc:Choice>
              <mc:Fallback>
                <p:oleObj name="Equation" r:id="rId3" imgW="12571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2208212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1C539B80-A765-4D45-BD0F-16C275D6D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066800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最小二乘法问题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539B80-A765-4D45-BD0F-16C275D6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7896225" cy="519059"/>
              </a:xfrm>
              <a:prstGeom prst="rect">
                <a:avLst/>
              </a:prstGeom>
              <a:blipFill rotWithShape="0">
                <a:blip r:embed="rId5"/>
                <a:stretch>
                  <a:fillRect t="-9412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id="{4EE3C274-8D76-4B3A-BD85-5997D8838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5029200"/>
                <a:ext cx="6248400" cy="9110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range(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b="0" kern="0" dirty="0"/>
                  <a:t>)</a:t>
                </a:r>
                <a:r>
                  <a:rPr lang="zh-CN" altLang="en-US" sz="2200" b="0" kern="0" dirty="0"/>
                  <a:t>中最接近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的向量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b="0" kern="0" dirty="0" smtClean="0"/>
                  <a:t>-b</a:t>
                </a:r>
                <a:r>
                  <a:rPr lang="zh-CN" altLang="en-US" sz="2200" b="0" kern="0" dirty="0" smtClean="0"/>
                  <a:t>正交</a:t>
                </a:r>
                <a:r>
                  <a:rPr lang="en-US" altLang="zh-CN" sz="2200" b="0" kern="0" dirty="0" smtClean="0"/>
                  <a:t>(</a:t>
                </a:r>
                <a:r>
                  <a:rPr lang="zh-CN" altLang="en-US" sz="2200" b="0" kern="0" dirty="0" smtClean="0"/>
                  <a:t>垂直</a:t>
                </a:r>
                <a:r>
                  <a:rPr lang="en-US" altLang="zh-CN" sz="2200" b="0" kern="0" dirty="0" smtClean="0"/>
                  <a:t>)</a:t>
                </a:r>
                <a:r>
                  <a:rPr lang="zh-CN" altLang="en-US" sz="2200" b="0" kern="0" dirty="0" smtClean="0"/>
                  <a:t>于值域空间</a:t>
                </a:r>
                <a:r>
                  <a:rPr lang="en-US" altLang="zh-CN" sz="2200" b="0" kern="0" dirty="0" smtClean="0"/>
                  <a:t>range(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E3C274-8D76-4B3A-BD85-5997D883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029200"/>
                <a:ext cx="6248400" cy="911040"/>
              </a:xfrm>
              <a:prstGeom prst="rect">
                <a:avLst/>
              </a:prstGeom>
              <a:blipFill rotWithShape="0">
                <a:blip r:embed="rId6"/>
                <a:stretch>
                  <a:fillRect l="-98" t="-5369" b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209800"/>
            <a:ext cx="7391400" cy="2627533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5E9059F5-AC03-4318-8A41-DD7FC8FD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1698"/>
              </p:ext>
            </p:extLst>
          </p:nvPr>
        </p:nvGraphicFramePr>
        <p:xfrm>
          <a:off x="4267200" y="1447800"/>
          <a:ext cx="26971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8" imgW="1536480" imgH="533160" progId="Equation.DSMT4">
                  <p:embed/>
                </p:oleObj>
              </mc:Choice>
              <mc:Fallback>
                <p:oleObj name="Equation" r:id="rId8" imgW="1536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7200" y="1447800"/>
                        <a:ext cx="2697162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F2BF33-1B19-450D-8ED2-77D74DFA23D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 </a:t>
            </a:r>
            <a:r>
              <a:rPr lang="zh-CN" altLang="en-US" kern="0" dirty="0" smtClean="0"/>
              <a:t>目标求解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44198"/>
                <a:ext cx="7896225" cy="30706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目标函数</a:t>
                </a:r>
                <a:r>
                  <a:rPr lang="zh-CN" altLang="en-US" sz="2200" kern="0" dirty="0" smtClean="0"/>
                  <a:t>：</a:t>
                </a:r>
                <a:endParaRPr lang="en-US" altLang="zh-CN" sz="220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为使目标函数最小，令最优解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r>
                  <a:rPr lang="zh-CN" altLang="en-US" sz="2200" b="0" kern="0" dirty="0"/>
                  <a:t>可微</a:t>
                </a:r>
                <a:r>
                  <a:rPr lang="zh-CN" altLang="en-US" sz="2200" b="0" kern="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的最优解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满足条件：梯度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200" b="0" kern="0" dirty="0" smtClean="0"/>
                  <a:t>，即：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4198"/>
                <a:ext cx="7896225" cy="3070602"/>
              </a:xfrm>
              <a:prstGeom prst="rect">
                <a:avLst/>
              </a:prstGeom>
              <a:blipFill rotWithShape="0">
                <a:blip r:embed="rId3"/>
                <a:stretch>
                  <a:fillRect l="-77" t="-1389" b="-17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12718"/>
              </p:ext>
            </p:extLst>
          </p:nvPr>
        </p:nvGraphicFramePr>
        <p:xfrm>
          <a:off x="1676400" y="1447800"/>
          <a:ext cx="444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4" imgW="2273040" imgH="520560" progId="Equation.DSMT4">
                  <p:embed/>
                </p:oleObj>
              </mc:Choice>
              <mc:Fallback>
                <p:oleObj name="Equation" r:id="rId4" imgW="2273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44450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40927"/>
              </p:ext>
            </p:extLst>
          </p:nvPr>
        </p:nvGraphicFramePr>
        <p:xfrm>
          <a:off x="5181600" y="2667000"/>
          <a:ext cx="2036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6" imgW="1041120" imgH="304560" progId="Equation.DSMT4">
                  <p:embed/>
                </p:oleObj>
              </mc:Choice>
              <mc:Fallback>
                <p:oleObj name="Equation" r:id="rId6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667000"/>
                        <a:ext cx="2036763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12376"/>
              </p:ext>
            </p:extLst>
          </p:nvPr>
        </p:nvGraphicFramePr>
        <p:xfrm>
          <a:off x="2482850" y="5943600"/>
          <a:ext cx="2405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8" imgW="1396800" imgH="228600" progId="Equation.DSMT4">
                  <p:embed/>
                </p:oleObj>
              </mc:Choice>
              <mc:Fallback>
                <p:oleObj name="Equation" r:id="rId8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2850" y="5943600"/>
                        <a:ext cx="24050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57400" y="4114800"/>
                <a:ext cx="4117217" cy="1498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4117217" cy="14988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72000" y="304800"/>
                <a:ext cx="4876800" cy="1378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"/>
                <a:ext cx="4876800" cy="1378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EEB019-8B13-4182-BA37-BCDAC6FD5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3124200"/>
                <a:ext cx="7896225" cy="150971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对变量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b="0" kern="0" dirty="0" smtClean="0"/>
                  <a:t>偏导为</a:t>
                </a:r>
                <a:r>
                  <a:rPr lang="zh-CN" altLang="en-US" sz="2200" b="0" kern="0" dirty="0"/>
                  <a:t>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  <a:p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EB019-8B13-4182-BA37-BCDAC6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4200"/>
                <a:ext cx="7896225" cy="1509713"/>
              </a:xfrm>
              <a:prstGeom prst="rect">
                <a:avLst/>
              </a:prstGeom>
              <a:blipFill rotWithShape="0">
                <a:blip r:embed="rId4"/>
                <a:stretch>
                  <a:fillRect t="-3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9777"/>
              </p:ext>
            </p:extLst>
          </p:nvPr>
        </p:nvGraphicFramePr>
        <p:xfrm>
          <a:off x="990600" y="4419600"/>
          <a:ext cx="70707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Equation" r:id="rId5" imgW="3314520" imgH="1041120" progId="Equation.DSMT4">
                  <p:embed/>
                </p:oleObj>
              </mc:Choice>
              <mc:Fallback>
                <p:oleObj name="Equation" r:id="rId5" imgW="3314520" imgH="1041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5C9CE3F3-397C-417D-948A-9A772A2FE6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707072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02863"/>
              </p:ext>
            </p:extLst>
          </p:nvPr>
        </p:nvGraphicFramePr>
        <p:xfrm>
          <a:off x="685800" y="1905000"/>
          <a:ext cx="6108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7" imgW="3124080" imgH="520560" progId="Equation.DSMT4">
                  <p:embed/>
                </p:oleObj>
              </mc:Choice>
              <mc:Fallback>
                <p:oleObj name="Equation" r:id="rId7" imgW="3124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61087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59415"/>
              </p:ext>
            </p:extLst>
          </p:nvPr>
        </p:nvGraphicFramePr>
        <p:xfrm>
          <a:off x="1752600" y="914400"/>
          <a:ext cx="23606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9" imgW="1206360" imgH="444240" progId="Equation.DSMT4">
                  <p:embed/>
                </p:oleObj>
              </mc:Choice>
              <mc:Fallback>
                <p:oleObj name="Equation" r:id="rId9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23606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6EEB019-8B13-4182-BA37-BCDAC6FD5EC2}"/>
              </a:ext>
            </a:extLst>
          </p:cNvPr>
          <p:cNvSpPr txBox="1">
            <a:spLocks/>
          </p:cNvSpPr>
          <p:nvPr/>
        </p:nvSpPr>
        <p:spPr>
          <a:xfrm>
            <a:off x="381001" y="1143000"/>
            <a:ext cx="1371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dirty="0"/>
              <a:t>令</a:t>
            </a:r>
            <a:r>
              <a:rPr lang="zh-CN" altLang="en-US" sz="2200" b="0" dirty="0" smtClean="0"/>
              <a:t>函数</a:t>
            </a:r>
            <a:endParaRPr lang="zh-CN" altLang="en-US" sz="2200" b="0" dirty="0"/>
          </a:p>
          <a:p>
            <a:pPr marL="0" indent="0">
              <a:buNone/>
            </a:pPr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pPr marL="0" indent="0">
              <a:buNone/>
            </a:pPr>
            <a:endParaRPr lang="en-US" altLang="zh-CN" sz="1800" b="0" kern="0" dirty="0"/>
          </a:p>
          <a:p>
            <a:endParaRPr lang="en-US" altLang="zh-CN" sz="1800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6EEB019-8B13-4182-BA37-BCDAC6FD5EC2}"/>
              </a:ext>
            </a:extLst>
          </p:cNvPr>
          <p:cNvSpPr txBox="1">
            <a:spLocks/>
          </p:cNvSpPr>
          <p:nvPr/>
        </p:nvSpPr>
        <p:spPr>
          <a:xfrm>
            <a:off x="3962400" y="1143000"/>
            <a:ext cx="1143000" cy="531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 smtClean="0"/>
              <a:t>，则有</a:t>
            </a:r>
            <a:endParaRPr lang="en-US" altLang="zh-CN" sz="2200" b="0" kern="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89723"/>
              </p:ext>
            </p:extLst>
          </p:nvPr>
        </p:nvGraphicFramePr>
        <p:xfrm>
          <a:off x="3894138" y="2792413"/>
          <a:ext cx="42259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11" imgW="1981080" imgH="736560" progId="Equation.DSMT4">
                  <p:embed/>
                </p:oleObj>
              </mc:Choice>
              <mc:Fallback>
                <p:oleObj name="Equation" r:id="rId11" imgW="1981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4138" y="2792413"/>
                        <a:ext cx="4225925" cy="157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50998"/>
              </p:ext>
            </p:extLst>
          </p:nvPr>
        </p:nvGraphicFramePr>
        <p:xfrm>
          <a:off x="3136900" y="3657600"/>
          <a:ext cx="1652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13" imgW="774360" imgH="431640" progId="Equation.DSMT4">
                  <p:embed/>
                </p:oleObj>
              </mc:Choice>
              <mc:Fallback>
                <p:oleObj name="Equation" r:id="rId1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6900" y="3657600"/>
                        <a:ext cx="165258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105400" y="838200"/>
            <a:ext cx="2438400" cy="2849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</TotalTime>
  <Words>927</Words>
  <Application>Microsoft Office PowerPoint</Application>
  <PresentationFormat>全屏显示(4:3)</PresentationFormat>
  <Paragraphs>179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ＭＳ Ｐゴシック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6.0 Equation</vt:lpstr>
      <vt:lpstr>Part III 最小二乘法</vt:lpstr>
      <vt:lpstr>11.1 测量问题</vt:lpstr>
      <vt:lpstr>11.1测量问题</vt:lpstr>
      <vt:lpstr>11.1测量问题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470</cp:revision>
  <dcterms:created xsi:type="dcterms:W3CDTF">2018-04-21T22:14:36Z</dcterms:created>
  <dcterms:modified xsi:type="dcterms:W3CDTF">2022-12-01T01:54:00Z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