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4"/>
  </p:notesMasterIdLst>
  <p:sldIdLst>
    <p:sldId id="366" r:id="rId2"/>
    <p:sldId id="367" r:id="rId3"/>
    <p:sldId id="368" r:id="rId4"/>
    <p:sldId id="369" r:id="rId5"/>
    <p:sldId id="370" r:id="rId6"/>
    <p:sldId id="371" r:id="rId7"/>
    <p:sldId id="374" r:id="rId8"/>
    <p:sldId id="313" r:id="rId9"/>
    <p:sldId id="375" r:id="rId10"/>
    <p:sldId id="376" r:id="rId11"/>
    <p:sldId id="317" r:id="rId12"/>
    <p:sldId id="372" r:id="rId13"/>
    <p:sldId id="319" r:id="rId14"/>
    <p:sldId id="320" r:id="rId15"/>
    <p:sldId id="321" r:id="rId16"/>
    <p:sldId id="377" r:id="rId17"/>
    <p:sldId id="323" r:id="rId18"/>
    <p:sldId id="324" r:id="rId19"/>
    <p:sldId id="379" r:id="rId20"/>
    <p:sldId id="381" r:id="rId21"/>
    <p:sldId id="325" r:id="rId22"/>
    <p:sldId id="382" r:id="rId23"/>
    <p:sldId id="326" r:id="rId24"/>
    <p:sldId id="327" r:id="rId25"/>
    <p:sldId id="328" r:id="rId26"/>
    <p:sldId id="329" r:id="rId27"/>
    <p:sldId id="360" r:id="rId28"/>
    <p:sldId id="361" r:id="rId29"/>
    <p:sldId id="362" r:id="rId30"/>
    <p:sldId id="363" r:id="rId31"/>
    <p:sldId id="364" r:id="rId32"/>
    <p:sldId id="383" r:id="rId3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益俊" initials="黄" lastIdx="1" clrIdx="0">
    <p:extLst>
      <p:ext uri="{19B8F6BF-5375-455C-9EA6-DF929625EA0E}">
        <p15:presenceInfo xmlns:p15="http://schemas.microsoft.com/office/powerpoint/2012/main" userId="b93c7dcbbad594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F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3978" autoAdjust="0"/>
  </p:normalViewPr>
  <p:slideViewPr>
    <p:cSldViewPr>
      <p:cViewPr varScale="1">
        <p:scale>
          <a:sx n="92" d="100"/>
          <a:sy n="92" d="100"/>
        </p:scale>
        <p:origin x="69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51.wmf"/><Relationship Id="rId1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4.wmf"/><Relationship Id="rId7" Type="http://schemas.openxmlformats.org/officeDocument/2006/relationships/image" Target="../media/image11.wmf"/><Relationship Id="rId2" Type="http://schemas.openxmlformats.org/officeDocument/2006/relationships/image" Target="../media/image3.wmf"/><Relationship Id="rId1" Type="http://schemas.openxmlformats.org/officeDocument/2006/relationships/image" Target="../media/image9.wmf"/><Relationship Id="rId6" Type="http://schemas.openxmlformats.org/officeDocument/2006/relationships/image" Target="../media/image10.wmf"/><Relationship Id="rId5" Type="http://schemas.openxmlformats.org/officeDocument/2006/relationships/image" Target="../media/image6.wmf"/><Relationship Id="rId10" Type="http://schemas.openxmlformats.org/officeDocument/2006/relationships/image" Target="../media/image1.wmf"/><Relationship Id="rId4" Type="http://schemas.openxmlformats.org/officeDocument/2006/relationships/image" Target="../media/image5.wmf"/><Relationship Id="rId9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51.wmf"/><Relationship Id="rId1" Type="http://schemas.openxmlformats.org/officeDocument/2006/relationships/image" Target="../media/image79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99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image" Target="../media/image1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4.wmf"/><Relationship Id="rId7" Type="http://schemas.openxmlformats.org/officeDocument/2006/relationships/image" Target="../media/image17.wmf"/><Relationship Id="rId2" Type="http://schemas.openxmlformats.org/officeDocument/2006/relationships/image" Target="../media/image3.wmf"/><Relationship Id="rId1" Type="http://schemas.openxmlformats.org/officeDocument/2006/relationships/image" Target="../media/image15.wmf"/><Relationship Id="rId6" Type="http://schemas.openxmlformats.org/officeDocument/2006/relationships/image" Target="../media/image16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2023/11/26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04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68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87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471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779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454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33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oleObject" Target="../embeddings/oleObject40.bin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51.wmf"/><Relationship Id="rId3" Type="http://schemas.openxmlformats.org/officeDocument/2006/relationships/image" Target="../media/image61.png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5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0.png"/><Relationship Id="rId11" Type="http://schemas.openxmlformats.org/officeDocument/2006/relationships/image" Target="../media/image51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63.png"/><Relationship Id="rId1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62.png"/><Relationship Id="rId3" Type="http://schemas.openxmlformats.org/officeDocument/2006/relationships/oleObject" Target="../embeddings/oleObject44.bin"/><Relationship Id="rId7" Type="http://schemas.openxmlformats.org/officeDocument/2006/relationships/image" Target="../media/image59.png"/><Relationship Id="rId12" Type="http://schemas.openxmlformats.org/officeDocument/2006/relationships/image" Target="../media/image60.png"/><Relationship Id="rId17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png"/><Relationship Id="rId1" Type="http://schemas.openxmlformats.org/officeDocument/2006/relationships/vmlDrawing" Target="../drawings/vmlDrawing10.vml"/><Relationship Id="rId11" Type="http://schemas.openxmlformats.org/officeDocument/2006/relationships/image" Target="../media/image59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46.bin"/><Relationship Id="rId4" Type="http://schemas.openxmlformats.org/officeDocument/2006/relationships/image" Target="../media/image57.wmf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78.png"/><Relationship Id="rId3" Type="http://schemas.openxmlformats.org/officeDocument/2006/relationships/image" Target="../media/image70.png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00.png"/><Relationship Id="rId11" Type="http://schemas.openxmlformats.org/officeDocument/2006/relationships/oleObject" Target="../embeddings/oleObject51.bin"/><Relationship Id="rId5" Type="http://schemas.openxmlformats.org/officeDocument/2006/relationships/image" Target="../media/image61.wmf"/><Relationship Id="rId10" Type="http://schemas.openxmlformats.org/officeDocument/2006/relationships/image" Target="../media/image63.wmf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1.png"/><Relationship Id="rId5" Type="http://schemas.openxmlformats.org/officeDocument/2006/relationships/image" Target="../media/image65.wmf"/><Relationship Id="rId4" Type="http://schemas.openxmlformats.org/officeDocument/2006/relationships/oleObject" Target="../embeddings/oleObject5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oleObject" Target="../embeddings/oleObject53.bin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87.png"/><Relationship Id="rId5" Type="http://schemas.openxmlformats.org/officeDocument/2006/relationships/image" Target="../media/image66.png"/><Relationship Id="rId10" Type="http://schemas.openxmlformats.org/officeDocument/2006/relationships/image" Target="../media/image68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5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wmf"/><Relationship Id="rId11" Type="http://schemas.openxmlformats.org/officeDocument/2006/relationships/image" Target="../media/image70.wmf"/><Relationship Id="rId5" Type="http://schemas.openxmlformats.org/officeDocument/2006/relationships/oleObject" Target="../embeddings/oleObject56.bin"/><Relationship Id="rId10" Type="http://schemas.openxmlformats.org/officeDocument/2006/relationships/oleObject" Target="../embeddings/oleObject58.bin"/><Relationship Id="rId4" Type="http://schemas.openxmlformats.org/officeDocument/2006/relationships/image" Target="../media/image90.png"/><Relationship Id="rId9" Type="http://schemas.openxmlformats.org/officeDocument/2006/relationships/image" Target="../media/image5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94.png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5.png"/><Relationship Id="rId5" Type="http://schemas.openxmlformats.org/officeDocument/2006/relationships/image" Target="../media/image71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2.png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100.png"/><Relationship Id="rId4" Type="http://schemas.openxmlformats.org/officeDocument/2006/relationships/image" Target="../media/image83.png"/><Relationship Id="rId9" Type="http://schemas.openxmlformats.org/officeDocument/2006/relationships/image" Target="../media/image7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730.png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100.png"/><Relationship Id="rId10" Type="http://schemas.openxmlformats.org/officeDocument/2006/relationships/image" Target="../media/image71.png"/><Relationship Id="rId4" Type="http://schemas.openxmlformats.org/officeDocument/2006/relationships/image" Target="../media/image75.png"/><Relationship Id="rId9" Type="http://schemas.openxmlformats.org/officeDocument/2006/relationships/image" Target="../media/image7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6.wmf"/><Relationship Id="rId18" Type="http://schemas.openxmlformats.org/officeDocument/2006/relationships/image" Target="../media/image16.png"/><Relationship Id="rId26" Type="http://schemas.openxmlformats.org/officeDocument/2006/relationships/oleObject" Target="../embeddings/oleObject16.bin"/><Relationship Id="rId3" Type="http://schemas.openxmlformats.org/officeDocument/2006/relationships/image" Target="../media/image14.png"/><Relationship Id="rId21" Type="http://schemas.openxmlformats.org/officeDocument/2006/relationships/image" Target="../media/image1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1.bin"/><Relationship Id="rId25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5.bin"/><Relationship Id="rId5" Type="http://schemas.openxmlformats.org/officeDocument/2006/relationships/image" Target="../media/image9.wmf"/><Relationship Id="rId15" Type="http://schemas.openxmlformats.org/officeDocument/2006/relationships/image" Target="../media/image10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7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40.png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77.wmf"/><Relationship Id="rId4" Type="http://schemas.openxmlformats.org/officeDocument/2006/relationships/image" Target="../media/image100.png"/><Relationship Id="rId9" Type="http://schemas.openxmlformats.org/officeDocument/2006/relationships/oleObject" Target="../embeddings/oleObject6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6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oleObject" Target="../embeddings/oleObject73.bin"/><Relationship Id="rId18" Type="http://schemas.openxmlformats.org/officeDocument/2006/relationships/oleObject" Target="../embeddings/oleObject7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1.wmf"/><Relationship Id="rId12" Type="http://schemas.openxmlformats.org/officeDocument/2006/relationships/image" Target="../media/image81.wmf"/><Relationship Id="rId17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4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0.bin"/><Relationship Id="rId11" Type="http://schemas.openxmlformats.org/officeDocument/2006/relationships/oleObject" Target="../embeddings/oleObject72.bin"/><Relationship Id="rId5" Type="http://schemas.openxmlformats.org/officeDocument/2006/relationships/image" Target="../media/image79.wmf"/><Relationship Id="rId15" Type="http://schemas.openxmlformats.org/officeDocument/2006/relationships/image" Target="../media/image101.png"/><Relationship Id="rId10" Type="http://schemas.openxmlformats.org/officeDocument/2006/relationships/image" Target="../media/image98.png"/><Relationship Id="rId19" Type="http://schemas.openxmlformats.org/officeDocument/2006/relationships/image" Target="../media/image84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80.wmf"/><Relationship Id="rId14" Type="http://schemas.openxmlformats.org/officeDocument/2006/relationships/image" Target="../media/image8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80.png"/><Relationship Id="rId5" Type="http://schemas.openxmlformats.org/officeDocument/2006/relationships/image" Target="../media/image85.wmf"/><Relationship Id="rId4" Type="http://schemas.openxmlformats.org/officeDocument/2006/relationships/oleObject" Target="../embeddings/oleObject7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81.bin"/><Relationship Id="rId3" Type="http://schemas.openxmlformats.org/officeDocument/2006/relationships/image" Target="../media/image119.png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9.wmf"/><Relationship Id="rId17" Type="http://schemas.openxmlformats.org/officeDocument/2006/relationships/image" Target="../media/image9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3.png"/><Relationship Id="rId11" Type="http://schemas.openxmlformats.org/officeDocument/2006/relationships/oleObject" Target="../embeddings/oleObject80.bin"/><Relationship Id="rId5" Type="http://schemas.openxmlformats.org/officeDocument/2006/relationships/image" Target="../media/image86.wmf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88.wmf"/><Relationship Id="rId4" Type="http://schemas.openxmlformats.org/officeDocument/2006/relationships/oleObject" Target="../embeddings/oleObject77.bin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9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23.png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92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1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image" Target="../media/image102.png"/><Relationship Id="rId7" Type="http://schemas.openxmlformats.org/officeDocument/2006/relationships/image" Target="../media/image13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4.wmf"/><Relationship Id="rId11" Type="http://schemas.openxmlformats.org/officeDocument/2006/relationships/image" Target="../media/image96.emf"/><Relationship Id="rId5" Type="http://schemas.openxmlformats.org/officeDocument/2006/relationships/oleObject" Target="../embeddings/oleObject85.bin"/><Relationship Id="rId10" Type="http://schemas.openxmlformats.org/officeDocument/2006/relationships/oleObject" Target="../embeddings/oleObject87.bin"/><Relationship Id="rId4" Type="http://schemas.openxmlformats.org/officeDocument/2006/relationships/image" Target="../media/image130.png"/><Relationship Id="rId9" Type="http://schemas.openxmlformats.org/officeDocument/2006/relationships/image" Target="../media/image9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7.png"/><Relationship Id="rId4" Type="http://schemas.openxmlformats.org/officeDocument/2006/relationships/image" Target="../media/image105.png"/><Relationship Id="rId9" Type="http://schemas.openxmlformats.org/officeDocument/2006/relationships/image" Target="../media/image9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102.wmf"/><Relationship Id="rId18" Type="http://schemas.openxmlformats.org/officeDocument/2006/relationships/image" Target="../media/image104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93.bin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101.wmf"/><Relationship Id="rId5" Type="http://schemas.openxmlformats.org/officeDocument/2006/relationships/image" Target="../media/image104.png"/><Relationship Id="rId15" Type="http://schemas.openxmlformats.org/officeDocument/2006/relationships/oleObject" Target="../embeddings/oleObject94.bin"/><Relationship Id="rId10" Type="http://schemas.openxmlformats.org/officeDocument/2006/relationships/oleObject" Target="../embeddings/oleObject92.bin"/><Relationship Id="rId4" Type="http://schemas.openxmlformats.org/officeDocument/2006/relationships/image" Target="../media/image140.png"/><Relationship Id="rId9" Type="http://schemas.openxmlformats.org/officeDocument/2006/relationships/image" Target="../media/image100.wmf"/><Relationship Id="rId14" Type="http://schemas.openxmlformats.org/officeDocument/2006/relationships/image" Target="../media/image10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oleObject" Target="../embeddings/oleObject9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2.png"/><Relationship Id="rId12" Type="http://schemas.openxmlformats.org/officeDocument/2006/relationships/image" Target="../media/image1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5.wmf"/><Relationship Id="rId11" Type="http://schemas.openxmlformats.org/officeDocument/2006/relationships/image" Target="../media/image107.wmf"/><Relationship Id="rId5" Type="http://schemas.openxmlformats.org/officeDocument/2006/relationships/oleObject" Target="../embeddings/oleObject96.bin"/><Relationship Id="rId10" Type="http://schemas.openxmlformats.org/officeDocument/2006/relationships/oleObject" Target="../embeddings/oleObject98.bin"/><Relationship Id="rId4" Type="http://schemas.openxmlformats.org/officeDocument/2006/relationships/image" Target="../media/image116.png"/><Relationship Id="rId9" Type="http://schemas.openxmlformats.org/officeDocument/2006/relationships/image" Target="../media/image106.wmf"/><Relationship Id="rId14" Type="http://schemas.openxmlformats.org/officeDocument/2006/relationships/image" Target="../media/image9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6.wmf"/><Relationship Id="rId26" Type="http://schemas.openxmlformats.org/officeDocument/2006/relationships/image" Target="../media/image1.wmf"/><Relationship Id="rId3" Type="http://schemas.openxmlformats.org/officeDocument/2006/relationships/image" Target="../media/image14.png"/><Relationship Id="rId21" Type="http://schemas.openxmlformats.org/officeDocument/2006/relationships/oleObject" Target="../embeddings/oleObject23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20" Type="http://schemas.openxmlformats.org/officeDocument/2006/relationships/image" Target="../media/image22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5.wmf"/><Relationship Id="rId24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16.wmf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20.png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22.bin"/><Relationship Id="rId22" Type="http://schemas.openxmlformats.org/officeDocument/2006/relationships/image" Target="../media/image17.wmf"/><Relationship Id="rId27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3.png"/><Relationship Id="rId12" Type="http://schemas.openxmlformats.org/officeDocument/2006/relationships/image" Target="../media/image1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8.wmf"/><Relationship Id="rId11" Type="http://schemas.openxmlformats.org/officeDocument/2006/relationships/image" Target="../media/image109.png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54.png"/><Relationship Id="rId4" Type="http://schemas.openxmlformats.org/officeDocument/2006/relationships/image" Target="../media/image121.png"/><Relationship Id="rId9" Type="http://schemas.openxmlformats.org/officeDocument/2006/relationships/image" Target="../media/image10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15.png"/><Relationship Id="rId9" Type="http://schemas.openxmlformats.org/officeDocument/2006/relationships/image" Target="../media/image1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2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9.png"/><Relationship Id="rId21" Type="http://schemas.openxmlformats.org/officeDocument/2006/relationships/image" Target="../media/image32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9" Type="http://schemas.openxmlformats.org/officeDocument/2006/relationships/image" Target="../media/image24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3.wmf"/><Relationship Id="rId26" Type="http://schemas.openxmlformats.org/officeDocument/2006/relationships/image" Target="../media/image34.png"/><Relationship Id="rId3" Type="http://schemas.openxmlformats.org/officeDocument/2006/relationships/oleObject" Target="../embeddings/oleObject26.bin"/><Relationship Id="rId21" Type="http://schemas.openxmlformats.org/officeDocument/2006/relationships/image" Target="../media/image36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30.bin"/><Relationship Id="rId25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20" Type="http://schemas.openxmlformats.org/officeDocument/2006/relationships/image" Target="../media/image350.png"/><Relationship Id="rId29" Type="http://schemas.openxmlformats.org/officeDocument/2006/relationships/image" Target="../media/image41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2.wmf"/><Relationship Id="rId24" Type="http://schemas.openxmlformats.org/officeDocument/2006/relationships/image" Target="../media/image39.png"/><Relationship Id="rId5" Type="http://schemas.openxmlformats.org/officeDocument/2006/relationships/image" Target="../media/image33.png"/><Relationship Id="rId23" Type="http://schemas.openxmlformats.org/officeDocument/2006/relationships/image" Target="../media/image380.png"/><Relationship Id="rId28" Type="http://schemas.openxmlformats.org/officeDocument/2006/relationships/image" Target="../media/image38.png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19.wmf"/><Relationship Id="rId9" Type="http://schemas.openxmlformats.org/officeDocument/2006/relationships/image" Target="../media/image21.wmf"/><Relationship Id="rId22" Type="http://schemas.openxmlformats.org/officeDocument/2006/relationships/image" Target="../media/image37.png"/><Relationship Id="rId27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7.png"/><Relationship Id="rId3" Type="http://schemas.openxmlformats.org/officeDocument/2006/relationships/oleObject" Target="../embeddings/oleObject31.bin"/><Relationship Id="rId7" Type="http://schemas.openxmlformats.org/officeDocument/2006/relationships/image" Target="../media/image43.wmf"/><Relationship Id="rId12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5.wmf"/><Relationship Id="rId5" Type="http://schemas.openxmlformats.org/officeDocument/2006/relationships/image" Target="../media/image33.png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42.wmf"/><Relationship Id="rId9" Type="http://schemas.openxmlformats.org/officeDocument/2006/relationships/image" Target="../media/image4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49.wmf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6.emf"/><Relationship Id="rId4" Type="http://schemas.openxmlformats.org/officeDocument/2006/relationships/oleObject" Target="../embeddings/Microsoft_Word_97_-_2003___1.doc"/><Relationship Id="rId9" Type="http://schemas.openxmlformats.org/officeDocument/2006/relationships/image" Target="../media/image4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5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20.png"/><Relationship Id="rId12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wmf"/><Relationship Id="rId11" Type="http://schemas.openxmlformats.org/officeDocument/2006/relationships/image" Target="../media/image52.wmf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52.png"/><Relationship Id="rId9" Type="http://schemas.openxmlformats.org/officeDocument/2006/relationships/image" Target="../media/image5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0.png"/><Relationship Id="rId9" Type="http://schemas.openxmlformats.org/officeDocument/2006/relationships/image" Target="../media/image4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341553"/>
              </p:ext>
            </p:extLst>
          </p:nvPr>
        </p:nvGraphicFramePr>
        <p:xfrm>
          <a:off x="2514600" y="1038225"/>
          <a:ext cx="360203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6" name="Equation" r:id="rId3" imgW="1549080" imgH="558720" progId="Equation.DSMT4">
                  <p:embed/>
                </p:oleObj>
              </mc:Choice>
              <mc:Fallback>
                <p:oleObj name="Equation" r:id="rId3" imgW="15490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1038225"/>
                        <a:ext cx="3602038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4648200" y="2362200"/>
          <a:ext cx="25765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7" name="Equation" r:id="rId5" imgW="1841400" imgH="507960" progId="Equation.DSMT4">
                  <p:embed/>
                </p:oleObj>
              </mc:Choice>
              <mc:Fallback>
                <p:oleObj name="Equation" r:id="rId5" imgW="18414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8200" y="2362200"/>
                        <a:ext cx="2576513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33400" y="2514600"/>
            <a:ext cx="495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kern="0" dirty="0">
                <a:latin typeface="Calibri" pitchFamily="34" charset="0"/>
              </a:rPr>
              <a:t>直接利用无约束优化问题求解：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33400" y="3124200"/>
                <a:ext cx="73914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kern="0" dirty="0" smtClean="0">
                    <a:latin typeface="Calibri" pitchFamily="34" charset="0"/>
                  </a:rPr>
                  <a:t>显然不满足约束条件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kern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200" kern="0" dirty="0">
                        <a:latin typeface="Calibri" pitchFamily="34" charset="0"/>
                      </a:rPr>
                      <m:t>+</m:t>
                    </m:r>
                    <m:sSub>
                      <m:sSubPr>
                        <m:ctrlPr>
                          <a:rPr lang="zh-CN" altLang="en-US" sz="22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kern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200" kern="0" dirty="0" smtClean="0">
                    <a:latin typeface="Calibri" pitchFamily="34" charset="0"/>
                  </a:rPr>
                  <a:t>1=0+0-1</a:t>
                </a:r>
                <a14:m>
                  <m:oMath xmlns:m="http://schemas.openxmlformats.org/officeDocument/2006/math">
                    <m:r>
                      <a:rPr lang="en-US" altLang="zh-CN" sz="220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不是</a:t>
                </a:r>
                <a:r>
                  <a:rPr lang="zh-CN" altLang="en-US" sz="2200" kern="0" dirty="0">
                    <a:latin typeface="Calibri" pitchFamily="34" charset="0"/>
                  </a:rPr>
                  <a:t>优化问题的解。</a:t>
                </a: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24200"/>
                <a:ext cx="7391400" cy="430887"/>
              </a:xfrm>
              <a:prstGeom prst="rect">
                <a:avLst/>
              </a:prstGeom>
              <a:blipFill rotWithShape="0">
                <a:blip r:embed="rId7"/>
                <a:stretch>
                  <a:fillRect l="-1073" t="-11429" r="-4703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2286000" y="3429000"/>
            <a:ext cx="4175125" cy="3333584"/>
            <a:chOff x="2286000" y="3429000"/>
            <a:chExt cx="4175125" cy="3333584"/>
          </a:xfrm>
        </p:grpSpPr>
        <p:grpSp>
          <p:nvGrpSpPr>
            <p:cNvPr id="14" name="组合 13"/>
            <p:cNvGrpSpPr/>
            <p:nvPr/>
          </p:nvGrpSpPr>
          <p:grpSpPr>
            <a:xfrm>
              <a:off x="2286000" y="3429000"/>
              <a:ext cx="4175125" cy="3333584"/>
              <a:chOff x="2133600" y="2750334"/>
              <a:chExt cx="4175125" cy="3333584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133600" y="2750334"/>
                <a:ext cx="3276600" cy="3333584"/>
              </a:xfrm>
              <a:prstGeom prst="rect">
                <a:avLst/>
              </a:prstGeom>
            </p:spPr>
          </p:pic>
          <p:cxnSp>
            <p:nvCxnSpPr>
              <p:cNvPr id="8" name="直接连接符 7"/>
              <p:cNvCxnSpPr/>
              <p:nvPr/>
            </p:nvCxnSpPr>
            <p:spPr bwMode="auto">
              <a:xfrm flipH="1">
                <a:off x="4495800" y="3664734"/>
                <a:ext cx="152400" cy="228600"/>
              </a:xfrm>
              <a:prstGeom prst="lin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aphicFrame>
            <p:nvGraphicFramePr>
              <p:cNvPr id="2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3524000"/>
                  </p:ext>
                </p:extLst>
              </p:nvPr>
            </p:nvGraphicFramePr>
            <p:xfrm>
              <a:off x="4343400" y="3283734"/>
              <a:ext cx="1266825" cy="312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18" name="Equation" r:id="rId9" imgW="977760" imgH="241200" progId="Equation.DSMT4">
                      <p:embed/>
                    </p:oleObj>
                  </mc:Choice>
                  <mc:Fallback>
                    <p:oleObj name="Equation" r:id="rId9" imgW="97776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343400" y="3283734"/>
                            <a:ext cx="1266825" cy="3127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对象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8457122"/>
                  </p:ext>
                </p:extLst>
              </p:nvPr>
            </p:nvGraphicFramePr>
            <p:xfrm>
              <a:off x="4648200" y="5188734"/>
              <a:ext cx="1660525" cy="312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19" name="Equation" r:id="rId11" imgW="1282680" imgH="241200" progId="Equation.DSMT4">
                      <p:embed/>
                    </p:oleObj>
                  </mc:Choice>
                  <mc:Fallback>
                    <p:oleObj name="Equation" r:id="rId11" imgW="128268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648200" y="5188734"/>
                            <a:ext cx="1660525" cy="3127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" name="对象 17"/>
            <p:cNvGraphicFramePr>
              <a:graphicFrameLocks noChangeAspect="1"/>
            </p:cNvGraphicFramePr>
            <p:nvPr>
              <p:extLst/>
            </p:nvPr>
          </p:nvGraphicFramePr>
          <p:xfrm>
            <a:off x="5257800" y="5105400"/>
            <a:ext cx="254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20" name="Equation" r:id="rId13" imgW="152280" imgH="228600" progId="Equation.DSMT4">
                    <p:embed/>
                  </p:oleObj>
                </mc:Choice>
                <mc:Fallback>
                  <p:oleObj name="Equation" r:id="rId1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257800" y="5105400"/>
                          <a:ext cx="2540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/>
            </p:nvPr>
          </p:nvGraphicFramePr>
          <p:xfrm>
            <a:off x="3952875" y="3581400"/>
            <a:ext cx="274638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21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52875" y="3581400"/>
                          <a:ext cx="274638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13.1 </a:t>
            </a:r>
            <a:r>
              <a:rPr lang="zh-CN" altLang="en-US" dirty="0" smtClean="0"/>
              <a:t>约束优化</a:t>
            </a:r>
            <a:r>
              <a:rPr lang="zh-CN" altLang="en-US" dirty="0"/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56799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F00758-B504-4102-9BFD-CD9AF87CF954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13.2 </a:t>
            </a:r>
            <a:r>
              <a:rPr lang="zh-CN" altLang="en-US" kern="0" dirty="0"/>
              <a:t>例子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E45B5AFC-26AC-4C2E-B857-CF3D7A0B7D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497099"/>
              </p:ext>
            </p:extLst>
          </p:nvPr>
        </p:nvGraphicFramePr>
        <p:xfrm>
          <a:off x="6096000" y="1143000"/>
          <a:ext cx="1824038" cy="123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4" name="Equation" r:id="rId3" imgW="787320" imgH="533160" progId="Equation.DSMT4">
                  <p:embed/>
                </p:oleObj>
              </mc:Choice>
              <mc:Fallback>
                <p:oleObj name="Equation" r:id="rId3" imgW="7873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1143000"/>
                        <a:ext cx="1824038" cy="1236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027"/>
          <a:stretch/>
        </p:blipFill>
        <p:spPr>
          <a:xfrm>
            <a:off x="1219200" y="3352800"/>
            <a:ext cx="3476625" cy="27987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1600" y="3352800"/>
            <a:ext cx="3724275" cy="2781300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 bwMode="auto">
          <a:xfrm>
            <a:off x="2590800" y="2286000"/>
            <a:ext cx="381000" cy="990600"/>
          </a:xfrm>
          <a:prstGeom prst="down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2" name="下箭头 11"/>
          <p:cNvSpPr/>
          <p:nvPr/>
        </p:nvSpPr>
        <p:spPr bwMode="auto">
          <a:xfrm>
            <a:off x="6934200" y="2286000"/>
            <a:ext cx="381000" cy="990600"/>
          </a:xfrm>
          <a:prstGeom prst="down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2400" y="1447800"/>
                <a:ext cx="5486400" cy="620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47800"/>
                <a:ext cx="5486400" cy="6203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0" y="3886200"/>
                <a:ext cx="1132297" cy="1366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86200"/>
                <a:ext cx="1132297" cy="13662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14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01170E-7B1A-415C-8C80-A4D1E2FA360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13.2 </a:t>
            </a:r>
            <a:r>
              <a:rPr lang="zh-CN" altLang="en-US" kern="0" dirty="0" smtClean="0"/>
              <a:t>点到线的最短距离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C1088989-AF75-4115-B8DA-E885A5E4B5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066800"/>
                <a:ext cx="7896225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>
                    <a:latin typeface="+mn-ea"/>
                  </a:rPr>
                  <a:t>给定点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200" b="0" kern="0" dirty="0">
                    <a:latin typeface="+mn-ea"/>
                  </a:rPr>
                  <a:t>0</a:t>
                </a:r>
                <a:r>
                  <a:rPr lang="zh-CN" altLang="en-US" sz="2200" b="0" kern="0" dirty="0" smtClean="0">
                    <a:latin typeface="+mn-ea"/>
                  </a:rPr>
                  <a:t>，点到线最短距离问题：</a:t>
                </a:r>
                <a:endParaRPr lang="en-US" altLang="zh-CN" sz="2200" b="0" kern="0" dirty="0">
                  <a:latin typeface="+mn-ea"/>
                </a:endParaRPr>
              </a:p>
              <a:p>
                <a:endParaRPr lang="en-US" altLang="zh-CN" sz="18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1088989-AF75-4115-B8DA-E885A5E4B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7896225" cy="457200"/>
              </a:xfrm>
              <a:prstGeom prst="rect">
                <a:avLst/>
              </a:prstGeom>
              <a:blipFill rotWithShape="0">
                <a:blip r:embed="rId3"/>
                <a:stretch>
                  <a:fillRect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876C8500-A5DC-4085-AC8D-3E15B24371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081257"/>
              </p:ext>
            </p:extLst>
          </p:nvPr>
        </p:nvGraphicFramePr>
        <p:xfrm>
          <a:off x="4038600" y="1600200"/>
          <a:ext cx="153352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" name="Equation" r:id="rId4" imgW="863280" imgH="533160" progId="Equation.DSMT4">
                  <p:embed/>
                </p:oleObj>
              </mc:Choice>
              <mc:Fallback>
                <p:oleObj name="Equation" r:id="rId4" imgW="8632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8600" y="1600200"/>
                        <a:ext cx="1533525" cy="94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D7064935-E268-485E-87E8-A088AA0C51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743200"/>
                <a:ext cx="55626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>
                    <a:latin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200" b="0" kern="0" dirty="0"/>
                  <a:t>,</a:t>
                </a:r>
                <a:r>
                  <a:rPr lang="zh-CN" altLang="en-US" sz="2200" b="0" kern="0" dirty="0" smtClean="0"/>
                  <a:t>则点到线的最短距离问题，</a:t>
                </a:r>
                <a:endParaRPr lang="en-US" altLang="zh-CN" sz="2200" b="0" kern="0" dirty="0" smtClean="0"/>
              </a:p>
              <a:p>
                <a:pPr marL="0" indent="0">
                  <a:buNone/>
                </a:pPr>
                <a:r>
                  <a:rPr lang="zh-CN" altLang="en-US" sz="2200" b="0" kern="0" dirty="0" smtClean="0"/>
                  <a:t>      可等价为最小</a:t>
                </a:r>
                <a:r>
                  <a:rPr lang="zh-CN" altLang="en-US" sz="2200" b="0" kern="0" dirty="0"/>
                  <a:t>范数</a:t>
                </a:r>
                <a:r>
                  <a:rPr lang="zh-CN" altLang="en-US" sz="2200" b="0" kern="0" dirty="0" smtClean="0"/>
                  <a:t>问题：</a:t>
                </a:r>
                <a:endParaRPr lang="en-US" altLang="zh-CN" sz="22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7064935-E268-485E-87E8-A088AA0C5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3200"/>
                <a:ext cx="5562600" cy="457200"/>
              </a:xfrm>
              <a:prstGeom prst="rect">
                <a:avLst/>
              </a:prstGeom>
              <a:blipFill rotWithShape="0">
                <a:blip r:embed="rId6"/>
                <a:stretch>
                  <a:fillRect t="-10667" b="-10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74A96056-1BD2-4B9E-A853-04C01E7084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049304"/>
              </p:ext>
            </p:extLst>
          </p:nvPr>
        </p:nvGraphicFramePr>
        <p:xfrm>
          <a:off x="4114800" y="3429000"/>
          <a:ext cx="20224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" name="Equation" r:id="rId7" imgW="1117440" imgH="558720" progId="Equation.DSMT4">
                  <p:embed/>
                </p:oleObj>
              </mc:Choice>
              <mc:Fallback>
                <p:oleObj name="Equation" r:id="rId7" imgW="11174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3429000"/>
                        <a:ext cx="2022475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="" xmlns:a16="http://schemas.microsoft.com/office/drawing/2014/main" id="{53586ACA-02EB-4906-959B-19D729FEED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4648200"/>
                <a:ext cx="7896225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b="0" kern="0" dirty="0" smtClean="0"/>
                  <a:t>是</a:t>
                </a:r>
                <a:r>
                  <a:rPr lang="zh-CN" altLang="en-US" sz="2200" b="0" kern="0" dirty="0">
                    <a:latin typeface="+mn-ea"/>
                  </a:rPr>
                  <a:t>点到</a:t>
                </a:r>
                <a:r>
                  <a:rPr lang="zh-CN" altLang="en-US" sz="2200" b="0" kern="0" dirty="0" smtClean="0">
                    <a:latin typeface="+mn-ea"/>
                  </a:rPr>
                  <a:t>线最</a:t>
                </a:r>
                <a:r>
                  <a:rPr lang="zh-CN" altLang="en-US" sz="2200" b="0" kern="0" dirty="0">
                    <a:latin typeface="+mn-ea"/>
                  </a:rPr>
                  <a:t>短距离</a:t>
                </a:r>
                <a:r>
                  <a:rPr lang="zh-CN" altLang="en-US" sz="2200" b="0" kern="0" dirty="0" smtClean="0"/>
                  <a:t>问题</a:t>
                </a:r>
                <a:r>
                  <a:rPr lang="zh-CN" altLang="en-US" sz="2200" b="0" kern="0" dirty="0"/>
                  <a:t>的</a:t>
                </a:r>
                <a:r>
                  <a:rPr lang="zh-CN" altLang="en-US" sz="2200" b="0" kern="0" dirty="0" smtClean="0"/>
                  <a:t>解。</a:t>
                </a:r>
                <a:endParaRPr lang="en-US" altLang="zh-CN" sz="22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3586ACA-02EB-4906-959B-19D729FE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48200"/>
                <a:ext cx="7896225" cy="457200"/>
              </a:xfrm>
              <a:prstGeom prst="rect">
                <a:avLst/>
              </a:prstGeom>
              <a:blipFill rotWithShape="0">
                <a:blip r:embed="rId9"/>
                <a:stretch>
                  <a:fillRect t="-10667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6477000" y="1066800"/>
            <a:ext cx="1447800" cy="1512332"/>
            <a:chOff x="6477000" y="1066800"/>
            <a:chExt cx="1447800" cy="15123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对象 9">
                  <a:extLst>
                    <a:ext uri="{FF2B5EF4-FFF2-40B4-BE49-F238E27FC236}">
                      <a16:creationId xmlns="" xmlns:a16="http://schemas.microsoft.com/office/drawing/2014/main" id="{E45B5AFC-26AC-4C2E-B857-CF3D7A0B7DD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91661503"/>
                    </p:ext>
                  </p:extLst>
                </p:nvPr>
              </p:nvGraphicFramePr>
              <p:xfrm>
                <a:off x="7239000" y="1524000"/>
                <a:ext cx="685800" cy="26732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57" name="Equation" r:id="rId10" imgW="457200" imgH="177480" progId="Equation.DSMT4">
                        <p:embed/>
                      </p:oleObj>
                    </mc:Choice>
                    <mc:Fallback>
                      <p:oleObj name="Equation" r:id="rId10" imgW="457200" imgH="1774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39000" y="1524000"/>
                              <a:ext cx="685800" cy="26732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" name="对象 9">
                  <a:extLst>
                    <a:ext uri="{FF2B5EF4-FFF2-40B4-BE49-F238E27FC236}">
                      <a16:creationId xmlns:a16="http://schemas.microsoft.com/office/drawing/2014/main" xmlns="" id="{E45B5AFC-26AC-4C2E-B857-CF3D7A0B7DD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91661503"/>
                    </p:ext>
                  </p:extLst>
                </p:nvPr>
              </p:nvGraphicFramePr>
              <p:xfrm>
                <a:off x="7239000" y="1524000"/>
                <a:ext cx="685800" cy="26732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211" name="Equation" r:id="rId12" imgW="457200" imgH="177480" progId="Equation.DSMT4">
                        <p:embed/>
                      </p:oleObj>
                    </mc:Choice>
                    <mc:Fallback>
                      <p:oleObj name="Equation" r:id="rId12" imgW="457200" imgH="1774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39000" y="1524000"/>
                              <a:ext cx="685800" cy="26732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cxnSp>
          <p:nvCxnSpPr>
            <p:cNvPr id="12" name="直接连接符 11"/>
            <p:cNvCxnSpPr/>
            <p:nvPr/>
          </p:nvCxnSpPr>
          <p:spPr bwMode="auto">
            <a:xfrm flipV="1">
              <a:off x="6477000" y="1066800"/>
              <a:ext cx="1219200" cy="1143000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" name="流程图: 联系 12"/>
            <p:cNvSpPr/>
            <p:nvPr/>
          </p:nvSpPr>
          <p:spPr bwMode="auto">
            <a:xfrm>
              <a:off x="7467600" y="2209800"/>
              <a:ext cx="76200" cy="76200"/>
            </a:xfrm>
            <a:prstGeom prst="flowChartConnector">
              <a:avLst/>
            </a:prstGeom>
            <a:solidFill>
              <a:srgbClr val="FF0000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7315200" y="2209800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kern="0" dirty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800" dirty="0" smtClean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2209800"/>
                  <a:ext cx="4572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直接连接符 8"/>
          <p:cNvCxnSpPr>
            <a:endCxn id="13" idx="1"/>
          </p:cNvCxnSpPr>
          <p:nvPr/>
        </p:nvCxnSpPr>
        <p:spPr bwMode="auto">
          <a:xfrm>
            <a:off x="6934200" y="1752600"/>
            <a:ext cx="544559" cy="468359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9660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570995"/>
              </p:ext>
            </p:extLst>
          </p:nvPr>
        </p:nvGraphicFramePr>
        <p:xfrm>
          <a:off x="3581400" y="784225"/>
          <a:ext cx="16510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1" name="Equation" r:id="rId3" imgW="761760" imgH="634680" progId="Equation.DSMT4">
                  <p:embed/>
                </p:oleObj>
              </mc:Choice>
              <mc:Fallback>
                <p:oleObj name="Equation" r:id="rId3" imgW="7617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784225"/>
                        <a:ext cx="1651000" cy="131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62000" y="2057400"/>
                <a:ext cx="251543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kern="0" dirty="0"/>
                  <a:t>引入拉格朗日函数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57400"/>
                <a:ext cx="2515432" cy="430887"/>
              </a:xfrm>
              <a:prstGeom prst="rect">
                <a:avLst/>
              </a:prstGeom>
              <a:blipFill rotWithShape="0">
                <a:blip r:embed="rId7"/>
                <a:stretch>
                  <a:fillRect l="-3148" t="-11429" b="-2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572409"/>
              </p:ext>
            </p:extLst>
          </p:nvPr>
        </p:nvGraphicFramePr>
        <p:xfrm>
          <a:off x="2525713" y="2398713"/>
          <a:ext cx="38068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2" name="Equation" r:id="rId8" imgW="1777680" imgH="393480" progId="Equation.DSMT4">
                  <p:embed/>
                </p:oleObj>
              </mc:Choice>
              <mc:Fallback>
                <p:oleObj name="Equation" r:id="rId8" imgW="1777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25713" y="2398713"/>
                        <a:ext cx="3806825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196702"/>
              </p:ext>
            </p:extLst>
          </p:nvPr>
        </p:nvGraphicFramePr>
        <p:xfrm>
          <a:off x="2438400" y="3810000"/>
          <a:ext cx="48244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3" name="Equation" r:id="rId10" imgW="2209680" imgH="241200" progId="Equation.DSMT4">
                  <p:embed/>
                </p:oleObj>
              </mc:Choice>
              <mc:Fallback>
                <p:oleObj name="Equation" r:id="rId10" imgW="2209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38400" y="3810000"/>
                        <a:ext cx="4824413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2000" y="3200400"/>
                <a:ext cx="279756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kern="0" dirty="0">
                    <a:latin typeface="Calibri" pitchFamily="34" charset="0"/>
                  </a:rPr>
                  <a:t>对拉格朗日函数</a:t>
                </a:r>
                <a:r>
                  <a:rPr lang="zh-CN" altLang="en-US" sz="2200" kern="0" dirty="0" smtClean="0">
                    <a:latin typeface="Calibri" pitchFamily="34" charset="0"/>
                  </a:rPr>
                  <a:t>求导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200400"/>
                <a:ext cx="2797561" cy="430887"/>
              </a:xfrm>
              <a:prstGeom prst="rect">
                <a:avLst/>
              </a:prstGeom>
              <a:blipFill rotWithShape="0">
                <a:blip r:embed="rId12"/>
                <a:stretch>
                  <a:fillRect l="-2832" t="-11268" b="-25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62000" y="5562600"/>
                <a:ext cx="82266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kern="0" dirty="0"/>
                  <a:t>则有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562600"/>
                <a:ext cx="822661" cy="430887"/>
              </a:xfrm>
              <a:prstGeom prst="rect">
                <a:avLst/>
              </a:prstGeom>
              <a:blipFill rotWithShape="0">
                <a:blip r:embed="rId13"/>
                <a:stretch>
                  <a:fillRect l="-9630" t="-11429" b="-2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601194"/>
              </p:ext>
            </p:extLst>
          </p:nvPr>
        </p:nvGraphicFramePr>
        <p:xfrm>
          <a:off x="2438400" y="5867400"/>
          <a:ext cx="439821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4" name="Equation" r:id="rId14" imgW="1841400" imgH="228600" progId="Equation.DSMT4">
                  <p:embed/>
                </p:oleObj>
              </mc:Choice>
              <mc:Fallback>
                <p:oleObj name="Equation" r:id="rId14" imgW="18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38400" y="5867400"/>
                        <a:ext cx="439821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85800" y="4572000"/>
                <a:ext cx="325602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00" kern="0" dirty="0"/>
                  <a:t>"</a:t>
                </a:r>
                <a:r>
                  <a:rPr lang="zh-CN" altLang="en-US" sz="2200" kern="0" dirty="0"/>
                  <a:t>矩阵</a:t>
                </a:r>
                <a:r>
                  <a:rPr lang="en-US" altLang="zh-CN" sz="2200" kern="0" dirty="0">
                    <a:solidFill>
                      <a:srgbClr val="FF0000"/>
                    </a:solidFill>
                  </a:rPr>
                  <a:t>C</a:t>
                </a:r>
                <a:r>
                  <a:rPr lang="zh-CN" altLang="en-US" sz="2200" kern="0" dirty="0">
                    <a:solidFill>
                      <a:srgbClr val="FF0000"/>
                    </a:solidFill>
                  </a:rPr>
                  <a:t>行</a:t>
                </a:r>
                <a:r>
                  <a:rPr lang="zh-CN" altLang="en-US" sz="2200" kern="0" dirty="0" smtClean="0">
                    <a:solidFill>
                      <a:srgbClr val="FF0000"/>
                    </a:solidFill>
                  </a:rPr>
                  <a:t>线性无关</a:t>
                </a:r>
                <a:r>
                  <a:rPr lang="en-US" altLang="zh-CN" sz="2200" kern="0" dirty="0" smtClean="0"/>
                  <a:t>" </a:t>
                </a:r>
                <a:r>
                  <a:rPr lang="zh-CN" altLang="en-US" sz="2200" kern="0" dirty="0"/>
                  <a:t>可得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572000"/>
                <a:ext cx="3256020" cy="430887"/>
              </a:xfrm>
              <a:prstGeom prst="rect">
                <a:avLst/>
              </a:prstGeom>
              <a:blipFill rotWithShape="0">
                <a:blip r:embed="rId16"/>
                <a:stretch>
                  <a:fillRect l="-2434" t="-11268" b="-25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标题 1">
            <a:extLst>
              <a:ext uri="{FF2B5EF4-FFF2-40B4-BE49-F238E27FC236}">
                <a16:creationId xmlns="" xmlns:a16="http://schemas.microsoft.com/office/drawing/2014/main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13.2 </a:t>
            </a:r>
            <a:r>
              <a:rPr lang="zh-CN" altLang="en-US" kern="0" dirty="0"/>
              <a:t>最小</a:t>
            </a:r>
            <a:r>
              <a:rPr lang="zh-CN" altLang="en-US" kern="0" dirty="0" smtClean="0"/>
              <a:t>范数优化问题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286000" y="5029200"/>
                <a:ext cx="4659417" cy="498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</m:t>
                      </m:r>
                      <m:sPre>
                        <m:sPre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sPre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029200"/>
                <a:ext cx="4659417" cy="49859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57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3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A421CB-F88D-4523-BE39-A8BC35429A4F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13.2 </a:t>
            </a:r>
            <a:r>
              <a:rPr lang="zh-CN" altLang="en-US" kern="0" dirty="0"/>
              <a:t>验证</a:t>
            </a:r>
            <a:r>
              <a:rPr lang="zh-CN" altLang="en-US" kern="0" dirty="0" smtClean="0"/>
              <a:t>最优解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DAC135C7-7972-44CC-9879-4C9A5C2DB8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7225" y="914400"/>
                <a:ext cx="7896225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>
                    <a:latin typeface="+mn-ea"/>
                  </a:rPr>
                  <a:t>1.</a:t>
                </a:r>
                <a:r>
                  <a:rPr lang="zh-CN" altLang="en-US" sz="2200" b="0" kern="0" dirty="0">
                    <a:latin typeface="+mn-ea"/>
                  </a:rPr>
                  <a:t>首先证明解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/>
                  <a:t>满足等式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AC135C7-7972-44CC-9879-4C9A5C2DB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25" y="914400"/>
                <a:ext cx="7896225" cy="457200"/>
              </a:xfrm>
              <a:prstGeom prst="rect">
                <a:avLst/>
              </a:prstGeom>
              <a:blipFill rotWithShape="0">
                <a:blip r:embed="rId3"/>
                <a:stretch>
                  <a:fillRect l="-77"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E7A6BD2A-1837-481D-B9D3-13BE4830A0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674434"/>
              </p:ext>
            </p:extLst>
          </p:nvPr>
        </p:nvGraphicFramePr>
        <p:xfrm>
          <a:off x="2895600" y="1447800"/>
          <a:ext cx="2743200" cy="41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1" name="Equation" r:id="rId4" imgW="1498320" imgH="228600" progId="Equation.DSMT4">
                  <p:embed/>
                </p:oleObj>
              </mc:Choice>
              <mc:Fallback>
                <p:oleObj name="Equation" r:id="rId4" imgW="1498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1447800"/>
                        <a:ext cx="2743200" cy="418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id="{B06C48C7-8C99-4E63-9F87-B9FC952532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4114800"/>
                <a:ext cx="7896225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>
                    <a:latin typeface="+mn-ea"/>
                  </a:rPr>
                  <a:t>3.</a:t>
                </a:r>
                <a:r>
                  <a:rPr lang="zh-CN" altLang="en-US" sz="2200" b="0" kern="0" dirty="0">
                    <a:latin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200" b="0" i="1" kern="0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̂"/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>
                    <a:latin typeface="+mn-ea"/>
                  </a:rPr>
                  <a:t>的情况下，</a:t>
                </a:r>
                <a:r>
                  <a:rPr lang="zh-CN" altLang="en-US" sz="2200" b="0" kern="0" dirty="0" smtClean="0">
                    <a:latin typeface="+mn-ea"/>
                  </a:rPr>
                  <a:t>证明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‖</m:t>
                        </m:r>
                        <m:acc>
                          <m:accPr>
                            <m:chr m:val="̂"/>
                            <m:ctrlP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sz="2200" b="0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06C48C7-8C99-4E63-9F87-B9FC95253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114800"/>
                <a:ext cx="7896225" cy="457200"/>
              </a:xfrm>
              <a:prstGeom prst="rect">
                <a:avLst/>
              </a:prstGeom>
              <a:blipFill rotWithShape="0">
                <a:blip r:embed="rId6"/>
                <a:stretch>
                  <a:fillRect l="-77" t="-9333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345AB32D-F82D-4504-988C-81D4FAEFAE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625245"/>
              </p:ext>
            </p:extLst>
          </p:nvPr>
        </p:nvGraphicFramePr>
        <p:xfrm>
          <a:off x="3048000" y="4572000"/>
          <a:ext cx="3522663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2" name="Equation" r:id="rId7" imgW="2031840" imgH="1168200" progId="Equation.DSMT4">
                  <p:embed/>
                </p:oleObj>
              </mc:Choice>
              <mc:Fallback>
                <p:oleObj name="Equation" r:id="rId7" imgW="203184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0" y="4572000"/>
                        <a:ext cx="3522663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02E3E786-DE65-436A-9CB5-1AE6787D35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404692"/>
              </p:ext>
            </p:extLst>
          </p:nvPr>
        </p:nvGraphicFramePr>
        <p:xfrm>
          <a:off x="2819400" y="2362200"/>
          <a:ext cx="382604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3" name="Equation" r:id="rId9" imgW="2019240" imgH="965160" progId="Equation.DSMT4">
                  <p:embed/>
                </p:oleObj>
              </mc:Choice>
              <mc:Fallback>
                <p:oleObj name="Equation" r:id="rId9" imgW="201924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9400" y="2362200"/>
                        <a:ext cx="3826043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625686"/>
              </p:ext>
            </p:extLst>
          </p:nvPr>
        </p:nvGraphicFramePr>
        <p:xfrm>
          <a:off x="4038600" y="914400"/>
          <a:ext cx="3276600" cy="38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4" name="Equation" r:id="rId11" imgW="1841400" imgH="228600" progId="Equation.DSMT4">
                  <p:embed/>
                </p:oleObj>
              </mc:Choice>
              <mc:Fallback>
                <p:oleObj name="Equation" r:id="rId11" imgW="18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38600" y="914400"/>
                        <a:ext cx="3276600" cy="386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id="{B06C48C7-8C99-4E63-9F87-B9FC952532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905000"/>
                <a:ext cx="7896225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>
                    <a:latin typeface="+mn-ea"/>
                  </a:rPr>
                  <a:t>2.</a:t>
                </a:r>
                <a:r>
                  <a:rPr lang="zh-CN" altLang="en-US" sz="2200" b="0" kern="0" dirty="0">
                    <a:latin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200" b="0" i="1" kern="0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̂"/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>
                    <a:latin typeface="+mn-ea"/>
                  </a:rPr>
                  <a:t>的情况</a:t>
                </a:r>
                <a:r>
                  <a:rPr lang="zh-CN" altLang="en-US" sz="2200" b="0" kern="0" dirty="0" smtClean="0">
                    <a:latin typeface="+mn-ea"/>
                  </a:rPr>
                  <a:t>下</a:t>
                </a:r>
                <a:r>
                  <a:rPr lang="en-US" altLang="zh-CN" sz="2200" b="0" kern="0" dirty="0" smtClean="0">
                    <a:latin typeface="+mn-ea"/>
                  </a:rPr>
                  <a:t>,</a:t>
                </a:r>
                <a:endParaRPr lang="zh-CN" altLang="en-US" sz="2200" b="0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06C48C7-8C99-4E63-9F87-B9FC95253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05000"/>
                <a:ext cx="7896225" cy="457200"/>
              </a:xfrm>
              <a:prstGeom prst="rect">
                <a:avLst/>
              </a:prstGeom>
              <a:blipFill rotWithShape="0">
                <a:blip r:embed="rId13"/>
                <a:stretch>
                  <a:fillRect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97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DE04172-6AFA-4A0A-A2EE-8DC9F05878AC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13.2 </a:t>
            </a:r>
            <a:r>
              <a:rPr lang="en-US" altLang="zh-CN" kern="0" dirty="0"/>
              <a:t>QR</a:t>
            </a:r>
            <a:r>
              <a:rPr lang="zh-CN" altLang="en-US" kern="0" dirty="0" smtClean="0"/>
              <a:t>分解求解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A8F25774-3028-4222-B22F-DB24D8BE18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143000"/>
                <a:ext cx="7896225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对矩阵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进行</a:t>
                </a:r>
                <a:r>
                  <a:rPr lang="en-US" altLang="zh-CN" sz="2200" b="0" kern="0" dirty="0"/>
                  <a:t>QR</a:t>
                </a:r>
                <a:r>
                  <a:rPr lang="zh-CN" altLang="en-US" sz="2200" b="0" kern="0" dirty="0"/>
                  <a:t>分解，</a:t>
                </a:r>
                <a:r>
                  <a:rPr lang="en-US" altLang="zh-CN" sz="2200" b="0" kern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8F25774-3028-4222-B22F-DB24D8BE1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143000"/>
                <a:ext cx="7896225" cy="457200"/>
              </a:xfrm>
              <a:prstGeom prst="rect">
                <a:avLst/>
              </a:prstGeom>
              <a:blipFill rotWithShape="0">
                <a:blip r:embed="rId3"/>
                <a:stretch>
                  <a:fillRect l="-77"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0748D762-B0B3-495D-B9A7-B96C283A8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731192"/>
              </p:ext>
            </p:extLst>
          </p:nvPr>
        </p:nvGraphicFramePr>
        <p:xfrm>
          <a:off x="2895600" y="1676400"/>
          <a:ext cx="2735179" cy="1979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Equation" r:id="rId4" imgW="1333440" imgH="965160" progId="Equation.DSMT4">
                  <p:embed/>
                </p:oleObj>
              </mc:Choice>
              <mc:Fallback>
                <p:oleObj name="Equation" r:id="rId4" imgW="133344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1676400"/>
                        <a:ext cx="2735179" cy="1979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85B94EAB-9305-4F67-A3C4-B3AD0CCA1A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8" y="3733800"/>
                <a:ext cx="7896225" cy="1981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复杂度：</a:t>
                </a:r>
                <a:endParaRPr lang="en-US" altLang="zh-CN" sz="2200" b="0" kern="0" dirty="0">
                  <a:latin typeface="+mn-ea"/>
                </a:endParaRPr>
              </a:p>
              <a:p>
                <a:pPr lvl="1"/>
                <a:r>
                  <a:rPr lang="en-US" altLang="zh-CN" sz="1800" kern="0" dirty="0">
                    <a:latin typeface="+mn-ea"/>
                  </a:rPr>
                  <a:t>1</a:t>
                </a:r>
                <a:r>
                  <a:rPr lang="en-US" altLang="zh-CN" sz="1800" kern="0" dirty="0" smtClean="0">
                    <a:latin typeface="+mn-ea"/>
                  </a:rPr>
                  <a:t>.</a:t>
                </a:r>
                <a:r>
                  <a:rPr lang="zh-CN" altLang="en-US" sz="1800" kern="0" dirty="0" smtClean="0"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80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zh-CN" altLang="en-US" sz="1800" kern="0" dirty="0"/>
                  <a:t>分解，</a:t>
                </a:r>
                <a:r>
                  <a:rPr lang="en-US" altLang="zh-CN" sz="1800" kern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80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(2</m:t>
                    </m:r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𝑓𝑙𝑜𝑝𝑠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zh-CN" sz="1800" kern="0" dirty="0"/>
              </a:p>
              <a:p>
                <a:pPr lvl="1"/>
                <a:r>
                  <a:rPr lang="en-US" altLang="zh-CN" sz="1800" kern="0" dirty="0" smtClean="0"/>
                  <a:t>2.</a:t>
                </a:r>
                <a:r>
                  <a:rPr lang="zh-CN" altLang="en-US" sz="1800" kern="0" dirty="0" smtClean="0"/>
                  <a:t>回代</a:t>
                </a:r>
                <a:r>
                  <a:rPr lang="zh-CN" altLang="en-US" sz="1800" kern="0" dirty="0"/>
                  <a:t>法求解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   (</m:t>
                    </m:r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𝑓𝑙𝑜𝑝𝑠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kern="0" dirty="0"/>
              </a:p>
              <a:p>
                <a:pPr lvl="1"/>
                <a:r>
                  <a:rPr lang="en-US" altLang="zh-CN" sz="1800" kern="0" dirty="0" smtClean="0"/>
                  <a:t>3.</a:t>
                </a:r>
                <a:r>
                  <a:rPr lang="zh-CN" altLang="en-US" sz="1800" kern="0" dirty="0" smtClean="0"/>
                  <a:t>计算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𝑄𝑧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sz="1800" i="1" ker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𝑓𝑙𝑜𝑝𝑠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800" kern="0" dirty="0"/>
              </a:p>
              <a:p>
                <a:pPr lvl="1"/>
                <a:r>
                  <a:rPr lang="zh-CN" altLang="en-US" sz="1800" kern="0" dirty="0">
                    <a:latin typeface="+mn-ea"/>
                  </a:rPr>
                  <a:t>总复杂度：</a:t>
                </a:r>
                <a14:m>
                  <m:oMath xmlns:m="http://schemas.openxmlformats.org/officeDocument/2006/math">
                    <m:r>
                      <a:rPr lang="en-US" altLang="zh-CN" sz="1800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1800" i="1" ker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18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latin typeface="Cambria Math" panose="02040503050406030204" pitchFamily="18" charset="0"/>
                          </a:rPr>
                          <m:t>𝑛𝑝</m:t>
                        </m:r>
                      </m:e>
                      <m:sup>
                        <m:r>
                          <a:rPr lang="en-US" altLang="zh-CN" sz="1800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kern="0">
                        <a:latin typeface="Cambria Math" panose="02040503050406030204" pitchFamily="18" charset="0"/>
                      </a:rPr>
                      <m:t>𝑓𝑙𝑜𝑝𝑠</m:t>
                    </m:r>
                    <m:r>
                      <a:rPr lang="en-US" altLang="zh-CN" sz="1800" i="1" ker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zh-CN" sz="1800" kern="0" dirty="0"/>
              </a:p>
              <a:p>
                <a:pPr lvl="1"/>
                <a:endParaRPr lang="en-US" altLang="zh-CN" sz="1800" b="0" kern="0" dirty="0">
                  <a:latin typeface="+mn-ea"/>
                </a:endParaRPr>
              </a:p>
              <a:p>
                <a:pPr lvl="1"/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5B94EAB-9305-4F67-A3C4-B3AD0CCA1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8" y="3733800"/>
                <a:ext cx="7896225" cy="1981200"/>
              </a:xfrm>
              <a:prstGeom prst="rect">
                <a:avLst/>
              </a:prstGeom>
              <a:blipFill rotWithShape="0">
                <a:blip r:embed="rId6"/>
                <a:stretch>
                  <a:fillRect l="-77" t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80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18114F-12DB-40D0-B0FB-928CF6B3DAD9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13.2 </a:t>
            </a:r>
            <a:r>
              <a:rPr lang="zh-CN" altLang="en-US" kern="0" dirty="0"/>
              <a:t>例子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6DE9B7E0-AB31-4F6D-A42C-2ED56154E8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598832"/>
              </p:ext>
            </p:extLst>
          </p:nvPr>
        </p:nvGraphicFramePr>
        <p:xfrm>
          <a:off x="2362200" y="762000"/>
          <a:ext cx="3619499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6" name="Equation" r:id="rId3" imgW="2171520" imgH="457200" progId="Equation.DSMT4">
                  <p:embed/>
                </p:oleObj>
              </mc:Choice>
              <mc:Fallback>
                <p:oleObj name="Equation" r:id="rId3" imgW="2171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762000"/>
                        <a:ext cx="3619499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id="{C0BF57B6-834B-4FE6-9225-41D866C0CC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1600200"/>
                <a:ext cx="4957764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对矩阵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进行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zh-CN" altLang="en-US" sz="2200" b="0" kern="0" dirty="0"/>
                  <a:t>分解，</a:t>
                </a:r>
                <a:r>
                  <a:rPr lang="en-US" altLang="zh-CN" sz="2200" b="0" kern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0BF57B6-834B-4FE6-9225-41D866C0C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00200"/>
                <a:ext cx="4957764" cy="457200"/>
              </a:xfrm>
              <a:prstGeom prst="rect">
                <a:avLst/>
              </a:prstGeom>
              <a:blipFill rotWithShape="0">
                <a:blip r:embed="rId5"/>
                <a:stretch>
                  <a:fillRect l="-123" t="-10667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7FB60538-D59E-4ACE-B38D-CD81871737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040467"/>
              </p:ext>
            </p:extLst>
          </p:nvPr>
        </p:nvGraphicFramePr>
        <p:xfrm>
          <a:off x="3200400" y="2057400"/>
          <a:ext cx="3868614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7" name="Equation" r:id="rId6" imgW="2514600" imgH="990360" progId="Equation.DSMT4">
                  <p:embed/>
                </p:oleObj>
              </mc:Choice>
              <mc:Fallback>
                <p:oleObj name="Equation" r:id="rId6" imgW="251460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0400" y="2057400"/>
                        <a:ext cx="3868614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="" xmlns:a16="http://schemas.microsoft.com/office/drawing/2014/main" id="{886DB985-F998-4F38-BC78-8CCA1D4491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3581400"/>
                <a:ext cx="7896225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>
                    <a:latin typeface="+mn-ea"/>
                  </a:rPr>
                  <a:t>通过回代法求解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20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zh-CN" altLang="en-US" sz="2200" b="0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86DB985-F998-4F38-BC78-8CCA1D449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81400"/>
                <a:ext cx="7896225" cy="457200"/>
              </a:xfrm>
              <a:prstGeom prst="rect">
                <a:avLst/>
              </a:prstGeom>
              <a:blipFill rotWithShape="0">
                <a:blip r:embed="rId8"/>
                <a:stretch>
                  <a:fillRect l="-77" t="-10667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27AFF758-E654-47C1-BDEA-598E4DC88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447616"/>
              </p:ext>
            </p:extLst>
          </p:nvPr>
        </p:nvGraphicFramePr>
        <p:xfrm>
          <a:off x="3200400" y="4038600"/>
          <a:ext cx="2763822" cy="1005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8" name="Equation" r:id="rId9" imgW="1396800" imgH="507960" progId="Equation.DSMT4">
                  <p:embed/>
                </p:oleObj>
              </mc:Choice>
              <mc:Fallback>
                <p:oleObj name="Equation" r:id="rId9" imgW="1396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0400" y="4038600"/>
                        <a:ext cx="2763822" cy="1005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="" xmlns:a16="http://schemas.microsoft.com/office/drawing/2014/main" id="{EC3D7D1C-5016-4530-85ED-EE3A761848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5105400"/>
                <a:ext cx="7896225" cy="134747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>
                    <a:latin typeface="+mn-ea"/>
                  </a:rPr>
                  <a:t>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 =</m:t>
                    </m:r>
                    <m:rad>
                      <m:radPr>
                        <m:degHide m:val="on"/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z="2200" b="0" kern="0" dirty="0">
                  <a:latin typeface="+mn-ea"/>
                </a:endParaRPr>
              </a:p>
              <a:p>
                <a:r>
                  <a:rPr lang="zh-CN" altLang="en-US" sz="2200" b="0" kern="0" dirty="0">
                    <a:latin typeface="+mn-ea"/>
                  </a:rPr>
                  <a:t>得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kern="0">
                        <a:latin typeface="Cambria Math" panose="02040503050406030204" pitchFamily="18" charset="0"/>
                      </a:rPr>
                      <m:t>𝑄𝑧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=(1,1,0,0)</m:t>
                    </m:r>
                  </m:oMath>
                </a14:m>
                <a:endParaRPr lang="zh-CN" altLang="en-US" sz="2200" b="0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C3D7D1C-5016-4530-85ED-EE3A76184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105400"/>
                <a:ext cx="7896225" cy="1347471"/>
              </a:xfrm>
              <a:prstGeom prst="rect">
                <a:avLst/>
              </a:prstGeom>
              <a:blipFill rotWithShape="0">
                <a:blip r:embed="rId11"/>
                <a:stretch>
                  <a:fillRect l="-77" t="-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95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="" xmlns:a16="http://schemas.microsoft.com/office/drawing/2014/main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13.3 </a:t>
            </a:r>
            <a:r>
              <a:rPr lang="zh-CN" altLang="en-US" kern="0" dirty="0" smtClean="0"/>
              <a:t>最小二乘法约束问题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="" xmlns:a16="http://schemas.microsoft.com/office/drawing/2014/main" id="{7786CB5D-7438-4692-B0DB-5B8729A912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2514600"/>
                <a:ext cx="7896225" cy="1295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dirty="0" smtClean="0"/>
                  <a:t>,</a:t>
                </a:r>
                <a:r>
                  <a:rPr lang="zh-CN" altLang="en-US" sz="2200" b="0" kern="0" dirty="0" smtClean="0"/>
                  <a:t>向量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b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 sz="2000" b="0" dirty="0" smtClean="0"/>
                  <a:t>；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  <a:p>
                <a:r>
                  <a:rPr lang="zh-CN" altLang="en-US" sz="2200" b="0" kern="0" dirty="0" smtClean="0"/>
                  <a:t>在</a:t>
                </a:r>
                <a:r>
                  <a:rPr lang="zh-CN" altLang="en-US" sz="2200" b="0" kern="0" dirty="0"/>
                  <a:t>大多数应用中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b="0" kern="0" dirty="0" err="1"/>
                  <a:t>,</a:t>
                </a:r>
                <a:r>
                  <a:rPr lang="en-US" altLang="zh-CN" sz="2200" b="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0" kern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200" b="0" kern="0" dirty="0"/>
                  <a:t>是一个欠定</a:t>
                </a:r>
                <a:r>
                  <a:rPr lang="zh-CN" altLang="en-US" sz="2200" b="0" kern="0" dirty="0" smtClean="0"/>
                  <a:t>方程；</a:t>
                </a:r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在直线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200" b="0" kern="0" dirty="0" smtClean="0"/>
                  <a:t>中，寻找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200" b="0" kern="0" dirty="0" smtClean="0"/>
                  <a:t>最小的解。</a:t>
                </a:r>
                <a:endParaRPr lang="en-US" altLang="zh-CN" sz="22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86CB5D-7438-4692-B0DB-5B8729A91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4600"/>
                <a:ext cx="7896225" cy="1295400"/>
              </a:xfrm>
              <a:prstGeom prst="rect">
                <a:avLst/>
              </a:prstGeom>
              <a:blipFill rotWithShape="0">
                <a:blip r:embed="rId4"/>
                <a:stretch>
                  <a:fillRect l="-77" t="-3774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>
            <a:extLst>
              <a:ext uri="{FF2B5EF4-FFF2-40B4-BE49-F238E27FC236}">
                <a16:creationId xmlns="" xmlns:a16="http://schemas.microsoft.com/office/drawing/2014/main" id="{E45B5AFC-26AC-4C2E-B857-CF3D7A0B7D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869707"/>
              </p:ext>
            </p:extLst>
          </p:nvPr>
        </p:nvGraphicFramePr>
        <p:xfrm>
          <a:off x="3200400" y="990600"/>
          <a:ext cx="1941512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7" name="Equation" r:id="rId5" imgW="838080" imgH="533160" progId="Equation.DSMT4">
                  <p:embed/>
                </p:oleObj>
              </mc:Choice>
              <mc:Fallback>
                <p:oleObj name="Equation" r:id="rId5" imgW="8380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400" y="990600"/>
                        <a:ext cx="1941512" cy="1236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="" xmlns:a16="http://schemas.microsoft.com/office/drawing/2014/main" id="{65411119-4D30-4958-945D-F3D60C621A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4267200"/>
                <a:ext cx="7896225" cy="1752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特殊情况</a:t>
                </a:r>
                <a:endParaRPr lang="en-US" altLang="zh-CN" sz="2200" b="0" kern="0" dirty="0"/>
              </a:p>
              <a:p>
                <a:pPr lvl="1"/>
                <a:r>
                  <a:rPr lang="zh-CN" altLang="en-US" sz="1800" kern="0" dirty="0"/>
                  <a:t>当</a:t>
                </a:r>
                <a:r>
                  <a:rPr lang="en-US" altLang="zh-CN" sz="1800" kern="0" dirty="0"/>
                  <a:t>p=0</a:t>
                </a:r>
                <a:r>
                  <a:rPr lang="zh-CN" altLang="en-US" sz="1800" kern="0" dirty="0"/>
                  <a:t>时</a:t>
                </a:r>
                <a:r>
                  <a:rPr lang="zh-CN" altLang="en-US" sz="1800" kern="0" dirty="0" smtClean="0"/>
                  <a:t>，则其转化</a:t>
                </a:r>
                <a:r>
                  <a:rPr lang="zh-CN" altLang="en-US" sz="1800" kern="0" dirty="0"/>
                  <a:t>为无约束得</a:t>
                </a:r>
                <a:r>
                  <a:rPr lang="zh-CN" altLang="en-US" sz="1800" kern="0" dirty="0" smtClean="0"/>
                  <a:t>最小二乘法问题。</a:t>
                </a:r>
                <a:endParaRPr lang="en-US" altLang="zh-CN" sz="1800" kern="0" dirty="0"/>
              </a:p>
              <a:p>
                <a:pPr lvl="1"/>
                <a:r>
                  <a:rPr lang="zh-CN" altLang="en-US" sz="1800" kern="0" dirty="0"/>
                  <a:t>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800" kern="0" dirty="0"/>
                  <a:t>时</a:t>
                </a:r>
                <a:r>
                  <a:rPr lang="zh-CN" altLang="en-US" sz="1800" kern="0" dirty="0" smtClean="0"/>
                  <a:t>，则其为</a:t>
                </a:r>
                <a:r>
                  <a:rPr lang="zh-CN" altLang="en-US" sz="1800" kern="0" dirty="0"/>
                  <a:t>最小范数</a:t>
                </a:r>
                <a:r>
                  <a:rPr lang="zh-CN" altLang="en-US" sz="1800" kern="0" dirty="0" smtClean="0"/>
                  <a:t>问题。</a:t>
                </a:r>
              </a:p>
              <a:p>
                <a:pPr marL="0" indent="0">
                  <a:buNone/>
                </a:pPr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411119-4D30-4958-945D-F3D60C621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67200"/>
                <a:ext cx="7896225" cy="1752600"/>
              </a:xfrm>
              <a:prstGeom prst="rect">
                <a:avLst/>
              </a:prstGeom>
              <a:blipFill rotWithShape="0">
                <a:blip r:embed="rId7"/>
                <a:stretch>
                  <a:fillRect l="-77" t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6400800" y="685800"/>
            <a:ext cx="2151062" cy="1517657"/>
            <a:chOff x="6400800" y="685800"/>
            <a:chExt cx="2151062" cy="1517657"/>
          </a:xfrm>
        </p:grpSpPr>
        <p:sp>
          <p:nvSpPr>
            <p:cNvPr id="4" name="流程图: 联系 3"/>
            <p:cNvSpPr/>
            <p:nvPr/>
          </p:nvSpPr>
          <p:spPr bwMode="auto">
            <a:xfrm rot="1590159">
              <a:off x="6653002" y="874850"/>
              <a:ext cx="1160179" cy="1328607"/>
            </a:xfrm>
            <a:prstGeom prst="flowChartConnector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="" xmlns:a16="http://schemas.microsoft.com/office/drawing/2014/main" id="{E45B5AFC-26AC-4C2E-B857-CF3D7A0B7D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810614"/>
                </p:ext>
              </p:extLst>
            </p:nvPr>
          </p:nvGraphicFramePr>
          <p:xfrm>
            <a:off x="7620000" y="685800"/>
            <a:ext cx="685800" cy="267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38" name="Equation" r:id="rId8" imgW="457200" imgH="177480" progId="Equation.DSMT4">
                    <p:embed/>
                  </p:oleObj>
                </mc:Choice>
                <mc:Fallback>
                  <p:oleObj name="Equation" r:id="rId8" imgW="45720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620000" y="685800"/>
                          <a:ext cx="685800" cy="2673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="" xmlns:a16="http://schemas.microsoft.com/office/drawing/2014/main" id="{E45B5AFC-26AC-4C2E-B857-CF3D7A0B7D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0724313"/>
                </p:ext>
              </p:extLst>
            </p:nvPr>
          </p:nvGraphicFramePr>
          <p:xfrm>
            <a:off x="7772400" y="1752600"/>
            <a:ext cx="77946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39" name="Equation" r:id="rId10" imgW="571320" imgH="279360" progId="Equation.DSMT4">
                    <p:embed/>
                  </p:oleObj>
                </mc:Choice>
                <mc:Fallback>
                  <p:oleObj name="Equation" r:id="rId10" imgW="57132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772400" y="1752600"/>
                          <a:ext cx="779462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接连接符 5"/>
            <p:cNvCxnSpPr/>
            <p:nvPr/>
          </p:nvCxnSpPr>
          <p:spPr bwMode="auto">
            <a:xfrm flipV="1">
              <a:off x="6400800" y="685800"/>
              <a:ext cx="1143000" cy="1219200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" name="流程图: 联系 14"/>
            <p:cNvSpPr/>
            <p:nvPr/>
          </p:nvSpPr>
          <p:spPr bwMode="auto">
            <a:xfrm>
              <a:off x="7315200" y="1524000"/>
              <a:ext cx="76200" cy="76200"/>
            </a:xfrm>
            <a:prstGeom prst="flowChartConnector">
              <a:avLst/>
            </a:prstGeom>
            <a:solidFill>
              <a:srgbClr val="FF0000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315200" y="1600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alibri" pitchFamily="34" charset="0"/>
                </a:rPr>
                <a:t>b</a:t>
              </a:r>
              <a:endParaRPr lang="zh-CN" altLang="en-US" sz="1800" dirty="0" smtClean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38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65B53F7-6A68-4BBD-B8B9-D761B827981B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13.3 </a:t>
            </a:r>
            <a:r>
              <a:rPr lang="zh-CN" altLang="en-US" kern="0" dirty="0"/>
              <a:t>分段多项式</a:t>
            </a:r>
            <a:r>
              <a:rPr lang="zh-CN" altLang="en-US" kern="0" dirty="0" smtClean="0"/>
              <a:t>拟合问题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11C295A6-1A04-49E9-A2FC-E83B747E2F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028700"/>
                <a:ext cx="8382000" cy="4953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两个多项式</a:t>
                </a:r>
                <a14:m>
                  <m:oMath xmlns:m="http://schemas.openxmlformats.org/officeDocument/2006/math"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200" b="0" kern="0" dirty="0">
                        <a:latin typeface="Cambria Math" panose="02040503050406030204" pitchFamily="18" charset="0"/>
                      </a:rPr>
                      <m:t>对于样本</m:t>
                    </m:r>
                  </m:oMath>
                </a14:m>
                <a:r>
                  <a:rPr lang="zh-CN" altLang="en-US" sz="2200" b="0" kern="0" dirty="0"/>
                  <a:t>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b="0" kern="0" dirty="0" smtClean="0"/>
                  <a:t>进行拟合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1C295A6-1A04-49E9-A2FC-E83B747E2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28700"/>
                <a:ext cx="8382000" cy="495300"/>
              </a:xfrm>
              <a:prstGeom prst="rect">
                <a:avLst/>
              </a:prstGeom>
              <a:blipFill rotWithShape="0">
                <a:blip r:embed="rId3"/>
                <a:stretch>
                  <a:fillRect l="-73" t="-4938" b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FDA0C4A4-0160-416E-BD10-D36BB55D94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993720"/>
              </p:ext>
            </p:extLst>
          </p:nvPr>
        </p:nvGraphicFramePr>
        <p:xfrm>
          <a:off x="3276601" y="1524000"/>
          <a:ext cx="228388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4" name="Equation" r:id="rId4" imgW="1054080" imgH="457200" progId="Equation.DSMT4">
                  <p:embed/>
                </p:oleObj>
              </mc:Choice>
              <mc:Fallback>
                <p:oleObj name="Equation" r:id="rId4" imgW="1054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1" y="1524000"/>
                        <a:ext cx="2283884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92AB740E-BBB5-413C-ABA1-B1BF88A252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2590800"/>
                <a:ext cx="7896225" cy="4953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拟合要求：函数</a:t>
                </a:r>
                <a:r>
                  <a:rPr lang="zh-CN" altLang="en-US" sz="2200" b="0" kern="0" dirty="0">
                    <a:latin typeface="+mn-ea"/>
                  </a:rPr>
                  <a:t>值和导数值</a:t>
                </a:r>
                <a:r>
                  <a:rPr lang="zh-CN" altLang="en-US" sz="2200" b="0" kern="0" dirty="0" smtClean="0">
                    <a:latin typeface="+mn-ea"/>
                  </a:rPr>
                  <a:t>必须在分段位置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b="0" kern="0" dirty="0" smtClean="0">
                    <a:latin typeface="+mn-ea"/>
                  </a:rPr>
                  <a:t>连续</a:t>
                </a:r>
                <a:endParaRPr lang="en-US" altLang="zh-CN" sz="2200" b="0" kern="0" dirty="0"/>
              </a:p>
              <a:p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92AB740E-BBB5-413C-ABA1-B1BF88A25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590800"/>
                <a:ext cx="7896225" cy="495300"/>
              </a:xfrm>
              <a:prstGeom prst="rect">
                <a:avLst/>
              </a:prstGeom>
              <a:blipFill rotWithShape="0">
                <a:blip r:embed="rId6"/>
                <a:stretch>
                  <a:fillRect l="-77" t="-9877"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A1E67FE3-DA52-4C7B-B14A-C47DBDA52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4303"/>
              </p:ext>
            </p:extLst>
          </p:nvPr>
        </p:nvGraphicFramePr>
        <p:xfrm>
          <a:off x="2743199" y="3124200"/>
          <a:ext cx="367006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5" name="Equation" r:id="rId7" imgW="1625400" imgH="203040" progId="Equation.DSMT4">
                  <p:embed/>
                </p:oleObj>
              </mc:Choice>
              <mc:Fallback>
                <p:oleObj name="Equation" r:id="rId7" imgW="1625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3199" y="3124200"/>
                        <a:ext cx="3670069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4A6AA57-6DA3-483F-97EC-720AC9383A1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0" y="3733800"/>
            <a:ext cx="5822686" cy="269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5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28600" y="3104596"/>
                <a:ext cx="8839200" cy="2000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 smtClean="0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 sz="2000" i="0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 smtClean="0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 smtClean="0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zh-CN" altLang="en-US" sz="2000" i="0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 smtClean="0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04596"/>
                <a:ext cx="8839200" cy="20008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1D19B68-D14C-4F79-8822-EB0C0A8D5276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13.3</a:t>
            </a:r>
            <a:r>
              <a:rPr lang="zh-CN" altLang="en-US" kern="0" dirty="0"/>
              <a:t>分段多项式拟合问题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596A248B-C931-4AE9-8D0F-C1DA6DEFA7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1828800"/>
                <a:ext cx="7896225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>
                    <a:solidFill>
                      <a:srgbClr val="FF0000"/>
                    </a:solidFill>
                    <a:latin typeface="+mn-ea"/>
                  </a:rPr>
                  <a:t>d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  <a:latin typeface="+mn-ea"/>
                  </a:rPr>
                  <a:t>阶多项式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0" kern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b="0" i="1" kern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96A248B-C931-4AE9-8D0F-C1DA6DEF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28800"/>
                <a:ext cx="7896225" cy="952500"/>
              </a:xfrm>
              <a:prstGeom prst="rect">
                <a:avLst/>
              </a:prstGeom>
              <a:blipFill rotWithShape="0">
                <a:blip r:embed="rId4"/>
                <a:stretch>
                  <a:fillRect l="-77" t="-4487" b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5A0F97FF-EE13-43D0-ACD1-9B3F89FEC7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469" y="884253"/>
                <a:ext cx="8429131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假设样本点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b="0" kern="0" dirty="0" smtClean="0"/>
              </a:p>
              <a:p>
                <a:pPr marL="0" indent="0">
                  <a:buNone/>
                </a:pPr>
                <a:r>
                  <a:rPr lang="en-US" altLang="zh-CN" sz="2200" b="0" kern="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+1 ,</m:t>
                        </m:r>
                      </m:sub>
                    </m:sSub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b="0" kern="0" dirty="0" smtClean="0"/>
                  <a:t>； 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A0F97FF-EE13-43D0-ACD1-9B3F89FEC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69" y="884253"/>
                <a:ext cx="8429131" cy="952500"/>
              </a:xfrm>
              <a:prstGeom prst="rect">
                <a:avLst/>
              </a:prstGeom>
              <a:blipFill rotWithShape="0">
                <a:blip r:embed="rId5"/>
                <a:stretch>
                  <a:fillRect t="-5128" b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 bwMode="auto">
          <a:xfrm flipV="1">
            <a:off x="1295400" y="4095196"/>
            <a:ext cx="4463374" cy="16213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</p:spPr>
      </p:cxnSp>
      <p:graphicFrame>
        <p:nvGraphicFramePr>
          <p:cNvPr id="15" name="对象 14">
            <a:extLst>
              <a:ext uri="{FF2B5EF4-FFF2-40B4-BE49-F238E27FC236}">
                <a16:creationId xmlns="" xmlns:a16="http://schemas.microsoft.com/office/drawing/2014/main" id="{66BE8369-211A-4AEA-AD2F-E8973462D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766143"/>
              </p:ext>
            </p:extLst>
          </p:nvPr>
        </p:nvGraphicFramePr>
        <p:xfrm>
          <a:off x="3733800" y="5181600"/>
          <a:ext cx="1203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" name="Equation" r:id="rId6" imgW="457200" imgH="177480" progId="Equation.DSMT4">
                  <p:embed/>
                </p:oleObj>
              </mc:Choice>
              <mc:Fallback>
                <p:oleObj name="Equation" r:id="rId6" imgW="457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3800" y="5181600"/>
                        <a:ext cx="120332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400800" y="5181600"/>
                <a:ext cx="990600" cy="563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FF0000"/>
                    </a:solidFill>
                    <a:latin typeface="Calibri" pitchFamily="34" charset="0"/>
                  </a:rPr>
                  <a:t>参数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500" dirty="0" smtClean="0">
                    <a:solidFill>
                      <a:srgbClr val="FF0000"/>
                    </a:solidFill>
                    <a:latin typeface="Calibri" pitchFamily="34" charset="0"/>
                  </a:rPr>
                  <a:t>需要确定？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181600"/>
                <a:ext cx="990600" cy="563744"/>
              </a:xfrm>
              <a:prstGeom prst="rect">
                <a:avLst/>
              </a:prstGeom>
              <a:blipFill rotWithShape="0">
                <a:blip r:embed="rId8"/>
                <a:stretch>
                  <a:fillRect l="-2454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00400" y="5867400"/>
                <a:ext cx="2153475" cy="5997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</m:mr>
                          </m:m>
                        </m:e>
                        <m:li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867400"/>
                <a:ext cx="2153475" cy="599716"/>
              </a:xfrm>
              <a:prstGeom prst="rect">
                <a:avLst/>
              </a:prstGeom>
              <a:blipFill rotWithShape="0">
                <a:blip r:embed="rId9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28600" y="4114800"/>
                <a:ext cx="8686800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114800"/>
                <a:ext cx="8686800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1D19B68-D14C-4F79-8822-EB0C0A8D5276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13.3</a:t>
            </a:r>
            <a:r>
              <a:rPr lang="zh-CN" altLang="en-US" kern="0" dirty="0"/>
              <a:t>分段多项式拟合问题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596A248B-C931-4AE9-8D0F-C1DA6DEFA7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1828800"/>
                <a:ext cx="7896225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>
                    <a:latin typeface="+mn-ea"/>
                  </a:rPr>
                  <a:t>d</a:t>
                </a:r>
                <a:r>
                  <a:rPr lang="zh-CN" altLang="en-US" sz="2200" b="0" kern="0" dirty="0" smtClean="0">
                    <a:latin typeface="+mn-ea"/>
                  </a:rPr>
                  <a:t>阶多项式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0" kern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b="0" i="1" kern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：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96A248B-C931-4AE9-8D0F-C1DA6DEF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28800"/>
                <a:ext cx="7896225" cy="952500"/>
              </a:xfrm>
              <a:prstGeom prst="rect">
                <a:avLst/>
              </a:prstGeom>
              <a:blipFill rotWithShape="0">
                <a:blip r:embed="rId4"/>
                <a:stretch>
                  <a:fillRect l="-77" t="-4487" b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5A0F97FF-EE13-43D0-ACD1-9B3F89FEC7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469" y="884253"/>
                <a:ext cx="8429131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假设样本点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b="0" kern="0" dirty="0" smtClean="0"/>
              </a:p>
              <a:p>
                <a:pPr marL="0" indent="0">
                  <a:buNone/>
                </a:pPr>
                <a:r>
                  <a:rPr lang="en-US" altLang="zh-CN" sz="2200" b="0" kern="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+1 ,</m:t>
                        </m:r>
                      </m:sub>
                    </m:sSub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b="0" kern="0" dirty="0" smtClean="0"/>
                  <a:t>； 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A0F97FF-EE13-43D0-ACD1-9B3F89FEC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69" y="884253"/>
                <a:ext cx="8429131" cy="952500"/>
              </a:xfrm>
              <a:prstGeom prst="rect">
                <a:avLst/>
              </a:prstGeom>
              <a:blipFill rotWithShape="0">
                <a:blip r:embed="rId5"/>
                <a:stretch>
                  <a:fillRect t="-5128" b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 bwMode="auto">
          <a:xfrm>
            <a:off x="990600" y="4495800"/>
            <a:ext cx="66294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 bwMode="auto">
          <a:xfrm>
            <a:off x="4038600" y="4114800"/>
            <a:ext cx="0" cy="6858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</p:cxnSp>
      <p:graphicFrame>
        <p:nvGraphicFramePr>
          <p:cNvPr id="12" name="对象 11">
            <a:extLst>
              <a:ext uri="{FF2B5EF4-FFF2-40B4-BE49-F238E27FC236}">
                <a16:creationId xmlns="" xmlns:a16="http://schemas.microsoft.com/office/drawing/2014/main" id="{66BE8369-211A-4AEA-AD2F-E8973462D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056311"/>
              </p:ext>
            </p:extLst>
          </p:nvPr>
        </p:nvGraphicFramePr>
        <p:xfrm>
          <a:off x="3276600" y="5257800"/>
          <a:ext cx="1270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8" name="Equation" r:id="rId6" imgW="482400" imgH="177480" progId="Equation.DSMT4">
                  <p:embed/>
                </p:oleObj>
              </mc:Choice>
              <mc:Fallback>
                <p:oleObj name="Equation" r:id="rId6" imgW="482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5257800"/>
                        <a:ext cx="127000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="" xmlns:a16="http://schemas.microsoft.com/office/drawing/2014/main" id="{A1E67FE3-DA52-4C7B-B14A-C47DBDA52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344552"/>
              </p:ext>
            </p:extLst>
          </p:nvPr>
        </p:nvGraphicFramePr>
        <p:xfrm>
          <a:off x="2514600" y="2895600"/>
          <a:ext cx="3200400" cy="39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9" name="Equation" r:id="rId8" imgW="1625400" imgH="203040" progId="Equation.DSMT4">
                  <p:embed/>
                </p:oleObj>
              </mc:Choice>
              <mc:Fallback>
                <p:oleObj name="Equation" r:id="rId8" imgW="1625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14600" y="2895600"/>
                        <a:ext cx="3200400" cy="398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5A0F97FF-EE13-43D0-ACD1-9B3F89FEC78B}"/>
              </a:ext>
            </a:extLst>
          </p:cNvPr>
          <p:cNvSpPr txBox="1">
            <a:spLocks/>
          </p:cNvSpPr>
          <p:nvPr/>
        </p:nvSpPr>
        <p:spPr>
          <a:xfrm>
            <a:off x="533400" y="2895600"/>
            <a:ext cx="2191965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 smtClean="0">
                <a:latin typeface="+mn-ea"/>
              </a:rPr>
              <a:t>约束条件：</a:t>
            </a:r>
            <a:endParaRPr lang="zh-CN" altLang="en-US" sz="22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477000" y="2209800"/>
                <a:ext cx="1300677" cy="1695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209800"/>
                <a:ext cx="1300677" cy="169552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57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00" y="3409950"/>
            <a:ext cx="3533775" cy="3371850"/>
          </a:xfrm>
          <a:prstGeom prst="rect">
            <a:avLst/>
          </a:prstGeom>
        </p:spPr>
      </p:pic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135612"/>
              </p:ext>
            </p:extLst>
          </p:nvPr>
        </p:nvGraphicFramePr>
        <p:xfrm>
          <a:off x="5794375" y="3200400"/>
          <a:ext cx="3001963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84" name="Equation" r:id="rId4" imgW="2145960" imgH="838080" progId="Equation.DSMT4">
                  <p:embed/>
                </p:oleObj>
              </mc:Choice>
              <mc:Fallback>
                <p:oleObj name="Equation" r:id="rId4" imgW="21459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94375" y="3200400"/>
                        <a:ext cx="3001963" cy="1176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>
            <a:stCxn id="2" idx="3"/>
          </p:cNvCxnSpPr>
          <p:nvPr/>
        </p:nvCxnSpPr>
        <p:spPr bwMode="auto">
          <a:xfrm flipV="1">
            <a:off x="2943225" y="5334000"/>
            <a:ext cx="257175" cy="15636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676400" y="5334000"/>
          <a:ext cx="126682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85" name="Equation" r:id="rId6" imgW="977760" imgH="241200" progId="Equation.DSMT4">
                  <p:embed/>
                </p:oleObj>
              </mc:Choice>
              <mc:Fallback>
                <p:oleObj name="Equation" r:id="rId6" imgW="977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6400" y="5334000"/>
                        <a:ext cx="1266825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4800600" y="5936466"/>
          <a:ext cx="166052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86" name="Equation" r:id="rId8" imgW="1282680" imgH="241200" progId="Equation.DSMT4">
                  <p:embed/>
                </p:oleObj>
              </mc:Choice>
              <mc:Fallback>
                <p:oleObj name="Equation" r:id="rId8" imgW="1282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00600" y="5936466"/>
                        <a:ext cx="1660525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5257800" y="5105400"/>
          <a:ext cx="25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87"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57800" y="5105400"/>
                        <a:ext cx="254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3657600" y="3505200"/>
          <a:ext cx="274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88"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57600" y="3505200"/>
                        <a:ext cx="274638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039580"/>
              </p:ext>
            </p:extLst>
          </p:nvPr>
        </p:nvGraphicFramePr>
        <p:xfrm>
          <a:off x="3733800" y="3886200"/>
          <a:ext cx="1954213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89" name="Equation" r:id="rId14" imgW="1396800" imgH="203040" progId="Equation.DSMT4">
                  <p:embed/>
                </p:oleObj>
              </mc:Choice>
              <mc:Fallback>
                <p:oleObj name="Equation" r:id="rId14" imgW="1396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33800" y="3886200"/>
                        <a:ext cx="1954213" cy="284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81000" y="2819400"/>
                <a:ext cx="6408614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即当</m:t>
                    </m:r>
                    <m:sSub>
                      <m:sSubPr>
                        <m:ctrlPr>
                          <a:rPr lang="zh-CN" altLang="en-US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200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200">
                        <a:ea typeface="微软雅黑" pitchFamily="34" charset="-122"/>
                      </a:rPr>
                      <m:t>=</m:t>
                    </m:r>
                    <m:f>
                      <m:f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num>
                      <m:den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den>
                    </m:f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时，目标函数值最小，并有</m:t>
                    </m:r>
                    <m:sSub>
                      <m:sSubPr>
                        <m:ctrlPr>
                          <a:rPr lang="zh-CN" altLang="en-US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200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200">
                        <a:ea typeface="微软雅黑" pitchFamily="34" charset="-122"/>
                      </a:rPr>
                      <m:t>=1−</m:t>
                    </m:r>
                    <m:sSub>
                      <m:sSubPr>
                        <m:ctrlPr>
                          <a:rPr lang="zh-CN" altLang="en-US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200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200">
                        <a:ea typeface="微软雅黑" pitchFamily="34" charset="-122"/>
                      </a:rPr>
                      <m:t>=</m:t>
                    </m:r>
                    <m:f>
                      <m:f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num>
                      <m:den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19400"/>
                <a:ext cx="6408614" cy="572849"/>
              </a:xfrm>
              <a:prstGeom prst="rect">
                <a:avLst/>
              </a:prstGeom>
              <a:blipFill rotWithShape="0">
                <a:blip r:embed="rId18"/>
                <a:stretch>
                  <a:fillRect b="-8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4800" y="2362200"/>
                <a:ext cx="8373979" cy="452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由约束条件可得</m:t>
                      </m:r>
                      <m:sSub>
                        <m:sSubPr>
                          <m:ctrlPr>
                            <a:rPr lang="zh-CN" altLang="en-US" sz="2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200">
                          <a:solidFill>
                            <a:srgbClr val="FF0000"/>
                          </a:solidFill>
                          <a:ea typeface="微软雅黑" pitchFamily="34" charset="-122"/>
                        </a:rPr>
                        <m:t>=1−</m:t>
                      </m:r>
                      <m:sSub>
                        <m:sSubPr>
                          <m:ctrlPr>
                            <a:rPr lang="zh-CN" altLang="en-US" sz="2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，代入目标函数则有</m:t>
                      </m:r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(</m:t>
                      </m:r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𝑥</m:t>
                      </m:r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200">
                          <a:ea typeface="微软雅黑" pitchFamily="34" charset="-122"/>
                        </a:rPr>
                        <m:t>=3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SupPr>
                        <m:e>
                          <m:r>
                            <a:rPr lang="zh-CN" altLang="en-US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−4</m:t>
                      </m:r>
                      <m:sSub>
                        <m:sSubPr>
                          <m:ctrlPr>
                            <a:rPr lang="zh-CN" altLang="en-US" sz="2200" i="1" dirty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dirty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+2</m:t>
                      </m:r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，</m:t>
                      </m:r>
                    </m:oMath>
                  </m:oMathPara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362200"/>
                <a:ext cx="8373979" cy="452816"/>
              </a:xfrm>
              <a:prstGeom prst="rect">
                <a:avLst/>
              </a:prstGeom>
              <a:blipFill rotWithShape="0">
                <a:blip r:embed="rId19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标题 1">
            <a:extLst>
              <a:ext uri="{FF2B5EF4-FFF2-40B4-BE49-F238E27FC236}">
                <a16:creationId xmlns="" xmlns:a16="http://schemas.microsoft.com/office/drawing/2014/main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13.1 </a:t>
            </a:r>
            <a:r>
              <a:rPr lang="zh-CN" altLang="en-US" dirty="0" smtClean="0"/>
              <a:t>约束优化</a:t>
            </a:r>
            <a:r>
              <a:rPr lang="zh-CN" altLang="en-US" dirty="0"/>
              <a:t>问题</a:t>
            </a:r>
          </a:p>
        </p:txBody>
      </p:sp>
      <p:cxnSp>
        <p:nvCxnSpPr>
          <p:cNvPr id="20" name="直接连接符 19"/>
          <p:cNvCxnSpPr/>
          <p:nvPr/>
        </p:nvCxnSpPr>
        <p:spPr bwMode="auto">
          <a:xfrm flipV="1">
            <a:off x="5181600" y="5410200"/>
            <a:ext cx="457200" cy="38497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</p:spPr>
      </p:cxn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184134"/>
              </p:ext>
            </p:extLst>
          </p:nvPr>
        </p:nvGraphicFramePr>
        <p:xfrm>
          <a:off x="5638800" y="4800600"/>
          <a:ext cx="10477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0" name="Equation" r:id="rId20" imgW="749160" imgH="457200" progId="Equation.DSMT4">
                  <p:embed/>
                </p:oleObj>
              </mc:Choice>
              <mc:Fallback>
                <p:oleObj name="Equation" r:id="rId20" imgW="749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638800" y="4800600"/>
                        <a:ext cx="1047750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/>
          <p:nvPr/>
        </p:nvCxnSpPr>
        <p:spPr bwMode="auto">
          <a:xfrm flipV="1">
            <a:off x="3886200" y="4114800"/>
            <a:ext cx="533400" cy="46117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</p:cxn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3355"/>
              </p:ext>
            </p:extLst>
          </p:nvPr>
        </p:nvGraphicFramePr>
        <p:xfrm>
          <a:off x="3130550" y="4405313"/>
          <a:ext cx="23177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1" name="Equation" r:id="rId22" imgW="164880" imgH="228600" progId="Equation.DSMT4">
                  <p:embed/>
                </p:oleObj>
              </mc:Choice>
              <mc:Fallback>
                <p:oleObj name="Equation" r:id="rId22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130550" y="4405313"/>
                        <a:ext cx="231775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139104"/>
              </p:ext>
            </p:extLst>
          </p:nvPr>
        </p:nvGraphicFramePr>
        <p:xfrm>
          <a:off x="3671888" y="5167313"/>
          <a:ext cx="214312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2" name="Equation" r:id="rId24" imgW="152280" imgH="228600" progId="Equation.DSMT4">
                  <p:embed/>
                </p:oleObj>
              </mc:Choice>
              <mc:Fallback>
                <p:oleObj name="Equation" r:id="rId24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671888" y="5167313"/>
                        <a:ext cx="214312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761232"/>
              </p:ext>
            </p:extLst>
          </p:nvPr>
        </p:nvGraphicFramePr>
        <p:xfrm>
          <a:off x="2514600" y="1038225"/>
          <a:ext cx="360203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3" name="Equation" r:id="rId26" imgW="1549080" imgH="558720" progId="Equation.DSMT4">
                  <p:embed/>
                </p:oleObj>
              </mc:Choice>
              <mc:Fallback>
                <p:oleObj name="Equation" r:id="rId26" imgW="15490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514600" y="1038225"/>
                        <a:ext cx="3602038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193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1D19B68-D14C-4F79-8822-EB0C0A8D5276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13.3</a:t>
            </a:r>
            <a:r>
              <a:rPr lang="zh-CN" altLang="en-US" kern="0" dirty="0"/>
              <a:t>分段多项式拟合问题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596A248B-C931-4AE9-8D0F-C1DA6DEFA7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1828800"/>
                <a:ext cx="7896225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>
                    <a:latin typeface="+mn-ea"/>
                  </a:rPr>
                  <a:t>d</a:t>
                </a:r>
                <a:r>
                  <a:rPr lang="zh-CN" altLang="en-US" sz="2200" b="0" kern="0" dirty="0" smtClean="0">
                    <a:latin typeface="+mn-ea"/>
                  </a:rPr>
                  <a:t>阶多项式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0" kern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b="0" i="1" kern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96A248B-C931-4AE9-8D0F-C1DA6DEF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28800"/>
                <a:ext cx="7896225" cy="952500"/>
              </a:xfrm>
              <a:prstGeom prst="rect">
                <a:avLst/>
              </a:prstGeom>
              <a:blipFill rotWithShape="0">
                <a:blip r:embed="rId3"/>
                <a:stretch>
                  <a:fillRect l="-77" t="-4487" b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5A0F97FF-EE13-43D0-ACD1-9B3F89FEC7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469" y="884253"/>
                <a:ext cx="8429131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假设样本点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b="0" kern="0" dirty="0" smtClean="0"/>
              </a:p>
              <a:p>
                <a:pPr marL="0" indent="0">
                  <a:buNone/>
                </a:pPr>
                <a:r>
                  <a:rPr lang="en-US" altLang="zh-CN" sz="2200" b="0" kern="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+1 ,</m:t>
                        </m:r>
                      </m:sub>
                    </m:sSub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b="0" kern="0" dirty="0" smtClean="0"/>
                  <a:t>； 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A0F97FF-EE13-43D0-ACD1-9B3F89FEC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69" y="884253"/>
                <a:ext cx="8429131" cy="952500"/>
              </a:xfrm>
              <a:prstGeom prst="rect">
                <a:avLst/>
              </a:prstGeom>
              <a:blipFill rotWithShape="0">
                <a:blip r:embed="rId4"/>
                <a:stretch>
                  <a:fillRect t="-5128" b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A1E67FE3-DA52-4C7B-B14A-C47DBDA52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549428"/>
              </p:ext>
            </p:extLst>
          </p:nvPr>
        </p:nvGraphicFramePr>
        <p:xfrm>
          <a:off x="2514600" y="2895600"/>
          <a:ext cx="3200400" cy="39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0" name="Equation" r:id="rId5" imgW="1625400" imgH="203040" progId="Equation.DSMT4">
                  <p:embed/>
                </p:oleObj>
              </mc:Choice>
              <mc:Fallback>
                <p:oleObj name="Equation" r:id="rId5" imgW="1625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2895600"/>
                        <a:ext cx="3200400" cy="398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EA916911-C786-42E4-AB2D-BF55D996A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933755"/>
              </p:ext>
            </p:extLst>
          </p:nvPr>
        </p:nvGraphicFramePr>
        <p:xfrm>
          <a:off x="1752600" y="3505200"/>
          <a:ext cx="4967024" cy="1292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1" name="Equation" r:id="rId7" imgW="2539800" imgH="660240" progId="Equation.DSMT4">
                  <p:embed/>
                </p:oleObj>
              </mc:Choice>
              <mc:Fallback>
                <p:oleObj name="Equation" r:id="rId7" imgW="253980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3505200"/>
                        <a:ext cx="4967024" cy="1292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865369"/>
              </p:ext>
            </p:extLst>
          </p:nvPr>
        </p:nvGraphicFramePr>
        <p:xfrm>
          <a:off x="2971800" y="4943475"/>
          <a:ext cx="19812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2" name="Equation" r:id="rId9" imgW="838080" imgH="583920" progId="Equation.DSMT4">
                  <p:embed/>
                </p:oleObj>
              </mc:Choice>
              <mc:Fallback>
                <p:oleObj name="Equation" r:id="rId9" imgW="83808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71800" y="4943475"/>
                        <a:ext cx="1981200" cy="1319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内容占位符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5A0F97FF-EE13-43D0-ACD1-9B3F89FEC78B}"/>
              </a:ext>
            </a:extLst>
          </p:cNvPr>
          <p:cNvSpPr txBox="1">
            <a:spLocks/>
          </p:cNvSpPr>
          <p:nvPr/>
        </p:nvSpPr>
        <p:spPr>
          <a:xfrm>
            <a:off x="533400" y="2895600"/>
            <a:ext cx="2191965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 smtClean="0">
                <a:latin typeface="+mn-ea"/>
              </a:rPr>
              <a:t>约束条件：</a:t>
            </a:r>
            <a:endParaRPr lang="zh-CN" altLang="en-US" sz="2200" b="0" kern="0" dirty="0"/>
          </a:p>
        </p:txBody>
      </p:sp>
    </p:spTree>
    <p:extLst>
      <p:ext uri="{BB962C8B-B14F-4D97-AF65-F5344CB8AC3E}">
        <p14:creationId xmlns:p14="http://schemas.microsoft.com/office/powerpoint/2010/main" val="274703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95E9BC8-E950-435C-8A32-893E2B7416F1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13.4 </a:t>
            </a:r>
            <a:r>
              <a:rPr lang="zh-CN" altLang="en-US" kern="0" dirty="0" smtClean="0"/>
              <a:t>先验假设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62252F6B-3979-401C-9FCE-3AB5223F0D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1" y="1828800"/>
                <a:ext cx="6477000" cy="450691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/>
                  <a:t>1</a:t>
                </a:r>
                <a:r>
                  <a:rPr lang="en-US" altLang="zh-CN" sz="2200" b="0" kern="0" dirty="0"/>
                  <a:t>.  </a:t>
                </a:r>
                <a:r>
                  <a:rPr lang="zh-CN" altLang="en-US" sz="2200" b="0" kern="0" dirty="0"/>
                  <a:t>堆叠</a:t>
                </a:r>
                <a:r>
                  <a:rPr lang="zh-CN" altLang="en-US" sz="2200" b="0" kern="0" dirty="0" smtClean="0"/>
                  <a:t>矩阵</a:t>
                </a:r>
                <a:r>
                  <a:rPr lang="zh-CN" altLang="en-US" sz="2200" kern="0" dirty="0">
                    <a:solidFill>
                      <a:srgbClr val="FF0000"/>
                    </a:solidFill>
                  </a:rPr>
                  <a:t>列线性无关</a:t>
                </a:r>
                <a:endParaRPr lang="en-US" altLang="zh-CN" sz="2200" kern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pPr marL="457200" lvl="1" indent="0">
                  <a:buNone/>
                </a:pPr>
                <a:endParaRPr lang="en-US" altLang="zh-CN" sz="2200" kern="0" dirty="0"/>
              </a:p>
              <a:p>
                <a:pPr marL="457200" lvl="1" indent="0">
                  <a:buNone/>
                </a:pPr>
                <a:endParaRPr lang="en-US" altLang="zh-CN" sz="2200" b="0" kern="0" dirty="0"/>
              </a:p>
              <a:p>
                <a:r>
                  <a:rPr lang="en-US" altLang="zh-CN" sz="2200" b="0" kern="0" dirty="0"/>
                  <a:t>2.</a:t>
                </a:r>
                <a:r>
                  <a:rPr lang="zh-CN" altLang="en-US" sz="2200" b="0" kern="0" dirty="0"/>
                  <a:t>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行线性无关</a:t>
                </a:r>
                <a:endParaRPr lang="en-US" altLang="zh-CN" sz="2200" b="0" kern="0" dirty="0">
                  <a:solidFill>
                    <a:srgbClr val="FF0000"/>
                  </a:solidFill>
                </a:endParaRPr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假设“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条件</a:t>
                </a:r>
                <a:r>
                  <a:rPr lang="en-US" altLang="zh-CN" sz="2200" b="0" kern="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200" b="0" kern="0" dirty="0" smtClean="0"/>
                  <a:t>” 是</a:t>
                </a:r>
                <a:r>
                  <a:rPr lang="zh-CN" altLang="en-US" sz="2200" b="0" kern="0" dirty="0"/>
                  <a:t>一个比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200" b="0" kern="0" dirty="0" smtClean="0"/>
                  <a:t>可右逆</a:t>
                </a:r>
                <a:r>
                  <a:rPr lang="zh-CN" altLang="en-US" sz="2200" b="0" kern="0" dirty="0"/>
                  <a:t>更弱的条件</a:t>
                </a:r>
                <a:endParaRPr lang="en-US" altLang="zh-CN" sz="2200" b="0" kern="0" dirty="0"/>
              </a:p>
              <a:p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2252F6B-3979-401C-9FCE-3AB5223F0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1828800"/>
                <a:ext cx="6477000" cy="4506914"/>
              </a:xfrm>
              <a:prstGeom prst="rect">
                <a:avLst/>
              </a:prstGeom>
              <a:blipFill rotWithShape="0">
                <a:blip r:embed="rId3"/>
                <a:stretch>
                  <a:fillRect t="-1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65E82293-942A-4E47-8D3B-267657E0A7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268931"/>
              </p:ext>
            </p:extLst>
          </p:nvPr>
        </p:nvGraphicFramePr>
        <p:xfrm>
          <a:off x="2806700" y="2362200"/>
          <a:ext cx="19034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2" name="Equation" r:id="rId4" imgW="914400" imgH="457200" progId="Equation.DSMT4">
                  <p:embed/>
                </p:oleObj>
              </mc:Choice>
              <mc:Fallback>
                <p:oleObj name="Equation" r:id="rId4" imgW="914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6700" y="2362200"/>
                        <a:ext cx="1903413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E45B5AFC-26AC-4C2E-B857-CF3D7A0B7D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348925"/>
              </p:ext>
            </p:extLst>
          </p:nvPr>
        </p:nvGraphicFramePr>
        <p:xfrm>
          <a:off x="3810000" y="762000"/>
          <a:ext cx="1941512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3" name="Equation" r:id="rId6" imgW="838080" imgH="533160" progId="Equation.DSMT4">
                  <p:embed/>
                </p:oleObj>
              </mc:Choice>
              <mc:Fallback>
                <p:oleObj name="Equation" r:id="rId6" imgW="8380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762000"/>
                        <a:ext cx="1941512" cy="1236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96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="" xmlns:a16="http://schemas.microsoft.com/office/drawing/2014/main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13.4 </a:t>
            </a:r>
            <a:r>
              <a:rPr lang="zh-CN" altLang="en-US" kern="0" dirty="0" smtClean="0"/>
              <a:t>最小二乘法约束</a:t>
            </a:r>
            <a:r>
              <a:rPr lang="en-US" altLang="zh-CN" sz="4000" kern="0" dirty="0" smtClean="0"/>
              <a:t>KKT</a:t>
            </a:r>
            <a:r>
              <a:rPr lang="zh-CN" altLang="en-US" kern="0" dirty="0" smtClean="0"/>
              <a:t>条件</a:t>
            </a:r>
            <a:endParaRPr lang="zh-CN" altLang="en-US" kern="0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="" xmlns:a16="http://schemas.microsoft.com/office/drawing/2014/main" id="{E45B5AFC-26AC-4C2E-B857-CF3D7A0B7D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318188"/>
              </p:ext>
            </p:extLst>
          </p:nvPr>
        </p:nvGraphicFramePr>
        <p:xfrm>
          <a:off x="3276600" y="838200"/>
          <a:ext cx="2206625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6" name="Equation" r:id="rId4" imgW="952200" imgH="634680" progId="Equation.DSMT4">
                  <p:embed/>
                </p:oleObj>
              </mc:Choice>
              <mc:Fallback>
                <p:oleObj name="Equation" r:id="rId4" imgW="95220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0" y="838200"/>
                        <a:ext cx="2206625" cy="147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6553200" y="533400"/>
            <a:ext cx="2000250" cy="1297021"/>
            <a:chOff x="6629400" y="990600"/>
            <a:chExt cx="2000250" cy="1297021"/>
          </a:xfrm>
        </p:grpSpPr>
        <p:sp>
          <p:nvSpPr>
            <p:cNvPr id="4" name="流程图: 联系 3"/>
            <p:cNvSpPr/>
            <p:nvPr/>
          </p:nvSpPr>
          <p:spPr bwMode="auto">
            <a:xfrm rot="1590159">
              <a:off x="7010400" y="1371600"/>
              <a:ext cx="685800" cy="916021"/>
            </a:xfrm>
            <a:prstGeom prst="flowChartConnector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="" xmlns:a16="http://schemas.microsoft.com/office/drawing/2014/main" id="{E45B5AFC-26AC-4C2E-B857-CF3D7A0B7D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4912251"/>
                </p:ext>
              </p:extLst>
            </p:nvPr>
          </p:nvGraphicFramePr>
          <p:xfrm>
            <a:off x="6781800" y="990600"/>
            <a:ext cx="685800" cy="267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87" name="Equation" r:id="rId6" imgW="457200" imgH="177480" progId="Equation.DSMT4">
                    <p:embed/>
                  </p:oleObj>
                </mc:Choice>
                <mc:Fallback>
                  <p:oleObj name="Equation" r:id="rId6" imgW="45720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781800" y="990600"/>
                          <a:ext cx="685800" cy="2673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="" xmlns:a16="http://schemas.microsoft.com/office/drawing/2014/main" id="{E45B5AFC-26AC-4C2E-B857-CF3D7A0B7D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8414107"/>
                </p:ext>
              </p:extLst>
            </p:nvPr>
          </p:nvGraphicFramePr>
          <p:xfrm>
            <a:off x="7694613" y="1674813"/>
            <a:ext cx="935037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88" name="Equation" r:id="rId8" imgW="685800" imgH="393480" progId="Equation.DSMT4">
                    <p:embed/>
                  </p:oleObj>
                </mc:Choice>
                <mc:Fallback>
                  <p:oleObj name="Equation" r:id="rId8" imgW="68580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694613" y="1674813"/>
                          <a:ext cx="935037" cy="536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接连接符 5"/>
            <p:cNvCxnSpPr/>
            <p:nvPr/>
          </p:nvCxnSpPr>
          <p:spPr bwMode="auto">
            <a:xfrm flipV="1">
              <a:off x="6629400" y="990600"/>
              <a:ext cx="1143000" cy="1219200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" name="流程图: 联系 14"/>
            <p:cNvSpPr/>
            <p:nvPr/>
          </p:nvSpPr>
          <p:spPr bwMode="auto">
            <a:xfrm>
              <a:off x="7315200" y="1828800"/>
              <a:ext cx="76200" cy="76200"/>
            </a:xfrm>
            <a:prstGeom prst="flowChartConnector">
              <a:avLst/>
            </a:prstGeom>
            <a:solidFill>
              <a:srgbClr val="FF0000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39000" y="1828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alibri" pitchFamily="34" charset="0"/>
                </a:rPr>
                <a:t>b</a:t>
              </a:r>
              <a:endParaRPr lang="zh-CN" altLang="en-US" sz="1800" dirty="0" smtClean="0">
                <a:latin typeface="Calibri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85800" y="2057400"/>
                <a:ext cx="251543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kern="0" dirty="0"/>
                  <a:t>引入拉格朗日函数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57400"/>
                <a:ext cx="2515432" cy="430887"/>
              </a:xfrm>
              <a:prstGeom prst="rect">
                <a:avLst/>
              </a:prstGeom>
              <a:blipFill rotWithShape="0">
                <a:blip r:embed="rId10"/>
                <a:stretch>
                  <a:fillRect l="-3155" t="-11429" b="-2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633470"/>
              </p:ext>
            </p:extLst>
          </p:nvPr>
        </p:nvGraphicFramePr>
        <p:xfrm>
          <a:off x="1554163" y="2398713"/>
          <a:ext cx="53562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9" name="Equation" r:id="rId11" imgW="2501640" imgH="393480" progId="Equation.DSMT4">
                  <p:embed/>
                </p:oleObj>
              </mc:Choice>
              <mc:Fallback>
                <p:oleObj name="Equation" r:id="rId11" imgW="2501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54163" y="2398713"/>
                        <a:ext cx="5356225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518272"/>
              </p:ext>
            </p:extLst>
          </p:nvPr>
        </p:nvGraphicFramePr>
        <p:xfrm>
          <a:off x="2395538" y="3733800"/>
          <a:ext cx="44640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0" name="Equation" r:id="rId13" imgW="2044440" imgH="241200" progId="Equation.DSMT4">
                  <p:embed/>
                </p:oleObj>
              </mc:Choice>
              <mc:Fallback>
                <p:oleObj name="Equation" r:id="rId13" imgW="2044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95538" y="3733800"/>
                        <a:ext cx="4464050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85800" y="3200400"/>
                <a:ext cx="279756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kern="0" dirty="0"/>
                  <a:t>对拉格朗日函数求导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200400"/>
                <a:ext cx="2797561" cy="430887"/>
              </a:xfrm>
              <a:prstGeom prst="rect">
                <a:avLst/>
              </a:prstGeom>
              <a:blipFill rotWithShape="0">
                <a:blip r:embed="rId15"/>
                <a:stretch>
                  <a:fillRect l="-2838" t="-11268" b="-25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753863"/>
              </p:ext>
            </p:extLst>
          </p:nvPr>
        </p:nvGraphicFramePr>
        <p:xfrm>
          <a:off x="2362200" y="4419600"/>
          <a:ext cx="30226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1" name="Equation" r:id="rId16" imgW="1384200" imgH="228600" progId="Equation.DSMT4">
                  <p:embed/>
                </p:oleObj>
              </mc:Choice>
              <mc:Fallback>
                <p:oleObj name="Equation" r:id="rId16" imgW="138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62200" y="4419600"/>
                        <a:ext cx="3022600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="" xmlns:a16="http://schemas.microsoft.com/office/drawing/2014/main" id="{7DF6893C-F039-4559-8A9A-E45C525904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087450"/>
              </p:ext>
            </p:extLst>
          </p:nvPr>
        </p:nvGraphicFramePr>
        <p:xfrm>
          <a:off x="2438400" y="5181600"/>
          <a:ext cx="3058026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2" name="Equation" r:id="rId18" imgW="1549080" imgH="482400" progId="Equation.DSMT4">
                  <p:embed/>
                </p:oleObj>
              </mc:Choice>
              <mc:Fallback>
                <p:oleObj name="Equation" r:id="rId18" imgW="1549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38400" y="5181600"/>
                        <a:ext cx="3058026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左弧形箭头 2"/>
          <p:cNvSpPr/>
          <p:nvPr/>
        </p:nvSpPr>
        <p:spPr bwMode="auto">
          <a:xfrm>
            <a:off x="1447800" y="4343400"/>
            <a:ext cx="838200" cy="1447800"/>
          </a:xfrm>
          <a:prstGeom prst="curved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2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CD67B65-D8D4-4D49-B9BD-207C119C2ECF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13.4 KKT</a:t>
            </a:r>
            <a:r>
              <a:rPr lang="zh-CN" altLang="en-US" kern="0" dirty="0" smtClean="0"/>
              <a:t>最优条件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ECD1E3DD-3AD4-4DF4-BC05-DB9A8C9585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8" y="1028700"/>
                <a:ext cx="7896225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令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 smtClean="0"/>
                  <a:t>是约束优化</a:t>
                </a:r>
                <a:r>
                  <a:rPr lang="zh-CN" altLang="en-US" sz="2200" b="0" kern="0" dirty="0"/>
                  <a:t>问题的</a:t>
                </a:r>
                <a:r>
                  <a:rPr lang="zh-CN" altLang="en-US" sz="2200" b="0" kern="0" dirty="0" smtClean="0"/>
                  <a:t>解，则有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CD1E3DD-3AD4-4DF4-BC05-DB9A8C95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8" y="1028700"/>
                <a:ext cx="7896225" cy="952500"/>
              </a:xfrm>
              <a:prstGeom prst="rect">
                <a:avLst/>
              </a:prstGeom>
              <a:blipFill rotWithShape="0">
                <a:blip r:embed="rId3"/>
                <a:stretch>
                  <a:fillRect l="-77" t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7DF6893C-F039-4559-8A9A-E45C525904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506101"/>
              </p:ext>
            </p:extLst>
          </p:nvPr>
        </p:nvGraphicFramePr>
        <p:xfrm>
          <a:off x="1868488" y="1752600"/>
          <a:ext cx="50228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Equation" r:id="rId4" imgW="2273040" imgH="482400" progId="Equation.DSMT4">
                  <p:embed/>
                </p:oleObj>
              </mc:Choice>
              <mc:Fallback>
                <p:oleObj name="Equation" r:id="rId4" imgW="2273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8488" y="1752600"/>
                        <a:ext cx="50228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0B1A29E4-FE7C-45C5-86A9-080CAF9F9B0A}"/>
              </a:ext>
            </a:extLst>
          </p:cNvPr>
          <p:cNvSpPr txBox="1">
            <a:spLocks/>
          </p:cNvSpPr>
          <p:nvPr/>
        </p:nvSpPr>
        <p:spPr>
          <a:xfrm>
            <a:off x="381000" y="3200400"/>
            <a:ext cx="7896225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 smtClean="0"/>
              <a:t>优化条件</a:t>
            </a:r>
            <a:r>
              <a:rPr lang="en-US" altLang="zh-CN" sz="2200" b="0" kern="0" dirty="0" err="1" smtClean="0"/>
              <a:t>Karush</a:t>
            </a:r>
            <a:r>
              <a:rPr lang="en-US" altLang="zh-CN" sz="2200" b="0" kern="0" dirty="0" smtClean="0"/>
              <a:t>-Kuhn-Tucker(KKT)</a:t>
            </a:r>
            <a:r>
              <a:rPr lang="zh-CN" altLang="en-US" sz="2200" b="0" kern="0" dirty="0" smtClean="0"/>
              <a:t>等式</a:t>
            </a:r>
            <a:endParaRPr lang="en-US" altLang="zh-CN" sz="22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id="{9A6D78CC-EEEE-4E21-AB43-EBE19DA610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4114800"/>
                <a:ext cx="7896225" cy="1295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特殊情况</a:t>
                </a:r>
                <a:endParaRPr lang="en-US" altLang="zh-CN" sz="2200" b="0" kern="0" dirty="0"/>
              </a:p>
              <a:p>
                <a:pPr lvl="1"/>
                <a:r>
                  <a:rPr lang="zh-CN" altLang="en-US" sz="1800" b="0" kern="0" dirty="0" smtClean="0"/>
                  <a:t>最小二乘法问题：</a:t>
                </a:r>
                <a:r>
                  <a:rPr lang="zh-CN" altLang="en-US" sz="1800" b="0" kern="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800" b="0" kern="0" dirty="0"/>
                  <a:t>时，即为正规方程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1800" b="0" kern="0" dirty="0"/>
              </a:p>
              <a:p>
                <a:pPr lvl="1"/>
                <a:r>
                  <a:rPr lang="zh-CN" altLang="en-US" sz="1800" kern="0" dirty="0"/>
                  <a:t>最小</a:t>
                </a:r>
                <a:r>
                  <a:rPr lang="zh-CN" altLang="en-US" sz="1800" kern="0" dirty="0" smtClean="0"/>
                  <a:t>范数问题：</a:t>
                </a:r>
                <a:r>
                  <a:rPr lang="zh-CN" altLang="en-US" sz="1800" kern="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kern="0" dirty="0" err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800" i="1" kern="0" dirty="0" err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 kern="0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800" kern="0" dirty="0"/>
                  <a:t>时，可以推导得到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̂"/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6D78CC-EEEE-4E21-AB43-EBE19DA61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114800"/>
                <a:ext cx="7896225" cy="1295400"/>
              </a:xfrm>
              <a:prstGeom prst="rect">
                <a:avLst/>
              </a:prstGeom>
              <a:blipFill rotWithShape="0">
                <a:blip r:embed="rId6"/>
                <a:stretch>
                  <a:fillRect l="-77" t="-3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79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53FAAC6-9763-4421-8C8C-9D5935975331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13.4 </a:t>
            </a:r>
            <a:r>
              <a:rPr lang="zh-CN" altLang="en-US" kern="0" dirty="0" smtClean="0"/>
              <a:t>证明最优解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3B79EB22-AA0B-423C-B3BC-B67566DE88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8" y="1028700"/>
                <a:ext cx="7896225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假设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/>
                  <a:t>满足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200" b="0" kern="0" dirty="0"/>
                  <a:t>,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0" kern="0" dirty="0"/>
                  <a:t>满足</a:t>
                </a:r>
                <a:r>
                  <a:rPr lang="en-US" altLang="zh-CN" sz="2200" b="0" kern="0" dirty="0" smtClean="0"/>
                  <a:t>KKT</a:t>
                </a:r>
                <a:r>
                  <a:rPr lang="zh-CN" altLang="en-US" sz="2200" b="0" kern="0" dirty="0" smtClean="0"/>
                  <a:t>等式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B79EB22-AA0B-423C-B3BC-B67566DE8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8" y="1028700"/>
                <a:ext cx="7896225" cy="952500"/>
              </a:xfrm>
              <a:prstGeom prst="rect">
                <a:avLst/>
              </a:prstGeom>
              <a:blipFill rotWithShape="0">
                <a:blip r:embed="rId3"/>
                <a:stretch>
                  <a:fillRect l="-77" t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24FC7614-DE35-4EE9-A19D-97F083A66E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87802"/>
              </p:ext>
            </p:extLst>
          </p:nvPr>
        </p:nvGraphicFramePr>
        <p:xfrm>
          <a:off x="1600200" y="1425575"/>
          <a:ext cx="59007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0" name="Equation" r:id="rId4" imgW="3441600" imgH="583920" progId="Equation.DSMT4">
                  <p:embed/>
                </p:oleObj>
              </mc:Choice>
              <mc:Fallback>
                <p:oleObj name="Equation" r:id="rId4" imgW="34416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1425575"/>
                        <a:ext cx="5900738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672ADEF6-7AA8-4080-B08B-BD7D4E167A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5073" y="3933217"/>
                <a:ext cx="7896225" cy="124838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第三行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altLang="zh-CN" sz="22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200" b="0" kern="0" dirty="0">
                  <a:solidFill>
                    <a:srgbClr val="FF0000"/>
                  </a:solidFill>
                </a:endParaRPr>
              </a:p>
              <a:p>
                <a:r>
                  <a:rPr lang="zh-CN" altLang="en-US" sz="2200" b="0" kern="0" dirty="0" smtClean="0"/>
                  <a:t>第四</a:t>
                </a:r>
                <a:r>
                  <a:rPr lang="zh-CN" altLang="en-US" sz="2200" b="0" kern="0" dirty="0"/>
                  <a:t>行</a:t>
                </a:r>
                <a14:m>
                  <m:oMath xmlns:m="http://schemas.openxmlformats.org/officeDocument/2006/math">
                    <m:r>
                      <a:rPr lang="en-US" altLang="zh-CN" sz="2200" b="0" i="1" kern="0" smtClean="0">
                        <a:solidFill>
                          <a:srgbClr val="36F42C"/>
                        </a:solidFill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smtClean="0">
                        <a:solidFill>
                          <a:srgbClr val="36F42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smtClean="0">
                        <a:solidFill>
                          <a:srgbClr val="36F42C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̂"/>
                        <m:ctrlPr>
                          <a:rPr lang="en-US" altLang="zh-CN" sz="2200" b="0" i="1" kern="0" smtClean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smtClean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b="0" i="1" kern="0" dirty="0" smtClean="0">
                        <a:solidFill>
                          <a:srgbClr val="36F42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solidFill>
                          <a:srgbClr val="36F42C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200" b="0" i="1" kern="0" dirty="0" smtClean="0">
                        <a:solidFill>
                          <a:srgbClr val="36F4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endParaRPr lang="en-US" altLang="zh-CN" sz="2200" b="0" kern="0" dirty="0">
                  <a:solidFill>
                    <a:srgbClr val="36F42C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/>
                  <a:t>是</a:t>
                </a:r>
                <a:r>
                  <a:rPr lang="zh-CN" altLang="en-US" sz="2200" b="0" kern="0" dirty="0" smtClean="0"/>
                  <a:t>唯一性，因为假设矩阵</a:t>
                </a:r>
                <a:r>
                  <a:rPr lang="en-US" altLang="zh-CN" sz="2200" b="0" kern="0" dirty="0" smtClean="0"/>
                  <a:t>A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列线性无关</a:t>
                </a:r>
                <a:r>
                  <a:rPr lang="zh-CN" altLang="en-US" sz="2200" b="0" kern="0" dirty="0" smtClean="0"/>
                  <a:t>，</a:t>
                </a:r>
                <a:r>
                  <a:rPr lang="en-US" altLang="zh-CN" sz="2200" b="0" kern="0" dirty="0" smtClean="0"/>
                  <a:t>C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行线性无关</a:t>
                </a:r>
                <a:r>
                  <a:rPr lang="zh-CN" altLang="en-US" sz="2200" b="0" kern="0" dirty="0" smtClean="0"/>
                  <a:t>，即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72ADEF6-7AA8-4080-B08B-BD7D4E167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73" y="3933217"/>
                <a:ext cx="7896225" cy="1248383"/>
              </a:xfrm>
              <a:prstGeom prst="rect">
                <a:avLst/>
              </a:prstGeom>
              <a:blipFill rotWithShape="0">
                <a:blip r:embed="rId6"/>
                <a:stretch>
                  <a:fillRect t="-3902" b="-8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DD0B0A4E-04A2-4EC9-A9F8-3192D24041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628991"/>
              </p:ext>
            </p:extLst>
          </p:nvPr>
        </p:nvGraphicFramePr>
        <p:xfrm>
          <a:off x="2874963" y="6019800"/>
          <a:ext cx="26447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1" name="Equation" r:id="rId7" imgW="1168200" imgH="203040" progId="Equation.DSMT4">
                  <p:embed/>
                </p:oleObj>
              </mc:Choice>
              <mc:Fallback>
                <p:oleObj name="Equation" r:id="rId7" imgW="1168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74963" y="6019800"/>
                        <a:ext cx="264477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7DF6893C-F039-4559-8A9A-E45C525904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819463"/>
              </p:ext>
            </p:extLst>
          </p:nvPr>
        </p:nvGraphicFramePr>
        <p:xfrm>
          <a:off x="5562600" y="457200"/>
          <a:ext cx="34242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2" name="Equation" r:id="rId9" imgW="1549080" imgH="482400" progId="Equation.DSMT4">
                  <p:embed/>
                </p:oleObj>
              </mc:Choice>
              <mc:Fallback>
                <p:oleObj name="Equation" r:id="rId9" imgW="1549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62600" y="457200"/>
                        <a:ext cx="3424237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="" xmlns:a16="http://schemas.microsoft.com/office/drawing/2014/main" id="{24FC7614-DE35-4EE9-A19D-97F083A66E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088548"/>
              </p:ext>
            </p:extLst>
          </p:nvPr>
        </p:nvGraphicFramePr>
        <p:xfrm>
          <a:off x="1600200" y="2427288"/>
          <a:ext cx="5159375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3" name="Equation" r:id="rId11" imgW="3009600" imgH="863280" progId="Equation.DSMT4">
                  <p:embed/>
                </p:oleObj>
              </mc:Choice>
              <mc:Fallback>
                <p:oleObj name="Equation" r:id="rId11" imgW="30096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0200" y="2427288"/>
                        <a:ext cx="5159375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DD0B0A4E-04A2-4EC9-A9F8-3192D24041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155903"/>
              </p:ext>
            </p:extLst>
          </p:nvPr>
        </p:nvGraphicFramePr>
        <p:xfrm>
          <a:off x="2544763" y="5076825"/>
          <a:ext cx="33051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4" name="Equation" r:id="rId13" imgW="1460160" imgH="228600" progId="Equation.DSMT4">
                  <p:embed/>
                </p:oleObj>
              </mc:Choice>
              <mc:Fallback>
                <p:oleObj name="Equation" r:id="rId13" imgW="1460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44763" y="5076825"/>
                        <a:ext cx="33051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DD0B0A4E-04A2-4EC9-A9F8-3192D24041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468799"/>
              </p:ext>
            </p:extLst>
          </p:nvPr>
        </p:nvGraphicFramePr>
        <p:xfrm>
          <a:off x="2743200" y="5486400"/>
          <a:ext cx="30749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5" name="Equation" r:id="rId15" imgW="1358640" imgH="228600" progId="Equation.DSMT4">
                  <p:embed/>
                </p:oleObj>
              </mc:Choice>
              <mc:Fallback>
                <p:oleObj name="Equation" r:id="rId15" imgW="1358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43200" y="5486400"/>
                        <a:ext cx="3074987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505200" y="4343400"/>
                <a:ext cx="31270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kern="0">
                                <a:solidFill>
                                  <a:srgbClr val="36F42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kern="0" smtClean="0">
                                <a:solidFill>
                                  <a:srgbClr val="36F42C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i="1" kern="0">
                                    <a:solidFill>
                                      <a:srgbClr val="36F42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kern="0">
                                    <a:solidFill>
                                      <a:srgbClr val="36F42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 kern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kern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acc>
                          <m:accPr>
                            <m:chr m:val="̂"/>
                            <m:ctrlPr>
                              <a:rPr lang="en-US" altLang="zh-CN" i="1" kern="0">
                                <a:solidFill>
                                  <a:srgbClr val="36F42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kern="0">
                                <a:solidFill>
                                  <a:srgbClr val="36F42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343400"/>
                <a:ext cx="3127075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585"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26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4793AA-062A-42EF-99E9-B9DF9D3A4A42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13.4 </a:t>
            </a:r>
            <a:r>
              <a:rPr lang="zh-CN" altLang="en-US" kern="0" dirty="0"/>
              <a:t>非奇异性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057A377A-CF7D-4786-BA0A-4B09C56DBB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8" y="1028700"/>
                <a:ext cx="7896225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如果矩阵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kern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列线性无关</a:t>
                </a:r>
                <a:r>
                  <a:rPr lang="zh-CN" altLang="en-US" sz="2200" b="0" kern="0" dirty="0" smtClean="0"/>
                  <a:t>，</a:t>
                </a:r>
                <a:r>
                  <a:rPr lang="en-US" altLang="zh-CN" sz="2200" b="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行线性无关</a:t>
                </a:r>
                <a:r>
                  <a:rPr lang="zh-CN" altLang="en-US" sz="2200" b="0" kern="0" dirty="0" smtClean="0"/>
                  <a:t>，则</a:t>
                </a:r>
                <a:r>
                  <a:rPr lang="zh-CN" altLang="en-US" sz="2200" b="0" kern="0" dirty="0"/>
                  <a:t>矩阵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057A377A-CF7D-4786-BA0A-4B09C56DB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8" y="1028700"/>
                <a:ext cx="7896225" cy="952500"/>
              </a:xfrm>
              <a:prstGeom prst="rect">
                <a:avLst/>
              </a:prstGeom>
              <a:blipFill rotWithShape="0">
                <a:blip r:embed="rId3"/>
                <a:stretch>
                  <a:fillRect l="-77" t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43F1D8F6-FC07-4AF0-AD44-08E237764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157169"/>
              </p:ext>
            </p:extLst>
          </p:nvPr>
        </p:nvGraphicFramePr>
        <p:xfrm>
          <a:off x="3730625" y="1525776"/>
          <a:ext cx="1682750" cy="103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0" name="Equation" r:id="rId4" imgW="787320" imgH="482400" progId="Equation.DSMT4">
                  <p:embed/>
                </p:oleObj>
              </mc:Choice>
              <mc:Fallback>
                <p:oleObj name="Equation" r:id="rId4" imgW="787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0625" y="1525776"/>
                        <a:ext cx="1682750" cy="103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3580F7A6-F0CD-41BE-9F9A-7A88A8682A6B}"/>
              </a:ext>
            </a:extLst>
          </p:cNvPr>
          <p:cNvSpPr txBox="1">
            <a:spLocks/>
          </p:cNvSpPr>
          <p:nvPr/>
        </p:nvSpPr>
        <p:spPr>
          <a:xfrm>
            <a:off x="381000" y="2438400"/>
            <a:ext cx="7896225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200" b="0" kern="0" dirty="0"/>
              <a:t>    为非奇异矩阵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9426A271-EF61-4CDF-BE57-18FA1EC1BF2A}"/>
              </a:ext>
            </a:extLst>
          </p:cNvPr>
          <p:cNvSpPr txBox="1">
            <a:spLocks/>
          </p:cNvSpPr>
          <p:nvPr/>
        </p:nvSpPr>
        <p:spPr>
          <a:xfrm>
            <a:off x="302597" y="3281409"/>
            <a:ext cx="7896225" cy="9525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证明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CD00FB93-F616-4128-ACF4-48270F4B6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731008"/>
              </p:ext>
            </p:extLst>
          </p:nvPr>
        </p:nvGraphicFramePr>
        <p:xfrm>
          <a:off x="1536700" y="3124200"/>
          <a:ext cx="66992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1" name="Equation" r:id="rId6" imgW="3530520" imgH="1244520" progId="Equation.DSMT4">
                  <p:embed/>
                </p:oleObj>
              </mc:Choice>
              <mc:Fallback>
                <p:oleObj name="Equation" r:id="rId6" imgW="353052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6700" y="3124200"/>
                        <a:ext cx="669925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内容占位符 2">
            <a:extLst>
              <a:ext uri="{FF2B5EF4-FFF2-40B4-BE49-F238E27FC236}">
                <a16:creationId xmlns="" xmlns:a16="http://schemas.microsoft.com/office/drawing/2014/main" id="{057A377A-CF7D-4786-BA0A-4B09C56DBBAD}"/>
              </a:ext>
            </a:extLst>
          </p:cNvPr>
          <p:cNvSpPr txBox="1">
            <a:spLocks/>
          </p:cNvSpPr>
          <p:nvPr/>
        </p:nvSpPr>
        <p:spPr>
          <a:xfrm>
            <a:off x="4953000" y="5029200"/>
            <a:ext cx="1828800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2200" b="0" kern="0" dirty="0" smtClean="0">
                <a:solidFill>
                  <a:srgbClr val="FF0000"/>
                </a:solidFill>
              </a:rPr>
              <a:t>A</a:t>
            </a:r>
            <a:r>
              <a:rPr lang="zh-CN" altLang="en-US" sz="2200" b="0" kern="0" dirty="0" smtClean="0">
                <a:solidFill>
                  <a:srgbClr val="FF0000"/>
                </a:solidFill>
              </a:rPr>
              <a:t>列线性无关</a:t>
            </a:r>
            <a:endParaRPr lang="zh-CN" altLang="en-US" sz="2200" b="0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id="{057A377A-CF7D-4786-BA0A-4B09C56DBB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9200" y="5562600"/>
                <a:ext cx="64770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200" b="0" kern="0" dirty="0" smtClean="0"/>
                  <a:t>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200" b="0" ker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200" b="0" ker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，则当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200" b="0" kern="0" dirty="0" smtClean="0"/>
                  <a:t>，有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ker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200" b="0" i="1" kern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57A377A-CF7D-4786-BA0A-4B09C56DB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562600"/>
                <a:ext cx="6477000" cy="457200"/>
              </a:xfrm>
              <a:prstGeom prst="rect">
                <a:avLst/>
              </a:prstGeom>
              <a:blipFill rotWithShape="0">
                <a:blip r:embed="rId8"/>
                <a:stretch>
                  <a:fillRect l="-1223" t="-4000" b="-2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="" xmlns:a16="http://schemas.microsoft.com/office/drawing/2014/main" id="{057A377A-CF7D-4786-BA0A-4B09C56DBB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1200" y="6019800"/>
                <a:ext cx="18288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行线性无关</a:t>
                </a:r>
                <a:endParaRPr lang="zh-CN" altLang="en-US" sz="2200" b="0" kern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xmlns="" id="{057A377A-CF7D-4786-BA0A-4B09C56DB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019800"/>
                <a:ext cx="1828800" cy="457200"/>
              </a:xfrm>
              <a:prstGeom prst="rect">
                <a:avLst/>
              </a:prstGeom>
              <a:blipFill rotWithShape="0">
                <a:blip r:embed="rId9"/>
                <a:stretch>
                  <a:fillRect l="-333" t="-10667" r="-667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18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24476B-84B8-4B79-BFA8-6513BD905B0E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13.4 </a:t>
            </a:r>
            <a:r>
              <a:rPr lang="zh-CN" altLang="en-US" kern="0" dirty="0"/>
              <a:t>奇异性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5FA9E4A6-CEB1-44A3-BA3C-336E531D7A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499" y="2732635"/>
                <a:ext cx="7896225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ker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列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线性相关</a:t>
                </a:r>
                <a:r>
                  <a:rPr lang="zh-CN" altLang="en-US" sz="2200" b="0" kern="0" dirty="0" smtClean="0"/>
                  <a:t>，</a:t>
                </a:r>
                <a:r>
                  <a:rPr lang="zh-CN" altLang="en-US" sz="2200" b="0" kern="0" dirty="0"/>
                  <a:t>则存在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zh-CN" altLang="en-US" sz="2200" b="0" kern="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200" b="0" kern="0" dirty="0"/>
                  <a:t>,</a:t>
                </a:r>
                <a:r>
                  <a:rPr lang="zh-CN" altLang="en-US" sz="2200" b="0" kern="0" dirty="0"/>
                  <a:t>则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A9E4A6-CEB1-44A3-BA3C-336E531D7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99" y="2732635"/>
                <a:ext cx="7896225" cy="952500"/>
              </a:xfrm>
              <a:prstGeom prst="rect">
                <a:avLst/>
              </a:prstGeom>
              <a:blipFill rotWithShape="0">
                <a:blip r:embed="rId3"/>
                <a:stretch>
                  <a:fillRect l="-77" t="-4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="" xmlns:a16="http://schemas.microsoft.com/office/drawing/2014/main" id="{F89FF938-C967-408D-9ABD-96FD1FD988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498" y="889176"/>
                <a:ext cx="8700102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如果矩阵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ker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列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线性无关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和</a:t>
                </a:r>
                <a:r>
                  <a:rPr lang="en-US" altLang="zh-CN" sz="2200" b="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行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线性无关不同时成立</a:t>
                </a:r>
                <a:r>
                  <a:rPr lang="zh-CN" altLang="en-US" sz="2200" b="0" kern="0" dirty="0" smtClean="0"/>
                  <a:t>，</a:t>
                </a:r>
                <a:r>
                  <a:rPr lang="zh-CN" altLang="en-US" sz="2200" b="0" kern="0" dirty="0"/>
                  <a:t>则</a:t>
                </a:r>
                <a:r>
                  <a:rPr lang="zh-CN" altLang="en-US" sz="2200" b="0" kern="0" dirty="0" smtClean="0"/>
                  <a:t>矩阵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F89FF938-C967-408D-9ABD-96FD1FD98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98" y="889176"/>
                <a:ext cx="8700102" cy="952500"/>
              </a:xfrm>
              <a:prstGeom prst="rect">
                <a:avLst/>
              </a:prstGeom>
              <a:blipFill rotWithShape="0">
                <a:blip r:embed="rId4"/>
                <a:stretch>
                  <a:fillRect l="-70" t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B6323815-5E20-46FC-A89F-092C7210B9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88429"/>
              </p:ext>
            </p:extLst>
          </p:nvPr>
        </p:nvGraphicFramePr>
        <p:xfrm>
          <a:off x="3361308" y="3273866"/>
          <a:ext cx="2146300" cy="832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6" name="Equation" r:id="rId5" imgW="1244520" imgH="482400" progId="Equation.DSMT4">
                  <p:embed/>
                </p:oleObj>
              </mc:Choice>
              <mc:Fallback>
                <p:oleObj name="Equation" r:id="rId5" imgW="12445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61308" y="3273866"/>
                        <a:ext cx="2146300" cy="832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id="{C28CF4AC-9BE1-459D-958D-F527083718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126" y="4171086"/>
                <a:ext cx="7896225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行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线性相关</a:t>
                </a:r>
                <a:r>
                  <a:rPr lang="zh-CN" altLang="en-US" sz="2200" b="0" kern="0" dirty="0" smtClean="0"/>
                  <a:t>，</a:t>
                </a:r>
                <a:r>
                  <a:rPr lang="zh-CN" altLang="en-US" sz="2200" b="0" kern="0" dirty="0"/>
                  <a:t>则存在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zh-CN" altLang="en-US" sz="2200" b="0" kern="0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200" b="0" kern="0" dirty="0"/>
                  <a:t>,</a:t>
                </a:r>
                <a:r>
                  <a:rPr lang="zh-CN" altLang="en-US" sz="2200" b="0" kern="0" dirty="0"/>
                  <a:t>则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28CF4AC-9BE1-459D-958D-F52708371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26" y="4171086"/>
                <a:ext cx="7896225" cy="952500"/>
              </a:xfrm>
              <a:prstGeom prst="rect">
                <a:avLst/>
              </a:prstGeom>
              <a:blipFill rotWithShape="0">
                <a:blip r:embed="rId7"/>
                <a:stretch>
                  <a:fillRect t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F720924D-939F-41D6-A188-05B07255D4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423545"/>
              </p:ext>
            </p:extLst>
          </p:nvPr>
        </p:nvGraphicFramePr>
        <p:xfrm>
          <a:off x="3460749" y="4697108"/>
          <a:ext cx="2222500" cy="87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7" name="Equation" r:id="rId8" imgW="1231560" imgH="482400" progId="Equation.DSMT4">
                  <p:embed/>
                </p:oleObj>
              </mc:Choice>
              <mc:Fallback>
                <p:oleObj name="Equation" r:id="rId8" imgW="12315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60749" y="4697108"/>
                        <a:ext cx="2222500" cy="87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6DAA168F-9DE8-40AF-AC02-57CAAE2C60F6}"/>
              </a:ext>
            </a:extLst>
          </p:cNvPr>
          <p:cNvSpPr txBox="1">
            <a:spLocks/>
          </p:cNvSpPr>
          <p:nvPr/>
        </p:nvSpPr>
        <p:spPr>
          <a:xfrm>
            <a:off x="291500" y="5567778"/>
            <a:ext cx="7896225" cy="9525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 smtClean="0"/>
              <a:t>因此该</a:t>
            </a:r>
            <a:r>
              <a:rPr lang="zh-CN" altLang="en-US" sz="2200" b="0" kern="0" dirty="0"/>
              <a:t>矩阵为奇异矩阵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DCB4782B-4F69-49D3-9A6F-39ED076099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370549"/>
              </p:ext>
            </p:extLst>
          </p:nvPr>
        </p:nvGraphicFramePr>
        <p:xfrm>
          <a:off x="3419075" y="1332319"/>
          <a:ext cx="16827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8" name="Equation" r:id="rId10" imgW="1682766" imgH="1031797" progId="Equation.DSMT4">
                  <p:embed/>
                </p:oleObj>
              </mc:Choice>
              <mc:Fallback>
                <p:oleObj name="Equation" r:id="rId10" imgW="1682766" imgH="103179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19075" y="1332319"/>
                        <a:ext cx="1682750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643D55D7-3620-4FAB-B5CB-C7EE22B380ED}"/>
              </a:ext>
            </a:extLst>
          </p:cNvPr>
          <p:cNvSpPr txBox="1">
            <a:spLocks/>
          </p:cNvSpPr>
          <p:nvPr/>
        </p:nvSpPr>
        <p:spPr>
          <a:xfrm>
            <a:off x="623887" y="2243224"/>
            <a:ext cx="7896225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200" b="0" kern="0" dirty="0"/>
              <a:t>    为奇异矩阵</a:t>
            </a:r>
          </a:p>
        </p:txBody>
      </p:sp>
    </p:spTree>
    <p:extLst>
      <p:ext uri="{BB962C8B-B14F-4D97-AF65-F5344CB8AC3E}">
        <p14:creationId xmlns:p14="http://schemas.microsoft.com/office/powerpoint/2010/main" val="280176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81000" y="2133600"/>
                <a:ext cx="7290586" cy="1927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算法：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𝐻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𝑓𝑙𝑜𝑝𝑠</m:t>
                        </m:r>
                      </m:e>
                    </m:d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𝑓𝑙𝑜𝑝𝑠</m:t>
                        </m:r>
                      </m:e>
                    </m:d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用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LU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分</a:t>
                </a:r>
                <a:r>
                  <a:rPr lang="zh-CN" altLang="en-US" sz="2200" kern="0" dirty="0">
                    <a:latin typeface="Calibri" pitchFamily="34" charset="0"/>
                  </a:rPr>
                  <a:t>解法求解下列线性方程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𝑝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+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𝑓𝑙𝑜𝑝𝑠</m:t>
                        </m:r>
                      </m:e>
                    </m:d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：</a:t>
                </a: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133600"/>
                <a:ext cx="7290586" cy="1927451"/>
              </a:xfrm>
              <a:prstGeom prst="rect">
                <a:avLst/>
              </a:prstGeom>
              <a:blipFill rotWithShape="0">
                <a:blip r:embed="rId4"/>
                <a:stretch>
                  <a:fillRect l="-2343" t="-4430" b="-424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13.5 </a:t>
            </a:r>
            <a:r>
              <a:rPr lang="en-US" altLang="zh-CN" kern="0" dirty="0"/>
              <a:t>LU</a:t>
            </a:r>
            <a:r>
              <a:rPr lang="zh-CN" altLang="en-US" kern="0" dirty="0" smtClean="0"/>
              <a:t>分解求解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799343"/>
              </p:ext>
            </p:extLst>
          </p:nvPr>
        </p:nvGraphicFramePr>
        <p:xfrm>
          <a:off x="2924653" y="1028700"/>
          <a:ext cx="306339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6" name="Equation" r:id="rId5" imgW="1549080" imgH="482400" progId="Equation.DSMT4">
                  <p:embed/>
                </p:oleObj>
              </mc:Choice>
              <mc:Fallback>
                <p:oleObj name="Equation" r:id="rId5" imgW="1549080" imgH="4824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4653" y="1028700"/>
                        <a:ext cx="3063397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61308" y="5396138"/>
                <a:ext cx="561288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复杂度为：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𝑚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3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𝑝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𝑓𝑙𝑜𝑝𝑠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308" y="5396138"/>
                <a:ext cx="5612883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2823" t="-164286" r="-2063" b="-2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305841" y="4219442"/>
          <a:ext cx="2648206" cy="1006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7" name="Equation" r:id="rId8" imgW="1269720" imgH="482400" progId="Equation.DSMT4">
                  <p:embed/>
                </p:oleObj>
              </mc:Choice>
              <mc:Fallback>
                <p:oleObj name="Equation" r:id="rId8" imgW="1269720" imgH="4824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05841" y="4219442"/>
                        <a:ext cx="2648206" cy="1006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667000" y="1981200"/>
                <a:ext cx="3810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981200"/>
                <a:ext cx="3810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45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457200" y="3200400"/>
                <a:ext cx="400231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𝑑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kern="0" dirty="0">
                    <a:latin typeface="Calibri" pitchFamily="34" charset="0"/>
                  </a:rPr>
                  <a:t>KKT</a:t>
                </a:r>
                <a:r>
                  <a:rPr lang="zh-CN" altLang="en-US" sz="2200" kern="0" dirty="0">
                    <a:latin typeface="Calibri" pitchFamily="34" charset="0"/>
                  </a:rPr>
                  <a:t>条件写成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200400"/>
                <a:ext cx="4002314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3957" t="-26786" r="-2892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13.6 </a:t>
            </a:r>
            <a:r>
              <a:rPr lang="en-US" altLang="zh-CN" kern="0" dirty="0"/>
              <a:t>QR</a:t>
            </a:r>
            <a:r>
              <a:rPr lang="zh-CN" altLang="en-US" kern="0" dirty="0" smtClean="0"/>
              <a:t>分解求解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84425" y="4762592"/>
                <a:ext cx="810260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 smtClean="0">
                    <a:latin typeface="Calibri" pitchFamily="34" charset="0"/>
                  </a:rPr>
                  <a:t>假设</a:t>
                </a:r>
                <a:r>
                  <a:rPr lang="en-US" altLang="zh-CN" sz="2200" kern="0" dirty="0">
                    <a:latin typeface="Calibri" pitchFamily="34" charset="0"/>
                  </a:rPr>
                  <a:t>1</a:t>
                </a:r>
                <a:r>
                  <a:rPr lang="zh-CN" altLang="en-US" sz="2200" kern="0" dirty="0">
                    <a:latin typeface="Calibri" pitchFamily="34" charset="0"/>
                  </a:rPr>
                  <a:t>保证了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是非</a:t>
                </a:r>
                <a:r>
                  <a:rPr lang="zh-CN" altLang="en-US" sz="2200" kern="0" dirty="0" smtClean="0">
                    <a:latin typeface="Calibri" pitchFamily="34" charset="0"/>
                  </a:rPr>
                  <a:t>奇异的</a:t>
                </a:r>
                <a:r>
                  <a:rPr lang="zh-CN" altLang="en-US" sz="2200" dirty="0" smtClean="0">
                    <a:ea typeface="微软雅黑" pitchFamily="34" charset="-122"/>
                  </a:rPr>
                  <a:t>，即存在</a:t>
                </a:r>
                <a:r>
                  <a:rPr lang="zh-CN" altLang="en-US" sz="2200" kern="0" dirty="0" smtClean="0">
                    <a:latin typeface="Calibri" pitchFamily="34" charset="0"/>
                  </a:rPr>
                  <a:t>以下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kern="0">
                        <a:latin typeface="Cambria Math" panose="02040503050406030204" pitchFamily="18" charset="0"/>
                      </a:rPr>
                      <m:t>QR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因子分解：</a:t>
                </a: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425" y="4762592"/>
                <a:ext cx="8102603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1956" t="-26786" r="-158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233814"/>
              </p:ext>
            </p:extLst>
          </p:nvPr>
        </p:nvGraphicFramePr>
        <p:xfrm>
          <a:off x="1905000" y="3657600"/>
          <a:ext cx="41592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5" name="Equation" r:id="rId6" imgW="1993680" imgH="482400" progId="Equation.DSMT4">
                  <p:embed/>
                </p:oleObj>
              </mc:Choice>
              <mc:Fallback>
                <p:oleObj name="Equation" r:id="rId6" imgW="1993680" imgH="4824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5000" y="3657600"/>
                        <a:ext cx="4159250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94658"/>
              </p:ext>
            </p:extLst>
          </p:nvPr>
        </p:nvGraphicFramePr>
        <p:xfrm>
          <a:off x="3505200" y="5257800"/>
          <a:ext cx="33750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6" name="Equation" r:id="rId8" imgW="1765080" imgH="482400" progId="Equation.DSMT4">
                  <p:embed/>
                </p:oleObj>
              </mc:Choice>
              <mc:Fallback>
                <p:oleObj name="Equation" r:id="rId8" imgW="1765080" imgH="48240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05200" y="5257800"/>
                        <a:ext cx="3375025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48773"/>
              </p:ext>
            </p:extLst>
          </p:nvPr>
        </p:nvGraphicFramePr>
        <p:xfrm>
          <a:off x="1725613" y="1752600"/>
          <a:ext cx="64325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7" name="Equation" r:id="rId10" imgW="2946240" imgH="482400" progId="Equation.DSMT4">
                  <p:embed/>
                </p:oleObj>
              </mc:Choice>
              <mc:Fallback>
                <p:oleObj name="Equation" r:id="rId10" imgW="2946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5613" y="1752600"/>
                        <a:ext cx="6432550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367478"/>
              </p:ext>
            </p:extLst>
          </p:nvPr>
        </p:nvGraphicFramePr>
        <p:xfrm>
          <a:off x="1752600" y="2743200"/>
          <a:ext cx="30226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8" name="Equation" r:id="rId12" imgW="1384200" imgH="228600" progId="Equation.DSMT4">
                  <p:embed/>
                </p:oleObj>
              </mc:Choice>
              <mc:Fallback>
                <p:oleObj name="Equation" r:id="rId12" imgW="138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52600" y="2743200"/>
                        <a:ext cx="3022600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57200" y="1752600"/>
            <a:ext cx="12952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en-US" altLang="zh-CN" sz="2200" dirty="0" smtClean="0">
                <a:solidFill>
                  <a:srgbClr val="FF0000"/>
                </a:solidFill>
                <a:ea typeface="微软雅黑" pitchFamily="34" charset="-122"/>
              </a:rPr>
              <a:t>KKT</a:t>
            </a:r>
            <a:r>
              <a:rPr lang="zh-CN" altLang="en-US" sz="2200" dirty="0" smtClean="0">
                <a:solidFill>
                  <a:srgbClr val="FF0000"/>
                </a:solidFill>
                <a:ea typeface="微软雅黑" pitchFamily="34" charset="-122"/>
              </a:rPr>
              <a:t>条件</a:t>
            </a:r>
            <a:r>
              <a:rPr lang="zh-CN" altLang="en-US" sz="2200" dirty="0" smtClean="0">
                <a:ea typeface="微软雅黑" pitchFamily="34" charset="-122"/>
              </a:rPr>
              <a:t>：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81000" y="762000"/>
                <a:ext cx="5824351" cy="436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kern="0" dirty="0" smtClean="0"/>
                  <a:t>由于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kern="0" dirty="0" smtClean="0"/>
                  <a:t>满足</a:t>
                </a:r>
                <a14:m>
                  <m:oMath xmlns:m="http://schemas.openxmlformats.org/officeDocument/2006/math">
                    <m:r>
                      <a:rPr lang="en-US" altLang="zh-CN" sz="2200" i="1" kern="0" dirty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̂"/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kern="0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200" dirty="0" smtClean="0"/>
                  <a:t>，</a:t>
                </a:r>
                <a:r>
                  <a:rPr lang="zh-CN" altLang="en-US" sz="2200" dirty="0"/>
                  <a:t>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sz="22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̂"/>
                        <m:ctrlPr>
                          <a:rPr lang="en-US" altLang="zh-CN" sz="22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US" altLang="zh-CN" sz="2200" i="1" kern="0" dirty="0" smtClean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i="1" kern="0" dirty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i="1" kern="0" dirty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sz="2200" b="0" i="1" kern="0" dirty="0" smtClean="0">
                        <a:solidFill>
                          <a:srgbClr val="36F42C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200" dirty="0" smtClean="0"/>
                  <a:t>，可得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762000"/>
                <a:ext cx="5824351" cy="436979"/>
              </a:xfrm>
              <a:prstGeom prst="rect">
                <a:avLst/>
              </a:prstGeom>
              <a:blipFill rotWithShape="0">
                <a:blip r:embed="rId14"/>
                <a:stretch>
                  <a:fillRect l="-1361" t="-8333" b="-26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532401"/>
              </p:ext>
            </p:extLst>
          </p:nvPr>
        </p:nvGraphicFramePr>
        <p:xfrm>
          <a:off x="914400" y="5257800"/>
          <a:ext cx="5588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9" name="Equation" r:id="rId15" imgW="291960" imgH="457200" progId="Equation.DSMT4">
                  <p:embed/>
                </p:oleObj>
              </mc:Choice>
              <mc:Fallback>
                <p:oleObj name="Equation" r:id="rId15" imgW="291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4400" y="5257800"/>
                        <a:ext cx="558800" cy="874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447800" y="5486400"/>
            <a:ext cx="1974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kern="0" dirty="0">
                <a:latin typeface="Calibri" pitchFamily="34" charset="0"/>
              </a:rPr>
              <a:t>列向量</a:t>
            </a:r>
            <a:r>
              <a:rPr lang="zh-CN" altLang="en-US" sz="2200" kern="0" dirty="0" smtClean="0">
                <a:latin typeface="Calibri" pitchFamily="34" charset="0"/>
              </a:rPr>
              <a:t>无关，则</a:t>
            </a:r>
            <a:endParaRPr lang="zh-CN" altLang="en-US" sz="2200" kern="0" dirty="0">
              <a:latin typeface="Calibri" pitchFamily="34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45019"/>
              </p:ext>
            </p:extLst>
          </p:nvPr>
        </p:nvGraphicFramePr>
        <p:xfrm>
          <a:off x="1752600" y="1066800"/>
          <a:ext cx="43783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0" name="Equation" r:id="rId17" imgW="2044440" imgH="393480" progId="Equation.DSMT4">
                  <p:embed/>
                </p:oleObj>
              </mc:Choice>
              <mc:Fallback>
                <p:oleObj name="Equation" r:id="rId17" imgW="2044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52600" y="1066800"/>
                        <a:ext cx="4378325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uiExpand="1" build="p"/>
      <p:bldP spid="13" grpId="0" build="p"/>
      <p:bldP spid="1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84425" y="2539500"/>
                <a:ext cx="734592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将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第一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个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方程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两边</a:t>
                </a:r>
                <a14:m>
                  <m:oMath xmlns:m="http://schemas.openxmlformats.org/officeDocument/2006/math"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乘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和并令变量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  <m:acc>
                      <m:accPr>
                        <m:chr m:val="̂"/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相乘，可得：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425" y="2539500"/>
                <a:ext cx="7345922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158" t="-27273" r="-1577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13.6 </a:t>
            </a:r>
            <a:r>
              <a:rPr lang="en-US" altLang="zh-CN" kern="0" dirty="0"/>
              <a:t>QR</a:t>
            </a:r>
            <a:r>
              <a:rPr lang="zh-CN" altLang="en-US" kern="0" dirty="0"/>
              <a:t>分解的解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507560"/>
              </p:ext>
            </p:extLst>
          </p:nvPr>
        </p:nvGraphicFramePr>
        <p:xfrm>
          <a:off x="2438400" y="1371600"/>
          <a:ext cx="3962400" cy="995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3" name="Equation" r:id="rId5" imgW="1917360" imgH="482400" progId="Equation.DSMT4">
                  <p:embed/>
                </p:oleObj>
              </mc:Choice>
              <mc:Fallback>
                <p:oleObj name="Equation" r:id="rId5" imgW="1917360" imgH="4824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1371600"/>
                        <a:ext cx="3962400" cy="995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84425" y="4389661"/>
                <a:ext cx="635885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𝐶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𝐶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ea typeface="微软雅黑" pitchFamily="34" charset="-122"/>
                  </a:rPr>
                  <a:t>行</a:t>
                </a:r>
                <a:r>
                  <a:rPr lang="zh-CN" altLang="en-US" sz="2200" dirty="0" smtClean="0">
                    <a:ea typeface="微软雅黑" pitchFamily="34" charset="-122"/>
                  </a:rPr>
                  <a:t>线性无关：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425" y="4389661"/>
                <a:ext cx="6358857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2493" t="-25000" r="-1822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094038" y="3130550"/>
          <a:ext cx="30734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4" name="Equation" r:id="rId8" imgW="1473120" imgH="482400" progId="Equation.DSMT4">
                  <p:embed/>
                </p:oleObj>
              </mc:Choice>
              <mc:Fallback>
                <p:oleObj name="Equation" r:id="rId8" imgW="1473120" imgH="4824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94038" y="3130550"/>
                        <a:ext cx="3073400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600" y="1000616"/>
            <a:ext cx="26032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200" dirty="0"/>
              <a:t>代入</a:t>
            </a:r>
            <a:r>
              <a:rPr lang="en-US" altLang="zh-CN" sz="2200" dirty="0"/>
              <a:t>QR</a:t>
            </a:r>
            <a:r>
              <a:rPr lang="zh-CN" altLang="en-US" sz="2200" dirty="0"/>
              <a:t>分解</a:t>
            </a:r>
            <a:r>
              <a:rPr lang="zh-CN" altLang="en-US" sz="2200" dirty="0" smtClean="0"/>
              <a:t>，可得：</a:t>
            </a:r>
            <a:endParaRPr lang="zh-CN" altLang="en-US" sz="22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09881" y="4907654"/>
          <a:ext cx="6440125" cy="467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5" name="Equation" r:id="rId10" imgW="3327120" imgH="241200" progId="Equation.DSMT4">
                  <p:embed/>
                </p:oleObj>
              </mc:Choice>
              <mc:Fallback>
                <p:oleObj name="Equation" r:id="rId10" imgW="3327120" imgH="2412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09881" y="4907654"/>
                        <a:ext cx="6440125" cy="467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36460" y="5615667"/>
                <a:ext cx="375089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>
                    <a:ea typeface="微软雅黑" pitchFamily="34" charset="-122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𝐶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行线性无关</a:t>
                </a:r>
                <a:r>
                  <a:rPr lang="zh-CN" altLang="en-US" sz="2200" dirty="0">
                    <a:ea typeface="微软雅黑" pitchFamily="34" charset="-122"/>
                  </a:rPr>
                  <a:t>的(假设2)。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60" y="5615667"/>
                <a:ext cx="3750899" cy="430887"/>
              </a:xfrm>
              <a:prstGeom prst="rect">
                <a:avLst/>
              </a:prstGeom>
              <a:blipFill rotWithShape="0">
                <a:blip r:embed="rId12"/>
                <a:stretch>
                  <a:fillRect l="-2114" t="-9859" r="-1626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 bwMode="auto">
          <a:xfrm>
            <a:off x="2590800" y="1828800"/>
            <a:ext cx="37338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743398"/>
              </p:ext>
            </p:extLst>
          </p:nvPr>
        </p:nvGraphicFramePr>
        <p:xfrm>
          <a:off x="4038600" y="304800"/>
          <a:ext cx="41592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6" name="Equation" r:id="rId13" imgW="1993680" imgH="482400" progId="Equation.DSMT4">
                  <p:embed/>
                </p:oleObj>
              </mc:Choice>
              <mc:Fallback>
                <p:oleObj name="Equation" r:id="rId13" imgW="1993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38600" y="304800"/>
                        <a:ext cx="4159250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198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3200400"/>
            <a:ext cx="3533775" cy="3371850"/>
          </a:xfrm>
          <a:prstGeom prst="rect">
            <a:avLst/>
          </a:prstGeom>
        </p:spPr>
      </p:pic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65989"/>
              </p:ext>
            </p:extLst>
          </p:nvPr>
        </p:nvGraphicFramePr>
        <p:xfrm>
          <a:off x="4953000" y="3962400"/>
          <a:ext cx="3894138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4" name="Equation" r:id="rId4" imgW="2781000" imgH="1320480" progId="Equation.DSMT4">
                  <p:embed/>
                </p:oleObj>
              </mc:Choice>
              <mc:Fallback>
                <p:oleObj name="Equation" r:id="rId4" imgW="278100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53000" y="3962400"/>
                        <a:ext cx="3894138" cy="185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76200" y="3517307"/>
            <a:ext cx="4784725" cy="2586631"/>
            <a:chOff x="1676400" y="3505200"/>
            <a:chExt cx="4784725" cy="2586631"/>
          </a:xfrm>
        </p:grpSpPr>
        <p:cxnSp>
          <p:nvCxnSpPr>
            <p:cNvPr id="8" name="直接连接符 7"/>
            <p:cNvCxnSpPr>
              <a:stCxn id="2" idx="3"/>
            </p:cNvCxnSpPr>
            <p:nvPr/>
          </p:nvCxnSpPr>
          <p:spPr bwMode="auto">
            <a:xfrm flipV="1">
              <a:off x="2943225" y="5334000"/>
              <a:ext cx="257175" cy="156369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aphicFrame>
          <p:nvGraphicFramePr>
            <p:cNvPr id="2" name="对象 1"/>
            <p:cNvGraphicFramePr>
              <a:graphicFrameLocks noChangeAspect="1"/>
            </p:cNvGraphicFramePr>
            <p:nvPr>
              <p:extLst/>
            </p:nvPr>
          </p:nvGraphicFramePr>
          <p:xfrm>
            <a:off x="1676400" y="5334000"/>
            <a:ext cx="126682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85" name="Equation" r:id="rId6" imgW="977760" imgH="241200" progId="Equation.DSMT4">
                    <p:embed/>
                  </p:oleObj>
                </mc:Choice>
                <mc:Fallback>
                  <p:oleObj name="Equation" r:id="rId6" imgW="9777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676400" y="5334000"/>
                          <a:ext cx="1266825" cy="3127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5377693"/>
                </p:ext>
              </p:extLst>
            </p:nvPr>
          </p:nvGraphicFramePr>
          <p:xfrm>
            <a:off x="4800600" y="5779093"/>
            <a:ext cx="166052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86" name="Equation" r:id="rId8" imgW="1282680" imgH="241200" progId="Equation.DSMT4">
                    <p:embed/>
                  </p:oleObj>
                </mc:Choice>
                <mc:Fallback>
                  <p:oleObj name="Equation" r:id="rId8" imgW="1282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800600" y="5779093"/>
                          <a:ext cx="1660525" cy="3127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/>
            </p:nvPr>
          </p:nvGraphicFramePr>
          <p:xfrm>
            <a:off x="5257800" y="5105400"/>
            <a:ext cx="254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87" name="Equation" r:id="rId10" imgW="152280" imgH="228600" progId="Equation.DSMT4">
                    <p:embed/>
                  </p:oleObj>
                </mc:Choice>
                <mc:Fallback>
                  <p:oleObj name="Equation" r:id="rId10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257800" y="5105400"/>
                          <a:ext cx="2540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/>
            </p:nvPr>
          </p:nvGraphicFramePr>
          <p:xfrm>
            <a:off x="3657600" y="3505200"/>
            <a:ext cx="274638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88" name="Equation" r:id="rId12" imgW="164880" imgH="228600" progId="Equation.DSMT4">
                    <p:embed/>
                  </p:oleObj>
                </mc:Choice>
                <mc:Fallback>
                  <p:oleObj name="Equation" r:id="rId12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657600" y="3505200"/>
                          <a:ext cx="274638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9099976"/>
                </p:ext>
              </p:extLst>
            </p:nvPr>
          </p:nvGraphicFramePr>
          <p:xfrm>
            <a:off x="3810000" y="3874093"/>
            <a:ext cx="1439863" cy="284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89" name="Equation" r:id="rId14" imgW="1028520" imgH="203040" progId="Equation.DSMT4">
                    <p:embed/>
                  </p:oleObj>
                </mc:Choice>
                <mc:Fallback>
                  <p:oleObj name="Equation" r:id="rId14" imgW="10285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810000" y="3874093"/>
                          <a:ext cx="1439863" cy="284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直接连接符 21"/>
            <p:cNvCxnSpPr/>
            <p:nvPr/>
          </p:nvCxnSpPr>
          <p:spPr bwMode="auto">
            <a:xfrm flipH="1">
              <a:off x="3871965" y="4118149"/>
              <a:ext cx="533400" cy="22860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81000" y="2438400"/>
                <a:ext cx="8303812" cy="434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惩罚未能满足约束条件，引入拉格朗日函数</m:t>
                    </m:r>
                    <m:d>
                      <m:d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𝐿𝑎𝑔𝑟𝑎𝑛𝑔𝑒</m:t>
                        </m:r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𝐹𝑢𝑛𝑐𝑡𝑖𝑜𝑛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: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438400"/>
                <a:ext cx="8303812" cy="434286"/>
              </a:xfrm>
              <a:prstGeom prst="rect">
                <a:avLst/>
              </a:prstGeom>
              <a:blipFill rotWithShape="0">
                <a:blip r:embed="rId20"/>
                <a:stretch>
                  <a:fillRect l="-661" t="-8451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标题 1">
            <a:extLst>
              <a:ext uri="{FF2B5EF4-FFF2-40B4-BE49-F238E27FC236}">
                <a16:creationId xmlns="" xmlns:a16="http://schemas.microsoft.com/office/drawing/2014/main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13.1 </a:t>
            </a:r>
            <a:r>
              <a:rPr lang="zh-CN" altLang="en-US" dirty="0" smtClean="0"/>
              <a:t>约束优化</a:t>
            </a:r>
            <a:r>
              <a:rPr lang="zh-CN" altLang="en-US" dirty="0"/>
              <a:t>问题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20883"/>
              </p:ext>
            </p:extLst>
          </p:nvPr>
        </p:nvGraphicFramePr>
        <p:xfrm>
          <a:off x="1447800" y="4191000"/>
          <a:ext cx="21431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0" name="Equation" r:id="rId21" imgW="152280" imgH="228600" progId="Equation.DSMT4">
                  <p:embed/>
                </p:oleObj>
              </mc:Choice>
              <mc:Fallback>
                <p:oleObj name="Equation" r:id="rId21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47800" y="4191000"/>
                        <a:ext cx="214313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398778"/>
              </p:ext>
            </p:extLst>
          </p:nvPr>
        </p:nvGraphicFramePr>
        <p:xfrm>
          <a:off x="1973263" y="4953000"/>
          <a:ext cx="23177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1" name="Equation" r:id="rId23" imgW="164880" imgH="228600" progId="Equation.DSMT4">
                  <p:embed/>
                </p:oleObj>
              </mc:Choice>
              <mc:Fallback>
                <p:oleObj name="Equation" r:id="rId2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973263" y="4953000"/>
                        <a:ext cx="231775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761232"/>
              </p:ext>
            </p:extLst>
          </p:nvPr>
        </p:nvGraphicFramePr>
        <p:xfrm>
          <a:off x="2514600" y="1038225"/>
          <a:ext cx="360203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2" name="Equation" r:id="rId25" imgW="1549080" imgH="558720" progId="Equation.DSMT4">
                  <p:embed/>
                </p:oleObj>
              </mc:Choice>
              <mc:Fallback>
                <p:oleObj name="Equation" r:id="rId25" imgW="15490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514600" y="1038225"/>
                        <a:ext cx="3602038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828800" y="2819400"/>
                <a:ext cx="6553200" cy="431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/>
                        <m:t> 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)=2</m:t>
                      </m:r>
                      <m:sSubSup>
                        <m:sSub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(1−</m:t>
                      </m:r>
                      <m:sSubSup>
                        <m:sSub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819400"/>
                <a:ext cx="6553200" cy="431465"/>
              </a:xfrm>
              <a:prstGeom prst="rect">
                <a:avLst/>
              </a:prstGeom>
              <a:blipFill rotWithShape="0">
                <a:blip r:embed="rId2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337976" y="3200400"/>
                <a:ext cx="582044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976" y="3200400"/>
                <a:ext cx="5820440" cy="646331"/>
              </a:xfrm>
              <a:prstGeom prst="rect">
                <a:avLst/>
              </a:prstGeom>
              <a:blipFill rotWithShape="0">
                <a:blip r:embed="rId28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98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84425" y="2539500"/>
                <a:ext cx="6350713" cy="343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方程</a:t>
                </a:r>
                <a:r>
                  <a:rPr lang="zh-CN" altLang="en-US" sz="2200" dirty="0" smtClean="0">
                    <a:ea typeface="微软雅黑" pitchFamily="34" charset="-122"/>
                  </a:rPr>
                  <a:t>第</a:t>
                </a:r>
                <a:r>
                  <a:rPr lang="en-US" altLang="zh-CN" sz="2200" dirty="0">
                    <a:ea typeface="微软雅黑" pitchFamily="34" charset="-122"/>
                  </a:rPr>
                  <a:t>1</a:t>
                </a:r>
                <a:r>
                  <a:rPr lang="zh-CN" altLang="en-US" sz="2200" dirty="0">
                    <a:ea typeface="微软雅黑" pitchFamily="34" charset="-122"/>
                  </a:rPr>
                  <a:t>行</a:t>
                </a:r>
                <a:r>
                  <a:rPr lang="zh-CN" altLang="en-US" sz="2200" dirty="0" smtClean="0">
                    <a:ea typeface="微软雅黑" pitchFamily="34" charset="-122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𝑤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，并代入</a:t>
                </a:r>
                <a:r>
                  <a:rPr lang="zh-CN" altLang="en-US" sz="2200" dirty="0">
                    <a:ea typeface="微软雅黑" pitchFamily="34" charset="-122"/>
                  </a:rPr>
                  <a:t>第二行：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425" y="2539500"/>
                <a:ext cx="6350713" cy="343364"/>
              </a:xfrm>
              <a:prstGeom prst="rect">
                <a:avLst/>
              </a:prstGeom>
              <a:blipFill rotWithShape="0">
                <a:blip r:embed="rId4"/>
                <a:stretch>
                  <a:fillRect l="-2495" t="-25000" r="-1919" b="-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13.6 </a:t>
            </a:r>
            <a:r>
              <a:rPr lang="en-US" altLang="zh-CN" kern="0" dirty="0"/>
              <a:t>QR</a:t>
            </a:r>
            <a:r>
              <a:rPr lang="zh-CN" altLang="en-US" kern="0" dirty="0"/>
              <a:t>分解的解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338513" y="1395413"/>
          <a:ext cx="25812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8" name="Equation" r:id="rId5" imgW="1473120" imgH="482400" progId="Equation.DSMT4">
                  <p:embed/>
                </p:oleObj>
              </mc:Choice>
              <mc:Fallback>
                <p:oleObj name="Equation" r:id="rId5" imgW="1473120" imgH="4824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8513" y="1395413"/>
                        <a:ext cx="2581275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84425" y="3926199"/>
                <a:ext cx="5673989" cy="347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用</a:t>
                </a:r>
                <a:r>
                  <a:rPr lang="en-US" altLang="zh-CN" sz="2200" dirty="0">
                    <a:ea typeface="微软雅黑" pitchFamily="34" charset="-122"/>
                  </a:rPr>
                  <a:t>QR</a:t>
                </a:r>
                <a:r>
                  <a:rPr lang="zh-CN" altLang="en-US" sz="2200" dirty="0">
                    <a:ea typeface="微软雅黑" pitchFamily="34" charset="-122"/>
                  </a:rPr>
                  <a:t>分解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</m:acc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来解这个关于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𝑤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的方程：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425" y="3926199"/>
                <a:ext cx="5673989" cy="347211"/>
              </a:xfrm>
              <a:prstGeom prst="rect">
                <a:avLst/>
              </a:prstGeom>
              <a:blipFill rotWithShape="0">
                <a:blip r:embed="rId7"/>
                <a:stretch>
                  <a:fillRect l="-2793" t="-21053" r="-2148" b="-4912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65811"/>
              </p:ext>
            </p:extLst>
          </p:nvPr>
        </p:nvGraphicFramePr>
        <p:xfrm>
          <a:off x="2609850" y="3109913"/>
          <a:ext cx="40830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9" name="Equation" r:id="rId8" imgW="1955520" imgH="241200" progId="Equation.DSMT4">
                  <p:embed/>
                </p:oleObj>
              </mc:Choice>
              <mc:Fallback>
                <p:oleObj name="Equation" r:id="rId8" imgW="1955520" imgH="2412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09850" y="3109913"/>
                        <a:ext cx="4083050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609600" y="1000616"/>
                <a:ext cx="3229025" cy="343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200" dirty="0" smtClean="0"/>
                  <a:t>利用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2200" dirty="0"/>
                  <a:t>的</a:t>
                </a:r>
                <a:r>
                  <a:rPr lang="en-US" altLang="zh-CN" sz="2200" dirty="0"/>
                  <a:t>QR</a:t>
                </a:r>
                <a:r>
                  <a:rPr lang="zh-CN" altLang="en-US" sz="2200" dirty="0"/>
                  <a:t>分解来求解：</a:t>
                </a:r>
              </a:p>
            </p:txBody>
          </p:sp>
        </mc:Choice>
        <mc:Fallback xmlns="">
          <p:sp>
            <p:nvSpPr>
              <p:cNvPr id="2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000616"/>
                <a:ext cx="3229025" cy="343364"/>
              </a:xfrm>
              <a:prstGeom prst="rect">
                <a:avLst/>
              </a:prstGeom>
              <a:blipFill rotWithShape="0">
                <a:blip r:embed="rId10"/>
                <a:stretch>
                  <a:fillRect l="-5283" t="-23214" r="-4528" b="-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96819" y="5316745"/>
            <a:ext cx="24416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ea typeface="微软雅黑" pitchFamily="34" charset="-122"/>
              </a:rPr>
              <a:t>上式可以简化为：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3429000" y="1828800"/>
            <a:ext cx="24384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667000" y="4572000"/>
                <a:ext cx="3038396" cy="439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572000"/>
                <a:ext cx="3038396" cy="439287"/>
              </a:xfrm>
              <a:prstGeom prst="rect">
                <a:avLst/>
              </a:prstGeom>
              <a:blipFill rotWithShape="0">
                <a:blip r:embed="rId11"/>
                <a:stretch>
                  <a:fillRect t="-6944" b="-15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743200" y="5867400"/>
                <a:ext cx="2855077" cy="439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867400"/>
                <a:ext cx="2855077" cy="439287"/>
              </a:xfrm>
              <a:prstGeom prst="rect">
                <a:avLst/>
              </a:prstGeom>
              <a:blipFill rotWithShape="0">
                <a:blip r:embed="rId12"/>
                <a:stretch>
                  <a:fillRect t="-6944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2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build="p"/>
      <p:bldP spid="4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57200" y="2021049"/>
            <a:ext cx="2923877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ea typeface="微软雅黑" pitchFamily="34" charset="-122"/>
              </a:rPr>
              <a:t>算法过程：</a:t>
            </a:r>
            <a:endParaRPr lang="en-US" altLang="zh-CN" sz="2200" dirty="0">
              <a:ea typeface="微软雅黑" pitchFamily="34" charset="-122"/>
            </a:endParaRP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ea typeface="微软雅黑" pitchFamily="34" charset="-122"/>
              </a:rPr>
              <a:t>1. </a:t>
            </a:r>
            <a:r>
              <a:rPr lang="zh-CN" altLang="en-US" sz="2200" dirty="0">
                <a:ea typeface="微软雅黑" pitchFamily="34" charset="-122"/>
              </a:rPr>
              <a:t>计算两个</a:t>
            </a:r>
            <a:r>
              <a:rPr lang="en-US" altLang="zh-CN" sz="2200" dirty="0">
                <a:ea typeface="微软雅黑" pitchFamily="34" charset="-122"/>
              </a:rPr>
              <a:t>QR</a:t>
            </a:r>
            <a:r>
              <a:rPr lang="zh-CN" altLang="en-US" sz="2200" dirty="0">
                <a:ea typeface="微软雅黑" pitchFamily="34" charset="-122"/>
              </a:rPr>
              <a:t>分解：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13.6 </a:t>
            </a:r>
            <a:r>
              <a:rPr lang="en-US" altLang="zh-CN" kern="0" dirty="0"/>
              <a:t>QR</a:t>
            </a:r>
            <a:r>
              <a:rPr lang="zh-CN" altLang="en-US" kern="0" dirty="0"/>
              <a:t>分解综述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457200" y="4343021"/>
                <a:ext cx="6382966" cy="1371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2. </a:t>
                </a:r>
                <a:r>
                  <a:rPr lang="zh-CN" altLang="en-US" sz="2200" dirty="0">
                    <a:ea typeface="微软雅黑" pitchFamily="34" charset="-122"/>
                  </a:rPr>
                  <a:t>用前代法求解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𝑅</m:t>
                            </m:r>
                          </m:e>
                        </m:acc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𝑢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𝑑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𝑄</m:t>
                            </m:r>
                          </m:e>
                        </m:acc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𝑢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3. </a:t>
                </a:r>
                <a:r>
                  <a:rPr lang="zh-CN" altLang="en-US" sz="2200" dirty="0">
                    <a:ea typeface="微软雅黑" pitchFamily="34" charset="-122"/>
                  </a:rPr>
                  <a:t>用回代法求解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</m:acc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𝑤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sSubSup>
                      <m:sSub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𝑤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4. </a:t>
                </a:r>
                <a:r>
                  <a:rPr lang="zh-CN" altLang="en-US" sz="2200" dirty="0">
                    <a:ea typeface="微软雅黑" pitchFamily="34" charset="-122"/>
                  </a:rPr>
                  <a:t>用回代法计算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  <m:acc>
                      <m:accPr>
                        <m:chr m:val="̂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343021"/>
                <a:ext cx="6382966" cy="1371979"/>
              </a:xfrm>
              <a:prstGeom prst="rect">
                <a:avLst/>
              </a:prstGeom>
              <a:blipFill rotWithShape="0">
                <a:blip r:embed="rId4"/>
                <a:stretch>
                  <a:fillRect l="-2483" t="-5310" r="-1910" b="-110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910282"/>
              </p:ext>
            </p:extLst>
          </p:nvPr>
        </p:nvGraphicFramePr>
        <p:xfrm>
          <a:off x="2470150" y="2962275"/>
          <a:ext cx="410051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0" name="Equation" r:id="rId5" imgW="1765080" imgH="482400" progId="Equation.DSMT4">
                  <p:embed/>
                </p:oleObj>
              </mc:Choice>
              <mc:Fallback>
                <p:oleObj name="Equation" r:id="rId5" imgW="1765080" imgH="4824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0150" y="2962275"/>
                        <a:ext cx="4100513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943560"/>
              </p:ext>
            </p:extLst>
          </p:nvPr>
        </p:nvGraphicFramePr>
        <p:xfrm>
          <a:off x="1600200" y="838200"/>
          <a:ext cx="416083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1" name="Equation" r:id="rId7" imgW="4160830" imgH="1007676" progId="Equation.DSMT4">
                  <p:embed/>
                </p:oleObj>
              </mc:Choice>
              <mc:Fallback>
                <p:oleObj name="Equation" r:id="rId7" imgW="4160830" imgH="1007676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0200" y="838200"/>
                        <a:ext cx="4160837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57200" y="5975241"/>
            <a:ext cx="53719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/>
              <a:t>复杂度：QR分解有2(p + m)n</a:t>
            </a:r>
            <a:r>
              <a:rPr lang="zh-CN" altLang="en-US" sz="2200" baseline="30000" dirty="0"/>
              <a:t>2</a:t>
            </a:r>
            <a:r>
              <a:rPr lang="zh-CN" altLang="en-US" sz="2200" dirty="0"/>
              <a:t> + 2np</a:t>
            </a:r>
            <a:r>
              <a:rPr lang="zh-CN" altLang="en-US" sz="2200" baseline="30000" dirty="0"/>
              <a:t>2</a:t>
            </a:r>
            <a:r>
              <a:rPr lang="zh-CN" altLang="en-US" sz="2200" dirty="0"/>
              <a:t>次</a:t>
            </a:r>
            <a:r>
              <a:rPr lang="en-US" altLang="zh-CN" sz="2200" dirty="0"/>
              <a:t>flops</a:t>
            </a:r>
            <a:r>
              <a:rPr lang="zh-CN" altLang="en-US" sz="2200" dirty="0"/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943600" y="1066800"/>
                <a:ext cx="2855077" cy="439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zh-CN" altLang="en-US" sz="2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066800"/>
                <a:ext cx="2855077" cy="439287"/>
              </a:xfrm>
              <a:prstGeom prst="rect">
                <a:avLst/>
              </a:prstGeom>
              <a:blipFill rotWithShape="0">
                <a:blip r:embed="rId9"/>
                <a:stretch>
                  <a:fillRect t="-6944" b="-15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68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build="p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685800" y="1676400"/>
                <a:ext cx="160447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𝑝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676400"/>
                <a:ext cx="1604478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0646" t="-25000" r="-9506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13.6 </a:t>
            </a:r>
            <a:r>
              <a:rPr lang="zh-CN" altLang="en-US" kern="0" dirty="0" smtClean="0"/>
              <a:t>复杂度</a:t>
            </a:r>
            <a:r>
              <a:rPr lang="en-US" altLang="zh-CN" kern="0" dirty="0" smtClean="0"/>
              <a:t>QR vs LU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609600" y="2286000"/>
                <a:ext cx="70805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LU</a:t>
                </a:r>
                <a:r>
                  <a:rPr lang="zh-CN" altLang="en-US" sz="2200" dirty="0" smtClean="0">
                    <a:ea typeface="微软雅黑" pitchFamily="34" charset="-122"/>
                  </a:rPr>
                  <a:t>复杂度：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𝑚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3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𝑝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𝑚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16</m:t>
                            </m:r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3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286000"/>
                <a:ext cx="7080528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238" t="-164286" r="-3528" b="-2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609600" y="3124200"/>
                <a:ext cx="548650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QR</a:t>
                </a:r>
                <a:r>
                  <a:rPr lang="zh-CN" altLang="en-US" sz="2200" dirty="0" smtClean="0">
                    <a:ea typeface="微软雅黑" pitchFamily="34" charset="-122"/>
                  </a:rPr>
                  <a:t>复杂度：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200" dirty="0"/>
                      <m:t>2(</m:t>
                    </m:r>
                    <m:r>
                      <m:rPr>
                        <m:nor/>
                      </m:rPr>
                      <a:rPr lang="zh-CN" altLang="en-US" sz="2200" dirty="0"/>
                      <m:t>p</m:t>
                    </m:r>
                    <m:r>
                      <m:rPr>
                        <m:nor/>
                      </m:rPr>
                      <a:rPr lang="zh-CN" altLang="en-US" sz="2200" dirty="0"/>
                      <m:t> + </m:t>
                    </m:r>
                    <m:r>
                      <m:rPr>
                        <m:nor/>
                      </m:rPr>
                      <a:rPr lang="zh-CN" altLang="en-US" sz="2200" dirty="0"/>
                      <m:t>m</m:t>
                    </m:r>
                    <m:r>
                      <m:rPr>
                        <m:nor/>
                      </m:rPr>
                      <a:rPr lang="zh-CN" altLang="en-US" sz="2200" dirty="0"/>
                      <m:t>)</m:t>
                    </m:r>
                    <m:r>
                      <m:rPr>
                        <m:nor/>
                      </m:rPr>
                      <a:rPr lang="zh-CN" altLang="en-US" sz="2200" dirty="0"/>
                      <m:t>n</m:t>
                    </m:r>
                    <m:r>
                      <m:rPr>
                        <m:nor/>
                      </m:rPr>
                      <a:rPr lang="zh-CN" altLang="en-US" sz="2200" baseline="30000" dirty="0"/>
                      <m:t>2</m:t>
                    </m:r>
                    <m:r>
                      <m:rPr>
                        <m:nor/>
                      </m:rPr>
                      <a:rPr lang="zh-CN" altLang="en-US" sz="2200" dirty="0"/>
                      <m:t> + 2</m:t>
                    </m:r>
                    <m:r>
                      <m:rPr>
                        <m:nor/>
                      </m:rPr>
                      <a:rPr lang="zh-CN" altLang="en-US" sz="2200" dirty="0"/>
                      <m:t>np</m:t>
                    </m:r>
                    <m:r>
                      <m:rPr>
                        <m:nor/>
                      </m:rPr>
                      <a:rPr lang="zh-CN" altLang="en-US" sz="2200" baseline="30000" dirty="0"/>
                      <m:t>2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𝑚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+4</m:t>
                    </m:r>
                    <m:sSup>
                      <m:sSup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124200"/>
                <a:ext cx="5486502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2889" t="-27273" r="-111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609600" y="4004846"/>
                <a:ext cx="4918782" cy="3397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稳定性：</a:t>
                </a:r>
                <a:r>
                  <a:rPr lang="en-US" altLang="zh-CN" sz="2200" dirty="0" smtClean="0">
                    <a:ea typeface="微软雅黑" pitchFamily="34" charset="-122"/>
                  </a:rPr>
                  <a:t>QR</a:t>
                </a:r>
                <a:r>
                  <a:rPr lang="zh-CN" altLang="en-US" sz="2200" dirty="0" smtClean="0">
                    <a:ea typeface="微软雅黑" pitchFamily="34" charset="-122"/>
                  </a:rPr>
                  <a:t>分解避免直接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计算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A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004846"/>
                <a:ext cx="4918782" cy="339773"/>
              </a:xfrm>
              <a:prstGeom prst="rect">
                <a:avLst/>
              </a:prstGeom>
              <a:blipFill rotWithShape="0">
                <a:blip r:embed="rId6"/>
                <a:stretch>
                  <a:fillRect l="-3222" t="-25000" r="-2602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629400" y="1600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作业 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16.11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81000" y="2133600"/>
                <a:ext cx="8839200" cy="458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200" kern="0" dirty="0" smtClean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2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CN" sz="2200" b="0" i="0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200" kern="0" dirty="0" smtClean="0">
                    <a:latin typeface="Calibri" pitchFamily="34" charset="0"/>
                  </a:rPr>
                  <a:t>,</a:t>
                </a:r>
                <a:r>
                  <a:rPr lang="en-US" altLang="zh-CN" sz="22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200" kern="0" dirty="0" smtClean="0">
                    <a:latin typeface="Calibri" pitchFamily="34" charset="0"/>
                  </a:rPr>
                  <a:t>,</a:t>
                </a:r>
                <a:r>
                  <a:rPr lang="zh-CN" altLang="en-US" sz="2200" kern="0" dirty="0" smtClean="0">
                    <a:latin typeface="Calibri" pitchFamily="34" charset="0"/>
                  </a:rPr>
                  <a:t> 拉格朗日乘子</a:t>
                </a:r>
                <a:r>
                  <a:rPr lang="en-US" altLang="zh-CN" sz="2200" kern="0" dirty="0">
                    <a:latin typeface="Calibri" pitchFamily="34" charset="0"/>
                  </a:rPr>
                  <a:t>(</a:t>
                </a:r>
                <a:r>
                  <a:rPr lang="zh-CN" altLang="en-US" sz="2200" kern="0" dirty="0">
                    <a:latin typeface="Calibri" pitchFamily="34" charset="0"/>
                  </a:rPr>
                  <a:t>𝐿𝑎𝑔𝑟𝑎𝑛𝑔𝑒 𝑀𝑢𝑙𝑡𝑖𝑝𝑙𝑖𝑒𝑟𝑠</a:t>
                </a:r>
                <a:r>
                  <a:rPr lang="en-US" altLang="zh-CN" sz="2200" kern="0" dirty="0">
                    <a:latin typeface="Calibri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133600"/>
                <a:ext cx="8839200" cy="458011"/>
              </a:xfrm>
              <a:prstGeom prst="rect">
                <a:avLst/>
              </a:prstGeom>
              <a:blipFill rotWithShape="0">
                <a:blip r:embed="rId9"/>
                <a:stretch>
                  <a:fillRect l="-897" t="-10667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81000" y="2590800"/>
            <a:ext cx="25170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kern="0" dirty="0">
                <a:latin typeface="Calibri" pitchFamily="34" charset="0"/>
              </a:rPr>
              <a:t>引入拉格朗日函数</a:t>
            </a:r>
            <a:r>
              <a:rPr lang="en-US" altLang="zh-CN" sz="2200" kern="0" dirty="0">
                <a:latin typeface="Calibri" pitchFamily="34" charset="0"/>
              </a:rPr>
              <a:t>:</a:t>
            </a:r>
            <a:endParaRPr lang="zh-CN" altLang="en-US" sz="2200" kern="0" dirty="0">
              <a:latin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="" xmlns:a16="http://schemas.microsoft.com/office/drawing/2014/main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13.1 </a:t>
            </a:r>
            <a:r>
              <a:rPr lang="en-US" altLang="zh-CN" dirty="0"/>
              <a:t>KKT</a:t>
            </a:r>
            <a:r>
              <a:rPr lang="zh-CN" altLang="en-US" dirty="0"/>
              <a:t>条件：必要条件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971800" y="5029200"/>
                <a:ext cx="185820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KKT</m:t>
                      </m:r>
                      <m:r>
                        <a:rPr lang="zh-CN" altLang="en-US" sz="3200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条件</m:t>
                      </m:r>
                    </m:oMath>
                  </m:oMathPara>
                </a14:m>
                <a:endParaRPr lang="zh-CN" altLang="en-US" sz="3200" kern="0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029200"/>
                <a:ext cx="1858201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981200" y="838200"/>
                <a:ext cx="4289316" cy="13327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Low>
                              <m:limLow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lim>
                            </m:limLow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endChr m:val="}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/>
                                            </m:mr>
                                          </m:m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≜{1,⋯,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endChr m:val="}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≤0,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≜{1,⋯,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838200"/>
                <a:ext cx="4289316" cy="133273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172200" y="2743200"/>
                <a:ext cx="2087366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743200"/>
                <a:ext cx="2087366" cy="97270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57200" y="2971800"/>
                <a:ext cx="5055999" cy="874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),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71800"/>
                <a:ext cx="5055999" cy="87408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0" y="3657600"/>
                <a:ext cx="7315200" cy="874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)=0,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57600"/>
                <a:ext cx="7315200" cy="87408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57200" y="4419600"/>
                <a:ext cx="19487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mr>
                      </m:m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19600"/>
                <a:ext cx="1948739" cy="400110"/>
              </a:xfrm>
              <a:prstGeom prst="rect">
                <a:avLst/>
              </a:prstGeom>
              <a:blipFill rotWithShape="0">
                <a:blip r:embed="rId17"/>
                <a:stretch>
                  <a:fillRect t="-124242" b="-19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57200" y="4876800"/>
                <a:ext cx="21639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76800"/>
                <a:ext cx="2163926" cy="400110"/>
              </a:xfrm>
              <a:prstGeom prst="rect">
                <a:avLst/>
              </a:prstGeom>
              <a:blipFill rotWithShape="0"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57200" y="5334000"/>
                <a:ext cx="1980479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)≤0,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34000"/>
                <a:ext cx="1980479" cy="424796"/>
              </a:xfrm>
              <a:prstGeom prst="rect">
                <a:avLst/>
              </a:prstGeom>
              <a:blipFill rotWithShape="0">
                <a:blip r:embed="rId1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57200" y="5791200"/>
                <a:ext cx="2210349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91200"/>
                <a:ext cx="2210349" cy="424796"/>
              </a:xfrm>
              <a:prstGeom prst="rect">
                <a:avLst/>
              </a:prstGeom>
              <a:blipFill rotWithShape="0">
                <a:blip r:embed="rId2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57200" y="6248400"/>
                <a:ext cx="1460721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248400"/>
                <a:ext cx="1460721" cy="391646"/>
              </a:xfrm>
              <a:prstGeom prst="rect">
                <a:avLst/>
              </a:prstGeom>
              <a:blipFill rotWithShape="0">
                <a:blip r:embed="rId2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04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852046"/>
              </p:ext>
            </p:extLst>
          </p:nvPr>
        </p:nvGraphicFramePr>
        <p:xfrm>
          <a:off x="2286000" y="935038"/>
          <a:ext cx="51831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5" name="Equation" r:id="rId3" imgW="2793960" imgH="774360" progId="Equation.DSMT4">
                  <p:embed/>
                </p:oleObj>
              </mc:Choice>
              <mc:Fallback>
                <p:oleObj name="Equation" r:id="rId3" imgW="279396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935038"/>
                        <a:ext cx="5183188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4508263"/>
            <a:ext cx="4591050" cy="232410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4495800" y="5562600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6" name="Equation" r:id="rId6" imgW="368280" imgH="228600" progId="Equation.DSMT4">
                  <p:embed/>
                </p:oleObj>
              </mc:Choice>
              <mc:Fallback>
                <p:oleObj name="Equation" r:id="rId6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95800" y="5562600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4495800" y="4800600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7" name="Equation" r:id="rId8" imgW="380880" imgH="228600" progId="Equation.DSMT4">
                  <p:embed/>
                </p:oleObj>
              </mc:Choice>
              <mc:Fallback>
                <p:oleObj name="Equation" r:id="rId8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95800" y="4800600"/>
                        <a:ext cx="381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 bwMode="auto">
          <a:xfrm flipV="1">
            <a:off x="2819400" y="4800600"/>
            <a:ext cx="838200" cy="381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9" name="对象 28"/>
          <p:cNvGraphicFramePr>
            <a:graphicFrameLocks noChangeAspect="1"/>
          </p:cNvGraphicFramePr>
          <p:nvPr>
            <p:extLst/>
          </p:nvPr>
        </p:nvGraphicFramePr>
        <p:xfrm>
          <a:off x="2971800" y="4724400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8" name="Equation" r:id="rId10" imgW="342720" imgH="215640" progId="Equation.DSMT4">
                  <p:embed/>
                </p:oleObj>
              </mc:Choice>
              <mc:Fallback>
                <p:oleObj name="Equation" r:id="rId10" imgW="342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71800" y="4724400"/>
                        <a:ext cx="342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3124200" y="495300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Calibri" pitchFamily="34" charset="0"/>
              </a:rPr>
              <a:t>增长方向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13.1 </a:t>
            </a:r>
            <a:r>
              <a:rPr lang="en-US" altLang="zh-CN" dirty="0"/>
              <a:t>KKT</a:t>
            </a:r>
            <a:r>
              <a:rPr lang="zh-CN" altLang="en-US" dirty="0"/>
              <a:t>条件：例子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936593"/>
              </p:ext>
            </p:extLst>
          </p:nvPr>
        </p:nvGraphicFramePr>
        <p:xfrm>
          <a:off x="6629400" y="5181600"/>
          <a:ext cx="22939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9" name="Equation" r:id="rId12" imgW="1320480" imgH="228600" progId="Equation.DSMT4">
                  <p:embed/>
                </p:oleObj>
              </mc:Choice>
              <mc:Fallback>
                <p:oleObj name="Equation" r:id="rId12" imgW="1320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29400" y="5181600"/>
                        <a:ext cx="229393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33400" y="3657600"/>
                <a:ext cx="166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检测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边界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657600"/>
                <a:ext cx="1665584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3297" t="-118033" r="-4396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667000" y="3657600"/>
                <a:ext cx="1670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检测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边界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657600"/>
                <a:ext cx="1670907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3285" t="-118033" r="-4380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724400" y="3657600"/>
                <a:ext cx="166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检测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边界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657600"/>
                <a:ext cx="1665584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2930" t="-118033" r="-4762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7010400" y="3657600"/>
                <a:ext cx="166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检测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边界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657600"/>
                <a:ext cx="1665584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2930" t="-118033" r="-4762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-228600" y="2362200"/>
                <a:ext cx="9753600" cy="408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900"/>
                        <m:t> </m:t>
                      </m:r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19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)=0,</m:t>
                      </m:r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CN" altLang="en-US" sz="19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2362200"/>
                <a:ext cx="9753600" cy="408317"/>
              </a:xfrm>
              <a:prstGeom prst="rect">
                <a:avLst/>
              </a:prstGeom>
              <a:blipFill rotWithShape="0">
                <a:blip r:embed="rId2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-228600" y="2819400"/>
                <a:ext cx="9753600" cy="778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900" i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9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9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CN" alt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9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19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sz="19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CN" alt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9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19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9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9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9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9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9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9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19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2819400"/>
                <a:ext cx="9753600" cy="77829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389984" y="4095497"/>
                <a:ext cx="31514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984" y="4095497"/>
                <a:ext cx="3151484" cy="369332"/>
              </a:xfrm>
              <a:prstGeom prst="rect">
                <a:avLst/>
              </a:prstGeom>
              <a:blipFill rotWithShape="0"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81000" y="4104017"/>
                <a:ext cx="2129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104017"/>
                <a:ext cx="2129493" cy="369332"/>
              </a:xfrm>
              <a:prstGeom prst="rect">
                <a:avLst/>
              </a:prstGeom>
              <a:blipFill rotWithShape="0">
                <a:blip r:embed="rId2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456022" y="4084524"/>
                <a:ext cx="2268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022" y="4084524"/>
                <a:ext cx="2268378" cy="369332"/>
              </a:xfrm>
              <a:prstGeom prst="rect">
                <a:avLst/>
              </a:prstGeom>
              <a:blipFill rotWithShape="0">
                <a:blip r:embed="rId2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4585515" y="4076346"/>
                <a:ext cx="2268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515" y="4076346"/>
                <a:ext cx="2268378" cy="369332"/>
              </a:xfrm>
              <a:prstGeom prst="rect">
                <a:avLst/>
              </a:prstGeom>
              <a:blipFill rotWithShape="0">
                <a:blip r:embed="rId2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15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9" grpId="0"/>
      <p:bldP spid="20" grpId="0"/>
      <p:bldP spid="2" grpId="0"/>
      <p:bldP spid="3" grpId="0"/>
      <p:bldP spid="5" grpId="1"/>
      <p:bldP spid="8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941087"/>
              </p:ext>
            </p:extLst>
          </p:nvPr>
        </p:nvGraphicFramePr>
        <p:xfrm>
          <a:off x="2362200" y="935038"/>
          <a:ext cx="51831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31" name="Equation" r:id="rId3" imgW="2793960" imgH="774360" progId="Equation.DSMT4">
                  <p:embed/>
                </p:oleObj>
              </mc:Choice>
              <mc:Fallback>
                <p:oleObj name="Equation" r:id="rId3" imgW="279396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935038"/>
                        <a:ext cx="5183188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4508263"/>
            <a:ext cx="4591050" cy="232410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495800" y="5562600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32" name="Equation" r:id="rId6" imgW="368280" imgH="228600" progId="Equation.DSMT4">
                  <p:embed/>
                </p:oleObj>
              </mc:Choice>
              <mc:Fallback>
                <p:oleObj name="Equation" r:id="rId6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95800" y="5562600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495800" y="4800600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33" name="Equation" r:id="rId8" imgW="380880" imgH="228600" progId="Equation.DSMT4">
                  <p:embed/>
                </p:oleObj>
              </mc:Choice>
              <mc:Fallback>
                <p:oleObj name="Equation" r:id="rId8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95800" y="4800600"/>
                        <a:ext cx="381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 bwMode="auto">
          <a:xfrm flipV="1">
            <a:off x="2819400" y="4800600"/>
            <a:ext cx="838200" cy="381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971800" y="4724400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34" name="Equation" r:id="rId10" imgW="342720" imgH="215640" progId="Equation.DSMT4">
                  <p:embed/>
                </p:oleObj>
              </mc:Choice>
              <mc:Fallback>
                <p:oleObj name="Equation" r:id="rId10" imgW="342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71800" y="4724400"/>
                        <a:ext cx="342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124200" y="495300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  <a:latin typeface="Calibri" pitchFamily="34" charset="0"/>
              </a:rPr>
              <a:t>增长方向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="" xmlns:a16="http://schemas.microsoft.com/office/drawing/2014/main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13.1 </a:t>
            </a:r>
            <a:r>
              <a:rPr lang="en-US" altLang="zh-CN" dirty="0"/>
              <a:t>KKT</a:t>
            </a:r>
            <a:r>
              <a:rPr lang="zh-CN" altLang="en-US" dirty="0"/>
              <a:t>条件：例子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-685800" y="2514600"/>
                <a:ext cx="10515600" cy="1018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即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),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zh-CN" altLang="en-US">
                          <a:latin typeface="Cambria Math" panose="02040503050406030204" pitchFamily="18" charset="0"/>
                        </a:rPr>
                        <m:t>=2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代入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>
                          <a:latin typeface="Cambria Math" panose="02040503050406030204" pitchFamily="18" charset="0"/>
                        </a:rPr>
                        <m:t>−1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5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>
                          <a:latin typeface="Cambria Math" panose="02040503050406030204" pitchFamily="18" charset="0"/>
                        </a:rPr>
                        <m:t>−1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5800" y="2514600"/>
                <a:ext cx="10515600" cy="101899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178" y="3352800"/>
                <a:ext cx="4493859" cy="763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由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于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可得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5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" y="3352800"/>
                <a:ext cx="4493859" cy="76367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4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>
            <a:fillRect/>
          </a:stretch>
        </p:blipFill>
        <p:spPr bwMode="auto">
          <a:xfrm>
            <a:off x="3962400" y="2667000"/>
            <a:ext cx="546507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963" name="Object 38"/>
          <p:cNvGraphicFramePr>
            <a:graphicFrameLocks noChangeAspect="1"/>
          </p:cNvGraphicFramePr>
          <p:nvPr>
            <p:extLst/>
          </p:nvPr>
        </p:nvGraphicFramePr>
        <p:xfrm>
          <a:off x="4800600" y="609600"/>
          <a:ext cx="423862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9" name="Document" r:id="rId4" imgW="6223460" imgH="3755971" progId="Word.Document.8">
                  <p:embed/>
                </p:oleObj>
              </mc:Choice>
              <mc:Fallback>
                <p:oleObj name="Document" r:id="rId4" imgW="6223460" imgH="37559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609600"/>
                        <a:ext cx="423862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066800"/>
            <a:ext cx="4800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公司生产碗和杯子的资源需求工作时间和黏土</a:t>
            </a:r>
            <a:r>
              <a:rPr lang="zh-CN" altLang="en-US" sz="1800" dirty="0" smtClean="0">
                <a:ea typeface="宋体" panose="02010600030101010101" pitchFamily="2" charset="-122"/>
              </a:rPr>
              <a:t>如</a:t>
            </a:r>
            <a:r>
              <a:rPr lang="zh-CN" altLang="en-US" sz="1800" dirty="0">
                <a:ea typeface="宋体" panose="02010600030101010101" pitchFamily="2" charset="-122"/>
              </a:rPr>
              <a:t>右</a:t>
            </a:r>
            <a:r>
              <a:rPr lang="zh-CN" altLang="en-US" sz="1800" dirty="0" smtClean="0">
                <a:ea typeface="宋体" panose="02010600030101010101" pitchFamily="2" charset="-122"/>
              </a:rPr>
              <a:t>表</a:t>
            </a:r>
            <a:r>
              <a:rPr lang="zh-CN" altLang="en-US" sz="1800" dirty="0">
                <a:ea typeface="宋体" panose="02010600030101010101" pitchFamily="2" charset="-122"/>
              </a:rPr>
              <a:t>所示</a:t>
            </a:r>
            <a:r>
              <a:rPr lang="zh-CN" altLang="en-US" sz="1800" dirty="0" smtClean="0">
                <a:ea typeface="宋体" panose="02010600030101010101" pitchFamily="2" charset="-122"/>
              </a:rPr>
              <a:t>，其每</a:t>
            </a:r>
            <a:r>
              <a:rPr lang="zh-CN" altLang="en-US" sz="1800" dirty="0">
                <a:ea typeface="宋体" panose="02010600030101010101" pitchFamily="2" charset="-122"/>
              </a:rPr>
              <a:t>件产品分别产生</a:t>
            </a:r>
            <a:r>
              <a:rPr lang="en-US" altLang="zh-CN" sz="1800" dirty="0">
                <a:ea typeface="宋体" panose="02010600030101010101" pitchFamily="2" charset="-122"/>
              </a:rPr>
              <a:t>40</a:t>
            </a:r>
            <a:r>
              <a:rPr lang="zh-CN" altLang="en-US" sz="1800" dirty="0"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ea typeface="宋体" panose="02010600030101010101" pitchFamily="2" charset="-122"/>
              </a:rPr>
              <a:t>50</a:t>
            </a:r>
            <a:r>
              <a:rPr lang="zh-CN" altLang="en-US" sz="1800" dirty="0" smtClean="0">
                <a:ea typeface="宋体" panose="02010600030101010101" pitchFamily="2" charset="-122"/>
              </a:rPr>
              <a:t>美金利润。</a:t>
            </a:r>
            <a:endParaRPr lang="en-GB" altLang="zh-CN" sz="1800" dirty="0"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假如公司每天只能提供</a:t>
            </a:r>
            <a:r>
              <a:rPr lang="en-US" altLang="zh-CN" sz="1800" dirty="0">
                <a:ea typeface="宋体" panose="02010600030101010101" pitchFamily="2" charset="-122"/>
              </a:rPr>
              <a:t>40</a:t>
            </a:r>
            <a:r>
              <a:rPr lang="zh-CN" altLang="en-US" sz="1800" dirty="0">
                <a:ea typeface="宋体" panose="02010600030101010101" pitchFamily="2" charset="-122"/>
              </a:rPr>
              <a:t>小时的劳动时间和</a:t>
            </a:r>
            <a:r>
              <a:rPr lang="en-US" altLang="zh-CN" sz="1800" dirty="0">
                <a:ea typeface="宋体" panose="02010600030101010101" pitchFamily="2" charset="-122"/>
              </a:rPr>
              <a:t>120</a:t>
            </a:r>
            <a:r>
              <a:rPr lang="zh-CN" altLang="en-US" sz="1800" dirty="0">
                <a:ea typeface="宋体" panose="02010600030101010101" pitchFamily="2" charset="-122"/>
              </a:rPr>
              <a:t>磅的黏土。请问公司要生产多少个碗和杯子</a:t>
            </a:r>
            <a:r>
              <a:rPr lang="zh-CN" altLang="en-US" sz="1800" dirty="0" smtClean="0">
                <a:ea typeface="宋体" panose="02010600030101010101" pitchFamily="2" charset="-122"/>
              </a:rPr>
              <a:t>，使产品利润</a:t>
            </a:r>
            <a:r>
              <a:rPr lang="zh-CN" altLang="en-US" sz="1800" dirty="0">
                <a:ea typeface="宋体" panose="02010600030101010101" pitchFamily="2" charset="-122"/>
              </a:rPr>
              <a:t>最大？</a:t>
            </a:r>
            <a:endParaRPr lang="en-GB" altLang="zh-CN" sz="1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GB" altLang="zh-CN" sz="2200" dirty="0"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/>
              <a:t>13.1 </a:t>
            </a:r>
            <a:r>
              <a:rPr lang="zh-CN" altLang="en-US" dirty="0" smtClean="0"/>
              <a:t>利润最大化：</a:t>
            </a:r>
            <a:r>
              <a:rPr lang="en-US" altLang="zh-CN" dirty="0" smtClean="0"/>
              <a:t>KKT</a:t>
            </a:r>
            <a:r>
              <a:rPr lang="zh-CN" altLang="en-US" dirty="0" smtClean="0"/>
              <a:t>条件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762000" y="2895600"/>
          <a:ext cx="24384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0" name="Equation" r:id="rId6" imgW="1117440" imgH="1218960" progId="Equation.DSMT4">
                  <p:embed/>
                </p:oleObj>
              </mc:Choice>
              <mc:Fallback>
                <p:oleObj name="Equation" r:id="rId6" imgW="111744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2895600"/>
                        <a:ext cx="2438400" cy="253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387350" y="5562600"/>
          <a:ext cx="318928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1" name="Equation" r:id="rId8" imgW="2298600" imgH="228600" progId="Equation.DSMT4">
                  <p:embed/>
                </p:oleObj>
              </mc:Choice>
              <mc:Fallback>
                <p:oleObj name="Equation" r:id="rId8" imgW="229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7350" y="5562600"/>
                        <a:ext cx="3189288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00400" y="2895600"/>
            <a:ext cx="60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9135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="" xmlns:a16="http://schemas.microsoft.com/office/drawing/2014/main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13.2 </a:t>
            </a:r>
            <a:r>
              <a:rPr lang="zh-CN" altLang="en-US" kern="0" dirty="0"/>
              <a:t>最小</a:t>
            </a:r>
            <a:r>
              <a:rPr lang="zh-CN" altLang="en-US" kern="0" dirty="0" smtClean="0"/>
              <a:t>范数优化问题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="" xmlns:a16="http://schemas.microsoft.com/office/drawing/2014/main" id="{7786CB5D-7438-4692-B0DB-5B8729A912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2514600"/>
                <a:ext cx="7896225" cy="1295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dirty="0" smtClean="0"/>
                  <a:t>,</a:t>
                </a:r>
                <a:r>
                  <a:rPr lang="zh-CN" altLang="en-US" sz="2200" b="0" kern="0" dirty="0" smtClean="0"/>
                  <a:t>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 sz="2000" b="0" dirty="0" smtClean="0"/>
                  <a:t>；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  <a:p>
                <a:r>
                  <a:rPr lang="zh-CN" altLang="en-US" sz="2200" b="0" kern="0" dirty="0" smtClean="0"/>
                  <a:t>在</a:t>
                </a:r>
                <a:r>
                  <a:rPr lang="zh-CN" altLang="en-US" sz="2200" b="0" kern="0" dirty="0"/>
                  <a:t>大多数应用中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b="0" kern="0" dirty="0" err="1"/>
                  <a:t>,</a:t>
                </a:r>
                <a:r>
                  <a:rPr lang="en-US" altLang="zh-CN" sz="2200" b="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0" kern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200" b="0" kern="0" dirty="0"/>
                  <a:t>是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一个欠定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方程</a:t>
                </a:r>
                <a:r>
                  <a:rPr lang="zh-CN" altLang="en-US" sz="2200" b="0" kern="0" dirty="0" smtClean="0"/>
                  <a:t>；</a:t>
                </a:r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在直线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200" b="0" kern="0" dirty="0" smtClean="0"/>
                  <a:t>中，寻找范数最小的解。</a:t>
                </a:r>
                <a:endParaRPr lang="en-US" altLang="zh-CN" sz="22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786CB5D-7438-4692-B0DB-5B8729A91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4600"/>
                <a:ext cx="7896225" cy="1295400"/>
              </a:xfrm>
              <a:prstGeom prst="rect">
                <a:avLst/>
              </a:prstGeom>
              <a:blipFill rotWithShape="0">
                <a:blip r:embed="rId4"/>
                <a:stretch>
                  <a:fillRect l="-77" t="-3774" b="-4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>
            <a:extLst>
              <a:ext uri="{FF2B5EF4-FFF2-40B4-BE49-F238E27FC236}">
                <a16:creationId xmlns="" xmlns:a16="http://schemas.microsoft.com/office/drawing/2014/main" id="{E45B5AFC-26AC-4C2E-B857-CF3D7A0B7D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300531"/>
              </p:ext>
            </p:extLst>
          </p:nvPr>
        </p:nvGraphicFramePr>
        <p:xfrm>
          <a:off x="3352800" y="914400"/>
          <a:ext cx="1824038" cy="123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" name="Equation" r:id="rId5" imgW="787320" imgH="533160" progId="Equation.DSMT4">
                  <p:embed/>
                </p:oleObj>
              </mc:Choice>
              <mc:Fallback>
                <p:oleObj name="Equation" r:id="rId5" imgW="7873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800" y="914400"/>
                        <a:ext cx="1824038" cy="1236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="" xmlns:a16="http://schemas.microsoft.com/office/drawing/2014/main" id="{65411119-4D30-4958-945D-F3D60C621A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4267200"/>
                <a:ext cx="7896225" cy="1752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假设矩阵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行向量线性无关</a:t>
                </a:r>
                <a:endParaRPr lang="en-US" altLang="zh-CN" sz="2200" b="0" kern="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sz="1800" kern="0" dirty="0"/>
                  <a:t>对任意一个</a:t>
                </a:r>
                <a:r>
                  <a:rPr lang="en-US" altLang="zh-CN" sz="1800" kern="0" dirty="0"/>
                  <a:t>d</a:t>
                </a:r>
                <a:r>
                  <a:rPr lang="zh-CN" altLang="en-US" sz="1800" kern="0" dirty="0"/>
                  <a:t>，</a:t>
                </a:r>
                <a:r>
                  <a:rPr lang="en-US" altLang="zh-CN" sz="1800" b="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1800" b="0" kern="0" dirty="0"/>
                  <a:t>至少有一个</a:t>
                </a:r>
                <a:r>
                  <a:rPr lang="zh-CN" altLang="en-US" sz="1800" b="0" kern="0" dirty="0" smtClean="0"/>
                  <a:t>解；</a:t>
                </a:r>
              </a:p>
              <a:p>
                <a:pPr lvl="1"/>
                <a:r>
                  <a:rPr lang="zh-CN" altLang="en-US" sz="1800" kern="0" dirty="0" smtClean="0"/>
                  <a:t>矩阵</a:t>
                </a:r>
                <a:r>
                  <a:rPr lang="en-US" altLang="zh-CN" sz="1800" kern="0" dirty="0" smtClean="0"/>
                  <a:t>C</a:t>
                </a:r>
                <a:r>
                  <a:rPr lang="zh-CN" altLang="en-US" sz="1800" kern="0" dirty="0"/>
                  <a:t>为宽的</a:t>
                </a:r>
                <a:r>
                  <a:rPr lang="zh-CN" altLang="en-US" sz="1800" kern="0" dirty="0" smtClean="0"/>
                  <a:t>或者方</a:t>
                </a:r>
                <a:r>
                  <a:rPr lang="zh-CN" altLang="en-US" sz="1800" kern="0" dirty="0"/>
                  <a:t>的</a:t>
                </a:r>
                <a:r>
                  <a:rPr lang="en-US" altLang="zh-CN" sz="1800" kern="0" dirty="0"/>
                  <a:t>(</a:t>
                </a:r>
                <a14:m>
                  <m:oMath xmlns:m="http://schemas.openxmlformats.org/officeDocument/2006/math"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kern="0" dirty="0" smtClean="0"/>
                  <a:t>)</a:t>
                </a:r>
                <a:r>
                  <a:rPr lang="zh-CN" altLang="en-US" sz="1800" kern="0" dirty="0" smtClean="0"/>
                  <a:t>；</a:t>
                </a:r>
                <a:endParaRPr lang="en-US" altLang="zh-CN" sz="1800" kern="0" dirty="0" smtClean="0"/>
              </a:p>
              <a:p>
                <a:pPr lvl="1"/>
                <a:r>
                  <a:rPr lang="zh-CN" altLang="en-US" sz="1800" kern="0" dirty="0" smtClean="0"/>
                  <a:t>当</a:t>
                </a:r>
                <a:r>
                  <a:rPr lang="en-US" altLang="zh-CN" sz="180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b="0" kern="0" dirty="0" smtClean="0"/>
                  <a:t>，有无穷多个解。</a:t>
                </a:r>
                <a:endParaRPr lang="en-US" altLang="zh-CN" sz="18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5411119-4D30-4958-945D-F3D60C621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67200"/>
                <a:ext cx="7896225" cy="1752600"/>
              </a:xfrm>
              <a:prstGeom prst="rect">
                <a:avLst/>
              </a:prstGeom>
              <a:blipFill rotWithShape="0">
                <a:blip r:embed="rId7"/>
                <a:stretch>
                  <a:fillRect l="-77" t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6324600" y="762000"/>
            <a:ext cx="1828800" cy="1524000"/>
            <a:chOff x="6096000" y="1143000"/>
            <a:chExt cx="1828800" cy="1524000"/>
          </a:xfrm>
        </p:grpSpPr>
        <p:sp>
          <p:nvSpPr>
            <p:cNvPr id="4" name="流程图: 联系 3"/>
            <p:cNvSpPr/>
            <p:nvPr/>
          </p:nvSpPr>
          <p:spPr bwMode="auto">
            <a:xfrm>
              <a:off x="6477000" y="1524000"/>
              <a:ext cx="990600" cy="990600"/>
            </a:xfrm>
            <a:prstGeom prst="flowChartConnector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="" xmlns:a16="http://schemas.microsoft.com/office/drawing/2014/main" id="{E45B5AFC-26AC-4C2E-B857-CF3D7A0B7D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5570161"/>
                </p:ext>
              </p:extLst>
            </p:nvPr>
          </p:nvGraphicFramePr>
          <p:xfrm>
            <a:off x="7239000" y="1219200"/>
            <a:ext cx="685800" cy="267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" name="Equation" r:id="rId8" imgW="457200" imgH="177480" progId="Equation.DSMT4">
                    <p:embed/>
                  </p:oleObj>
                </mc:Choice>
                <mc:Fallback>
                  <p:oleObj name="Equation" r:id="rId8" imgW="45720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239000" y="1219200"/>
                          <a:ext cx="685800" cy="2673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="" xmlns:a16="http://schemas.microsoft.com/office/drawing/2014/main" id="{E45B5AFC-26AC-4C2E-B857-CF3D7A0B7D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9985496"/>
                </p:ext>
              </p:extLst>
            </p:nvPr>
          </p:nvGraphicFramePr>
          <p:xfrm>
            <a:off x="7391400" y="2286000"/>
            <a:ext cx="363258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" name="Equation" r:id="rId10" imgW="266400" imgH="279360" progId="Equation.DSMT4">
                    <p:embed/>
                  </p:oleObj>
                </mc:Choice>
                <mc:Fallback>
                  <p:oleObj name="Equation" r:id="rId10" imgW="26640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391400" y="2286000"/>
                          <a:ext cx="363258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接连接符 5"/>
            <p:cNvCxnSpPr/>
            <p:nvPr/>
          </p:nvCxnSpPr>
          <p:spPr bwMode="auto">
            <a:xfrm flipV="1">
              <a:off x="6096000" y="1143000"/>
              <a:ext cx="1219200" cy="1143000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" name="流程图: 联系 14"/>
            <p:cNvSpPr/>
            <p:nvPr/>
          </p:nvSpPr>
          <p:spPr bwMode="auto">
            <a:xfrm>
              <a:off x="6934200" y="1981200"/>
              <a:ext cx="76200" cy="76200"/>
            </a:xfrm>
            <a:prstGeom prst="flowChartConnector">
              <a:avLst/>
            </a:prstGeom>
            <a:solidFill>
              <a:srgbClr val="FF0000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781800" y="1981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alibri" pitchFamily="34" charset="0"/>
                </a:rPr>
                <a:t>o</a:t>
              </a:r>
              <a:endParaRPr lang="zh-CN" altLang="en-US" sz="1800" dirty="0" smtClean="0">
                <a:latin typeface="Calibri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334000" y="4495800"/>
                <a:ext cx="1927386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495800"/>
                <a:ext cx="1927386" cy="55425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410200" y="5334000"/>
                <a:ext cx="1751698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334000"/>
                <a:ext cx="1751698" cy="55354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F00758-B504-4102-9BFD-CD9AF87CF954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13.2 </a:t>
            </a:r>
            <a:r>
              <a:rPr lang="zh-CN" altLang="en-US" kern="0" dirty="0"/>
              <a:t>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="" xmlns:a16="http://schemas.microsoft.com/office/drawing/2014/main" id="{7786CB5D-7438-4692-B0DB-5B8729A912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143000"/>
                <a:ext cx="7896225" cy="1295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200" b="0" kern="0" dirty="0" smtClean="0"/>
                  <a:t>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2200" dirty="0" smtClean="0"/>
                  <a:t>,</a:t>
                </a:r>
                <a:r>
                  <a:rPr lang="zh-CN" altLang="en-US" sz="2200" b="0" kern="0" dirty="0" smtClean="0"/>
                  <a:t>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b="0" dirty="0" smtClean="0"/>
                  <a:t>：</a:t>
                </a:r>
                <a:r>
                  <a:rPr lang="en-US" altLang="zh-CN" sz="2000" dirty="0" smtClean="0"/>
                  <a:t> </a:t>
                </a:r>
                <a:endParaRPr lang="en-US" altLang="zh-CN" sz="22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86CB5D-7438-4692-B0DB-5B8729A91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43000"/>
                <a:ext cx="7896225" cy="1295400"/>
              </a:xfrm>
              <a:prstGeom prst="rect">
                <a:avLst/>
              </a:prstGeom>
              <a:blipFill rotWithShape="0">
                <a:blip r:embed="rId5"/>
                <a:stretch>
                  <a:fillRect l="-1004" t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C16788D7-6D33-421F-ABF6-3B6CD7F1CBBB}"/>
              </a:ext>
            </a:extLst>
          </p:cNvPr>
          <p:cNvSpPr txBox="1">
            <a:spLocks/>
          </p:cNvSpPr>
          <p:nvPr/>
        </p:nvSpPr>
        <p:spPr>
          <a:xfrm>
            <a:off x="685800" y="3429000"/>
            <a:ext cx="7896225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200" b="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有趣</a:t>
            </a:r>
            <a:r>
              <a:rPr lang="zh-CN" altLang="en-US" sz="2200" b="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的解</a:t>
            </a:r>
            <a:r>
              <a:rPr lang="zh-CN" altLang="en-US" sz="2200" b="0" kern="0" dirty="0">
                <a:latin typeface="+mn-ea"/>
              </a:rPr>
              <a:t>：只有两个</a:t>
            </a:r>
            <a:r>
              <a:rPr lang="zh-CN" altLang="en-US" sz="2200" b="0" kern="0" dirty="0">
                <a:solidFill>
                  <a:srgbClr val="FF0000"/>
                </a:solidFill>
                <a:latin typeface="+mn-ea"/>
              </a:rPr>
              <a:t>非</a:t>
            </a:r>
            <a:r>
              <a:rPr lang="en-US" altLang="zh-CN" sz="2200" b="0" kern="0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2200" b="0" kern="0" dirty="0" smtClean="0">
                <a:solidFill>
                  <a:srgbClr val="FF0000"/>
                </a:solidFill>
                <a:latin typeface="+mn-ea"/>
              </a:rPr>
              <a:t>元素</a:t>
            </a:r>
            <a:r>
              <a:rPr lang="zh-CN" altLang="en-US" sz="2200" b="0" kern="0" dirty="0" smtClean="0">
                <a:latin typeface="+mn-ea"/>
              </a:rPr>
              <a:t>的解</a:t>
            </a:r>
            <a:endParaRPr lang="en-US" altLang="zh-CN" sz="2200" b="0" kern="0" dirty="0">
              <a:latin typeface="+mn-ea"/>
            </a:endParaRPr>
          </a:p>
          <a:p>
            <a:endParaRPr lang="en-US" altLang="zh-CN" sz="1800" b="0" kern="0" dirty="0"/>
          </a:p>
          <a:p>
            <a:endParaRPr lang="en-US" altLang="zh-CN" sz="1800" b="0" kern="0" dirty="0"/>
          </a:p>
          <a:p>
            <a:endParaRPr lang="zh-CN" altLang="en-US" sz="18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90600" y="1905000"/>
                <a:ext cx="6553200" cy="725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05000"/>
                <a:ext cx="6553200" cy="72596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514600" y="4191000"/>
                <a:ext cx="3254161" cy="1649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191000"/>
                <a:ext cx="3254161" cy="164904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93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7680</TotalTime>
  <Words>1845</Words>
  <Application>Microsoft Office PowerPoint</Application>
  <PresentationFormat>全屏显示(4:3)</PresentationFormat>
  <Paragraphs>218</Paragraphs>
  <Slides>32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ＭＳ Ｐゴシック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Document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Microsoft</cp:lastModifiedBy>
  <cp:revision>599</cp:revision>
  <dcterms:created xsi:type="dcterms:W3CDTF">2018-04-21T22:14:36Z</dcterms:created>
  <dcterms:modified xsi:type="dcterms:W3CDTF">2023-11-26T08:46:04Z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