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310" r:id="rId2"/>
    <p:sldId id="313" r:id="rId3"/>
    <p:sldId id="353" r:id="rId4"/>
    <p:sldId id="314" r:id="rId5"/>
    <p:sldId id="331" r:id="rId6"/>
    <p:sldId id="332" r:id="rId7"/>
    <p:sldId id="345" r:id="rId8"/>
    <p:sldId id="346" r:id="rId9"/>
    <p:sldId id="337" r:id="rId10"/>
    <p:sldId id="338" r:id="rId11"/>
    <p:sldId id="347" r:id="rId12"/>
    <p:sldId id="339" r:id="rId13"/>
    <p:sldId id="340" r:id="rId14"/>
    <p:sldId id="341" r:id="rId15"/>
    <p:sldId id="342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86842" autoAdjust="0"/>
  </p:normalViewPr>
  <p:slideViewPr>
    <p:cSldViewPr>
      <p:cViewPr varScale="1">
        <p:scale>
          <a:sx n="101" d="100"/>
          <a:sy n="101" d="100"/>
        </p:scale>
        <p:origin x="18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2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9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0.png"/><Relationship Id="rId4" Type="http://schemas.openxmlformats.org/officeDocument/2006/relationships/image" Target="../media/image10.png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一维例子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00200"/>
            <a:ext cx="5105400" cy="3874509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73561"/>
              </p:ext>
            </p:extLst>
          </p:nvPr>
        </p:nvGraphicFramePr>
        <p:xfrm>
          <a:off x="1676400" y="3048000"/>
          <a:ext cx="3094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5" imgW="1752480" imgH="266400" progId="Equation.DSMT4">
                  <p:embed/>
                </p:oleObj>
              </mc:Choice>
              <mc:Fallback>
                <p:oleObj name="Equation" r:id="rId5" imgW="1752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309403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二维例子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9496"/>
              </p:ext>
            </p:extLst>
          </p:nvPr>
        </p:nvGraphicFramePr>
        <p:xfrm>
          <a:off x="1828800" y="1371600"/>
          <a:ext cx="3657599" cy="5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4" imgW="1574640" imgH="253800" progId="Equation.DSMT4">
                  <p:embed/>
                </p:oleObj>
              </mc:Choice>
              <mc:Fallback>
                <p:oleObj name="Equation" r:id="rId4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371600"/>
                        <a:ext cx="3657599" cy="58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24538"/>
              </p:ext>
            </p:extLst>
          </p:nvPr>
        </p:nvGraphicFramePr>
        <p:xfrm>
          <a:off x="1838325" y="2438400"/>
          <a:ext cx="3740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6" imgW="2171520" imgH="914400" progId="Equation.DSMT4">
                  <p:embed/>
                </p:oleObj>
              </mc:Choice>
              <mc:Fallback>
                <p:oleObj name="Equation" r:id="rId6" imgW="2171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8325" y="2438400"/>
                        <a:ext cx="3740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点的一阶泰勒公式为：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657" t="-27273" r="-3235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36919"/>
              </p:ext>
            </p:extLst>
          </p:nvPr>
        </p:nvGraphicFramePr>
        <p:xfrm>
          <a:off x="1076325" y="5170488"/>
          <a:ext cx="67246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9" imgW="3809880" imgH="279360" progId="Equation.DSMT4">
                  <p:embed/>
                </p:oleObj>
              </mc:Choice>
              <mc:Fallback>
                <p:oleObj name="Equation" r:id="rId9" imgW="3809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6325" y="5170488"/>
                        <a:ext cx="67246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10400" y="3733800"/>
            <a:ext cx="12998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P42 2.1 2.4 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3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回归模型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(regression model)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仿射函数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blipFill>
                <a:blip r:embed="rId4"/>
                <a:stretch>
                  <a:fillRect l="-2476" r="-1905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 </a:t>
            </a:r>
            <a:r>
              <a:rPr lang="zh-CN" altLang="en-US" kern="0" dirty="0" smtClean="0"/>
              <a:t>回归</a:t>
            </a:r>
            <a:r>
              <a:rPr lang="zh-CN" altLang="en-US" kern="0" dirty="0" smtClean="0">
                <a:solidFill>
                  <a:srgbClr val="FF0000"/>
                </a:solidFill>
              </a:rPr>
              <a:t>模型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40376"/>
              </p:ext>
            </p:extLst>
          </p:nvPr>
        </p:nvGraphicFramePr>
        <p:xfrm>
          <a:off x="3810000" y="1676400"/>
          <a:ext cx="1555750" cy="47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76400"/>
                        <a:ext cx="1555750" cy="47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ea typeface="微软雅黑" pitchFamily="34" charset="-122"/>
                  </a:rPr>
                  <a:t>特征向量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vector);</a:t>
                </a:r>
                <a:r>
                  <a:rPr lang="zh-CN" altLang="en-US" sz="2200" dirty="0">
                    <a:ea typeface="微软雅黑" pitchFamily="34" charset="-122"/>
                  </a:rPr>
                  <a:t>它的元素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称为回归</a:t>
                </a:r>
                <a:r>
                  <a:rPr lang="zh-CN" altLang="en-US" sz="2200" dirty="0" smtClean="0">
                    <a:ea typeface="微软雅黑" pitchFamily="34" charset="-122"/>
                  </a:rPr>
                  <a:t>元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regressors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是权重向量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(weight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是偏移量</a:t>
                </a:r>
                <a:r>
                  <a:rPr lang="en-US" altLang="zh-CN" sz="2200" dirty="0" smtClean="0">
                    <a:ea typeface="微软雅黑" pitchFamily="34" charset="-122"/>
                  </a:rPr>
                  <a:t>(offset)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是预测值</a:t>
                </a:r>
                <a:r>
                  <a:rPr lang="en-US" altLang="zh-CN" sz="2200" dirty="0" smtClean="0">
                    <a:ea typeface="微软雅黑" pitchFamily="34" charset="-122"/>
                  </a:rPr>
                  <a:t>(prediction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（</a:t>
                </a:r>
                <a:r>
                  <a:rPr lang="zh-CN" altLang="en-US" sz="2200" dirty="0">
                    <a:ea typeface="微软雅黑" pitchFamily="34" charset="-122"/>
                  </a:rPr>
                  <a:t>表示某个实际结果或因变量，用</a:t>
                </a:r>
                <a:r>
                  <a:rPr lang="en-US" altLang="zh-CN" sz="2200" dirty="0">
                    <a:ea typeface="微软雅黑" pitchFamily="34" charset="-122"/>
                  </a:rPr>
                  <a:t>y</a:t>
                </a:r>
                <a:r>
                  <a:rPr lang="zh-CN" altLang="en-US" sz="2200" dirty="0">
                    <a:ea typeface="微软雅黑" pitchFamily="34" charset="-122"/>
                  </a:rPr>
                  <a:t>表示）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blipFill rotWithShape="0">
                <a:blip r:embed="rId7"/>
                <a:stretch>
                  <a:fillRect l="-2020" r="-1399" b="-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57249" y="3539630"/>
                <a:ext cx="3453303" cy="769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问题：如何建立模型求解权重系数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>
                    <a:ea typeface="微软雅黑" pitchFamily="34" charset="-122"/>
                  </a:rPr>
                  <a:t>偏移量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？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49" y="3539630"/>
                <a:ext cx="3453303" cy="769441"/>
              </a:xfrm>
              <a:prstGeom prst="rect">
                <a:avLst/>
              </a:prstGeom>
              <a:blipFill rotWithShape="0">
                <a:blip r:embed="rId8"/>
                <a:stretch>
                  <a:fillRect l="-2297" t="-5556" b="-15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举例：假定</a:t>
                </a:r>
                <a:r>
                  <a:rPr lang="en-US" altLang="zh-CN" sz="2200" dirty="0" smtClean="0">
                    <a:ea typeface="微软雅黑" pitchFamily="34" charset="-122"/>
                  </a:rPr>
                  <a:t>y</a:t>
                </a:r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某时期某地</a:t>
                </a:r>
                <a:r>
                  <a:rPr lang="zh-CN" altLang="en-US" sz="2200" dirty="0" smtClean="0">
                    <a:ea typeface="微软雅黑" pitchFamily="34" charset="-122"/>
                  </a:rPr>
                  <a:t>点的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房子</a:t>
                </a:r>
                <a:r>
                  <a:rPr lang="zh-CN" altLang="en-US" sz="2200" dirty="0">
                    <a:ea typeface="微软雅黑" pitchFamily="34" charset="-122"/>
                  </a:rPr>
                  <a:t>售价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单位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美元。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回归元为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=(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楼房面积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卧室间数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楼房面积的单位为</a:t>
                </a:r>
                <a:r>
                  <a:rPr lang="en-US" altLang="zh-CN" sz="2200" dirty="0" smtClean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平方英尺。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经过最终计算，得到回归模型的权重向量和偏移量分别为：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blipFill rotWithShape="0">
                <a:blip r:embed="rId4"/>
                <a:stretch>
                  <a:fillRect l="-1923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3627"/>
              </p:ext>
            </p:extLst>
          </p:nvPr>
        </p:nvGraphicFramePr>
        <p:xfrm>
          <a:off x="2595109" y="3974678"/>
          <a:ext cx="3817628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5109" y="3974678"/>
                        <a:ext cx="3817628" cy="45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后面将</a:t>
                </a:r>
                <a:r>
                  <a:rPr lang="zh-CN" altLang="en-US" sz="2200" dirty="0">
                    <a:ea typeface="微软雅黑" pitchFamily="34" charset="-122"/>
                  </a:rPr>
                  <a:t>看到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如何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zh-CN" altLang="en-US" sz="2200" dirty="0">
                    <a:ea typeface="微软雅黑" pitchFamily="34" charset="-122"/>
                  </a:rPr>
                  <a:t>销售数据</a:t>
                </a:r>
                <a:r>
                  <a:rPr lang="zh-CN" altLang="en-US" sz="2200" dirty="0" smtClean="0">
                    <a:ea typeface="微软雅黑" pitchFamily="34" charset="-122"/>
                  </a:rPr>
                  <a:t>中猜测得到的。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blipFill>
                <a:blip r:embed="rId7"/>
                <a:stretch>
                  <a:fillRect l="-2399" r="-1753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="" xmlns:a16="http://schemas.microsoft.com/office/drawing/2014/main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="" xmlns:a16="http://schemas.microsoft.com/office/drawing/2014/main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="" xmlns:a16="http://schemas.microsoft.com/office/drawing/2014/main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="" xmlns:a16="http://schemas.microsoft.com/office/drawing/2014/main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="" xmlns:a16="http://schemas.microsoft.com/office/drawing/2014/main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预测价格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="" xmlns:a16="http://schemas.microsoft.com/office/drawing/2014/main" val="2555144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3359" marR="103359" marT="51679" marB="51679">
                        <a:blipFill>
                          <a:blip r:embed="rId3"/>
                          <a:stretch>
                            <a:fillRect l="-400769" t="-5042" r="-1538" b="-3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2555144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114800" cy="3900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4113" y="1371600"/>
                <a:ext cx="461665" cy="147732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预测价格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13" y="1371600"/>
                <a:ext cx="46166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1842" t="-2066" r="-6579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7600" y="5272335"/>
            <a:ext cx="2423740" cy="3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实际价格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（每千美元）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0" y="2828875"/>
            <a:ext cx="461665" cy="14773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（每千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美元）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.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是一个将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维向量映射成数的函数。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求平均值：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为线性函数。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求最大值：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并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不是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线性函数。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blipFill rotWithShape="0">
                <a:blip r:embed="rId3"/>
                <a:stretch>
                  <a:fillRect l="-1971" t="-1734" r="-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因为</a:t>
                </a:r>
                <a:r>
                  <a:rPr lang="zh-CN" altLang="en-US" dirty="0" smtClean="0"/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ea typeface="微软雅黑" pitchFamily="34" charset="-122"/>
                </a:endParaRPr>
              </a:p>
              <a:p>
                <a:r>
                  <a:rPr lang="en-US" altLang="zh-CN" dirty="0" smtClean="0">
                    <a:ea typeface="微软雅黑" pitchFamily="34" charset="-122"/>
                  </a:rPr>
                  <a:t>				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1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3658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.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是一个将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映射成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数</a:t>
                </a:r>
                <a:r>
                  <a:rPr lang="zh-CN" altLang="en-US" sz="2200" dirty="0" smtClean="0">
                    <a:ea typeface="微软雅黑" pitchFamily="34" charset="-122"/>
                  </a:rPr>
                  <a:t>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i="1" baseline="-25000" dirty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baseline="-25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⋯</m:t>
                    </m:r>
                  </m:oMath>
                </a14:m>
                <a:r>
                  <a:rPr lang="zh-CN" altLang="en-US" sz="2200" i="1" baseline="-25000" dirty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则线性函数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满足：</m:t>
                    </m:r>
                  </m:oMath>
                </a14:m>
                <a:endParaRPr lang="en-US" altLang="zh-CN" sz="2200" i="1" baseline="-25000" dirty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3658630"/>
              </a:xfrm>
              <a:prstGeom prst="rect">
                <a:avLst/>
              </a:prstGeom>
              <a:blipFill rotWithShape="0">
                <a:blip r:embed="rId3"/>
                <a:stretch>
                  <a:fillRect l="-1971" t="-2500" r="-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9756" y="4495800"/>
                <a:ext cx="827398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endParaRPr lang="en-US" altLang="zh-CN" dirty="0">
                  <a:ea typeface="微软雅黑" pitchFamily="34" charset="-122"/>
                </a:endParaRPr>
              </a:p>
              <a:p>
                <a:r>
                  <a:rPr lang="en-US" altLang="zh-CN" dirty="0">
                    <a:ea typeface="微软雅黑" pitchFamily="34" charset="-122"/>
                  </a:rPr>
                  <a:t>			         </a:t>
                </a:r>
                <a:r>
                  <a:rPr lang="en-US" altLang="zh-CN" dirty="0" smtClean="0">
                    <a:ea typeface="微软雅黑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ea typeface="微软雅黑" pitchFamily="34" charset="-122"/>
                </a:endParaRPr>
              </a:p>
              <a:p>
                <a:endParaRPr lang="en-US" altLang="zh-CN" dirty="0">
                  <a:ea typeface="微软雅黑" pitchFamily="34" charset="-122"/>
                </a:endParaRPr>
              </a:p>
              <a:p>
                <a:r>
                  <a:rPr lang="en-US" altLang="zh-CN" dirty="0">
                    <a:ea typeface="微软雅黑" pitchFamily="34" charset="-122"/>
                  </a:rPr>
                  <a:t>                                                  </a:t>
                </a:r>
                <a:r>
                  <a:rPr lang="en-US" altLang="zh-CN" dirty="0" smtClean="0">
                    <a:ea typeface="微软雅黑" pitchFamily="34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" y="4495800"/>
                <a:ext cx="8273987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2.1.1 </a:t>
            </a:r>
            <a:r>
              <a:rPr lang="zh-CN" altLang="en-US" dirty="0" smtClean="0"/>
              <a:t>内积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满足以下形式的函数被称为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内积函数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(inner product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blipFill rotWithShape="0">
                <a:blip r:embed="rId4"/>
                <a:stretch>
                  <a:fillRect l="-1909" t="-10526" r="-587" b="-24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上述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可以看作是每项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的加权之和。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内积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函数都是线性的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:</a:t>
                </a:r>
                <a:endParaRPr lang="en-US" altLang="zh-CN" sz="2200" dirty="0">
                  <a:latin typeface="Cambria Math" panose="020405030504060302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blipFill>
                <a:blip r:embed="rId5"/>
                <a:stretch>
                  <a:fillRect l="-1962" t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96718"/>
              </p:ext>
            </p:extLst>
          </p:nvPr>
        </p:nvGraphicFramePr>
        <p:xfrm>
          <a:off x="2355455" y="1928813"/>
          <a:ext cx="433149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6" imgW="2158920" imgH="253800" progId="Equation.DSMT4">
                  <p:embed/>
                </p:oleObj>
              </mc:Choice>
              <mc:Fallback>
                <p:oleObj name="Equation" r:id="rId6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5455" y="1928813"/>
                        <a:ext cx="4331490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44528"/>
              </p:ext>
            </p:extLst>
          </p:nvPr>
        </p:nvGraphicFramePr>
        <p:xfrm>
          <a:off x="2362200" y="3810000"/>
          <a:ext cx="4285855" cy="223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8" imgW="2044440" imgH="1066680" progId="Equation.DSMT4">
                  <p:embed/>
                </p:oleObj>
              </mc:Choice>
              <mc:Fallback>
                <p:oleObj name="Equation" r:id="rId8" imgW="2044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3810000"/>
                        <a:ext cx="4285855" cy="223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2.1.2 </a:t>
            </a:r>
            <a:r>
              <a:rPr lang="zh-CN" altLang="en-US" dirty="0" smtClean="0"/>
              <a:t>所有线性函数都是内积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是线性函数。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来表示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为常量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线性函数表示为内积形式：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blipFill rotWithShape="0">
                <a:blip r:embed="rId3"/>
                <a:stretch>
                  <a:fillRect l="-2077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51158"/>
              </p:ext>
            </p:extLst>
          </p:nvPr>
        </p:nvGraphicFramePr>
        <p:xfrm>
          <a:off x="1600200" y="3352800"/>
          <a:ext cx="51800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Equation" r:id="rId6" imgW="2463480" imgH="507960" progId="Equation.DSMT4">
                  <p:embed/>
                </p:oleObj>
              </mc:Choice>
              <mc:Fallback>
                <p:oleObj name="Equation" r:id="rId6" imgW="2463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180012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67200" y="53340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r>
                  <a:rPr lang="zh-CN" altLang="en-US" dirty="0" smtClean="0">
                    <a:ea typeface="微软雅黑" pitchFamily="34" charset="-122"/>
                  </a:rPr>
                  <a:t>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334000"/>
                <a:ext cx="23622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62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0800" y="48006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1575944" cy="13662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2.1.3 </a:t>
            </a:r>
            <a:r>
              <a:rPr lang="zh-CN" altLang="en-US" dirty="0" smtClean="0"/>
              <a:t>仿射函数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定义：一个线性函数加上一个常数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仿射函数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(affine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其一般形式为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为标量。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仿射函数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blipFill rotWithShape="0">
                <a:blip r:embed="rId3"/>
                <a:stretch>
                  <a:fillRect l="-1910" t="-978" r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657600"/>
            <a:ext cx="266700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657600"/>
            <a:ext cx="2838450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为线性函数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410200" y="5867400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微软雅黑" pitchFamily="34" charset="-122"/>
              </a:rPr>
              <a:t>g</a:t>
            </a:r>
            <a:r>
              <a:rPr lang="zh-CN" altLang="en-US" dirty="0" smtClean="0"/>
              <a:t>为仿射函数，非线性函数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135" y="6019800"/>
            <a:ext cx="461665" cy="152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5410200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389989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点可微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其第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个分量的一阶偏导数为：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389989" cy="360804"/>
              </a:xfrm>
              <a:prstGeom prst="rect">
                <a:avLst/>
              </a:prstGeom>
              <a:blipFill rotWithShape="0">
                <a:blip r:embed="rId4"/>
                <a:stretch>
                  <a:fillRect l="-1890" t="-18644" r="-1308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梯度与偏导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梯度为：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032" t="-27273" r="-5800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96766"/>
              </p:ext>
            </p:extLst>
          </p:nvPr>
        </p:nvGraphicFramePr>
        <p:xfrm>
          <a:off x="3465513" y="4565650"/>
          <a:ext cx="1968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5513" y="4565650"/>
                        <a:ext cx="19685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43000" y="1676400"/>
                <a:ext cx="7162800" cy="13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  <a:r>
                  <a:rPr lang="en-US" altLang="zh-CN" dirty="0" smtClean="0"/>
                  <a:t>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76400"/>
                <a:ext cx="7162800" cy="13403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90800" y="3810000"/>
                <a:ext cx="2264401" cy="181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0"/>
                <a:ext cx="2264401" cy="18130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泰勒</a:t>
                </a:r>
                <a:r>
                  <a:rPr lang="en-US" altLang="zh-CN" sz="2200" b="1" dirty="0">
                    <a:ea typeface="微软雅黑" pitchFamily="34" charset="-122"/>
                  </a:rPr>
                  <a:t>(</a:t>
                </a:r>
                <a:r>
                  <a:rPr lang="zh-CN" altLang="en-US" sz="2200" b="1" dirty="0">
                    <a:ea typeface="微软雅黑" pitchFamily="34" charset="-122"/>
                  </a:rPr>
                  <a:t>近似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>
                    <a:ea typeface="微软雅黑" pitchFamily="34" charset="-122"/>
                  </a:rPr>
                  <a:t>公式</a:t>
                </a:r>
                <a:r>
                  <a:rPr lang="zh-CN" altLang="en-US" sz="2200" dirty="0">
                    <a:ea typeface="微软雅黑" pitchFamily="34" charset="-122"/>
                  </a:rPr>
                  <a:t>：一个用函数在某点的信息描述其附近取值的公式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充分光滑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即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处处可导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在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作泰勒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𝑇𝑎𝑦𝑙𝑜𝑟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展开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blipFill rotWithShape="0">
                <a:blip r:embed="rId3"/>
                <a:stretch>
                  <a:fillRect l="-1826" t="-7207" r="-1194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泰勒公式</a:t>
            </a:r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595436" y="5029200"/>
            <a:ext cx="1524000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二阶偏导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5105400" y="4367546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-78832" y="2967996"/>
                <a:ext cx="9420726" cy="1399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)+⋯+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2! 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20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32" y="2967996"/>
                <a:ext cx="9420726" cy="1399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3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点可导，其附近的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一阶泰勒公式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39" t="-27273" r="-18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一阶泰勒近似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92125" y="2819400"/>
                <a:ext cx="5527603" cy="1401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非常接近</a:t>
                </a:r>
                <a:r>
                  <a:rPr lang="en-US" altLang="zh-CN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也非常接近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仿射函数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写成内积形式：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" y="2819400"/>
                <a:ext cx="5527603" cy="1401987"/>
              </a:xfrm>
              <a:prstGeom prst="rect">
                <a:avLst/>
              </a:prstGeom>
              <a:blipFill rotWithShape="0">
                <a:blip r:embed="rId5"/>
                <a:stretch>
                  <a:fillRect l="-2870" t="-5240" r="-993" b="-113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85899"/>
              </p:ext>
            </p:extLst>
          </p:nvPr>
        </p:nvGraphicFramePr>
        <p:xfrm>
          <a:off x="1558925" y="1828800"/>
          <a:ext cx="5716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6" imgW="3238200" imgH="431640" progId="Equation.DSMT4">
                  <p:embed/>
                </p:oleObj>
              </mc:Choice>
              <mc:Fallback>
                <p:oleObj name="Equation" r:id="rId6" imgW="323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8925" y="1828800"/>
                        <a:ext cx="57165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61164"/>
              </p:ext>
            </p:extLst>
          </p:nvPr>
        </p:nvGraphicFramePr>
        <p:xfrm>
          <a:off x="1406525" y="4800600"/>
          <a:ext cx="3495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8" imgW="1866600" imgH="279360" progId="Equation.DSMT4">
                  <p:embed/>
                </p:oleObj>
              </mc:Choice>
              <mc:Fallback>
                <p:oleObj name="Equation" r:id="rId8" imgW="1866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6525" y="4800600"/>
                        <a:ext cx="34956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257800" y="4343400"/>
                <a:ext cx="1903663" cy="1500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43400"/>
                <a:ext cx="1903663" cy="15002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2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vert="eaVert" wrap="square" rtlCol="0">
        <a:spAutoFit/>
      </a:bodyPr>
      <a:lstStyle>
        <a:defPPr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544</Words>
  <Application>Microsoft Office PowerPoint</Application>
  <PresentationFormat>全屏显示(4:3)</PresentationFormat>
  <Paragraphs>129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2.1.1 内积函数</vt:lpstr>
      <vt:lpstr>2.1.2 所有线性函数都是内积</vt:lpstr>
      <vt:lpstr>2.1.3 仿射函数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311</cp:revision>
  <dcterms:created xsi:type="dcterms:W3CDTF">2018-04-21T22:14:36Z</dcterms:created>
  <dcterms:modified xsi:type="dcterms:W3CDTF">2023-09-10T04:28:45Z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