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9"/>
  </p:notesMasterIdLst>
  <p:sldIdLst>
    <p:sldId id="350" r:id="rId2"/>
    <p:sldId id="364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65" r:id="rId11"/>
    <p:sldId id="358" r:id="rId12"/>
    <p:sldId id="359" r:id="rId13"/>
    <p:sldId id="366" r:id="rId14"/>
    <p:sldId id="313" r:id="rId15"/>
    <p:sldId id="337" r:id="rId16"/>
    <p:sldId id="341" r:id="rId17"/>
    <p:sldId id="361" r:id="rId18"/>
    <p:sldId id="362" r:id="rId19"/>
    <p:sldId id="360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63" r:id="rId2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0323" autoAdjust="0"/>
  </p:normalViewPr>
  <p:slideViewPr>
    <p:cSldViewPr>
      <p:cViewPr varScale="1">
        <p:scale>
          <a:sx n="105" d="100"/>
          <a:sy n="105" d="100"/>
        </p:scale>
        <p:origin x="15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.wmf"/><Relationship Id="rId7" Type="http://schemas.openxmlformats.org/officeDocument/2006/relationships/image" Target="../media/image36.wmf"/><Relationship Id="rId2" Type="http://schemas.openxmlformats.org/officeDocument/2006/relationships/image" Target="../media/image2.wmf"/><Relationship Id="rId1" Type="http://schemas.openxmlformats.org/officeDocument/2006/relationships/image" Target="../media/image35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02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16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74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6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419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01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6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342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6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7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1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8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04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9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7.wmf"/><Relationship Id="rId7" Type="http://schemas.openxmlformats.org/officeDocument/2006/relationships/image" Target="../media/image8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image" Target="../media/image3.wmf"/><Relationship Id="rId24" Type="http://schemas.openxmlformats.org/officeDocument/2006/relationships/image" Target="../media/image66.png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5.wmf"/><Relationship Id="rId23" Type="http://schemas.openxmlformats.org/officeDocument/2006/relationships/image" Target="../media/image38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36.wmf"/><Relationship Id="rId4" Type="http://schemas.openxmlformats.org/officeDocument/2006/relationships/image" Target="../media/image65.pn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63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660.png"/><Relationship Id="rId7" Type="http://schemas.openxmlformats.org/officeDocument/2006/relationships/image" Target="../media/image720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5" Type="http://schemas.openxmlformats.org/officeDocument/2006/relationships/image" Target="../media/image76.png"/><Relationship Id="rId4" Type="http://schemas.openxmlformats.org/officeDocument/2006/relationships/image" Target="../media/image67.png"/><Relationship Id="rId9" Type="http://schemas.openxmlformats.org/officeDocument/2006/relationships/image" Target="../media/image670.png"/><Relationship Id="rId14" Type="http://schemas.openxmlformats.org/officeDocument/2006/relationships/image" Target="../media/image7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80.png"/><Relationship Id="rId4" Type="http://schemas.openxmlformats.org/officeDocument/2006/relationships/image" Target="../media/image681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8.wmf"/><Relationship Id="rId11" Type="http://schemas.openxmlformats.org/officeDocument/2006/relationships/image" Target="../media/image770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7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10" Type="http://schemas.openxmlformats.org/officeDocument/2006/relationships/image" Target="../media/image86.png"/><Relationship Id="rId4" Type="http://schemas.openxmlformats.org/officeDocument/2006/relationships/image" Target="../media/image780.png"/><Relationship Id="rId9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21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2.png"/><Relationship Id="rId23" Type="http://schemas.openxmlformats.org/officeDocument/2006/relationships/image" Target="../media/image16.png"/><Relationship Id="rId10" Type="http://schemas.openxmlformats.org/officeDocument/2006/relationships/image" Target="../media/image20.png"/><Relationship Id="rId19" Type="http://schemas.openxmlformats.org/officeDocument/2006/relationships/image" Target="../media/image19.png"/><Relationship Id="rId4" Type="http://schemas.openxmlformats.org/officeDocument/2006/relationships/image" Target="../media/image17.png"/><Relationship Id="rId14" Type="http://schemas.openxmlformats.org/officeDocument/2006/relationships/image" Target="../media/image13.png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5" Type="http://schemas.openxmlformats.org/officeDocument/2006/relationships/image" Target="../media/image24.png"/><Relationship Id="rId1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image" Target="../media/image24.wmf"/><Relationship Id="rId10" Type="http://schemas.openxmlformats.org/officeDocument/2006/relationships/image" Target="../media/image37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3.png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5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png"/><Relationship Id="rId20" Type="http://schemas.openxmlformats.org/officeDocument/2006/relationships/image" Target="../media/image55.png"/><Relationship Id="rId1" Type="http://schemas.openxmlformats.org/officeDocument/2006/relationships/vmlDrawing" Target="../drawings/vmlDrawing4.vml"/><Relationship Id="rId11" Type="http://schemas.openxmlformats.org/officeDocument/2006/relationships/image" Target="../media/image48.png"/><Relationship Id="rId15" Type="http://schemas.openxmlformats.org/officeDocument/2006/relationships/image" Target="../media/image4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4.wmf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7" Type="http://schemas.openxmlformats.org/officeDocument/2006/relationships/image" Target="../media/image530.png"/><Relationship Id="rId12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50.png"/><Relationship Id="rId10" Type="http://schemas.openxmlformats.org/officeDocument/2006/relationships/image" Target="../media/image540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4.1 </a:t>
            </a:r>
            <a:r>
              <a:rPr lang="zh-CN" altLang="en-US" kern="0" dirty="0" smtClean="0"/>
              <a:t>优化问题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个样本向量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需要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找到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880" t="-23214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17559"/>
              </p:ext>
            </p:extLst>
          </p:nvPr>
        </p:nvGraphicFramePr>
        <p:xfrm>
          <a:off x="2971800" y="15240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3" name="Equation" r:id="rId4" imgW="965160" imgH="431640" progId="Equation.DSMT4">
                  <p:embed/>
                </p:oleObj>
              </mc:Choice>
              <mc:Fallback>
                <p:oleObj name="Equation" r:id="rId4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1524000"/>
                        <a:ext cx="2120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286000" y="2771775"/>
            <a:ext cx="3810000" cy="3781425"/>
            <a:chOff x="2286000" y="2771775"/>
            <a:chExt cx="3810000" cy="3781425"/>
          </a:xfrm>
        </p:grpSpPr>
        <p:grpSp>
          <p:nvGrpSpPr>
            <p:cNvPr id="7" name="组合 6"/>
            <p:cNvGrpSpPr/>
            <p:nvPr/>
          </p:nvGrpSpPr>
          <p:grpSpPr>
            <a:xfrm>
              <a:off x="2286000" y="2771775"/>
              <a:ext cx="3810000" cy="3781425"/>
              <a:chOff x="1219200" y="1676400"/>
              <a:chExt cx="3810000" cy="378142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9200" y="1676400"/>
                <a:ext cx="3810000" cy="3781425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2971800" y="3581400"/>
                <a:ext cx="152400" cy="152400"/>
              </a:xfrm>
              <a:prstGeom prst="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7961145"/>
                </p:ext>
              </p:extLst>
            </p:nvPr>
          </p:nvGraphicFramePr>
          <p:xfrm>
            <a:off x="3581400" y="5743575"/>
            <a:ext cx="7782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4" name="Equation" r:id="rId7" imgW="520560" imgH="304560" progId="Equation.DSMT4">
                    <p:embed/>
                  </p:oleObj>
                </mc:Choice>
                <mc:Fallback>
                  <p:oleObj name="Equation" r:id="rId7" imgW="5205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1400" y="5743575"/>
                          <a:ext cx="778213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4182938"/>
                </p:ext>
              </p:extLst>
            </p:nvPr>
          </p:nvGraphicFramePr>
          <p:xfrm>
            <a:off x="4791075" y="5105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5" name="Equation" r:id="rId9" imgW="533160" imgH="304560" progId="Equation.DSMT4">
                    <p:embed/>
                  </p:oleObj>
                </mc:Choice>
                <mc:Fallback>
                  <p:oleObj name="Equation" r:id="rId9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91075" y="5105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7460"/>
                </p:ext>
              </p:extLst>
            </p:nvPr>
          </p:nvGraphicFramePr>
          <p:xfrm>
            <a:off x="2819400" y="4724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6" name="Equation" r:id="rId11" imgW="533160" imgH="304560" progId="Equation.DSMT4">
                    <p:embed/>
                  </p:oleObj>
                </mc:Choice>
                <mc:Fallback>
                  <p:oleObj name="Equation" r:id="rId11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19400" y="4724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3246606"/>
                </p:ext>
              </p:extLst>
            </p:nvPr>
          </p:nvGraphicFramePr>
          <p:xfrm>
            <a:off x="3962400" y="3505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7" name="Equation" r:id="rId13" imgW="533160" imgH="304560" progId="Equation.DSMT4">
                    <p:embed/>
                  </p:oleObj>
                </mc:Choice>
                <mc:Fallback>
                  <p:oleObj name="Equation" r:id="rId13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62400" y="3505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9449903"/>
                </p:ext>
              </p:extLst>
            </p:nvPr>
          </p:nvGraphicFramePr>
          <p:xfrm>
            <a:off x="4953000" y="4267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8" name="Equation" r:id="rId15" imgW="533160" imgH="304560" progId="Equation.DSMT4">
                    <p:embed/>
                  </p:oleObj>
                </mc:Choice>
                <mc:Fallback>
                  <p:oleObj name="Equation" r:id="rId15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53000" y="4267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9012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4.3 </a:t>
            </a:r>
            <a:r>
              <a:rPr lang="zh-CN" altLang="en-US" kern="0" dirty="0"/>
              <a:t>优化</a:t>
            </a:r>
            <a:r>
              <a:rPr lang="zh-CN" altLang="en-US" kern="0" dirty="0" smtClean="0"/>
              <a:t>问题：向量偏导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19400" y="1524000"/>
                <a:ext cx="2458237" cy="988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24000"/>
                <a:ext cx="2458237" cy="9886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81200" y="4191000"/>
                <a:ext cx="5362943" cy="1998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91000"/>
                <a:ext cx="5362943" cy="19984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00" y="2895600"/>
                <a:ext cx="4627549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95600"/>
                <a:ext cx="4627549" cy="11005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9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4.3 </a:t>
            </a:r>
            <a:r>
              <a:rPr lang="zh-CN" altLang="en-US" kern="0" dirty="0"/>
              <a:t>优化</a:t>
            </a:r>
            <a:r>
              <a:rPr lang="zh-CN" altLang="en-US" kern="0" dirty="0" smtClean="0"/>
              <a:t>问题：聚类中心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个样本向量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找到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聚类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3214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56265"/>
              </p:ext>
            </p:extLst>
          </p:nvPr>
        </p:nvGraphicFramePr>
        <p:xfrm>
          <a:off x="2895600" y="12954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80" name="Equation" r:id="rId5" imgW="965160" imgH="431640" progId="Equation.DSMT4">
                  <p:embed/>
                </p:oleObj>
              </mc:Choice>
              <mc:Fallback>
                <p:oleObj name="Equation" r:id="rId5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1295400"/>
                        <a:ext cx="2120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486400" y="3886200"/>
            <a:ext cx="3276600" cy="2667000"/>
            <a:chOff x="2286000" y="2771775"/>
            <a:chExt cx="3810000" cy="3781425"/>
          </a:xfrm>
        </p:grpSpPr>
        <p:grpSp>
          <p:nvGrpSpPr>
            <p:cNvPr id="7" name="组合 6"/>
            <p:cNvGrpSpPr/>
            <p:nvPr/>
          </p:nvGrpSpPr>
          <p:grpSpPr>
            <a:xfrm>
              <a:off x="2286000" y="2771775"/>
              <a:ext cx="3810000" cy="3781425"/>
              <a:chOff x="1219200" y="1676400"/>
              <a:chExt cx="3810000" cy="378142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9200" y="1676400"/>
                <a:ext cx="3810000" cy="3781425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2971800" y="3581400"/>
                <a:ext cx="152400" cy="152400"/>
              </a:xfrm>
              <a:prstGeom prst="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/>
            </p:nvPr>
          </p:nvGraphicFramePr>
          <p:xfrm>
            <a:off x="3581400" y="5743575"/>
            <a:ext cx="778213" cy="457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1" name="Equation" r:id="rId8" imgW="520560" imgH="304560" progId="Equation.DSMT4">
                    <p:embed/>
                  </p:oleObj>
                </mc:Choice>
                <mc:Fallback>
                  <p:oleObj name="Equation" r:id="rId8" imgW="5205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581400" y="5743575"/>
                          <a:ext cx="778213" cy="4571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/>
            </p:nvPr>
          </p:nvGraphicFramePr>
          <p:xfrm>
            <a:off x="4791075" y="5105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2" name="Equation" r:id="rId10" imgW="533160" imgH="304560" progId="Equation.DSMT4">
                    <p:embed/>
                  </p:oleObj>
                </mc:Choice>
                <mc:Fallback>
                  <p:oleObj name="Equation" r:id="rId10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91075" y="5105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2819400" y="4724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3" name="Equation" r:id="rId12" imgW="533160" imgH="304560" progId="Equation.DSMT4">
                    <p:embed/>
                  </p:oleObj>
                </mc:Choice>
                <mc:Fallback>
                  <p:oleObj name="Equation" r:id="rId12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819400" y="4724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3962400" y="3505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4" name="Equation" r:id="rId14" imgW="533160" imgH="304560" progId="Equation.DSMT4">
                    <p:embed/>
                  </p:oleObj>
                </mc:Choice>
                <mc:Fallback>
                  <p:oleObj name="Equation" r:id="rId14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62400" y="3505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4953000" y="4267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5" name="Equation" r:id="rId16" imgW="533160" imgH="304560" progId="Equation.DSMT4">
                    <p:embed/>
                  </p:oleObj>
                </mc:Choice>
                <mc:Fallback>
                  <p:oleObj name="Equation" r:id="rId16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953000" y="4267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06240"/>
              </p:ext>
            </p:extLst>
          </p:nvPr>
        </p:nvGraphicFramePr>
        <p:xfrm>
          <a:off x="471488" y="2438400"/>
          <a:ext cx="81994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86" name="Equation" r:id="rId18" imgW="3733560" imgH="431640" progId="Equation.DSMT4">
                  <p:embed/>
                </p:oleObj>
              </mc:Choice>
              <mc:Fallback>
                <p:oleObj name="Equation" r:id="rId18" imgW="3733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1488" y="2438400"/>
                        <a:ext cx="81994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8142"/>
              </p:ext>
            </p:extLst>
          </p:nvPr>
        </p:nvGraphicFramePr>
        <p:xfrm>
          <a:off x="1149350" y="3505200"/>
          <a:ext cx="356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87" name="Equation" r:id="rId20" imgW="1625400" imgH="431640" progId="Equation.DSMT4">
                  <p:embed/>
                </p:oleObj>
              </mc:Choice>
              <mc:Fallback>
                <p:oleObj name="Equation" r:id="rId20" imgW="1625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49350" y="3505200"/>
                        <a:ext cx="35687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55596"/>
              </p:ext>
            </p:extLst>
          </p:nvPr>
        </p:nvGraphicFramePr>
        <p:xfrm>
          <a:off x="1371600" y="4495800"/>
          <a:ext cx="15890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88" name="Equation" r:id="rId22" imgW="723600" imgH="431640" progId="Equation.DSMT4">
                  <p:embed/>
                </p:oleObj>
              </mc:Choice>
              <mc:Fallback>
                <p:oleObj name="Equation" r:id="rId22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371600" y="4495800"/>
                        <a:ext cx="158908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52600" y="3105090"/>
                <a:ext cx="930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凸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105090"/>
                <a:ext cx="930062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6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4.3 </a:t>
            </a:r>
            <a:r>
              <a:rPr lang="zh-CN" altLang="en-US" kern="0" dirty="0"/>
              <a:t>优化</a:t>
            </a:r>
            <a:r>
              <a:rPr lang="zh-CN" altLang="en-US" kern="0" dirty="0" smtClean="0"/>
              <a:t>问题：标量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40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多大时，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</m:t>
                    </m:r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到</m:t>
                    </m:r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b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之间</m:t>
                    </m:r>
                    <m:r>
                      <a:rPr lang="zh-CN" altLang="en-US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距离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最小：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40863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3214" r="-1157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75451"/>
              </p:ext>
            </p:extLst>
          </p:nvPr>
        </p:nvGraphicFramePr>
        <p:xfrm>
          <a:off x="1025525" y="4038600"/>
          <a:ext cx="69723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1" name="Equation" r:id="rId5" imgW="3174840" imgH="279360" progId="Equation.DSMT4">
                  <p:embed/>
                </p:oleObj>
              </mc:Choice>
              <mc:Fallback>
                <p:oleObj name="Equation" r:id="rId5" imgW="317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5525" y="4038600"/>
                        <a:ext cx="6972300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11741"/>
              </p:ext>
            </p:extLst>
          </p:nvPr>
        </p:nvGraphicFramePr>
        <p:xfrm>
          <a:off x="1066800" y="4876800"/>
          <a:ext cx="3260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2" name="Equation" r:id="rId7" imgW="1485720" imgH="228600" progId="Equation.DSMT4">
                  <p:embed/>
                </p:oleObj>
              </mc:Choice>
              <mc:Fallback>
                <p:oleObj name="Equation" r:id="rId7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876800"/>
                        <a:ext cx="326072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2600" y="1905000"/>
            <a:ext cx="5619750" cy="1914525"/>
          </a:xfrm>
          <a:prstGeom prst="rect">
            <a:avLst/>
          </a:prstGeom>
        </p:spPr>
      </p:pic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01624"/>
              </p:ext>
            </p:extLst>
          </p:nvPr>
        </p:nvGraphicFramePr>
        <p:xfrm>
          <a:off x="2667000" y="5410200"/>
          <a:ext cx="20081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3" name="Equation" r:id="rId10" imgW="914400" imgH="495000" progId="Equation.DSMT4">
                  <p:embed/>
                </p:oleObj>
              </mc:Choice>
              <mc:Fallback>
                <p:oleObj name="Equation" r:id="rId10" imgW="914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7000" y="5410200"/>
                        <a:ext cx="2008188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523149" y="1318749"/>
                <a:ext cx="3771289" cy="586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lim>
                      </m:limLow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149" y="1318749"/>
                <a:ext cx="3771289" cy="586251"/>
              </a:xfrm>
              <a:prstGeom prst="rect">
                <a:avLst/>
              </a:prstGeom>
              <a:blipFill rotWithShape="0">
                <a:blip r:embed="rId12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7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81000" y="1058614"/>
            <a:ext cx="8001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ea typeface="微软雅黑" pitchFamily="34" charset="-122"/>
              </a:rPr>
              <a:t>定义：将物理或抽象对象的集合分成由类似</a:t>
            </a:r>
            <a:r>
              <a:rPr lang="zh-CN" altLang="en-US" sz="2400" dirty="0">
                <a:ea typeface="微软雅黑" pitchFamily="34" charset="-122"/>
              </a:rPr>
              <a:t>特征</a:t>
            </a:r>
            <a:r>
              <a:rPr lang="zh-CN" altLang="en-US" sz="2400" dirty="0" smtClean="0">
                <a:ea typeface="微软雅黑" pitchFamily="34" charset="-122"/>
              </a:rPr>
              <a:t>组成的多个类的过程称为</a:t>
            </a:r>
            <a:r>
              <a:rPr lang="zh-CN" altLang="en-US" sz="2400" b="1" dirty="0" smtClean="0">
                <a:ea typeface="微软雅黑" pitchFamily="34" charset="-122"/>
              </a:rPr>
              <a:t>聚类</a:t>
            </a:r>
            <a:r>
              <a:rPr lang="en-US" altLang="zh-CN" sz="2400" dirty="0" smtClean="0">
                <a:ea typeface="微软雅黑" pitchFamily="34" charset="-122"/>
              </a:rPr>
              <a:t>(clustering)</a:t>
            </a:r>
            <a:r>
              <a:rPr lang="zh-CN" altLang="en-US" sz="2400" dirty="0">
                <a:ea typeface="微软雅黑" pitchFamily="34" charset="-122"/>
              </a:rPr>
              <a:t>；</a:t>
            </a:r>
            <a:endParaRPr lang="zh-CN" altLang="en-US" sz="2400" dirty="0" smtClean="0">
              <a:ea typeface="微软雅黑" pitchFamily="34" charset="-122"/>
            </a:endParaRPr>
          </a:p>
          <a:p>
            <a:pPr>
              <a:spcBef>
                <a:spcPct val="50000"/>
              </a:spcBef>
              <a:buClr>
                <a:srgbClr val="990000"/>
              </a:buClr>
            </a:pP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</a:t>
            </a:r>
            <a:r>
              <a:rPr lang="zh-CN" altLang="en-US" kern="0" dirty="0" smtClean="0"/>
              <a:t>聚类</a:t>
            </a:r>
            <a:endParaRPr lang="zh-CN" altLang="en-US" kern="0" dirty="0"/>
          </a:p>
        </p:txBody>
      </p:sp>
      <p:pic>
        <p:nvPicPr>
          <p:cNvPr id="38914" name="Picture 2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74232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8001000" cy="1692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定义：将物理或抽象对象的集合分成由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itchFamily="34" charset="-122"/>
                  </a:rPr>
                  <a:t>类似</a:t>
                </a:r>
                <a:r>
                  <a:rPr lang="zh-CN" altLang="en-US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itchFamily="34" charset="-122"/>
                  </a:rPr>
                  <a:t>特征</a:t>
                </a:r>
                <a:r>
                  <a:rPr lang="zh-CN" altLang="en-US" sz="2200" dirty="0" smtClean="0">
                    <a:ea typeface="微软雅黑" pitchFamily="34" charset="-122"/>
                  </a:rPr>
                  <a:t>组成的多个类的过程称为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聚类</a:t>
                </a:r>
                <a:r>
                  <a:rPr lang="en-US" altLang="zh-CN" sz="2200" dirty="0" smtClean="0">
                    <a:ea typeface="微软雅黑" pitchFamily="34" charset="-122"/>
                  </a:rPr>
                  <a:t>(clustering)</a:t>
                </a:r>
                <a:r>
                  <a:rPr lang="zh-CN" altLang="en-US" sz="2200" dirty="0">
                    <a:ea typeface="微软雅黑" pitchFamily="34" charset="-122"/>
                  </a:rPr>
                  <a:t>；</a:t>
                </a:r>
                <a:endParaRPr lang="zh-CN" altLang="en-US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目标</a:t>
                </a:r>
                <a:r>
                  <a:rPr lang="zh-CN" altLang="en-US" sz="2200" dirty="0" smtClean="0">
                    <a:ea typeface="微软雅黑" pitchFamily="34" charset="-122"/>
                  </a:rPr>
                  <a:t>：分成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个集合，尽量使得同一个集合中</a:t>
                </a:r>
                <a:r>
                  <a:rPr lang="zh-CN" altLang="en-US" sz="2200" dirty="0">
                    <a:ea typeface="微软雅黑" pitchFamily="34" charset="-122"/>
                  </a:rPr>
                  <a:t>的向量彼此接近。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8001000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1982" t="-5415" r="-2134" b="-93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</a:t>
            </a:r>
            <a:r>
              <a:rPr lang="zh-CN" altLang="en-US" kern="0" dirty="0" smtClean="0"/>
              <a:t>聚类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43200"/>
            <a:ext cx="3667125" cy="3758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2819400"/>
            <a:ext cx="3587728" cy="366379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 bwMode="auto">
          <a:xfrm>
            <a:off x="3962400" y="4419600"/>
            <a:ext cx="990600" cy="0"/>
          </a:xfrm>
          <a:prstGeom prst="straightConnector1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8" y="1100723"/>
                <a:ext cx="8614612" cy="2316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1,2,⋯,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表示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所属类别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例如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属于第</a:t>
                </a: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类。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=1,…,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e>
                    </m:d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表示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属</a:t>
                </a:r>
                <a:r>
                  <a:rPr lang="zh-CN" altLang="en-US" sz="2200" dirty="0">
                    <a:ea typeface="微软雅黑" pitchFamily="34" charset="-122"/>
                  </a:rPr>
                  <a:t>于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第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下标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集合。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=1,…,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，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表示同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属于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类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聚类中心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聚类目标</a:t>
                </a:r>
                <a:r>
                  <a:rPr lang="zh-CN" altLang="en-US" sz="2200" dirty="0" smtClean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的“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”和“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”。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8" y="1100723"/>
                <a:ext cx="8614612" cy="2316083"/>
              </a:xfrm>
              <a:prstGeom prst="rect">
                <a:avLst/>
              </a:prstGeom>
              <a:blipFill rotWithShape="0">
                <a:blip r:embed="rId3"/>
                <a:stretch>
                  <a:fillRect l="-1840" t="-2375" r="-5166" b="-4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</a:t>
            </a:r>
            <a:r>
              <a:rPr lang="zh-CN" altLang="en-US" kern="0" dirty="0" smtClean="0"/>
              <a:t>聚类目标</a:t>
            </a:r>
            <a:endParaRPr lang="zh-CN" altLang="en-US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3200069"/>
            <a:ext cx="3587728" cy="3663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324600" y="4191000"/>
                <a:ext cx="5146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191000"/>
                <a:ext cx="51469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77000" y="3352800"/>
                <a:ext cx="487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52800"/>
                <a:ext cx="48776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 bwMode="auto">
          <a:xfrm flipH="1">
            <a:off x="6553200" y="3733800"/>
            <a:ext cx="7620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矩形 13"/>
          <p:cNvSpPr/>
          <p:nvPr/>
        </p:nvSpPr>
        <p:spPr bwMode="auto">
          <a:xfrm>
            <a:off x="5791200" y="4800600"/>
            <a:ext cx="152400" cy="152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34000" y="3352800"/>
                <a:ext cx="495649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495649" cy="491417"/>
              </a:xfrm>
              <a:prstGeom prst="rect">
                <a:avLst/>
              </a:prstGeom>
              <a:blipFill rotWithShape="0"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 bwMode="auto">
          <a:xfrm>
            <a:off x="5486400" y="3810000"/>
            <a:ext cx="381000" cy="990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矩形 19"/>
          <p:cNvSpPr/>
          <p:nvPr/>
        </p:nvSpPr>
        <p:spPr bwMode="auto">
          <a:xfrm>
            <a:off x="6400800" y="4114800"/>
            <a:ext cx="2286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81000" y="3657600"/>
                <a:ext cx="4952999" cy="1110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例如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1,3,9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表示向量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9</m:t>
                        </m:r>
                      </m:sub>
                    </m:sSub>
                    <m:r>
                      <a:rPr lang="zh-CN" altLang="en-US" sz="220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属于</m:t>
                    </m:r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类</a:t>
                </a:r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，向量标签为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9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向量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表示向量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9</m:t>
                        </m:r>
                      </m:sub>
                    </m:sSub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聚类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zh-CN" altLang="en-US" sz="2200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57600"/>
                <a:ext cx="4952999" cy="1110432"/>
              </a:xfrm>
              <a:prstGeom prst="rect">
                <a:avLst/>
              </a:prstGeom>
              <a:blipFill rotWithShape="0">
                <a:blip r:embed="rId9"/>
                <a:stretch>
                  <a:fillRect l="-1601" t="-3846" r="-985" b="-10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 bwMode="auto">
          <a:xfrm>
            <a:off x="7543800" y="5791200"/>
            <a:ext cx="152400" cy="152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077200" y="3276600"/>
                <a:ext cx="532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276600"/>
                <a:ext cx="532262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7772400" y="5334000"/>
            <a:ext cx="533400" cy="4572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1" name="矩形 30"/>
          <p:cNvSpPr/>
          <p:nvPr/>
        </p:nvSpPr>
        <p:spPr bwMode="auto">
          <a:xfrm>
            <a:off x="7467600" y="4038600"/>
            <a:ext cx="152400" cy="152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>
            <a:off x="7620000" y="3657600"/>
            <a:ext cx="609600" cy="457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305800" y="5105400"/>
                <a:ext cx="552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105400"/>
                <a:ext cx="552395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5800" y="4800600"/>
                <a:ext cx="3921330" cy="992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00600"/>
                <a:ext cx="3921330" cy="99200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1000" y="5715000"/>
                <a:ext cx="4672241" cy="732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={1,⋯,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715000"/>
                <a:ext cx="4672241" cy="73218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614612" cy="56350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是将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划分</a:t>
                </a:r>
                <a:r>
                  <a:rPr lang="zh-CN" altLang="en-US" sz="2200" dirty="0">
                    <a:ea typeface="微软雅黑" pitchFamily="34" charset="-122"/>
                  </a:rPr>
                  <a:t>成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迭代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聚类目标</a:t>
                </a:r>
                <a:r>
                  <a:rPr lang="zh-CN" altLang="en-US" sz="2200" dirty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、在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个点中随机选取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个点，分别作为聚类中心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聚类标签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计算每个点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到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个聚类中心的距离，并将其分配到最近的聚类中心所在的聚类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：重新计算每个聚类现在的质心，并以其作为新的聚类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中心；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4</a:t>
                </a:r>
                <a:r>
                  <a:rPr lang="zh-CN" altLang="en-US" sz="2200" dirty="0">
                    <a:ea typeface="微软雅黑" pitchFamily="34" charset="-122"/>
                  </a:rPr>
                  <a:t>、重复步骤</a:t>
                </a: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、</a:t>
                </a: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直到所有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聚类中心</a:t>
                </a:r>
                <a:r>
                  <a:rPr lang="zh-CN" altLang="en-US" sz="2200" dirty="0">
                    <a:ea typeface="微软雅黑" pitchFamily="34" charset="-122"/>
                  </a:rPr>
                  <a:t>不再</a:t>
                </a:r>
                <a:r>
                  <a:rPr lang="zh-CN" altLang="en-US" sz="2200" dirty="0" smtClean="0">
                    <a:ea typeface="微软雅黑" pitchFamily="34" charset="-122"/>
                  </a:rPr>
                  <a:t>变化。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614612" cy="5635069"/>
              </a:xfrm>
              <a:prstGeom prst="rect">
                <a:avLst/>
              </a:prstGeom>
              <a:blipFill rotWithShape="0">
                <a:blip r:embed="rId3"/>
                <a:stretch>
                  <a:fillRect l="-1840" t="-1623" b="-16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62200" y="1905000"/>
                <a:ext cx="4672241" cy="732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={1,⋯,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05000"/>
                <a:ext cx="4672241" cy="7321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95600" y="2590800"/>
                <a:ext cx="4012701" cy="992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590800"/>
                <a:ext cx="4012701" cy="9920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614612" cy="38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是将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划分</a:t>
                </a:r>
                <a:r>
                  <a:rPr lang="zh-CN" altLang="en-US" sz="2200" dirty="0">
                    <a:ea typeface="微软雅黑" pitchFamily="34" charset="-122"/>
                  </a:rPr>
                  <a:t>成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迭代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聚类目标</a:t>
                </a:r>
                <a:r>
                  <a:rPr lang="zh-CN" altLang="en-US" sz="2200" dirty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、在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个点中随机选取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</a:t>
                </a:r>
                <a:r>
                  <a:rPr lang="zh-CN" altLang="en-US" sz="2200" dirty="0" smtClean="0">
                    <a:ea typeface="微软雅黑" pitchFamily="34" charset="-122"/>
                  </a:rPr>
                  <a:t>点作为</a:t>
                </a:r>
                <a:r>
                  <a:rPr lang="zh-CN" altLang="en-US" sz="2200" dirty="0"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聚类标签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计算每个点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到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的距离，并将其分配到最近的聚类中心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所在的聚类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614612" cy="3806876"/>
              </a:xfrm>
              <a:prstGeom prst="rect">
                <a:avLst/>
              </a:prstGeom>
              <a:blipFill rotWithShape="0">
                <a:blip r:embed="rId4"/>
                <a:stretch>
                  <a:fillRect l="-1840" t="-2404" b="-33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10000" y="6096000"/>
                <a:ext cx="1003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0"/>
                <a:ext cx="1003801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右箭头 3"/>
          <p:cNvSpPr/>
          <p:nvPr/>
        </p:nvSpPr>
        <p:spPr bwMode="auto">
          <a:xfrm flipV="1">
            <a:off x="1981200" y="5943600"/>
            <a:ext cx="1905000" cy="533400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3962400" y="5943600"/>
            <a:ext cx="152400" cy="304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n>
                <a:solidFill>
                  <a:schemeClr val="accent1"/>
                </a:solidFill>
              </a:ln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05000" y="4800600"/>
                <a:ext cx="4646208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00600"/>
                <a:ext cx="4646208" cy="435504"/>
              </a:xfrm>
              <a:prstGeom prst="rect">
                <a:avLst/>
              </a:prstGeom>
              <a:blipFill rotWithShape="0">
                <a:blip r:embed="rId12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62200" y="1905000"/>
                <a:ext cx="4672241" cy="732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={1,⋯,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05000"/>
                <a:ext cx="4672241" cy="73218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43000" y="5410200"/>
                <a:ext cx="7239000" cy="593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argmin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10200"/>
                <a:ext cx="7239000" cy="5933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4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4" grpId="0" animBg="1"/>
      <p:bldP spid="13" grpId="0" animBg="1"/>
      <p:bldP spid="3" grpId="0"/>
      <p:bldP spid="11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152400" y="914400"/>
                <a:ext cx="8843212" cy="3315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是将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划分</a:t>
                </a:r>
                <a:r>
                  <a:rPr lang="zh-CN" altLang="en-US" sz="2200" dirty="0">
                    <a:ea typeface="微软雅黑" pitchFamily="34" charset="-122"/>
                  </a:rPr>
                  <a:t>成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迭代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聚类目标</a:t>
                </a:r>
                <a:r>
                  <a:rPr lang="zh-CN" altLang="en-US" sz="2200" dirty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：根据更新标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签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，更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新属于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第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类下标集合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 ，重新</a:t>
                </a: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；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914400"/>
                <a:ext cx="8843212" cy="3315651"/>
              </a:xfrm>
              <a:prstGeom prst="rect">
                <a:avLst/>
              </a:prstGeom>
              <a:blipFill rotWithShape="0">
                <a:blip r:embed="rId4"/>
                <a:stretch>
                  <a:fillRect l="-1792" t="-2757" b="-3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06646"/>
              </p:ext>
            </p:extLst>
          </p:nvPr>
        </p:nvGraphicFramePr>
        <p:xfrm>
          <a:off x="2189163" y="4495800"/>
          <a:ext cx="38211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4" name="Equation" r:id="rId5" imgW="1739880" imgH="380880" progId="Equation.DSMT4">
                  <p:embed/>
                </p:oleObj>
              </mc:Choice>
              <mc:Fallback>
                <p:oleObj name="Equation" r:id="rId5" imgW="1739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9163" y="4495800"/>
                        <a:ext cx="3821112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546277"/>
              </p:ext>
            </p:extLst>
          </p:nvPr>
        </p:nvGraphicFramePr>
        <p:xfrm>
          <a:off x="3048000" y="51054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5" name="Equation" r:id="rId7" imgW="901440" imgH="469800" progId="Equation.DSMT4">
                  <p:embed/>
                </p:oleObj>
              </mc:Choice>
              <mc:Fallback>
                <p:oleObj name="Equation" r:id="rId7" imgW="901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5105400"/>
                        <a:ext cx="19812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90800" y="6019800"/>
                <a:ext cx="3294876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表示集合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中元素的数目。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019800"/>
                <a:ext cx="3294876" cy="411395"/>
              </a:xfrm>
              <a:prstGeom prst="rect">
                <a:avLst/>
              </a:prstGeom>
              <a:blipFill rotWithShape="0">
                <a:blip r:embed="rId11"/>
                <a:stretch>
                  <a:fillRect t="-4478" r="-1111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09800" y="1981200"/>
                <a:ext cx="4012701" cy="992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81200"/>
                <a:ext cx="4012701" cy="99200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5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838200"/>
                <a:ext cx="8614612" cy="5583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b="1" dirty="0">
                    <a:ea typeface="微软雅黑" pitchFamily="34" charset="-122"/>
                  </a:rPr>
                  <a:t>目标</a:t>
                </a:r>
                <a:r>
                  <a:rPr lang="zh-CN" altLang="en-US" sz="2200" dirty="0" smtClean="0">
                    <a:ea typeface="微软雅黑" pitchFamily="34" charset="-122"/>
                  </a:rPr>
                  <a:t>找到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>
                    <a:ea typeface="微软雅黑" pitchFamily="34" charset="-122"/>
                  </a:rPr>
                  <a:t>划分成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类步骤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、在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个点中随机选取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个点作为聚类中心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；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：计算每个点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到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的距离，并将其分配到最近的聚类中心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所在的聚类中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：根据更新标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签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，更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新属于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第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类下标集合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 ，重新计算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类的聚类中心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；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ea typeface="微软雅黑" pitchFamily="34" charset="-122"/>
                  </a:rPr>
                  <a:t>4</a:t>
                </a:r>
                <a:r>
                  <a:rPr lang="zh-CN" altLang="en-US" sz="2200" dirty="0">
                    <a:ea typeface="微软雅黑" pitchFamily="34" charset="-122"/>
                  </a:rPr>
                  <a:t>、重复步骤</a:t>
                </a: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、</a:t>
                </a: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直到所有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聚类中心</a:t>
                </a:r>
                <a:r>
                  <a:rPr lang="zh-CN" altLang="en-US" sz="2200" dirty="0">
                    <a:ea typeface="微软雅黑" pitchFamily="34" charset="-122"/>
                  </a:rPr>
                  <a:t>不再</a:t>
                </a:r>
                <a:r>
                  <a:rPr lang="zh-CN" altLang="en-US" sz="2200" dirty="0" smtClean="0">
                    <a:ea typeface="微软雅黑" pitchFamily="34" charset="-122"/>
                  </a:rPr>
                  <a:t>变化。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838200"/>
                <a:ext cx="8614612" cy="5583644"/>
              </a:xfrm>
              <a:prstGeom prst="rect">
                <a:avLst/>
              </a:prstGeom>
              <a:blipFill rotWithShape="0">
                <a:blip r:embed="rId4"/>
                <a:stretch>
                  <a:fillRect l="-1840" t="-1639" b="-17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10000" y="3733800"/>
                <a:ext cx="1003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100380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右箭头 8"/>
          <p:cNvSpPr/>
          <p:nvPr/>
        </p:nvSpPr>
        <p:spPr bwMode="auto">
          <a:xfrm flipV="1">
            <a:off x="1981200" y="3733800"/>
            <a:ext cx="1905000" cy="381000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3962400" y="3581400"/>
            <a:ext cx="152400" cy="304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n>
                <a:solidFill>
                  <a:schemeClr val="accent1"/>
                </a:solidFill>
              </a:ln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519581"/>
              </p:ext>
            </p:extLst>
          </p:nvPr>
        </p:nvGraphicFramePr>
        <p:xfrm>
          <a:off x="3200400" y="49530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8" imgW="901440" imgH="469800" progId="Equation.DSMT4">
                  <p:embed/>
                </p:oleObj>
              </mc:Choice>
              <mc:Fallback>
                <p:oleObj name="Equation" r:id="rId8" imgW="901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00400" y="4953000"/>
                        <a:ext cx="19812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66800" y="3048000"/>
                <a:ext cx="7239000" cy="593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argmin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8000"/>
                <a:ext cx="7239000" cy="5933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8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8" grpId="0"/>
      <p:bldP spid="9" grpId="0" animBg="1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渐近记号 </a:t>
            </a:r>
            <a:r>
              <a:rPr lang="en-US" altLang="zh-CN" dirty="0" smtClean="0">
                <a:latin typeface="Arial" panose="020B0604020202020204" pitchFamily="34" charset="0"/>
              </a:rPr>
              <a:t>— </a:t>
            </a:r>
            <a:r>
              <a:rPr lang="en-US" altLang="zh-CN" i="1" dirty="0" smtClean="0">
                <a:sym typeface="Symbol" panose="05050102010706020507" pitchFamily="18" charset="2"/>
              </a:rPr>
              <a:t>o</a:t>
            </a:r>
            <a:r>
              <a:rPr lang="zh-CN" altLang="en-US" dirty="0" smtClean="0">
                <a:sym typeface="Symbol" panose="05050102010706020507" pitchFamily="18" charset="2"/>
              </a:rPr>
              <a:t>记号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896225" cy="176212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sz="2200" kern="1200" dirty="0">
                <a:latin typeface="+mn-lt"/>
                <a:ea typeface="微软雅黑" pitchFamily="34" charset="-122"/>
              </a:rPr>
              <a:t>高</a:t>
            </a:r>
            <a:r>
              <a:rPr lang="zh-CN" altLang="en-US" sz="2200" kern="1200" dirty="0" smtClean="0">
                <a:latin typeface="+mn-lt"/>
                <a:ea typeface="微软雅黑" pitchFamily="34" charset="-122"/>
              </a:rPr>
              <a:t>阶无穷小记号</a:t>
            </a:r>
            <a:r>
              <a:rPr lang="en-US" altLang="zh-CN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o (</a:t>
            </a:r>
            <a:r>
              <a:rPr lang="zh-CN" altLang="en-US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小</a:t>
            </a:r>
            <a:r>
              <a:rPr lang="en-US" altLang="zh-CN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o </a:t>
            </a:r>
            <a:r>
              <a:rPr lang="zh-CN" altLang="en-US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记号</a:t>
            </a:r>
            <a:r>
              <a:rPr lang="en-US" altLang="zh-CN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)</a:t>
            </a:r>
          </a:p>
        </p:txBody>
      </p:sp>
      <p:sp>
        <p:nvSpPr>
          <p:cNvPr id="3" name="AutoShape 8" descr="https://bkimg.cdn.bcebos.com/formula/9173df9a0ee44170915714372086b561.svg"/>
          <p:cNvSpPr>
            <a:spLocks noChangeAspect="1" noChangeArrowheads="1"/>
          </p:cNvSpPr>
          <p:nvPr/>
        </p:nvSpPr>
        <p:spPr bwMode="auto">
          <a:xfrm>
            <a:off x="3079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9" descr="https://bkimg.cdn.bcebos.com/formula/0a29b118cbb987aa0bf29d4f274895f6.svg"/>
          <p:cNvSpPr>
            <a:spLocks noChangeAspect="1" noChangeArrowheads="1"/>
          </p:cNvSpPr>
          <p:nvPr/>
        </p:nvSpPr>
        <p:spPr bwMode="auto">
          <a:xfrm>
            <a:off x="311150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7200" y="2286000"/>
                <a:ext cx="784860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:r>
                  <a:rPr lang="zh-CN" altLang="zh-CN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同一变化过程中的无穷小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如果它们极限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0"/>
                <a:ext cx="7848600" cy="477054"/>
              </a:xfrm>
              <a:prstGeom prst="rect">
                <a:avLst/>
              </a:prstGeom>
              <a:blipFill rotWithShape="0">
                <a:blip r:embed="rId3"/>
                <a:stretch>
                  <a:fillRect l="-776" r="-69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77447"/>
              </p:ext>
            </p:extLst>
          </p:nvPr>
        </p:nvGraphicFramePr>
        <p:xfrm>
          <a:off x="3028950" y="2895600"/>
          <a:ext cx="13827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8950" y="2895600"/>
                        <a:ext cx="13827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7200" y="3962400"/>
                <a:ext cx="7848600" cy="477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itchFamily="34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的高阶无穷小，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记</m:t>
                    </m:r>
                    <m:r>
                      <a:rPr lang="zh-CN" alt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作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𝑜</m:t>
                    </m:r>
                  </m:oMath>
                </a14:m>
                <a:r>
                  <a:rPr lang="en-US" altLang="zh-CN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。同时存在常数</a:t>
                </a:r>
                <a:r>
                  <a:rPr lang="en-US" altLang="zh-CN" sz="2000" dirty="0" smtClean="0"/>
                  <a:t>C</a:t>
                </a:r>
                <a:r>
                  <a:rPr lang="zh-CN" altLang="en-US" sz="2000" dirty="0" smtClean="0"/>
                  <a:t>，满足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7848600" cy="477118"/>
              </a:xfrm>
              <a:prstGeom prst="rect">
                <a:avLst/>
              </a:prstGeom>
              <a:blipFill rotWithShape="0">
                <a:blip r:embed="rId6"/>
                <a:stretch>
                  <a:fillRect l="-77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07830"/>
              </p:ext>
            </p:extLst>
          </p:nvPr>
        </p:nvGraphicFramePr>
        <p:xfrm>
          <a:off x="2165350" y="4572000"/>
          <a:ext cx="2997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" name="Equation" r:id="rId7" imgW="1320480" imgH="393480" progId="Equation.DSMT4">
                  <p:embed/>
                </p:oleObj>
              </mc:Choice>
              <mc:Fallback>
                <p:oleObj name="Equation" r:id="rId7" imgW="1320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5350" y="4572000"/>
                        <a:ext cx="29972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57200" y="5715000"/>
                <a:ext cx="7848600" cy="477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itchFamily="34" charset="-122"/>
                  </a:rPr>
                  <a:t>也即则称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C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的高阶无穷小，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记</m:t>
                    </m:r>
                    <m:r>
                      <a:rPr lang="zh-CN" alt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作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𝑜</m:t>
                    </m:r>
                  </m:oMath>
                </a14:m>
                <a:r>
                  <a:rPr lang="en-US" altLang="zh-CN" sz="2000" dirty="0" smtClean="0"/>
                  <a:t>(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15000"/>
                <a:ext cx="7848600" cy="477118"/>
              </a:xfrm>
              <a:prstGeom prst="rect">
                <a:avLst/>
              </a:prstGeom>
              <a:blipFill rotWithShape="0">
                <a:blip r:embed="rId9"/>
                <a:stretch>
                  <a:fillRect l="-776" b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3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2514600"/>
                <a:ext cx="8001000" cy="3835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在每一次迭代中目标函数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都会下降，直到聚类中心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和划分聚类标签集合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不再变化。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但是</a:t>
                </a:r>
                <a:r>
                  <a:rPr lang="en-US" altLang="zh-CN" sz="2200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依赖于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初始随机生成的聚类中心</a:t>
                </a:r>
                <a:r>
                  <a:rPr lang="zh-CN" altLang="en-US" sz="2200" dirty="0" smtClean="0">
                    <a:ea typeface="微软雅黑" pitchFamily="34" charset="-122"/>
                  </a:rPr>
                  <a:t>，只可得到目标函数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的局部最优。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解决方案：</a:t>
                </a:r>
                <a:r>
                  <a:rPr lang="zh-CN" altLang="en-US" sz="2200" dirty="0">
                    <a:ea typeface="微软雅黑" pitchFamily="34" charset="-122"/>
                  </a:rPr>
                  <a:t>使用不同的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随机的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初始聚类中心</a:t>
                </a:r>
                <a:r>
                  <a:rPr lang="zh-CN" altLang="en-US" sz="2200" dirty="0" smtClean="0">
                    <a:ea typeface="微软雅黑" pitchFamily="34" charset="-122"/>
                  </a:rPr>
                  <a:t>运行</a:t>
                </a:r>
                <a:r>
                  <a:rPr lang="en-US" altLang="zh-CN" sz="2200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算法若干次，</a:t>
                </a:r>
                <a:r>
                  <a:rPr lang="zh-CN" altLang="en-US" sz="2200" dirty="0">
                    <a:ea typeface="微软雅黑" pitchFamily="34" charset="-122"/>
                  </a:rPr>
                  <a:t>取目标函数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值最小的一次作为最终的聚类结果。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14600"/>
                <a:ext cx="8001000" cy="3835474"/>
              </a:xfrm>
              <a:prstGeom prst="rect">
                <a:avLst/>
              </a:prstGeom>
              <a:blipFill rotWithShape="0">
                <a:blip r:embed="rId3"/>
                <a:stretch>
                  <a:fillRect l="-1980" r="-1371" b="-4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4.4.1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62000" y="762000"/>
                <a:ext cx="7239000" cy="1129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762000"/>
                <a:ext cx="7239000" cy="11292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52600" y="1905000"/>
                <a:ext cx="4273606" cy="575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4273606" cy="575735"/>
              </a:xfrm>
              <a:prstGeom prst="rect">
                <a:avLst/>
              </a:prstGeom>
              <a:blipFill rotWithShape="0"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752600"/>
            <a:ext cx="3533775" cy="3657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1400" y="1066800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初始数据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1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3543300" cy="3562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713016"/>
            <a:ext cx="352425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2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658587"/>
            <a:ext cx="3533775" cy="359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58587"/>
            <a:ext cx="3533775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0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3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684441"/>
            <a:ext cx="3495675" cy="3609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76400"/>
            <a:ext cx="3505200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5696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10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1245"/>
            <a:ext cx="3543300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691245"/>
            <a:ext cx="348615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3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657600" y="1029435"/>
            <a:ext cx="2723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最终形成的聚类结果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83" y="1654628"/>
            <a:ext cx="3505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0" y="1676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alibri" pitchFamily="34" charset="0"/>
              </a:rPr>
              <a:t>作业</a:t>
            </a:r>
            <a:r>
              <a:rPr lang="en-US" altLang="zh-CN" sz="1800" dirty="0" smtClean="0">
                <a:latin typeface="Calibri" pitchFamily="34" charset="0"/>
              </a:rPr>
              <a:t>4.1 </a:t>
            </a:r>
            <a:r>
              <a:rPr lang="zh-CN" altLang="en-US" sz="1800" dirty="0" smtClean="0">
                <a:latin typeface="Calibri" pitchFamily="34" charset="0"/>
              </a:rPr>
              <a:t>；</a:t>
            </a:r>
            <a:r>
              <a:rPr lang="en-US" altLang="zh-CN" sz="1800" dirty="0" smtClean="0">
                <a:latin typeface="Calibri" pitchFamily="34" charset="0"/>
              </a:rPr>
              <a:t>      </a:t>
            </a:r>
            <a:r>
              <a:rPr lang="zh-CN" altLang="en-US" sz="1800" dirty="0" smtClean="0">
                <a:latin typeface="Calibri" pitchFamily="34" charset="0"/>
              </a:rPr>
              <a:t>实验</a:t>
            </a:r>
            <a:r>
              <a:rPr lang="en-US" altLang="zh-CN" dirty="0">
                <a:latin typeface="Calibri" pitchFamily="34" charset="0"/>
              </a:rPr>
              <a:t>1 k-Means</a:t>
            </a:r>
            <a:r>
              <a:rPr lang="zh-CN" altLang="en-US" dirty="0">
                <a:latin typeface="Calibri" pitchFamily="34" charset="0"/>
              </a:rPr>
              <a:t>聚类</a:t>
            </a:r>
            <a:r>
              <a:rPr lang="zh-CN" altLang="en-US" dirty="0" smtClean="0">
                <a:latin typeface="Calibri" pitchFamily="34" charset="0"/>
              </a:rPr>
              <a:t>实验，</a:t>
            </a:r>
            <a:r>
              <a:rPr lang="en-US" altLang="zh-CN" dirty="0" smtClean="0">
                <a:latin typeface="Calibri" pitchFamily="34" charset="0"/>
              </a:rPr>
              <a:t>BB</a:t>
            </a:r>
            <a:r>
              <a:rPr lang="zh-CN" altLang="en-US" dirty="0" smtClean="0">
                <a:latin typeface="Calibri" pitchFamily="34" charset="0"/>
              </a:rPr>
              <a:t>提交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40763" cy="569912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 dirty="0"/>
              <a:t>4.1 </a:t>
            </a:r>
            <a:r>
              <a:rPr lang="zh-CN" altLang="en-US" dirty="0" smtClean="0"/>
              <a:t>必要</a:t>
            </a:r>
            <a:r>
              <a:rPr lang="zh-CN" altLang="en-US" dirty="0" smtClean="0">
                <a:latin typeface="MSTT31c62400" charset="0"/>
              </a:rPr>
              <a:t>条件</a:t>
            </a:r>
            <a:endParaRPr lang="zh-CN" altLang="en-US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8382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定理</a:t>
                </a:r>
                <a:r>
                  <a:rPr lang="en-US" altLang="zh-CN" sz="2200" dirty="0" smtClean="0">
                    <a:ea typeface="微软雅黑" pitchFamily="34" charset="-122"/>
                  </a:rPr>
                  <a:t>1.1    </a:t>
                </a:r>
                <a:r>
                  <a:rPr lang="zh-CN" altLang="en-US" sz="2200" dirty="0" smtClean="0">
                    <a:ea typeface="微软雅黑" pitchFamily="34" charset="-122"/>
                  </a:rPr>
                  <a:t>假设函数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可微，则有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838200"/>
                <a:ext cx="843216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" y="2057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证明： 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一阶泰勒展开，则有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057400"/>
                <a:ext cx="8432163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02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09600" y="3048000"/>
                <a:ext cx="68579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    假设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𝛻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≠0,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则令</m:t>
                    </m:r>
                    <m:acc>
                      <m:accPr>
                        <m:chr m:val="̃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-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𝛻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可得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048000"/>
                <a:ext cx="6857999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09600" y="4114800"/>
                <a:ext cx="807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    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则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高阶</a:t>
                </a:r>
                <a:r>
                  <a:rPr lang="zh-CN" altLang="en-US" sz="2200" dirty="0" smtClean="0">
                    <a:ea typeface="微软雅黑" pitchFamily="34" charset="-122"/>
                  </a:rPr>
                  <a:t>无穷小</a:t>
                </a:r>
                <a:r>
                  <a:rPr lang="en-US" altLang="zh-CN" sz="2200" i="1" dirty="0" smtClean="0">
                    <a:ea typeface="微软雅黑" pitchFamily="34" charset="-122"/>
                  </a:rPr>
                  <a:t>o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14800"/>
                <a:ext cx="8077200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609600" y="4648200"/>
                <a:ext cx="7391400" cy="340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    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足够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小时，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存在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200" i="1" dirty="0" smtClean="0">
                    <a:ea typeface="微软雅黑" pitchFamily="34" charset="-122"/>
                  </a:rPr>
                  <a:t>o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，即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648200"/>
                <a:ext cx="7391400" cy="340350"/>
              </a:xfrm>
              <a:prstGeom prst="rect">
                <a:avLst/>
              </a:prstGeom>
              <a:blipFill rotWithShape="0">
                <a:blip r:embed="rId14"/>
                <a:stretch>
                  <a:fillRect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743200" y="6248400"/>
            <a:ext cx="457200" cy="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与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257800" y="6248400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矛盾。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76400" y="3505200"/>
                <a:ext cx="5392630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05200"/>
                <a:ext cx="5392630" cy="435504"/>
              </a:xfrm>
              <a:prstGeom prst="rect">
                <a:avLst/>
              </a:prstGeom>
              <a:blipFill rotWithShape="0">
                <a:blip r:embed="rId19"/>
                <a:stretch>
                  <a:fillRect t="-122535" r="-2938" b="-192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43000" y="5638800"/>
                <a:ext cx="6477000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638800"/>
                <a:ext cx="6477000" cy="435504"/>
              </a:xfrm>
              <a:prstGeom prst="rect">
                <a:avLst/>
              </a:prstGeom>
              <a:blipFill rotWithShape="0">
                <a:blip r:embed="rId20"/>
                <a:stretch>
                  <a:fillRect t="-122535" r="-659" b="-192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48000" y="6172200"/>
                <a:ext cx="2207014" cy="571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72200"/>
                <a:ext cx="2207014" cy="571118"/>
              </a:xfrm>
              <a:prstGeom prst="rect">
                <a:avLst/>
              </a:prstGeom>
              <a:blipFill rotWithShape="0">
                <a:blip r:embed="rId21"/>
                <a:stretch>
                  <a:fillRect t="-2151" b="-5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57400" y="1295400"/>
                <a:ext cx="4140108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)=0.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95400"/>
                <a:ext cx="4140108" cy="573106"/>
              </a:xfrm>
              <a:prstGeom prst="rect">
                <a:avLst/>
              </a:prstGeom>
              <a:blipFill rotWithShape="0">
                <a:blip r:embed="rId22"/>
                <a:stretch>
                  <a:fillRect t="-2128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00200" y="2514600"/>
                <a:ext cx="561858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14600"/>
                <a:ext cx="5618589" cy="430887"/>
              </a:xfrm>
              <a:prstGeom prst="rect">
                <a:avLst/>
              </a:prstGeom>
              <a:blipFill rotWithShape="0">
                <a:blip r:embed="rId23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2286000" y="5105400"/>
                <a:ext cx="4252318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05400"/>
                <a:ext cx="4252318" cy="435504"/>
              </a:xfrm>
              <a:prstGeom prst="rect">
                <a:avLst/>
              </a:prstGeom>
              <a:blipFill rotWithShape="0">
                <a:blip r:embed="rId24"/>
                <a:stretch>
                  <a:fillRect t="-122535" b="-19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7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6" grpId="0"/>
      <p:bldP spid="17" grpId="0"/>
      <p:bldP spid="2" grpId="0"/>
      <p:bldP spid="3" grpId="0"/>
      <p:bldP spid="4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4.1 </a:t>
            </a:r>
            <a:r>
              <a:rPr lang="zh-CN" altLang="en-US" kern="0" dirty="0" smtClean="0">
                <a:latin typeface="MSTT31c62400" charset="0"/>
              </a:rPr>
              <a:t>必要条件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6857999" cy="338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𝛻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是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最优</m:t>
                      </m:r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问题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解的</m:t>
                      </m:r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必要条件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。</m:t>
                      </m:r>
                    </m:oMath>
                  </m:oMathPara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6857999" cy="338939"/>
              </a:xfrm>
              <a:prstGeom prst="rect">
                <a:avLst/>
              </a:prstGeom>
              <a:blipFill rotWithShape="0">
                <a:blip r:embed="rId5"/>
                <a:stretch>
                  <a:fillRect t="-14545" b="-3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143000" y="1981200"/>
                <a:ext cx="3352800" cy="338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通常</m:t>
                      </m:r>
                      <m:r>
                        <a:rPr lang="en-US" altLang="zh-CN" sz="220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𝛻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⇎</m:t>
                      </m:r>
                    </m:oMath>
                  </m:oMathPara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981200"/>
                <a:ext cx="3352800" cy="338939"/>
              </a:xfrm>
              <a:prstGeom prst="rect">
                <a:avLst/>
              </a:prstGeom>
              <a:blipFill rotWithShape="0">
                <a:blip r:embed="rId8"/>
                <a:stretch>
                  <a:fillRect t="-12500" b="-35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52600" y="3124200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例子：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676400" y="3886200"/>
                <a:ext cx="5638800" cy="340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𝛻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则有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即</m:t>
                      </m:r>
                      <m:acc>
                        <m:accPr>
                          <m:chr m:val="̂"/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=0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886200"/>
                <a:ext cx="5638800" cy="340350"/>
              </a:xfrm>
              <a:prstGeom prst="rect">
                <a:avLst/>
              </a:prstGeom>
              <a:blipFill rotWithShape="0">
                <a:blip r:embed="rId11"/>
                <a:stretch>
                  <a:fillRect t="-14545" b="-3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09800" y="5181600"/>
                <a:ext cx="137569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最大值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！</m:t>
                      </m:r>
                    </m:oMath>
                  </m:oMathPara>
                </a14:m>
                <a:endParaRPr lang="zh-CN" altLang="en-US" sz="2200" i="1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81600"/>
                <a:ext cx="1375698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889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90800" y="3048000"/>
                <a:ext cx="480253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arg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8000"/>
                <a:ext cx="4802533" cy="430887"/>
              </a:xfrm>
              <a:prstGeom prst="rect">
                <a:avLst/>
              </a:prstGeom>
              <a:blipFill rotWithShape="0">
                <a:blip r:embed="rId13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62400" y="1905000"/>
                <a:ext cx="2207014" cy="571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5000"/>
                <a:ext cx="2207014" cy="571118"/>
              </a:xfrm>
              <a:prstGeom prst="rect">
                <a:avLst/>
              </a:prstGeom>
              <a:blipFill rotWithShape="0">
                <a:blip r:embed="rId14"/>
                <a:stretch>
                  <a:fillRect t="-2151" b="-5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62200" y="4495800"/>
                <a:ext cx="32956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=0≥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495800"/>
                <a:ext cx="3295646" cy="430887"/>
              </a:xfrm>
              <a:prstGeom prst="rect">
                <a:avLst/>
              </a:prstGeom>
              <a:blipFill rotWithShape="0">
                <a:blip r:embed="rId15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9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3" grpId="0"/>
      <p:bldP spid="11" grpId="0"/>
      <p:bldP spid="1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5410200" cy="27927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800" y="99060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mbria Math" panose="02040503050406030204" pitchFamily="18" charset="0"/>
                <a:ea typeface="微软雅黑" pitchFamily="34" charset="-122"/>
              </a:rPr>
              <a:t>凸集的定义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>
                <a:latin typeface="MSTT31c62400" charset="0"/>
              </a:rPr>
              <a:t>凸集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4800" y="1600200"/>
                <a:ext cx="8965339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定义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域</m:t>
                    </m:r>
                    <m:r>
                      <m:rPr>
                        <m:sty m:val="p"/>
                      </m:rPr>
                      <a:rPr lang="el-GR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称为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凸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𝐶𝑜𝑛𝑣𝑒𝑥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集合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，则∀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2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zh-CN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</m:oMath>
                </a14:m>
                <a:endParaRPr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0200"/>
                <a:ext cx="8965339" cy="432106"/>
              </a:xfrm>
              <a:prstGeom prst="rect">
                <a:avLst/>
              </a:prstGeom>
              <a:blipFill rotWithShape="0">
                <a:blip r:embed="rId6"/>
                <a:stretch>
                  <a:fillRect l="-544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76524" y="2211019"/>
                <a:ext cx="27129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524" y="2211019"/>
                <a:ext cx="271298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70782" y="5840714"/>
                <a:ext cx="4833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82" y="5840714"/>
                <a:ext cx="483337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4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7200" y="10668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mbria Math" panose="02040503050406030204" pitchFamily="18" charset="0"/>
                <a:ea typeface="微软雅黑" pitchFamily="34" charset="-122"/>
              </a:rPr>
              <a:t>凸函数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200"/>
            <a:ext cx="5572903" cy="2534004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244979"/>
              </p:ext>
            </p:extLst>
          </p:nvPr>
        </p:nvGraphicFramePr>
        <p:xfrm>
          <a:off x="2979738" y="3886200"/>
          <a:ext cx="15065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Equation" r:id="rId4" imgW="1066680" imgH="203040" progId="Equation.DSMT4">
                  <p:embed/>
                </p:oleObj>
              </mc:Choice>
              <mc:Fallback>
                <p:oleObj name="Equation" r:id="rId4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9738" y="3886200"/>
                        <a:ext cx="1506537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4360" y="1535875"/>
                <a:ext cx="8176982" cy="77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设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定义于称为凸的定义域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Ω</m:t>
                      </m:r>
                      <m:r>
                        <a:rPr lang="el-GR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∈</m:t>
                      </m:r>
                      <m:sSup>
                        <m:sSupPr>
                          <m:ctrlPr>
                            <a:rPr lang="el-GR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l-GR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，</m:t>
                      </m:r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当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称其为凸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时，</m:t>
                      </m:r>
                    </m:oMath>
                  </m:oMathPara>
                </a14:m>
                <a:endParaRPr lang="en-US" altLang="zh-CN" sz="2200" b="0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对于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满足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：</m:t>
                      </m:r>
                    </m:oMath>
                  </m:oMathPara>
                </a14:m>
                <a:endParaRPr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60" y="1535875"/>
                <a:ext cx="8176982" cy="770788"/>
              </a:xfrm>
              <a:prstGeom prst="rect">
                <a:avLst/>
              </a:prstGeom>
              <a:blipFill rotWithShape="0"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38800" y="5181600"/>
                <a:ext cx="53053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81600"/>
                <a:ext cx="53053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3366" y="2426613"/>
                <a:ext cx="87931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6" y="2426613"/>
                <a:ext cx="879316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1524000"/>
            <a:ext cx="8001000" cy="1719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810000" y="4953000"/>
                <a:ext cx="1093569" cy="4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？</m:t>
                      </m:r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作业</m:t>
                      </m:r>
                    </m:oMath>
                  </m:oMathPara>
                </a14:m>
                <a:endParaRPr lang="zh-CN" altLang="en-US" sz="2200" i="1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953000"/>
                <a:ext cx="1093569" cy="431015"/>
              </a:xfrm>
              <a:prstGeom prst="rect">
                <a:avLst/>
              </a:prstGeom>
              <a:blipFill rotWithShape="0">
                <a:blip r:embed="rId6"/>
                <a:stretch>
                  <a:fillRect r="-1117"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667000" y="2438400"/>
            <a:ext cx="4572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4495800" y="2438400"/>
            <a:ext cx="8382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2667000" y="2133600"/>
            <a:ext cx="3810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 bwMode="auto">
          <a:xfrm>
            <a:off x="4800600" y="2133600"/>
            <a:ext cx="8382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 bwMode="auto">
          <a:xfrm>
            <a:off x="3276600" y="2438400"/>
            <a:ext cx="8382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 bwMode="auto">
          <a:xfrm>
            <a:off x="5715000" y="2438400"/>
            <a:ext cx="8382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 bwMode="auto">
          <a:xfrm>
            <a:off x="4495800" y="2514600"/>
            <a:ext cx="3581400" cy="0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 bwMode="auto">
          <a:xfrm>
            <a:off x="4495800" y="2819400"/>
            <a:ext cx="1447800" cy="0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2400" y="3429000"/>
                <a:ext cx="7772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子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，其中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•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表示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上的向量范数，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29000"/>
                <a:ext cx="7772400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3400" y="4114800"/>
                <a:ext cx="7772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4800"/>
                <a:ext cx="7772400" cy="430887"/>
              </a:xfrm>
              <a:prstGeom prst="rect">
                <a:avLst/>
              </a:prstGeom>
              <a:blipFill rotWithShape="0">
                <a:blip r:embed="rId8"/>
                <a:stretch>
                  <a:fillRect t="-123944" b="-19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04800" y="4953000"/>
                <a:ext cx="3560911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子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53000"/>
                <a:ext cx="3560911" cy="435504"/>
              </a:xfrm>
              <a:prstGeom prst="rect">
                <a:avLst/>
              </a:prstGeom>
              <a:blipFill rotWithShape="0"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1000" y="990600"/>
                <a:ext cx="317875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子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3178754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05300" y="986851"/>
                <a:ext cx="3835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986851"/>
                <a:ext cx="3835089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8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88829"/>
              </p:ext>
            </p:extLst>
          </p:nvPr>
        </p:nvGraphicFramePr>
        <p:xfrm>
          <a:off x="5791200" y="533400"/>
          <a:ext cx="17716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6" name="Equation" r:id="rId3" imgW="888840" imgH="126720" progId="Equation.DSMT4">
                  <p:embed/>
                </p:oleObj>
              </mc:Choice>
              <mc:Fallback>
                <p:oleObj name="Equation" r:id="rId3" imgW="88884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533400"/>
                        <a:ext cx="17716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052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课后作业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7200" y="762000"/>
                <a:ext cx="5198859" cy="431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引理：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可微函数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是</m:t>
                      </m:r>
                      <m:r>
                        <a:rPr lang="zh-CN" alt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凸</m:t>
                      </m:r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的充要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条件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：</m:t>
                      </m:r>
                    </m:oMath>
                  </m:oMathPara>
                </a14:m>
                <a:endParaRPr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5198859" cy="431849"/>
              </a:xfrm>
              <a:prstGeom prst="rect">
                <a:avLst/>
              </a:prstGeom>
              <a:blipFill rotWithShape="0"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8600" y="4953000"/>
                <a:ext cx="29971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维情况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：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953000"/>
                <a:ext cx="299716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0" y="5334000"/>
                <a:ext cx="9372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“⇒”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充分条件：令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，则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3726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-609600" y="5715000"/>
                <a:ext cx="990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由于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是凸函数，证明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也是凸函数；并可得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(0)≥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(1)+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(1)(−1)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，得证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00" y="5715000"/>
                <a:ext cx="9906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8600" y="6172200"/>
                <a:ext cx="3278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“⇐”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必要条件：与一维类似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172200"/>
                <a:ext cx="3278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71600" y="1219200"/>
                <a:ext cx="5105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219200"/>
                <a:ext cx="5105400" cy="430887"/>
              </a:xfrm>
              <a:prstGeom prst="rect">
                <a:avLst/>
              </a:prstGeom>
              <a:blipFill rotWithShape="0">
                <a:blip r:embed="rId14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-152400" y="1676400"/>
                <a:ext cx="6096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证明：首先，证明一维情况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676400"/>
                <a:ext cx="6096000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09600" y="1981200"/>
                <a:ext cx="6629400" cy="707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“⇒”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充分条件：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))≤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)+(1−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，则有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6629400" cy="707117"/>
              </a:xfrm>
              <a:prstGeom prst="rect">
                <a:avLst/>
              </a:prstGeom>
              <a:blipFill rotWithShape="0">
                <a:blip r:embed="rId16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905000" y="2514600"/>
                <a:ext cx="7239000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14600"/>
                <a:ext cx="7239000" cy="7442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3400" y="3200400"/>
                <a:ext cx="75543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smtClean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→1−,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则有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00400"/>
                <a:ext cx="7554376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3400" y="3581400"/>
                <a:ext cx="58711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“⇐”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必要条件：令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，则有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5871159" cy="400110"/>
              </a:xfrm>
              <a:prstGeom prst="rect">
                <a:avLst/>
              </a:prstGeom>
              <a:blipFill rotWithShape="0">
                <a:blip r:embed="rId19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5800" y="3962400"/>
                <a:ext cx="6394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62400"/>
                <a:ext cx="6394507" cy="400110"/>
              </a:xfrm>
              <a:prstGeom prst="rect">
                <a:avLst/>
              </a:prstGeom>
              <a:blipFill rotWithShape="0"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85800" y="4343400"/>
                <a:ext cx="807720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)+(1−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)+(1−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43400"/>
                <a:ext cx="8077200" cy="677108"/>
              </a:xfrm>
              <a:prstGeom prst="rect">
                <a:avLst/>
              </a:prstGeom>
              <a:blipFill rotWithShape="0">
                <a:blip r:embed="rId21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200400" y="4724400"/>
                <a:ext cx="4918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724400"/>
                <a:ext cx="4918719" cy="400110"/>
              </a:xfrm>
              <a:prstGeom prst="rect">
                <a:avLst/>
              </a:prstGeom>
              <a:blipFill rotWithShape="0">
                <a:blip r:embed="rId22"/>
                <a:stretch>
                  <a:fillRect t="-122727" b="-19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3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0" grpId="0"/>
      <p:bldP spid="11" grpId="0"/>
      <p:bldP spid="12" grpId="0"/>
      <p:bldP spid="13" grpId="0"/>
      <p:bldP spid="9" grpId="0"/>
      <p:bldP spid="16" grpId="0"/>
      <p:bldP spid="17" grpId="0"/>
      <p:bldP spid="18" grpId="0"/>
      <p:bldP spid="20" grpId="0"/>
      <p:bldP spid="21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14400" y="838200"/>
                <a:ext cx="4854214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定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理：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如果可微函数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是凸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函数</m:t>
                    </m:r>
                  </m:oMath>
                </a14:m>
                <a:r>
                  <a:rPr lang="zh-CN" altLang="en-US" sz="2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则有</a:t>
                </a:r>
                <a:endParaRPr lang="zh-CN" altLang="en-US" sz="2200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838200"/>
                <a:ext cx="4854214" cy="432106"/>
              </a:xfrm>
              <a:prstGeom prst="rect">
                <a:avLst/>
              </a:prstGeom>
              <a:blipFill rotWithShape="0">
                <a:blip r:embed="rId7"/>
                <a:stretch>
                  <a:fillRect l="-1005" t="-10000" r="-75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95400" y="3962400"/>
                <a:ext cx="6035354" cy="1156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由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于函数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是可微凸的，则有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62400"/>
                <a:ext cx="6035354" cy="11560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71600" y="5410200"/>
                <a:ext cx="5791200" cy="536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可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得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，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10200"/>
                <a:ext cx="5791200" cy="536685"/>
              </a:xfrm>
              <a:prstGeom prst="rect">
                <a:avLst/>
              </a:prstGeom>
              <a:blipFill rotWithShape="0">
                <a:blip r:embed="rId11"/>
                <a:stretch>
                  <a:fillRect t="-1136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62000" y="2438400"/>
                <a:ext cx="6400800" cy="536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明：已证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可得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)=0.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38400"/>
                <a:ext cx="6400800" cy="536685"/>
              </a:xfrm>
              <a:prstGeom prst="rect">
                <a:avLst/>
              </a:prstGeom>
              <a:blipFill rotWithShape="0">
                <a:blip r:embed="rId12"/>
                <a:stretch>
                  <a:fillRect t="-1136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05000" y="1447800"/>
                <a:ext cx="3861250" cy="533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)⇔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)=0.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447800"/>
                <a:ext cx="3861250" cy="533031"/>
              </a:xfrm>
              <a:prstGeom prst="rect">
                <a:avLst/>
              </a:prstGeom>
              <a:blipFill rotWithShape="0">
                <a:blip r:embed="rId13"/>
                <a:stretch>
                  <a:fillRect t="-1149" b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05000" y="3200400"/>
                <a:ext cx="4696414" cy="57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只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需证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)=0⇒</m:t>
                      </m:r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lim>
                      </m:limLow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200400"/>
                <a:ext cx="4696414" cy="577722"/>
              </a:xfrm>
              <a:prstGeom prst="rect">
                <a:avLst/>
              </a:prstGeom>
              <a:blipFill rotWithShape="0">
                <a:blip r:embed="rId14"/>
                <a:stretch>
                  <a:fillRect t="-1053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2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5936</TotalTime>
  <Words>2062</Words>
  <Application>Microsoft Office PowerPoint</Application>
  <PresentationFormat>全屏显示(4:3)</PresentationFormat>
  <Paragraphs>194</Paragraphs>
  <Slides>27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ＭＳ Ｐゴシック</vt:lpstr>
      <vt:lpstr>MSTT31c62400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Wingdings 2</vt:lpstr>
      <vt:lpstr>template2007</vt:lpstr>
      <vt:lpstr>Equation</vt:lpstr>
      <vt:lpstr>PowerPoint 演示文稿</vt:lpstr>
      <vt:lpstr>4.1 渐近记号 — o记号</vt:lpstr>
      <vt:lpstr>4.1 必要条件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384</cp:revision>
  <dcterms:created xsi:type="dcterms:W3CDTF">2018-04-21T22:14:36Z</dcterms:created>
  <dcterms:modified xsi:type="dcterms:W3CDTF">2023-09-17T14:29:38Z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