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10" r:id="rId2"/>
    <p:sldId id="314" r:id="rId3"/>
    <p:sldId id="313" r:id="rId4"/>
    <p:sldId id="337" r:id="rId5"/>
    <p:sldId id="359" r:id="rId6"/>
    <p:sldId id="338" r:id="rId7"/>
    <p:sldId id="341" r:id="rId8"/>
    <p:sldId id="346" r:id="rId9"/>
    <p:sldId id="347" r:id="rId10"/>
    <p:sldId id="348" r:id="rId11"/>
    <p:sldId id="350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0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91366" autoAdjust="0"/>
  </p:normalViewPr>
  <p:slideViewPr>
    <p:cSldViewPr>
      <p:cViewPr varScale="1">
        <p:scale>
          <a:sx n="84" d="100"/>
          <a:sy n="84" d="100"/>
        </p:scale>
        <p:origin x="14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2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5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14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7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5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5" Type="http://schemas.openxmlformats.org/officeDocument/2006/relationships/image" Target="../media/image24.png"/><Relationship Id="rId4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80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31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330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7.png"/><Relationship Id="rId4" Type="http://schemas.openxmlformats.org/officeDocument/2006/relationships/image" Target="../media/image370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360.png"/><Relationship Id="rId5" Type="http://schemas.openxmlformats.org/officeDocument/2006/relationships/image" Target="../media/image410.png"/><Relationship Id="rId10" Type="http://schemas.openxmlformats.org/officeDocument/2006/relationships/image" Target="../media/image320.png"/><Relationship Id="rId4" Type="http://schemas.openxmlformats.org/officeDocument/2006/relationships/image" Target="../media/image400.png"/><Relationship Id="rId9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2" Type="http://schemas.openxmlformats.org/officeDocument/2006/relationships/image" Target="../media/image4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png"/><Relationship Id="rId11" Type="http://schemas.openxmlformats.org/officeDocument/2006/relationships/image" Target="../media/image59.png"/><Relationship Id="rId5" Type="http://schemas.openxmlformats.org/officeDocument/2006/relationships/image" Target="../media/image23.w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11" Type="http://schemas.openxmlformats.org/officeDocument/2006/relationships/image" Target="../media/image70.png"/><Relationship Id="rId10" Type="http://schemas.openxmlformats.org/officeDocument/2006/relationships/image" Target="../media/image24.wmf"/><Relationship Id="rId4" Type="http://schemas.openxmlformats.org/officeDocument/2006/relationships/image" Target="../media/image650.png"/><Relationship Id="rId9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2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50.png"/><Relationship Id="rId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</a:t>
                </a:r>
                <a:r>
                  <a:rPr lang="zh-CN" altLang="en-US" sz="2200" dirty="0">
                    <a:ea typeface="微软雅黑" pitchFamily="34" charset="-122"/>
                  </a:rPr>
                  <a:t>个标准正交基，对于任意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blipFill rotWithShape="0">
                <a:blip r:embed="rId4"/>
                <a:stretch>
                  <a:fillRect l="-2232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5.4.2 </a:t>
            </a:r>
            <a:r>
              <a:rPr lang="zh-CN" altLang="en-US" kern="0" dirty="0" smtClean="0"/>
              <a:t>标准正交分解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则称其为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在标准正交基下的标准正交分解。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401" t="-9859" r="-150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为了验证以上公式，可以让等式两边同时乘以任意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2152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 rot="2392115">
            <a:off x="6858000" y="3048000"/>
            <a:ext cx="1892966" cy="1056480"/>
            <a:chOff x="3892723" y="4963320"/>
            <a:chExt cx="1892966" cy="1056480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cxnSp>
        <p:nvCxnSpPr>
          <p:cNvPr id="5" name="直接连接符 4"/>
          <p:cNvCxnSpPr>
            <a:stCxn id="11" idx="0"/>
          </p:cNvCxnSpPr>
          <p:nvPr/>
        </p:nvCxnSpPr>
        <p:spPr bwMode="auto">
          <a:xfrm flipV="1">
            <a:off x="7464404" y="2971800"/>
            <a:ext cx="841396" cy="90937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>
            <a:off x="7391400" y="2971800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2200" y="2514600"/>
                <a:ext cx="3662028" cy="435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14600"/>
                <a:ext cx="3662028" cy="435119"/>
              </a:xfrm>
              <a:prstGeom prst="rect">
                <a:avLst/>
              </a:prstGeom>
              <a:blipFill rotWithShape="0">
                <a:blip r:embed="rId1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4800" y="5410200"/>
                <a:ext cx="80010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410200"/>
                <a:ext cx="8001000" cy="4744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1,2,3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为例</a:t>
                </a:r>
                <a:r>
                  <a:rPr lang="zh-CN" altLang="en-US" sz="2200" dirty="0" smtClean="0">
                    <a:ea typeface="微软雅黑" pitchFamily="34" charset="-122"/>
                  </a:rPr>
                  <a:t>，使用以下标准正交基：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blipFill>
                <a:blip r:embed="rId4"/>
                <a:stretch>
                  <a:fillRect l="-2399" r="-18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5.4.3 </a:t>
            </a:r>
            <a:r>
              <a:rPr lang="zh-CN" altLang="en-US" kern="0" dirty="0" smtClean="0"/>
              <a:t>标准正交分解例子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8971"/>
              </p:ext>
            </p:extLst>
          </p:nvPr>
        </p:nvGraphicFramePr>
        <p:xfrm>
          <a:off x="2743200" y="1593860"/>
          <a:ext cx="3962400" cy="109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5" imgW="2565360" imgH="711000" progId="Equation.DSMT4">
                  <p:embed/>
                </p:oleObj>
              </mc:Choice>
              <mc:Fallback>
                <p:oleObj name="Equation" r:id="rId5" imgW="2565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593860"/>
                        <a:ext cx="3962400" cy="109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3205017"/>
            <a:ext cx="91050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2110"/>
              </p:ext>
            </p:extLst>
          </p:nvPr>
        </p:nvGraphicFramePr>
        <p:xfrm>
          <a:off x="1479466" y="2839014"/>
          <a:ext cx="73310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7" imgW="4343400" imgH="736560" progId="Equation.DSMT4">
                  <p:embed/>
                </p:oleObj>
              </mc:Choice>
              <mc:Fallback>
                <p:oleObj name="Equation" r:id="rId7" imgW="4343400" imgH="736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466" y="2839014"/>
                        <a:ext cx="73310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在此基</a:t>
                </a:r>
                <a:r>
                  <a:rPr lang="zh-CN" altLang="en-US" sz="2200" dirty="0" smtClean="0">
                    <a:ea typeface="微软雅黑" pitchFamily="34" charset="-122"/>
                  </a:rPr>
                  <a:t>上的分解为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blipFill>
                <a:blip r:embed="rId9"/>
                <a:stretch>
                  <a:fillRect l="-5210" r="-481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65523"/>
              </p:ext>
            </p:extLst>
          </p:nvPr>
        </p:nvGraphicFramePr>
        <p:xfrm>
          <a:off x="1600200" y="4876800"/>
          <a:ext cx="5722412" cy="133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10" imgW="3149280" imgH="736560" progId="Equation.DSMT4">
                  <p:embed/>
                </p:oleObj>
              </mc:Choice>
              <mc:Fallback>
                <p:oleObj name="Equation" r:id="rId10" imgW="3149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4876800"/>
                        <a:ext cx="5722412" cy="1338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9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，如何将其标准正交化？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kern="0" dirty="0" smtClean="0"/>
                  <a:t>Gram-Schmidt</a:t>
                </a:r>
                <a:r>
                  <a:rPr lang="en-US" altLang="zh-CN" sz="2200" b="1" kern="0" dirty="0"/>
                  <a:t>(</a:t>
                </a:r>
                <a:r>
                  <a:rPr lang="zh-CN" altLang="en-US" sz="2200" b="1" kern="0" dirty="0"/>
                  <a:t>正交化</a:t>
                </a:r>
                <a:r>
                  <a:rPr lang="en-US" altLang="zh-CN" sz="2200" b="1" kern="0" dirty="0"/>
                  <a:t>)</a:t>
                </a:r>
                <a:r>
                  <a:rPr lang="zh-CN" altLang="en-US" sz="2200" b="1" kern="0" dirty="0" smtClean="0"/>
                  <a:t>算法</a:t>
                </a:r>
                <a:r>
                  <a:rPr lang="zh-CN" altLang="en-US" sz="2200" kern="0" dirty="0" smtClean="0"/>
                  <a:t>常用于解决上述问题，且能检验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kern="0" dirty="0" smtClean="0"/>
                  <a:t>是否是线性相关。</a:t>
                </a:r>
                <a:endParaRPr lang="zh-CN" altLang="en-US" sz="2200" kern="0" dirty="0"/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=2,…,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检验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线性相关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，提前退出迭代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如果步骤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提前结束迭代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是线性独立的，而且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是标准正交基。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次迭代中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的线性组合，因此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是线性相关的。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006" r="-2074" b="-2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5.5 </a:t>
            </a:r>
            <a:r>
              <a:rPr lang="en-US" altLang="zh-CN" kern="0" dirty="0" smtClean="0"/>
              <a:t>Gram-Schmidt</a:t>
            </a:r>
            <a:r>
              <a:rPr lang="en-US" altLang="zh-CN" kern="0" dirty="0"/>
              <a:t>(</a:t>
            </a:r>
            <a:r>
              <a:rPr lang="zh-CN" altLang="en-US" kern="0" dirty="0"/>
              <a:t>正交化</a:t>
            </a:r>
            <a:r>
              <a:rPr lang="en-US" altLang="zh-CN" kern="0" dirty="0"/>
              <a:t>)</a:t>
            </a:r>
            <a:r>
              <a:rPr lang="zh-CN" altLang="en-US" kern="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  <a:blipFill rotWithShape="0">
                <a:blip r:embed="rId4"/>
                <a:stretch>
                  <a:fillRect t="-107692" b="-1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次迭代成立</a:t>
                </a:r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正交化步骤保证有以下关系成立：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000" b="-8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归纳法</a:t>
                </a:r>
                <a:r>
                  <a:rPr lang="zh-CN" altLang="en-US" sz="2200" dirty="0">
                    <a:ea typeface="微软雅黑" pitchFamily="34" charset="-122"/>
                  </a:rPr>
                  <a:t>来证明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15996"/>
              </p:ext>
            </p:extLst>
          </p:nvPr>
        </p:nvGraphicFramePr>
        <p:xfrm>
          <a:off x="4914900" y="1295400"/>
          <a:ext cx="2351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1295400"/>
                        <a:ext cx="2351088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3200400"/>
                <a:ext cx="7924800" cy="593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等式两边同时乘以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1,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00400"/>
                <a:ext cx="7924800" cy="593176"/>
              </a:xfrm>
              <a:prstGeom prst="rect">
                <a:avLst/>
              </a:prstGeom>
              <a:blipFill rotWithShape="0">
                <a:blip r:embed="rId8"/>
                <a:stretch>
                  <a:fillRect l="-2000" b="-134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单位化步骤保证了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blipFill rotWithShape="0">
                <a:blip r:embed="rId9"/>
                <a:stretch>
                  <a:fillRect l="-2000" b="-606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  <a:blipFill rotWithShape="0">
                <a:blip r:embed="rId12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3400" y="3810000"/>
                <a:ext cx="6632970" cy="937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0"/>
                <a:ext cx="6632970" cy="9376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029200" y="4267200"/>
                <a:ext cx="3560526" cy="487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∵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67200"/>
                <a:ext cx="3560526" cy="48776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7" grpId="0" build="p"/>
      <p:bldP spid="9" grpId="0" build="p"/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blipFill>
                <a:blip r:embed="rId4"/>
                <a:stretch>
                  <a:fillRect l="-200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latin typeface="Cambria Math" panose="02040503050406030204" pitchFamily="18" charset="0"/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正交法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未在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142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2454" y="3260615"/>
            <a:ext cx="7924800" cy="44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则有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归纳假设，每个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1962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2000" y="1524000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6400800" cy="512704"/>
              </a:xfrm>
              <a:prstGeom prst="rect">
                <a:avLst/>
              </a:prstGeom>
              <a:blipFill rotWithShape="0">
                <a:blip r:embed="rId11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00600" y="1981200"/>
                <a:ext cx="1757019" cy="430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81200"/>
                <a:ext cx="1757019" cy="430054"/>
              </a:xfrm>
              <a:prstGeom prst="rect">
                <a:avLst/>
              </a:prstGeom>
              <a:blipFill rotWithShape="0">
                <a:blip r:embed="rId12"/>
                <a:stretch>
                  <a:fillRect t="-107042" r="-6597" b="-15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通过对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归纳证明，可得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一个线性组合。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blipFill rotWithShape="0">
                <a:blip r:embed="rId13"/>
                <a:stretch>
                  <a:fillRect l="-200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15200" y="5181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5400" y="2590800"/>
                <a:ext cx="5570756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5570756" cy="474489"/>
              </a:xfrm>
              <a:prstGeom prst="rect">
                <a:avLst/>
              </a:prstGeom>
              <a:blipFill rotWithShape="0"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0200" y="3276600"/>
                <a:ext cx="64770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−⋯−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6477000" cy="474489"/>
              </a:xfrm>
              <a:prstGeom prst="rect">
                <a:avLst/>
              </a:prstGeom>
              <a:blipFill rotWithShape="0">
                <a:blip r:embed="rId15"/>
                <a:stretch>
                  <a:fillRect t="-106494" b="-166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3400" y="4572000"/>
                <a:ext cx="8458200" cy="435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0"/>
                <a:ext cx="8458200" cy="435119"/>
              </a:xfrm>
              <a:prstGeom prst="rect">
                <a:avLst/>
              </a:prstGeom>
              <a:blipFill rotWithShape="0">
                <a:blip r:embed="rId16"/>
                <a:stretch>
                  <a:fillRect l="-72" t="-118310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200" y="5257800"/>
                <a:ext cx="5408212" cy="435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57800"/>
                <a:ext cx="5408212" cy="435697"/>
              </a:xfrm>
              <a:prstGeom prst="rect">
                <a:avLst/>
              </a:prstGeom>
              <a:blipFill rotWithShape="0">
                <a:blip r:embed="rId17"/>
                <a:stretch>
                  <a:fillRect t="-116901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build="p"/>
      <p:bldP spid="9" grpId="0" build="p"/>
      <p:bldP spid="11" grpId="0" build="p"/>
      <p:bldP spid="6" grpId="0"/>
      <p:bldP spid="8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blipFill>
                <a:blip r:embed="rId4"/>
                <a:stretch>
                  <a:fillRect l="-2000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ea typeface="微软雅黑" pitchFamily="34" charset="-122"/>
                  </a:rPr>
                  <a:t>正交法在第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3310590"/>
                <a:ext cx="7924800" cy="1279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310590"/>
                <a:ext cx="7924800" cy="1279966"/>
              </a:xfrm>
              <a:prstGeom prst="rect">
                <a:avLst/>
              </a:prstGeom>
              <a:blipFill rotWithShape="0">
                <a:blip r:embed="rId6"/>
                <a:stretch>
                  <a:fillRect l="-2000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9200" y="2667000"/>
                <a:ext cx="4395370" cy="493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67000"/>
                <a:ext cx="4395370" cy="493661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3686059" y="1524000"/>
            <a:ext cx="2286000" cy="1600200"/>
            <a:chOff x="533400" y="990600"/>
            <a:chExt cx="2286000" cy="1600200"/>
          </a:xfrm>
        </p:grpSpPr>
        <p:sp>
          <p:nvSpPr>
            <p:cNvPr id="5" name="椭圆 4"/>
            <p:cNvSpPr/>
            <p:nvPr/>
          </p:nvSpPr>
          <p:spPr bwMode="auto">
            <a:xfrm>
              <a:off x="533400" y="12192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箭头连接符 12"/>
            <p:cNvCxnSpPr>
              <a:stCxn id="4" idx="0"/>
            </p:cNvCxnSpPr>
            <p:nvPr/>
          </p:nvCxnSpPr>
          <p:spPr bwMode="auto">
            <a:xfrm flipV="1">
              <a:off x="1219200" y="990600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4" idx="6"/>
            </p:cNvCxnSpPr>
            <p:nvPr/>
          </p:nvCxnSpPr>
          <p:spPr bwMode="auto">
            <a:xfrm flipV="1">
              <a:off x="1245704" y="12292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 bwMode="auto">
            <a:xfrm>
              <a:off x="1192696" y="18784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19200" y="3962400"/>
            <a:ext cx="2286000" cy="1600200"/>
            <a:chOff x="3505200" y="1017104"/>
            <a:chExt cx="2286000" cy="1600200"/>
          </a:xfrm>
        </p:grpSpPr>
        <p:sp>
          <p:nvSpPr>
            <p:cNvPr id="25" name="椭圆 24"/>
            <p:cNvSpPr/>
            <p:nvPr/>
          </p:nvSpPr>
          <p:spPr bwMode="auto">
            <a:xfrm>
              <a:off x="3505200" y="1245704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</p:cNvCxnSpPr>
            <p:nvPr/>
          </p:nvCxnSpPr>
          <p:spPr bwMode="auto">
            <a:xfrm flipV="1">
              <a:off x="4191000" y="1017104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" name="直接箭头连接符 27"/>
            <p:cNvCxnSpPr>
              <a:stCxn id="24" idx="6"/>
            </p:cNvCxnSpPr>
            <p:nvPr/>
          </p:nvCxnSpPr>
          <p:spPr bwMode="auto">
            <a:xfrm flipV="1">
              <a:off x="4217504" y="1255713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57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/>
          </p:nvSpPr>
          <p:spPr bwMode="auto">
            <a:xfrm>
              <a:off x="4164496" y="1905000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44006" y="4103466"/>
            <a:ext cx="2286000" cy="1371600"/>
            <a:chOff x="6324600" y="1272208"/>
            <a:chExt cx="2286000" cy="1371600"/>
          </a:xfrm>
        </p:grpSpPr>
        <p:sp>
          <p:nvSpPr>
            <p:cNvPr id="33" name="椭圆 32"/>
            <p:cNvSpPr/>
            <p:nvPr/>
          </p:nvSpPr>
          <p:spPr bwMode="auto">
            <a:xfrm>
              <a:off x="6324600" y="1272208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4" name="直接箭头连接符 33"/>
            <p:cNvCxnSpPr>
              <a:stCxn id="32" idx="0"/>
            </p:cNvCxnSpPr>
            <p:nvPr/>
          </p:nvCxnSpPr>
          <p:spPr bwMode="auto">
            <a:xfrm flipV="1">
              <a:off x="7010400" y="129540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5" name="直接箭头连接符 34"/>
            <p:cNvCxnSpPr>
              <a:stCxn id="32" idx="6"/>
            </p:cNvCxnSpPr>
            <p:nvPr/>
          </p:nvCxnSpPr>
          <p:spPr bwMode="auto">
            <a:xfrm flipV="1">
              <a:off x="7036904" y="1282217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/>
            <p:cNvSpPr/>
            <p:nvPr/>
          </p:nvSpPr>
          <p:spPr bwMode="auto">
            <a:xfrm>
              <a:off x="6983896" y="1931504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kern="0" dirty="0" smtClean="0"/>
                  <a:t>Schmidt</a:t>
                </a:r>
                <a:r>
                  <a:rPr lang="zh-CN" altLang="en-US" sz="2000" kern="0" dirty="0"/>
                  <a:t>正交</a:t>
                </a:r>
                <a:r>
                  <a:rPr lang="zh-CN" altLang="en-US" sz="2000" kern="0" dirty="0" smtClean="0"/>
                  <a:t>法应用在</a:t>
                </a:r>
                <a:r>
                  <a:rPr lang="en-US" altLang="zh-CN" sz="2000" kern="0" dirty="0" smtClean="0"/>
                  <a:t>2</a:t>
                </a:r>
                <a:r>
                  <a:rPr lang="zh-CN" altLang="en-US" sz="2000" kern="0" dirty="0" smtClean="0"/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blipFill>
                <a:blip r:embed="rId9"/>
                <a:stretch>
                  <a:fillRect l="-1846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(1)</a:t>
                </a:r>
                <a:r>
                  <a:rPr lang="zh-CN" altLang="en-US" dirty="0" smtClean="0">
                    <a:latin typeface="Calibri" pitchFamily="34" charset="0"/>
                  </a:rPr>
                  <a:t> 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。灰色的圆圈表示范数为</a:t>
                </a:r>
                <a:r>
                  <a:rPr lang="en-US" altLang="zh-CN" dirty="0">
                    <a:latin typeface="Calibri" pitchFamily="34" charset="0"/>
                  </a:rPr>
                  <a:t>1</a:t>
                </a:r>
                <a:r>
                  <a:rPr lang="zh-CN" altLang="en-US" dirty="0">
                    <a:latin typeface="Calibri" pitchFamily="34" charset="0"/>
                  </a:rPr>
                  <a:t>的点。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blipFill>
                <a:blip r:embed="rId10"/>
                <a:stretch>
                  <a:fillRect l="-105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(2)</a:t>
                </a:r>
                <a:r>
                  <a:rPr lang="zh-CN" altLang="en-US" sz="1800" dirty="0" smtClean="0">
                    <a:latin typeface="Calibri" pitchFamily="34" charset="0"/>
                  </a:rPr>
                  <a:t>第</a:t>
                </a:r>
                <a:r>
                  <a:rPr lang="en-US" altLang="zh-CN" sz="1800" dirty="0" smtClean="0">
                    <a:latin typeface="Calibri" pitchFamily="34" charset="0"/>
                  </a:rPr>
                  <a:t>1</a:t>
                </a:r>
                <a:r>
                  <a:rPr lang="zh-CN" altLang="en-US" sz="1800" dirty="0" smtClean="0">
                    <a:latin typeface="Calibri" pitchFamily="34" charset="0"/>
                  </a:rPr>
                  <a:t>次迭代的正交化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blipFill>
                <a:blip r:embed="rId11"/>
                <a:stretch>
                  <a:fillRect l="-1305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057659" y="5741019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(3)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1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2" grpId="0"/>
      <p:bldP spid="4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505200" y="1219200"/>
            <a:ext cx="3470825" cy="1371600"/>
            <a:chOff x="685800" y="3581400"/>
            <a:chExt cx="3470825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 bwMode="auto">
            <a:xfrm>
              <a:off x="685800" y="35814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V="1">
              <a:off x="1371600" y="3604592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1" idx="6"/>
            </p:cNvCxnSpPr>
            <p:nvPr/>
          </p:nvCxnSpPr>
          <p:spPr bwMode="auto">
            <a:xfrm flipV="1">
              <a:off x="1398104" y="35914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 bwMode="auto">
            <a:xfrm flipH="1">
              <a:off x="2828923" y="3594519"/>
              <a:ext cx="142877" cy="9070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403350" y="4292793"/>
              <a:ext cx="1416050" cy="20880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89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 bwMode="auto">
            <a:xfrm>
              <a:off x="1345096" y="42406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05200" y="3962400"/>
            <a:ext cx="1371600" cy="1371600"/>
            <a:chOff x="4419600" y="3711131"/>
            <a:chExt cx="1371600" cy="1371600"/>
          </a:xfrm>
        </p:grpSpPr>
        <p:sp>
          <p:nvSpPr>
            <p:cNvPr id="60" name="椭圆 59"/>
            <p:cNvSpPr/>
            <p:nvPr/>
          </p:nvSpPr>
          <p:spPr bwMode="auto">
            <a:xfrm>
              <a:off x="4419600" y="3711131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1" name="直接箭头连接符 60"/>
            <p:cNvCxnSpPr>
              <a:stCxn id="59" idx="0"/>
            </p:cNvCxnSpPr>
            <p:nvPr/>
          </p:nvCxnSpPr>
          <p:spPr bwMode="auto">
            <a:xfrm flipV="1">
              <a:off x="5105400" y="3734323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/>
            <p:cNvCxnSpPr/>
            <p:nvPr/>
          </p:nvCxnSpPr>
          <p:spPr bwMode="auto">
            <a:xfrm rot="5400000" flipV="1">
              <a:off x="5409164" y="414154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椭圆 58"/>
            <p:cNvSpPr/>
            <p:nvPr/>
          </p:nvSpPr>
          <p:spPr bwMode="auto">
            <a:xfrm>
              <a:off x="5078896" y="4370427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(4)</a:t>
                </a:r>
                <a:r>
                  <a:rPr lang="zh-CN" altLang="en-US" dirty="0" smtClean="0">
                    <a:latin typeface="Calibri" pitchFamily="34" charset="0"/>
                  </a:rPr>
                  <a:t> 第</a:t>
                </a:r>
                <a:r>
                  <a:rPr lang="en-US" altLang="zh-CN" dirty="0" smtClean="0">
                    <a:latin typeface="Calibri" pitchFamily="34" charset="0"/>
                  </a:rPr>
                  <a:t>2</a:t>
                </a:r>
                <a:r>
                  <a:rPr lang="zh-CN" altLang="en-US" dirty="0" smtClean="0">
                    <a:latin typeface="Calibri" pitchFamily="34" charset="0"/>
                  </a:rPr>
                  <a:t>次迭代的正交化：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itchFamily="34" charset="0"/>
                  </a:rPr>
                  <a:t>减去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libri" pitchFamily="34" charset="0"/>
                      </a:rPr>
                      <m:t>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平行的部分得到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blipFill>
                <a:blip r:embed="rId15"/>
                <a:stretch>
                  <a:fillRect l="-87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2919995" y="558052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(5)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2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2000" y="1066800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给定三个向量，使用</a:t>
            </a:r>
            <a:r>
              <a:rPr lang="en-US" altLang="zh-CN" sz="2000" kern="0" dirty="0"/>
              <a:t>Schmidt</a:t>
            </a:r>
            <a:r>
              <a:rPr lang="zh-CN" altLang="en-US" sz="2000" kern="0" dirty="0"/>
              <a:t>正交</a:t>
            </a:r>
            <a:r>
              <a:rPr lang="zh-CN" altLang="en-US" sz="2000" kern="0" dirty="0" smtClean="0"/>
              <a:t>法来正交化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08583"/>
              </p:ext>
            </p:extLst>
          </p:nvPr>
        </p:nvGraphicFramePr>
        <p:xfrm>
          <a:off x="1447800" y="1600200"/>
          <a:ext cx="6447860" cy="50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Equation" r:id="rId4" imgW="3251160" imgH="253800" progId="Equation.DSMT4">
                  <p:embed/>
                </p:oleObj>
              </mc:Choice>
              <mc:Fallback>
                <p:oleObj name="Equation" r:id="rId4" imgW="3251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600200"/>
                        <a:ext cx="6447860" cy="503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blipFill rotWithShape="0">
                <a:blip r:embed="rId6"/>
                <a:stretch>
                  <a:fillRect l="-2154" b="-191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blipFill>
                <a:blip r:embed="rId9"/>
                <a:stretch>
                  <a:fillRect l="-2154" b="-329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1600" y="2667000"/>
                <a:ext cx="4184479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7000"/>
                <a:ext cx="4184479" cy="8530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14400" y="4419600"/>
                <a:ext cx="61722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6172200" cy="14289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7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blipFill>
                <a:blip r:embed="rId4"/>
                <a:stretch>
                  <a:fillRect l="-2154" b="-3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blipFill>
                <a:blip r:embed="rId7"/>
                <a:stretch>
                  <a:fillRect l="-2154" b="-3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876800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76800"/>
                <a:ext cx="7924800" cy="541238"/>
              </a:xfrm>
              <a:prstGeom prst="rect">
                <a:avLst/>
              </a:prstGeom>
              <a:blipFill rotWithShape="0">
                <a:blip r:embed="rId8"/>
                <a:stretch>
                  <a:fillRect l="-2154" b="-179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0200" y="1524000"/>
                <a:ext cx="3690113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24000"/>
                <a:ext cx="3690113" cy="8530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4800" y="3276600"/>
                <a:ext cx="86868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−8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76600"/>
                <a:ext cx="8686800" cy="14289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71600" y="5562600"/>
                <a:ext cx="4204100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562600"/>
                <a:ext cx="4204100" cy="8530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4218338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     其中一个向量可以用另外两个向量的</a:t>
            </a:r>
            <a:r>
              <a:rPr lang="zh-CN" altLang="en-US" sz="2200" dirty="0">
                <a:ea typeface="微软雅黑" pitchFamily="34" charset="-122"/>
              </a:rPr>
              <a:t>线性组合来</a:t>
            </a:r>
            <a:r>
              <a:rPr lang="zh-CN" altLang="en-US" sz="2200" dirty="0" smtClean="0">
                <a:ea typeface="微软雅黑" pitchFamily="34" charset="-122"/>
              </a:rPr>
              <a:t>表示，比如：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86423"/>
              </p:ext>
            </p:extLst>
          </p:nvPr>
        </p:nvGraphicFramePr>
        <p:xfrm>
          <a:off x="1828800" y="1676400"/>
          <a:ext cx="5407216" cy="16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6" imgW="2400120" imgH="711000" progId="Equation.DSMT4">
                  <p:embed/>
                </p:oleObj>
              </mc:Choice>
              <mc:Fallback>
                <p:oleObj name="Equation" r:id="rId6" imgW="2400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5407216" cy="16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−3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974141"/>
              </p:ext>
            </p:extLst>
          </p:nvPr>
        </p:nvGraphicFramePr>
        <p:xfrm>
          <a:off x="2859505" y="4837970"/>
          <a:ext cx="3124200" cy="53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9" imgW="1473120" imgH="253800" progId="Equation.DSMT4">
                  <p:embed/>
                </p:oleObj>
              </mc:Choice>
              <mc:Fallback>
                <p:oleObj name="Equation" r:id="rId9" imgW="1473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9505" y="4837970"/>
                        <a:ext cx="3124200" cy="53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次迭代的步骤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需要进行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次内积：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blipFill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5.5.3 </a:t>
            </a:r>
            <a:r>
              <a:rPr lang="zh-CN" altLang="en-US" kern="0" dirty="0" smtClean="0"/>
              <a:t>时间复杂度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2n(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3n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总共需要：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2000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)(2n-1)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159" t="-9859" r="-166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71742"/>
              </p:ext>
            </p:extLst>
          </p:nvPr>
        </p:nvGraphicFramePr>
        <p:xfrm>
          <a:off x="1674330" y="4747548"/>
          <a:ext cx="5846923" cy="7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9" imgW="3377880" imgH="444240" progId="Equation.DSMT4">
                  <p:embed/>
                </p:oleObj>
              </mc:Choice>
              <mc:Fallback>
                <p:oleObj name="Equation" r:id="rId9" imgW="337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4330" y="4747548"/>
                        <a:ext cx="5846923" cy="7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:r>
                  <a:rPr lang="en-US" altLang="zh-CN" sz="2200" kern="0" dirty="0" smtClean="0"/>
                  <a:t>Schmidt</a:t>
                </a:r>
                <a:r>
                  <a:rPr lang="zh-CN" altLang="en-US" sz="2200" kern="0" dirty="0" smtClean="0"/>
                  <a:t>正交法的时间复杂度为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为向量维数，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为向量个数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blipFill rotWithShape="0">
                <a:blip r:embed="rId11"/>
                <a:stretch>
                  <a:fillRect l="-2000" b="-16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38600" y="2819400"/>
                <a:ext cx="6400800" cy="43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9400"/>
                <a:ext cx="6400800" cy="4362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81400" y="1524000"/>
                <a:ext cx="2023631" cy="449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2023631" cy="449482"/>
              </a:xfrm>
              <a:prstGeom prst="rect">
                <a:avLst/>
              </a:prstGeom>
              <a:blipFill rotWithShape="0">
                <a:blip r:embed="rId1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7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7" grpId="0" uiExpand="1" build="p"/>
      <p:bldP spid="5" grpId="0"/>
      <p:bldP spid="10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作业 </a:t>
            </a:r>
            <a:r>
              <a:rPr lang="en-US" altLang="zh-CN" dirty="0" smtClean="0">
                <a:latin typeface="Calibri" pitchFamily="34" charset="0"/>
              </a:rPr>
              <a:t>5.1 5.4 5.6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8229599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，如果存在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不全为零</a:t>
                </a:r>
                <a:r>
                  <a:rPr lang="zh-CN" altLang="en-US" sz="2200" dirty="0" smtClean="0">
                    <a:ea typeface="微软雅黑" pitchFamily="34" charset="-122"/>
                  </a:rPr>
                  <a:t>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，使得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8229599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等价于：至少有一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对于两个以上的向量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，则需要用定义去描述。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blipFill rotWithShape="0">
                <a:blip r:embed="rId5"/>
                <a:stretch>
                  <a:fillRect l="-1825" t="-3599" b="-61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5.1 </a:t>
            </a:r>
            <a:r>
              <a:rPr lang="zh-CN" altLang="en-US" kern="0" dirty="0" smtClean="0"/>
              <a:t>线性相关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235740"/>
                <a:ext cx="621099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则称向量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线性相关</a:t>
                </a:r>
                <a:r>
                  <a:rPr lang="en-US" altLang="zh-CN" sz="2200" dirty="0">
                    <a:ea typeface="微软雅黑" pitchFamily="34" charset="-122"/>
                  </a:rPr>
                  <a:t>(linearly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5740"/>
                <a:ext cx="6210996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277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48000" y="1676400"/>
                <a:ext cx="29524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2952475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不是线性相关的，即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线性独立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，也称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1908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=…=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，上述等式成立。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blipFill>
                <a:blip r:embed="rId5"/>
                <a:stretch>
                  <a:fillRect l="-3094" t="-27273" r="-2320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 </a:t>
            </a:r>
            <a:r>
              <a:rPr lang="zh-CN" altLang="en-US" kern="0" dirty="0" smtClean="0"/>
              <a:t>线性无关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3276600"/>
                <a:ext cx="8534400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等价于：不存在一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注：一个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维向量集最多有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个线性无关的向量，也就是说如果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，那它们必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线性相关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P.94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是线性独立的。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534400" cy="2200602"/>
              </a:xfrm>
              <a:prstGeom prst="rect">
                <a:avLst/>
              </a:prstGeom>
              <a:blipFill rotWithShape="0">
                <a:blip r:embed="rId6"/>
                <a:stretch>
                  <a:fillRect l="-1857" t="-4167" b="-69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58000" y="57912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r>
                  <a:rPr lang="zh-CN" altLang="en-US" dirty="0" smtClean="0">
                    <a:ea typeface="微软雅黑" pitchFamily="34" charset="-122"/>
                  </a:rPr>
                  <a:t>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791200"/>
                <a:ext cx="21336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86" t="-9836" r="-12857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67000" y="1981200"/>
                <a:ext cx="29524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2952475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10200" y="52578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575944" cy="13662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5.2.1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7707"/>
              </p:ext>
            </p:extLst>
          </p:nvPr>
        </p:nvGraphicFramePr>
        <p:xfrm>
          <a:off x="2128838" y="1676400"/>
          <a:ext cx="48069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6" imgW="2133360" imgH="711000" progId="Equation.DSMT4">
                  <p:embed/>
                </p:oleObj>
              </mc:Choice>
              <mc:Fallback>
                <p:oleObj name="Equation" r:id="rId6" imgW="2133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38" y="1676400"/>
                        <a:ext cx="480695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83313"/>
              </p:ext>
            </p:extLst>
          </p:nvPr>
        </p:nvGraphicFramePr>
        <p:xfrm>
          <a:off x="3227388" y="5437188"/>
          <a:ext cx="2154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7388" y="5437188"/>
                        <a:ext cx="2154237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6809"/>
              </p:ext>
            </p:extLst>
          </p:nvPr>
        </p:nvGraphicFramePr>
        <p:xfrm>
          <a:off x="1600200" y="3505200"/>
          <a:ext cx="46275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Equation" r:id="rId10" imgW="2222280" imgH="711000" progId="Equation.DSMT4">
                  <p:embed/>
                </p:oleObj>
              </mc:Choice>
              <mc:Fallback>
                <p:oleObj name="Equation" r:id="rId10" imgW="2222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505200"/>
                        <a:ext cx="4627563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54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blipFill>
                <a:blip r:embed="rId4"/>
                <a:stretch>
                  <a:fillRect l="-2740" r="-2107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5.2.1 </a:t>
            </a:r>
            <a:r>
              <a:rPr lang="zh-CN" altLang="en-US" kern="0" dirty="0" smtClean="0"/>
              <a:t>线性无关向量</a:t>
            </a:r>
            <a:r>
              <a:rPr lang="zh-CN" altLang="en-US" kern="0" dirty="0"/>
              <a:t>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是唯一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的，即如果有：</a:t>
                </a:r>
                <a:endParaRPr lang="en-US" altLang="zh-CN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  <a:blipFill rotWithShape="0">
                <a:blip r:embed="rId5"/>
                <a:stretch>
                  <a:fillRect l="-1425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57200" y="4171227"/>
            <a:ext cx="701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系数是唯一的原因：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=1,…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050" t="-10000" r="-142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81023" y="5761458"/>
                <a:ext cx="761298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线性无关，有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3" y="5761458"/>
                <a:ext cx="7612982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042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2800" y="1600200"/>
                <a:ext cx="255384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00200"/>
                <a:ext cx="2553841" cy="430887"/>
              </a:xfrm>
              <a:prstGeom prst="rect">
                <a:avLst/>
              </a:prstGeom>
              <a:blipFill rotWithShape="0">
                <a:blip r:embed="rId14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743200"/>
                <a:ext cx="25228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2522807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057400" y="4953000"/>
                <a:ext cx="53151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5315173" cy="430887"/>
              </a:xfrm>
              <a:prstGeom prst="rect">
                <a:avLst/>
              </a:prstGeom>
              <a:blipFill rotWithShape="0">
                <a:blip r:embed="rId16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9" grpId="0"/>
      <p:bldP spid="1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个线性独立的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的集合称为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基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(basis)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任何一个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都可以用它们的线性组合来表示：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44" t="-11594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.3 </a:t>
            </a:r>
            <a:r>
              <a:rPr lang="zh-CN" altLang="en-US" kern="0" dirty="0" smtClean="0"/>
              <a:t>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同一向量的系数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是唯一的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上述等式称为向量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在基底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下的分解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是一组基，那么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在此基底下的分解为：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blipFill rotWithShape="0">
                <a:blip r:embed="rId5"/>
                <a:stretch>
                  <a:fillRect l="-2222" t="-4590" r="-1966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95600" y="2133600"/>
                <a:ext cx="283686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133600"/>
                <a:ext cx="2836867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5257800"/>
                <a:ext cx="276441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57800"/>
                <a:ext cx="2764411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72000" y="5029200"/>
                <a:ext cx="1982017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29200"/>
                <a:ext cx="1982017" cy="10515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定义：在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n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中，如果对于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，则称它们相互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正交</a:t>
                </a:r>
                <a:r>
                  <a:rPr lang="en-US" altLang="zh-CN" sz="2200" b="1" dirty="0">
                    <a:ea typeface="微软雅黑" pitchFamily="34" charset="-122"/>
                  </a:rPr>
                  <a:t>(orthogonal)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相互正交，且每个向量的模长都为单位长度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en-US" altLang="zh-CN" sz="2200" b="1" dirty="0">
                    <a:ea typeface="微软雅黑" pitchFamily="34" charset="-122"/>
                  </a:rPr>
                  <a:t>(orthonormal)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标准正交向量用内积表示为：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blipFill rotWithShape="0">
                <a:blip r:embed="rId4"/>
                <a:stretch>
                  <a:fillRect l="-1961" t="-3941" r="-603" b="-29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 </a:t>
            </a:r>
            <a:r>
              <a:rPr lang="zh-CN" altLang="en-US" kern="0" dirty="0" smtClean="0"/>
              <a:t>标准正交向量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90580"/>
              </p:ext>
            </p:extLst>
          </p:nvPr>
        </p:nvGraphicFramePr>
        <p:xfrm>
          <a:off x="3084094" y="3497726"/>
          <a:ext cx="2667000" cy="109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5" imgW="1117440" imgH="457200" progId="Equation.DSMT4">
                  <p:embed/>
                </p:oleObj>
              </mc:Choice>
              <mc:Fallback>
                <p:oleObj name="Equation" r:id="rId5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094" y="3497726"/>
                        <a:ext cx="2667000" cy="109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标准正交的向量集是线性无关的。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根据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的性质，必有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集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个数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.94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blipFill rotWithShape="0">
                <a:blip r:embed="rId7"/>
                <a:stretch>
                  <a:fillRect l="-1961" t="-6757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标准</a:t>
                </a:r>
                <a:r>
                  <a:rPr lang="en-US" altLang="zh-CN" sz="2200" b="0" dirty="0" smtClean="0">
                    <a:ea typeface="微软雅黑" pitchFamily="34" charset="-122"/>
                  </a:rPr>
                  <a:t>n</a:t>
                </a:r>
                <a:r>
                  <a:rPr lang="zh-CN" altLang="en-US" sz="2200" b="0" dirty="0" smtClean="0">
                    <a:ea typeface="微软雅黑" pitchFamily="34" charset="-122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112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55253" y="4348872"/>
            <a:ext cx="47192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维向量的一个标准正交基示意图：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.4.1 </a:t>
            </a:r>
            <a:r>
              <a:rPr lang="zh-CN" altLang="en-US" kern="0" dirty="0" smtClean="0"/>
              <a:t>标准正交基例子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3"/>
              </p:ext>
            </p:extLst>
          </p:nvPr>
        </p:nvGraphicFramePr>
        <p:xfrm>
          <a:off x="2798763" y="2716213"/>
          <a:ext cx="36639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5" imgW="1803240" imgH="711000" progId="Equation.DSMT4">
                  <p:embed/>
                </p:oleObj>
              </mc:Choice>
              <mc:Fallback>
                <p:oleObj name="Equation" r:id="rId5" imgW="1803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2716213"/>
                        <a:ext cx="366395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581400" y="5029200"/>
            <a:ext cx="1892966" cy="1056480"/>
            <a:chOff x="3892723" y="4963320"/>
            <a:chExt cx="1892966" cy="105648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1519</Words>
  <Application>Microsoft Office PowerPoint</Application>
  <PresentationFormat>全屏显示(4:3)</PresentationFormat>
  <Paragraphs>171</Paragraphs>
  <Slides>21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5.1 例子</vt:lpstr>
      <vt:lpstr>PowerPoint 演示文稿</vt:lpstr>
      <vt:lpstr>PowerPoint 演示文稿</vt:lpstr>
      <vt:lpstr>5.2.1 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344</cp:revision>
  <dcterms:created xsi:type="dcterms:W3CDTF">2018-04-21T22:14:36Z</dcterms:created>
  <dcterms:modified xsi:type="dcterms:W3CDTF">2023-10-08T12:32:46Z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