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313" r:id="rId2"/>
    <p:sldId id="329" r:id="rId3"/>
    <p:sldId id="315" r:id="rId4"/>
    <p:sldId id="316" r:id="rId5"/>
    <p:sldId id="317" r:id="rId6"/>
    <p:sldId id="318" r:id="rId7"/>
    <p:sldId id="319" r:id="rId8"/>
    <p:sldId id="331" r:id="rId9"/>
    <p:sldId id="320" r:id="rId10"/>
    <p:sldId id="333" r:id="rId11"/>
    <p:sldId id="335" r:id="rId12"/>
    <p:sldId id="321" r:id="rId13"/>
    <p:sldId id="322" r:id="rId14"/>
    <p:sldId id="323" r:id="rId15"/>
    <p:sldId id="324" r:id="rId16"/>
    <p:sldId id="332" r:id="rId17"/>
    <p:sldId id="326" r:id="rId18"/>
    <p:sldId id="327" r:id="rId19"/>
    <p:sldId id="328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3978" autoAdjust="0"/>
  </p:normalViewPr>
  <p:slideViewPr>
    <p:cSldViewPr>
      <p:cViewPr varScale="1">
        <p:scale>
          <a:sx n="116" d="100"/>
          <a:sy n="116" d="100"/>
        </p:scale>
        <p:origin x="129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11" Type="http://schemas.openxmlformats.org/officeDocument/2006/relationships/image" Target="../media/image34.png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39.png"/><Relationship Id="rId7" Type="http://schemas.openxmlformats.org/officeDocument/2006/relationships/image" Target="../media/image23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420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90.png"/><Relationship Id="rId9" Type="http://schemas.openxmlformats.org/officeDocument/2006/relationships/image" Target="../media/image44.png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3.wmf"/><Relationship Id="rId5" Type="http://schemas.openxmlformats.org/officeDocument/2006/relationships/image" Target="../media/image430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50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52.png"/><Relationship Id="rId4" Type="http://schemas.openxmlformats.org/officeDocument/2006/relationships/image" Target="../media/image6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3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png"/><Relationship Id="rId4" Type="http://schemas.openxmlformats.org/officeDocument/2006/relationships/image" Target="../media/image10.w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15" Type="http://schemas.openxmlformats.org/officeDocument/2006/relationships/image" Target="../media/image24.png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11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143000"/>
                <a:ext cx="6731872" cy="3893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当一个矩阵</a:t>
                </a:r>
                <a:r>
                  <a:rPr lang="en-US" altLang="zh-CN" sz="2200" dirty="0"/>
                  <a:t>X</a:t>
                </a:r>
                <a:r>
                  <a:rPr lang="zh-CN" altLang="en-US" sz="22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dirty="0"/>
                  <a:t>，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200" dirty="0"/>
                  <a:t>被称为</a:t>
                </a:r>
                <a:r>
                  <a:rPr lang="en-US" altLang="zh-CN" sz="2200" b="1" dirty="0">
                    <a:solidFill>
                      <a:srgbClr val="00B050"/>
                    </a:solidFill>
                  </a:rPr>
                  <a:t>A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的左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逆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当左逆存在时，则称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是可左逆</a:t>
                </a:r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当左逆存</a:t>
                </a:r>
                <a:r>
                  <a:rPr lang="zh-CN" altLang="en-US" sz="2200" dirty="0">
                    <a:latin typeface="+mn-ea"/>
                  </a:rPr>
                  <a:t>在时，则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至少有一个左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;</a:t>
                </a:r>
                <a:endParaRPr lang="en-US" altLang="zh-CN" sz="2200" dirty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43000"/>
                <a:ext cx="6731872" cy="3893502"/>
              </a:xfrm>
              <a:prstGeom prst="rect">
                <a:avLst/>
              </a:prstGeom>
              <a:blipFill rotWithShape="0">
                <a:blip r:embed="rId4"/>
                <a:stretch>
                  <a:fillRect l="-2355" t="-25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 </a:t>
            </a:r>
            <a:r>
              <a:rPr lang="zh-CN" altLang="en-US" kern="0" dirty="0"/>
              <a:t>矩阵左</a:t>
            </a:r>
            <a:r>
              <a:rPr lang="zh-CN" altLang="en-US" kern="0" dirty="0" smtClean="0"/>
              <a:t>逆</a:t>
            </a:r>
            <a:endParaRPr lang="zh-CN" altLang="en-US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3763363-85DF-44B3-BF22-44C212D61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2395"/>
              </p:ext>
            </p:extLst>
          </p:nvPr>
        </p:nvGraphicFramePr>
        <p:xfrm>
          <a:off x="3048000" y="2743200"/>
          <a:ext cx="1600200" cy="124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5" imgW="1926504" imgH="1498374" progId="Equation.DSMT4">
                  <p:embed/>
                </p:oleObj>
              </mc:Choice>
              <mc:Fallback>
                <p:oleObj name="Equation" r:id="rId5" imgW="1926504" imgH="14983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743200"/>
                        <a:ext cx="1600200" cy="124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11E7C88-8552-449F-8C3A-E62E5BDF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矩阵</a:t>
            </a:r>
            <a:r>
              <a:rPr lang="en-US" altLang="zh-CN" sz="2200" dirty="0"/>
              <a:t>A</a:t>
            </a:r>
            <a:r>
              <a:rPr lang="zh-CN" altLang="en-US" sz="2200" dirty="0"/>
              <a:t>是可左逆的，其左逆矩阵有两个</a:t>
            </a:r>
            <a:endParaRPr lang="en-US" altLang="zh-CN" sz="22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30084736-4AB5-4BF8-B519-AFD0179B3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1469"/>
              </p:ext>
            </p:extLst>
          </p:nvPr>
        </p:nvGraphicFramePr>
        <p:xfrm>
          <a:off x="1219200" y="4846638"/>
          <a:ext cx="23701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7" imgW="2370057" imgH="710306" progId="Equation.DSMT4">
                  <p:embed/>
                </p:oleObj>
              </mc:Choice>
              <mc:Fallback>
                <p:oleObj name="Equation" r:id="rId7" imgW="2370057" imgH="710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846638"/>
                        <a:ext cx="23701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845243D2-9E58-47EC-93C1-C333DBB7D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44685"/>
              </p:ext>
            </p:extLst>
          </p:nvPr>
        </p:nvGraphicFramePr>
        <p:xfrm>
          <a:off x="5105400" y="4800600"/>
          <a:ext cx="2117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9" imgW="2116958" imgH="786628" progId="Equation.DSMT4">
                  <p:embed/>
                </p:oleObj>
              </mc:Choice>
              <mc:Fallback>
                <p:oleObj name="Equation" r:id="rId9" imgW="2116958" imgH="7866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4800600"/>
                        <a:ext cx="21177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左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35814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</a:t>
                </a:r>
                <a:r>
                  <a:rPr lang="zh-CN" altLang="en-US" sz="2200" dirty="0" smtClean="0">
                    <a:latin typeface="+mn-ea"/>
                  </a:rPr>
                  <a:t>列向量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581400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39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0600" y="39624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62400"/>
                <a:ext cx="49530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1676400"/>
                <a:ext cx="555831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，根据维度定理则有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5558316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425" t="-9859" r="-658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11091"/>
              </p:ext>
            </p:extLst>
          </p:nvPr>
        </p:nvGraphicFramePr>
        <p:xfrm>
          <a:off x="2962275" y="2133600"/>
          <a:ext cx="1162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9" imgW="723600" imgH="711000" progId="Equation.DSMT4">
                  <p:embed/>
                </p:oleObj>
              </mc:Choice>
              <mc:Fallback>
                <p:oleObj name="Equation" r:id="rId9" imgW="723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2275" y="2133600"/>
                        <a:ext cx="11620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191000" y="2590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高或方的矩阵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90600" y="44958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95800"/>
                <a:ext cx="4953000" cy="430887"/>
              </a:xfrm>
              <a:prstGeom prst="rect">
                <a:avLst/>
              </a:prstGeom>
              <a:blipFill rotWithShape="0"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19200" y="5029200"/>
                <a:ext cx="4419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29200"/>
                <a:ext cx="4419600" cy="430887"/>
              </a:xfrm>
              <a:prstGeom prst="rect">
                <a:avLst/>
              </a:prstGeom>
              <a:blipFill rotWithShape="0">
                <a:blip r:embed="rId12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95400" y="5562600"/>
                <a:ext cx="58819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时，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无解</a:t>
                </a:r>
                <a:r>
                  <a:rPr lang="zh-CN" altLang="en-US" sz="2200" dirty="0" smtClean="0"/>
                  <a:t>！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562600"/>
                <a:ext cx="588193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1349" t="-10000" r="-51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71600" y="6096000"/>
                <a:ext cx="5105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至多</a:t>
                </a:r>
                <a:r>
                  <a:rPr lang="zh-CN" altLang="en-US" sz="2200" dirty="0" smtClean="0">
                    <a:latin typeface="+mn-ea"/>
                  </a:rPr>
                  <a:t>一个解，如有解则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096000"/>
                <a:ext cx="5105400" cy="430887"/>
              </a:xfrm>
              <a:prstGeom prst="rect">
                <a:avLst/>
              </a:prstGeom>
              <a:blipFill rotWithShape="0">
                <a:blip r:embed="rId14"/>
                <a:stretch>
                  <a:fillRect l="-119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54083"/>
              </p:ext>
            </p:extLst>
          </p:nvPr>
        </p:nvGraphicFramePr>
        <p:xfrm>
          <a:off x="7162800" y="5181600"/>
          <a:ext cx="7334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15" imgW="457200" imgH="711000" progId="Equation.DSMT4">
                  <p:embed/>
                </p:oleObj>
              </mc:Choice>
              <mc:Fallback>
                <p:oleObj name="Equation" r:id="rId15" imgW="457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2800" y="5181600"/>
                        <a:ext cx="73342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95600" y="3505200"/>
                <a:ext cx="259218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2592183" cy="430887"/>
              </a:xfrm>
              <a:prstGeom prst="rect">
                <a:avLst/>
              </a:prstGeom>
              <a:blipFill rotWithShape="0">
                <a:blip r:embed="rId17"/>
                <a:stretch>
                  <a:fillRect t="-126761" r="-20471" b="-19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 smtClean="0"/>
              <a:t>证明</a:t>
            </a:r>
            <a:r>
              <a:rPr lang="en-US" altLang="zh-CN" kern="0" dirty="0" smtClean="0"/>
              <a:t>3-&gt;4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右逆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</a:rPr>
                  <a:t>行向量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5052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“</a:t>
                </a:r>
                <a:r>
                  <a:rPr lang="zh-CN" altLang="en-US" sz="2200" dirty="0">
                    <a:latin typeface="+mn-ea"/>
                  </a:rPr>
                  <a:t>定理：矩阵的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行秩</a:t>
                </a:r>
                <a:r>
                  <a:rPr lang="zh-CN" altLang="en-US" sz="2200" dirty="0">
                    <a:latin typeface="+mn-ea"/>
                  </a:rPr>
                  <a:t>等于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列秩</a:t>
                </a:r>
                <a:r>
                  <a:rPr lang="zh-CN" altLang="en-US" sz="2200" dirty="0" smtClean="0">
                    <a:latin typeface="+mn-ea"/>
                  </a:rPr>
                  <a:t>”， 则矩阵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m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r>
                  <a:rPr lang="zh-CN" altLang="en-US" sz="2200" b="1" dirty="0" smtClean="0">
                    <a:solidFill>
                      <a:srgbClr val="C00000"/>
                    </a:solidFill>
                    <a:latin typeface="+mn-ea"/>
                  </a:rPr>
                  <a:t>列向量</a:t>
                </a:r>
                <a:endParaRPr lang="en-US" altLang="zh-CN" sz="22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05200"/>
                <a:ext cx="8229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26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90600" y="4114800"/>
            <a:ext cx="678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即通过</a:t>
            </a:r>
            <a:r>
              <a:rPr lang="en-US" altLang="zh-CN" sz="2200" kern="0" dirty="0" smtClean="0"/>
              <a:t> </a:t>
            </a:r>
            <a:r>
              <a:rPr lang="en-US" altLang="zh-CN" sz="2200" kern="0" dirty="0"/>
              <a:t>Gram-Schmidt(</a:t>
            </a:r>
            <a:r>
              <a:rPr lang="zh-CN" altLang="en-US" sz="2200" kern="0" dirty="0"/>
              <a:t>正交化</a:t>
            </a:r>
            <a:r>
              <a:rPr lang="en-US" altLang="zh-CN" sz="2200" kern="0" dirty="0" smtClean="0"/>
              <a:t>)</a:t>
            </a:r>
            <a:r>
              <a:rPr lang="zh-CN" altLang="en-US" sz="2200" kern="0" dirty="0" smtClean="0"/>
              <a:t>可得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个正交基。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2209800"/>
                <a:ext cx="555267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，根据维度定理则有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5552674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27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82130"/>
              </p:ext>
            </p:extLst>
          </p:nvPr>
        </p:nvGraphicFramePr>
        <p:xfrm>
          <a:off x="3200400" y="2667000"/>
          <a:ext cx="14684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Equation" r:id="rId6" imgW="914400" imgH="457200" progId="Equation.DSMT4">
                  <p:embed/>
                </p:oleObj>
              </mc:Choice>
              <mc:Fallback>
                <p:oleObj name="Equation" r:id="rId6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667000"/>
                        <a:ext cx="14684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724400" y="28956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宽或</a:t>
            </a:r>
            <a:r>
              <a:rPr lang="zh-CN" altLang="en-US" dirty="0">
                <a:solidFill>
                  <a:srgbClr val="FF0000"/>
                </a:solidFill>
              </a:rPr>
              <a:t>方的矩阵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90600" y="4800600"/>
                <a:ext cx="7058471" cy="433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，方程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有解</a:t>
                </a:r>
                <a:r>
                  <a:rPr lang="zh-CN" altLang="en-US" sz="2200" dirty="0" smtClean="0"/>
                  <a:t>！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7058471" cy="433067"/>
              </a:xfrm>
              <a:prstGeom prst="rect">
                <a:avLst/>
              </a:prstGeom>
              <a:blipFill rotWithShape="0">
                <a:blip r:embed="rId8"/>
                <a:stretch>
                  <a:fillRect t="-8451" r="-2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90600" y="5410200"/>
                <a:ext cx="1981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其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10200"/>
                <a:ext cx="1981200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2462" t="-10000" r="-1415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6449"/>
              </p:ext>
            </p:extLst>
          </p:nvPr>
        </p:nvGraphicFramePr>
        <p:xfrm>
          <a:off x="3276600" y="5562600"/>
          <a:ext cx="7747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" name="Equation" r:id="rId10" imgW="482400" imgH="457200" progId="Equation.DSMT4">
                  <p:embed/>
                </p:oleObj>
              </mc:Choice>
              <mc:Fallback>
                <p:oleObj name="Equation" r:id="rId10" imgW="48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5562600"/>
                        <a:ext cx="77470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2000" y="1600200"/>
                <a:ext cx="78747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𝐴𝑋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dirty="0" smtClean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的左逆，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dirty="0" smtClean="0">
                    <a:latin typeface="+mn-ea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7874784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77" t="-10000" r="-23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8180"/>
              </p:ext>
            </p:extLst>
          </p:nvPr>
        </p:nvGraphicFramePr>
        <p:xfrm>
          <a:off x="4343400" y="5410200"/>
          <a:ext cx="30368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8" name="Equation" r:id="rId13" imgW="1892160" imgH="711000" progId="Equation.DSMT4">
                  <p:embed/>
                </p:oleObj>
              </mc:Choice>
              <mc:Fallback>
                <p:oleObj name="Equation" r:id="rId13" imgW="1892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5410200"/>
                        <a:ext cx="3036887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1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CD4D06E-08F8-424E-B507-9739A033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7.9 </a:t>
            </a:r>
            <a:r>
              <a:rPr lang="zh-CN" altLang="en-US" kern="0" dirty="0"/>
              <a:t>证明</a:t>
            </a:r>
            <a:r>
              <a:rPr lang="en-US" altLang="zh-CN" kern="0" dirty="0"/>
              <a:t>2-&gt;3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FDC1A1D1-F3F0-4DFD-82E7-1B0FDF7A8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证明：若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+mn-ea"/>
                  </a:rPr>
                  <a:t>方阵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可右逆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假设</a:t>
                </a:r>
                <a:r>
                  <a:rPr lang="en-US" altLang="zh-CN" sz="2200" dirty="0">
                    <a:latin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方阵</a:t>
                </a:r>
                <a:r>
                  <a:rPr lang="zh-CN" altLang="en-US" sz="2200" dirty="0">
                    <a:latin typeface="+mn-ea"/>
                  </a:rPr>
                  <a:t>且列向量线性无关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C1A1D1-F3F0-4DFD-82E7-1B0FDF7A8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2355" t="-63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8FABA082-B8FE-4DEF-85A5-4B7A4DBC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2209800"/>
                <a:ext cx="8305800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则对于任意向量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，则向量</a:t>
                </a:r>
                <a:r>
                  <a:rPr lang="zh-CN" altLang="en-US" sz="2200" dirty="0">
                    <a:latin typeface="+mn-ea"/>
                  </a:rPr>
                  <a:t>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线性相关</a:t>
                </a:r>
                <a:r>
                  <a:rPr lang="zh-CN" altLang="en-US" sz="2200" dirty="0" smtClean="0">
                    <a:latin typeface="+mn-ea"/>
                  </a:rPr>
                  <a:t>，存在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全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为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0</a:t>
                </a:r>
                <a:r>
                  <a:rPr lang="zh-CN" altLang="en-US" sz="2200" dirty="0">
                    <a:latin typeface="+mn-ea"/>
                  </a:rPr>
                  <a:t>，</a:t>
                </a:r>
                <a:r>
                  <a:rPr lang="zh-CN" altLang="en-US" sz="2200" dirty="0" smtClean="0">
                    <a:latin typeface="+mn-ea"/>
                  </a:rPr>
                  <a:t>使得</a:t>
                </a:r>
                <a:r>
                  <a:rPr lang="zh-CN" altLang="en-US" sz="2200" dirty="0">
                    <a:latin typeface="+mn-ea"/>
                  </a:rPr>
                  <a:t>以下等式成立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ABA082-B8FE-4DEF-85A5-4B7A4DBC6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209800"/>
                <a:ext cx="8305800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1909" t="-13514" r="-441" b="-234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BCFB355D-230B-4FBD-AAD9-B383818B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8610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因为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列向量线性无关，则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列向量的</a:t>
                </a:r>
                <a:r>
                  <a:rPr lang="zh-CN" altLang="en-US" sz="2200" dirty="0" smtClean="0">
                    <a:latin typeface="+mn-ea"/>
                  </a:rPr>
                  <a:t>线性组合；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CFB355D-230B-4FBD-AAD9-B383818B9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581400"/>
                <a:ext cx="8610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4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="" xmlns:a16="http://schemas.microsoft.com/office/drawing/2014/main" id="{BCFB355D-230B-4FBD-AAD9-B383818B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39" y="4953000"/>
                <a:ext cx="7928361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存在向量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+mn-ea"/>
                  </a:rPr>
                  <a:t>,</a:t>
                </a:r>
                <a:r>
                  <a:rPr lang="zh-CN" altLang="en-US" sz="2200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+mn-ea"/>
                  </a:rPr>
                  <a:t>；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则矩阵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是矩阵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的</a:t>
                </a:r>
                <a:r>
                  <a:rPr lang="zh-CN" altLang="en-US" sz="2200" dirty="0">
                    <a:latin typeface="+mn-ea"/>
                  </a:rPr>
                  <a:t>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CFB355D-230B-4FBD-AAD9-B383818B9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839" y="4953000"/>
                <a:ext cx="7928361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1998" t="-10870" r="-307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86400" y="1524000"/>
                <a:ext cx="259218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24000"/>
                <a:ext cx="2592183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126761" r="-20471" b="-19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81200" y="2895600"/>
                <a:ext cx="47814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0"/>
                <a:ext cx="47814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81200" y="4114800"/>
                <a:ext cx="4970143" cy="72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−⋯−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14800"/>
                <a:ext cx="4970143" cy="7293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DB4FB4A-9743-4FDC-B773-6B1A4690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7.10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62511"/>
              </p:ext>
            </p:extLst>
          </p:nvPr>
        </p:nvGraphicFramePr>
        <p:xfrm>
          <a:off x="2438400" y="990600"/>
          <a:ext cx="3594100" cy="118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" name="Equation" r:id="rId3" imgW="2768400" imgH="914400" progId="Equation.DSMT4">
                  <p:embed/>
                </p:oleObj>
              </mc:Choice>
              <mc:Fallback>
                <p:oleObj name="Equation" r:id="rId3" imgW="2768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990600"/>
                        <a:ext cx="3594100" cy="1187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E276F564-5184-4E56-AEF6-FFA1053D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2590800"/>
                <a:ext cx="7086600" cy="3216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非奇异因为其列向量线性无关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为奇异矩阵，因为其列向量线性相关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76F564-5184-4E56-AEF6-FFA1053D8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90800"/>
                <a:ext cx="7086600" cy="3216265"/>
              </a:xfrm>
              <a:prstGeom prst="rect">
                <a:avLst/>
              </a:prstGeom>
              <a:blipFill rotWithShape="0">
                <a:blip r:embed="rId5"/>
                <a:stretch>
                  <a:fillRect l="-2236" t="-2652" b="-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40690"/>
              </p:ext>
            </p:extLst>
          </p:nvPr>
        </p:nvGraphicFramePr>
        <p:xfrm>
          <a:off x="1295400" y="3048000"/>
          <a:ext cx="1856546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1856546" cy="457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75801"/>
              </p:ext>
            </p:extLst>
          </p:nvPr>
        </p:nvGraphicFramePr>
        <p:xfrm>
          <a:off x="3416300" y="3048000"/>
          <a:ext cx="2033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0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6300" y="3048000"/>
                        <a:ext cx="20335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37236"/>
              </p:ext>
            </p:extLst>
          </p:nvPr>
        </p:nvGraphicFramePr>
        <p:xfrm>
          <a:off x="5715000" y="3048000"/>
          <a:ext cx="1855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1" name="Equation" r:id="rId10" imgW="927000" imgH="228600" progId="Equation.DSMT4">
                  <p:embed/>
                </p:oleObj>
              </mc:Choice>
              <mc:Fallback>
                <p:oleObj name="Equation" r:id="rId10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5000" y="3048000"/>
                        <a:ext cx="18557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85359"/>
              </p:ext>
            </p:extLst>
          </p:nvPr>
        </p:nvGraphicFramePr>
        <p:xfrm>
          <a:off x="1905000" y="3657600"/>
          <a:ext cx="1931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2" name="Equation" r:id="rId12" imgW="965160" imgH="228600" progId="Equation.DSMT4">
                  <p:embed/>
                </p:oleObj>
              </mc:Choice>
              <mc:Fallback>
                <p:oleObj name="Equation" r:id="rId12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19319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400" y="36576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唯一解</a:t>
            </a:r>
          </a:p>
        </p:txBody>
      </p:sp>
    </p:spTree>
    <p:extLst>
      <p:ext uri="{BB962C8B-B14F-4D97-AF65-F5344CB8AC3E}">
        <p14:creationId xmlns:p14="http://schemas.microsoft.com/office/powerpoint/2010/main" val="32958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5786079-9824-4B7D-B360-4B546CED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7.11 </a:t>
            </a:r>
            <a:r>
              <a:rPr lang="zh-CN" altLang="en-US" kern="0" dirty="0"/>
              <a:t>转置和共轭转置的逆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257379A5-DC5B-4499-A032-4024460AE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296692"/>
                <a:ext cx="7086600" cy="1191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如果矩阵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为非奇异矩阵，则其转置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 和共轭转置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都为非奇异矩阵，则有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257379A5-DC5B-4499-A032-4024460AE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96692"/>
                <a:ext cx="7086600" cy="1191032"/>
              </a:xfrm>
              <a:prstGeom prst="rect">
                <a:avLst/>
              </a:prstGeom>
              <a:blipFill>
                <a:blip r:embed="rId3"/>
                <a:stretch>
                  <a:fillRect l="-2238" t="-71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4267B6FA-3C72-4595-8729-8F3C51A4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3582"/>
              </p:ext>
            </p:extLst>
          </p:nvPr>
        </p:nvGraphicFramePr>
        <p:xfrm>
          <a:off x="1905000" y="2133600"/>
          <a:ext cx="5105401" cy="55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4" imgW="2120760" imgH="228600" progId="Equation.DSMT4">
                  <p:embed/>
                </p:oleObj>
              </mc:Choice>
              <mc:Fallback>
                <p:oleObj name="Equation" r:id="rId4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5105401" cy="55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236823F-B491-4ACE-B6EF-04217977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93030"/>
            <a:ext cx="7086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和矩阵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都为非奇异矩阵，则乘积</a:t>
            </a:r>
            <a:r>
              <a:rPr lang="en-US" altLang="zh-CN" sz="2200" dirty="0">
                <a:latin typeface="+mn-ea"/>
              </a:rPr>
              <a:t>AB</a:t>
            </a:r>
            <a:r>
              <a:rPr lang="zh-CN" altLang="en-US" sz="2200" dirty="0">
                <a:latin typeface="+mn-ea"/>
              </a:rPr>
              <a:t>也为非奇异矩阵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13553"/>
              </p:ext>
            </p:extLst>
          </p:nvPr>
        </p:nvGraphicFramePr>
        <p:xfrm>
          <a:off x="2895600" y="419100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3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4191000"/>
                        <a:ext cx="200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01767"/>
              </p:ext>
            </p:extLst>
          </p:nvPr>
        </p:nvGraphicFramePr>
        <p:xfrm>
          <a:off x="2819400" y="48768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Equation" r:id="rId8" imgW="990360" imgH="228600" progId="Equation.DSMT4">
                  <p:embed/>
                </p:oleObj>
              </mc:Choice>
              <mc:Fallback>
                <p:oleObj name="Equation" r:id="rId8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4876800"/>
                        <a:ext cx="198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44155"/>
              </p:ext>
            </p:extLst>
          </p:nvPr>
        </p:nvGraphicFramePr>
        <p:xfrm>
          <a:off x="1828800" y="2819400"/>
          <a:ext cx="353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800" y="2819400"/>
                        <a:ext cx="353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5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2E2BD7F5-E2CB-4A8F-A554-351EC663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7.12 Gram</a:t>
            </a:r>
            <a:r>
              <a:rPr lang="zh-CN" altLang="en-US" kern="0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ABCE21C8-EE10-49F9-8FE9-63FA4A48CC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1362075"/>
                <a:ext cx="7896225" cy="9239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列向量分别为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实矩阵的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 </a:t>
                </a:r>
                <a:r>
                  <a:rPr lang="zh-CN" altLang="en-US" sz="2200" b="0" kern="0" dirty="0"/>
                  <a:t>矩阵定义为：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pPr marL="0" indent="0"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CE21C8-EE10-49F9-8FE9-63FA4A48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362075"/>
                <a:ext cx="7896225" cy="923925"/>
              </a:xfrm>
              <a:prstGeom prst="rect">
                <a:avLst/>
              </a:prstGeom>
              <a:blipFill rotWithShape="0">
                <a:blip r:embed="rId3"/>
                <a:stretch>
                  <a:fillRect t="-4605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66F38082-72B9-4D48-9F77-66D383C13F7B}"/>
              </a:ext>
            </a:extLst>
          </p:cNvPr>
          <p:cNvSpPr txBox="1">
            <a:spLocks/>
          </p:cNvSpPr>
          <p:nvPr/>
        </p:nvSpPr>
        <p:spPr>
          <a:xfrm>
            <a:off x="396874" y="3540124"/>
            <a:ext cx="7896225" cy="923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zh-CN" sz="2200" b="0" kern="0" dirty="0"/>
          </a:p>
          <a:p>
            <a:r>
              <a:rPr lang="zh-CN" altLang="en-US" sz="2200" b="0" kern="0" dirty="0"/>
              <a:t>复矩阵的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的</a:t>
            </a:r>
            <a:r>
              <a:rPr lang="en-US" altLang="zh-CN" sz="2200" b="0" kern="0" dirty="0"/>
              <a:t>Gram </a:t>
            </a:r>
            <a:r>
              <a:rPr lang="zh-CN" altLang="en-US" sz="2200" b="0" kern="0" dirty="0"/>
              <a:t>矩阵定义为：</a:t>
            </a:r>
            <a:endParaRPr lang="en-US" altLang="zh-CN" sz="2200" b="0" kern="0" dirty="0"/>
          </a:p>
          <a:p>
            <a:pPr marL="0" indent="0">
              <a:buNone/>
            </a:pPr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pPr marL="0" indent="0">
              <a:buNone/>
            </a:pPr>
            <a:endParaRPr lang="zh-CN" altLang="en-US" sz="1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3400" y="2286000"/>
                <a:ext cx="7772400" cy="148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7772400" cy="14870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4572000"/>
                <a:ext cx="4870885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72000"/>
                <a:ext cx="4870885" cy="14870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990600"/>
                <a:ext cx="8458200" cy="800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引理：矩阵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200" kern="0" dirty="0">
                            <a:latin typeface="Calibri" pitchFamily="34" charset="0"/>
                          </a:rPr>
                          <m:t>G</m:t>
                        </m:r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列向量线性无关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“⇔”</m:t>
                      </m:r>
                      <m:r>
                        <m:rPr>
                          <m:nor/>
                        </m:rPr>
                        <a:rPr lang="en-US" altLang="zh-CN" sz="2200" kern="0" dirty="0">
                          <a:latin typeface="Calibri" pitchFamily="34" charset="0"/>
                        </a:rPr>
                        <m:t>Gram</m:t>
                      </m:r>
                      <m:r>
                        <m:rPr>
                          <m:nor/>
                        </m:rPr>
                        <a:rPr lang="zh-CN" altLang="en-US" sz="2200" kern="0" dirty="0">
                          <a:latin typeface="Calibri" pitchFamily="34" charset="0"/>
                        </a:rPr>
                        <m:t>矩阵</m:t>
                      </m:r>
                      <m:r>
                        <m:rPr>
                          <m:nor/>
                        </m:rPr>
                        <a:rPr lang="en-US" altLang="zh-CN" sz="2200" kern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m:t>G</m:t>
                      </m:r>
                      <m:r>
                        <a:rPr lang="zh-CN" altLang="en-US" sz="2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非奇异</m:t>
                      </m:r>
                    </m:oMath>
                  </m:oMathPara>
                </a14:m>
                <a:endParaRPr lang="zh-CN" altLang="en-US" sz="2200" kern="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458200" cy="800604"/>
              </a:xfrm>
              <a:prstGeom prst="rect">
                <a:avLst/>
              </a:prstGeom>
              <a:blipFill rotWithShape="0">
                <a:blip r:embed="rId2"/>
                <a:stretch>
                  <a:fillRect l="-505" t="-6107" b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7800" y="3276600"/>
                <a:ext cx="4028667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与列向量线性无关矛盾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76600"/>
                <a:ext cx="4028667" cy="432362"/>
              </a:xfrm>
              <a:prstGeom prst="rect">
                <a:avLst/>
              </a:prstGeom>
              <a:blipFill rotWithShape="0"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43000" y="2743200"/>
                <a:ext cx="6629400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则存在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ker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43200"/>
                <a:ext cx="6629400" cy="435504"/>
              </a:xfrm>
              <a:prstGeom prst="rect">
                <a:avLst/>
              </a:prstGeom>
              <a:blipFill rotWithShape="0">
                <a:blip r:embed="rId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" y="2286000"/>
                <a:ext cx="762000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zh-CN" altLang="en-US" sz="2200" kern="0"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明：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 “⇒”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假设矩阵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列向量线性无关，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奇异。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86000"/>
                <a:ext cx="7620000" cy="46057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38200" y="4343400"/>
                <a:ext cx="58730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“⇐”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假设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非奇异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列向量线性相关。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3400"/>
                <a:ext cx="5873018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7800" y="4953000"/>
                <a:ext cx="389625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=0, 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=0,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53000"/>
                <a:ext cx="3896258" cy="46057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47800" y="5562600"/>
                <a:ext cx="272138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即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是奇异矩阵。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562600"/>
                <a:ext cx="2721386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3095161E-26B9-4579-B82A-039F3D260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7.13 </a:t>
            </a:r>
            <a:r>
              <a:rPr lang="zh-CN" altLang="en-US" kern="0" dirty="0"/>
              <a:t>非奇异</a:t>
            </a:r>
            <a:r>
              <a:rPr lang="en-US" altLang="zh-CN" kern="0" dirty="0"/>
              <a:t>Gram</a:t>
            </a:r>
            <a:r>
              <a:rPr lang="zh-CN" altLang="en-US" kern="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255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F5A8-590C-46DE-85B0-FAA13552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7.14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2F7FA6F-7986-4E22-AD92-72A10F06A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990600"/>
                <a:ext cx="8839200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b="0" kern="0" dirty="0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当</a:t>
                </a:r>
                <a:r>
                  <a:rPr lang="en-US" altLang="zh-CN" sz="2200" b="0" kern="0" dirty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200" b="0" kern="0" dirty="0">
                    <a:latin typeface="+mn-ea"/>
                  </a:rPr>
                  <a:t>n</a:t>
                </a:r>
                <a:r>
                  <a:rPr lang="zh-CN" altLang="en-US" sz="2200" b="0" kern="0" dirty="0">
                    <a:latin typeface="+mn-ea"/>
                  </a:rPr>
                  <a:t>时</a:t>
                </a:r>
                <a:r>
                  <a:rPr lang="zh-CN" altLang="en-US" sz="2200" b="0" kern="0" dirty="0" smtClean="0">
                    <a:latin typeface="+mn-ea"/>
                  </a:rPr>
                  <a:t>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b="0" kern="0" dirty="0">
                    <a:latin typeface="+mn-ea"/>
                  </a:rPr>
                  <a:t>，</a:t>
                </a:r>
                <a:r>
                  <a:rPr lang="zh-CN" altLang="en-US" sz="2200" b="0" kern="0" dirty="0" smtClean="0">
                    <a:latin typeface="+mn-ea"/>
                  </a:rPr>
                  <a:t>即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</a:t>
                </a:r>
                <a:r>
                  <a:rPr lang="zh-CN" altLang="en-US" sz="2200" b="0" kern="0" dirty="0"/>
                  <a:t>矩阵可逆</a:t>
                </a:r>
                <a:r>
                  <a:rPr lang="en-US" altLang="zh-CN" sz="2200" b="0" kern="0" dirty="0" smtClean="0">
                    <a:latin typeface="+mn-ea"/>
                  </a:rPr>
                  <a:t>;</a:t>
                </a:r>
              </a:p>
              <a:p>
                <a:r>
                  <a:rPr lang="en-US" altLang="zh-CN" sz="2200" b="0" kern="0" dirty="0" smtClean="0"/>
                  <a:t>A</a:t>
                </a:r>
                <a:r>
                  <a:rPr lang="zh-CN" altLang="en-US" sz="2200" b="0" kern="0" dirty="0"/>
                  <a:t>的伪逆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定义</a:t>
                </a:r>
                <a:r>
                  <a:rPr lang="en-US" altLang="zh-CN" sz="2200" b="0" kern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200" b="0" kern="0" dirty="0"/>
                  <a:t> </a:t>
                </a:r>
                <a:r>
                  <a:rPr lang="en-US" altLang="zh-CN" sz="2200" b="0" kern="0" dirty="0" smtClean="0"/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则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的伪逆存在</a:t>
                </a:r>
                <a:r>
                  <a:rPr lang="zh-CN" altLang="en-US" sz="2200" b="0" kern="0" dirty="0" smtClean="0"/>
                  <a:t>。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为矩阵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的左</a:t>
                </a:r>
                <a:r>
                  <a:rPr lang="zh-CN" altLang="en-US" sz="2200" b="0" kern="0" dirty="0" smtClean="0"/>
                  <a:t>逆：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为方阵，伪逆等于</a:t>
                </a:r>
                <a:r>
                  <a:rPr lang="zh-CN" altLang="en-US" sz="2200" b="0" kern="0" dirty="0" smtClean="0"/>
                  <a:t>矩阵的逆：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F7FA6F-7986-4E22-AD92-72A10F06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839200" cy="4972050"/>
              </a:xfrm>
              <a:prstGeom prst="rect">
                <a:avLst/>
              </a:prstGeom>
              <a:blipFill rotWithShape="0">
                <a:blip r:embed="rId3"/>
                <a:stretch>
                  <a:fillRect l="-69" t="-982" r="-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BDDEA6EC-E03A-4748-A8D7-68BBE7032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92524"/>
              </p:ext>
            </p:extLst>
          </p:nvPr>
        </p:nvGraphicFramePr>
        <p:xfrm>
          <a:off x="1524000" y="3581400"/>
          <a:ext cx="586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Equation" r:id="rId4" imgW="5867718" imgH="544340" progId="Equation.DSMT4">
                  <p:embed/>
                </p:oleObj>
              </mc:Choice>
              <mc:Fallback>
                <p:oleObj name="Equation" r:id="rId4" imgW="5867718" imgH="5443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581400"/>
                        <a:ext cx="5867400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E7B421A-FD90-491B-9B02-F7523A21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80571"/>
              </p:ext>
            </p:extLst>
          </p:nvPr>
        </p:nvGraphicFramePr>
        <p:xfrm>
          <a:off x="2209800" y="5029200"/>
          <a:ext cx="441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6" imgW="4419690" imgH="556220" progId="Equation.DSMT4">
                  <p:embed/>
                </p:oleObj>
              </mc:Choice>
              <mc:Fallback>
                <p:oleObj name="Equation" r:id="rId6" imgW="4419690" imgH="5562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5029200"/>
                        <a:ext cx="441960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1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FEEE1EB-B293-42ED-9FAD-AA904109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7.14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CC3BA9BA-8FCD-4E85-A703-B004AAB40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1362075"/>
                <a:ext cx="83661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:r>
                  <a:rPr lang="zh-CN" altLang="en-US" sz="2200" kern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b="0" kern="0" dirty="0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200" b="0" kern="0" dirty="0">
                    <a:latin typeface="+mn-ea"/>
                  </a:rPr>
                  <a:t>当</a:t>
                </a:r>
                <a:r>
                  <a:rPr lang="en-US" altLang="zh-CN" sz="2200" b="0" kern="0" dirty="0" err="1" smtClean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200" b="0" kern="0" dirty="0" err="1" smtClean="0">
                    <a:latin typeface="+mn-ea"/>
                  </a:rPr>
                  <a:t>n</a:t>
                </a:r>
                <a:r>
                  <a:rPr lang="zh-CN" altLang="en-US" sz="2200" b="0" kern="0" dirty="0">
                    <a:latin typeface="+mn-ea"/>
                  </a:rPr>
                  <a:t>时</a:t>
                </a:r>
                <a:r>
                  <a:rPr lang="zh-CN" altLang="en-US" sz="2200" b="0" kern="0" dirty="0" smtClean="0">
                    <a:latin typeface="+mn-ea"/>
                  </a:rPr>
                  <a:t>，</a:t>
                </a:r>
                <a:r>
                  <a:rPr lang="zh-CN" altLang="en-US" sz="2200" b="0" kern="0" dirty="0" smtClean="0"/>
                  <a:t>且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行向量线性无关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可逆。</a:t>
                </a:r>
                <a:endParaRPr lang="en-US" altLang="zh-CN" sz="2200" b="0" kern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/>
                  <a:t>向量线性无关，即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非奇异；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定义伪逆：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伪逆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的右</a:t>
                </a:r>
                <a:r>
                  <a:rPr lang="zh-CN" altLang="en-US" sz="2200" b="0" kern="0" dirty="0" smtClean="0"/>
                  <a:t>逆</a:t>
                </a:r>
                <a:endParaRPr lang="en-US" altLang="zh-CN" sz="2200" b="0" kern="0" dirty="0" smtClean="0"/>
              </a:p>
              <a:p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为方阵时，右逆等于矩阵的逆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3BA9BA-8FCD-4E85-A703-B004AAB4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362075"/>
                <a:ext cx="83661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0654C30A-3668-4962-B08D-6D4B6E4C0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30345"/>
              </p:ext>
            </p:extLst>
          </p:nvPr>
        </p:nvGraphicFramePr>
        <p:xfrm>
          <a:off x="2971800" y="2590800"/>
          <a:ext cx="23706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9" name="Equation" r:id="rId4" imgW="1015920" imgH="228600" progId="Equation.DSMT4">
                  <p:embed/>
                </p:oleObj>
              </mc:Choice>
              <mc:Fallback>
                <p:oleObj name="Equation" r:id="rId4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590800"/>
                        <a:ext cx="237066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BDDEA6EC-E03A-4748-A8D7-68BBE7032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889"/>
              </p:ext>
            </p:extLst>
          </p:nvPr>
        </p:nvGraphicFramePr>
        <p:xfrm>
          <a:off x="1905000" y="3962400"/>
          <a:ext cx="5718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0" name="Equation" r:id="rId6" imgW="2450880" imgH="228600" progId="Equation.DSMT4">
                  <p:embed/>
                </p:oleObj>
              </mc:Choice>
              <mc:Fallback>
                <p:oleObj name="Equation" r:id="rId6" imgW="245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3962400"/>
                        <a:ext cx="57181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9E7B421A-FD90-491B-9B02-F7523A21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14339"/>
              </p:ext>
            </p:extLst>
          </p:nvPr>
        </p:nvGraphicFramePr>
        <p:xfrm>
          <a:off x="1981200" y="5410200"/>
          <a:ext cx="49487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1" name="Equation" r:id="rId8" imgW="2120760" imgH="228600" progId="Equation.DSMT4">
                  <p:embed/>
                </p:oleObj>
              </mc:Choice>
              <mc:Fallback>
                <p:oleObj name="Equation" r:id="rId8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5410200"/>
                        <a:ext cx="494876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8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3DC8F50-0E00-4414-B53D-603683E5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7.15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535E924C-D961-4E71-9B80-152C220C5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371600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以下三个结论为等价的，对于实矩阵</a:t>
                </a:r>
                <a:r>
                  <a:rPr lang="en-US" altLang="zh-CN" sz="2200" b="0" kern="0" dirty="0"/>
                  <a:t>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是可左逆的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的列向量线性无关</a:t>
                </a:r>
                <a:endParaRPr lang="en-US" altLang="zh-CN" sz="2200" kern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为非奇异矩阵</a:t>
                </a:r>
                <a:endParaRPr lang="en-US" altLang="zh-CN" sz="2200" kern="0" dirty="0"/>
              </a:p>
              <a:p>
                <a:pPr lvl="1"/>
                <a:endParaRPr lang="en-US" altLang="zh-CN" sz="1800" kern="0" dirty="0"/>
              </a:p>
              <a:p>
                <a:pPr lvl="1"/>
                <a:endParaRPr lang="en-US" altLang="zh-CN" sz="1800" b="0" kern="0" dirty="0"/>
              </a:p>
              <a:p>
                <a:pPr lvl="1"/>
                <a:endParaRPr lang="en-US" altLang="zh-CN" sz="1800" b="0" kern="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35E924C-D961-4E71-9B80-152C220C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7896225" cy="1676400"/>
              </a:xfrm>
              <a:prstGeom prst="rect">
                <a:avLst/>
              </a:prstGeom>
              <a:blipFill rotWithShape="0">
                <a:blip r:embed="rId2"/>
                <a:stretch>
                  <a:fillRect l="-77" t="-2909" b="-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E911EE4D-1662-43BF-B982-DC68FFC81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99" y="3799668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以下三个结论为等价的，对于实矩阵</a:t>
                </a:r>
                <a:r>
                  <a:rPr lang="en-US" altLang="zh-CN" sz="2200" b="0" kern="0" dirty="0"/>
                  <a:t>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是可右逆的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的行向量线性无关</a:t>
                </a:r>
                <a:endParaRPr lang="en-US" altLang="zh-CN" sz="22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kern="0" dirty="0"/>
                  <a:t>为非奇异矩阵</a:t>
                </a:r>
                <a:endParaRPr lang="en-US" altLang="zh-CN" sz="2200" kern="0" dirty="0"/>
              </a:p>
              <a:p>
                <a:pPr lvl="1"/>
                <a:endParaRPr lang="en-US" altLang="zh-CN" sz="1800" kern="0" dirty="0"/>
              </a:p>
              <a:p>
                <a:pPr lvl="1"/>
                <a:endParaRPr lang="en-US" altLang="zh-CN" sz="1800" b="0" kern="0" dirty="0"/>
              </a:p>
              <a:p>
                <a:pPr lvl="1"/>
                <a:endParaRPr lang="en-US" altLang="zh-CN" sz="1800" b="0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1EE4D-1662-43BF-B982-DC68FFC81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3799668"/>
                <a:ext cx="7896225" cy="1676400"/>
              </a:xfrm>
              <a:prstGeom prst="rect">
                <a:avLst/>
              </a:prstGeom>
              <a:blipFill rotWithShape="0">
                <a:blip r:embed="rId3"/>
                <a:stretch>
                  <a:fillRect t="-2545" b="-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248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作业 </a:t>
            </a:r>
            <a:r>
              <a:rPr lang="en-US" altLang="zh-CN" dirty="0" smtClean="0">
                <a:latin typeface="Calibri" pitchFamily="34" charset="0"/>
              </a:rPr>
              <a:t>11.2 11.3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2192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若</a:t>
                </a:r>
                <a:r>
                  <a:rPr lang="zh-CN" altLang="en-US" sz="2200" dirty="0"/>
                  <a:t>矩阵</a:t>
                </a:r>
                <a:r>
                  <a:rPr lang="en-US" altLang="zh-CN" sz="2200" dirty="0"/>
                  <a:t>X</a:t>
                </a:r>
                <a:r>
                  <a:rPr lang="zh-CN" altLang="en-US" sz="22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/>
                  <a:t>为矩阵</a:t>
                </a:r>
                <a:r>
                  <a:rPr lang="en-US" altLang="zh-CN" sz="2200" b="1" dirty="0">
                    <a:solidFill>
                      <a:srgbClr val="00B050"/>
                    </a:solidFill>
                  </a:rPr>
                  <a:t>A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的右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逆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当右逆存在时，则称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是可右逆</a:t>
                </a:r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当右逆存</a:t>
                </a:r>
                <a:r>
                  <a:rPr lang="zh-CN" altLang="en-US" sz="2200" dirty="0">
                    <a:latin typeface="+mn-ea"/>
                  </a:rPr>
                  <a:t>在时，则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至少有一个右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;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6731872" cy="1354217"/>
              </a:xfrm>
              <a:prstGeom prst="rect">
                <a:avLst/>
              </a:prstGeom>
              <a:blipFill rotWithShape="0">
                <a:blip r:embed="rId4"/>
                <a:stretch>
                  <a:fillRect l="-2355" t="-6757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7.2 </a:t>
            </a:r>
            <a:r>
              <a:rPr lang="zh-CN" altLang="en-US" kern="0" dirty="0" smtClean="0"/>
              <a:t>矩阵右</a:t>
            </a:r>
            <a:r>
              <a:rPr lang="zh-CN" altLang="en-US" kern="0" dirty="0"/>
              <a:t>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79E05C5A-9DFF-4AB7-B6F1-70BF4C4DC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81141"/>
              </p:ext>
            </p:extLst>
          </p:nvPr>
        </p:nvGraphicFramePr>
        <p:xfrm>
          <a:off x="1371600" y="4572000"/>
          <a:ext cx="52339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Equation" r:id="rId5" imgW="2603160" imgH="711000" progId="Equation.DSMT4">
                  <p:embed/>
                </p:oleObj>
              </mc:Choice>
              <mc:Fallback>
                <p:oleObj name="Equation" r:id="rId5" imgW="260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523398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72D0B41A-F0CA-4D75-BDBC-45E24F88F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12349"/>
              </p:ext>
            </p:extLst>
          </p:nvPr>
        </p:nvGraphicFramePr>
        <p:xfrm>
          <a:off x="3505200" y="28956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Equation" r:id="rId7" imgW="914400" imgH="457200" progId="Equation.DSMT4">
                  <p:embed/>
                </p:oleObj>
              </mc:Choice>
              <mc:Fallback>
                <p:oleObj name="Equation" r:id="rId7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28956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3A7CEA4-FEA6-437D-9614-D1A7791434F6}"/>
              </a:ext>
            </a:extLst>
          </p:cNvPr>
          <p:cNvSpPr/>
          <p:nvPr/>
        </p:nvSpPr>
        <p:spPr>
          <a:xfrm>
            <a:off x="533400" y="3886200"/>
            <a:ext cx="541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矩阵</a:t>
            </a:r>
            <a:r>
              <a:rPr lang="en-US" altLang="zh-CN" sz="2200" dirty="0"/>
              <a:t>B</a:t>
            </a:r>
            <a:r>
              <a:rPr lang="zh-CN" altLang="en-US" sz="2200" dirty="0"/>
              <a:t>可右逆，以下矩阵都是</a:t>
            </a:r>
            <a:r>
              <a:rPr lang="en-US" altLang="zh-CN" sz="2200" dirty="0"/>
              <a:t>B</a:t>
            </a:r>
            <a:r>
              <a:rPr lang="zh-CN" altLang="en-US" sz="2200" dirty="0"/>
              <a:t>的右逆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441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9EC342C-F06C-4F61-9E91-3C5DD3B7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7.3 </a:t>
            </a:r>
            <a:r>
              <a:rPr lang="zh-CN" altLang="en-US" kern="0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7DCE9FAE-26CF-4AB6-94DD-8AE637453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8610600" cy="3933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维度：一个大小为</a:t>
                </a:r>
                <a:r>
                  <a:rPr lang="en-US" altLang="zh-CN" sz="2200" dirty="0">
                    <a:latin typeface="+mn-ea"/>
                  </a:rPr>
                  <a:t>m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n</a:t>
                </a:r>
                <a:r>
                  <a:rPr lang="zh-CN" altLang="en-US" sz="2200" dirty="0" smtClean="0">
                    <a:latin typeface="+mn-ea"/>
                  </a:rPr>
                  <a:t>的</a:t>
                </a:r>
                <a:r>
                  <a:rPr lang="zh-CN" altLang="en-US" sz="2200" dirty="0">
                    <a:latin typeface="+mn-ea"/>
                  </a:rPr>
                  <a:t>矩阵，其左逆</a:t>
                </a:r>
                <a:r>
                  <a:rPr lang="zh-CN" altLang="en-US" sz="2200" dirty="0" smtClean="0">
                    <a:latin typeface="+mn-ea"/>
                  </a:rPr>
                  <a:t>或右</a:t>
                </a:r>
                <a:r>
                  <a:rPr lang="zh-CN" altLang="en-US" sz="2200" dirty="0">
                    <a:latin typeface="+mn-ea"/>
                  </a:rPr>
                  <a:t>逆的维度</a:t>
                </a:r>
                <a:r>
                  <a:rPr lang="zh-CN" altLang="en-US" sz="2200" dirty="0" smtClean="0">
                    <a:latin typeface="+mn-ea"/>
                  </a:rPr>
                  <a:t>为</a:t>
                </a:r>
                <a:r>
                  <a:rPr lang="en-US" altLang="zh-CN" sz="2200" dirty="0" smtClean="0">
                    <a:latin typeface="+mn-ea"/>
                  </a:rPr>
                  <a:t>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m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的左逆为</a:t>
                </a:r>
                <a:r>
                  <a:rPr lang="en-US" altLang="zh-CN" sz="2200" dirty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的右逆</a:t>
                </a:r>
                <a:r>
                  <a:rPr lang="zh-CN" altLang="en-US" sz="2200" dirty="0">
                    <a:latin typeface="+mn-ea"/>
                  </a:rPr>
                  <a:t>为</a:t>
                </a:r>
                <a:r>
                  <a:rPr lang="en-US" altLang="zh-CN" sz="2200" dirty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的左逆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CE9FAE-26CF-4AB6-94DD-8AE637453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8610600" cy="3933321"/>
              </a:xfrm>
              <a:prstGeom prst="rect">
                <a:avLst/>
              </a:prstGeom>
              <a:blipFill rotWithShape="0">
                <a:blip r:embed="rId3"/>
                <a:stretch>
                  <a:fillRect l="-1840" t="-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C68C88A-16FC-4973-A3DF-A771B64E8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36359"/>
              </p:ext>
            </p:extLst>
          </p:nvPr>
        </p:nvGraphicFramePr>
        <p:xfrm>
          <a:off x="2971800" y="2743200"/>
          <a:ext cx="2559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Equation" r:id="rId4" imgW="1180800" imgH="228600" progId="Equation.DSMT4">
                  <p:embed/>
                </p:oleObj>
              </mc:Choice>
              <mc:Fallback>
                <p:oleObj name="Equation" r:id="rId4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743200"/>
                        <a:ext cx="25590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7AE11A8A-FC9E-43B8-A0A9-D4D40B91B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09935"/>
              </p:ext>
            </p:extLst>
          </p:nvPr>
        </p:nvGraphicFramePr>
        <p:xfrm>
          <a:off x="2944813" y="4267200"/>
          <a:ext cx="2613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6" imgW="1206360" imgH="228600" progId="Equation.DSMT4">
                  <p:embed/>
                </p:oleObj>
              </mc:Choice>
              <mc:Fallback>
                <p:oleObj name="Equation" r:id="rId6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4813" y="4267200"/>
                        <a:ext cx="26130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7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B45ED1-047B-44A6-B102-525C8267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7.4 </a:t>
            </a:r>
            <a:r>
              <a:rPr lang="zh-CN" altLang="en-US" kern="0" dirty="0"/>
              <a:t>矩阵的逆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DC2FFE5-B2B6-4E28-BA04-F7C70C20484F}"/>
              </a:ext>
            </a:extLst>
          </p:cNvPr>
          <p:cNvSpPr/>
          <p:nvPr/>
        </p:nvSpPr>
        <p:spPr>
          <a:xfrm>
            <a:off x="914400" y="129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7B8B5187-A9FF-462B-B02D-8FFEE10B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990600"/>
                <a:ext cx="7696200" cy="295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如果矩阵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/>
                  <a:t>存在左逆和右</a:t>
                </a:r>
                <a:r>
                  <a:rPr lang="zh-CN" altLang="en-US" sz="2400" dirty="0" smtClean="0"/>
                  <a:t>逆，则左</a:t>
                </a:r>
                <a:r>
                  <a:rPr lang="zh-CN" altLang="en-US" sz="2400" dirty="0"/>
                  <a:t>逆和右逆一定相等</a:t>
                </a:r>
                <a:endParaRPr lang="en-US" altLang="zh-CN" sz="2400" dirty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此时</a:t>
                </a:r>
                <a:r>
                  <a:rPr lang="en-US" altLang="zh-CN" sz="2200" dirty="0" smtClean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称为矩阵的逆，记作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当矩阵的逆存在时</a:t>
                </a:r>
                <a:r>
                  <a:rPr lang="zh-CN" altLang="en-US" sz="2200" dirty="0" smtClean="0">
                    <a:latin typeface="+mn-ea"/>
                  </a:rPr>
                  <a:t>，则称矩阵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可逆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例子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8B5187-A9FF-462B-B02D-8FFEE10B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90600"/>
                <a:ext cx="7696200" cy="2954655"/>
              </a:xfrm>
              <a:prstGeom prst="rect">
                <a:avLst/>
              </a:prstGeom>
              <a:blipFill rotWithShape="0">
                <a:blip r:embed="rId3"/>
                <a:stretch>
                  <a:fillRect l="-2298" t="-3306" b="-47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81A1F041-D1CA-4D5D-B566-1623E588C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45349"/>
              </p:ext>
            </p:extLst>
          </p:nvPr>
        </p:nvGraphicFramePr>
        <p:xfrm>
          <a:off x="622300" y="1752600"/>
          <a:ext cx="7567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5" name="Equation" r:id="rId4" imgW="3263760" imgH="203040" progId="Equation.DSMT4">
                  <p:embed/>
                </p:oleObj>
              </mc:Choice>
              <mc:Fallback>
                <p:oleObj name="Equation" r:id="rId4" imgW="326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300" y="1752600"/>
                        <a:ext cx="75676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85B6B6DE-D077-4A77-AD9F-F4F9DBF94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56036"/>
              </p:ext>
            </p:extLst>
          </p:nvPr>
        </p:nvGraphicFramePr>
        <p:xfrm>
          <a:off x="457200" y="4267200"/>
          <a:ext cx="774541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" name="Equation" r:id="rId6" imgW="4216320" imgH="711000" progId="Equation.DSMT4">
                  <p:embed/>
                </p:oleObj>
              </mc:Choice>
              <mc:Fallback>
                <p:oleObj name="Equation" r:id="rId6" imgW="4216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4267200"/>
                        <a:ext cx="7745413" cy="130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1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DADDDFC-1DEE-44CB-B6DC-E5515518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7.5 </a:t>
            </a:r>
            <a:r>
              <a:rPr lang="zh-CN" altLang="en-US" kern="0" dirty="0"/>
              <a:t>线性方程组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99C0768-F72B-4420-B880-33F97BAB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有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个变量的</a:t>
            </a:r>
            <a:r>
              <a:rPr lang="en-US" altLang="zh-CN" sz="2200" dirty="0">
                <a:latin typeface="+mn-ea"/>
              </a:rPr>
              <a:t>m</a:t>
            </a:r>
            <a:r>
              <a:rPr lang="zh-CN" altLang="en-US" sz="2200" dirty="0">
                <a:latin typeface="+mn-ea"/>
              </a:rPr>
              <a:t>个方程为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88738AFC-293F-44E4-BA98-5DD9FBA4C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38100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写成矩阵形式为：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=b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其中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为系数矩阵，</a:t>
                </a:r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为</a:t>
                </a:r>
                <a:r>
                  <a:rPr lang="en-US" altLang="zh-CN" sz="2200" dirty="0"/>
                  <a:t>n</a:t>
                </a:r>
                <a:r>
                  <a:rPr lang="zh-CN" altLang="en-US" sz="2200" dirty="0"/>
                  <a:t>维列向量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该方程组可能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无解</a:t>
                </a:r>
                <a:r>
                  <a:rPr lang="zh-CN" altLang="en-US" sz="2200" dirty="0">
                    <a:latin typeface="+mn-ea"/>
                  </a:rPr>
                  <a:t>，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有唯一解</a:t>
                </a:r>
                <a:r>
                  <a:rPr lang="zh-CN" altLang="en-US" sz="2200" dirty="0">
                    <a:solidFill>
                      <a:schemeClr val="accent4"/>
                    </a:solidFill>
                    <a:latin typeface="+mn-ea"/>
                  </a:rPr>
                  <a:t>和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无穷解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738AFC-293F-44E4-BA98-5DD9FBA4C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0"/>
                <a:ext cx="6731872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2355" t="-6306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52600" y="1752600"/>
                <a:ext cx="4758290" cy="1618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      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752600"/>
                <a:ext cx="4758290" cy="1618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9FCFBDE4-BCB9-4F2C-B37C-582AB0BAE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7.6 </a:t>
            </a:r>
            <a:r>
              <a:rPr lang="zh-CN" altLang="en-US" kern="0" dirty="0"/>
              <a:t>线性方程组求解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8CCC8DD1-67AC-4F73-9BCC-92974B7F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可左逆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左逆</a:t>
            </a:r>
            <a:r>
              <a:rPr lang="zh-CN" altLang="en-US" sz="2200" dirty="0">
                <a:latin typeface="+mn-ea"/>
              </a:rPr>
              <a:t>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BE619E67-EE59-43FC-B6A9-93572F1D6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7473"/>
              </p:ext>
            </p:extLst>
          </p:nvPr>
        </p:nvGraphicFramePr>
        <p:xfrm>
          <a:off x="2362200" y="1828800"/>
          <a:ext cx="3721100" cy="43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828800"/>
                        <a:ext cx="3721100" cy="434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9B7404B-A3E0-4245-B998-C2D95E6E5881}"/>
              </a:ext>
            </a:extLst>
          </p:cNvPr>
          <p:cNvSpPr/>
          <p:nvPr/>
        </p:nvSpPr>
        <p:spPr>
          <a:xfrm>
            <a:off x="381000" y="2885851"/>
            <a:ext cx="6347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可右逆</a:t>
            </a:r>
            <a:r>
              <a:rPr lang="zh-CN" altLang="en-US" sz="2200" dirty="0">
                <a:latin typeface="+mn-ea"/>
              </a:rPr>
              <a:t>，</a:t>
            </a:r>
            <a:r>
              <a:rPr lang="zh-CN" altLang="en-US" sz="2200" dirty="0" smtClean="0">
                <a:latin typeface="+mn-ea"/>
              </a:rPr>
              <a:t>假设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sz="2200" dirty="0" smtClean="0">
                <a:latin typeface="+mn-ea"/>
              </a:rPr>
              <a:t>是</a:t>
            </a:r>
            <a:r>
              <a:rPr lang="zh-CN" altLang="en-US" sz="2200" dirty="0">
                <a:latin typeface="+mn-ea"/>
              </a:rPr>
              <a:t>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右逆</a:t>
            </a:r>
            <a:r>
              <a:rPr lang="zh-CN" altLang="en-US" sz="2200" dirty="0">
                <a:latin typeface="+mn-ea"/>
              </a:rPr>
              <a:t>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D26F0397-4952-4CE5-B444-28BF6C337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40049"/>
              </p:ext>
            </p:extLst>
          </p:nvPr>
        </p:nvGraphicFramePr>
        <p:xfrm>
          <a:off x="2416175" y="3505200"/>
          <a:ext cx="36083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3" name="Equation" r:id="rId5" imgW="1701720" imgH="203040" progId="Equation.DSMT4">
                  <p:embed/>
                </p:oleObj>
              </mc:Choice>
              <mc:Fallback>
                <p:oleObj name="Equation" r:id="rId5" imgW="1701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6175" y="3505200"/>
                        <a:ext cx="3608388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A371864-B725-41B9-9D42-DFA758C3EF5F}"/>
              </a:ext>
            </a:extLst>
          </p:cNvPr>
          <p:cNvSpPr/>
          <p:nvPr/>
        </p:nvSpPr>
        <p:spPr>
          <a:xfrm>
            <a:off x="381000" y="4390196"/>
            <a:ext cx="6347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可逆的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的逆，则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24FB1BCA-6382-4C58-8AD6-B068732F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9868"/>
              </p:ext>
            </p:extLst>
          </p:nvPr>
        </p:nvGraphicFramePr>
        <p:xfrm>
          <a:off x="2590800" y="5105400"/>
          <a:ext cx="3092115" cy="50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5105400"/>
                        <a:ext cx="3092115" cy="50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3400" y="2438400"/>
                <a:ext cx="434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至多</a:t>
                </a:r>
                <a:r>
                  <a:rPr lang="zh-CN" altLang="en-US" dirty="0" smtClean="0">
                    <a:latin typeface="+mn-ea"/>
                  </a:rPr>
                  <a:t>一个解，如有解则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38400"/>
                <a:ext cx="43434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7200" y="4038600"/>
                <a:ext cx="2724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至少</a:t>
                </a:r>
                <a:r>
                  <a:rPr lang="zh-CN" altLang="en-US" dirty="0" smtClean="0">
                    <a:latin typeface="+mn-ea"/>
                  </a:rPr>
                  <a:t>一</a:t>
                </a:r>
                <a:r>
                  <a:rPr lang="zh-CN" altLang="en-US" dirty="0">
                    <a:latin typeface="+mn-ea"/>
                  </a:rPr>
                  <a:t>个解，</a:t>
                </a:r>
                <a:r>
                  <a:rPr lang="zh-CN" altLang="en-US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8600"/>
                <a:ext cx="27246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90" t="-10000" r="-156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38200" y="57912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dirty="0" smtClean="0">
                <a:latin typeface="+mn-ea"/>
              </a:rPr>
              <a:t>唯一解。</a:t>
            </a:r>
            <a:endParaRPr lang="en-US" altLang="zh-CN" dirty="0">
              <a:latin typeface="+mn-ea"/>
            </a:endParaRPr>
          </a:p>
        </p:txBody>
      </p:sp>
      <p:sp>
        <p:nvSpPr>
          <p:cNvPr id="13" name="上下箭头 12"/>
          <p:cNvSpPr/>
          <p:nvPr/>
        </p:nvSpPr>
        <p:spPr bwMode="auto">
          <a:xfrm>
            <a:off x="685800" y="2743200"/>
            <a:ext cx="152400" cy="1295400"/>
          </a:xfrm>
          <a:prstGeom prst="upDownArrow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2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为什么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？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2" grpId="0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1810ED5-61C7-4592-960A-D9BE21A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7.7 </a:t>
            </a:r>
            <a:r>
              <a:rPr lang="zh-CN" altLang="en-US" kern="0" dirty="0"/>
              <a:t>非奇异矩阵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9F31E90A-5E92-461C-BB96-20CEA7F7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2451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方阵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r>
                  <a:rPr lang="zh-CN" altLang="en-US" sz="2200" dirty="0">
                    <a:latin typeface="+mn-ea"/>
                  </a:rPr>
                  <a:t>以下条件都是等价的：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可左逆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FontTx/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可右逆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FontTx/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的行向量线性无关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1E90A-5E92-461C-BB96-20CEA7F70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2451633"/>
              </a:xfrm>
              <a:prstGeom prst="rect">
                <a:avLst/>
              </a:prstGeom>
              <a:blipFill rotWithShape="0">
                <a:blip r:embed="rId2"/>
                <a:stretch>
                  <a:fillRect l="-2446" t="-3483" b="-27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3223FB5-AEFA-492F-9B97-7C6D9CBC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754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+mn-ea"/>
              </a:rPr>
              <a:t>此时矩阵</a:t>
            </a:r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为非</a:t>
            </a:r>
            <a:r>
              <a:rPr lang="zh-CN" altLang="en-US" sz="2200" dirty="0">
                <a:latin typeface="+mn-ea"/>
              </a:rPr>
              <a:t>奇异矩阵</a:t>
            </a:r>
            <a:r>
              <a:rPr lang="zh-CN" altLang="en-US" sz="2200" dirty="0" smtClean="0">
                <a:latin typeface="+mn-ea"/>
              </a:rPr>
              <a:t>，</a:t>
            </a:r>
            <a:r>
              <a:rPr lang="zh-CN" altLang="en-US" sz="2200" dirty="0">
                <a:latin typeface="+mn-ea"/>
              </a:rPr>
              <a:t>条件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 smtClean="0">
                <a:latin typeface="+mn-ea"/>
              </a:rPr>
              <a:t>与</a:t>
            </a:r>
            <a:r>
              <a:rPr lang="en-US" altLang="zh-CN" sz="2200" dirty="0" smtClean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，可得</a:t>
            </a:r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为可逆矩阵。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D3223FB5-AEFA-492F-9B97-7C6D9CBC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648200"/>
                <a:ext cx="3352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+mn-ea"/>
                  </a:rPr>
                  <a:t>非</a:t>
                </a:r>
                <a:r>
                  <a:rPr lang="zh-CN" altLang="en-US" sz="2200" dirty="0">
                    <a:latin typeface="+mn-ea"/>
                  </a:rPr>
                  <a:t>奇异</a:t>
                </a:r>
                <a:r>
                  <a:rPr lang="zh-CN" altLang="en-US" sz="220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可逆矩阵。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D3223FB5-AEFA-492F-9B97-7C6D9CBCB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648200"/>
                <a:ext cx="33528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9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 smtClean="0"/>
              <a:t>证明框架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414994"/>
                <a:ext cx="5943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(a)</a:t>
                </a:r>
                <a:r>
                  <a:rPr lang="zh-CN" altLang="en-US" sz="2200" dirty="0" smtClean="0">
                    <a:latin typeface="+mn-ea"/>
                  </a:rPr>
                  <a:t>对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任意矩阵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都成立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414994"/>
                <a:ext cx="59436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667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06377"/>
              </p:ext>
            </p:extLst>
          </p:nvPr>
        </p:nvGraphicFramePr>
        <p:xfrm>
          <a:off x="1676400" y="1143000"/>
          <a:ext cx="464978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6" name="Equation" r:id="rId4" imgW="2336760" imgH="685800" progId="Equation.DSMT4">
                  <p:embed/>
                </p:oleObj>
              </mc:Choice>
              <mc:Fallback>
                <p:oleObj name="Equation" r:id="rId4" imgW="2336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143000"/>
                        <a:ext cx="4649788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44B939D2-44A1-477C-A201-EF707438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00600"/>
                <a:ext cx="67318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对于</a:t>
                </a:r>
                <a:r>
                  <a:rPr lang="zh-CN" altLang="en-US" sz="2200" dirty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(c)</a:t>
                </a:r>
                <a:r>
                  <a:rPr lang="zh-CN" altLang="en-US" sz="2200" dirty="0" smtClean="0">
                    <a:latin typeface="+mn-ea"/>
                  </a:rPr>
                  <a:t>与</a:t>
                </a:r>
                <a:r>
                  <a:rPr lang="en-US" altLang="zh-CN" sz="2200" dirty="0" smtClean="0">
                    <a:latin typeface="+mn-ea"/>
                  </a:rPr>
                  <a:t>(d),</a:t>
                </a:r>
                <a:r>
                  <a:rPr lang="zh-CN" altLang="en-US" sz="2200" dirty="0" smtClean="0">
                    <a:latin typeface="+mn-ea"/>
                  </a:rPr>
                  <a:t>可</a:t>
                </a:r>
                <a:r>
                  <a:rPr lang="zh-CN" altLang="en-US" sz="2200" dirty="0">
                    <a:latin typeface="+mn-ea"/>
                  </a:rPr>
                  <a:t>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证明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B939D2-44A1-477C-A201-EF7074388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00600"/>
                <a:ext cx="6731872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35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75706"/>
              </p:ext>
            </p:extLst>
          </p:nvPr>
        </p:nvGraphicFramePr>
        <p:xfrm>
          <a:off x="3352800" y="1066800"/>
          <a:ext cx="304800" cy="2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7" name="Equation" r:id="rId7" imgW="228600" imgH="203040" progId="Equation.DSMT4">
                  <p:embed/>
                </p:oleObj>
              </mc:Choice>
              <mc:Fallback>
                <p:oleObj name="Equation" r:id="rId7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1066800"/>
                        <a:ext cx="304800" cy="2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142"/>
              </p:ext>
            </p:extLst>
          </p:nvPr>
        </p:nvGraphicFramePr>
        <p:xfrm>
          <a:off x="5257800" y="1676400"/>
          <a:ext cx="304800" cy="2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8" name="Equation" r:id="rId9" imgW="228600" imgH="203040" progId="Equation.DSMT4">
                  <p:embed/>
                </p:oleObj>
              </mc:Choice>
              <mc:Fallback>
                <p:oleObj name="Equation" r:id="rId9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1676400"/>
                        <a:ext cx="304800" cy="2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95454"/>
              </p:ext>
            </p:extLst>
          </p:nvPr>
        </p:nvGraphicFramePr>
        <p:xfrm>
          <a:off x="4181475" y="1981200"/>
          <a:ext cx="3222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9" name="Equation" r:id="rId11" imgW="241200" imgH="203040" progId="Equation.DSMT4">
                  <p:embed/>
                </p:oleObj>
              </mc:Choice>
              <mc:Fallback>
                <p:oleObj name="Equation" r:id="rId11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1475" y="1981200"/>
                        <a:ext cx="322263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08451"/>
              </p:ext>
            </p:extLst>
          </p:nvPr>
        </p:nvGraphicFramePr>
        <p:xfrm>
          <a:off x="2220913" y="1677988"/>
          <a:ext cx="3587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" name="Equation" r:id="rId13" imgW="215640" imgH="203040" progId="Equation.DSMT4">
                  <p:embed/>
                </p:oleObj>
              </mc:Choice>
              <mc:Fallback>
                <p:oleObj name="Equation" r:id="rId13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0913" y="1677988"/>
                        <a:ext cx="35877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 bwMode="auto">
          <a:xfrm rot="5400000">
            <a:off x="4191000" y="1905000"/>
            <a:ext cx="228600" cy="8382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 rot="16200000">
            <a:off x="3429000" y="838200"/>
            <a:ext cx="228600" cy="11430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5181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(b)</a:t>
                </a:r>
                <a:r>
                  <a:rPr lang="zh-CN" altLang="en-US" sz="2200" dirty="0">
                    <a:latin typeface="+mn-ea"/>
                  </a:rPr>
                  <a:t>对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方阵矩阵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都成立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14800"/>
                <a:ext cx="51816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3059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证明：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左逆</a:t>
                </a:r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的左逆是</a:t>
                </a:r>
                <a:r>
                  <a:rPr lang="en-US" altLang="zh-CN" sz="2200" dirty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，则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0072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F7B89F06-5898-4FC6-B7BA-5A0AAB871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95530"/>
              </p:ext>
            </p:extLst>
          </p:nvPr>
        </p:nvGraphicFramePr>
        <p:xfrm>
          <a:off x="2895600" y="2209800"/>
          <a:ext cx="3163794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3" name="Equation" r:id="rId4" imgW="1396800" imgH="431640" progId="Equation.DSMT4">
                  <p:embed/>
                </p:oleObj>
              </mc:Choice>
              <mc:Fallback>
                <p:oleObj name="Equation" r:id="rId4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2209800"/>
                        <a:ext cx="3163794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93C84D-23EA-47C9-BCC3-2DBEF2D1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14994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+mn-ea"/>
              </a:rPr>
              <a:t>假设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 smtClean="0">
                <a:latin typeface="+mn-ea"/>
              </a:rPr>
              <a:t>列向量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44B939D2-44A1-477C-A201-EF707438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006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+mn-ea"/>
                  </a:rPr>
                  <a:t>    则当</a:t>
                </a:r>
                <a:r>
                  <a:rPr lang="zh-CN" altLang="en-US" sz="2200" dirty="0">
                    <a:latin typeface="+mn-ea"/>
                  </a:rPr>
                  <a:t>该等式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成立时</a:t>
                </a:r>
                <a:r>
                  <a:rPr lang="zh-CN" altLang="en-US" sz="2200" dirty="0" smtClean="0">
                    <a:latin typeface="+mn-ea"/>
                  </a:rPr>
                  <a:t>，其解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r>
                  <a:rPr lang="zh-CN" altLang="en-US" sz="22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的列向量</a:t>
                </a:r>
                <a:r>
                  <a:rPr lang="zh-CN" altLang="en-US" sz="2200" dirty="0" smtClean="0">
                    <a:latin typeface="+mn-ea"/>
                  </a:rPr>
                  <a:t>线性无关。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B939D2-44A1-477C-A201-EF7074388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00600"/>
                <a:ext cx="82296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27273" r="-133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5000" y="40386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+mn-ea"/>
                  </a:rPr>
                  <a:t>=0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38600"/>
                <a:ext cx="4953000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23" t="-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5562600"/>
                <a:ext cx="574586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！高或方的矩阵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2600"/>
                <a:ext cx="5745868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380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2130"/>
              </p:ext>
            </p:extLst>
          </p:nvPr>
        </p:nvGraphicFramePr>
        <p:xfrm>
          <a:off x="6324600" y="5181600"/>
          <a:ext cx="1162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" name="Equation" r:id="rId10" imgW="723600" imgH="711000" progId="Equation.DSMT4">
                  <p:embed/>
                </p:oleObj>
              </mc:Choice>
              <mc:Fallback>
                <p:oleObj name="Equation" r:id="rId10" imgW="723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4600" y="5181600"/>
                        <a:ext cx="11620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19400" y="3352800"/>
                <a:ext cx="259218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52800"/>
                <a:ext cx="2592183" cy="430887"/>
              </a:xfrm>
              <a:prstGeom prst="rect">
                <a:avLst/>
              </a:prstGeom>
              <a:blipFill rotWithShape="0">
                <a:blip r:embed="rId12"/>
                <a:stretch>
                  <a:fillRect t="-126761" r="-20471" b="-19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</TotalTime>
  <Words>1421</Words>
  <Application>Microsoft Office PowerPoint</Application>
  <PresentationFormat>全屏显示(4:3)</PresentationFormat>
  <Paragraphs>157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417</cp:revision>
  <dcterms:created xsi:type="dcterms:W3CDTF">2018-04-21T22:14:36Z</dcterms:created>
  <dcterms:modified xsi:type="dcterms:W3CDTF">2022-10-31T13:36:35Z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