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sldIdLst>
    <p:sldId id="310" r:id="rId2"/>
    <p:sldId id="313" r:id="rId3"/>
    <p:sldId id="314" r:id="rId4"/>
    <p:sldId id="331" r:id="rId5"/>
    <p:sldId id="332" r:id="rId6"/>
    <p:sldId id="333" r:id="rId7"/>
    <p:sldId id="334" r:id="rId8"/>
    <p:sldId id="335" r:id="rId9"/>
    <p:sldId id="336" r:id="rId10"/>
    <p:sldId id="351" r:id="rId11"/>
    <p:sldId id="338" r:id="rId12"/>
    <p:sldId id="339" r:id="rId13"/>
    <p:sldId id="340" r:id="rId14"/>
    <p:sldId id="341" r:id="rId15"/>
    <p:sldId id="342" r:id="rId16"/>
    <p:sldId id="343" r:id="rId17"/>
    <p:sldId id="345" r:id="rId18"/>
    <p:sldId id="346" r:id="rId19"/>
    <p:sldId id="347" r:id="rId20"/>
    <p:sldId id="348" r:id="rId21"/>
    <p:sldId id="350" r:id="rId22"/>
    <p:sldId id="349" r:id="rId2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0" autoAdjust="0"/>
    <p:restoredTop sz="91366" autoAdjust="0"/>
  </p:normalViewPr>
  <p:slideViewPr>
    <p:cSldViewPr>
      <p:cViewPr varScale="1">
        <p:scale>
          <a:sx n="84" d="100"/>
          <a:sy n="84" d="100"/>
        </p:scale>
        <p:origin x="92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6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4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520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89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16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8.png"/><Relationship Id="rId7" Type="http://schemas.openxmlformats.org/officeDocument/2006/relationships/image" Target="../media/image45.png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39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png"/><Relationship Id="rId11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19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47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4.png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1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5.png"/><Relationship Id="rId12" Type="http://schemas.openxmlformats.org/officeDocument/2006/relationships/image" Target="../media/image34.wmf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59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png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62.png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3.wmf"/><Relationship Id="rId4" Type="http://schemas.openxmlformats.org/officeDocument/2006/relationships/image" Target="../media/image58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76.png"/><Relationship Id="rId10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74.png"/><Relationship Id="rId5" Type="http://schemas.openxmlformats.org/officeDocument/2006/relationships/image" Target="../media/image79.png"/><Relationship Id="rId10" Type="http://schemas.openxmlformats.org/officeDocument/2006/relationships/image" Target="../media/image80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wmf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92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6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8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png"/><Relationship Id="rId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11" Type="http://schemas.openxmlformats.org/officeDocument/2006/relationships/image" Target="../media/image16.png"/><Relationship Id="rId5" Type="http://schemas.openxmlformats.org/officeDocument/2006/relationships/image" Target="../media/image2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10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0.png"/><Relationship Id="rId4" Type="http://schemas.openxmlformats.org/officeDocument/2006/relationships/image" Target="../media/image12.wmf"/><Relationship Id="rId9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II 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5735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400" kern="0" dirty="0" smtClean="0"/>
              <a:t>反射算子</a:t>
            </a:r>
            <a:r>
              <a:rPr lang="en-US" altLang="zh-CN" sz="2400" kern="0" dirty="0" smtClean="0"/>
              <a:t>(reflector)</a:t>
            </a:r>
            <a:r>
              <a:rPr lang="zh-CN" altLang="en-US" sz="2400" kern="0" dirty="0" smtClean="0"/>
              <a:t>：一个矩阵的形式为：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5564" y="3429000"/>
            <a:ext cx="4687181" cy="128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性质：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反射矩阵</a:t>
            </a:r>
            <a:r>
              <a:rPr lang="en-US" altLang="zh-CN" sz="2200" dirty="0">
                <a:solidFill>
                  <a:srgbClr val="000000"/>
                </a:solidFill>
                <a:ea typeface="微软雅黑" pitchFamily="34" charset="-122"/>
              </a:rPr>
              <a:t>(reflector matrix)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是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对称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的</a:t>
            </a:r>
            <a:endParaRPr lang="en-US" altLang="zh-CN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反射矩阵</a:t>
            </a:r>
            <a:r>
              <a:rPr lang="en-US" altLang="zh-CN" sz="2200" dirty="0">
                <a:solidFill>
                  <a:srgbClr val="000000"/>
                </a:solidFill>
                <a:ea typeface="微软雅黑" pitchFamily="34" charset="-122"/>
              </a:rPr>
              <a:t>(reflector matrix)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是正交的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8.8 </a:t>
            </a:r>
            <a:r>
              <a:rPr lang="zh-CN" altLang="en-US" kern="0" dirty="0" smtClean="0"/>
              <a:t>反射算子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753451" y="1726297"/>
          <a:ext cx="1807370" cy="45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3" name="Equation" r:id="rId4" imgW="812520" imgH="203040" progId="Equation.DSMT4">
                  <p:embed/>
                </p:oleObj>
              </mc:Choice>
              <mc:Fallback>
                <p:oleObj name="Equation" r:id="rId4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3451" y="1726297"/>
                        <a:ext cx="1807370" cy="451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1591" y="2551138"/>
                <a:ext cx="41104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kern="0" dirty="0" smtClean="0"/>
                  <a:t>其中，向量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kern="0" dirty="0" smtClean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ker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ker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kern="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1" y="2551138"/>
                <a:ext cx="411042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22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17040"/>
              </p:ext>
            </p:extLst>
          </p:nvPr>
        </p:nvGraphicFramePr>
        <p:xfrm>
          <a:off x="685800" y="5105400"/>
          <a:ext cx="7173405" cy="60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4" name="Equation" r:id="rId7" imgW="3327120" imgH="279360" progId="Equation.DSMT4">
                  <p:embed/>
                </p:oleObj>
              </mc:Choice>
              <mc:Fallback>
                <p:oleObj name="Equation" r:id="rId7" imgW="332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5105400"/>
                        <a:ext cx="7173405" cy="602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02720"/>
              </p:ext>
            </p:extLst>
          </p:nvPr>
        </p:nvGraphicFramePr>
        <p:xfrm>
          <a:off x="5410200" y="3810000"/>
          <a:ext cx="10398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5" name="Equation" r:id="rId9" imgW="482400" imgH="190440" progId="Equation.DSMT4">
                  <p:embed/>
                </p:oleObj>
              </mc:Choice>
              <mc:Fallback>
                <p:oleObj name="Equation" r:id="rId9" imgW="482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200" y="3810000"/>
                        <a:ext cx="1039813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9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6068" y="3863262"/>
                <a:ext cx="6106993" cy="879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正交的向量的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超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平面。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=1,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上的</a:t>
                </a:r>
                <a:r>
                  <a:rPr lang="zh-CN" altLang="en-US" sz="2200" dirty="0" smtClean="0">
                    <a:ea typeface="微软雅黑" pitchFamily="34" charset="-122"/>
                  </a:rPr>
                  <a:t>投影</a:t>
                </a:r>
                <a:r>
                  <a:rPr lang="zh-CN" altLang="en-US" sz="2200" dirty="0">
                    <a:ea typeface="微软雅黑" pitchFamily="34" charset="-122"/>
                  </a:rPr>
                  <a:t>为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068" y="3863262"/>
                <a:ext cx="6106993" cy="879793"/>
              </a:xfrm>
              <a:prstGeom prst="rect">
                <a:avLst/>
              </a:prstGeom>
              <a:blipFill rotWithShape="0">
                <a:blip r:embed="rId4"/>
                <a:stretch>
                  <a:fillRect l="-2595" t="-10417" r="-2096" b="-152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8.8.1 </a:t>
            </a:r>
            <a:r>
              <a:rPr lang="zh-CN" altLang="en-US" kern="0" dirty="0" smtClean="0"/>
              <a:t>反射</a:t>
            </a:r>
            <a:r>
              <a:rPr lang="zh-CN" altLang="en-US" kern="0" dirty="0"/>
              <a:t>算子</a:t>
            </a:r>
            <a:r>
              <a:rPr lang="zh-CN" altLang="en-US" kern="0" dirty="0" smtClean="0"/>
              <a:t>的几何解释</a:t>
            </a:r>
            <a:endParaRPr lang="zh-CN" altLang="en-US" kern="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304198" y="823796"/>
            <a:ext cx="6654655" cy="2747764"/>
            <a:chOff x="1066800" y="1090890"/>
            <a:chExt cx="6654655" cy="2747764"/>
          </a:xfrm>
        </p:grpSpPr>
        <p:sp>
          <p:nvSpPr>
            <p:cNvPr id="2" name="平行四边形 1"/>
            <p:cNvSpPr/>
            <p:nvPr/>
          </p:nvSpPr>
          <p:spPr bwMode="auto">
            <a:xfrm>
              <a:off x="1066800" y="1752600"/>
              <a:ext cx="6646069" cy="1295400"/>
            </a:xfrm>
            <a:prstGeom prst="parallelogram">
              <a:avLst>
                <a:gd name="adj" fmla="val 125392"/>
              </a:avLst>
            </a:prstGeom>
            <a:solidFill>
              <a:schemeClr val="accent3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 flipH="1">
              <a:off x="3653842" y="2362200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3668130" y="1141413"/>
              <a:ext cx="8571" cy="1219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连接符 7"/>
            <p:cNvCxnSpPr/>
            <p:nvPr/>
          </p:nvCxnSpPr>
          <p:spPr bwMode="auto">
            <a:xfrm flipH="1">
              <a:off x="3676701" y="3048000"/>
              <a:ext cx="2937" cy="533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椭圆 11"/>
            <p:cNvSpPr/>
            <p:nvPr/>
          </p:nvSpPr>
          <p:spPr bwMode="auto">
            <a:xfrm flipH="1">
              <a:off x="5243512" y="2625090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5257800" y="1404303"/>
              <a:ext cx="8571" cy="121920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椭圆 14"/>
            <p:cNvSpPr/>
            <p:nvPr/>
          </p:nvSpPr>
          <p:spPr bwMode="auto">
            <a:xfrm flipH="1">
              <a:off x="5243511" y="3662520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 flipH="1">
              <a:off x="5262085" y="3048000"/>
              <a:ext cx="1894" cy="611187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椭圆 19"/>
            <p:cNvSpPr/>
            <p:nvPr/>
          </p:nvSpPr>
          <p:spPr bwMode="auto">
            <a:xfrm flipH="1">
              <a:off x="5234940" y="1363981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1371600" y="2659378"/>
                  <a:ext cx="412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659378"/>
                  <a:ext cx="41261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3505200" y="2407919"/>
                  <a:ext cx="339606" cy="3810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2407919"/>
                  <a:ext cx="339606" cy="381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5234940" y="1090890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940" y="1090890"/>
                  <a:ext cx="36798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5181600" y="2598419"/>
                  <a:ext cx="17525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8419"/>
                  <a:ext cx="175253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280659" y="3469322"/>
                  <a:ext cx="24407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659" y="3469322"/>
                  <a:ext cx="244079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506288" y="3240164"/>
                  <a:ext cx="21652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/>
                    <a:t>经过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a14:m>
                  <a:r>
                    <a:rPr lang="zh-CN" altLang="en-US" dirty="0" smtClean="0"/>
                    <a:t>和原点</a:t>
                  </a:r>
                  <a:r>
                    <a:rPr lang="zh-CN" altLang="en-US" dirty="0"/>
                    <a:t>的直线</a:t>
                  </a: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288" y="3240164"/>
                  <a:ext cx="21652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254" t="-10000" r="-2535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609600" y="5638800"/>
                <a:ext cx="7045006" cy="3386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关于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超平面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的对称点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由其与反射算子的乘积给出：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638800"/>
                <a:ext cx="7045006" cy="338682"/>
              </a:xfrm>
              <a:prstGeom prst="rect">
                <a:avLst/>
              </a:prstGeom>
              <a:blipFill rotWithShape="0">
                <a:blip r:embed="rId11"/>
                <a:stretch>
                  <a:fillRect l="-2249" t="-25000" r="-173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905000" y="5257800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FF0000"/>
                </a:solidFill>
              </a:rPr>
              <a:t>Gram-Schmidt</a:t>
            </a:r>
            <a:r>
              <a:rPr lang="zh-CN" altLang="en-US" kern="0" dirty="0" smtClean="0">
                <a:solidFill>
                  <a:srgbClr val="FF0000"/>
                </a:solidFill>
              </a:rPr>
              <a:t>正交算法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>
            <a:endCxn id="20" idx="5"/>
          </p:cNvCxnSpPr>
          <p:nvPr/>
        </p:nvCxnSpPr>
        <p:spPr bwMode="auto">
          <a:xfrm flipV="1">
            <a:off x="3886200" y="1135911"/>
            <a:ext cx="1592833" cy="100477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</p:cxnSp>
      <p:cxnSp>
        <p:nvCxnSpPr>
          <p:cNvPr id="14" name="直接连接符 13"/>
          <p:cNvCxnSpPr>
            <a:endCxn id="20" idx="6"/>
          </p:cNvCxnSpPr>
          <p:nvPr/>
        </p:nvCxnSpPr>
        <p:spPr bwMode="auto">
          <a:xfrm>
            <a:off x="3962400" y="914400"/>
            <a:ext cx="1509938" cy="205347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 bwMode="auto">
          <a:xfrm>
            <a:off x="3962400" y="2133600"/>
            <a:ext cx="1524000" cy="228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</p:spPr>
      </p:cxn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39686"/>
              </p:ext>
            </p:extLst>
          </p:nvPr>
        </p:nvGraphicFramePr>
        <p:xfrm>
          <a:off x="1143000" y="1219200"/>
          <a:ext cx="1574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12" imgW="787320" imgH="317160" progId="Equation.DSMT4">
                  <p:embed/>
                </p:oleObj>
              </mc:Choice>
              <mc:Fallback>
                <p:oleObj name="Equation" r:id="rId12" imgW="7873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3000" y="1219200"/>
                        <a:ext cx="15748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590952" y="1445818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52" y="1445818"/>
                <a:ext cx="37144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endCxn id="12" idx="0"/>
          </p:cNvCxnSpPr>
          <p:nvPr/>
        </p:nvCxnSpPr>
        <p:spPr bwMode="auto">
          <a:xfrm>
            <a:off x="5486400" y="1143000"/>
            <a:ext cx="17369" cy="121499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71600" y="4800600"/>
                <a:ext cx="6034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800600"/>
                <a:ext cx="6034216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057400" y="6096000"/>
                <a:ext cx="4330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096000"/>
                <a:ext cx="4330288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70334" y="840030"/>
                <a:ext cx="992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34" y="840030"/>
                <a:ext cx="992066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/>
          <p:cNvSpPr/>
          <p:nvPr/>
        </p:nvSpPr>
        <p:spPr bwMode="auto">
          <a:xfrm>
            <a:off x="3862050" y="868681"/>
            <a:ext cx="76200" cy="457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4" grpId="0"/>
      <p:bldP spid="1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90600"/>
                <a:ext cx="7388241" cy="541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；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上的</a:t>
                </a:r>
                <a:r>
                  <a:rPr lang="zh-CN" altLang="en-US" sz="2200" dirty="0" smtClean="0">
                    <a:ea typeface="微软雅黑" pitchFamily="34" charset="-122"/>
                  </a:rPr>
                  <a:t>投影为：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0"/>
                <a:ext cx="7388241" cy="541238"/>
              </a:xfrm>
              <a:prstGeom prst="rect">
                <a:avLst/>
              </a:prstGeom>
              <a:blipFill rotWithShape="0">
                <a:blip r:embed="rId4"/>
                <a:stretch>
                  <a:fillRect l="-2145" r="-1403" b="-1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8.8.2 </a:t>
            </a:r>
            <a:r>
              <a:rPr lang="zh-CN" altLang="en-US" kern="0" dirty="0" smtClean="0"/>
              <a:t>练习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38314"/>
              </p:ext>
            </p:extLst>
          </p:nvPr>
        </p:nvGraphicFramePr>
        <p:xfrm>
          <a:off x="3606294" y="1676400"/>
          <a:ext cx="205047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" name="Equation" r:id="rId5" imgW="939600" imgH="279360" progId="Equation.DSMT4">
                  <p:embed/>
                </p:oleObj>
              </mc:Choice>
              <mc:Fallback>
                <p:oleObj name="Equation" r:id="rId5" imgW="939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294" y="1676400"/>
                        <a:ext cx="205047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609600" y="2220913"/>
                <a:ext cx="265765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、证明：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220913"/>
                <a:ext cx="2657651" cy="338554"/>
              </a:xfrm>
              <a:prstGeom prst="rect">
                <a:avLst/>
              </a:prstGeom>
              <a:blipFill>
                <a:blip r:embed="rId7"/>
                <a:stretch>
                  <a:fillRect l="-5963" t="-25000" r="-550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01623"/>
              </p:ext>
            </p:extLst>
          </p:nvPr>
        </p:nvGraphicFramePr>
        <p:xfrm>
          <a:off x="1371600" y="2830513"/>
          <a:ext cx="698234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" name="Equation" r:id="rId8" imgW="3555720" imgH="304560" progId="Equation.DSMT4">
                  <p:embed/>
                </p:oleObj>
              </mc:Choice>
              <mc:Fallback>
                <p:oleObj name="Equation" r:id="rId8" imgW="3555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2830513"/>
                        <a:ext cx="6982348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598934" y="3581400"/>
                <a:ext cx="7105343" cy="343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、考虑任意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，证明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934" y="3581400"/>
                <a:ext cx="7105343" cy="343171"/>
              </a:xfrm>
              <a:prstGeom prst="rect">
                <a:avLst/>
              </a:prstGeom>
              <a:blipFill rotWithShape="0">
                <a:blip r:embed="rId10"/>
                <a:stretch>
                  <a:fillRect l="-2230" t="-25000" r="-163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70508"/>
              </p:ext>
            </p:extLst>
          </p:nvPr>
        </p:nvGraphicFramePr>
        <p:xfrm>
          <a:off x="1447800" y="3962400"/>
          <a:ext cx="6096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" name="Equation" r:id="rId11" imgW="3466800" imgH="1473120" progId="Equation.DSMT4">
                  <p:embed/>
                </p:oleObj>
              </mc:Choice>
              <mc:Fallback>
                <p:oleObj name="Equation" r:id="rId11" imgW="346680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3962400"/>
                        <a:ext cx="609600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115581"/>
                <a:ext cx="7004546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正交矩阵，那么它们的乘积为：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15581"/>
                <a:ext cx="7004546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263" r="-1654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8.9 </a:t>
            </a:r>
            <a:r>
              <a:rPr lang="zh-CN" altLang="en-US" kern="0" dirty="0" smtClean="0"/>
              <a:t>正交矩阵</a:t>
            </a:r>
            <a:r>
              <a:rPr lang="zh-CN" altLang="en-US" kern="0" dirty="0"/>
              <a:t>乘积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143000" y="2590800"/>
            <a:ext cx="11285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正交性：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76600" y="1828800"/>
                <a:ext cx="206300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828800"/>
                <a:ext cx="2063001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33600" y="3581400"/>
                <a:ext cx="4262514" cy="1201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zh-CN" altLang="en-US" sz="220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581400"/>
                <a:ext cx="4262514" cy="1201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4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04176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系数正交矩阵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线性方程：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041765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144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62000" y="2286000"/>
            <a:ext cx="1128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的解为：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8.10 </a:t>
            </a:r>
            <a:r>
              <a:rPr lang="zh-CN" altLang="en-US" kern="0" dirty="0" smtClean="0"/>
              <a:t>具有</a:t>
            </a:r>
            <a:r>
              <a:rPr lang="zh-CN" altLang="en-US" kern="0" dirty="0"/>
              <a:t>正交矩阵的线性方程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3407837"/>
            <a:ext cx="5863785" cy="277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可以在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2n</a:t>
            </a:r>
            <a:r>
              <a:rPr lang="en-US" altLang="zh-CN" sz="2200" baseline="30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flop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内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计算矩阵向量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乘法。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有特殊性质，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代价将会小于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300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例如，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置换矩阵：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0 flop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反射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算子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(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给定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a)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 ：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4n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flops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en-US" altLang="zh-CN" sz="2200" dirty="0" smtClean="0">
              <a:solidFill>
                <a:srgbClr val="000000"/>
              </a:solidFill>
              <a:ea typeface="微软雅黑" pitchFamily="34" charset="-122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平面旋转：</a:t>
            </a:r>
            <a:r>
              <a:rPr lang="en-US" altLang="zh-CN" sz="2200" dirty="0" smtClean="0">
                <a:solidFill>
                  <a:srgbClr val="000000"/>
                </a:solidFill>
                <a:ea typeface="微软雅黑" pitchFamily="34" charset="-122"/>
              </a:rPr>
              <a:t>O(1) flop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。</a:t>
            </a:r>
            <a:endParaRPr lang="zh-CN" altLang="en-US" sz="2200" dirty="0">
              <a:solidFill>
                <a:srgbClr val="000000"/>
              </a:solidFill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79340"/>
              </p:ext>
            </p:extLst>
          </p:nvPr>
        </p:nvGraphicFramePr>
        <p:xfrm>
          <a:off x="4060031" y="1618435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5" imgW="444240" imgH="177480" progId="Equation.DSMT4">
                  <p:embed/>
                </p:oleObj>
              </mc:Choice>
              <mc:Fallback>
                <p:oleObj name="Equation" r:id="rId5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0031" y="1618435"/>
                        <a:ext cx="1143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65414"/>
              </p:ext>
            </p:extLst>
          </p:nvPr>
        </p:nvGraphicFramePr>
        <p:xfrm>
          <a:off x="3541217" y="2624554"/>
          <a:ext cx="218062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7" imgW="939600" imgH="203040" progId="Equation.DSMT4">
                  <p:embed/>
                </p:oleObj>
              </mc:Choice>
              <mc:Fallback>
                <p:oleObj name="Equation" r:id="rId7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1217" y="2624554"/>
                        <a:ext cx="2180627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143000"/>
                <a:ext cx="7595349" cy="152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假设矩阵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是高的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m&gt;n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，具有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标准正交列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则有：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的一个左逆：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143000"/>
                <a:ext cx="7595349" cy="1523494"/>
              </a:xfrm>
              <a:prstGeom prst="rect">
                <a:avLst/>
              </a:prstGeom>
              <a:blipFill rotWithShape="0">
                <a:blip r:embed="rId4"/>
                <a:stretch>
                  <a:fillRect l="-2088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8.11 </a:t>
            </a:r>
            <a:r>
              <a:rPr lang="zh-CN" altLang="en-US" kern="0" dirty="0" smtClean="0"/>
              <a:t>标准</a:t>
            </a:r>
            <a:r>
              <a:rPr lang="zh-CN" altLang="en-US" kern="0" dirty="0"/>
              <a:t>列</a:t>
            </a:r>
            <a:r>
              <a:rPr lang="zh-CN" altLang="en-US" kern="0" dirty="0" smtClean="0"/>
              <a:t>正交的</a:t>
            </a:r>
            <a:r>
              <a:rPr lang="zh-CN" altLang="en-US" kern="0" dirty="0"/>
              <a:t>高矩阵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400" y="4800600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注：这些</a:t>
            </a:r>
            <a:r>
              <a:rPr lang="zh-CN" altLang="en-US" sz="2200" dirty="0">
                <a:ea typeface="微软雅黑" pitchFamily="34" charset="-122"/>
              </a:rPr>
              <a:t>方程看起来很简单，但一定要完全理解它们</a:t>
            </a:r>
            <a:r>
              <a:rPr lang="zh-CN" altLang="en-US" sz="2200" dirty="0" smtClean="0">
                <a:ea typeface="微软雅黑" pitchFamily="34" charset="-122"/>
              </a:rPr>
              <a:t>！！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086726"/>
              </p:ext>
            </p:extLst>
          </p:nvPr>
        </p:nvGraphicFramePr>
        <p:xfrm>
          <a:off x="3627438" y="2717800"/>
          <a:ext cx="1219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Equation" r:id="rId5" imgW="545760" imgH="190440" progId="Equation.DSMT4">
                  <p:embed/>
                </p:oleObj>
              </mc:Choice>
              <mc:Fallback>
                <p:oleObj name="Equation" r:id="rId5" imgW="545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7438" y="2717800"/>
                        <a:ext cx="121920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" y="3394993"/>
                <a:ext cx="284648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没有右逆，因为：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394993"/>
                <a:ext cx="2846485" cy="338554"/>
              </a:xfrm>
              <a:prstGeom prst="rect">
                <a:avLst/>
              </a:prstGeom>
              <a:blipFill>
                <a:blip r:embed="rId7"/>
                <a:stretch>
                  <a:fillRect l="-5579" t="-25455" r="-536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002528"/>
              </p:ext>
            </p:extLst>
          </p:nvPr>
        </p:nvGraphicFramePr>
        <p:xfrm>
          <a:off x="3657600" y="3886200"/>
          <a:ext cx="1268315" cy="44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8" imgW="545760" imgH="190440" progId="Equation.DSMT4">
                  <p:embed/>
                </p:oleObj>
              </mc:Choice>
              <mc:Fallback>
                <p:oleObj name="Equation" r:id="rId8" imgW="545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57600" y="3886200"/>
                        <a:ext cx="1268315" cy="44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29000" y="1752600"/>
                <a:ext cx="247933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zh-CN" altLang="en-US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标准正交行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752600"/>
                <a:ext cx="2479333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246" t="-10000" r="-246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81400" y="3352800"/>
                <a:ext cx="17343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352800"/>
                <a:ext cx="173432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4" grpId="0"/>
      <p:bldP spid="7" grpId="0"/>
      <p:bldP spid="5" grpId="0" uiExpand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33400" y="1034583"/>
            <a:ext cx="683520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一个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向量集合张成的空间</a:t>
            </a:r>
            <a:r>
              <a:rPr lang="zh-CN" altLang="en-US" sz="2200" dirty="0">
                <a:ea typeface="微软雅黑" pitchFamily="34" charset="-122"/>
              </a:rPr>
              <a:t>是其所有线性组合的</a:t>
            </a:r>
            <a:r>
              <a:rPr lang="zh-CN" altLang="en-US" sz="2200" dirty="0" smtClean="0">
                <a:ea typeface="微软雅黑" pitchFamily="34" charset="-122"/>
              </a:rPr>
              <a:t>集合：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8.12 </a:t>
            </a:r>
            <a:r>
              <a:rPr lang="zh-CN" altLang="en-US" kern="0" dirty="0" smtClean="0"/>
              <a:t>值域范围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33400" y="2514600"/>
                <a:ext cx="6075702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的范围为其列向量张成的</a:t>
                </a:r>
                <a:r>
                  <a:rPr lang="zh-CN" altLang="en-US" sz="2200" dirty="0" smtClean="0">
                    <a:ea typeface="微软雅黑" pitchFamily="34" charset="-122"/>
                  </a:rPr>
                  <a:t>空间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14600"/>
                <a:ext cx="6075702" cy="677108"/>
              </a:xfrm>
              <a:prstGeom prst="rect">
                <a:avLst/>
              </a:prstGeom>
              <a:blipFill rotWithShape="0">
                <a:blip r:embed="rId4"/>
                <a:stretch>
                  <a:fillRect l="-2610" r="-2008" b="-90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197859"/>
              </p:ext>
            </p:extLst>
          </p:nvPr>
        </p:nvGraphicFramePr>
        <p:xfrm>
          <a:off x="2960738" y="3292044"/>
          <a:ext cx="3341586" cy="5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" name="Equation" r:id="rId5" imgW="1574640" imgH="279360" progId="Equation.DSMT4">
                  <p:embed/>
                </p:oleObj>
              </mc:Choice>
              <mc:Fallback>
                <p:oleObj name="Equation" r:id="rId5" imgW="1574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0738" y="3292044"/>
                        <a:ext cx="3341586" cy="5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3400" y="3884906"/>
            <a:ext cx="1192634" cy="57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例子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92457"/>
              </p:ext>
            </p:extLst>
          </p:nvPr>
        </p:nvGraphicFramePr>
        <p:xfrm>
          <a:off x="1752600" y="4495800"/>
          <a:ext cx="519211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1" name="Equation" r:id="rId7" imgW="2641320" imgH="736560" progId="Equation.DSMT4">
                  <p:embed/>
                </p:oleObj>
              </mc:Choice>
              <mc:Fallback>
                <p:oleObj name="Equation" r:id="rId7" imgW="26413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495800"/>
                        <a:ext cx="519211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09600" y="1828800"/>
                <a:ext cx="7391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7391400" cy="430887"/>
              </a:xfrm>
              <a:prstGeom prst="rect">
                <a:avLst/>
              </a:prstGeom>
              <a:blipFill rotWithShape="0"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6" grpId="0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14400"/>
                <a:ext cx="7696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的最短距离：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14400"/>
                <a:ext cx="76962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60" t="-25000" r="-1823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8.13 </a:t>
            </a:r>
            <a:r>
              <a:rPr lang="zh-CN" altLang="en-US" kern="0" dirty="0" smtClean="0"/>
              <a:t>值域投影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5334000"/>
                <a:ext cx="6922601" cy="574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，对于所有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334000"/>
                <a:ext cx="6922601" cy="574132"/>
              </a:xfrm>
              <a:prstGeom prst="rect">
                <a:avLst/>
              </a:prstGeom>
              <a:blipFill rotWithShape="0">
                <a:blip r:embed="rId5"/>
                <a:stretch>
                  <a:fillRect l="-2289" r="-1496" b="-297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平行四边形 8"/>
          <p:cNvSpPr/>
          <p:nvPr/>
        </p:nvSpPr>
        <p:spPr bwMode="auto">
          <a:xfrm>
            <a:off x="1302473" y="4038600"/>
            <a:ext cx="6646069" cy="1295400"/>
          </a:xfrm>
          <a:prstGeom prst="parallelogram">
            <a:avLst>
              <a:gd name="adj" fmla="val 125392"/>
            </a:avLst>
          </a:prstGeom>
          <a:solidFill>
            <a:schemeClr val="accent3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 flipH="1">
            <a:off x="5479185" y="4911090"/>
            <a:ext cx="45719" cy="45719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5493473" y="3690303"/>
            <a:ext cx="8571" cy="121920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椭圆 16"/>
          <p:cNvSpPr/>
          <p:nvPr/>
        </p:nvSpPr>
        <p:spPr bwMode="auto">
          <a:xfrm flipH="1">
            <a:off x="5470613" y="3649981"/>
            <a:ext cx="45719" cy="45719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07273" y="4945378"/>
                <a:ext cx="1045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ange</m:t>
                    </m:r>
                  </m:oMath>
                </a14:m>
                <a:r>
                  <a:rPr lang="en-US" altLang="zh-CN" dirty="0" smtClean="0"/>
                  <a:t>(A)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73" y="4945378"/>
                <a:ext cx="104547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6557" r="-58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105400" y="3429000"/>
                <a:ext cx="40729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29000"/>
                <a:ext cx="40729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81600" y="4953000"/>
                <a:ext cx="9077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953000"/>
                <a:ext cx="90774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17469"/>
              </p:ext>
            </p:extLst>
          </p:nvPr>
        </p:nvGraphicFramePr>
        <p:xfrm>
          <a:off x="3429000" y="1219200"/>
          <a:ext cx="201168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1" name="Equation" r:id="rId9" imgW="838080" imgH="317160" progId="Equation.DSMT4">
                  <p:embed/>
                </p:oleObj>
              </mc:Choice>
              <mc:Fallback>
                <p:oleObj name="Equation" r:id="rId9" imgW="838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1219200"/>
                        <a:ext cx="201168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28945"/>
              </p:ext>
            </p:extLst>
          </p:nvPr>
        </p:nvGraphicFramePr>
        <p:xfrm>
          <a:off x="762000" y="1905000"/>
          <a:ext cx="7670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2" name="Equation" r:id="rId11" imgW="3835080" imgH="279360" progId="Equation.DSMT4">
                  <p:embed/>
                </p:oleObj>
              </mc:Choice>
              <mc:Fallback>
                <p:oleObj name="Equation" r:id="rId11" imgW="3835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7670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49699"/>
              </p:ext>
            </p:extLst>
          </p:nvPr>
        </p:nvGraphicFramePr>
        <p:xfrm>
          <a:off x="609600" y="2971800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3" name="Equation" r:id="rId13" imgW="2095200" imgH="228600" progId="Equation.DSMT4">
                  <p:embed/>
                </p:oleObj>
              </mc:Choice>
              <mc:Fallback>
                <p:oleObj name="Equation" r:id="rId13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" y="2971800"/>
                        <a:ext cx="419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22066"/>
              </p:ext>
            </p:extLst>
          </p:nvPr>
        </p:nvGraphicFramePr>
        <p:xfrm>
          <a:off x="990600" y="3429000"/>
          <a:ext cx="2971800" cy="47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4" name="Equation" r:id="rId15" imgW="1422360" imgH="228600" progId="Equation.DSMT4">
                  <p:embed/>
                </p:oleObj>
              </mc:Choice>
              <mc:Fallback>
                <p:oleObj name="Equation" r:id="rId15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0600" y="3429000"/>
                        <a:ext cx="2971800" cy="477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38800" y="3048000"/>
                <a:ext cx="3276600" cy="79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称为向量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:r>
                  <a:rPr lang="en-US" altLang="zh-CN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上的</a:t>
                </a:r>
                <a:r>
                  <a:rPr lang="zh-CN" altLang="en-US" sz="2200" b="1" dirty="0">
                    <a:ea typeface="微软雅黑" pitchFamily="34" charset="-122"/>
                  </a:rPr>
                  <a:t>正交投影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048000"/>
                <a:ext cx="3276600" cy="799321"/>
              </a:xfrm>
              <a:prstGeom prst="rect">
                <a:avLst/>
              </a:prstGeom>
              <a:blipFill rotWithShape="0">
                <a:blip r:embed="rId17"/>
                <a:stretch>
                  <a:fillRect l="-372" t="-1527" r="-1859" b="-14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95400" y="2514600"/>
                <a:ext cx="493237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14600"/>
                <a:ext cx="4932376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83012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到</a:t>
                </a:r>
                <a:r>
                  <a:rPr lang="en-US" altLang="zh-CN" sz="2200" i="1" dirty="0" smtClean="0">
                    <a:ea typeface="微软雅黑" pitchFamily="34" charset="-122"/>
                  </a:rPr>
                  <a:t>range(A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内任意</a:t>
                </a:r>
                <a:r>
                  <a:rPr lang="zh-CN" altLang="en-US" sz="2200" dirty="0" smtClean="0">
                    <a:ea typeface="微软雅黑" pitchFamily="34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距离的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</a:t>
                </a:r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83012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720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8.13.1 </a:t>
            </a:r>
            <a:r>
              <a:rPr lang="zh-CN" altLang="en-US" kern="0" dirty="0" smtClean="0"/>
              <a:t>验证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76989" y="5081564"/>
                <a:ext cx="599388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行成立是因为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5081564"/>
                <a:ext cx="5993885" cy="338554"/>
              </a:xfrm>
              <a:prstGeom prst="rect">
                <a:avLst/>
              </a:prstGeom>
              <a:blipFill>
                <a:blip r:embed="rId5"/>
                <a:stretch>
                  <a:fillRect l="-2645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45027"/>
              </p:ext>
            </p:extLst>
          </p:nvPr>
        </p:nvGraphicFramePr>
        <p:xfrm>
          <a:off x="1524000" y="1577975"/>
          <a:ext cx="6208713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6" imgW="3530520" imgH="1549080" progId="Equation.DSMT4">
                  <p:embed/>
                </p:oleObj>
              </mc:Choice>
              <mc:Fallback>
                <p:oleObj name="Equation" r:id="rId6" imgW="353052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1577975"/>
                        <a:ext cx="6208713" cy="272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4386802"/>
                <a:ext cx="36910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等号成立。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6802"/>
                <a:ext cx="3691075" cy="430887"/>
              </a:xfrm>
              <a:prstGeom prst="rect">
                <a:avLst/>
              </a:prstGeom>
              <a:blipFill>
                <a:blip r:embed="rId8"/>
                <a:stretch>
                  <a:fillRect l="-2149" t="-10000" r="-132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72200" y="5029200"/>
                <a:ext cx="13532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029200"/>
                <a:ext cx="135325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2400" y="5486400"/>
                <a:ext cx="8839200" cy="812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486400"/>
                <a:ext cx="8839200" cy="812595"/>
              </a:xfrm>
              <a:prstGeom prst="rect">
                <a:avLst/>
              </a:prstGeom>
              <a:blipFill rotWithShape="0">
                <a:blip r:embed="rId10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08075" y="936876"/>
                <a:ext cx="7357655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en-US" altLang="zh-CN" sz="2200" dirty="0">
                    <a:ea typeface="微软雅黑" pitchFamily="34" charset="-122"/>
                  </a:rPr>
                  <a:t>Gram</a:t>
                </a:r>
                <a:r>
                  <a:rPr lang="zh-CN" altLang="en-US" sz="2200" dirty="0">
                    <a:ea typeface="微软雅黑" pitchFamily="34" charset="-122"/>
                  </a:rPr>
                  <a:t>矩阵为单位矩阵，则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正交</a:t>
                </a:r>
                <a:r>
                  <a:rPr lang="zh-CN" altLang="en-US" sz="2200" dirty="0" smtClean="0">
                    <a:ea typeface="微软雅黑" pitchFamily="34" charset="-122"/>
                  </a:rPr>
                  <a:t>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936876"/>
                <a:ext cx="7357655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154" r="-1574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408075" y="5334000"/>
                <a:ext cx="5512663" cy="951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列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有单位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范数：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200" baseline="300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列是相互正交的：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对于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200" baseline="300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5334000"/>
                <a:ext cx="5512663" cy="951671"/>
              </a:xfrm>
              <a:prstGeom prst="rect">
                <a:avLst/>
              </a:prstGeom>
              <a:blipFill rotWithShape="0">
                <a:blip r:embed="rId5"/>
                <a:stretch>
                  <a:fillRect l="-2876" t="-7051" b="-121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8.14 Gram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52600" y="1676400"/>
                <a:ext cx="5636223" cy="3157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6400"/>
                <a:ext cx="5636223" cy="31573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6344109" cy="1350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如果一个向量集合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向量有单位范数：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向量之间相互正交：如果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=0</m:t>
                    </m:r>
                    <m:r>
                      <a:rPr lang="zh-CN" altLang="en-US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。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6344109" cy="1350241"/>
              </a:xfrm>
              <a:prstGeom prst="rect">
                <a:avLst/>
              </a:prstGeom>
              <a:blipFill rotWithShape="0">
                <a:blip r:embed="rId4"/>
                <a:stretch>
                  <a:fillRect l="-2500" t="-6787" b="-90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81000" y="3276600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例子：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 </a:t>
            </a:r>
            <a:r>
              <a:rPr lang="zh-CN" altLang="en-US" kern="0" dirty="0" smtClean="0"/>
              <a:t>正交单位向量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609600" y="2514600"/>
            <a:ext cx="38523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则称这些向量是</a:t>
            </a:r>
            <a:r>
              <a:rPr lang="zh-CN" altLang="en-US" sz="2200" b="1" dirty="0">
                <a:ea typeface="微软雅黑" pitchFamily="34" charset="-122"/>
              </a:rPr>
              <a:t>标准</a:t>
            </a:r>
            <a:r>
              <a:rPr lang="zh-CN" altLang="en-US" sz="2200" b="1" dirty="0" smtClean="0">
                <a:ea typeface="微软雅黑" pitchFamily="34" charset="-122"/>
              </a:rPr>
              <a:t>正交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>
                <a:ea typeface="微软雅黑" pitchFamily="34" charset="-122"/>
              </a:rPr>
              <a:t>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411958"/>
              </p:ext>
            </p:extLst>
          </p:nvPr>
        </p:nvGraphicFramePr>
        <p:xfrm>
          <a:off x="2345531" y="4038600"/>
          <a:ext cx="4572000" cy="172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Equation" r:id="rId5" imgW="1879560" imgH="711000" progId="Equation.DSMT4">
                  <p:embed/>
                </p:oleObj>
              </mc:Choice>
              <mc:Fallback>
                <p:oleObj name="Equation" r:id="rId5" imgW="1879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5531" y="4038600"/>
                        <a:ext cx="4572000" cy="172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8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143000"/>
            <a:ext cx="573233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定义：列正交的</a:t>
            </a:r>
            <a:r>
              <a:rPr lang="zh-CN" altLang="en-US" sz="2200" dirty="0" smtClean="0">
                <a:ea typeface="微软雅黑" pitchFamily="34" charset="-122"/>
              </a:rPr>
              <a:t>方形复数矩阵称为</a:t>
            </a:r>
            <a:r>
              <a:rPr lang="zh-CN" altLang="en-US" sz="2400" b="1" kern="0" dirty="0"/>
              <a:t>酉</a:t>
            </a:r>
            <a:r>
              <a:rPr lang="zh-CN" altLang="en-US" sz="2200" b="1" dirty="0" smtClean="0">
                <a:ea typeface="微软雅黑" pitchFamily="34" charset="-122"/>
              </a:rPr>
              <a:t>矩阵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kern="0" dirty="0"/>
              <a:t>酉</a:t>
            </a:r>
            <a:r>
              <a:rPr lang="zh-CN" altLang="en-US" sz="2200" dirty="0" smtClean="0">
                <a:ea typeface="微软雅黑" pitchFamily="34" charset="-122"/>
              </a:rPr>
              <a:t>矩阵的逆：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8.15 Unitary</a:t>
            </a:r>
            <a:r>
              <a:rPr lang="zh-CN" altLang="en-US" kern="0" dirty="0"/>
              <a:t>矩阵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141137"/>
              </p:ext>
            </p:extLst>
          </p:nvPr>
        </p:nvGraphicFramePr>
        <p:xfrm>
          <a:off x="2362200" y="2718593"/>
          <a:ext cx="3793669" cy="101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2718593"/>
                        <a:ext cx="3793669" cy="101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3962400"/>
                <a:ext cx="5106783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酉矩阵是具有</a:t>
                </a:r>
                <a:r>
                  <a:rPr lang="zh-CN" altLang="en-US" sz="2200" dirty="0" smtClean="0">
                    <a:ea typeface="微软雅黑" pitchFamily="34" charset="-122"/>
                  </a:rPr>
                  <a:t>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的非奇异矩阵。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kern="0" dirty="0"/>
                  <a:t>酉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也是</a:t>
                </a:r>
                <a:r>
                  <a:rPr lang="zh-CN" altLang="en-US" sz="2200" kern="0" dirty="0"/>
                  <a:t>酉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62400"/>
                <a:ext cx="5106783" cy="1184940"/>
              </a:xfrm>
              <a:prstGeom prst="rect">
                <a:avLst/>
              </a:prstGeom>
              <a:blipFill rotWithShape="0">
                <a:blip r:embed="rId6"/>
                <a:stretch>
                  <a:fillRect l="-3103" r="-2625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6105197" cy="484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离散傅里叶变换矩阵</a:t>
                </a:r>
                <a:r>
                  <a:rPr lang="en-US" altLang="zh-CN" sz="2200" dirty="0">
                    <a:ea typeface="微软雅黑" pitchFamily="34" charset="-122"/>
                  </a:rPr>
                  <a:t>W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𝜔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𝜋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6105197" cy="484492"/>
              </a:xfrm>
              <a:prstGeom prst="rect">
                <a:avLst/>
              </a:prstGeom>
              <a:blipFill rotWithShape="0">
                <a:blip r:embed="rId4"/>
                <a:stretch>
                  <a:fillRect l="-2597" t="-62025" r="-2098" b="-1050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8.16 </a:t>
            </a:r>
            <a:r>
              <a:rPr lang="zh-CN" altLang="en-US" kern="0" dirty="0" smtClean="0"/>
              <a:t>离散傅里叶变换</a:t>
            </a:r>
            <a:r>
              <a:rPr lang="zh-CN" altLang="en-US" kern="0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71500" y="3857998"/>
                <a:ext cx="7848600" cy="513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𝑊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是酉矩阵：</a:t>
                </a:r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3857998"/>
                <a:ext cx="7848600" cy="513602"/>
              </a:xfrm>
              <a:prstGeom prst="rect">
                <a:avLst/>
              </a:prstGeom>
              <a:blipFill rotWithShape="0">
                <a:blip r:embed="rId5"/>
                <a:stretch>
                  <a:fillRect l="-2020" t="-88095" b="-1547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413038"/>
              </p:ext>
            </p:extLst>
          </p:nvPr>
        </p:nvGraphicFramePr>
        <p:xfrm>
          <a:off x="3276600" y="4490462"/>
          <a:ext cx="2438400" cy="69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Equation" r:id="rId6" imgW="1384200" imgH="393480" progId="Equation.DSMT4">
                  <p:embed/>
                </p:oleObj>
              </mc:Choice>
              <mc:Fallback>
                <p:oleObj name="Equation" r:id="rId6" imgW="1384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4490462"/>
                        <a:ext cx="2438400" cy="69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571500" y="5183952"/>
                <a:ext cx="7848600" cy="1185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𝑊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的离散</a:t>
                </a:r>
                <a:r>
                  <a:rPr lang="zh-CN" altLang="en-US" sz="2200" dirty="0">
                    <a:ea typeface="微软雅黑" pitchFamily="34" charset="-122"/>
                  </a:rPr>
                  <a:t>傅里</a:t>
                </a:r>
                <a:r>
                  <a:rPr lang="zh-CN" altLang="en-US" sz="2200" dirty="0" smtClean="0">
                    <a:ea typeface="微软雅黑" pitchFamily="34" charset="-122"/>
                  </a:rPr>
                  <a:t>叶</a:t>
                </a:r>
                <a:r>
                  <a:rPr lang="zh-CN" altLang="en-US" sz="2200" dirty="0">
                    <a:ea typeface="微软雅黑" pitchFamily="34" charset="-122"/>
                  </a:rPr>
                  <a:t>反</a:t>
                </a:r>
                <a:r>
                  <a:rPr lang="zh-CN" altLang="en-US" sz="2200" dirty="0" smtClean="0">
                    <a:ea typeface="微软雅黑" pitchFamily="34" charset="-122"/>
                  </a:rPr>
                  <a:t>变换是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5183952"/>
                <a:ext cx="7848600" cy="1185133"/>
              </a:xfrm>
              <a:prstGeom prst="rect">
                <a:avLst/>
              </a:prstGeom>
              <a:blipFill rotWithShape="0">
                <a:blip r:embed="rId10"/>
                <a:stretch>
                  <a:fillRect l="-2020" t="-37949" b="-6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95400" y="1752600"/>
                <a:ext cx="6248400" cy="1703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52600"/>
                <a:ext cx="6248400" cy="17035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48660"/>
                <a:ext cx="7696200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ea typeface="微软雅黑" pitchFamily="34" charset="-122"/>
                  </a:rPr>
                  <a:t>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𝑊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𝑛𝐼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 smtClean="0">
                  <a:solidFill>
                    <a:srgbClr val="FF0000"/>
                  </a:solidFill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W</a:t>
                </a:r>
                <a:r>
                  <a:rPr lang="zh-CN" altLang="en-US" sz="2200" dirty="0">
                    <a:ea typeface="微软雅黑" pitchFamily="34" charset="-122"/>
                  </a:rPr>
                  <a:t>的共轭</a:t>
                </a:r>
                <a:r>
                  <a:rPr lang="zh-CN" altLang="en-US" sz="2200" dirty="0" smtClean="0">
                    <a:ea typeface="微软雅黑" pitchFamily="34" charset="-122"/>
                  </a:rPr>
                  <a:t>转置为：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48660"/>
                <a:ext cx="7696200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217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8.17 DFT</a:t>
            </a:r>
            <a:r>
              <a:rPr lang="zh-CN" altLang="en-US" kern="0" dirty="0" smtClean="0"/>
              <a:t>矩阵的</a:t>
            </a:r>
            <a:r>
              <a:rPr lang="en-US" altLang="zh-CN" kern="0" dirty="0" smtClean="0"/>
              <a:t>Gram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3962400"/>
                <a:ext cx="76962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Gram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矩阵的第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个元素为：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62400"/>
                <a:ext cx="7696200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2059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48155"/>
              </p:ext>
            </p:extLst>
          </p:nvPr>
        </p:nvGraphicFramePr>
        <p:xfrm>
          <a:off x="1813996" y="5115257"/>
          <a:ext cx="6491804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3" name="Equation" r:id="rId6" imgW="3263760" imgH="431640" progId="Equation.DSMT4">
                  <p:embed/>
                </p:oleObj>
              </mc:Choice>
              <mc:Fallback>
                <p:oleObj name="Equation" r:id="rId6" imgW="326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3996" y="5115257"/>
                        <a:ext cx="6491804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9600" y="5930979"/>
                <a:ext cx="302704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最后一步因为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𝜔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930979"/>
                <a:ext cx="3027047" cy="430887"/>
              </a:xfrm>
              <a:prstGeom prst="rect">
                <a:avLst/>
              </a:prstGeom>
              <a:blipFill>
                <a:blip r:embed="rId11"/>
                <a:stretch>
                  <a:fillRect l="-2616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486400" y="1066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sz="2200" dirty="0" smtClean="0">
                <a:solidFill>
                  <a:srgbClr val="FF0000"/>
                </a:solidFill>
                <a:latin typeface="Calibri" pitchFamily="34" charset="0"/>
              </a:rPr>
              <a:t>11.4</a:t>
            </a:r>
            <a:endParaRPr lang="zh-CN" altLang="en-US" sz="22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43200" y="1981200"/>
                <a:ext cx="6019800" cy="1686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81200"/>
                <a:ext cx="6019800" cy="16868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24000" y="4572000"/>
                <a:ext cx="6553200" cy="488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72000"/>
                <a:ext cx="6553200" cy="488788"/>
              </a:xfrm>
              <a:prstGeom prst="rect">
                <a:avLst/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8.2 </a:t>
            </a:r>
            <a:r>
              <a:rPr lang="zh-CN" altLang="en-US" dirty="0"/>
              <a:t>标准列</a:t>
            </a:r>
            <a:r>
              <a:rPr lang="zh-CN" altLang="en-US" dirty="0" smtClean="0"/>
              <a:t>正交矩阵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642173" y="1212497"/>
                <a:ext cx="81323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en-US" altLang="zh-CN" sz="2200" dirty="0">
                    <a:ea typeface="微软雅黑" pitchFamily="34" charset="-122"/>
                  </a:rPr>
                  <a:t>Gram</a:t>
                </a:r>
                <a:r>
                  <a:rPr lang="zh-CN" altLang="en-US" sz="2200" dirty="0">
                    <a:ea typeface="微软雅黑" pitchFamily="34" charset="-122"/>
                  </a:rPr>
                  <a:t>矩阵为单位矩阵，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173" y="1212497"/>
                <a:ext cx="8132354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949"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47800" y="2286000"/>
                <a:ext cx="5882318" cy="3141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286000"/>
                <a:ext cx="5882318" cy="31417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8.3 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向量乘积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7327327" cy="812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标准正交列</a:t>
                </a:r>
                <a:r>
                  <a:rPr lang="zh-CN" altLang="en-US" sz="2200" dirty="0">
                    <a:ea typeface="微软雅黑" pitchFamily="34" charset="-122"/>
                  </a:rPr>
                  <a:t>，则线性</a:t>
                </a: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保持原内积：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7327327" cy="812530"/>
              </a:xfrm>
              <a:prstGeom prst="rect">
                <a:avLst/>
              </a:prstGeom>
              <a:blipFill rotWithShape="0">
                <a:blip r:embed="rId3"/>
                <a:stretch>
                  <a:fillRect l="-2165" t="-10526" r="-1749" b="-1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1798"/>
              </p:ext>
            </p:extLst>
          </p:nvPr>
        </p:nvGraphicFramePr>
        <p:xfrm>
          <a:off x="2012950" y="1985963"/>
          <a:ext cx="48910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" name="Equation" r:id="rId6" imgW="2438280" imgH="279360" progId="Equation.DSMT4">
                  <p:embed/>
                </p:oleObj>
              </mc:Choice>
              <mc:Fallback>
                <p:oleObj name="Equation" r:id="rId6" imgW="2438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12950" y="1985963"/>
                        <a:ext cx="48910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0840" y="2631334"/>
            <a:ext cx="2571217" cy="37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保持原范数 ：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91154"/>
              </p:ext>
            </p:extLst>
          </p:nvPr>
        </p:nvGraphicFramePr>
        <p:xfrm>
          <a:off x="2020888" y="3124200"/>
          <a:ext cx="52212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" name="Equation" r:id="rId8" imgW="2438280" imgH="355320" progId="Equation.DSMT4">
                  <p:embed/>
                </p:oleObj>
              </mc:Choice>
              <mc:Fallback>
                <p:oleObj name="Equation" r:id="rId8" imgW="2438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20888" y="3124200"/>
                        <a:ext cx="522128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5105400"/>
            <a:ext cx="2442976" cy="34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保持原角度：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65868"/>
              </p:ext>
            </p:extLst>
          </p:nvPr>
        </p:nvGraphicFramePr>
        <p:xfrm>
          <a:off x="914400" y="5181600"/>
          <a:ext cx="7175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7" name="Equation" r:id="rId10" imgW="3974760" imgH="533160" progId="Equation.DSMT4">
                  <p:embed/>
                </p:oleObj>
              </mc:Choice>
              <mc:Fallback>
                <p:oleObj name="Equation" r:id="rId10" imgW="3974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5181600"/>
                        <a:ext cx="717550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1000" y="4114800"/>
            <a:ext cx="2442976" cy="34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保持原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距离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：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89640"/>
              </p:ext>
            </p:extLst>
          </p:nvPr>
        </p:nvGraphicFramePr>
        <p:xfrm>
          <a:off x="1371600" y="4419600"/>
          <a:ext cx="731930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" name="Equation" r:id="rId12" imgW="4267080" imgH="355320" progId="Equation.DSMT4">
                  <p:embed/>
                </p:oleObj>
              </mc:Choice>
              <mc:Fallback>
                <p:oleObj name="Equation" r:id="rId12" imgW="4267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731930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8.4 </a:t>
            </a:r>
            <a:r>
              <a:rPr lang="zh-CN" altLang="en-US" dirty="0" smtClean="0"/>
              <a:t>左可逆性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143000"/>
                <a:ext cx="5827236" cy="812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有标准正交列，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是左可逆的，其左逆为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根据定义：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43000"/>
                <a:ext cx="5827236" cy="812530"/>
              </a:xfrm>
              <a:prstGeom prst="rect">
                <a:avLst/>
              </a:prstGeom>
              <a:blipFill rotWithShape="0">
                <a:blip r:embed="rId3"/>
                <a:stretch>
                  <a:fillRect l="-2723" t="-11278" r="-2199" b="-1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994597"/>
              </p:ext>
            </p:extLst>
          </p:nvPr>
        </p:nvGraphicFramePr>
        <p:xfrm>
          <a:off x="4064000" y="2692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92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80793"/>
              </p:ext>
            </p:extLst>
          </p:nvPr>
        </p:nvGraphicFramePr>
        <p:xfrm>
          <a:off x="3911706" y="2145735"/>
          <a:ext cx="1439649" cy="50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" name="Equation" r:id="rId6" imgW="545760" imgH="190440" progId="Equation.DSMT4">
                  <p:embed/>
                </p:oleObj>
              </mc:Choice>
              <mc:Fallback>
                <p:oleObj name="Equation" r:id="rId6" imgW="5457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1706" y="2145735"/>
                        <a:ext cx="1439649" cy="502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81000" y="2913791"/>
                <a:ext cx="3725379" cy="345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有线性无关的列向量：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13791"/>
                <a:ext cx="3725379" cy="345607"/>
              </a:xfrm>
              <a:prstGeom prst="rect">
                <a:avLst/>
              </a:prstGeom>
              <a:blipFill>
                <a:blip r:embed="rId8"/>
                <a:stretch>
                  <a:fillRect t="-26316" r="-4419" b="-473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65113"/>
              </p:ext>
            </p:extLst>
          </p:nvPr>
        </p:nvGraphicFramePr>
        <p:xfrm>
          <a:off x="2448209" y="3525251"/>
          <a:ext cx="4366641" cy="46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1" name="Equation" r:id="rId9" imgW="1892160" imgH="203040" progId="Equation.DSMT4">
                  <p:embed/>
                </p:oleObj>
              </mc:Choice>
              <mc:Fallback>
                <p:oleObj name="Equation" r:id="rId9" imgW="1892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8209" y="3525251"/>
                        <a:ext cx="4366641" cy="468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1000" y="4433264"/>
                <a:ext cx="4500848" cy="372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高的或者方的，即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433264"/>
                <a:ext cx="4500848" cy="372410"/>
              </a:xfrm>
              <a:prstGeom prst="rect">
                <a:avLst/>
              </a:prstGeom>
              <a:blipFill>
                <a:blip r:embed="rId11"/>
                <a:stretch>
                  <a:fillRect t="-22951" r="-3523" b="-393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057400" y="4953000"/>
                <a:ext cx="5415906" cy="43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ℝ</m:t>
                        </m:r>
                      </m:e>
                      <m:sup>
                        <m:r>
                          <a:rPr lang="en-US" altLang="zh-CN" sz="2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p>
                    </m:sSup>
                    <m:r>
                      <a:rPr lang="zh-CN" altLang="en-US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，维度定理</m:t>
                    </m:r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≤</m:t>
                    </m:r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</m:oMath>
                </a14:m>
                <a:endParaRPr lang="zh-CN" altLang="en-US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5415906" cy="434030"/>
              </a:xfrm>
              <a:prstGeom prst="rect">
                <a:avLst/>
              </a:prstGeom>
              <a:blipFill rotWithShape="0">
                <a:blip r:embed="rId12"/>
                <a:stretch>
                  <a:fillRect l="-1464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8.5 </a:t>
            </a:r>
            <a:r>
              <a:rPr lang="zh-CN" altLang="en-US" dirty="0" smtClean="0"/>
              <a:t>正交矩阵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143000"/>
                <a:ext cx="7580152" cy="1320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定义</a:t>
                </a:r>
                <a:r>
                  <a:rPr lang="zh-CN" altLang="en-US" sz="2200" dirty="0" smtClean="0">
                    <a:ea typeface="微软雅黑" pitchFamily="34" charset="-122"/>
                  </a:rPr>
                  <a:t>：所有列两两相互正交的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方形</a:t>
                </a:r>
                <a:r>
                  <a:rPr lang="zh-CN" altLang="en-US" sz="2200" dirty="0" smtClean="0">
                    <a:ea typeface="微软雅黑" pitchFamily="34" charset="-122"/>
                  </a:rPr>
                  <a:t>实矩阵</a:t>
                </a:r>
                <a:r>
                  <a:rPr lang="zh-CN" altLang="en-US" sz="2200" dirty="0">
                    <a:ea typeface="微软雅黑" pitchFamily="34" charset="-122"/>
                  </a:rPr>
                  <a:t>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正交矩阵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正交矩阵满足非奇异性，即如果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方形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是正交的，则：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是可逆的，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左逆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等于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右逆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，且它的逆为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43000"/>
                <a:ext cx="7580152" cy="1320361"/>
              </a:xfrm>
              <a:prstGeom prst="rect">
                <a:avLst/>
              </a:prstGeom>
              <a:blipFill rotWithShape="0">
                <a:blip r:embed="rId3"/>
                <a:stretch>
                  <a:fillRect l="-2092" t="-6944" r="-1448" b="-101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200" y="4047802"/>
                <a:ext cx="3609130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也是一个正交矩阵。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047802"/>
                <a:ext cx="3609130" cy="447174"/>
              </a:xfrm>
              <a:prstGeom prst="rect">
                <a:avLst/>
              </a:prstGeom>
              <a:blipFill>
                <a:blip r:embed="rId8"/>
                <a:stretch>
                  <a:fillRect r="-4054" b="-397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457200" y="5410200"/>
                <a:ext cx="783631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注意：如果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有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标准正交列以及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10200"/>
                <a:ext cx="7836312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2023" t="-27273" r="-1401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454870" y="4647090"/>
                <a:ext cx="6444072" cy="511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的行是标准正交的，即范数为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且相互正交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870" y="4647090"/>
                <a:ext cx="6444072" cy="511294"/>
              </a:xfrm>
              <a:prstGeom prst="rect">
                <a:avLst/>
              </a:prstGeom>
              <a:blipFill>
                <a:blip r:embed="rId10"/>
                <a:stretch>
                  <a:fillRect r="-1703" b="-2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53487" y="2799485"/>
                <a:ext cx="4970015" cy="8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𝐴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=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𝐴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是方的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 sz="2400">
                          <a:ea typeface="微软雅黑" pitchFamily="34" charset="-122"/>
                        </a:rPr>
                        <m:t>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⇒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𝐴</m:t>
                      </m:r>
                      <m:r>
                        <m:rPr>
                          <m:nor/>
                        </m:rPr>
                        <a:rPr lang="zh-CN" altLang="en-US" sz="2400" dirty="0">
                          <a:ea typeface="微软雅黑" pitchFamily="34" charset="-122"/>
                        </a:rPr>
                        <m:t>是可逆的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⇒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𝐼</m:t>
                      </m:r>
                    </m:oMath>
                  </m:oMathPara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87" y="2799485"/>
                <a:ext cx="4970015" cy="82920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8.6 </a:t>
            </a:r>
            <a:r>
              <a:rPr lang="zh-CN" altLang="en-US" dirty="0" smtClean="0"/>
              <a:t>置换矩阵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7376315" cy="868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让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,…,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1,2,…,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的一个重新排序的排列。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与一个置换矩阵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联系起来：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7376315" cy="868636"/>
              </a:xfrm>
              <a:prstGeom prst="rect">
                <a:avLst/>
              </a:prstGeom>
              <a:blipFill rotWithShape="0">
                <a:blip r:embed="rId3"/>
                <a:stretch>
                  <a:fillRect l="-2149" t="-7042" r="-1488" b="-190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89042"/>
              </p:ext>
            </p:extLst>
          </p:nvPr>
        </p:nvGraphicFramePr>
        <p:xfrm>
          <a:off x="2917031" y="2145228"/>
          <a:ext cx="3429000" cy="48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Equation" r:id="rId4" imgW="1688760" imgH="241200" progId="Equation.DSMT4">
                  <p:embed/>
                </p:oleObj>
              </mc:Choice>
              <mc:Fallback>
                <p:oleObj name="Equation" r:id="rId4" imgW="1688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7031" y="2145228"/>
                        <a:ext cx="3429000" cy="48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381000" y="2844877"/>
                <a:ext cx="6835204" cy="1959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的一个置换：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在每一行和每一列中都有一个等于</a:t>
                </a: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元素。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置换矩阵满足正交性，即所有置换矩阵都是正交的：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因为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的每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一行有一个元素等于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844877"/>
                <a:ext cx="6835204" cy="1959447"/>
              </a:xfrm>
              <a:prstGeom prst="rect">
                <a:avLst/>
              </a:prstGeom>
              <a:blipFill rotWithShape="0">
                <a:blip r:embed="rId6"/>
                <a:stretch>
                  <a:fillRect l="-2319" t="-1246" r="-1695" b="-65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259688"/>
              </p:ext>
            </p:extLst>
          </p:nvPr>
        </p:nvGraphicFramePr>
        <p:xfrm>
          <a:off x="2797023" y="4906680"/>
          <a:ext cx="3669015" cy="92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Equation" r:id="rId7" imgW="1904760" imgH="482400" progId="Equation.DSMT4">
                  <p:embed/>
                </p:oleObj>
              </mc:Choice>
              <mc:Fallback>
                <p:oleObj name="Equation" r:id="rId7" imgW="1904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7023" y="4906680"/>
                        <a:ext cx="3669015" cy="929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381000" y="5938520"/>
                <a:ext cx="3866187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是逆置换矩阵。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938520"/>
                <a:ext cx="3866187" cy="507831"/>
              </a:xfrm>
              <a:prstGeom prst="rect">
                <a:avLst/>
              </a:prstGeom>
              <a:blipFill>
                <a:blip r:embed="rId9"/>
                <a:stretch>
                  <a:fillRect r="-3470" b="-228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8.6 </a:t>
            </a:r>
            <a:r>
              <a:rPr lang="zh-CN" altLang="en-US" dirty="0" smtClean="0"/>
              <a:t>置换矩阵</a:t>
            </a:r>
            <a:r>
              <a:rPr lang="zh-CN" altLang="en-US" dirty="0"/>
              <a:t>例子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33400" y="1473448"/>
            <a:ext cx="845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若</a:t>
            </a:r>
            <a:r>
              <a:rPr lang="en-US" altLang="zh-CN" sz="2200" dirty="0" smtClean="0">
                <a:ea typeface="微软雅黑" pitchFamily="34" charset="-122"/>
              </a:rPr>
              <a:t>{1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2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3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4}</a:t>
            </a:r>
            <a:r>
              <a:rPr lang="zh-CN" altLang="en-US" sz="2200" dirty="0" smtClean="0">
                <a:ea typeface="微软雅黑" pitchFamily="34" charset="-122"/>
              </a:rPr>
              <a:t>的置换为：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66828"/>
              </p:ext>
            </p:extLst>
          </p:nvPr>
        </p:nvGraphicFramePr>
        <p:xfrm>
          <a:off x="2438400" y="1828800"/>
          <a:ext cx="3985254" cy="62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0" name="Equation" r:id="rId3" imgW="1612800" imgH="253800" progId="Equation.DSMT4">
                  <p:embed/>
                </p:oleObj>
              </mc:Choice>
              <mc:Fallback>
                <p:oleObj name="Equation" r:id="rId3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828800"/>
                        <a:ext cx="3985254" cy="627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0863" y="2727445"/>
            <a:ext cx="845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相应的置换矩阵及其逆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zh-CN" altLang="en-US" sz="2200" dirty="0">
                <a:ea typeface="微软雅黑" pitchFamily="34" charset="-122"/>
              </a:rPr>
              <a:t>为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93090"/>
              </p:ext>
            </p:extLst>
          </p:nvPr>
        </p:nvGraphicFramePr>
        <p:xfrm>
          <a:off x="1447800" y="3276600"/>
          <a:ext cx="5623584" cy="168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1" name="Equation" r:id="rId5" imgW="3047760" imgH="914400" progId="Equation.DSMT4">
                  <p:embed/>
                </p:oleObj>
              </mc:Choice>
              <mc:Fallback>
                <p:oleObj name="Equation" r:id="rId5" imgW="3047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276600"/>
                        <a:ext cx="5623584" cy="168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" y="5410200"/>
                <a:ext cx="8458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是与置换相关的</a:t>
                </a:r>
                <a:r>
                  <a:rPr lang="zh-CN" altLang="en-US" sz="2200" dirty="0" smtClean="0">
                    <a:ea typeface="微软雅黑" pitchFamily="34" charset="-122"/>
                  </a:rPr>
                  <a:t>置换矩阵：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410200"/>
                <a:ext cx="8458200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87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71922"/>
              </p:ext>
            </p:extLst>
          </p:nvPr>
        </p:nvGraphicFramePr>
        <p:xfrm>
          <a:off x="4191000" y="449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1000" y="4495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62200" y="5867400"/>
                <a:ext cx="337477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3,1,4,2</m:t>
                          </m: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67400"/>
                <a:ext cx="3374770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5931" y="907038"/>
                <a:ext cx="745013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让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𝜋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1,2,…,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的一个重新排序的排列。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1" y="907038"/>
                <a:ext cx="7450137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899" t="-10000" r="-466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45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8.7 </a:t>
            </a:r>
            <a:r>
              <a:rPr lang="zh-CN" altLang="en-US" dirty="0" smtClean="0"/>
              <a:t>平面</a:t>
            </a:r>
            <a:r>
              <a:rPr lang="zh-CN" altLang="en-US" dirty="0"/>
              <a:t>旋转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436172"/>
            <a:ext cx="5142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在一个平面的旋转可以用矩阵表示为：</a:t>
            </a:r>
            <a:endParaRPr lang="en-US" altLang="zh-CN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80999" y="3772401"/>
                <a:ext cx="437222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的坐标平面上</a:t>
                </a:r>
                <a:r>
                  <a:rPr lang="zh-CN" altLang="en-US" sz="2200" dirty="0" smtClean="0">
                    <a:ea typeface="微软雅黑" pitchFamily="34" charset="-122"/>
                  </a:rPr>
                  <a:t>旋转：例如，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3772401"/>
                <a:ext cx="4372223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3482" t="-25455" r="-306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932047" y="5982801"/>
                <a:ext cx="430592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描述了在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中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altLang="zh-CN" sz="2200" baseline="-25000" dirty="0" smtClean="0">
                    <a:ea typeface="微软雅黑" pitchFamily="34" charset="-122"/>
                  </a:rPr>
                  <a:t>3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平面的</a:t>
                </a:r>
                <a:r>
                  <a:rPr lang="zh-CN" altLang="en-US" sz="2200" dirty="0" smtClean="0">
                    <a:ea typeface="微软雅黑" pitchFamily="34" charset="-122"/>
                  </a:rPr>
                  <a:t>旋转。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2047" y="5982801"/>
                <a:ext cx="430592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966" t="-25000" r="-17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751575"/>
              </p:ext>
            </p:extLst>
          </p:nvPr>
        </p:nvGraphicFramePr>
        <p:xfrm>
          <a:off x="1447800" y="2204044"/>
          <a:ext cx="2667000" cy="95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5" imgW="1282680" imgH="457200" progId="Equation.DSMT4">
                  <p:embed/>
                </p:oleObj>
              </mc:Choice>
              <mc:Fallback>
                <p:oleObj name="Equation" r:id="rId5" imgW="1282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204044"/>
                        <a:ext cx="2667000" cy="950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676400" y="267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75675" y="1505446"/>
            <a:ext cx="2349185" cy="2137972"/>
            <a:chOff x="5715000" y="1121960"/>
            <a:chExt cx="2349185" cy="213797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5715000" y="1436172"/>
              <a:ext cx="1143000" cy="1611828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715000" y="2457634"/>
              <a:ext cx="1981200" cy="60293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6792637" y="1121960"/>
                  <a:ext cx="5138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637" y="1121960"/>
                  <a:ext cx="51385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7696200" y="2310019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310019"/>
                  <a:ext cx="3679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弧形 29"/>
            <p:cNvSpPr/>
            <p:nvPr/>
          </p:nvSpPr>
          <p:spPr bwMode="auto">
            <a:xfrm>
              <a:off x="5831497" y="2242086"/>
              <a:ext cx="910005" cy="1017846"/>
            </a:xfrm>
            <a:prstGeom prst="arc">
              <a:avLst>
                <a:gd name="adj1" fmla="val 1647155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6601070" y="2125353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070" y="2125353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328433"/>
              </p:ext>
            </p:extLst>
          </p:nvPr>
        </p:nvGraphicFramePr>
        <p:xfrm>
          <a:off x="2952216" y="4350351"/>
          <a:ext cx="2935364" cy="139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10" imgW="1498320" imgH="711000" progId="Equation.DSMT4">
                  <p:embed/>
                </p:oleObj>
              </mc:Choice>
              <mc:Fallback>
                <p:oleObj name="Equation" r:id="rId10" imgW="1498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52216" y="4350351"/>
                        <a:ext cx="2935364" cy="139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6055</TotalTime>
  <Words>1390</Words>
  <Application>Microsoft Office PowerPoint</Application>
  <PresentationFormat>全屏显示(4:3)</PresentationFormat>
  <Paragraphs>156</Paragraphs>
  <Slides>22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8.2 标准列正交矩阵</vt:lpstr>
      <vt:lpstr>8.3 矩阵-向量乘积</vt:lpstr>
      <vt:lpstr>8.4 左可逆性</vt:lpstr>
      <vt:lpstr>8.5 正交矩阵</vt:lpstr>
      <vt:lpstr>8.6 置换矩阵</vt:lpstr>
      <vt:lpstr>8.6 置换矩阵例子</vt:lpstr>
      <vt:lpstr>8.7 平面旋转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340</cp:revision>
  <dcterms:created xsi:type="dcterms:W3CDTF">2018-04-21T22:14:36Z</dcterms:created>
  <dcterms:modified xsi:type="dcterms:W3CDTF">2023-10-29T12:49:02Z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