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56" r:id="rId2"/>
    <p:sldId id="262" r:id="rId3"/>
    <p:sldId id="711" r:id="rId4"/>
    <p:sldId id="714" r:id="rId5"/>
    <p:sldId id="715" r:id="rId6"/>
    <p:sldId id="716" r:id="rId7"/>
    <p:sldId id="717" r:id="rId8"/>
    <p:sldId id="718" r:id="rId9"/>
    <p:sldId id="719" r:id="rId10"/>
    <p:sldId id="712" r:id="rId11"/>
    <p:sldId id="720" r:id="rId12"/>
    <p:sldId id="721" r:id="rId13"/>
    <p:sldId id="722" r:id="rId14"/>
    <p:sldId id="723" r:id="rId15"/>
    <p:sldId id="724" r:id="rId16"/>
    <p:sldId id="713" r:id="rId17"/>
    <p:sldId id="725" r:id="rId18"/>
    <p:sldId id="727" r:id="rId19"/>
    <p:sldId id="28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钟 昊天" initials="钟" lastIdx="3" clrIdx="0">
    <p:extLst>
      <p:ext uri="{19B8F6BF-5375-455C-9EA6-DF929625EA0E}">
        <p15:presenceInfo xmlns:p15="http://schemas.microsoft.com/office/powerpoint/2012/main" userId="12a3b22ea53956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A1F1"/>
    <a:srgbClr val="FFFFFF"/>
    <a:srgbClr val="4472C4"/>
    <a:srgbClr val="00C9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2" y="21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0DEAD-618C-4633-AF9C-459E32DFED47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B174-820C-4A87-9411-D04EFFC8A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48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1487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汇报</a:t>
            </a:r>
            <a:r>
              <a:rPr lang="en-US" altLang="zh-CN" dirty="0"/>
              <a:t>15</a:t>
            </a:r>
            <a:r>
              <a:rPr lang="zh-CN" altLang="en-US" dirty="0"/>
              <a:t>分钟，提问</a:t>
            </a:r>
            <a:r>
              <a:rPr lang="en-US" altLang="zh-CN" dirty="0"/>
              <a:t>10</a:t>
            </a:r>
            <a:r>
              <a:rPr lang="zh-CN" altLang="en-US" dirty="0"/>
              <a:t>分钟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79628-7038-46C5-BFDB-B4D01F73F67E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536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点与点之间的连线不能交叉</a:t>
            </a:r>
            <a:endParaRPr lang="en-US" altLang="zh-CN" dirty="0"/>
          </a:p>
          <a:p>
            <a:r>
              <a:rPr lang="zh-CN" altLang="en-US" dirty="0"/>
              <a:t>每个点最多都链接</a:t>
            </a:r>
            <a:r>
              <a:rPr lang="en-US" altLang="zh-CN" dirty="0"/>
              <a:t>5</a:t>
            </a:r>
            <a:r>
              <a:rPr lang="zh-CN" altLang="en-US" dirty="0"/>
              <a:t>个点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059F9-44D0-4DB1-98C5-C00203777A7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10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点与点之间的连线不能交叉</a:t>
            </a:r>
            <a:endParaRPr lang="en-US" altLang="zh-CN" dirty="0"/>
          </a:p>
          <a:p>
            <a:r>
              <a:rPr lang="zh-CN" altLang="en-US" dirty="0"/>
              <a:t>每个点最多都链接</a:t>
            </a:r>
            <a:r>
              <a:rPr lang="en-US" altLang="zh-CN" dirty="0"/>
              <a:t>5</a:t>
            </a:r>
            <a:r>
              <a:rPr lang="zh-CN" altLang="en-US" dirty="0"/>
              <a:t>个点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059F9-44D0-4DB1-98C5-C00203777A7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955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点与点之间的连线不能交叉</a:t>
            </a:r>
            <a:endParaRPr lang="en-US" altLang="zh-CN" dirty="0"/>
          </a:p>
          <a:p>
            <a:r>
              <a:rPr lang="zh-CN" altLang="en-US" dirty="0"/>
              <a:t>每个点最多都链接</a:t>
            </a:r>
            <a:r>
              <a:rPr lang="en-US" altLang="zh-CN" dirty="0"/>
              <a:t>5</a:t>
            </a:r>
            <a:r>
              <a:rPr lang="zh-CN" altLang="en-US" dirty="0"/>
              <a:t>个点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059F9-44D0-4DB1-98C5-C00203777A7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522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点与点之间的连线不能交叉</a:t>
            </a:r>
            <a:endParaRPr lang="en-US" altLang="zh-CN" dirty="0"/>
          </a:p>
          <a:p>
            <a:r>
              <a:rPr lang="zh-CN" altLang="en-US" dirty="0"/>
              <a:t>每个点最多都链接</a:t>
            </a:r>
            <a:r>
              <a:rPr lang="en-US" altLang="zh-CN" dirty="0"/>
              <a:t>5</a:t>
            </a:r>
            <a:r>
              <a:rPr lang="zh-CN" altLang="en-US" dirty="0"/>
              <a:t>个点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059F9-44D0-4DB1-98C5-C00203777A7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184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点与点之间的连线不能交叉</a:t>
            </a:r>
            <a:endParaRPr lang="en-US" altLang="zh-CN" dirty="0"/>
          </a:p>
          <a:p>
            <a:r>
              <a:rPr lang="zh-CN" altLang="en-US" dirty="0"/>
              <a:t>每个点最多都链接</a:t>
            </a:r>
            <a:r>
              <a:rPr lang="en-US" altLang="zh-CN" dirty="0"/>
              <a:t>5</a:t>
            </a:r>
            <a:r>
              <a:rPr lang="zh-CN" altLang="en-US" dirty="0"/>
              <a:t>个点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059F9-44D0-4DB1-98C5-C00203777A7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521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点与点之间的连线不能交叉</a:t>
            </a:r>
            <a:endParaRPr lang="en-US" altLang="zh-CN" dirty="0"/>
          </a:p>
          <a:p>
            <a:r>
              <a:rPr lang="zh-CN" altLang="en-US" dirty="0"/>
              <a:t>每个点最多都链接</a:t>
            </a:r>
            <a:r>
              <a:rPr lang="en-US" altLang="zh-CN" dirty="0"/>
              <a:t>5</a:t>
            </a:r>
            <a:r>
              <a:rPr lang="zh-CN" altLang="en-US" dirty="0"/>
              <a:t>个点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059F9-44D0-4DB1-98C5-C00203777A7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234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点与点之间的连线不能交叉</a:t>
            </a:r>
            <a:endParaRPr lang="en-US" altLang="zh-CN" dirty="0"/>
          </a:p>
          <a:p>
            <a:r>
              <a:rPr lang="zh-CN" altLang="en-US" dirty="0"/>
              <a:t>每个点最多都链接</a:t>
            </a:r>
            <a:r>
              <a:rPr lang="en-US" altLang="zh-CN" dirty="0"/>
              <a:t>5</a:t>
            </a:r>
            <a:r>
              <a:rPr lang="zh-CN" altLang="en-US" dirty="0"/>
              <a:t>个点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059F9-44D0-4DB1-98C5-C00203777A7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387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B6E11-4CBD-4AF8-831C-C67082D1C25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点与点之间的连线不能交叉</a:t>
            </a:r>
            <a:endParaRPr lang="en-US" altLang="zh-CN" dirty="0"/>
          </a:p>
          <a:p>
            <a:r>
              <a:rPr lang="zh-CN" altLang="en-US" dirty="0"/>
              <a:t>每个点最多都链接</a:t>
            </a:r>
            <a:r>
              <a:rPr lang="en-US" altLang="zh-CN" dirty="0"/>
              <a:t>5</a:t>
            </a:r>
            <a:r>
              <a:rPr lang="zh-CN" altLang="en-US" dirty="0"/>
              <a:t>个点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059F9-44D0-4DB1-98C5-C00203777A7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739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点与点之间的连线不能交叉</a:t>
            </a:r>
            <a:endParaRPr lang="en-US" altLang="zh-CN" dirty="0"/>
          </a:p>
          <a:p>
            <a:r>
              <a:rPr lang="zh-CN" altLang="en-US" dirty="0"/>
              <a:t>每个点最多都链接</a:t>
            </a:r>
            <a:r>
              <a:rPr lang="en-US" altLang="zh-CN" dirty="0"/>
              <a:t>5</a:t>
            </a:r>
            <a:r>
              <a:rPr lang="zh-CN" altLang="en-US" dirty="0"/>
              <a:t>个点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059F9-44D0-4DB1-98C5-C00203777A7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409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点与点之间的连线不能交叉</a:t>
            </a:r>
            <a:endParaRPr lang="en-US" altLang="zh-CN" dirty="0"/>
          </a:p>
          <a:p>
            <a:r>
              <a:rPr lang="zh-CN" altLang="en-US" dirty="0"/>
              <a:t>每个点最多都链接</a:t>
            </a:r>
            <a:r>
              <a:rPr lang="en-US" altLang="zh-CN" dirty="0"/>
              <a:t>5</a:t>
            </a:r>
            <a:r>
              <a:rPr lang="zh-CN" altLang="en-US" dirty="0"/>
              <a:t>个点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059F9-44D0-4DB1-98C5-C00203777A7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63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点与点之间的连线不能交叉</a:t>
            </a:r>
            <a:endParaRPr lang="en-US" altLang="zh-CN" dirty="0"/>
          </a:p>
          <a:p>
            <a:r>
              <a:rPr lang="zh-CN" altLang="en-US" dirty="0"/>
              <a:t>每个点最多都链接</a:t>
            </a:r>
            <a:r>
              <a:rPr lang="en-US" altLang="zh-CN" dirty="0"/>
              <a:t>5</a:t>
            </a:r>
            <a:r>
              <a:rPr lang="zh-CN" altLang="en-US" dirty="0"/>
              <a:t>个点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059F9-44D0-4DB1-98C5-C00203777A7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455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点与点之间的连线不能交叉</a:t>
            </a:r>
            <a:endParaRPr lang="en-US" altLang="zh-CN" dirty="0"/>
          </a:p>
          <a:p>
            <a:r>
              <a:rPr lang="zh-CN" altLang="en-US" dirty="0"/>
              <a:t>每个点最多都链接</a:t>
            </a:r>
            <a:r>
              <a:rPr lang="en-US" altLang="zh-CN" dirty="0"/>
              <a:t>5</a:t>
            </a:r>
            <a:r>
              <a:rPr lang="zh-CN" altLang="en-US" dirty="0"/>
              <a:t>个点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059F9-44D0-4DB1-98C5-C00203777A7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814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点与点之间的连线不能交叉</a:t>
            </a:r>
            <a:endParaRPr lang="en-US" altLang="zh-CN" dirty="0"/>
          </a:p>
          <a:p>
            <a:r>
              <a:rPr lang="zh-CN" altLang="en-US" dirty="0"/>
              <a:t>每个点最多都链接</a:t>
            </a:r>
            <a:r>
              <a:rPr lang="en-US" altLang="zh-CN" dirty="0"/>
              <a:t>5</a:t>
            </a:r>
            <a:r>
              <a:rPr lang="zh-CN" altLang="en-US" dirty="0"/>
              <a:t>个点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059F9-44D0-4DB1-98C5-C00203777A7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015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点与点之间的连线不能交叉</a:t>
            </a:r>
            <a:endParaRPr lang="en-US" altLang="zh-CN" dirty="0"/>
          </a:p>
          <a:p>
            <a:r>
              <a:rPr lang="zh-CN" altLang="en-US" dirty="0"/>
              <a:t>每个点最多都链接</a:t>
            </a:r>
            <a:r>
              <a:rPr lang="en-US" altLang="zh-CN" dirty="0"/>
              <a:t>5</a:t>
            </a:r>
            <a:r>
              <a:rPr lang="zh-CN" altLang="en-US" dirty="0"/>
              <a:t>个点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059F9-44D0-4DB1-98C5-C00203777A7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191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点与点之间的连线不能交叉</a:t>
            </a:r>
            <a:endParaRPr lang="en-US" altLang="zh-CN" dirty="0"/>
          </a:p>
          <a:p>
            <a:r>
              <a:rPr lang="zh-CN" altLang="en-US" dirty="0"/>
              <a:t>每个点最多都链接</a:t>
            </a:r>
            <a:r>
              <a:rPr lang="en-US" altLang="zh-CN" dirty="0"/>
              <a:t>5</a:t>
            </a:r>
            <a:r>
              <a:rPr lang="zh-CN" altLang="en-US" dirty="0"/>
              <a:t>个点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059F9-44D0-4DB1-98C5-C00203777A7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32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1602C-96DF-4382-B90F-99EBFF9CC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591D6D-E2C6-4F34-8B03-63F0C94C8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14502-C347-4AE8-B68D-B91D2656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C7D46-6259-415E-B79B-D6CF4FD7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F80910-7E34-4822-A72E-BB4FE8CC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67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FAE73-AE24-4CAE-988A-B78087E9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987B9E-0689-4D94-AA79-7FA64D00D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B94E68-C32B-468E-B016-44A3F4C8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76063A-5536-4A13-B656-79FE2C5F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C01F3-DCC7-4443-8C0C-08D458B6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37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8A2638-1865-4282-A5FB-F44A0800C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6FBAAF-AB47-4946-B8EF-6504C3D2C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E972FE-D750-4C5A-9A36-A5B9E87C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4C65B5-F6F9-4ABA-AE12-8D8517A3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56EFD-AF12-4283-B13F-919123D3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061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431704" cy="366917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431704" y="3669176"/>
            <a:ext cx="8760296" cy="318882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4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92693-117A-479D-8B66-C57EDC9B8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AAD12-C164-474A-8A0D-EAD7EA948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2DC2A-9F3C-4BC1-8A78-8ED22B00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982000-A21B-49C8-9761-76F856DB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56641-C168-4A48-A893-AFB2173C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12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3AA30-961F-42E8-BF0B-CEEE48BD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78BDF8-69AD-41D2-A465-E845EFA96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1A332-21B1-41A5-AC79-72435CDAE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DFF12-9BA0-4D21-BD67-32939D48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95B8D3-3A08-4E19-A5B5-915E6599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18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ADAB9-0691-4213-9DB3-4DA183E0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8B36AF-C4B9-43F9-A349-9D6A93304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99AD46-0D74-4745-B34A-94F8285BC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8A480E-F8AA-445B-BBEF-9DACB527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56954B-EB4C-404D-9B55-BF457905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E074A2-1962-4177-AEE2-8CDB0928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31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F73C9-BC09-4062-BD74-ED112972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4C4389-D3DA-4757-AF31-1478EFEF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5F8A8E-DE90-49C0-9E0F-36AE37079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9BAE7C-3AA9-4B52-B3D5-F8C4865F0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E71F3A-46D8-414F-905E-8890794B2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883874-8075-4D1F-B24F-029DDD29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67416B-1525-494E-8F58-2A004298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0ABB75-9782-42EF-871F-A8956BD7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99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0082A-1BF0-45B3-9843-D739F9F2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CB825D-9897-4627-8354-1627CBAD2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41176B-E154-43DA-8C4C-10665551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6B6755-4DF3-4672-9C27-A754A79F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03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C0DA23-6E3E-467C-9989-FDFA3E6C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7F5ED7-DDBE-42BA-84FB-C35B8D43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C1218D-BD7F-4A8D-9E5C-24A219B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FEFBF-7F74-4539-B4D3-7015B2E37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3B400-791D-49C7-9B0D-ECDDCEAE3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B44617-CF7A-48C4-A6B2-8CE22102E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AEC9F1-2FA1-4AFB-9D2B-56BFC983C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25C67E-D1C3-47F8-828D-F7AD7A81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DD0CC0-EBC4-421A-B9D0-F7C890E7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89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10E93-0F65-44F0-A89F-0B9D229D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E199E5-B3B7-404A-A9B8-6B567CE69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72D93D-EA3D-4B2E-BA98-6576C0A1E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BD4AB4-85FD-4AF2-9C03-B22D5151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C93130-C926-4AAA-919E-59991C3B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2114FE-6650-4C16-A7FD-180516D3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22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26D428-17F6-4E90-A28D-FCD0BD23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C7B3C6-743C-4BC2-9276-9417E7EC5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DCFB04-BD98-46BC-B2EB-D6573A3B8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6984-95FF-4105-9E1C-DCBB0D38545F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96D83-F497-415D-8F9B-6AD19A275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764302-5730-439F-9D75-639E54DCB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95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.jfif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.jfif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.jfif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5.jfif"/><Relationship Id="rId7" Type="http://schemas.openxmlformats.org/officeDocument/2006/relationships/image" Target="../media/image3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40.wmf"/><Relationship Id="rId18" Type="http://schemas.openxmlformats.org/officeDocument/2006/relationships/oleObject" Target="../embeddings/oleObject48.bin"/><Relationship Id="rId3" Type="http://schemas.openxmlformats.org/officeDocument/2006/relationships/image" Target="../media/image5.jfif"/><Relationship Id="rId21" Type="http://schemas.openxmlformats.org/officeDocument/2006/relationships/image" Target="../media/image44.wmf"/><Relationship Id="rId7" Type="http://schemas.openxmlformats.org/officeDocument/2006/relationships/image" Target="../media/image37.e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42.wmf"/><Relationship Id="rId2" Type="http://schemas.openxmlformats.org/officeDocument/2006/relationships/notesSlide" Target="../notesSlides/notesSlide13.xml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49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23" Type="http://schemas.openxmlformats.org/officeDocument/2006/relationships/image" Target="../media/image45.wmf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43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46.bin"/><Relationship Id="rId22" Type="http://schemas.openxmlformats.org/officeDocument/2006/relationships/oleObject" Target="../embeddings/oleObject5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7" Type="http://schemas.openxmlformats.org/officeDocument/2006/relationships/image" Target="../media/image49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5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13.wmf"/><Relationship Id="rId3" Type="http://schemas.openxmlformats.org/officeDocument/2006/relationships/image" Target="../media/image5.jfif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7.bin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19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5.jfif"/><Relationship Id="rId7" Type="http://schemas.openxmlformats.org/officeDocument/2006/relationships/image" Target="../media/image1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8.wmf"/><Relationship Id="rId5" Type="http://schemas.openxmlformats.org/officeDocument/2006/relationships/image" Target="../media/image15.e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22.wmf"/><Relationship Id="rId3" Type="http://schemas.openxmlformats.org/officeDocument/2006/relationships/image" Target="../media/image5.jfi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6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1.wmf"/><Relationship Id="rId3" Type="http://schemas.openxmlformats.org/officeDocument/2006/relationships/image" Target="../media/image5.jfi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23.wmf"/><Relationship Id="rId2" Type="http://schemas.openxmlformats.org/officeDocument/2006/relationships/notesSlide" Target="../notesSlides/notesSlide5.xml"/><Relationship Id="rId16" Type="http://schemas.openxmlformats.org/officeDocument/2006/relationships/oleObject" Target="../embeddings/oleObject17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0.wmf"/><Relationship Id="rId5" Type="http://schemas.openxmlformats.org/officeDocument/2006/relationships/image" Target="../media/image18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17.bin"/><Relationship Id="rId3" Type="http://schemas.openxmlformats.org/officeDocument/2006/relationships/image" Target="../media/image5.jfi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22.wmf"/><Relationship Id="rId2" Type="http://schemas.openxmlformats.org/officeDocument/2006/relationships/notesSlide" Target="../notesSlides/notesSlide6.xml"/><Relationship Id="rId16" Type="http://schemas.openxmlformats.org/officeDocument/2006/relationships/oleObject" Target="../embeddings/oleObject16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5.wmf"/><Relationship Id="rId5" Type="http://schemas.openxmlformats.org/officeDocument/2006/relationships/image" Target="../media/image18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23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26.wmf"/><Relationship Id="rId18" Type="http://schemas.openxmlformats.org/officeDocument/2006/relationships/oleObject" Target="../embeddings/oleObject16.bin"/><Relationship Id="rId3" Type="http://schemas.openxmlformats.org/officeDocument/2006/relationships/image" Target="../media/image5.jfif"/><Relationship Id="rId21" Type="http://schemas.openxmlformats.org/officeDocument/2006/relationships/image" Target="../media/image23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21.wmf"/><Relationship Id="rId2" Type="http://schemas.openxmlformats.org/officeDocument/2006/relationships/notesSlide" Target="../notesSlides/notesSlide7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5.wmf"/><Relationship Id="rId5" Type="http://schemas.openxmlformats.org/officeDocument/2006/relationships/image" Target="../media/image18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22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5.jfif"/><Relationship Id="rId7" Type="http://schemas.openxmlformats.org/officeDocument/2006/relationships/image" Target="../media/image24.wmf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26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 idx="4294967295"/>
          </p:nvPr>
        </p:nvSpPr>
        <p:spPr>
          <a:xfrm>
            <a:off x="1703512" y="2247008"/>
            <a:ext cx="8964488" cy="1470025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1: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线性方程组求解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31664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AEA3FD3-6E18-4241-8765-7CE92A60D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1009" y="5622457"/>
            <a:ext cx="2361905" cy="8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3377ED-4EB6-4666-BCBC-C46B54B96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7427"/>
            <a:ext cx="9144001" cy="2248671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2ABBD4-2F0D-42EE-9D85-9EC13C83757C}"/>
              </a:ext>
            </a:extLst>
          </p:cNvPr>
          <p:cNvSpPr txBox="1"/>
          <p:nvPr/>
        </p:nvSpPr>
        <p:spPr>
          <a:xfrm>
            <a:off x="8491009" y="503353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报告人：钟昊天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34"/>
    </mc:Choice>
    <mc:Fallback xmlns="">
      <p:transition spd="slow" advTm="230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1271B86-262B-4E99-9AC9-8B07575F37D0}"/>
              </a:ext>
            </a:extLst>
          </p:cNvPr>
          <p:cNvGrpSpPr/>
          <p:nvPr/>
        </p:nvGrpSpPr>
        <p:grpSpPr>
          <a:xfrm>
            <a:off x="97654" y="726593"/>
            <a:ext cx="3022846" cy="45767"/>
            <a:chOff x="798990" y="913069"/>
            <a:chExt cx="3022846" cy="4576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7923DED-DE0D-4B93-A30B-E5048084DE7B}"/>
                </a:ext>
              </a:extLst>
            </p:cNvPr>
            <p:cNvSpPr/>
            <p:nvPr/>
          </p:nvSpPr>
          <p:spPr>
            <a:xfrm>
              <a:off x="798990" y="913069"/>
              <a:ext cx="674703" cy="4571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D246DEC-08F5-42F9-91E7-7EBF2F451CEB}"/>
                </a:ext>
              </a:extLst>
            </p:cNvPr>
            <p:cNvSpPr/>
            <p:nvPr/>
          </p:nvSpPr>
          <p:spPr>
            <a:xfrm>
              <a:off x="1482570" y="913117"/>
              <a:ext cx="1025371" cy="4571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6EDF84B-08C5-4267-B06D-7D259A7A1B50}"/>
                </a:ext>
              </a:extLst>
            </p:cNvPr>
            <p:cNvSpPr/>
            <p:nvPr/>
          </p:nvSpPr>
          <p:spPr>
            <a:xfrm>
              <a:off x="2507942" y="913069"/>
              <a:ext cx="1313894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5F60226B-D5DF-4EAC-AF5D-494D2BE5B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F0D7DE9-58FF-4151-8E70-1902BBBA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4F563D-980C-42CB-AA35-57406FBE2B42}"/>
              </a:ext>
            </a:extLst>
          </p:cNvPr>
          <p:cNvSpPr txBox="1"/>
          <p:nvPr/>
        </p:nvSpPr>
        <p:spPr>
          <a:xfrm>
            <a:off x="97654" y="80214"/>
            <a:ext cx="897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高斯消元法求逆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39A30E5-FF05-F94F-AF07-26198396A19E}"/>
                  </a:ext>
                </a:extLst>
              </p:cNvPr>
              <p:cNvSpPr txBox="1"/>
              <p:nvPr/>
            </p:nvSpPr>
            <p:spPr>
              <a:xfrm>
                <a:off x="772357" y="1115487"/>
                <a:ext cx="9387987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思路：</a:t>
                </a: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首先判断根据矩阵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行列式是否为 0 判断矩阵 𝐴 是否可逆</a:t>
                </a:r>
                <a:r>
                  <a:rPr lang="en-US" altLang="zh-CN" dirty="0"/>
                  <a:t>;</a:t>
                </a:r>
              </a:p>
              <a:p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然后根据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/>
                  <a:t>，如果将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看作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的第</a:t>
                </a:r>
                <a14:m>
                  <m:oMath xmlns:m="http://schemas.openxmlformats.org/officeDocument/2006/math"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ⅈ</m:t>
                    </m:r>
                  </m:oMath>
                </a14:m>
                <a:r>
                  <a:rPr lang="zh-CN" altLang="en-US" dirty="0"/>
                  <a:t>列；这相当于同时求解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个线性方程组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39A30E5-FF05-F94F-AF07-26198396A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57" y="1115487"/>
                <a:ext cx="9387987" cy="1477328"/>
              </a:xfrm>
              <a:prstGeom prst="rect">
                <a:avLst/>
              </a:prstGeom>
              <a:blipFill>
                <a:blip r:embed="rId4"/>
                <a:stretch>
                  <a:fillRect l="-584" t="-247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BB610038-AD98-9428-53C1-D6036C8503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947478"/>
              </p:ext>
            </p:extLst>
          </p:nvPr>
        </p:nvGraphicFramePr>
        <p:xfrm>
          <a:off x="3783039" y="2735282"/>
          <a:ext cx="3366622" cy="401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17360" imgH="228600" progId="Equation.DSMT4">
                  <p:embed/>
                </p:oleObj>
              </mc:Choice>
              <mc:Fallback>
                <p:oleObj name="Equation" r:id="rId5" imgW="1917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83039" y="2735282"/>
                        <a:ext cx="3366622" cy="401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5C30E-1381-2D66-1850-F4BA417621D2}"/>
                  </a:ext>
                </a:extLst>
              </p:cNvPr>
              <p:cNvSpPr txBox="1"/>
              <p:nvPr/>
            </p:nvSpPr>
            <p:spPr>
              <a:xfrm>
                <a:off x="763480" y="3243436"/>
                <a:ext cx="93968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表示大小为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的第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ⅈ</m:t>
                    </m:r>
                  </m:oMath>
                </a14:m>
                <a:r>
                  <a:rPr lang="zh-CN" altLang="en-US" dirty="0"/>
                  <a:t>个元素为1的单位向量。最后将求解得到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重新拼接成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 。</a:t>
                </a: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5C30E-1381-2D66-1850-F4BA41762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80" y="3243436"/>
                <a:ext cx="9396864" cy="369332"/>
              </a:xfrm>
              <a:prstGeom prst="rect">
                <a:avLst/>
              </a:prstGeom>
              <a:blipFill>
                <a:blip r:embed="rId7"/>
                <a:stretch>
                  <a:fillRect l="-51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5BB54C6-0561-89DF-14D8-8BB09037AF4A}"/>
                  </a:ext>
                </a:extLst>
              </p:cNvPr>
              <p:cNvSpPr txBox="1"/>
              <p:nvPr/>
            </p:nvSpPr>
            <p:spPr>
              <a:xfrm>
                <a:off x="677662" y="4297678"/>
                <a:ext cx="1057256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dirty="0"/>
                  <a:t>实际并不需要分步求解这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个线性方程组，只需要构造增广矩阵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en-US" dirty="0"/>
                  <a:t>，然后通过高斯消元法构造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的上三角矩阵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，即增广矩阵变为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en-US" dirty="0"/>
                  <a:t>，再用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与矩阵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的每一列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进行回代求得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，最后将求解得到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重新拼接成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5BB54C6-0561-89DF-14D8-8BB09037A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62" y="4297678"/>
                <a:ext cx="10572566" cy="923330"/>
              </a:xfrm>
              <a:prstGeom prst="rect">
                <a:avLst/>
              </a:prstGeom>
              <a:blipFill>
                <a:blip r:embed="rId8"/>
                <a:stretch>
                  <a:fillRect l="-346" t="-48344" r="-461" b="-44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370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1271B86-262B-4E99-9AC9-8B07575F37D0}"/>
              </a:ext>
            </a:extLst>
          </p:cNvPr>
          <p:cNvGrpSpPr/>
          <p:nvPr/>
        </p:nvGrpSpPr>
        <p:grpSpPr>
          <a:xfrm>
            <a:off x="97654" y="726593"/>
            <a:ext cx="3022846" cy="45767"/>
            <a:chOff x="798990" y="913069"/>
            <a:chExt cx="3022846" cy="4576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7923DED-DE0D-4B93-A30B-E5048084DE7B}"/>
                </a:ext>
              </a:extLst>
            </p:cNvPr>
            <p:cNvSpPr/>
            <p:nvPr/>
          </p:nvSpPr>
          <p:spPr>
            <a:xfrm>
              <a:off x="798990" y="913069"/>
              <a:ext cx="674703" cy="4571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D246DEC-08F5-42F9-91E7-7EBF2F451CEB}"/>
                </a:ext>
              </a:extLst>
            </p:cNvPr>
            <p:cNvSpPr/>
            <p:nvPr/>
          </p:nvSpPr>
          <p:spPr>
            <a:xfrm>
              <a:off x="1482570" y="913117"/>
              <a:ext cx="1025371" cy="4571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6EDF84B-08C5-4267-B06D-7D259A7A1B50}"/>
                </a:ext>
              </a:extLst>
            </p:cNvPr>
            <p:cNvSpPr/>
            <p:nvPr/>
          </p:nvSpPr>
          <p:spPr>
            <a:xfrm>
              <a:off x="2507942" y="913069"/>
              <a:ext cx="1313894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5F60226B-D5DF-4EAC-AF5D-494D2BE5B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F0D7DE9-58FF-4151-8E70-1902BBBA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4F563D-980C-42CB-AA35-57406FBE2B42}"/>
              </a:ext>
            </a:extLst>
          </p:cNvPr>
          <p:cNvSpPr txBox="1"/>
          <p:nvPr/>
        </p:nvSpPr>
        <p:spPr>
          <a:xfrm>
            <a:off x="97654" y="80214"/>
            <a:ext cx="897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高斯消元法求逆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39A30E5-FF05-F94F-AF07-26198396A19E}"/>
                  </a:ext>
                </a:extLst>
              </p:cNvPr>
              <p:cNvSpPr txBox="1"/>
              <p:nvPr/>
            </p:nvSpPr>
            <p:spPr>
              <a:xfrm>
                <a:off x="772357" y="1115487"/>
                <a:ext cx="9387987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思路：</a:t>
                </a: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首先判断根据矩阵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行列式是否为 0 判断矩阵 𝐴 是否可逆</a:t>
                </a:r>
                <a:r>
                  <a:rPr lang="en-US" altLang="zh-CN" dirty="0"/>
                  <a:t>;</a:t>
                </a:r>
              </a:p>
              <a:p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然后根据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/>
                  <a:t>，如果将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看作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的第</a:t>
                </a:r>
                <a14:m>
                  <m:oMath xmlns:m="http://schemas.openxmlformats.org/officeDocument/2006/math"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ⅈ</m:t>
                    </m:r>
                  </m:oMath>
                </a14:m>
                <a:r>
                  <a:rPr lang="zh-CN" altLang="en-US" dirty="0"/>
                  <a:t>列；这相当于同时求解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个线性方程组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39A30E5-FF05-F94F-AF07-26198396A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57" y="1115487"/>
                <a:ext cx="9387987" cy="1477328"/>
              </a:xfrm>
              <a:prstGeom prst="rect">
                <a:avLst/>
              </a:prstGeom>
              <a:blipFill>
                <a:blip r:embed="rId4"/>
                <a:stretch>
                  <a:fillRect l="-584" t="-247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BB610038-AD98-9428-53C1-D6036C8503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3039" y="2735282"/>
          <a:ext cx="3366622" cy="401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17360" imgH="228600" progId="Equation.DSMT4">
                  <p:embed/>
                </p:oleObj>
              </mc:Choice>
              <mc:Fallback>
                <p:oleObj name="Equation" r:id="rId5" imgW="1917360" imgH="2286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BB610038-AD98-9428-53C1-D6036C8503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83039" y="2735282"/>
                        <a:ext cx="3366622" cy="401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5C30E-1381-2D66-1850-F4BA417621D2}"/>
                  </a:ext>
                </a:extLst>
              </p:cNvPr>
              <p:cNvSpPr txBox="1"/>
              <p:nvPr/>
            </p:nvSpPr>
            <p:spPr>
              <a:xfrm>
                <a:off x="763480" y="3243436"/>
                <a:ext cx="93968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表示大小为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的第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ⅈ</m:t>
                    </m:r>
                  </m:oMath>
                </a14:m>
                <a:r>
                  <a:rPr lang="zh-CN" altLang="en-US" dirty="0"/>
                  <a:t>个元素为1的单位向量。最后将求解得到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重新拼接成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 。</a:t>
                </a: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5C30E-1381-2D66-1850-F4BA41762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80" y="3243436"/>
                <a:ext cx="9396864" cy="369332"/>
              </a:xfrm>
              <a:prstGeom prst="rect">
                <a:avLst/>
              </a:prstGeom>
              <a:blipFill>
                <a:blip r:embed="rId7"/>
                <a:stretch>
                  <a:fillRect l="-51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5BB54C6-0561-89DF-14D8-8BB09037AF4A}"/>
                  </a:ext>
                </a:extLst>
              </p:cNvPr>
              <p:cNvSpPr txBox="1"/>
              <p:nvPr/>
            </p:nvSpPr>
            <p:spPr>
              <a:xfrm>
                <a:off x="677662" y="4297678"/>
                <a:ext cx="1057256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dirty="0"/>
                  <a:t>实际并不需要分步求解这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个线性方程组，只需要构造增广矩阵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en-US" dirty="0"/>
                  <a:t>，然后通过高斯消元法构造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的上三角矩阵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，即增广矩阵变为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en-US" dirty="0"/>
                  <a:t>，再用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与矩阵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的每一列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进行回代求得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，最后将求解得到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重新拼接成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5BB54C6-0561-89DF-14D8-8BB09037A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62" y="4297678"/>
                <a:ext cx="10572566" cy="923330"/>
              </a:xfrm>
              <a:prstGeom prst="rect">
                <a:avLst/>
              </a:prstGeom>
              <a:blipFill>
                <a:blip r:embed="rId8"/>
                <a:stretch>
                  <a:fillRect l="-346" t="-48344" r="-461" b="-44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638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1271B86-262B-4E99-9AC9-8B07575F37D0}"/>
              </a:ext>
            </a:extLst>
          </p:cNvPr>
          <p:cNvGrpSpPr/>
          <p:nvPr/>
        </p:nvGrpSpPr>
        <p:grpSpPr>
          <a:xfrm>
            <a:off x="97654" y="726593"/>
            <a:ext cx="3022846" cy="45767"/>
            <a:chOff x="798990" y="913069"/>
            <a:chExt cx="3022846" cy="4576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7923DED-DE0D-4B93-A30B-E5048084DE7B}"/>
                </a:ext>
              </a:extLst>
            </p:cNvPr>
            <p:cNvSpPr/>
            <p:nvPr/>
          </p:nvSpPr>
          <p:spPr>
            <a:xfrm>
              <a:off x="798990" y="913069"/>
              <a:ext cx="674703" cy="4571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D246DEC-08F5-42F9-91E7-7EBF2F451CEB}"/>
                </a:ext>
              </a:extLst>
            </p:cNvPr>
            <p:cNvSpPr/>
            <p:nvPr/>
          </p:nvSpPr>
          <p:spPr>
            <a:xfrm>
              <a:off x="1482570" y="913117"/>
              <a:ext cx="1025371" cy="4571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6EDF84B-08C5-4267-B06D-7D259A7A1B50}"/>
                </a:ext>
              </a:extLst>
            </p:cNvPr>
            <p:cNvSpPr/>
            <p:nvPr/>
          </p:nvSpPr>
          <p:spPr>
            <a:xfrm>
              <a:off x="2507942" y="913069"/>
              <a:ext cx="1313894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5F60226B-D5DF-4EAC-AF5D-494D2BE5B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F0D7DE9-58FF-4151-8E70-1902BBBA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4F563D-980C-42CB-AA35-57406FBE2B42}"/>
              </a:ext>
            </a:extLst>
          </p:cNvPr>
          <p:cNvSpPr txBox="1"/>
          <p:nvPr/>
        </p:nvSpPr>
        <p:spPr>
          <a:xfrm>
            <a:off x="97654" y="80214"/>
            <a:ext cx="897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高斯消元法求逆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39A30E5-FF05-F94F-AF07-26198396A19E}"/>
                  </a:ext>
                </a:extLst>
              </p:cNvPr>
              <p:cNvSpPr txBox="1"/>
              <p:nvPr/>
            </p:nvSpPr>
            <p:spPr>
              <a:xfrm>
                <a:off x="772357" y="1115487"/>
                <a:ext cx="9387987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思路：</a:t>
                </a: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首先判断根据矩阵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行列式是否为 0 判断矩阵 𝐴 是否可逆</a:t>
                </a:r>
                <a:r>
                  <a:rPr lang="en-US" altLang="zh-CN" dirty="0"/>
                  <a:t>;</a:t>
                </a:r>
              </a:p>
              <a:p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然后根据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/>
                  <a:t>，如果将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看作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的第</a:t>
                </a:r>
                <a14:m>
                  <m:oMath xmlns:m="http://schemas.openxmlformats.org/officeDocument/2006/math"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ⅈ</m:t>
                    </m:r>
                  </m:oMath>
                </a14:m>
                <a:r>
                  <a:rPr lang="zh-CN" altLang="en-US" dirty="0"/>
                  <a:t>列；这相当于同时求解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个线性方程组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39A30E5-FF05-F94F-AF07-26198396A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57" y="1115487"/>
                <a:ext cx="9387987" cy="1477328"/>
              </a:xfrm>
              <a:prstGeom prst="rect">
                <a:avLst/>
              </a:prstGeom>
              <a:blipFill>
                <a:blip r:embed="rId4"/>
                <a:stretch>
                  <a:fillRect l="-584" t="-247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BB610038-AD98-9428-53C1-D6036C8503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3039" y="2735282"/>
          <a:ext cx="3366622" cy="401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17360" imgH="228600" progId="Equation.DSMT4">
                  <p:embed/>
                </p:oleObj>
              </mc:Choice>
              <mc:Fallback>
                <p:oleObj name="Equation" r:id="rId5" imgW="1917360" imgH="2286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BB610038-AD98-9428-53C1-D6036C8503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83039" y="2735282"/>
                        <a:ext cx="3366622" cy="401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5C30E-1381-2D66-1850-F4BA417621D2}"/>
                  </a:ext>
                </a:extLst>
              </p:cNvPr>
              <p:cNvSpPr txBox="1"/>
              <p:nvPr/>
            </p:nvSpPr>
            <p:spPr>
              <a:xfrm>
                <a:off x="763480" y="3243436"/>
                <a:ext cx="93968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表示大小为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的第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ⅈ</m:t>
                    </m:r>
                  </m:oMath>
                </a14:m>
                <a:r>
                  <a:rPr lang="zh-CN" altLang="en-US" dirty="0"/>
                  <a:t>个元素为1的单位向量。最后将求解得到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重新拼接成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 。</a:t>
                </a: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5C30E-1381-2D66-1850-F4BA41762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80" y="3243436"/>
                <a:ext cx="9396864" cy="369332"/>
              </a:xfrm>
              <a:prstGeom prst="rect">
                <a:avLst/>
              </a:prstGeom>
              <a:blipFill>
                <a:blip r:embed="rId7"/>
                <a:stretch>
                  <a:fillRect l="-51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5BB54C6-0561-89DF-14D8-8BB09037AF4A}"/>
                  </a:ext>
                </a:extLst>
              </p:cNvPr>
              <p:cNvSpPr txBox="1"/>
              <p:nvPr/>
            </p:nvSpPr>
            <p:spPr>
              <a:xfrm>
                <a:off x="677662" y="4297678"/>
                <a:ext cx="1057256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dirty="0"/>
                  <a:t>实际并不需要分步求解这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个线性方程组，只需要构造增广矩阵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en-US" dirty="0"/>
                  <a:t>，然后通过高斯消元法构造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的上三角矩阵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，即增广矩阵变为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en-US" dirty="0"/>
                  <a:t>，再用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与矩阵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的每一列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进行回代求得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，最后将求解得到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重新拼接成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5BB54C6-0561-89DF-14D8-8BB09037A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62" y="4297678"/>
                <a:ext cx="10572566" cy="923330"/>
              </a:xfrm>
              <a:prstGeom prst="rect">
                <a:avLst/>
              </a:prstGeom>
              <a:blipFill>
                <a:blip r:embed="rId8"/>
                <a:stretch>
                  <a:fillRect l="-346" t="-48344" r="-461" b="-44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2854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1271B86-262B-4E99-9AC9-8B07575F37D0}"/>
              </a:ext>
            </a:extLst>
          </p:cNvPr>
          <p:cNvGrpSpPr/>
          <p:nvPr/>
        </p:nvGrpSpPr>
        <p:grpSpPr>
          <a:xfrm>
            <a:off x="97654" y="726593"/>
            <a:ext cx="3022846" cy="45767"/>
            <a:chOff x="798990" y="913069"/>
            <a:chExt cx="3022846" cy="4576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7923DED-DE0D-4B93-A30B-E5048084DE7B}"/>
                </a:ext>
              </a:extLst>
            </p:cNvPr>
            <p:cNvSpPr/>
            <p:nvPr/>
          </p:nvSpPr>
          <p:spPr>
            <a:xfrm>
              <a:off x="798990" y="913069"/>
              <a:ext cx="674703" cy="4571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D246DEC-08F5-42F9-91E7-7EBF2F451CEB}"/>
                </a:ext>
              </a:extLst>
            </p:cNvPr>
            <p:cNvSpPr/>
            <p:nvPr/>
          </p:nvSpPr>
          <p:spPr>
            <a:xfrm>
              <a:off x="1482570" y="913117"/>
              <a:ext cx="1025371" cy="4571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6EDF84B-08C5-4267-B06D-7D259A7A1B50}"/>
                </a:ext>
              </a:extLst>
            </p:cNvPr>
            <p:cNvSpPr/>
            <p:nvPr/>
          </p:nvSpPr>
          <p:spPr>
            <a:xfrm>
              <a:off x="2507942" y="913069"/>
              <a:ext cx="1313894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5F60226B-D5DF-4EAC-AF5D-494D2BE5B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F0D7DE9-58FF-4151-8E70-1902BBBA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4F563D-980C-42CB-AA35-57406FBE2B42}"/>
              </a:ext>
            </a:extLst>
          </p:cNvPr>
          <p:cNvSpPr txBox="1"/>
          <p:nvPr/>
        </p:nvSpPr>
        <p:spPr>
          <a:xfrm>
            <a:off x="97654" y="80214"/>
            <a:ext cx="897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高斯消元法求逆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6A91D36-7691-9C03-762D-A8889899FC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028419"/>
              </p:ext>
            </p:extLst>
          </p:nvPr>
        </p:nvGraphicFramePr>
        <p:xfrm>
          <a:off x="769660" y="1376038"/>
          <a:ext cx="4205143" cy="1654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23800" imgH="914400" progId="Equation.DSMT4">
                  <p:embed/>
                </p:oleObj>
              </mc:Choice>
              <mc:Fallback>
                <p:oleObj name="Equation" r:id="rId4" imgW="23238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9660" y="1376038"/>
                        <a:ext cx="4205143" cy="1654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箭头: 右 11">
            <a:extLst>
              <a:ext uri="{FF2B5EF4-FFF2-40B4-BE49-F238E27FC236}">
                <a16:creationId xmlns:a16="http://schemas.microsoft.com/office/drawing/2014/main" id="{F4F580F9-0C35-F383-56D6-FE811C831C1F}"/>
              </a:ext>
            </a:extLst>
          </p:cNvPr>
          <p:cNvSpPr/>
          <p:nvPr/>
        </p:nvSpPr>
        <p:spPr>
          <a:xfrm>
            <a:off x="5707496" y="2048186"/>
            <a:ext cx="694592" cy="3429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4008F31D-9D87-23B9-883D-2A60BF3079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449869"/>
              </p:ext>
            </p:extLst>
          </p:nvPr>
        </p:nvGraphicFramePr>
        <p:xfrm>
          <a:off x="6959600" y="1376363"/>
          <a:ext cx="3584575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42920" imgH="914400" progId="Equation.DSMT4">
                  <p:embed/>
                </p:oleObj>
              </mc:Choice>
              <mc:Fallback>
                <p:oleObj name="Equation" r:id="rId6" imgW="194292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59600" y="1376363"/>
                        <a:ext cx="3584575" cy="168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4ACAA47-7793-9CCA-5DEB-ECE950026D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259871"/>
              </p:ext>
            </p:extLst>
          </p:nvPr>
        </p:nvGraphicFramePr>
        <p:xfrm>
          <a:off x="6959600" y="4374298"/>
          <a:ext cx="3641382" cy="1648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19240" imgH="914400" progId="Equation.DSMT4">
                  <p:embed/>
                </p:oleObj>
              </mc:Choice>
              <mc:Fallback>
                <p:oleObj name="Equation" r:id="rId8" imgW="201924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59600" y="4374298"/>
                        <a:ext cx="3641382" cy="1648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406C087A-A9E6-3028-AEF3-5127A26229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422888"/>
              </p:ext>
            </p:extLst>
          </p:nvPr>
        </p:nvGraphicFramePr>
        <p:xfrm>
          <a:off x="1540589" y="4231762"/>
          <a:ext cx="3609395" cy="1879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45960" imgH="1117440" progId="Equation.DSMT4">
                  <p:embed/>
                </p:oleObj>
              </mc:Choice>
              <mc:Fallback>
                <p:oleObj name="Equation" r:id="rId10" imgW="214596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40589" y="4231762"/>
                        <a:ext cx="3609395" cy="1879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箭头: 下 20">
            <a:extLst>
              <a:ext uri="{FF2B5EF4-FFF2-40B4-BE49-F238E27FC236}">
                <a16:creationId xmlns:a16="http://schemas.microsoft.com/office/drawing/2014/main" id="{DCA76AB2-54D2-EB3D-14A9-1E246128C750}"/>
              </a:ext>
            </a:extLst>
          </p:cNvPr>
          <p:cNvSpPr/>
          <p:nvPr/>
        </p:nvSpPr>
        <p:spPr>
          <a:xfrm>
            <a:off x="8690499" y="3307255"/>
            <a:ext cx="462379" cy="8097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左 21">
            <a:extLst>
              <a:ext uri="{FF2B5EF4-FFF2-40B4-BE49-F238E27FC236}">
                <a16:creationId xmlns:a16="http://schemas.microsoft.com/office/drawing/2014/main" id="{F8CA44EE-7FEC-9155-13C9-45B7531DA8BD}"/>
              </a:ext>
            </a:extLst>
          </p:cNvPr>
          <p:cNvSpPr/>
          <p:nvPr/>
        </p:nvSpPr>
        <p:spPr>
          <a:xfrm>
            <a:off x="5707497" y="5069150"/>
            <a:ext cx="694592" cy="3429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84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1271B86-262B-4E99-9AC9-8B07575F37D0}"/>
              </a:ext>
            </a:extLst>
          </p:cNvPr>
          <p:cNvGrpSpPr/>
          <p:nvPr/>
        </p:nvGrpSpPr>
        <p:grpSpPr>
          <a:xfrm>
            <a:off x="97654" y="726593"/>
            <a:ext cx="3022846" cy="45767"/>
            <a:chOff x="798990" y="913069"/>
            <a:chExt cx="3022846" cy="4576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7923DED-DE0D-4B93-A30B-E5048084DE7B}"/>
                </a:ext>
              </a:extLst>
            </p:cNvPr>
            <p:cNvSpPr/>
            <p:nvPr/>
          </p:nvSpPr>
          <p:spPr>
            <a:xfrm>
              <a:off x="798990" y="913069"/>
              <a:ext cx="674703" cy="4571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D246DEC-08F5-42F9-91E7-7EBF2F451CEB}"/>
                </a:ext>
              </a:extLst>
            </p:cNvPr>
            <p:cNvSpPr/>
            <p:nvPr/>
          </p:nvSpPr>
          <p:spPr>
            <a:xfrm>
              <a:off x="1482570" y="913117"/>
              <a:ext cx="1025371" cy="4571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6EDF84B-08C5-4267-B06D-7D259A7A1B50}"/>
                </a:ext>
              </a:extLst>
            </p:cNvPr>
            <p:cNvSpPr/>
            <p:nvPr/>
          </p:nvSpPr>
          <p:spPr>
            <a:xfrm>
              <a:off x="2507942" y="913069"/>
              <a:ext cx="1313894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5F60226B-D5DF-4EAC-AF5D-494D2BE5B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F0D7DE9-58FF-4151-8E70-1902BBBA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4F563D-980C-42CB-AA35-57406FBE2B42}"/>
              </a:ext>
            </a:extLst>
          </p:cNvPr>
          <p:cNvSpPr txBox="1"/>
          <p:nvPr/>
        </p:nvSpPr>
        <p:spPr>
          <a:xfrm>
            <a:off x="97654" y="80214"/>
            <a:ext cx="897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高斯消元法求逆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D3D17AA8-21F1-416F-F998-55B600E3AA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82131"/>
              </p:ext>
            </p:extLst>
          </p:nvPr>
        </p:nvGraphicFramePr>
        <p:xfrm>
          <a:off x="4903883" y="313472"/>
          <a:ext cx="1769192" cy="1540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82680" imgH="1117440" progId="Equation.DSMT4">
                  <p:embed/>
                </p:oleObj>
              </mc:Choice>
              <mc:Fallback>
                <p:oleObj name="Equation" r:id="rId4" imgW="1282680" imgH="111744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D3D17AA8-21F1-416F-F998-55B600E3AA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03883" y="313472"/>
                        <a:ext cx="1769192" cy="1540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1A8E156-DB7A-2C40-A784-A50D3E0C81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873363"/>
              </p:ext>
            </p:extLst>
          </p:nvPr>
        </p:nvGraphicFramePr>
        <p:xfrm>
          <a:off x="98425" y="2743200"/>
          <a:ext cx="3609975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10349" imgH="1880708" progId="Equation.DSMT4">
                  <p:embed/>
                </p:oleObj>
              </mc:Choice>
              <mc:Fallback>
                <p:oleObj name="Equation" r:id="rId6" imgW="3610349" imgH="188070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425" y="2743200"/>
                        <a:ext cx="3609975" cy="1881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557265E8-A90B-2311-928C-88919343D3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005767"/>
              </p:ext>
            </p:extLst>
          </p:nvPr>
        </p:nvGraphicFramePr>
        <p:xfrm>
          <a:off x="4904721" y="2051726"/>
          <a:ext cx="1766038" cy="124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95280" imgH="914400" progId="Equation.DSMT4">
                  <p:embed/>
                </p:oleObj>
              </mc:Choice>
              <mc:Fallback>
                <p:oleObj name="Equation" r:id="rId8" imgW="12952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04721" y="2051726"/>
                        <a:ext cx="1766038" cy="1247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94347D75-DFA7-7BA1-1ED3-2B7317EB01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720579"/>
              </p:ext>
            </p:extLst>
          </p:nvPr>
        </p:nvGraphicFramePr>
        <p:xfrm>
          <a:off x="4903883" y="3630940"/>
          <a:ext cx="1766038" cy="146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46040" imgH="1117440" progId="Equation.DSMT4">
                  <p:embed/>
                </p:oleObj>
              </mc:Choice>
              <mc:Fallback>
                <p:oleObj name="Equation" r:id="rId10" imgW="134604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03883" y="3630940"/>
                        <a:ext cx="1766038" cy="1467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7D9254E-8661-8D39-12CB-AB7BEA8294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590938"/>
              </p:ext>
            </p:extLst>
          </p:nvPr>
        </p:nvGraphicFramePr>
        <p:xfrm>
          <a:off x="4940387" y="5430953"/>
          <a:ext cx="1766038" cy="1338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06360" imgH="914400" progId="Equation.DSMT4">
                  <p:embed/>
                </p:oleObj>
              </mc:Choice>
              <mc:Fallback>
                <p:oleObj name="Equation" r:id="rId12" imgW="12063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40387" y="5430953"/>
                        <a:ext cx="1766038" cy="13384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475BCF4-4E20-CB62-0EBD-1361EB356E95}"/>
              </a:ext>
            </a:extLst>
          </p:cNvPr>
          <p:cNvCxnSpPr>
            <a:cxnSpLocks/>
          </p:cNvCxnSpPr>
          <p:nvPr/>
        </p:nvCxnSpPr>
        <p:spPr>
          <a:xfrm flipV="1">
            <a:off x="3777401" y="1083969"/>
            <a:ext cx="1013877" cy="2546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C169A14-58FB-80D9-A8EC-AE0ACAA40BE9}"/>
              </a:ext>
            </a:extLst>
          </p:cNvPr>
          <p:cNvCxnSpPr>
            <a:cxnSpLocks/>
          </p:cNvCxnSpPr>
          <p:nvPr/>
        </p:nvCxnSpPr>
        <p:spPr>
          <a:xfrm flipV="1">
            <a:off x="3777401" y="2675307"/>
            <a:ext cx="1083074" cy="955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2B8EFC5-0C61-252C-CEE9-031D433077DF}"/>
              </a:ext>
            </a:extLst>
          </p:cNvPr>
          <p:cNvCxnSpPr>
            <a:cxnSpLocks/>
          </p:cNvCxnSpPr>
          <p:nvPr/>
        </p:nvCxnSpPr>
        <p:spPr>
          <a:xfrm>
            <a:off x="3777401" y="3630940"/>
            <a:ext cx="1013877" cy="94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36CF2BB-A934-A5E8-17F4-2439798C8DE7}"/>
              </a:ext>
            </a:extLst>
          </p:cNvPr>
          <p:cNvCxnSpPr>
            <a:cxnSpLocks/>
          </p:cNvCxnSpPr>
          <p:nvPr/>
        </p:nvCxnSpPr>
        <p:spPr>
          <a:xfrm>
            <a:off x="3777401" y="3630940"/>
            <a:ext cx="1083074" cy="2815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0FCA0A8C-F392-CA2B-8F4F-C8D2343205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683498"/>
              </p:ext>
            </p:extLst>
          </p:nvPr>
        </p:nvGraphicFramePr>
        <p:xfrm>
          <a:off x="7545728" y="80213"/>
          <a:ext cx="422209" cy="1829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80880" imgH="1650960" progId="Equation.DSMT4">
                  <p:embed/>
                </p:oleObj>
              </mc:Choice>
              <mc:Fallback>
                <p:oleObj name="Equation" r:id="rId14" imgW="380880" imgH="1650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545728" y="80213"/>
                        <a:ext cx="422209" cy="1829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3B9B9DFB-BAE6-AC81-E384-5B1D84A4F6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395157"/>
              </p:ext>
            </p:extLst>
          </p:nvPr>
        </p:nvGraphicFramePr>
        <p:xfrm>
          <a:off x="7545728" y="2028975"/>
          <a:ext cx="470754" cy="130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93480" imgH="1091880" progId="Equation.DSMT4">
                  <p:embed/>
                </p:oleObj>
              </mc:Choice>
              <mc:Fallback>
                <p:oleObj name="Equation" r:id="rId16" imgW="393480" imgH="1091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545728" y="2028975"/>
                        <a:ext cx="470754" cy="130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B482B90B-72B7-8DDF-A391-E231D8001F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806002"/>
              </p:ext>
            </p:extLst>
          </p:nvPr>
        </p:nvGraphicFramePr>
        <p:xfrm>
          <a:off x="7545727" y="3429000"/>
          <a:ext cx="422209" cy="1770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93480" imgH="1650960" progId="Equation.DSMT4">
                  <p:embed/>
                </p:oleObj>
              </mc:Choice>
              <mc:Fallback>
                <p:oleObj name="Equation" r:id="rId18" imgW="393480" imgH="1650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545727" y="3429000"/>
                        <a:ext cx="422209" cy="1770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3F5E9A91-006E-13D8-3CF0-0110E8F4ED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502893"/>
              </p:ext>
            </p:extLst>
          </p:nvPr>
        </p:nvGraphicFramePr>
        <p:xfrm>
          <a:off x="7497184" y="5257440"/>
          <a:ext cx="470753" cy="160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80880" imgH="1295280" progId="Equation.DSMT4">
                  <p:embed/>
                </p:oleObj>
              </mc:Choice>
              <mc:Fallback>
                <p:oleObj name="Equation" r:id="rId20" imgW="380880" imgH="1295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497184" y="5257440"/>
                        <a:ext cx="470753" cy="1600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箭头: 右 38">
            <a:extLst>
              <a:ext uri="{FF2B5EF4-FFF2-40B4-BE49-F238E27FC236}">
                <a16:creationId xmlns:a16="http://schemas.microsoft.com/office/drawing/2014/main" id="{42938CE9-E1AA-80B7-032B-72B0FF7053CA}"/>
              </a:ext>
            </a:extLst>
          </p:cNvPr>
          <p:cNvSpPr/>
          <p:nvPr/>
        </p:nvSpPr>
        <p:spPr>
          <a:xfrm>
            <a:off x="6840415" y="923192"/>
            <a:ext cx="536331" cy="254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FF278A7B-14AD-FFA8-4EB3-59A24C35539C}"/>
              </a:ext>
            </a:extLst>
          </p:cNvPr>
          <p:cNvSpPr/>
          <p:nvPr/>
        </p:nvSpPr>
        <p:spPr>
          <a:xfrm>
            <a:off x="6840415" y="2615711"/>
            <a:ext cx="536331" cy="254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8D08D4A6-F07E-84EA-8AEC-8FC4D6916F90}"/>
              </a:ext>
            </a:extLst>
          </p:cNvPr>
          <p:cNvSpPr/>
          <p:nvPr/>
        </p:nvSpPr>
        <p:spPr>
          <a:xfrm>
            <a:off x="6840415" y="4237432"/>
            <a:ext cx="536331" cy="254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12099ECB-560E-8B8D-096A-EA53687485DD}"/>
              </a:ext>
            </a:extLst>
          </p:cNvPr>
          <p:cNvSpPr/>
          <p:nvPr/>
        </p:nvSpPr>
        <p:spPr>
          <a:xfrm>
            <a:off x="6854521" y="5972699"/>
            <a:ext cx="536331" cy="254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92AEA8F0-ADEE-8D73-8898-AB28D52323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252973"/>
              </p:ext>
            </p:extLst>
          </p:nvPr>
        </p:nvGraphicFramePr>
        <p:xfrm>
          <a:off x="9150636" y="1909784"/>
          <a:ext cx="2510895" cy="294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409400" imgH="1650960" progId="Equation.DSMT4">
                  <p:embed/>
                </p:oleObj>
              </mc:Choice>
              <mc:Fallback>
                <p:oleObj name="Equation" r:id="rId22" imgW="1409400" imgH="1650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9150636" y="1909784"/>
                        <a:ext cx="2510895" cy="294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41B87ED-BE5B-19A5-B70A-14CBD18F7E65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8016482" y="994998"/>
            <a:ext cx="1134154" cy="23851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3C32DB8-615F-8063-C755-042236347EC2}"/>
              </a:ext>
            </a:extLst>
          </p:cNvPr>
          <p:cNvCxnSpPr>
            <a:cxnSpLocks/>
          </p:cNvCxnSpPr>
          <p:nvPr/>
        </p:nvCxnSpPr>
        <p:spPr>
          <a:xfrm>
            <a:off x="7986023" y="2743199"/>
            <a:ext cx="1095416" cy="6858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CE6E500-2210-D388-7335-1BCABC82C386}"/>
              </a:ext>
            </a:extLst>
          </p:cNvPr>
          <p:cNvCxnSpPr>
            <a:cxnSpLocks/>
          </p:cNvCxnSpPr>
          <p:nvPr/>
        </p:nvCxnSpPr>
        <p:spPr>
          <a:xfrm flipV="1">
            <a:off x="7998561" y="3454129"/>
            <a:ext cx="1073071" cy="8601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72F61FC9-087F-3FC5-2F70-3C541CDC53F5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7967937" y="3499319"/>
            <a:ext cx="1182699" cy="2558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798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1271B86-262B-4E99-9AC9-8B07575F37D0}"/>
              </a:ext>
            </a:extLst>
          </p:cNvPr>
          <p:cNvGrpSpPr/>
          <p:nvPr/>
        </p:nvGrpSpPr>
        <p:grpSpPr>
          <a:xfrm>
            <a:off x="97654" y="726593"/>
            <a:ext cx="3022846" cy="45767"/>
            <a:chOff x="798990" y="913069"/>
            <a:chExt cx="3022846" cy="4576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7923DED-DE0D-4B93-A30B-E5048084DE7B}"/>
                </a:ext>
              </a:extLst>
            </p:cNvPr>
            <p:cNvSpPr/>
            <p:nvPr/>
          </p:nvSpPr>
          <p:spPr>
            <a:xfrm>
              <a:off x="798990" y="913069"/>
              <a:ext cx="674703" cy="4571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D246DEC-08F5-42F9-91E7-7EBF2F451CEB}"/>
                </a:ext>
              </a:extLst>
            </p:cNvPr>
            <p:cNvSpPr/>
            <p:nvPr/>
          </p:nvSpPr>
          <p:spPr>
            <a:xfrm>
              <a:off x="1482570" y="913117"/>
              <a:ext cx="1025371" cy="4571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6EDF84B-08C5-4267-B06D-7D259A7A1B50}"/>
                </a:ext>
              </a:extLst>
            </p:cNvPr>
            <p:cNvSpPr/>
            <p:nvPr/>
          </p:nvSpPr>
          <p:spPr>
            <a:xfrm>
              <a:off x="2507942" y="913069"/>
              <a:ext cx="1313894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5F60226B-D5DF-4EAC-AF5D-494D2BE5B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D4F563D-980C-42CB-AA35-57406FBE2B42}"/>
              </a:ext>
            </a:extLst>
          </p:cNvPr>
          <p:cNvSpPr txBox="1"/>
          <p:nvPr/>
        </p:nvSpPr>
        <p:spPr>
          <a:xfrm>
            <a:off x="97654" y="80214"/>
            <a:ext cx="897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高斯消元法求逆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C6F8FCEF-5981-EB5D-090C-74EDBE6D4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749" y="1028698"/>
            <a:ext cx="4658387" cy="5121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CB25034-A532-A3BE-F7D7-285E8528B4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032142"/>
              </p:ext>
            </p:extLst>
          </p:nvPr>
        </p:nvGraphicFramePr>
        <p:xfrm>
          <a:off x="1071296" y="1891860"/>
          <a:ext cx="3310763" cy="3074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77680" imgH="1650960" progId="Equation.DSMT4">
                  <p:embed/>
                </p:oleObj>
              </mc:Choice>
              <mc:Fallback>
                <p:oleObj name="Equation" r:id="rId5" imgW="1777680" imgH="1650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1296" y="1891860"/>
                        <a:ext cx="3310763" cy="3074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443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1271B86-262B-4E99-9AC9-8B07575F37D0}"/>
              </a:ext>
            </a:extLst>
          </p:cNvPr>
          <p:cNvGrpSpPr/>
          <p:nvPr/>
        </p:nvGrpSpPr>
        <p:grpSpPr>
          <a:xfrm>
            <a:off x="97654" y="726593"/>
            <a:ext cx="3022846" cy="45767"/>
            <a:chOff x="798990" y="913069"/>
            <a:chExt cx="3022846" cy="4576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7923DED-DE0D-4B93-A30B-E5048084DE7B}"/>
                </a:ext>
              </a:extLst>
            </p:cNvPr>
            <p:cNvSpPr/>
            <p:nvPr/>
          </p:nvSpPr>
          <p:spPr>
            <a:xfrm>
              <a:off x="798990" y="913069"/>
              <a:ext cx="674703" cy="4571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D246DEC-08F5-42F9-91E7-7EBF2F451CEB}"/>
                </a:ext>
              </a:extLst>
            </p:cNvPr>
            <p:cNvSpPr/>
            <p:nvPr/>
          </p:nvSpPr>
          <p:spPr>
            <a:xfrm>
              <a:off x="1482570" y="913117"/>
              <a:ext cx="1025371" cy="4571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6EDF84B-08C5-4267-B06D-7D259A7A1B50}"/>
                </a:ext>
              </a:extLst>
            </p:cNvPr>
            <p:cNvSpPr/>
            <p:nvPr/>
          </p:nvSpPr>
          <p:spPr>
            <a:xfrm>
              <a:off x="2507942" y="913069"/>
              <a:ext cx="1313894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5F60226B-D5DF-4EAC-AF5D-494D2BE5B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F0D7DE9-58FF-4151-8E70-1902BBBA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4F563D-980C-42CB-AA35-57406FBE2B42}"/>
              </a:ext>
            </a:extLst>
          </p:cNvPr>
          <p:cNvSpPr txBox="1"/>
          <p:nvPr/>
        </p:nvSpPr>
        <p:spPr>
          <a:xfrm>
            <a:off x="97654" y="80214"/>
            <a:ext cx="897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高斯列主元消去法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1C88A9E-4CCA-52BC-ABC4-459D1301B1D4}"/>
              </a:ext>
            </a:extLst>
          </p:cNvPr>
          <p:cNvSpPr txBox="1"/>
          <p:nvPr/>
        </p:nvSpPr>
        <p:spPr>
          <a:xfrm>
            <a:off x="435005" y="1435419"/>
            <a:ext cx="9308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arenR"/>
            </a:pPr>
            <a:r>
              <a:rPr lang="zh-CN" altLang="zh-CN" dirty="0"/>
              <a:t>当主元为</a:t>
            </a:r>
            <a:r>
              <a:rPr lang="en-US" altLang="zh-CN" dirty="0"/>
              <a:t>0</a:t>
            </a:r>
            <a:r>
              <a:rPr lang="zh-CN" altLang="zh-CN" dirty="0"/>
              <a:t>时，高斯消元法中倍乘因子无法计算（</a:t>
            </a:r>
            <a:r>
              <a:rPr lang="en-US" altLang="zh-CN" dirty="0"/>
              <a:t>0</a:t>
            </a:r>
            <a:r>
              <a:rPr lang="zh-CN" altLang="zh-CN" dirty="0"/>
              <a:t>不能作为除数）；</a:t>
            </a:r>
          </a:p>
          <a:p>
            <a:pPr marL="342900" lvl="0" indent="-342900" algn="just">
              <a:buFont typeface="+mj-lt"/>
              <a:buAutoNum type="arabicParenR"/>
            </a:pPr>
            <a:r>
              <a:rPr lang="zh-CN" altLang="zh-CN" dirty="0"/>
              <a:t>当主元绝对值较小且不为</a:t>
            </a:r>
            <a:r>
              <a:rPr lang="en-US" altLang="zh-CN" dirty="0"/>
              <a:t>0</a:t>
            </a:r>
            <a:r>
              <a:rPr lang="zh-CN" altLang="zh-CN" dirty="0"/>
              <a:t>时，计算所得的结果误差较大。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661DEE9-C5E3-5803-CF0A-2E7FF18223D7}"/>
              </a:ext>
            </a:extLst>
          </p:cNvPr>
          <p:cNvSpPr txBox="1"/>
          <p:nvPr/>
        </p:nvSpPr>
        <p:spPr>
          <a:xfrm>
            <a:off x="435005" y="2355628"/>
            <a:ext cx="110409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/>
              <a:t>改进方法：高斯消元法的基础上添加换行操作；</a:t>
            </a:r>
            <a:endParaRPr lang="en-US" altLang="zh-CN" dirty="0"/>
          </a:p>
          <a:p>
            <a:r>
              <a:rPr lang="zh-CN" altLang="zh-CN" dirty="0"/>
              <a:t>换行操作具体过程如下：从</a:t>
            </a:r>
            <a:r>
              <a:rPr lang="zh-CN" altLang="zh-CN" dirty="0">
                <a:solidFill>
                  <a:srgbClr val="FF0000"/>
                </a:solidFill>
              </a:rPr>
              <a:t>主元所在列向下寻找绝对值最大的元素所在行</a:t>
            </a:r>
            <a:r>
              <a:rPr lang="zh-CN" altLang="zh-CN" dirty="0"/>
              <a:t>，将该行与主元所在行交换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6534080-3042-A9A1-83AA-DF5EB6042B34}"/>
              </a:ext>
            </a:extLst>
          </p:cNvPr>
          <p:cNvSpPr txBox="1"/>
          <p:nvPr/>
        </p:nvSpPr>
        <p:spPr>
          <a:xfrm>
            <a:off x="435005" y="1006706"/>
            <a:ext cx="6141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存在的问题：</a:t>
            </a: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8A2141B4-7550-A3A3-A28B-7183103F2D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815369"/>
              </p:ext>
            </p:extLst>
          </p:nvPr>
        </p:nvGraphicFramePr>
        <p:xfrm>
          <a:off x="225499" y="3856042"/>
          <a:ext cx="4359817" cy="1678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74560" imgH="914400" progId="Equation.DSMT4">
                  <p:embed/>
                </p:oleObj>
              </mc:Choice>
              <mc:Fallback>
                <p:oleObj name="Equation" r:id="rId4" imgW="23745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5499" y="3856042"/>
                        <a:ext cx="4359817" cy="1678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1D7B1E35-DA3C-ED0D-0214-A36130992A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731490"/>
              </p:ext>
            </p:extLst>
          </p:nvPr>
        </p:nvGraphicFramePr>
        <p:xfrm>
          <a:off x="7102633" y="3856042"/>
          <a:ext cx="3563888" cy="1807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03240" imgH="914400" progId="Equation.DSMT4">
                  <p:embed/>
                </p:oleObj>
              </mc:Choice>
              <mc:Fallback>
                <p:oleObj name="Equation" r:id="rId6" imgW="180324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02633" y="3856042"/>
                        <a:ext cx="3563888" cy="1807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箭头: 右 23">
            <a:extLst>
              <a:ext uri="{FF2B5EF4-FFF2-40B4-BE49-F238E27FC236}">
                <a16:creationId xmlns:a16="http://schemas.microsoft.com/office/drawing/2014/main" id="{C30CE587-76D5-8BE4-2983-B3B78A5883AD}"/>
              </a:ext>
            </a:extLst>
          </p:cNvPr>
          <p:cNvSpPr/>
          <p:nvPr/>
        </p:nvSpPr>
        <p:spPr>
          <a:xfrm>
            <a:off x="5325027" y="4369777"/>
            <a:ext cx="1151793" cy="5275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648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1271B86-262B-4E99-9AC9-8B07575F37D0}"/>
              </a:ext>
            </a:extLst>
          </p:cNvPr>
          <p:cNvGrpSpPr/>
          <p:nvPr/>
        </p:nvGrpSpPr>
        <p:grpSpPr>
          <a:xfrm>
            <a:off x="97654" y="726593"/>
            <a:ext cx="3022846" cy="45767"/>
            <a:chOff x="798990" y="913069"/>
            <a:chExt cx="3022846" cy="4576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7923DED-DE0D-4B93-A30B-E5048084DE7B}"/>
                </a:ext>
              </a:extLst>
            </p:cNvPr>
            <p:cNvSpPr/>
            <p:nvPr/>
          </p:nvSpPr>
          <p:spPr>
            <a:xfrm>
              <a:off x="798990" y="913069"/>
              <a:ext cx="674703" cy="4571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D246DEC-08F5-42F9-91E7-7EBF2F451CEB}"/>
                </a:ext>
              </a:extLst>
            </p:cNvPr>
            <p:cNvSpPr/>
            <p:nvPr/>
          </p:nvSpPr>
          <p:spPr>
            <a:xfrm>
              <a:off x="1482570" y="913117"/>
              <a:ext cx="1025371" cy="4571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6EDF84B-08C5-4267-B06D-7D259A7A1B50}"/>
                </a:ext>
              </a:extLst>
            </p:cNvPr>
            <p:cNvSpPr/>
            <p:nvPr/>
          </p:nvSpPr>
          <p:spPr>
            <a:xfrm>
              <a:off x="2507942" y="913069"/>
              <a:ext cx="1313894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5F60226B-D5DF-4EAC-AF5D-494D2BE5B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F0D7DE9-58FF-4151-8E70-1902BBBA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4F563D-980C-42CB-AA35-57406FBE2B42}"/>
              </a:ext>
            </a:extLst>
          </p:cNvPr>
          <p:cNvSpPr txBox="1"/>
          <p:nvPr/>
        </p:nvSpPr>
        <p:spPr>
          <a:xfrm>
            <a:off x="97654" y="80214"/>
            <a:ext cx="897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高斯列主元消去法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图片 1">
            <a:extLst>
              <a:ext uri="{FF2B5EF4-FFF2-40B4-BE49-F238E27FC236}">
                <a16:creationId xmlns:a16="http://schemas.microsoft.com/office/drawing/2014/main" id="{4769BDCA-0EEC-C6A2-DA1A-2CC96C681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482" y="1076148"/>
            <a:ext cx="4925035" cy="517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1174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>
            <a:extLst>
              <a:ext uri="{FF2B5EF4-FFF2-40B4-BE49-F238E27FC236}">
                <a16:creationId xmlns:a16="http://schemas.microsoft.com/office/drawing/2014/main" id="{A81C6ADF-C39F-B475-F578-B82706CA3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796" y="0"/>
            <a:ext cx="1224579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7001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6370320"/>
            <a:ext cx="12192000" cy="487680"/>
          </a:xfrm>
          <a:prstGeom prst="rect">
            <a:avLst/>
          </a:prstGeom>
          <a:solidFill>
            <a:srgbClr val="AA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ED82036-47A6-1E32-CCA8-F7A983572BC8}"/>
              </a:ext>
            </a:extLst>
          </p:cNvPr>
          <p:cNvSpPr txBox="1">
            <a:spLocks/>
          </p:cNvSpPr>
          <p:nvPr/>
        </p:nvSpPr>
        <p:spPr>
          <a:xfrm>
            <a:off x="2940817" y="2622929"/>
            <a:ext cx="5618983" cy="184747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8800" b="1" dirty="0"/>
              <a:t>Thanks</a:t>
            </a:r>
            <a:endParaRPr lang="zh-CN" altLang="en-US" sz="88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F4D295-526B-78F8-A6FE-D26041AE9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0"/>
            <a:ext cx="3301139" cy="6858000"/>
          </a:xfrm>
          <a:prstGeom prst="rect">
            <a:avLst/>
          </a:prstGeom>
          <a:solidFill>
            <a:srgbClr val="47A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Franklin Gothic Book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>
            <p:custDataLst>
              <p:tags r:id="rId1"/>
            </p:custDataLst>
          </p:nvPr>
        </p:nvSpPr>
        <p:spPr>
          <a:xfrm>
            <a:off x="471735" y="4331779"/>
            <a:ext cx="243262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i="1">
                <a:solidFill>
                  <a:schemeClr val="tx2">
                    <a:alpha val="36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CONTENT</a:t>
            </a:r>
          </a:p>
        </p:txBody>
      </p:sp>
      <p:grpSp>
        <p:nvGrpSpPr>
          <p:cNvPr id="8" name="Text3"/>
          <p:cNvGrpSpPr/>
          <p:nvPr/>
        </p:nvGrpSpPr>
        <p:grpSpPr>
          <a:xfrm>
            <a:off x="4454352" y="2193159"/>
            <a:ext cx="7435962" cy="640467"/>
            <a:chOff x="6105" y="2657"/>
            <a:chExt cx="8418" cy="725"/>
          </a:xfrm>
        </p:grpSpPr>
        <p:sp>
          <p:nvSpPr>
            <p:cNvPr id="5" name="Text1"/>
            <p:cNvSpPr txBox="1"/>
            <p:nvPr>
              <p:custDataLst>
                <p:tags r:id="rId5"/>
              </p:custDataLst>
            </p:nvPr>
          </p:nvSpPr>
          <p:spPr>
            <a:xfrm>
              <a:off x="6824" y="2657"/>
              <a:ext cx="7699" cy="72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高斯消元法基本过程</a:t>
              </a:r>
              <a:endParaRPr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7" name="Text2"/>
            <p:cNvSpPr txBox="1"/>
            <p:nvPr/>
          </p:nvSpPr>
          <p:spPr>
            <a:xfrm>
              <a:off x="6105" y="2707"/>
              <a:ext cx="719" cy="62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</a:p>
          </p:txBody>
        </p:sp>
      </p:grpSp>
      <p:sp>
        <p:nvSpPr>
          <p:cNvPr id="10" name="TextBox 30"/>
          <p:cNvSpPr txBox="1"/>
          <p:nvPr>
            <p:custDataLst>
              <p:tags r:id="rId2"/>
            </p:custDataLst>
          </p:nvPr>
        </p:nvSpPr>
        <p:spPr>
          <a:xfrm>
            <a:off x="471734" y="3539274"/>
            <a:ext cx="243262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en-US" sz="4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5" name="Text6"/>
          <p:cNvGrpSpPr/>
          <p:nvPr/>
        </p:nvGrpSpPr>
        <p:grpSpPr>
          <a:xfrm>
            <a:off x="4454352" y="3030404"/>
            <a:ext cx="7435962" cy="640467"/>
            <a:chOff x="6105" y="2657"/>
            <a:chExt cx="8418" cy="725"/>
          </a:xfrm>
        </p:grpSpPr>
        <p:sp>
          <p:nvSpPr>
            <p:cNvPr id="29" name="Text4"/>
            <p:cNvSpPr txBox="1"/>
            <p:nvPr>
              <p:custDataLst>
                <p:tags r:id="rId4"/>
              </p:custDataLst>
            </p:nvPr>
          </p:nvSpPr>
          <p:spPr>
            <a:xfrm>
              <a:off x="6824" y="2657"/>
              <a:ext cx="7699" cy="72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高斯消元法求逆</a:t>
              </a:r>
              <a:endParaRPr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0" name="Text5"/>
            <p:cNvSpPr txBox="1"/>
            <p:nvPr/>
          </p:nvSpPr>
          <p:spPr>
            <a:xfrm>
              <a:off x="6105" y="2707"/>
              <a:ext cx="719" cy="62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</a:p>
          </p:txBody>
        </p:sp>
      </p:grpSp>
      <p:grpSp>
        <p:nvGrpSpPr>
          <p:cNvPr id="34" name="Text9"/>
          <p:cNvGrpSpPr/>
          <p:nvPr/>
        </p:nvGrpSpPr>
        <p:grpSpPr>
          <a:xfrm>
            <a:off x="4454352" y="3867649"/>
            <a:ext cx="7435962" cy="640467"/>
            <a:chOff x="6105" y="2657"/>
            <a:chExt cx="8418" cy="725"/>
          </a:xfrm>
        </p:grpSpPr>
        <p:sp>
          <p:nvSpPr>
            <p:cNvPr id="35" name="Text7"/>
            <p:cNvSpPr txBox="1"/>
            <p:nvPr>
              <p:custDataLst>
                <p:tags r:id="rId3"/>
              </p:custDataLst>
            </p:nvPr>
          </p:nvSpPr>
          <p:spPr>
            <a:xfrm>
              <a:off x="6824" y="2657"/>
              <a:ext cx="7699" cy="72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高斯列主元消去法</a:t>
              </a:r>
              <a:endParaRPr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6" name="Text8"/>
            <p:cNvSpPr txBox="1"/>
            <p:nvPr/>
          </p:nvSpPr>
          <p:spPr>
            <a:xfrm>
              <a:off x="6105" y="2707"/>
              <a:ext cx="719" cy="62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</a:p>
          </p:txBody>
        </p:sp>
      </p:grpSp>
      <p:pic>
        <p:nvPicPr>
          <p:cNvPr id="49" name="3D-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67" y="1856658"/>
            <a:ext cx="1559258" cy="1559258"/>
          </a:xfrm>
          <a:prstGeom prst="rect">
            <a:avLst/>
          </a:prstGeom>
        </p:spPr>
      </p:pic>
      <p:grpSp>
        <p:nvGrpSpPr>
          <p:cNvPr id="61" name="组合 60"/>
          <p:cNvGrpSpPr/>
          <p:nvPr/>
        </p:nvGrpSpPr>
        <p:grpSpPr>
          <a:xfrm>
            <a:off x="11583559" y="305607"/>
            <a:ext cx="322825" cy="236834"/>
            <a:chOff x="11551150" y="359851"/>
            <a:chExt cx="234219" cy="171830"/>
          </a:xfrm>
        </p:grpSpPr>
        <p:sp>
          <p:nvSpPr>
            <p:cNvPr id="58" name="任意多边形: 形状 57"/>
            <p:cNvSpPr/>
            <p:nvPr/>
          </p:nvSpPr>
          <p:spPr>
            <a:xfrm>
              <a:off x="11551150" y="359851"/>
              <a:ext cx="234219" cy="38004"/>
            </a:xfrm>
            <a:custGeom>
              <a:avLst/>
              <a:gdLst>
                <a:gd name="connsiteX0" fmla="*/ 215170 w 234219"/>
                <a:gd name="connsiteY0" fmla="*/ 0 h 38004"/>
                <a:gd name="connsiteX1" fmla="*/ 234220 w 234219"/>
                <a:gd name="connsiteY1" fmla="*/ 0 h 38004"/>
                <a:gd name="connsiteX2" fmla="*/ 234220 w 234219"/>
                <a:gd name="connsiteY2" fmla="*/ 38005 h 38004"/>
                <a:gd name="connsiteX3" fmla="*/ 215170 w 234219"/>
                <a:gd name="connsiteY3" fmla="*/ 38005 h 38004"/>
                <a:gd name="connsiteX4" fmla="*/ 19050 w 234219"/>
                <a:gd name="connsiteY4" fmla="*/ 38005 h 38004"/>
                <a:gd name="connsiteX5" fmla="*/ 0 w 234219"/>
                <a:gd name="connsiteY5" fmla="*/ 38005 h 38004"/>
                <a:gd name="connsiteX6" fmla="*/ 0 w 234219"/>
                <a:gd name="connsiteY6" fmla="*/ 0 h 38004"/>
                <a:gd name="connsiteX7" fmla="*/ 19050 w 234219"/>
                <a:gd name="connsiteY7" fmla="*/ 0 h 3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4219" h="38004">
                  <a:moveTo>
                    <a:pt x="215170" y="0"/>
                  </a:moveTo>
                  <a:cubicBezTo>
                    <a:pt x="225691" y="0"/>
                    <a:pt x="234220" y="0"/>
                    <a:pt x="234220" y="0"/>
                  </a:cubicBezTo>
                  <a:lnTo>
                    <a:pt x="234220" y="38005"/>
                  </a:lnTo>
                  <a:cubicBezTo>
                    <a:pt x="234220" y="38005"/>
                    <a:pt x="225691" y="38005"/>
                    <a:pt x="215170" y="38005"/>
                  </a:cubicBezTo>
                  <a:lnTo>
                    <a:pt x="19050" y="38005"/>
                  </a:lnTo>
                  <a:cubicBezTo>
                    <a:pt x="8529" y="38005"/>
                    <a:pt x="0" y="38005"/>
                    <a:pt x="0" y="38005"/>
                  </a:cubicBezTo>
                  <a:lnTo>
                    <a:pt x="0" y="0"/>
                  </a:lnTo>
                  <a:cubicBezTo>
                    <a:pt x="0" y="0"/>
                    <a:pt x="8529" y="0"/>
                    <a:pt x="19050" y="0"/>
                  </a:cubicBezTo>
                  <a:close/>
                </a:path>
              </a:pathLst>
            </a:custGeom>
            <a:solidFill>
              <a:srgbClr val="420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11551150" y="426716"/>
              <a:ext cx="234219" cy="38004"/>
            </a:xfrm>
            <a:custGeom>
              <a:avLst/>
              <a:gdLst>
                <a:gd name="connsiteX0" fmla="*/ 215170 w 234219"/>
                <a:gd name="connsiteY0" fmla="*/ 0 h 38004"/>
                <a:gd name="connsiteX1" fmla="*/ 234220 w 234219"/>
                <a:gd name="connsiteY1" fmla="*/ 0 h 38004"/>
                <a:gd name="connsiteX2" fmla="*/ 234220 w 234219"/>
                <a:gd name="connsiteY2" fmla="*/ 38005 h 38004"/>
                <a:gd name="connsiteX3" fmla="*/ 215170 w 234219"/>
                <a:gd name="connsiteY3" fmla="*/ 38005 h 38004"/>
                <a:gd name="connsiteX4" fmla="*/ 19050 w 234219"/>
                <a:gd name="connsiteY4" fmla="*/ 38005 h 38004"/>
                <a:gd name="connsiteX5" fmla="*/ 0 w 234219"/>
                <a:gd name="connsiteY5" fmla="*/ 38005 h 38004"/>
                <a:gd name="connsiteX6" fmla="*/ 0 w 234219"/>
                <a:gd name="connsiteY6" fmla="*/ 0 h 38004"/>
                <a:gd name="connsiteX7" fmla="*/ 19050 w 234219"/>
                <a:gd name="connsiteY7" fmla="*/ 0 h 3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4219" h="38004">
                  <a:moveTo>
                    <a:pt x="215170" y="0"/>
                  </a:moveTo>
                  <a:cubicBezTo>
                    <a:pt x="225691" y="0"/>
                    <a:pt x="234220" y="0"/>
                    <a:pt x="234220" y="0"/>
                  </a:cubicBezTo>
                  <a:lnTo>
                    <a:pt x="234220" y="38005"/>
                  </a:lnTo>
                  <a:cubicBezTo>
                    <a:pt x="234220" y="38005"/>
                    <a:pt x="225691" y="38005"/>
                    <a:pt x="215170" y="38005"/>
                  </a:cubicBezTo>
                  <a:lnTo>
                    <a:pt x="19050" y="38005"/>
                  </a:lnTo>
                  <a:cubicBezTo>
                    <a:pt x="8529" y="38005"/>
                    <a:pt x="0" y="38005"/>
                    <a:pt x="0" y="38005"/>
                  </a:cubicBezTo>
                  <a:lnTo>
                    <a:pt x="0" y="0"/>
                  </a:lnTo>
                  <a:cubicBezTo>
                    <a:pt x="0" y="0"/>
                    <a:pt x="8529" y="0"/>
                    <a:pt x="19050" y="0"/>
                  </a:cubicBezTo>
                  <a:close/>
                </a:path>
              </a:pathLst>
            </a:custGeom>
            <a:solidFill>
              <a:srgbClr val="420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11551150" y="493677"/>
              <a:ext cx="234219" cy="38004"/>
            </a:xfrm>
            <a:custGeom>
              <a:avLst/>
              <a:gdLst>
                <a:gd name="connsiteX0" fmla="*/ 215170 w 234219"/>
                <a:gd name="connsiteY0" fmla="*/ 0 h 38004"/>
                <a:gd name="connsiteX1" fmla="*/ 234220 w 234219"/>
                <a:gd name="connsiteY1" fmla="*/ 0 h 38004"/>
                <a:gd name="connsiteX2" fmla="*/ 234220 w 234219"/>
                <a:gd name="connsiteY2" fmla="*/ 38005 h 38004"/>
                <a:gd name="connsiteX3" fmla="*/ 215170 w 234219"/>
                <a:gd name="connsiteY3" fmla="*/ 38005 h 38004"/>
                <a:gd name="connsiteX4" fmla="*/ 19050 w 234219"/>
                <a:gd name="connsiteY4" fmla="*/ 38005 h 38004"/>
                <a:gd name="connsiteX5" fmla="*/ 0 w 234219"/>
                <a:gd name="connsiteY5" fmla="*/ 38005 h 38004"/>
                <a:gd name="connsiteX6" fmla="*/ 0 w 234219"/>
                <a:gd name="connsiteY6" fmla="*/ 0 h 38004"/>
                <a:gd name="connsiteX7" fmla="*/ 19050 w 234219"/>
                <a:gd name="connsiteY7" fmla="*/ 0 h 3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4219" h="38004">
                  <a:moveTo>
                    <a:pt x="215170" y="0"/>
                  </a:moveTo>
                  <a:cubicBezTo>
                    <a:pt x="225691" y="0"/>
                    <a:pt x="234220" y="0"/>
                    <a:pt x="234220" y="0"/>
                  </a:cubicBezTo>
                  <a:lnTo>
                    <a:pt x="234220" y="38005"/>
                  </a:lnTo>
                  <a:cubicBezTo>
                    <a:pt x="234220" y="38005"/>
                    <a:pt x="225691" y="38005"/>
                    <a:pt x="215170" y="38005"/>
                  </a:cubicBezTo>
                  <a:lnTo>
                    <a:pt x="19050" y="38005"/>
                  </a:lnTo>
                  <a:cubicBezTo>
                    <a:pt x="8529" y="38005"/>
                    <a:pt x="0" y="38005"/>
                    <a:pt x="0" y="38005"/>
                  </a:cubicBezTo>
                  <a:lnTo>
                    <a:pt x="0" y="0"/>
                  </a:lnTo>
                  <a:cubicBezTo>
                    <a:pt x="0" y="0"/>
                    <a:pt x="8529" y="0"/>
                    <a:pt x="19050" y="0"/>
                  </a:cubicBezTo>
                  <a:close/>
                </a:path>
              </a:pathLst>
            </a:custGeom>
            <a:solidFill>
              <a:srgbClr val="420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1271B86-262B-4E99-9AC9-8B07575F37D0}"/>
              </a:ext>
            </a:extLst>
          </p:cNvPr>
          <p:cNvGrpSpPr/>
          <p:nvPr/>
        </p:nvGrpSpPr>
        <p:grpSpPr>
          <a:xfrm>
            <a:off x="97654" y="726593"/>
            <a:ext cx="3022846" cy="45767"/>
            <a:chOff x="798990" y="913069"/>
            <a:chExt cx="3022846" cy="4576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7923DED-DE0D-4B93-A30B-E5048084DE7B}"/>
                </a:ext>
              </a:extLst>
            </p:cNvPr>
            <p:cNvSpPr/>
            <p:nvPr/>
          </p:nvSpPr>
          <p:spPr>
            <a:xfrm>
              <a:off x="798990" y="913069"/>
              <a:ext cx="674703" cy="4571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D246DEC-08F5-42F9-91E7-7EBF2F451CEB}"/>
                </a:ext>
              </a:extLst>
            </p:cNvPr>
            <p:cNvSpPr/>
            <p:nvPr/>
          </p:nvSpPr>
          <p:spPr>
            <a:xfrm>
              <a:off x="1482570" y="913117"/>
              <a:ext cx="1025371" cy="4571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6EDF84B-08C5-4267-B06D-7D259A7A1B50}"/>
                </a:ext>
              </a:extLst>
            </p:cNvPr>
            <p:cNvSpPr/>
            <p:nvPr/>
          </p:nvSpPr>
          <p:spPr>
            <a:xfrm>
              <a:off x="2507942" y="913069"/>
              <a:ext cx="1313894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5F60226B-D5DF-4EAC-AF5D-494D2BE5B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F0D7DE9-58FF-4151-8E70-1902BBBA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0704" y="6323951"/>
            <a:ext cx="2743200" cy="365125"/>
          </a:xfrm>
        </p:spPr>
        <p:txBody>
          <a:bodyPr/>
          <a:lstStyle/>
          <a:p>
            <a:fld id="{C16A299C-C6DF-4584-B92B-B03EC3B85A55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4F563D-980C-42CB-AA35-57406FBE2B42}"/>
              </a:ext>
            </a:extLst>
          </p:cNvPr>
          <p:cNvSpPr txBox="1"/>
          <p:nvPr/>
        </p:nvSpPr>
        <p:spPr>
          <a:xfrm>
            <a:off x="97654" y="80214"/>
            <a:ext cx="897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高斯消元法基本过程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EE2E7F5-D482-2975-8226-EE2D604BB5E9}"/>
                  </a:ext>
                </a:extLst>
              </p:cNvPr>
              <p:cNvSpPr txBox="1"/>
              <p:nvPr/>
            </p:nvSpPr>
            <p:spPr>
              <a:xfrm>
                <a:off x="1409699" y="1145205"/>
                <a:ext cx="937260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已知向量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400" i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240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sz="2400" dirty="0"/>
                  <a:t>，矩阵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400" i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2400" i="0" smtClean="0">
                            <a:latin typeface="Cambria Math" panose="02040503050406030204" pitchFamily="18" charset="0"/>
                          </a:rPr>
                          <m:t>4×4</m:t>
                        </m:r>
                      </m:sup>
                    </m:sSup>
                  </m:oMath>
                </a14:m>
                <a:r>
                  <a:rPr lang="zh-CN" altLang="en-US" sz="2400" dirty="0"/>
                  <a:t>，线性方程组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zh-CN" altLang="en-US" sz="2400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，其中</a:t>
                </a:r>
                <a:r>
                  <a:rPr lang="zh-CN" altLang="en-US" dirty="0"/>
                  <a:t>： </a:t>
                </a: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EE2E7F5-D482-2975-8226-EE2D604BB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699" y="1145205"/>
                <a:ext cx="9372602" cy="461665"/>
              </a:xfrm>
              <a:prstGeom prst="rect">
                <a:avLst/>
              </a:prstGeom>
              <a:blipFill>
                <a:blip r:embed="rId4"/>
                <a:stretch>
                  <a:fillRect l="-975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BE75EF78-A763-0B02-4AED-39490B57FC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119097"/>
              </p:ext>
            </p:extLst>
          </p:nvPr>
        </p:nvGraphicFramePr>
        <p:xfrm>
          <a:off x="3120500" y="1790945"/>
          <a:ext cx="3348038" cy="179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01720" imgH="914400" progId="Equation.DSMT4">
                  <p:embed/>
                </p:oleObj>
              </mc:Choice>
              <mc:Fallback>
                <p:oleObj name="Equation" r:id="rId5" imgW="170172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0500" y="1790945"/>
                        <a:ext cx="3348038" cy="179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0A5D8441-32F1-5BF0-D16A-AE45503EF9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785855"/>
              </p:ext>
            </p:extLst>
          </p:nvPr>
        </p:nvGraphicFramePr>
        <p:xfrm>
          <a:off x="3965358" y="4494856"/>
          <a:ext cx="2374284" cy="196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04840" imgH="914400" progId="Equation.DSMT4">
                  <p:embed/>
                </p:oleObj>
              </mc:Choice>
              <mc:Fallback>
                <p:oleObj name="Equation" r:id="rId7" imgW="110484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65358" y="4494856"/>
                        <a:ext cx="2374284" cy="1964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箭头: 下 19">
            <a:extLst>
              <a:ext uri="{FF2B5EF4-FFF2-40B4-BE49-F238E27FC236}">
                <a16:creationId xmlns:a16="http://schemas.microsoft.com/office/drawing/2014/main" id="{8FE2E092-BAC5-945D-4214-D594ED0EEEB6}"/>
              </a:ext>
            </a:extLst>
          </p:cNvPr>
          <p:cNvSpPr/>
          <p:nvPr/>
        </p:nvSpPr>
        <p:spPr>
          <a:xfrm>
            <a:off x="4835000" y="3747803"/>
            <a:ext cx="635000" cy="6096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36872FE-1DC9-9B1F-B943-407040376499}"/>
              </a:ext>
            </a:extLst>
          </p:cNvPr>
          <p:cNvSpPr txBox="1"/>
          <p:nvPr/>
        </p:nvSpPr>
        <p:spPr>
          <a:xfrm>
            <a:off x="1646272" y="524648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写成增广矩阵</a:t>
            </a:r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9491B574-DC7C-2695-6306-52A375B6D1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628449"/>
              </p:ext>
            </p:extLst>
          </p:nvPr>
        </p:nvGraphicFramePr>
        <p:xfrm>
          <a:off x="7445552" y="3184416"/>
          <a:ext cx="2678243" cy="771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87240" imgH="457200" progId="Equation.DSMT4">
                  <p:embed/>
                </p:oleObj>
              </mc:Choice>
              <mc:Fallback>
                <p:oleObj name="Equation" r:id="rId9" imgW="1587240" imgH="45720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44D519C2-5E75-E230-2F6C-F6ECC09146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45552" y="3184416"/>
                        <a:ext cx="2678243" cy="771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056">
            <a:extLst>
              <a:ext uri="{FF2B5EF4-FFF2-40B4-BE49-F238E27FC236}">
                <a16:creationId xmlns:a16="http://schemas.microsoft.com/office/drawing/2014/main" id="{AE242600-97EC-736E-AE3C-47F9582C0F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510986"/>
              </p:ext>
            </p:extLst>
          </p:nvPr>
        </p:nvGraphicFramePr>
        <p:xfrm>
          <a:off x="7355882" y="4953557"/>
          <a:ext cx="23114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69449" imgH="253890" progId="Equation.DSMT4">
                  <p:embed/>
                </p:oleObj>
              </mc:Choice>
              <mc:Fallback>
                <p:oleObj name="Equation" r:id="rId11" imgW="1269449" imgH="253890" progId="Equation.DSMT4">
                  <p:embed/>
                  <p:pic>
                    <p:nvPicPr>
                      <p:cNvPr id="27" name="Object 1056">
                        <a:extLst>
                          <a:ext uri="{FF2B5EF4-FFF2-40B4-BE49-F238E27FC236}">
                            <a16:creationId xmlns:a16="http://schemas.microsoft.com/office/drawing/2014/main" id="{66990BCC-FF26-2B59-54B1-6F98DCEFC1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5882" y="4953557"/>
                        <a:ext cx="23114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057">
            <a:extLst>
              <a:ext uri="{FF2B5EF4-FFF2-40B4-BE49-F238E27FC236}">
                <a16:creationId xmlns:a16="http://schemas.microsoft.com/office/drawing/2014/main" id="{31ACDB2E-1A06-FAA5-D139-71E2BE79C9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646548"/>
              </p:ext>
            </p:extLst>
          </p:nvPr>
        </p:nvGraphicFramePr>
        <p:xfrm>
          <a:off x="7356471" y="5530084"/>
          <a:ext cx="2499118" cy="485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244600" imgH="241300" progId="Equation.3">
                  <p:embed/>
                </p:oleObj>
              </mc:Choice>
              <mc:Fallback>
                <p:oleObj name="公式" r:id="rId13" imgW="1244600" imgH="241300" progId="Equation.3">
                  <p:embed/>
                  <p:pic>
                    <p:nvPicPr>
                      <p:cNvPr id="29" name="Object 1057">
                        <a:extLst>
                          <a:ext uri="{FF2B5EF4-FFF2-40B4-BE49-F238E27FC236}">
                            <a16:creationId xmlns:a16="http://schemas.microsoft.com/office/drawing/2014/main" id="{7EAA02D1-DDA8-8118-DD7D-F45CDF3D4D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6471" y="5530084"/>
                        <a:ext cx="2499118" cy="485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6015F328-0853-4015-A3D3-09147DDFC0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119796"/>
              </p:ext>
            </p:extLst>
          </p:nvPr>
        </p:nvGraphicFramePr>
        <p:xfrm>
          <a:off x="9909795" y="5032221"/>
          <a:ext cx="1638060" cy="305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091726" imgH="203112" progId="Equation.DSMT4">
                  <p:embed/>
                </p:oleObj>
              </mc:Choice>
              <mc:Fallback>
                <p:oleObj name="Equation" r:id="rId15" imgW="1091726" imgH="203112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7DCB0A4F-217E-9E2A-AD11-72C5F4A6A0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9795" y="5032221"/>
                        <a:ext cx="1638060" cy="3058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2CC25A0A-38EA-A00E-49BB-A7E28627E2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519086"/>
              </p:ext>
            </p:extLst>
          </p:nvPr>
        </p:nvGraphicFramePr>
        <p:xfrm>
          <a:off x="10123795" y="5682822"/>
          <a:ext cx="1447609" cy="305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965200" imgH="203200" progId="Equation.DSMT4">
                  <p:embed/>
                </p:oleObj>
              </mc:Choice>
              <mc:Fallback>
                <p:oleObj name="Equation" r:id="rId17" imgW="965200" imgH="20320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99FCE172-35C6-14C3-A05F-33A8C27D2F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3795" y="5682822"/>
                        <a:ext cx="1447609" cy="3058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文本框 47">
            <a:extLst>
              <a:ext uri="{FF2B5EF4-FFF2-40B4-BE49-F238E27FC236}">
                <a16:creationId xmlns:a16="http://schemas.microsoft.com/office/drawing/2014/main" id="{FB302B6A-0053-9CDA-981A-1ACCC9770AD8}"/>
              </a:ext>
            </a:extLst>
          </p:cNvPr>
          <p:cNvSpPr txBox="1"/>
          <p:nvPr/>
        </p:nvSpPr>
        <p:spPr>
          <a:xfrm>
            <a:off x="7355882" y="2820286"/>
            <a:ext cx="6141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行乘数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8837A93-259E-2EFB-9609-9120B02E865B}"/>
                  </a:ext>
                </a:extLst>
              </p:cNvPr>
              <p:cNvSpPr txBox="1"/>
              <p:nvPr/>
            </p:nvSpPr>
            <p:spPr>
              <a:xfrm>
                <a:off x="7289699" y="4460290"/>
                <a:ext cx="26626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mtClean="0">
                        <a:solidFill>
                          <a:schemeClr val="tx1"/>
                        </a:solidFill>
                      </a:rPr>
                      <m:t>第</m:t>
                    </m:r>
                    <m:r>
                      <a:rPr lang="en-US" altLang="zh-CN">
                        <a:solidFill>
                          <a:schemeClr val="tx1"/>
                        </a:solidFill>
                      </a:rPr>
                      <m:t>𝑖</m:t>
                    </m:r>
                    <m:r>
                      <a:rPr lang="zh-CN" altLang="en-US">
                        <a:solidFill>
                          <a:schemeClr val="tx1"/>
                        </a:solidFill>
                      </a:rPr>
                      <m:t>行</m:t>
                    </m:r>
                    <m:r>
                      <a:rPr lang="en-US" altLang="zh-CN">
                        <a:solidFill>
                          <a:schemeClr val="tx1"/>
                        </a:solidFill>
                      </a:rPr>
                      <m:t>-</m:t>
                    </m:r>
                    <m:r>
                      <a:rPr lang="zh-CN" altLang="en-US">
                        <a:solidFill>
                          <a:schemeClr val="tx1"/>
                        </a:solidFill>
                      </a:rPr>
                      <m:t>第</m:t>
                    </m:r>
                    <m:r>
                      <a:rPr lang="en-US" altLang="zh-CN">
                        <a:solidFill>
                          <a:schemeClr val="tx1"/>
                        </a:solidFill>
                      </a:rPr>
                      <m:t>𝑘</m:t>
                    </m:r>
                    <m:r>
                      <a:rPr lang="zh-CN" altLang="en-US">
                        <a:solidFill>
                          <a:schemeClr val="tx1"/>
                        </a:solidFill>
                      </a:rPr>
                      <m:t>行</m:t>
                    </m:r>
                    <m:r>
                      <a:rPr lang="en-US" altLang="zh-CN">
                        <a:solidFill>
                          <a:schemeClr val="tx1"/>
                        </a:solidFill>
                      </a:rPr>
                      <m:t>×</m:t>
                    </m:r>
                    <m:sSub>
                      <m:sSubPr>
                        <m:ctrlPr>
                          <a:rPr lang="zh-CN" altLang="en-US" dirty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zh-CN" altLang="en-US" dirty="0">
                            <a:solidFill>
                              <a:schemeClr val="tx1"/>
                            </a:solidFill>
                          </a:rPr>
                          <m:t>𝑚</m:t>
                        </m:r>
                      </m:e>
                      <m:sub>
                        <m:r>
                          <a:rPr lang="zh-CN" altLang="en-US" dirty="0">
                            <a:solidFill>
                              <a:schemeClr val="tx1"/>
                            </a:solidFill>
                          </a:rPr>
                          <m:t>𝑖𝑘</m:t>
                        </m:r>
                      </m:sub>
                    </m:sSub>
                    <m:r>
                      <a:rPr lang="zh-CN" altLang="en-US" dirty="0">
                        <a:solidFill>
                          <a:schemeClr val="tx1"/>
                        </a:solidFill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则</a:t>
                </a:r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8837A93-259E-2EFB-9609-9120B02E8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699" y="4460290"/>
                <a:ext cx="2662605" cy="369332"/>
              </a:xfrm>
              <a:prstGeom prst="rect">
                <a:avLst/>
              </a:prstGeom>
              <a:blipFill>
                <a:blip r:embed="rId19"/>
                <a:stretch>
                  <a:fillRect l="-915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394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/>
      <p:bldP spid="48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1271B86-262B-4E99-9AC9-8B07575F37D0}"/>
              </a:ext>
            </a:extLst>
          </p:cNvPr>
          <p:cNvGrpSpPr/>
          <p:nvPr/>
        </p:nvGrpSpPr>
        <p:grpSpPr>
          <a:xfrm>
            <a:off x="97654" y="726593"/>
            <a:ext cx="3022846" cy="45767"/>
            <a:chOff x="798990" y="913069"/>
            <a:chExt cx="3022846" cy="4576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7923DED-DE0D-4B93-A30B-E5048084DE7B}"/>
                </a:ext>
              </a:extLst>
            </p:cNvPr>
            <p:cNvSpPr/>
            <p:nvPr/>
          </p:nvSpPr>
          <p:spPr>
            <a:xfrm>
              <a:off x="798990" y="913069"/>
              <a:ext cx="674703" cy="4571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D246DEC-08F5-42F9-91E7-7EBF2F451CEB}"/>
                </a:ext>
              </a:extLst>
            </p:cNvPr>
            <p:cNvSpPr/>
            <p:nvPr/>
          </p:nvSpPr>
          <p:spPr>
            <a:xfrm>
              <a:off x="1482570" y="913117"/>
              <a:ext cx="1025371" cy="4571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6EDF84B-08C5-4267-B06D-7D259A7A1B50}"/>
                </a:ext>
              </a:extLst>
            </p:cNvPr>
            <p:cNvSpPr/>
            <p:nvPr/>
          </p:nvSpPr>
          <p:spPr>
            <a:xfrm>
              <a:off x="2507942" y="913069"/>
              <a:ext cx="1313894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5F60226B-D5DF-4EAC-AF5D-494D2BE5B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F0D7DE9-58FF-4151-8E70-1902BBBA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4F563D-980C-42CB-AA35-57406FBE2B42}"/>
              </a:ext>
            </a:extLst>
          </p:cNvPr>
          <p:cNvSpPr txBox="1"/>
          <p:nvPr/>
        </p:nvSpPr>
        <p:spPr>
          <a:xfrm>
            <a:off x="97654" y="80214"/>
            <a:ext cx="897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高斯消元法基本过程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C6F27A8-5AD1-F4BF-3D2A-408A1A8BC8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462876"/>
              </p:ext>
            </p:extLst>
          </p:nvPr>
        </p:nvGraphicFramePr>
        <p:xfrm>
          <a:off x="2604264" y="1379753"/>
          <a:ext cx="2209145" cy="1828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74377" imgH="1966031" progId="Equation.DSMT4">
                  <p:embed/>
                </p:oleObj>
              </mc:Choice>
              <mc:Fallback>
                <p:oleObj name="Equation" r:id="rId4" imgW="2374377" imgH="196603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04264" y="1379753"/>
                        <a:ext cx="2209145" cy="18281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6970AB2C-BBBD-7AAA-71A2-65F3C4860DFC}"/>
              </a:ext>
            </a:extLst>
          </p:cNvPr>
          <p:cNvSpPr txBox="1"/>
          <p:nvPr/>
        </p:nvSpPr>
        <p:spPr>
          <a:xfrm>
            <a:off x="6389892" y="3170860"/>
            <a:ext cx="45719" cy="257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93015B1-EF20-7C21-BC35-A402EC7019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713221"/>
              </p:ext>
            </p:extLst>
          </p:nvPr>
        </p:nvGraphicFramePr>
        <p:xfrm>
          <a:off x="6435611" y="1269409"/>
          <a:ext cx="2588657" cy="1828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95280" imgH="914400" progId="Equation.DSMT4">
                  <p:embed/>
                </p:oleObj>
              </mc:Choice>
              <mc:Fallback>
                <p:oleObj name="Equation" r:id="rId6" imgW="12952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35611" y="1269409"/>
                        <a:ext cx="2588657" cy="18281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FF406CA3-3820-86E1-6408-6F7FC82BC2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665552"/>
              </p:ext>
            </p:extLst>
          </p:nvPr>
        </p:nvGraphicFramePr>
        <p:xfrm>
          <a:off x="6671474" y="4373542"/>
          <a:ext cx="2589886" cy="182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95280" imgH="914400" progId="Equation.DSMT4">
                  <p:embed/>
                </p:oleObj>
              </mc:Choice>
              <mc:Fallback>
                <p:oleObj name="Equation" r:id="rId8" imgW="12952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71474" y="4373542"/>
                        <a:ext cx="2589886" cy="1828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7A7A0C5-897F-1B1B-2BC1-403AFC1367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337655"/>
              </p:ext>
            </p:extLst>
          </p:nvPr>
        </p:nvGraphicFramePr>
        <p:xfrm>
          <a:off x="2393081" y="4373542"/>
          <a:ext cx="2589887" cy="182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95280" imgH="914400" progId="Equation.DSMT4">
                  <p:embed/>
                </p:oleObj>
              </mc:Choice>
              <mc:Fallback>
                <p:oleObj name="Equation" r:id="rId10" imgW="12952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93081" y="4373542"/>
                        <a:ext cx="2589887" cy="1828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箭头: 右 20">
            <a:extLst>
              <a:ext uri="{FF2B5EF4-FFF2-40B4-BE49-F238E27FC236}">
                <a16:creationId xmlns:a16="http://schemas.microsoft.com/office/drawing/2014/main" id="{F5B375FF-1125-A95D-0D92-2131E030C716}"/>
              </a:ext>
            </a:extLst>
          </p:cNvPr>
          <p:cNvSpPr/>
          <p:nvPr/>
        </p:nvSpPr>
        <p:spPr>
          <a:xfrm>
            <a:off x="5137175" y="2052894"/>
            <a:ext cx="911870" cy="4334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164CBBB3-2B0B-9255-C4D7-978D1837CB15}"/>
              </a:ext>
            </a:extLst>
          </p:cNvPr>
          <p:cNvSpPr/>
          <p:nvPr/>
        </p:nvSpPr>
        <p:spPr>
          <a:xfrm>
            <a:off x="7689617" y="3299693"/>
            <a:ext cx="553601" cy="73588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左 25">
            <a:extLst>
              <a:ext uri="{FF2B5EF4-FFF2-40B4-BE49-F238E27FC236}">
                <a16:creationId xmlns:a16="http://schemas.microsoft.com/office/drawing/2014/main" id="{94732475-707A-4525-54A6-11020B808BDC}"/>
              </a:ext>
            </a:extLst>
          </p:cNvPr>
          <p:cNvSpPr/>
          <p:nvPr/>
        </p:nvSpPr>
        <p:spPr>
          <a:xfrm>
            <a:off x="5250203" y="5226640"/>
            <a:ext cx="808714" cy="52343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516895F-7974-FE4C-2B9D-7A1ADF1DB7F5}"/>
              </a:ext>
            </a:extLst>
          </p:cNvPr>
          <p:cNvSpPr/>
          <p:nvPr/>
        </p:nvSpPr>
        <p:spPr>
          <a:xfrm>
            <a:off x="2604264" y="1767254"/>
            <a:ext cx="516236" cy="15324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E760955-9879-4AB0-A09E-532F127B36CF}"/>
              </a:ext>
            </a:extLst>
          </p:cNvPr>
          <p:cNvSpPr/>
          <p:nvPr/>
        </p:nvSpPr>
        <p:spPr>
          <a:xfrm>
            <a:off x="6873263" y="2108274"/>
            <a:ext cx="450729" cy="9892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984DE44A-C127-6175-32C1-7D20D6198A52}"/>
              </a:ext>
            </a:extLst>
          </p:cNvPr>
          <p:cNvSpPr/>
          <p:nvPr/>
        </p:nvSpPr>
        <p:spPr>
          <a:xfrm>
            <a:off x="7659431" y="5707052"/>
            <a:ext cx="411907" cy="4946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BB51350-04F5-98B3-5B14-914BE9FCC75C}"/>
              </a:ext>
            </a:extLst>
          </p:cNvPr>
          <p:cNvSpPr txBox="1"/>
          <p:nvPr/>
        </p:nvSpPr>
        <p:spPr>
          <a:xfrm>
            <a:off x="549206" y="914373"/>
            <a:ext cx="61414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消去过程</a:t>
            </a:r>
          </a:p>
        </p:txBody>
      </p:sp>
    </p:spTree>
    <p:extLst>
      <p:ext uri="{BB962C8B-B14F-4D97-AF65-F5344CB8AC3E}">
        <p14:creationId xmlns:p14="http://schemas.microsoft.com/office/powerpoint/2010/main" val="3423843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1271B86-262B-4E99-9AC9-8B07575F37D0}"/>
              </a:ext>
            </a:extLst>
          </p:cNvPr>
          <p:cNvGrpSpPr/>
          <p:nvPr/>
        </p:nvGrpSpPr>
        <p:grpSpPr>
          <a:xfrm>
            <a:off x="97654" y="726593"/>
            <a:ext cx="3022846" cy="45767"/>
            <a:chOff x="798990" y="913069"/>
            <a:chExt cx="3022846" cy="4576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7923DED-DE0D-4B93-A30B-E5048084DE7B}"/>
                </a:ext>
              </a:extLst>
            </p:cNvPr>
            <p:cNvSpPr/>
            <p:nvPr/>
          </p:nvSpPr>
          <p:spPr>
            <a:xfrm>
              <a:off x="798990" y="913069"/>
              <a:ext cx="674703" cy="4571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D246DEC-08F5-42F9-91E7-7EBF2F451CEB}"/>
                </a:ext>
              </a:extLst>
            </p:cNvPr>
            <p:cNvSpPr/>
            <p:nvPr/>
          </p:nvSpPr>
          <p:spPr>
            <a:xfrm>
              <a:off x="1482570" y="913117"/>
              <a:ext cx="1025371" cy="4571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6EDF84B-08C5-4267-B06D-7D259A7A1B50}"/>
                </a:ext>
              </a:extLst>
            </p:cNvPr>
            <p:cNvSpPr/>
            <p:nvPr/>
          </p:nvSpPr>
          <p:spPr>
            <a:xfrm>
              <a:off x="2507942" y="913069"/>
              <a:ext cx="1313894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5F60226B-D5DF-4EAC-AF5D-494D2BE5B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F0D7DE9-58FF-4151-8E70-1902BBBA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4F563D-980C-42CB-AA35-57406FBE2B42}"/>
              </a:ext>
            </a:extLst>
          </p:cNvPr>
          <p:cNvSpPr txBox="1"/>
          <p:nvPr/>
        </p:nvSpPr>
        <p:spPr>
          <a:xfrm>
            <a:off x="97654" y="80214"/>
            <a:ext cx="897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高斯消元法基本过程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7A7A0C5-897F-1B1B-2BC1-403AFC1367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137333"/>
              </p:ext>
            </p:extLst>
          </p:nvPr>
        </p:nvGraphicFramePr>
        <p:xfrm>
          <a:off x="2474156" y="1178454"/>
          <a:ext cx="2784210" cy="1965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5280" imgH="914400" progId="Equation.DSMT4">
                  <p:embed/>
                </p:oleObj>
              </mc:Choice>
              <mc:Fallback>
                <p:oleObj name="Equation" r:id="rId4" imgW="1295280" imgH="9144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D7A7A0C5-897F-1B1B-2BC1-403AFC1367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4156" y="1178454"/>
                        <a:ext cx="2784210" cy="1965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59AE23D7-F42B-18F8-A0E3-BBF6EABB18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891449"/>
              </p:ext>
            </p:extLst>
          </p:nvPr>
        </p:nvGraphicFramePr>
        <p:xfrm>
          <a:off x="7373936" y="1763447"/>
          <a:ext cx="8477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040" imgH="393480" progId="Equation.DSMT4">
                  <p:embed/>
                </p:oleObj>
              </mc:Choice>
              <mc:Fallback>
                <p:oleObj name="Equation" r:id="rId6" imgW="4190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73936" y="1763447"/>
                        <a:ext cx="847725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D7939A2-5BB2-6605-27C4-B392787B3CD7}"/>
              </a:ext>
            </a:extLst>
          </p:cNvPr>
          <p:cNvSpPr/>
          <p:nvPr/>
        </p:nvSpPr>
        <p:spPr>
          <a:xfrm>
            <a:off x="2363557" y="2570691"/>
            <a:ext cx="2894809" cy="5730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0EFC7909-CFCA-8161-10DB-87CCD0B77D55}"/>
              </a:ext>
            </a:extLst>
          </p:cNvPr>
          <p:cNvSpPr/>
          <p:nvPr/>
        </p:nvSpPr>
        <p:spPr>
          <a:xfrm rot="20734111">
            <a:off x="5791216" y="2386314"/>
            <a:ext cx="1049867" cy="3455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C2CF155-850C-2010-81B0-3C4825C655DB}"/>
              </a:ext>
            </a:extLst>
          </p:cNvPr>
          <p:cNvSpPr txBox="1"/>
          <p:nvPr/>
        </p:nvSpPr>
        <p:spPr>
          <a:xfrm>
            <a:off x="7509184" y="320636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5" name="Object 17">
            <a:extLst>
              <a:ext uri="{FF2B5EF4-FFF2-40B4-BE49-F238E27FC236}">
                <a16:creationId xmlns:a16="http://schemas.microsoft.com/office/drawing/2014/main" id="{30F57885-1A46-ED4E-ADC2-28A3DCDDAC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150464"/>
              </p:ext>
            </p:extLst>
          </p:nvPr>
        </p:nvGraphicFramePr>
        <p:xfrm>
          <a:off x="3004317" y="4177866"/>
          <a:ext cx="1081353" cy="851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83947" imgH="457002" progId="Equation.3">
                  <p:embed/>
                </p:oleObj>
              </mc:Choice>
              <mc:Fallback>
                <p:oleObj name="Equation" r:id="rId8" imgW="583947" imgH="457002" progId="Equation.3">
                  <p:embed/>
                  <p:pic>
                    <p:nvPicPr>
                      <p:cNvPr id="17" name="Object 17">
                        <a:extLst>
                          <a:ext uri="{FF2B5EF4-FFF2-40B4-BE49-F238E27FC236}">
                            <a16:creationId xmlns:a16="http://schemas.microsoft.com/office/drawing/2014/main" id="{838B49B6-D8B9-AC80-2EA0-CCB7D89967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4317" y="4177866"/>
                        <a:ext cx="1081353" cy="851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9">
            <a:extLst>
              <a:ext uri="{FF2B5EF4-FFF2-40B4-BE49-F238E27FC236}">
                <a16:creationId xmlns:a16="http://schemas.microsoft.com/office/drawing/2014/main" id="{659F612F-3E89-B5E4-CB4C-D9473283F3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805249"/>
              </p:ext>
            </p:extLst>
          </p:nvPr>
        </p:nvGraphicFramePr>
        <p:xfrm>
          <a:off x="2591555" y="4500673"/>
          <a:ext cx="442195" cy="162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90500" imgH="889000" progId="Equation.3">
                  <p:embed/>
                </p:oleObj>
              </mc:Choice>
              <mc:Fallback>
                <p:oleObj name="公式" r:id="rId10" imgW="190500" imgH="889000" progId="Equation.3">
                  <p:embed/>
                  <p:pic>
                    <p:nvPicPr>
                      <p:cNvPr id="18" name="Object 19">
                        <a:extLst>
                          <a:ext uri="{FF2B5EF4-FFF2-40B4-BE49-F238E27FC236}">
                            <a16:creationId xmlns:a16="http://schemas.microsoft.com/office/drawing/2014/main" id="{E9D5D04D-1FC6-5C8F-7F95-584B619687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555" y="4500673"/>
                        <a:ext cx="442195" cy="162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>
            <a:extLst>
              <a:ext uri="{FF2B5EF4-FFF2-40B4-BE49-F238E27FC236}">
                <a16:creationId xmlns:a16="http://schemas.microsoft.com/office/drawing/2014/main" id="{BBF4D884-AEB8-4CFC-E08A-8287965C25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126069"/>
              </p:ext>
            </p:extLst>
          </p:nvPr>
        </p:nvGraphicFramePr>
        <p:xfrm>
          <a:off x="2851307" y="5295897"/>
          <a:ext cx="2254093" cy="1242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206500" imgH="660400" progId="Equation.3">
                  <p:embed/>
                </p:oleObj>
              </mc:Choice>
              <mc:Fallback>
                <p:oleObj name="公式" r:id="rId12" imgW="1206500" imgH="660400" progId="Equation.3">
                  <p:embed/>
                  <p:pic>
                    <p:nvPicPr>
                      <p:cNvPr id="20" name="Object 20">
                        <a:extLst>
                          <a:ext uri="{FF2B5EF4-FFF2-40B4-BE49-F238E27FC236}">
                            <a16:creationId xmlns:a16="http://schemas.microsoft.com/office/drawing/2014/main" id="{7BBF7D42-AD0A-E7BA-5106-2697FE827A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307" y="5295897"/>
                        <a:ext cx="2254093" cy="1242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AA3EEF7A-8307-9FE5-6CF2-852545FE15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881994"/>
              </p:ext>
            </p:extLst>
          </p:nvPr>
        </p:nvGraphicFramePr>
        <p:xfrm>
          <a:off x="5711471" y="5986314"/>
          <a:ext cx="1559757" cy="278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43000" imgH="203200" progId="Equation.DSMT4">
                  <p:embed/>
                </p:oleObj>
              </mc:Choice>
              <mc:Fallback>
                <p:oleObj name="Equation" r:id="rId14" imgW="1143000" imgH="2032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2EF9DC81-6F5D-791B-E09B-B2BA84CADB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1471" y="5986314"/>
                        <a:ext cx="1559757" cy="2781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3639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1271B86-262B-4E99-9AC9-8B07575F37D0}"/>
              </a:ext>
            </a:extLst>
          </p:cNvPr>
          <p:cNvGrpSpPr/>
          <p:nvPr/>
        </p:nvGrpSpPr>
        <p:grpSpPr>
          <a:xfrm>
            <a:off x="97654" y="726593"/>
            <a:ext cx="3022846" cy="45767"/>
            <a:chOff x="798990" y="913069"/>
            <a:chExt cx="3022846" cy="4576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7923DED-DE0D-4B93-A30B-E5048084DE7B}"/>
                </a:ext>
              </a:extLst>
            </p:cNvPr>
            <p:cNvSpPr/>
            <p:nvPr/>
          </p:nvSpPr>
          <p:spPr>
            <a:xfrm>
              <a:off x="798990" y="913069"/>
              <a:ext cx="674703" cy="4571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D246DEC-08F5-42F9-91E7-7EBF2F451CEB}"/>
                </a:ext>
              </a:extLst>
            </p:cNvPr>
            <p:cNvSpPr/>
            <p:nvPr/>
          </p:nvSpPr>
          <p:spPr>
            <a:xfrm>
              <a:off x="1482570" y="913117"/>
              <a:ext cx="1025371" cy="4571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6EDF84B-08C5-4267-B06D-7D259A7A1B50}"/>
                </a:ext>
              </a:extLst>
            </p:cNvPr>
            <p:cNvSpPr/>
            <p:nvPr/>
          </p:nvSpPr>
          <p:spPr>
            <a:xfrm>
              <a:off x="2507942" y="913069"/>
              <a:ext cx="1313894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5F60226B-D5DF-4EAC-AF5D-494D2BE5B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F0D7DE9-58FF-4151-8E70-1902BBBA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4F563D-980C-42CB-AA35-57406FBE2B42}"/>
              </a:ext>
            </a:extLst>
          </p:cNvPr>
          <p:cNvSpPr txBox="1"/>
          <p:nvPr/>
        </p:nvSpPr>
        <p:spPr>
          <a:xfrm>
            <a:off x="97654" y="80214"/>
            <a:ext cx="897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高斯消元法基本过程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70AB2C-BBBD-7AAA-71A2-65F3C4860DFC}"/>
              </a:ext>
            </a:extLst>
          </p:cNvPr>
          <p:cNvSpPr txBox="1"/>
          <p:nvPr/>
        </p:nvSpPr>
        <p:spPr>
          <a:xfrm>
            <a:off x="7509184" y="320636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7A7A0C5-897F-1B1B-2BC1-403AFC1367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744939"/>
              </p:ext>
            </p:extLst>
          </p:nvPr>
        </p:nvGraphicFramePr>
        <p:xfrm>
          <a:off x="2689308" y="1241039"/>
          <a:ext cx="2784210" cy="1965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5280" imgH="914400" progId="Equation.DSMT4">
                  <p:embed/>
                </p:oleObj>
              </mc:Choice>
              <mc:Fallback>
                <p:oleObj name="Equation" r:id="rId4" imgW="1295280" imgH="9144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D7A7A0C5-897F-1B1B-2BC1-403AFC1367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89308" y="1241039"/>
                        <a:ext cx="2784210" cy="1965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59AE23D7-F42B-18F8-A0E3-BBF6EABB18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272263"/>
              </p:ext>
            </p:extLst>
          </p:nvPr>
        </p:nvGraphicFramePr>
        <p:xfrm>
          <a:off x="7695166" y="2706830"/>
          <a:ext cx="635570" cy="596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040" imgH="393480" progId="Equation.DSMT4">
                  <p:embed/>
                </p:oleObj>
              </mc:Choice>
              <mc:Fallback>
                <p:oleObj name="Equation" r:id="rId6" imgW="419040" imgH="3934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59AE23D7-F42B-18F8-A0E3-BBF6EABB18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95166" y="2706830"/>
                        <a:ext cx="635570" cy="596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D7939A2-5BB2-6605-27C4-B392787B3CD7}"/>
              </a:ext>
            </a:extLst>
          </p:cNvPr>
          <p:cNvSpPr/>
          <p:nvPr/>
        </p:nvSpPr>
        <p:spPr>
          <a:xfrm>
            <a:off x="2634008" y="2133743"/>
            <a:ext cx="2894809" cy="5730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0EFC7909-CFCA-8161-10DB-87CCD0B77D55}"/>
              </a:ext>
            </a:extLst>
          </p:cNvPr>
          <p:cNvSpPr/>
          <p:nvPr/>
        </p:nvSpPr>
        <p:spPr>
          <a:xfrm>
            <a:off x="5966417" y="2223701"/>
            <a:ext cx="1049867" cy="3455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14CA978-FE55-06FD-C790-E4045F138C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218171"/>
              </p:ext>
            </p:extLst>
          </p:nvPr>
        </p:nvGraphicFramePr>
        <p:xfrm>
          <a:off x="7695166" y="2229615"/>
          <a:ext cx="635570" cy="381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0880" imgH="228600" progId="Equation.DSMT4">
                  <p:embed/>
                </p:oleObj>
              </mc:Choice>
              <mc:Fallback>
                <p:oleObj name="Equation" r:id="rId8" imgW="380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95166" y="2229615"/>
                        <a:ext cx="635570" cy="3813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7111B3D8-5C85-0E47-CB97-B389A768962F}"/>
              </a:ext>
            </a:extLst>
          </p:cNvPr>
          <p:cNvSpPr txBox="1"/>
          <p:nvPr/>
        </p:nvSpPr>
        <p:spPr>
          <a:xfrm>
            <a:off x="7509184" y="320636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5" name="Object 17">
            <a:extLst>
              <a:ext uri="{FF2B5EF4-FFF2-40B4-BE49-F238E27FC236}">
                <a16:creationId xmlns:a16="http://schemas.microsoft.com/office/drawing/2014/main" id="{54AB0DEF-E5BB-59E0-7E06-5351C54A7C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150464"/>
              </p:ext>
            </p:extLst>
          </p:nvPr>
        </p:nvGraphicFramePr>
        <p:xfrm>
          <a:off x="3004317" y="4177866"/>
          <a:ext cx="1081353" cy="851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83947" imgH="457002" progId="Equation.3">
                  <p:embed/>
                </p:oleObj>
              </mc:Choice>
              <mc:Fallback>
                <p:oleObj name="Equation" r:id="rId10" imgW="583947" imgH="457002" progId="Equation.3">
                  <p:embed/>
                  <p:pic>
                    <p:nvPicPr>
                      <p:cNvPr id="17" name="Object 17">
                        <a:extLst>
                          <a:ext uri="{FF2B5EF4-FFF2-40B4-BE49-F238E27FC236}">
                            <a16:creationId xmlns:a16="http://schemas.microsoft.com/office/drawing/2014/main" id="{838B49B6-D8B9-AC80-2EA0-CCB7D89967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4317" y="4177866"/>
                        <a:ext cx="1081353" cy="851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9">
            <a:extLst>
              <a:ext uri="{FF2B5EF4-FFF2-40B4-BE49-F238E27FC236}">
                <a16:creationId xmlns:a16="http://schemas.microsoft.com/office/drawing/2014/main" id="{872FAFFF-8018-D650-9576-E229C18581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805249"/>
              </p:ext>
            </p:extLst>
          </p:nvPr>
        </p:nvGraphicFramePr>
        <p:xfrm>
          <a:off x="2591555" y="4500673"/>
          <a:ext cx="442195" cy="162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90500" imgH="889000" progId="Equation.3">
                  <p:embed/>
                </p:oleObj>
              </mc:Choice>
              <mc:Fallback>
                <p:oleObj name="公式" r:id="rId12" imgW="190500" imgH="889000" progId="Equation.3">
                  <p:embed/>
                  <p:pic>
                    <p:nvPicPr>
                      <p:cNvPr id="18" name="Object 19">
                        <a:extLst>
                          <a:ext uri="{FF2B5EF4-FFF2-40B4-BE49-F238E27FC236}">
                            <a16:creationId xmlns:a16="http://schemas.microsoft.com/office/drawing/2014/main" id="{E9D5D04D-1FC6-5C8F-7F95-584B619687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555" y="4500673"/>
                        <a:ext cx="442195" cy="162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0">
            <a:extLst>
              <a:ext uri="{FF2B5EF4-FFF2-40B4-BE49-F238E27FC236}">
                <a16:creationId xmlns:a16="http://schemas.microsoft.com/office/drawing/2014/main" id="{0648C69F-3FAB-5409-FBA1-942780487B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126069"/>
              </p:ext>
            </p:extLst>
          </p:nvPr>
        </p:nvGraphicFramePr>
        <p:xfrm>
          <a:off x="2851307" y="5295897"/>
          <a:ext cx="2254093" cy="1242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206500" imgH="660400" progId="Equation.3">
                  <p:embed/>
                </p:oleObj>
              </mc:Choice>
              <mc:Fallback>
                <p:oleObj name="公式" r:id="rId14" imgW="1206500" imgH="660400" progId="Equation.3">
                  <p:embed/>
                  <p:pic>
                    <p:nvPicPr>
                      <p:cNvPr id="20" name="Object 20">
                        <a:extLst>
                          <a:ext uri="{FF2B5EF4-FFF2-40B4-BE49-F238E27FC236}">
                            <a16:creationId xmlns:a16="http://schemas.microsoft.com/office/drawing/2014/main" id="{7BBF7D42-AD0A-E7BA-5106-2697FE827A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307" y="5295897"/>
                        <a:ext cx="2254093" cy="1242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F0BA1BC1-BA01-0DBA-FE9B-C0646E13A5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881994"/>
              </p:ext>
            </p:extLst>
          </p:nvPr>
        </p:nvGraphicFramePr>
        <p:xfrm>
          <a:off x="5711471" y="5986314"/>
          <a:ext cx="1559757" cy="278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43000" imgH="203200" progId="Equation.DSMT4">
                  <p:embed/>
                </p:oleObj>
              </mc:Choice>
              <mc:Fallback>
                <p:oleObj name="Equation" r:id="rId16" imgW="1143000" imgH="2032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2EF9DC81-6F5D-791B-E09B-B2BA84CADB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1471" y="5986314"/>
                        <a:ext cx="1559757" cy="2781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7638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1271B86-262B-4E99-9AC9-8B07575F37D0}"/>
              </a:ext>
            </a:extLst>
          </p:cNvPr>
          <p:cNvGrpSpPr/>
          <p:nvPr/>
        </p:nvGrpSpPr>
        <p:grpSpPr>
          <a:xfrm>
            <a:off x="97654" y="726593"/>
            <a:ext cx="3022846" cy="45767"/>
            <a:chOff x="798990" y="913069"/>
            <a:chExt cx="3022846" cy="4576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7923DED-DE0D-4B93-A30B-E5048084DE7B}"/>
                </a:ext>
              </a:extLst>
            </p:cNvPr>
            <p:cNvSpPr/>
            <p:nvPr/>
          </p:nvSpPr>
          <p:spPr>
            <a:xfrm>
              <a:off x="798990" y="913069"/>
              <a:ext cx="674703" cy="4571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D246DEC-08F5-42F9-91E7-7EBF2F451CEB}"/>
                </a:ext>
              </a:extLst>
            </p:cNvPr>
            <p:cNvSpPr/>
            <p:nvPr/>
          </p:nvSpPr>
          <p:spPr>
            <a:xfrm>
              <a:off x="1482570" y="913117"/>
              <a:ext cx="1025371" cy="4571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6EDF84B-08C5-4267-B06D-7D259A7A1B50}"/>
                </a:ext>
              </a:extLst>
            </p:cNvPr>
            <p:cNvSpPr/>
            <p:nvPr/>
          </p:nvSpPr>
          <p:spPr>
            <a:xfrm>
              <a:off x="2507942" y="913069"/>
              <a:ext cx="1313894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5F60226B-D5DF-4EAC-AF5D-494D2BE5B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F0D7DE9-58FF-4151-8E70-1902BBBA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4F563D-980C-42CB-AA35-57406FBE2B42}"/>
              </a:ext>
            </a:extLst>
          </p:cNvPr>
          <p:cNvSpPr txBox="1"/>
          <p:nvPr/>
        </p:nvSpPr>
        <p:spPr>
          <a:xfrm>
            <a:off x="97654" y="80214"/>
            <a:ext cx="897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高斯消元法基本过程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70AB2C-BBBD-7AAA-71A2-65F3C4860DFC}"/>
              </a:ext>
            </a:extLst>
          </p:cNvPr>
          <p:cNvSpPr txBox="1"/>
          <p:nvPr/>
        </p:nvSpPr>
        <p:spPr>
          <a:xfrm>
            <a:off x="7509184" y="320636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7A7A0C5-897F-1B1B-2BC1-403AFC1367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9308" y="1241039"/>
          <a:ext cx="2784210" cy="1965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5280" imgH="914400" progId="Equation.DSMT4">
                  <p:embed/>
                </p:oleObj>
              </mc:Choice>
              <mc:Fallback>
                <p:oleObj name="Equation" r:id="rId4" imgW="1295280" imgH="9144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D7A7A0C5-897F-1B1B-2BC1-403AFC1367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89308" y="1241039"/>
                        <a:ext cx="2784210" cy="1965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59AE23D7-F42B-18F8-A0E3-BBF6EABB18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5166" y="2706830"/>
          <a:ext cx="635570" cy="596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040" imgH="393480" progId="Equation.DSMT4">
                  <p:embed/>
                </p:oleObj>
              </mc:Choice>
              <mc:Fallback>
                <p:oleObj name="Equation" r:id="rId6" imgW="419040" imgH="3934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59AE23D7-F42B-18F8-A0E3-BBF6EABB18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95166" y="2706830"/>
                        <a:ext cx="635570" cy="596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D7939A2-5BB2-6605-27C4-B392787B3CD7}"/>
              </a:ext>
            </a:extLst>
          </p:cNvPr>
          <p:cNvSpPr/>
          <p:nvPr/>
        </p:nvSpPr>
        <p:spPr>
          <a:xfrm>
            <a:off x="2578709" y="1650614"/>
            <a:ext cx="2894809" cy="5730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0EFC7909-CFCA-8161-10DB-87CCD0B77D55}"/>
              </a:ext>
            </a:extLst>
          </p:cNvPr>
          <p:cNvSpPr/>
          <p:nvPr/>
        </p:nvSpPr>
        <p:spPr>
          <a:xfrm>
            <a:off x="5966417" y="1764384"/>
            <a:ext cx="1049867" cy="3455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14CA978-FE55-06FD-C790-E4045F138C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5166" y="2229615"/>
          <a:ext cx="635570" cy="381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0880" imgH="228600" progId="Equation.DSMT4">
                  <p:embed/>
                </p:oleObj>
              </mc:Choice>
              <mc:Fallback>
                <p:oleObj name="Equation" r:id="rId8" imgW="380880" imgH="2286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14CA978-FE55-06FD-C790-E4045F138C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95166" y="2229615"/>
                        <a:ext cx="635570" cy="3813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22C50E93-2BE8-D5E6-085C-D1102EB0D0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963541"/>
              </p:ext>
            </p:extLst>
          </p:nvPr>
        </p:nvGraphicFramePr>
        <p:xfrm>
          <a:off x="7673975" y="1728788"/>
          <a:ext cx="6794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06080" imgH="228600" progId="Equation.DSMT4">
                  <p:embed/>
                </p:oleObj>
              </mc:Choice>
              <mc:Fallback>
                <p:oleObj name="Equation" r:id="rId10" imgW="406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73975" y="1728788"/>
                        <a:ext cx="6794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AE2AE8AB-84BE-94C0-F418-47847ABA03E6}"/>
              </a:ext>
            </a:extLst>
          </p:cNvPr>
          <p:cNvSpPr txBox="1"/>
          <p:nvPr/>
        </p:nvSpPr>
        <p:spPr>
          <a:xfrm>
            <a:off x="7509184" y="320636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6" name="Object 17">
            <a:extLst>
              <a:ext uri="{FF2B5EF4-FFF2-40B4-BE49-F238E27FC236}">
                <a16:creationId xmlns:a16="http://schemas.microsoft.com/office/drawing/2014/main" id="{4575F305-C971-8867-8DC9-F360E62F51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150464"/>
              </p:ext>
            </p:extLst>
          </p:nvPr>
        </p:nvGraphicFramePr>
        <p:xfrm>
          <a:off x="3004317" y="4177866"/>
          <a:ext cx="1081353" cy="851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83947" imgH="457002" progId="Equation.3">
                  <p:embed/>
                </p:oleObj>
              </mc:Choice>
              <mc:Fallback>
                <p:oleObj name="Equation" r:id="rId12" imgW="583947" imgH="457002" progId="Equation.3">
                  <p:embed/>
                  <p:pic>
                    <p:nvPicPr>
                      <p:cNvPr id="17" name="Object 17">
                        <a:extLst>
                          <a:ext uri="{FF2B5EF4-FFF2-40B4-BE49-F238E27FC236}">
                            <a16:creationId xmlns:a16="http://schemas.microsoft.com/office/drawing/2014/main" id="{838B49B6-D8B9-AC80-2EA0-CCB7D89967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4317" y="4177866"/>
                        <a:ext cx="1081353" cy="851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9">
            <a:extLst>
              <a:ext uri="{FF2B5EF4-FFF2-40B4-BE49-F238E27FC236}">
                <a16:creationId xmlns:a16="http://schemas.microsoft.com/office/drawing/2014/main" id="{E39D8015-9EC8-28E5-4D72-F08204EA8B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805249"/>
              </p:ext>
            </p:extLst>
          </p:nvPr>
        </p:nvGraphicFramePr>
        <p:xfrm>
          <a:off x="2591555" y="4500673"/>
          <a:ext cx="442195" cy="162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90500" imgH="889000" progId="Equation.3">
                  <p:embed/>
                </p:oleObj>
              </mc:Choice>
              <mc:Fallback>
                <p:oleObj name="公式" r:id="rId14" imgW="190500" imgH="889000" progId="Equation.3">
                  <p:embed/>
                  <p:pic>
                    <p:nvPicPr>
                      <p:cNvPr id="18" name="Object 19">
                        <a:extLst>
                          <a:ext uri="{FF2B5EF4-FFF2-40B4-BE49-F238E27FC236}">
                            <a16:creationId xmlns:a16="http://schemas.microsoft.com/office/drawing/2014/main" id="{E9D5D04D-1FC6-5C8F-7F95-584B619687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555" y="4500673"/>
                        <a:ext cx="442195" cy="162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0">
            <a:extLst>
              <a:ext uri="{FF2B5EF4-FFF2-40B4-BE49-F238E27FC236}">
                <a16:creationId xmlns:a16="http://schemas.microsoft.com/office/drawing/2014/main" id="{E8C4B9A9-9D93-E072-2E9A-D13E68BF11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126069"/>
              </p:ext>
            </p:extLst>
          </p:nvPr>
        </p:nvGraphicFramePr>
        <p:xfrm>
          <a:off x="2851307" y="5295897"/>
          <a:ext cx="2254093" cy="1242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206500" imgH="660400" progId="Equation.3">
                  <p:embed/>
                </p:oleObj>
              </mc:Choice>
              <mc:Fallback>
                <p:oleObj name="公式" r:id="rId16" imgW="1206500" imgH="660400" progId="Equation.3">
                  <p:embed/>
                  <p:pic>
                    <p:nvPicPr>
                      <p:cNvPr id="20" name="Object 20">
                        <a:extLst>
                          <a:ext uri="{FF2B5EF4-FFF2-40B4-BE49-F238E27FC236}">
                            <a16:creationId xmlns:a16="http://schemas.microsoft.com/office/drawing/2014/main" id="{7BBF7D42-AD0A-E7BA-5106-2697FE827A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307" y="5295897"/>
                        <a:ext cx="2254093" cy="1242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64F4E044-46F4-3AE2-D1BA-2ABF3A10DF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881994"/>
              </p:ext>
            </p:extLst>
          </p:nvPr>
        </p:nvGraphicFramePr>
        <p:xfrm>
          <a:off x="5711471" y="5986314"/>
          <a:ext cx="1559757" cy="278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43000" imgH="203200" progId="Equation.DSMT4">
                  <p:embed/>
                </p:oleObj>
              </mc:Choice>
              <mc:Fallback>
                <p:oleObj name="Equation" r:id="rId18" imgW="1143000" imgH="2032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2EF9DC81-6F5D-791B-E09B-B2BA84CADB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1471" y="5986314"/>
                        <a:ext cx="1559757" cy="2781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7223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1271B86-262B-4E99-9AC9-8B07575F37D0}"/>
              </a:ext>
            </a:extLst>
          </p:cNvPr>
          <p:cNvGrpSpPr/>
          <p:nvPr/>
        </p:nvGrpSpPr>
        <p:grpSpPr>
          <a:xfrm>
            <a:off x="97654" y="726593"/>
            <a:ext cx="3022846" cy="45767"/>
            <a:chOff x="798990" y="913069"/>
            <a:chExt cx="3022846" cy="4576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7923DED-DE0D-4B93-A30B-E5048084DE7B}"/>
                </a:ext>
              </a:extLst>
            </p:cNvPr>
            <p:cNvSpPr/>
            <p:nvPr/>
          </p:nvSpPr>
          <p:spPr>
            <a:xfrm>
              <a:off x="798990" y="913069"/>
              <a:ext cx="674703" cy="4571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D246DEC-08F5-42F9-91E7-7EBF2F451CEB}"/>
                </a:ext>
              </a:extLst>
            </p:cNvPr>
            <p:cNvSpPr/>
            <p:nvPr/>
          </p:nvSpPr>
          <p:spPr>
            <a:xfrm>
              <a:off x="1482570" y="913117"/>
              <a:ext cx="1025371" cy="4571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6EDF84B-08C5-4267-B06D-7D259A7A1B50}"/>
                </a:ext>
              </a:extLst>
            </p:cNvPr>
            <p:cNvSpPr/>
            <p:nvPr/>
          </p:nvSpPr>
          <p:spPr>
            <a:xfrm>
              <a:off x="2507942" y="913069"/>
              <a:ext cx="1313894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5F60226B-D5DF-4EAC-AF5D-494D2BE5B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F0D7DE9-58FF-4151-8E70-1902BBBA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4F563D-980C-42CB-AA35-57406FBE2B42}"/>
              </a:ext>
            </a:extLst>
          </p:cNvPr>
          <p:cNvSpPr txBox="1"/>
          <p:nvPr/>
        </p:nvSpPr>
        <p:spPr>
          <a:xfrm>
            <a:off x="97654" y="80214"/>
            <a:ext cx="897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高斯消元法基本过程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70AB2C-BBBD-7AAA-71A2-65F3C4860DFC}"/>
              </a:ext>
            </a:extLst>
          </p:cNvPr>
          <p:cNvSpPr txBox="1"/>
          <p:nvPr/>
        </p:nvSpPr>
        <p:spPr>
          <a:xfrm>
            <a:off x="7509184" y="320636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7A7A0C5-897F-1B1B-2BC1-403AFC1367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9308" y="1241039"/>
          <a:ext cx="2784210" cy="1965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5280" imgH="914400" progId="Equation.DSMT4">
                  <p:embed/>
                </p:oleObj>
              </mc:Choice>
              <mc:Fallback>
                <p:oleObj name="Equation" r:id="rId4" imgW="1295280" imgH="9144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D7A7A0C5-897F-1B1B-2BC1-403AFC1367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89308" y="1241039"/>
                        <a:ext cx="2784210" cy="1965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59AE23D7-F42B-18F8-A0E3-BBF6EABB18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5166" y="2706830"/>
          <a:ext cx="635570" cy="596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040" imgH="393480" progId="Equation.DSMT4">
                  <p:embed/>
                </p:oleObj>
              </mc:Choice>
              <mc:Fallback>
                <p:oleObj name="Equation" r:id="rId6" imgW="419040" imgH="3934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59AE23D7-F42B-18F8-A0E3-BBF6EABB18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95166" y="2706830"/>
                        <a:ext cx="635570" cy="596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D7939A2-5BB2-6605-27C4-B392787B3CD7}"/>
              </a:ext>
            </a:extLst>
          </p:cNvPr>
          <p:cNvSpPr/>
          <p:nvPr/>
        </p:nvSpPr>
        <p:spPr>
          <a:xfrm>
            <a:off x="2578709" y="1089504"/>
            <a:ext cx="2894809" cy="5730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0EFC7909-CFCA-8161-10DB-87CCD0B77D55}"/>
              </a:ext>
            </a:extLst>
          </p:cNvPr>
          <p:cNvSpPr/>
          <p:nvPr/>
        </p:nvSpPr>
        <p:spPr>
          <a:xfrm>
            <a:off x="5966417" y="1241039"/>
            <a:ext cx="1049867" cy="3455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14CA978-FE55-06FD-C790-E4045F138C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62824"/>
              </p:ext>
            </p:extLst>
          </p:nvPr>
        </p:nvGraphicFramePr>
        <p:xfrm>
          <a:off x="7673226" y="2233943"/>
          <a:ext cx="67945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0880" imgH="228600" progId="Equation.DSMT4">
                  <p:embed/>
                </p:oleObj>
              </mc:Choice>
              <mc:Fallback>
                <p:oleObj name="Equation" r:id="rId8" imgW="380880" imgH="2286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14CA978-FE55-06FD-C790-E4045F138C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73226" y="2233943"/>
                        <a:ext cx="679450" cy="407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22C50E93-2BE8-D5E6-085C-D1102EB0D0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413356"/>
              </p:ext>
            </p:extLst>
          </p:nvPr>
        </p:nvGraphicFramePr>
        <p:xfrm>
          <a:off x="7673226" y="1733383"/>
          <a:ext cx="6794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06080" imgH="228600" progId="Equation.DSMT4">
                  <p:embed/>
                </p:oleObj>
              </mc:Choice>
              <mc:Fallback>
                <p:oleObj name="Equation" r:id="rId10" imgW="406080" imgH="2286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22C50E93-2BE8-D5E6-085C-D1102EB0D0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73226" y="1733383"/>
                        <a:ext cx="6794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E794ECA-E65A-4625-F5FB-14EF091759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590555"/>
              </p:ext>
            </p:extLst>
          </p:nvPr>
        </p:nvGraphicFramePr>
        <p:xfrm>
          <a:off x="7589838" y="971550"/>
          <a:ext cx="849312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07960" imgH="393480" progId="Equation.DSMT4">
                  <p:embed/>
                </p:oleObj>
              </mc:Choice>
              <mc:Fallback>
                <p:oleObj name="Equation" r:id="rId12" imgW="507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589838" y="971550"/>
                        <a:ext cx="849312" cy="658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>
            <a:extLst>
              <a:ext uri="{FF2B5EF4-FFF2-40B4-BE49-F238E27FC236}">
                <a16:creationId xmlns:a16="http://schemas.microsoft.com/office/drawing/2014/main" id="{838B49B6-D8B9-AC80-2EA0-CCB7D89967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024427"/>
              </p:ext>
            </p:extLst>
          </p:nvPr>
        </p:nvGraphicFramePr>
        <p:xfrm>
          <a:off x="3004317" y="4177866"/>
          <a:ext cx="1081353" cy="851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83947" imgH="457002" progId="Equation.3">
                  <p:embed/>
                </p:oleObj>
              </mc:Choice>
              <mc:Fallback>
                <p:oleObj name="Equation" r:id="rId14" imgW="583947" imgH="457002" progId="Equation.3">
                  <p:embed/>
                  <p:pic>
                    <p:nvPicPr>
                      <p:cNvPr id="2355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4317" y="4177866"/>
                        <a:ext cx="1081353" cy="851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9">
            <a:extLst>
              <a:ext uri="{FF2B5EF4-FFF2-40B4-BE49-F238E27FC236}">
                <a16:creationId xmlns:a16="http://schemas.microsoft.com/office/drawing/2014/main" id="{E9D5D04D-1FC6-5C8F-7F95-584B619687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910348"/>
              </p:ext>
            </p:extLst>
          </p:nvPr>
        </p:nvGraphicFramePr>
        <p:xfrm>
          <a:off x="2591555" y="4500673"/>
          <a:ext cx="442195" cy="162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90500" imgH="889000" progId="Equation.3">
                  <p:embed/>
                </p:oleObj>
              </mc:Choice>
              <mc:Fallback>
                <p:oleObj name="公式" r:id="rId16" imgW="190500" imgH="889000" progId="Equation.3">
                  <p:embed/>
                  <p:pic>
                    <p:nvPicPr>
                      <p:cNvPr id="4814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555" y="4500673"/>
                        <a:ext cx="442195" cy="162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>
            <a:extLst>
              <a:ext uri="{FF2B5EF4-FFF2-40B4-BE49-F238E27FC236}">
                <a16:creationId xmlns:a16="http://schemas.microsoft.com/office/drawing/2014/main" id="{7BBF7D42-AD0A-E7BA-5106-2697FE827A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038107"/>
              </p:ext>
            </p:extLst>
          </p:nvPr>
        </p:nvGraphicFramePr>
        <p:xfrm>
          <a:off x="2851307" y="5295897"/>
          <a:ext cx="2254093" cy="1242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206500" imgH="660400" progId="Equation.3">
                  <p:embed/>
                </p:oleObj>
              </mc:Choice>
              <mc:Fallback>
                <p:oleObj name="公式" r:id="rId18" imgW="1206500" imgH="660400" progId="Equation.3">
                  <p:embed/>
                  <p:pic>
                    <p:nvPicPr>
                      <p:cNvPr id="4814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307" y="5295897"/>
                        <a:ext cx="2254093" cy="1242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2EF9DC81-6F5D-791B-E09B-B2BA84CADB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043074"/>
              </p:ext>
            </p:extLst>
          </p:nvPr>
        </p:nvGraphicFramePr>
        <p:xfrm>
          <a:off x="5711471" y="5986314"/>
          <a:ext cx="1559757" cy="278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143000" imgH="203200" progId="Equation.DSMT4">
                  <p:embed/>
                </p:oleObj>
              </mc:Choice>
              <mc:Fallback>
                <p:oleObj name="Equation" r:id="rId20" imgW="1143000" imgH="2032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1471" y="5986314"/>
                        <a:ext cx="1559757" cy="2781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4655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1271B86-262B-4E99-9AC9-8B07575F37D0}"/>
              </a:ext>
            </a:extLst>
          </p:cNvPr>
          <p:cNvGrpSpPr/>
          <p:nvPr/>
        </p:nvGrpSpPr>
        <p:grpSpPr>
          <a:xfrm>
            <a:off x="97654" y="726593"/>
            <a:ext cx="3022846" cy="45767"/>
            <a:chOff x="798990" y="913069"/>
            <a:chExt cx="3022846" cy="4576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7923DED-DE0D-4B93-A30B-E5048084DE7B}"/>
                </a:ext>
              </a:extLst>
            </p:cNvPr>
            <p:cNvSpPr/>
            <p:nvPr/>
          </p:nvSpPr>
          <p:spPr>
            <a:xfrm>
              <a:off x="798990" y="913069"/>
              <a:ext cx="674703" cy="4571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D246DEC-08F5-42F9-91E7-7EBF2F451CEB}"/>
                </a:ext>
              </a:extLst>
            </p:cNvPr>
            <p:cNvSpPr/>
            <p:nvPr/>
          </p:nvSpPr>
          <p:spPr>
            <a:xfrm>
              <a:off x="1482570" y="913117"/>
              <a:ext cx="1025371" cy="4571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6EDF84B-08C5-4267-B06D-7D259A7A1B50}"/>
                </a:ext>
              </a:extLst>
            </p:cNvPr>
            <p:cNvSpPr/>
            <p:nvPr/>
          </p:nvSpPr>
          <p:spPr>
            <a:xfrm>
              <a:off x="2507942" y="913069"/>
              <a:ext cx="1313894" cy="457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5F60226B-D5DF-4EAC-AF5D-494D2BE5B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F0D7DE9-58FF-4151-8E70-1902BBBA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4F563D-980C-42CB-AA35-57406FBE2B42}"/>
              </a:ext>
            </a:extLst>
          </p:cNvPr>
          <p:cNvSpPr txBox="1"/>
          <p:nvPr/>
        </p:nvSpPr>
        <p:spPr>
          <a:xfrm>
            <a:off x="97654" y="80214"/>
            <a:ext cx="897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高斯消元法基本过程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70AB2C-BBBD-7AAA-71A2-65F3C4860DFC}"/>
              </a:ext>
            </a:extLst>
          </p:cNvPr>
          <p:cNvSpPr txBox="1"/>
          <p:nvPr/>
        </p:nvSpPr>
        <p:spPr>
          <a:xfrm>
            <a:off x="691703" y="328144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59AE23D7-F42B-18F8-A0E3-BBF6EABB18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348467"/>
              </p:ext>
            </p:extLst>
          </p:nvPr>
        </p:nvGraphicFramePr>
        <p:xfrm>
          <a:off x="877685" y="2781911"/>
          <a:ext cx="635570" cy="596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9040" imgH="393480" progId="Equation.DSMT4">
                  <p:embed/>
                </p:oleObj>
              </mc:Choice>
              <mc:Fallback>
                <p:oleObj name="Equation" r:id="rId4" imgW="419040" imgH="3934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59AE23D7-F42B-18F8-A0E3-BBF6EABB18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7685" y="2781911"/>
                        <a:ext cx="635570" cy="596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14CA978-FE55-06FD-C790-E4045F138C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779043"/>
              </p:ext>
            </p:extLst>
          </p:nvPr>
        </p:nvGraphicFramePr>
        <p:xfrm>
          <a:off x="855745" y="2309024"/>
          <a:ext cx="67945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0880" imgH="228600" progId="Equation.DSMT4">
                  <p:embed/>
                </p:oleObj>
              </mc:Choice>
              <mc:Fallback>
                <p:oleObj name="Equation" r:id="rId6" imgW="380880" imgH="2286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14CA978-FE55-06FD-C790-E4045F138C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55745" y="2309024"/>
                        <a:ext cx="679450" cy="407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22C50E93-2BE8-D5E6-085C-D1102EB0D0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725614"/>
              </p:ext>
            </p:extLst>
          </p:nvPr>
        </p:nvGraphicFramePr>
        <p:xfrm>
          <a:off x="855745" y="1808464"/>
          <a:ext cx="6794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6080" imgH="228600" progId="Equation.DSMT4">
                  <p:embed/>
                </p:oleObj>
              </mc:Choice>
              <mc:Fallback>
                <p:oleObj name="Equation" r:id="rId8" imgW="406080" imgH="2286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22C50E93-2BE8-D5E6-085C-D1102EB0D0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55745" y="1808464"/>
                        <a:ext cx="6794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E794ECA-E65A-4625-F5FB-14EF091759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129496"/>
              </p:ext>
            </p:extLst>
          </p:nvPr>
        </p:nvGraphicFramePr>
        <p:xfrm>
          <a:off x="772357" y="1046631"/>
          <a:ext cx="849312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07960" imgH="393480" progId="Equation.DSMT4">
                  <p:embed/>
                </p:oleObj>
              </mc:Choice>
              <mc:Fallback>
                <p:oleObj name="Equation" r:id="rId10" imgW="507960" imgH="39348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3E794ECA-E65A-4625-F5FB-14EF091759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72357" y="1046631"/>
                        <a:ext cx="849312" cy="658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左大括号 15">
            <a:extLst>
              <a:ext uri="{FF2B5EF4-FFF2-40B4-BE49-F238E27FC236}">
                <a16:creationId xmlns:a16="http://schemas.microsoft.com/office/drawing/2014/main" id="{27D6C8DD-BDB8-177E-ABEB-C5510DC8CF1D}"/>
              </a:ext>
            </a:extLst>
          </p:cNvPr>
          <p:cNvSpPr/>
          <p:nvPr/>
        </p:nvSpPr>
        <p:spPr>
          <a:xfrm>
            <a:off x="505721" y="1274885"/>
            <a:ext cx="185982" cy="200655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2B913C5B-DF39-324D-86D7-693796A9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948" y="802611"/>
            <a:ext cx="4426293" cy="5755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121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" val="13"/>
  <p:tag name="KSO_WM_UNIT_TEXT_FILL_FORE_SCHEMECOLOR_INDEX_BRIGHTNESS" val="0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" val="15"/>
  <p:tag name="KSO_WM_UNIT_TEXT_FILL_FORE_SCHEMECOLOR_INDEX_BRIGHTNESS" val="0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" val="15"/>
  <p:tag name="KSO_WM_UNIT_TEXT_FILL_FORE_SCHEMECOLOR_INDEX_BRIGHTNESS" val="0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" val="15"/>
  <p:tag name="KSO_WM_UNIT_TEXT_FILL_FORE_SCHEMECOLOR_INDEX_BRIGHTNESS" val="0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2643</TotalTime>
  <Words>893</Words>
  <Application>Microsoft Office PowerPoint</Application>
  <PresentationFormat>宽屏</PresentationFormat>
  <Paragraphs>117</Paragraphs>
  <Slides>19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等线</vt:lpstr>
      <vt:lpstr>等线 Light</vt:lpstr>
      <vt:lpstr>微软雅黑</vt:lpstr>
      <vt:lpstr>Arial</vt:lpstr>
      <vt:lpstr>Cambria Math</vt:lpstr>
      <vt:lpstr>Franklin Gothic Book</vt:lpstr>
      <vt:lpstr>Times New Roman</vt:lpstr>
      <vt:lpstr>Wingdings</vt:lpstr>
      <vt:lpstr>Office 主题​​</vt:lpstr>
      <vt:lpstr>MathType 7.0 Equation</vt:lpstr>
      <vt:lpstr>Equation</vt:lpstr>
      <vt:lpstr>公式</vt:lpstr>
      <vt:lpstr>实验1:线性方程组求解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俊杰</dc:creator>
  <cp:lastModifiedBy>昊天 钟</cp:lastModifiedBy>
  <cp:revision>74</cp:revision>
  <dcterms:created xsi:type="dcterms:W3CDTF">2020-03-24T12:06:16Z</dcterms:created>
  <dcterms:modified xsi:type="dcterms:W3CDTF">2023-09-17T16:23:38Z</dcterms:modified>
</cp:coreProperties>
</file>