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80" r:id="rId10"/>
    <p:sldId id="281" r:id="rId11"/>
    <p:sldId id="272" r:id="rId12"/>
    <p:sldId id="271" r:id="rId13"/>
    <p:sldId id="273" r:id="rId14"/>
    <p:sldId id="274" r:id="rId15"/>
    <p:sldId id="261" r:id="rId16"/>
    <p:sldId id="262" r:id="rId17"/>
    <p:sldId id="258" r:id="rId18"/>
    <p:sldId id="259" r:id="rId19"/>
    <p:sldId id="260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ABAB-4CEC-FE42-A549-8127A5F515F3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B2F88-25B1-3549-B3F1-FFEB310E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B2F88-25B1-3549-B3F1-FFEB310EC4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F58788-7D98-5843-82B3-18AC02CF1E9C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C6C8BE-160C-FE42-9426-971B549991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4038600"/>
            <a:ext cx="9144000" cy="1828800"/>
          </a:xfrm>
        </p:spPr>
        <p:txBody>
          <a:bodyPr>
            <a:noAutofit/>
          </a:bodyPr>
          <a:lstStyle/>
          <a:p>
            <a:r>
              <a:rPr lang="en-US" sz="2000" dirty="0"/>
              <a:t>Steven </a:t>
            </a:r>
            <a:r>
              <a:rPr lang="en-US" sz="2000" dirty="0" smtClean="0"/>
              <a:t>Berlanga	-	Pharmacy </a:t>
            </a:r>
            <a:r>
              <a:rPr lang="en-US" sz="2000" dirty="0"/>
              <a:t>System, API, Local Server</a:t>
            </a:r>
            <a:br>
              <a:rPr lang="en-US" sz="2000" dirty="0"/>
            </a:br>
            <a:r>
              <a:rPr lang="en-US" sz="2000" dirty="0"/>
              <a:t>Carlos </a:t>
            </a:r>
            <a:r>
              <a:rPr lang="en-US" sz="2000" dirty="0" smtClean="0"/>
              <a:t>Corvaia	-	Cloud </a:t>
            </a:r>
            <a:r>
              <a:rPr lang="en-US" sz="2000" dirty="0"/>
              <a:t>Server, Cloud App</a:t>
            </a:r>
            <a:br>
              <a:rPr lang="en-US" sz="2000" dirty="0"/>
            </a:br>
            <a:r>
              <a:rPr lang="en-US" sz="2000" dirty="0"/>
              <a:t>Rigoberto Hernandez	-	Doctor System, Local Server </a:t>
            </a:r>
            <a:br>
              <a:rPr lang="en-US" sz="2000" dirty="0"/>
            </a:br>
            <a:r>
              <a:rPr lang="en-US" sz="2000" dirty="0"/>
              <a:t>Michael Montaque	-	Synchronization Algorithm, Local Server</a:t>
            </a:r>
            <a:br>
              <a:rPr lang="en-US" sz="2000" dirty="0"/>
            </a:br>
            <a:r>
              <a:rPr lang="en-US" sz="2000" dirty="0"/>
              <a:t>Sebastian Zanlongo	-	Triage System, Local Server, Biometrics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Clinic – Electronic Medical Records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0" y="6064616"/>
            <a:ext cx="2229633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MC-EMR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3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 Station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3" y="1564904"/>
            <a:ext cx="3955399" cy="51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970075"/>
            <a:ext cx="354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36666"/>
            </a:pPr>
            <a:r>
              <a:rPr lang="en" b="1" dirty="0"/>
              <a:t>US-32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As an Administrator, I want to create a new user so that they have the ability to use the client or local server.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4094" y="2128504"/>
            <a:ext cx="383419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username &amp; email must not already exist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usertype must be a be selected from list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Users can only be created through Cloud App</a:t>
            </a:r>
          </a:p>
        </p:txBody>
      </p:sp>
      <p:pic>
        <p:nvPicPr>
          <p:cNvPr id="3" name="Picture 2" descr="Screen Shot 2013-04-23 at 3.3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3882831"/>
            <a:ext cx="3908849" cy="2531989"/>
          </a:xfrm>
          <a:prstGeom prst="rect">
            <a:avLst/>
          </a:prstGeom>
        </p:spPr>
      </p:pic>
      <p:pic>
        <p:nvPicPr>
          <p:cNvPr id="6" name="Picture 5" descr="Screen Shot 2013-04-23 at 3.3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5" y="1970075"/>
            <a:ext cx="7418049" cy="4031026"/>
          </a:xfrm>
          <a:prstGeom prst="rect">
            <a:avLst/>
          </a:prstGeom>
        </p:spPr>
      </p:pic>
      <p:pic>
        <p:nvPicPr>
          <p:cNvPr id="7" name="Picture 6" descr="Screen Shot 2013-04-23 at 3.47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" y="1985385"/>
            <a:ext cx="7398855" cy="4015716"/>
          </a:xfrm>
          <a:prstGeom prst="rect">
            <a:avLst/>
          </a:prstGeom>
        </p:spPr>
      </p:pic>
      <p:pic>
        <p:nvPicPr>
          <p:cNvPr id="8" name="Picture 7" descr="Screen Shot 2013-04-23 at 3.50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6" y="1970075"/>
            <a:ext cx="7418050" cy="40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524" y="1776550"/>
            <a:ext cx="330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36666"/>
            </a:pPr>
            <a:r>
              <a:rPr lang="en" b="1" dirty="0"/>
              <a:t>US-73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As a Triage nurse, I want to quickly discharge a patient so that other patients with major issues can quickly see the doctor.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67" y="1940430"/>
            <a:ext cx="4363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system shall create new patient data if they don't exist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patient cannot have an open status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system shall synchronize the patient's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63" y="1630382"/>
            <a:ext cx="3713807" cy="486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63" y="1630382"/>
            <a:ext cx="3735731" cy="49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Decomposition:</a:t>
            </a:r>
            <a:br>
              <a:rPr lang="en-US" dirty="0" smtClean="0"/>
            </a:br>
            <a:r>
              <a:rPr lang="en-US" dirty="0" smtClean="0"/>
              <a:t>Cloud Application</a:t>
            </a:r>
            <a:endParaRPr lang="en-US" dirty="0"/>
          </a:p>
        </p:txBody>
      </p:sp>
      <p:sp>
        <p:nvSpPr>
          <p:cNvPr id="4" name="Shape 100"/>
          <p:cNvSpPr/>
          <p:nvPr/>
        </p:nvSpPr>
        <p:spPr>
          <a:xfrm>
            <a:off x="937776" y="1939054"/>
            <a:ext cx="6860621" cy="41243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886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Decomposition:</a:t>
            </a:r>
            <a:br>
              <a:rPr lang="en-US" dirty="0" smtClean="0"/>
            </a:br>
            <a:r>
              <a:rPr lang="en-US" dirty="0" smtClean="0"/>
              <a:t>Local Application</a:t>
            </a:r>
            <a:endParaRPr lang="en-US" dirty="0"/>
          </a:p>
        </p:txBody>
      </p:sp>
      <p:pic>
        <p:nvPicPr>
          <p:cNvPr id="4" name="Picture 3" descr="system_deco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77" y="1571486"/>
            <a:ext cx="7063618" cy="46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6" name="Shape 112"/>
          <p:cNvSpPr/>
          <p:nvPr/>
        </p:nvSpPr>
        <p:spPr>
          <a:xfrm>
            <a:off x="32756" y="2139890"/>
            <a:ext cx="9038612" cy="40174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16" name="Group 15"/>
          <p:cNvGrpSpPr/>
          <p:nvPr/>
        </p:nvGrpSpPr>
        <p:grpSpPr>
          <a:xfrm>
            <a:off x="1339072" y="3744777"/>
            <a:ext cx="7732296" cy="2550638"/>
            <a:chOff x="1339072" y="3744777"/>
            <a:chExt cx="7732296" cy="2550638"/>
          </a:xfrm>
        </p:grpSpPr>
        <p:sp>
          <p:nvSpPr>
            <p:cNvPr id="8" name="Rectangle 7"/>
            <p:cNvSpPr/>
            <p:nvPr/>
          </p:nvSpPr>
          <p:spPr>
            <a:xfrm>
              <a:off x="1339072" y="4114109"/>
              <a:ext cx="7732296" cy="2181306"/>
            </a:xfrm>
            <a:custGeom>
              <a:avLst/>
              <a:gdLst/>
              <a:ahLst/>
              <a:cxnLst/>
              <a:rect l="l" t="t" r="r" b="b"/>
              <a:pathLst>
                <a:path w="7732296" h="2181306">
                  <a:moveTo>
                    <a:pt x="2250194" y="0"/>
                  </a:moveTo>
                  <a:lnTo>
                    <a:pt x="7732296" y="0"/>
                  </a:lnTo>
                  <a:lnTo>
                    <a:pt x="7732296" y="2181306"/>
                  </a:lnTo>
                  <a:lnTo>
                    <a:pt x="2250194" y="2181306"/>
                  </a:lnTo>
                  <a:lnTo>
                    <a:pt x="2250194" y="1577711"/>
                  </a:lnTo>
                  <a:lnTo>
                    <a:pt x="0" y="1577711"/>
                  </a:lnTo>
                  <a:lnTo>
                    <a:pt x="0" y="682368"/>
                  </a:lnTo>
                  <a:lnTo>
                    <a:pt x="2250194" y="682368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5119" y="3744777"/>
              <a:ext cx="18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Controllers &amp; View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9511" y="1756752"/>
            <a:ext cx="3782534" cy="2219300"/>
            <a:chOff x="1449511" y="1756752"/>
            <a:chExt cx="3782534" cy="2219300"/>
          </a:xfrm>
        </p:grpSpPr>
        <p:sp>
          <p:nvSpPr>
            <p:cNvPr id="10" name="Rectangle 9"/>
            <p:cNvSpPr/>
            <p:nvPr/>
          </p:nvSpPr>
          <p:spPr>
            <a:xfrm>
              <a:off x="1449511" y="2126084"/>
              <a:ext cx="3782534" cy="184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6632" y="1756752"/>
              <a:ext cx="230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Networking Protocols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70" y="1383991"/>
            <a:ext cx="3396042" cy="3365182"/>
            <a:chOff x="41370" y="1383991"/>
            <a:chExt cx="3396042" cy="3365182"/>
          </a:xfrm>
        </p:grpSpPr>
        <p:sp>
          <p:nvSpPr>
            <p:cNvPr id="12" name="Rectangle 11"/>
            <p:cNvSpPr/>
            <p:nvPr/>
          </p:nvSpPr>
          <p:spPr>
            <a:xfrm>
              <a:off x="41371" y="1988025"/>
              <a:ext cx="3396041" cy="2761148"/>
            </a:xfrm>
            <a:custGeom>
              <a:avLst/>
              <a:gdLst/>
              <a:ahLst/>
              <a:cxnLst/>
              <a:rect l="l" t="t" r="r" b="b"/>
              <a:pathLst>
                <a:path w="3396041" h="2761148">
                  <a:moveTo>
                    <a:pt x="0" y="0"/>
                  </a:moveTo>
                  <a:lnTo>
                    <a:pt x="1297701" y="0"/>
                  </a:lnTo>
                  <a:lnTo>
                    <a:pt x="1297701" y="2029444"/>
                  </a:lnTo>
                  <a:lnTo>
                    <a:pt x="3396041" y="2029444"/>
                  </a:lnTo>
                  <a:lnTo>
                    <a:pt x="3396041" y="2761148"/>
                  </a:lnTo>
                  <a:lnTo>
                    <a:pt x="1297701" y="2761148"/>
                  </a:lnTo>
                  <a:lnTo>
                    <a:pt x="0" y="2761148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370" y="1383991"/>
              <a:ext cx="2222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smtClean="0"/>
                <a:t>(Repository Pattern)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88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78479"/>
          </a:xfrm>
        </p:spPr>
        <p:txBody>
          <a:bodyPr>
            <a:normAutofit/>
          </a:bodyPr>
          <a:lstStyle/>
          <a:p>
            <a:r>
              <a:rPr lang="en-US" dirty="0" smtClean="0"/>
              <a:t>iOS &amp; OSX Core Data</a:t>
            </a:r>
          </a:p>
          <a:p>
            <a:pPr lvl="1"/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5" name="Shape 119"/>
          <p:cNvSpPr/>
          <p:nvPr/>
        </p:nvSpPr>
        <p:spPr>
          <a:xfrm>
            <a:off x="106224" y="3779320"/>
            <a:ext cx="8935116" cy="3078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11" name="Group 10"/>
          <p:cNvGrpSpPr/>
          <p:nvPr/>
        </p:nvGrpSpPr>
        <p:grpSpPr>
          <a:xfrm>
            <a:off x="4516020" y="1496525"/>
            <a:ext cx="4539125" cy="2451282"/>
            <a:chOff x="4516020" y="1496525"/>
            <a:chExt cx="4539125" cy="2451282"/>
          </a:xfrm>
        </p:grpSpPr>
        <p:grpSp>
          <p:nvGrpSpPr>
            <p:cNvPr id="9" name="Group 8"/>
            <p:cNvGrpSpPr/>
            <p:nvPr/>
          </p:nvGrpSpPr>
          <p:grpSpPr>
            <a:xfrm>
              <a:off x="4516020" y="1496525"/>
              <a:ext cx="4539125" cy="2451282"/>
              <a:chOff x="106223" y="1010506"/>
              <a:chExt cx="7454901" cy="4025900"/>
            </a:xfrm>
          </p:grpSpPr>
          <p:pic>
            <p:nvPicPr>
              <p:cNvPr id="6" name="Picture 5" descr="Screen Shot 2013-04-21 at 8.57.33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24" y="1010506"/>
                <a:ext cx="7454900" cy="40259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06223" y="1219200"/>
                <a:ext cx="4808308" cy="3668031"/>
              </a:xfrm>
              <a:custGeom>
                <a:avLst/>
                <a:gdLst/>
                <a:ahLst/>
                <a:cxnLst/>
                <a:rect l="l" t="t" r="r" b="b"/>
                <a:pathLst>
                  <a:path w="4808308" h="3668031">
                    <a:moveTo>
                      <a:pt x="0" y="0"/>
                    </a:moveTo>
                    <a:lnTo>
                      <a:pt x="1992116" y="0"/>
                    </a:lnTo>
                    <a:lnTo>
                      <a:pt x="1992116" y="2856181"/>
                    </a:lnTo>
                    <a:lnTo>
                      <a:pt x="4808308" y="2856181"/>
                    </a:lnTo>
                    <a:lnTo>
                      <a:pt x="4808308" y="3668031"/>
                    </a:lnTo>
                    <a:lnTo>
                      <a:pt x="1992116" y="3668031"/>
                    </a:lnTo>
                    <a:lnTo>
                      <a:pt x="1992115" y="3668031"/>
                    </a:lnTo>
                    <a:lnTo>
                      <a:pt x="0" y="3668031"/>
                    </a:lnTo>
                    <a:close/>
                  </a:path>
                </a:pathLst>
              </a:custGeom>
              <a:no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592678" y="3285765"/>
              <a:ext cx="1462467" cy="6620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78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Algorithm: Stage 1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132001" y="1473315"/>
            <a:ext cx="7040482" cy="35123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Rectangle 5"/>
          <p:cNvSpPr/>
          <p:nvPr/>
        </p:nvSpPr>
        <p:spPr>
          <a:xfrm>
            <a:off x="2167364" y="2319365"/>
            <a:ext cx="2029316" cy="35894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8435" y="2678314"/>
            <a:ext cx="1132000" cy="35894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24" y="4985645"/>
            <a:ext cx="2141565" cy="214156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230" y="5350463"/>
            <a:ext cx="1132835" cy="1410895"/>
            <a:chOff x="46230" y="5447105"/>
            <a:chExt cx="1132835" cy="14108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30" y="5447105"/>
              <a:ext cx="1132835" cy="1410895"/>
            </a:xfrm>
            <a:prstGeom prst="rect">
              <a:avLst/>
            </a:prstGeom>
          </p:spPr>
        </p:pic>
        <p:pic>
          <p:nvPicPr>
            <p:cNvPr id="14" name="Picture 13" descr="Screen Shot 2013-04-21 at 11.46.07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43" y="5568049"/>
              <a:ext cx="903609" cy="115843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3575460" y="5869865"/>
            <a:ext cx="12424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 flipV="1">
            <a:off x="1179065" y="6054531"/>
            <a:ext cx="2396395" cy="1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3" idx="1"/>
          </p:cNvCxnSpPr>
          <p:nvPr/>
        </p:nvCxnSpPr>
        <p:spPr>
          <a:xfrm>
            <a:off x="4817899" y="6054531"/>
            <a:ext cx="1955825" cy="1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Shot 2013-04-19 at 1.40.4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8" y="5447523"/>
            <a:ext cx="1329258" cy="95833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09508" y="5749040"/>
            <a:ext cx="15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…Received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Algorithm: Stage 2</a:t>
            </a:r>
            <a:endParaRPr lang="en-US" dirty="0"/>
          </a:p>
        </p:txBody>
      </p:sp>
      <p:sp>
        <p:nvSpPr>
          <p:cNvPr id="4" name="Shape 131"/>
          <p:cNvSpPr/>
          <p:nvPr/>
        </p:nvSpPr>
        <p:spPr>
          <a:xfrm>
            <a:off x="747021" y="1460706"/>
            <a:ext cx="7694313" cy="4009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16" y="5447105"/>
            <a:ext cx="1132835" cy="1410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5867"/>
            <a:ext cx="2141565" cy="2141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784" y="5829262"/>
            <a:ext cx="15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…Processing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418" y="1836164"/>
            <a:ext cx="1502921" cy="35894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9417" y="2319365"/>
            <a:ext cx="1599556" cy="994012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4339" y="5674985"/>
            <a:ext cx="88351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Patient Object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1022" y="5689253"/>
            <a:ext cx="118721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Command Pattern</a:t>
            </a:r>
          </a:p>
          <a:p>
            <a:r>
              <a:rPr lang="en-US" dirty="0" smtClean="0"/>
              <a:t>(Update)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9417" y="3410017"/>
            <a:ext cx="4609017" cy="120109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9418" y="5088156"/>
            <a:ext cx="4719456" cy="35894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8202" y="4527443"/>
            <a:ext cx="1502921" cy="358949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77509" y="5833571"/>
            <a:ext cx="1187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Send Result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2141565" y="6136650"/>
            <a:ext cx="522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5" idx="1"/>
          </p:cNvCxnSpPr>
          <p:nvPr/>
        </p:nvCxnSpPr>
        <p:spPr>
          <a:xfrm>
            <a:off x="3547850" y="6136650"/>
            <a:ext cx="483172" cy="14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9" idx="1"/>
          </p:cNvCxnSpPr>
          <p:nvPr/>
        </p:nvCxnSpPr>
        <p:spPr>
          <a:xfrm>
            <a:off x="5218240" y="6150918"/>
            <a:ext cx="759269" cy="5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6" idx="1"/>
          </p:cNvCxnSpPr>
          <p:nvPr/>
        </p:nvCxnSpPr>
        <p:spPr>
          <a:xfrm flipV="1">
            <a:off x="7164727" y="6152553"/>
            <a:ext cx="710189" cy="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74916" y="6013928"/>
            <a:ext cx="113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Receiving..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5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Algorithm: Final Stage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132001" y="1473315"/>
            <a:ext cx="7040482" cy="35123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8" name="Rectangle 7"/>
          <p:cNvSpPr/>
          <p:nvPr/>
        </p:nvSpPr>
        <p:spPr>
          <a:xfrm>
            <a:off x="4638435" y="3147709"/>
            <a:ext cx="1132000" cy="469394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42483" y="3755162"/>
            <a:ext cx="1132000" cy="345142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42483" y="4210752"/>
            <a:ext cx="1132000" cy="345142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7168" y="4555894"/>
            <a:ext cx="1132000" cy="345142"/>
          </a:xfrm>
          <a:prstGeom prst="rect">
            <a:avLst/>
          </a:prstGeom>
          <a:solidFill>
            <a:schemeClr val="accent5">
              <a:tint val="5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17" y="5350463"/>
            <a:ext cx="1132835" cy="1410895"/>
          </a:xfrm>
          <a:prstGeom prst="rect">
            <a:avLst/>
          </a:prstGeom>
        </p:spPr>
      </p:pic>
      <p:pic>
        <p:nvPicPr>
          <p:cNvPr id="14" name="Picture 13" descr="Screen Shot 2013-04-21 at 11.4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30" y="5471407"/>
            <a:ext cx="903609" cy="11584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88290" y="5837064"/>
            <a:ext cx="510213" cy="5539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000" b="0" i="0" dirty="0" smtClean="0">
                <a:latin typeface="Zapf Dingbats"/>
                <a:ea typeface="Zapf Dingbats"/>
                <a:cs typeface="Zapf Dingbats"/>
              </a:rPr>
              <a:t>✔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02129" y="5986499"/>
            <a:ext cx="100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Received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0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3" grpId="0" animBg="1"/>
      <p:bldP spid="3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Currently, volunteer physicians are using a paper based system for triaging patients in a mobile clinic that assists at-risk Malawi citizens.</a:t>
            </a:r>
          </a:p>
          <a:p>
            <a:r>
              <a:rPr lang="en-US" dirty="0"/>
              <a:t>Traveling internationally makes it difficult to keep all the records organized or keep them from being lost.</a:t>
            </a:r>
          </a:p>
          <a:p>
            <a:r>
              <a:rPr lang="en-US" dirty="0" err="1"/>
              <a:t>Orant</a:t>
            </a:r>
            <a:r>
              <a:rPr lang="en-US" dirty="0"/>
              <a:t> Charities does not have the time/resources to generate statistics to improve their efforts using the current system.</a:t>
            </a:r>
          </a:p>
        </p:txBody>
      </p:sp>
    </p:spTree>
    <p:extLst>
      <p:ext uri="{BB962C8B-B14F-4D97-AF65-F5344CB8AC3E}">
        <p14:creationId xmlns:p14="http://schemas.microsoft.com/office/powerpoint/2010/main" val="31172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Medical workers required to login with credentials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Log account activity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Account permissions are role-based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Encryption of patient data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API requires authentication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Biometric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8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Shape 143"/>
          <p:cNvSpPr/>
          <p:nvPr/>
        </p:nvSpPr>
        <p:spPr>
          <a:xfrm>
            <a:off x="378485" y="1495380"/>
            <a:ext cx="8387563" cy="51588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" name="Rectangle 4"/>
          <p:cNvSpPr/>
          <p:nvPr/>
        </p:nvSpPr>
        <p:spPr>
          <a:xfrm>
            <a:off x="5696857" y="2830286"/>
            <a:ext cx="2491619" cy="24069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4381" y="5237238"/>
            <a:ext cx="1439333" cy="3628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68094" y="2419048"/>
            <a:ext cx="2177143" cy="31810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236" y="2830286"/>
            <a:ext cx="1088573" cy="27698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3808" y="2927048"/>
            <a:ext cx="1354667" cy="255209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 Test</a:t>
            </a:r>
            <a:endParaRPr lang="en-US" dirty="0"/>
          </a:p>
        </p:txBody>
      </p:sp>
      <p:graphicFrame>
        <p:nvGraphicFramePr>
          <p:cNvPr id="4" name="Shape 149"/>
          <p:cNvGraphicFramePr/>
          <p:nvPr>
            <p:extLst>
              <p:ext uri="{D42A27DB-BD31-4B8C-83A1-F6EECF244321}">
                <p14:modId xmlns:p14="http://schemas.microsoft.com/office/powerpoint/2010/main" val="3294138646"/>
              </p:ext>
            </p:extLst>
          </p:nvPr>
        </p:nvGraphicFramePr>
        <p:xfrm>
          <a:off x="584673" y="1917122"/>
          <a:ext cx="8181375" cy="3931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200"/>
                <a:gridCol w="6033175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Test Case 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ST-US73-005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Purpose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To ensure that quickly discharging a patient stores the patient data and from said from from the system "Patient Waiting" queue.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Test Setup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-Local server is on and functioning properly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-Triage Nurse must be logged into the system.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-Triage nurse should have registered a patient and must have recorded patient vitals.</a:t>
                      </a:r>
                    </a:p>
                  </a:txBody>
                  <a:tcPr marL="91425" marR="91425" marT="91425" marB="91425"/>
                </a:tc>
              </a:tr>
              <a:tr h="295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u="sng"/>
                        <a:t>Enter</a:t>
                      </a:r>
                      <a:r>
                        <a:rPr lang="en"/>
                        <a:t> : "Patient has headache." in the conditions field</a:t>
                      </a:r>
                    </a:p>
                    <a:p>
                      <a:pPr>
                        <a:buNone/>
                      </a:pPr>
                      <a:r>
                        <a:rPr lang="en" u="sng"/>
                        <a:t>Press</a:t>
                      </a:r>
                      <a:r>
                        <a:rPr lang="en"/>
                        <a:t> "Checkout" button below the conditions field.</a:t>
                      </a:r>
                    </a:p>
                  </a:txBody>
                  <a:tcPr marL="91425" marR="91425" marT="91425" marB="91425"/>
                </a:tc>
              </a:tr>
              <a:tr h="424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Expected Output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The system shall present the Triage Dashboard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 Test</a:t>
            </a:r>
            <a:endParaRPr lang="en-US" dirty="0"/>
          </a:p>
        </p:txBody>
      </p:sp>
      <p:graphicFrame>
        <p:nvGraphicFramePr>
          <p:cNvPr id="4" name="Shape 155"/>
          <p:cNvGraphicFramePr/>
          <p:nvPr>
            <p:extLst>
              <p:ext uri="{D42A27DB-BD31-4B8C-83A1-F6EECF244321}">
                <p14:modId xmlns:p14="http://schemas.microsoft.com/office/powerpoint/2010/main" val="576300246"/>
              </p:ext>
            </p:extLst>
          </p:nvPr>
        </p:nvGraphicFramePr>
        <p:xfrm>
          <a:off x="457200" y="1808265"/>
          <a:ext cx="8181375" cy="44804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200"/>
                <a:gridCol w="6033175"/>
              </a:tblGrid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Test Case 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ST-US73-008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Purpose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To ensure that quickly discharging a patient stores the patient data and from said from from the system "Patient Waiting" queue.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Test Setup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-Local Server is not on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-Triage Nurse must be logged into the system.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-Triage nurse should have registered a patient and must have recorded patient vitals.</a:t>
                      </a:r>
                    </a:p>
                  </a:txBody>
                  <a:tcPr marL="91425" marR="91425" marT="91425" marB="91425"/>
                </a:tc>
              </a:tr>
              <a:tr h="2955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Input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u="sng"/>
                        <a:t>Enter</a:t>
                      </a:r>
                      <a:r>
                        <a:rPr lang="en"/>
                        <a:t> : "Patient has headache." in the conditions field</a:t>
                      </a:r>
                    </a:p>
                    <a:p>
                      <a:pPr lvl="0" rtl="0">
                        <a:buNone/>
                      </a:pPr>
                      <a:r>
                        <a:rPr lang="en" u="sng"/>
                        <a:t>Press</a:t>
                      </a:r>
                      <a:r>
                        <a:rPr lang="en"/>
                        <a:t> "Checkout" button below the conditions field.</a:t>
                      </a:r>
                    </a:p>
                  </a:txBody>
                  <a:tcPr marL="91425" marR="91425" marT="91425" marB="91425"/>
                </a:tc>
              </a:tr>
              <a:tr h="4247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Expected Output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The system shall present the Triage Dashboard</a:t>
                      </a:r>
                    </a:p>
                    <a:p>
                      <a:pPr lvl="0" rtl="0">
                        <a:buNone/>
                      </a:pPr>
                      <a:r>
                        <a:rPr lang="en" dirty="0"/>
                        <a:t>The system shall display an orange banner on the top of the screen saying "Patient Information was not saved to server"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2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Question?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0"/>
          <a:stretch/>
        </p:blipFill>
        <p:spPr>
          <a:xfrm>
            <a:off x="149404" y="1726265"/>
            <a:ext cx="8766048" cy="4979412"/>
          </a:xfrm>
        </p:spPr>
      </p:pic>
    </p:spTree>
    <p:extLst>
      <p:ext uri="{BB962C8B-B14F-4D97-AF65-F5344CB8AC3E}">
        <p14:creationId xmlns:p14="http://schemas.microsoft.com/office/powerpoint/2010/main" val="180615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8" y="2553077"/>
            <a:ext cx="8745753" cy="2532469"/>
          </a:xfrm>
        </p:spPr>
      </p:pic>
    </p:spTree>
    <p:extLst>
      <p:ext uri="{BB962C8B-B14F-4D97-AF65-F5344CB8AC3E}">
        <p14:creationId xmlns:p14="http://schemas.microsoft.com/office/powerpoint/2010/main" val="226748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UseCaseDi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8" y="1674216"/>
            <a:ext cx="8172049" cy="48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4" name="Picture 3" descr="logo_core_dat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8" y="3570816"/>
            <a:ext cx="2784687" cy="1564640"/>
          </a:xfrm>
          <a:prstGeom prst="rect">
            <a:avLst/>
          </a:prstGeom>
        </p:spPr>
      </p:pic>
      <p:pic>
        <p:nvPicPr>
          <p:cNvPr id="6" name="Picture 5" descr="logo_io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20" y="1758950"/>
            <a:ext cx="2416918" cy="1695450"/>
          </a:xfrm>
          <a:prstGeom prst="rect">
            <a:avLst/>
          </a:prstGeom>
        </p:spPr>
      </p:pic>
      <p:pic>
        <p:nvPicPr>
          <p:cNvPr id="7" name="Picture 6" descr="logo_mac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58" y="1929009"/>
            <a:ext cx="1917700" cy="1358900"/>
          </a:xfrm>
          <a:prstGeom prst="rect">
            <a:avLst/>
          </a:prstGeom>
        </p:spPr>
      </p:pic>
      <p:pic>
        <p:nvPicPr>
          <p:cNvPr id="8" name="Picture 7" descr="logo_postgre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1" y="5034002"/>
            <a:ext cx="4451350" cy="1522524"/>
          </a:xfrm>
          <a:prstGeom prst="rect">
            <a:avLst/>
          </a:prstGeom>
        </p:spPr>
      </p:pic>
      <p:pic>
        <p:nvPicPr>
          <p:cNvPr id="9" name="Picture 8" descr="logo_rail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3" y="1758950"/>
            <a:ext cx="1524000" cy="1968500"/>
          </a:xfrm>
          <a:prstGeom prst="rect">
            <a:avLst/>
          </a:prstGeom>
        </p:spPr>
      </p:pic>
      <p:pic>
        <p:nvPicPr>
          <p:cNvPr id="5" name="Picture 4" descr="logo_heroku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67" y="4545210"/>
            <a:ext cx="2739571" cy="15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820" y="1617487"/>
            <a:ext cx="39877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000" b="1" dirty="0"/>
              <a:t>Hardware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iPad 2 (3+)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Macbook Air (Local Server)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AirTel MiFi (Internet access)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Heroku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0095" y="1661237"/>
            <a:ext cx="44359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3000" b="1" dirty="0"/>
              <a:t>Software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iOS 6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Mac OSX 10.8</a:t>
            </a:r>
          </a:p>
          <a:p>
            <a:endParaRPr lang="en" sz="3000" dirty="0"/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Ruby on Rails 1.9.3</a:t>
            </a:r>
          </a:p>
          <a:p>
            <a:pPr lvl="0"/>
            <a:r>
              <a:rPr lang="en" sz="3000" dirty="0"/>
              <a:t> 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 dirty="0"/>
              <a:t>PostgreSQL Server</a:t>
            </a:r>
          </a:p>
        </p:txBody>
      </p:sp>
    </p:spTree>
    <p:extLst>
      <p:ext uri="{BB962C8B-B14F-4D97-AF65-F5344CB8AC3E}">
        <p14:creationId xmlns:p14="http://schemas.microsoft.com/office/powerpoint/2010/main" val="1465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Station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30383"/>
            <a:ext cx="3707359" cy="4861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81" y="1630382"/>
            <a:ext cx="3713807" cy="48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Station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29833"/>
            <a:ext cx="3768852" cy="494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4" y="1640416"/>
            <a:ext cx="3761317" cy="49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697</TotalTime>
  <Words>549</Words>
  <Application>Microsoft Macintosh PowerPoint</Application>
  <PresentationFormat>On-screen Show (4:3)</PresentationFormat>
  <Paragraphs>103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Steven Berlanga - Pharmacy System, API, Local Server Carlos Corvaia - Cloud Server, Cloud App Rigoberto Hernandez - Doctor System, Local Server  Michael Montaque - Synchronization Algorithm, Local Server Sebastian Zanlongo - Triage System, Local Server, Biometrics</vt:lpstr>
      <vt:lpstr>Problem Definition</vt:lpstr>
      <vt:lpstr>Project Management</vt:lpstr>
      <vt:lpstr>Project Management</vt:lpstr>
      <vt:lpstr>Use Case Diagram</vt:lpstr>
      <vt:lpstr>Technologies Used</vt:lpstr>
      <vt:lpstr>System Decomposition</vt:lpstr>
      <vt:lpstr>Triage Station</vt:lpstr>
      <vt:lpstr>Doctor Station</vt:lpstr>
      <vt:lpstr>Pharmacy Station</vt:lpstr>
      <vt:lpstr>Functional Requirements</vt:lpstr>
      <vt:lpstr>Functional Requirements</vt:lpstr>
      <vt:lpstr>System Decomposition: Cloud Application</vt:lpstr>
      <vt:lpstr>System Decomposition: Local Application</vt:lpstr>
      <vt:lpstr>Minimal Class Diagram</vt:lpstr>
      <vt:lpstr>Persistent Data Design</vt:lpstr>
      <vt:lpstr>Update Algorithm: Stage 1</vt:lpstr>
      <vt:lpstr>Update Algorithm: Stage 2</vt:lpstr>
      <vt:lpstr>Update Algorithm: Final Stage</vt:lpstr>
      <vt:lpstr>Security/Privacy</vt:lpstr>
      <vt:lpstr>State Machine</vt:lpstr>
      <vt:lpstr>Sunny Day Test</vt:lpstr>
      <vt:lpstr>Rainy Day Test</vt:lpstr>
      <vt:lpstr>Thank You</vt:lpstr>
    </vt:vector>
  </TitlesOfParts>
  <Company>Florida International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Montaque</dc:creator>
  <cp:lastModifiedBy>Steven Berlanga</cp:lastModifiedBy>
  <cp:revision>26</cp:revision>
  <dcterms:created xsi:type="dcterms:W3CDTF">2013-04-21T15:39:31Z</dcterms:created>
  <dcterms:modified xsi:type="dcterms:W3CDTF">2013-04-23T15:08:44Z</dcterms:modified>
</cp:coreProperties>
</file>