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layfair Display Medium"/>
      <p:regular r:id="rId19"/>
      <p:bold r:id="rId20"/>
      <p:italic r:id="rId21"/>
      <p:boldItalic r:id="rId22"/>
    </p:embeddedFont>
    <p:embeddedFont>
      <p:font typeface="Roboto"/>
      <p:regular r:id="rId23"/>
      <p:bold r:id="rId24"/>
      <p:italic r:id="rId25"/>
      <p:boldItalic r:id="rId26"/>
    </p:embeddedFont>
    <p:embeddedFont>
      <p:font typeface="Playfair Display"/>
      <p:regular r:id="rId27"/>
      <p:bold r:id="rId28"/>
      <p:italic r:id="rId29"/>
      <p:boldItalic r:id="rId30"/>
    </p:embeddedFont>
    <p:embeddedFont>
      <p:font typeface="Montserrat"/>
      <p:regular r:id="rId31"/>
      <p:bold r:id="rId32"/>
      <p:italic r:id="rId33"/>
      <p:boldItalic r:id="rId34"/>
    </p:embeddedFont>
    <p:embeddedFont>
      <p:font typeface="Oswal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Medium-bold.fntdata"/><Relationship Id="rId22" Type="http://schemas.openxmlformats.org/officeDocument/2006/relationships/font" Target="fonts/PlayfairDisplayMedium-boldItalic.fntdata"/><Relationship Id="rId21" Type="http://schemas.openxmlformats.org/officeDocument/2006/relationships/font" Target="fonts/PlayfairDisplayMedium-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PlayfairDisplay-bold.fntdata"/><Relationship Id="rId27" Type="http://schemas.openxmlformats.org/officeDocument/2006/relationships/font" Target="fonts/PlayfairDispl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PlayfairDisplay-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Oswald-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swa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fairDisplayMedium-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1d7a9377b4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1d7a9377b4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d7a9377b42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d7a9377b42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d7a9377b42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d7a9377b42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d7a9377b42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d7a9377b42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d7a9377b42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d7a9377b42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d7a9377b42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d7a9377b42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d7a9377b42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d7a9377b42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d7a9377b42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d7a9377b42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d7a9377b42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d7a9377b42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d7a9377b42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d7a9377b42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d7a9377b42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d7a9377b42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d7a9377b42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d7a9377b42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d7a9377b42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d7a9377b42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11.png"/><Relationship Id="rId7" Type="http://schemas.openxmlformats.org/officeDocument/2006/relationships/image" Target="../media/image18.png"/><Relationship Id="rId8"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emojipedia.org/emoji/%F0%9F%92%A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0.jpg"/><Relationship Id="rId4" Type="http://schemas.openxmlformats.org/officeDocument/2006/relationships/image" Target="../media/image12.jp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hyperlink" Target="https://github.com/SZun/ETF-Forecasts/blob/main/Data_Exploration.ipynb"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github.com/SZun/ETF-Forecasts/blob/main/LSTM_RNN.ipynb" TargetMode="External"/><Relationship Id="rId4" Type="http://schemas.openxmlformats.org/officeDocument/2006/relationships/hyperlink" Target="https://github.com/SZun/ETF-Forecasts/blob/main/LSTM_RNN.ipynb" TargetMode="External"/><Relationship Id="rId5" Type="http://schemas.openxmlformats.org/officeDocument/2006/relationships/hyperlink" Target="https://github.com/SZun/ETF-Forecasts/blob/main/Prophet.ipynb" TargetMode="External"/><Relationship Id="rId6" Type="http://schemas.openxmlformats.org/officeDocument/2006/relationships/hyperlink" Target="https://github.com/SZun/ETF-Forecasts/blob/main/Prophet.ipynb"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4.png"/><Relationship Id="rId8"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1668175" y="184625"/>
            <a:ext cx="7384800" cy="1342500"/>
          </a:xfrm>
          <a:prstGeom prst="rect">
            <a:avLst/>
          </a:prstGeom>
          <a:noFill/>
        </p:spPr>
        <p:txBody>
          <a:bodyPr anchorCtr="0" anchor="ctr" bIns="91425" lIns="91425" spcFirstLastPara="1" rIns="91425" wrap="square" tIns="91425">
            <a:normAutofit/>
          </a:bodyPr>
          <a:lstStyle/>
          <a:p>
            <a:pPr indent="0" lvl="0" marL="0" rtl="0" algn="ctr">
              <a:spcBef>
                <a:spcPts val="0"/>
              </a:spcBef>
              <a:spcAft>
                <a:spcPts val="0"/>
              </a:spcAft>
              <a:buNone/>
            </a:pPr>
            <a:r>
              <a:rPr lang="en"/>
              <a:t>ETF </a:t>
            </a:r>
            <a:r>
              <a:rPr lang="en">
                <a:solidFill>
                  <a:schemeClr val="lt1"/>
                </a:solidFill>
              </a:rPr>
              <a:t>Forecasts</a:t>
            </a:r>
            <a:endParaRPr>
              <a:solidFill>
                <a:schemeClr val="lt1"/>
              </a:solidFill>
            </a:endParaRPr>
          </a:p>
        </p:txBody>
      </p:sp>
      <p:sp>
        <p:nvSpPr>
          <p:cNvPr id="59" name="Google Shape;59;p13"/>
          <p:cNvSpPr txBox="1"/>
          <p:nvPr>
            <p:ph idx="1" type="subTitle"/>
          </p:nvPr>
        </p:nvSpPr>
        <p:spPr>
          <a:xfrm>
            <a:off x="1490875" y="2415950"/>
            <a:ext cx="5617500" cy="1733700"/>
          </a:xfrm>
          <a:prstGeom prst="rect">
            <a:avLst/>
          </a:prstGeom>
          <a:noFill/>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275"/>
              <a:buNone/>
            </a:pPr>
            <a:r>
              <a:rPr b="0" lang="en" sz="3000">
                <a:solidFill>
                  <a:schemeClr val="dk2"/>
                </a:solidFill>
                <a:latin typeface="Playfair Display Medium"/>
                <a:ea typeface="Playfair Display Medium"/>
                <a:cs typeface="Playfair Display Medium"/>
                <a:sym typeface="Playfair Display Medium"/>
              </a:rPr>
              <a:t>B </a:t>
            </a:r>
            <a:r>
              <a:rPr b="0" lang="en" sz="3000">
                <a:latin typeface="Playfair Display Medium"/>
                <a:ea typeface="Playfair Display Medium"/>
                <a:cs typeface="Playfair Display Medium"/>
                <a:sym typeface="Playfair Display Medium"/>
              </a:rPr>
              <a:t>y </a:t>
            </a:r>
            <a:endParaRPr b="0" sz="3000">
              <a:latin typeface="Playfair Display Medium"/>
              <a:ea typeface="Playfair Display Medium"/>
              <a:cs typeface="Playfair Display Medium"/>
              <a:sym typeface="Playfair Display Medium"/>
            </a:endParaRPr>
          </a:p>
          <a:p>
            <a:pPr indent="0" lvl="0" marL="1828800" rtl="0" algn="l">
              <a:lnSpc>
                <a:spcPct val="80000"/>
              </a:lnSpc>
              <a:spcBef>
                <a:spcPts val="0"/>
              </a:spcBef>
              <a:spcAft>
                <a:spcPts val="0"/>
              </a:spcAft>
              <a:buSzPts val="275"/>
              <a:buNone/>
            </a:pPr>
            <a:r>
              <a:rPr b="0" lang="en" sz="3000">
                <a:latin typeface="Playfair Display Medium"/>
                <a:ea typeface="Playfair Display Medium"/>
                <a:cs typeface="Playfair Display Medium"/>
                <a:sym typeface="Playfair Display Medium"/>
              </a:rPr>
              <a:t> </a:t>
            </a:r>
            <a:r>
              <a:rPr b="0" lang="en" sz="3000">
                <a:solidFill>
                  <a:schemeClr val="dk2"/>
                </a:solidFill>
                <a:latin typeface="Playfair Display Medium"/>
                <a:ea typeface="Playfair Display Medium"/>
                <a:cs typeface="Playfair Display Medium"/>
                <a:sym typeface="Playfair Display Medium"/>
              </a:rPr>
              <a:t>Tim</a:t>
            </a:r>
            <a:r>
              <a:rPr b="0" lang="en" sz="3000">
                <a:latin typeface="Playfair Display Medium"/>
                <a:ea typeface="Playfair Display Medium"/>
                <a:cs typeface="Playfair Display Medium"/>
                <a:sym typeface="Playfair Display Medium"/>
              </a:rPr>
              <a:t>  Clemens </a:t>
            </a:r>
            <a:endParaRPr b="0" sz="3000">
              <a:latin typeface="Playfair Display Medium"/>
              <a:ea typeface="Playfair Display Medium"/>
              <a:cs typeface="Playfair Display Medium"/>
              <a:sym typeface="Playfair Display Medium"/>
            </a:endParaRPr>
          </a:p>
          <a:p>
            <a:pPr indent="457200" lvl="0" marL="1371600" rtl="0" algn="l">
              <a:lnSpc>
                <a:spcPct val="80000"/>
              </a:lnSpc>
              <a:spcBef>
                <a:spcPts val="0"/>
              </a:spcBef>
              <a:spcAft>
                <a:spcPts val="0"/>
              </a:spcAft>
              <a:buSzPts val="275"/>
              <a:buNone/>
            </a:pPr>
            <a:r>
              <a:rPr b="0" lang="en" sz="3000">
                <a:latin typeface="Playfair Display Medium"/>
                <a:ea typeface="Playfair Display Medium"/>
                <a:cs typeface="Playfair Display Medium"/>
                <a:sym typeface="Playfair Display Medium"/>
              </a:rPr>
              <a:t> </a:t>
            </a:r>
            <a:r>
              <a:rPr b="0" lang="en" sz="3000">
                <a:solidFill>
                  <a:schemeClr val="dk2"/>
                </a:solidFill>
                <a:latin typeface="Playfair Display Medium"/>
                <a:ea typeface="Playfair Display Medium"/>
                <a:cs typeface="Playfair Display Medium"/>
                <a:sym typeface="Playfair Display Medium"/>
              </a:rPr>
              <a:t>Max</a:t>
            </a:r>
            <a:r>
              <a:rPr b="0" lang="en" sz="3000">
                <a:latin typeface="Playfair Display Medium"/>
                <a:ea typeface="Playfair Display Medium"/>
                <a:cs typeface="Playfair Display Medium"/>
                <a:sym typeface="Playfair Display Medium"/>
              </a:rPr>
              <a:t>  Heatter </a:t>
            </a:r>
            <a:endParaRPr b="0" sz="3000">
              <a:latin typeface="Playfair Display Medium"/>
              <a:ea typeface="Playfair Display Medium"/>
              <a:cs typeface="Playfair Display Medium"/>
              <a:sym typeface="Playfair Display Medium"/>
            </a:endParaRPr>
          </a:p>
          <a:p>
            <a:pPr indent="457200" lvl="0" marL="914400" rtl="0" algn="l">
              <a:lnSpc>
                <a:spcPct val="80000"/>
              </a:lnSpc>
              <a:spcBef>
                <a:spcPts val="0"/>
              </a:spcBef>
              <a:spcAft>
                <a:spcPts val="0"/>
              </a:spcAft>
              <a:buSzPts val="275"/>
              <a:buNone/>
            </a:pPr>
            <a:r>
              <a:rPr b="0" lang="en" sz="3000">
                <a:solidFill>
                  <a:schemeClr val="dk2"/>
                </a:solidFill>
                <a:latin typeface="Playfair Display Medium"/>
                <a:ea typeface="Playfair Display Medium"/>
                <a:cs typeface="Playfair Display Medium"/>
                <a:sym typeface="Playfair Display Medium"/>
              </a:rPr>
              <a:t>Gabriel</a:t>
            </a:r>
            <a:r>
              <a:rPr b="0" lang="en" sz="3000">
                <a:latin typeface="Playfair Display Medium"/>
                <a:ea typeface="Playfair Display Medium"/>
                <a:cs typeface="Playfair Display Medium"/>
                <a:sym typeface="Playfair Display Medium"/>
              </a:rPr>
              <a:t>  Millan </a:t>
            </a:r>
            <a:endParaRPr b="0" sz="3000">
              <a:latin typeface="Playfair Display Medium"/>
              <a:ea typeface="Playfair Display Medium"/>
              <a:cs typeface="Playfair Display Medium"/>
              <a:sym typeface="Playfair Display Medium"/>
            </a:endParaRPr>
          </a:p>
          <a:p>
            <a:pPr indent="0" lvl="0" marL="1828800" rtl="0" algn="l">
              <a:lnSpc>
                <a:spcPct val="80000"/>
              </a:lnSpc>
              <a:spcBef>
                <a:spcPts val="0"/>
              </a:spcBef>
              <a:spcAft>
                <a:spcPts val="0"/>
              </a:spcAft>
              <a:buSzPts val="275"/>
              <a:buNone/>
            </a:pPr>
            <a:r>
              <a:rPr b="0" lang="en" sz="3000">
                <a:latin typeface="Playfair Display Medium"/>
                <a:ea typeface="Playfair Display Medium"/>
                <a:cs typeface="Playfair Display Medium"/>
                <a:sym typeface="Playfair Display Medium"/>
              </a:rPr>
              <a:t> </a:t>
            </a:r>
            <a:r>
              <a:rPr b="0" lang="en" sz="3000">
                <a:solidFill>
                  <a:schemeClr val="dk2"/>
                </a:solidFill>
                <a:latin typeface="Playfair Display Medium"/>
                <a:ea typeface="Playfair Display Medium"/>
                <a:cs typeface="Playfair Display Medium"/>
                <a:sym typeface="Playfair Display Medium"/>
              </a:rPr>
              <a:t>Sam</a:t>
            </a:r>
            <a:r>
              <a:rPr b="0" lang="en" sz="3000">
                <a:latin typeface="Playfair Display Medium"/>
                <a:ea typeface="Playfair Display Medium"/>
                <a:cs typeface="Playfair Display Medium"/>
                <a:sym typeface="Playfair Display Medium"/>
              </a:rPr>
              <a:t>  Zun</a:t>
            </a:r>
            <a:endParaRPr b="0" sz="3000">
              <a:latin typeface="Playfair Display Medium"/>
              <a:ea typeface="Playfair Display Medium"/>
              <a:cs typeface="Playfair Display Medium"/>
              <a:sym typeface="Playfair Display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ctrTitle"/>
          </p:nvPr>
        </p:nvSpPr>
        <p:spPr>
          <a:xfrm>
            <a:off x="1939825" y="-76000"/>
            <a:ext cx="4809300" cy="989700"/>
          </a:xfrm>
          <a:prstGeom prst="rect">
            <a:avLst/>
          </a:prstGeom>
          <a:noFill/>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Res</a:t>
            </a:r>
            <a:r>
              <a:rPr lang="en">
                <a:solidFill>
                  <a:schemeClr val="lt1"/>
                </a:solidFill>
              </a:rPr>
              <a:t>ults</a:t>
            </a:r>
            <a:endParaRPr>
              <a:solidFill>
                <a:schemeClr val="lt1"/>
              </a:solidFill>
            </a:endParaRPr>
          </a:p>
        </p:txBody>
      </p:sp>
      <p:sp>
        <p:nvSpPr>
          <p:cNvPr id="158" name="Google Shape;158;p22"/>
          <p:cNvSpPr txBox="1"/>
          <p:nvPr>
            <p:ph type="ctrTitle"/>
          </p:nvPr>
        </p:nvSpPr>
        <p:spPr>
          <a:xfrm>
            <a:off x="41425" y="368200"/>
            <a:ext cx="4282200" cy="1091100"/>
          </a:xfrm>
          <a:prstGeom prst="rect">
            <a:avLst/>
          </a:prstGeom>
          <a:noFill/>
        </p:spPr>
        <p:txBody>
          <a:bodyPr anchorCtr="0" anchor="ctr" bIns="91425" lIns="91425" spcFirstLastPara="1" rIns="91425" wrap="square" tIns="91425">
            <a:normAutofit/>
          </a:bodyPr>
          <a:lstStyle/>
          <a:p>
            <a:pPr indent="0" lvl="0" marL="0" rtl="0" algn="ctr">
              <a:spcBef>
                <a:spcPts val="0"/>
              </a:spcBef>
              <a:spcAft>
                <a:spcPts val="0"/>
              </a:spcAft>
              <a:buNone/>
            </a:pPr>
            <a:r>
              <a:rPr lang="en" sz="3600"/>
              <a:t>LSTM RNN</a:t>
            </a:r>
            <a:endParaRPr sz="3600"/>
          </a:p>
        </p:txBody>
      </p:sp>
      <p:sp>
        <p:nvSpPr>
          <p:cNvPr id="159" name="Google Shape;159;p22"/>
          <p:cNvSpPr txBox="1"/>
          <p:nvPr>
            <p:ph type="ctrTitle"/>
          </p:nvPr>
        </p:nvSpPr>
        <p:spPr>
          <a:xfrm>
            <a:off x="4138075" y="368200"/>
            <a:ext cx="4282200" cy="1091100"/>
          </a:xfrm>
          <a:prstGeom prst="rect">
            <a:avLst/>
          </a:prstGeom>
          <a:noFill/>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chemeClr val="lt1"/>
                </a:solidFill>
              </a:rPr>
              <a:t>Prophet</a:t>
            </a:r>
            <a:endParaRPr sz="3600">
              <a:solidFill>
                <a:schemeClr val="lt1"/>
              </a:solidFill>
            </a:endParaRPr>
          </a:p>
        </p:txBody>
      </p:sp>
      <p:pic>
        <p:nvPicPr>
          <p:cNvPr id="160" name="Google Shape;160;p22"/>
          <p:cNvPicPr preferRelativeResize="0"/>
          <p:nvPr/>
        </p:nvPicPr>
        <p:blipFill>
          <a:blip r:embed="rId3">
            <a:alphaModFix/>
          </a:blip>
          <a:stretch>
            <a:fillRect/>
          </a:stretch>
        </p:blipFill>
        <p:spPr>
          <a:xfrm>
            <a:off x="41425" y="1847100"/>
            <a:ext cx="4217149" cy="2108574"/>
          </a:xfrm>
          <a:prstGeom prst="rect">
            <a:avLst/>
          </a:prstGeom>
          <a:noFill/>
          <a:ln>
            <a:noFill/>
          </a:ln>
        </p:spPr>
      </p:pic>
      <p:pic>
        <p:nvPicPr>
          <p:cNvPr id="161" name="Google Shape;161;p22"/>
          <p:cNvPicPr preferRelativeResize="0"/>
          <p:nvPr/>
        </p:nvPicPr>
        <p:blipFill>
          <a:blip r:embed="rId4">
            <a:alphaModFix/>
          </a:blip>
          <a:stretch>
            <a:fillRect/>
          </a:stretch>
        </p:blipFill>
        <p:spPr>
          <a:xfrm>
            <a:off x="4374300" y="1847100"/>
            <a:ext cx="3814901" cy="2108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ctrTitle"/>
          </p:nvPr>
        </p:nvSpPr>
        <p:spPr>
          <a:xfrm>
            <a:off x="1939825" y="-76000"/>
            <a:ext cx="4809300" cy="989700"/>
          </a:xfrm>
          <a:prstGeom prst="rect">
            <a:avLst/>
          </a:prstGeom>
          <a:noFill/>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Res</a:t>
            </a:r>
            <a:r>
              <a:rPr lang="en">
                <a:solidFill>
                  <a:schemeClr val="lt1"/>
                </a:solidFill>
              </a:rPr>
              <a:t>u</a:t>
            </a:r>
            <a:r>
              <a:rPr lang="en">
                <a:solidFill>
                  <a:schemeClr val="lt1"/>
                </a:solidFill>
              </a:rPr>
              <a:t>lts</a:t>
            </a:r>
            <a:endParaRPr>
              <a:solidFill>
                <a:schemeClr val="lt1"/>
              </a:solidFill>
            </a:endParaRPr>
          </a:p>
        </p:txBody>
      </p:sp>
      <p:sp>
        <p:nvSpPr>
          <p:cNvPr id="167" name="Google Shape;167;p23"/>
          <p:cNvSpPr txBox="1"/>
          <p:nvPr>
            <p:ph type="ctrTitle"/>
          </p:nvPr>
        </p:nvSpPr>
        <p:spPr>
          <a:xfrm>
            <a:off x="41425" y="368200"/>
            <a:ext cx="4282200" cy="1091100"/>
          </a:xfrm>
          <a:prstGeom prst="rect">
            <a:avLst/>
          </a:prstGeom>
          <a:noFill/>
        </p:spPr>
        <p:txBody>
          <a:bodyPr anchorCtr="0" anchor="ctr" bIns="91425" lIns="91425" spcFirstLastPara="1" rIns="91425" wrap="square" tIns="91425">
            <a:normAutofit/>
          </a:bodyPr>
          <a:lstStyle/>
          <a:p>
            <a:pPr indent="0" lvl="0" marL="0" rtl="0" algn="ctr">
              <a:spcBef>
                <a:spcPts val="0"/>
              </a:spcBef>
              <a:spcAft>
                <a:spcPts val="0"/>
              </a:spcAft>
              <a:buNone/>
            </a:pPr>
            <a:r>
              <a:rPr lang="en" sz="3600"/>
              <a:t>LSTM RNN</a:t>
            </a:r>
            <a:endParaRPr sz="3600"/>
          </a:p>
        </p:txBody>
      </p:sp>
      <p:sp>
        <p:nvSpPr>
          <p:cNvPr id="168" name="Google Shape;168;p23"/>
          <p:cNvSpPr txBox="1"/>
          <p:nvPr>
            <p:ph type="ctrTitle"/>
          </p:nvPr>
        </p:nvSpPr>
        <p:spPr>
          <a:xfrm>
            <a:off x="4138075" y="368200"/>
            <a:ext cx="4282200" cy="1091100"/>
          </a:xfrm>
          <a:prstGeom prst="rect">
            <a:avLst/>
          </a:prstGeom>
          <a:noFill/>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chemeClr val="lt1"/>
                </a:solidFill>
              </a:rPr>
              <a:t>Prophet</a:t>
            </a:r>
            <a:endParaRPr sz="3600">
              <a:solidFill>
                <a:schemeClr val="lt1"/>
              </a:solidFill>
            </a:endParaRPr>
          </a:p>
        </p:txBody>
      </p:sp>
      <p:pic>
        <p:nvPicPr>
          <p:cNvPr id="169" name="Google Shape;169;p23"/>
          <p:cNvPicPr preferRelativeResize="0"/>
          <p:nvPr/>
        </p:nvPicPr>
        <p:blipFill>
          <a:blip r:embed="rId3">
            <a:alphaModFix/>
          </a:blip>
          <a:stretch>
            <a:fillRect/>
          </a:stretch>
        </p:blipFill>
        <p:spPr>
          <a:xfrm>
            <a:off x="4829700" y="1166950"/>
            <a:ext cx="2701451" cy="1350728"/>
          </a:xfrm>
          <a:prstGeom prst="rect">
            <a:avLst/>
          </a:prstGeom>
          <a:noFill/>
          <a:ln>
            <a:noFill/>
          </a:ln>
        </p:spPr>
      </p:pic>
      <p:pic>
        <p:nvPicPr>
          <p:cNvPr id="170" name="Google Shape;170;p23"/>
          <p:cNvPicPr preferRelativeResize="0"/>
          <p:nvPr/>
        </p:nvPicPr>
        <p:blipFill>
          <a:blip r:embed="rId4">
            <a:alphaModFix/>
          </a:blip>
          <a:stretch>
            <a:fillRect/>
          </a:stretch>
        </p:blipFill>
        <p:spPr>
          <a:xfrm>
            <a:off x="4829723" y="2498622"/>
            <a:ext cx="2701421" cy="1350728"/>
          </a:xfrm>
          <a:prstGeom prst="rect">
            <a:avLst/>
          </a:prstGeom>
          <a:noFill/>
          <a:ln>
            <a:noFill/>
          </a:ln>
        </p:spPr>
      </p:pic>
      <p:pic>
        <p:nvPicPr>
          <p:cNvPr id="171" name="Google Shape;171;p23"/>
          <p:cNvPicPr preferRelativeResize="0"/>
          <p:nvPr/>
        </p:nvPicPr>
        <p:blipFill>
          <a:blip r:embed="rId5">
            <a:alphaModFix/>
          </a:blip>
          <a:stretch>
            <a:fillRect/>
          </a:stretch>
        </p:blipFill>
        <p:spPr>
          <a:xfrm>
            <a:off x="4829723" y="3797422"/>
            <a:ext cx="2701451" cy="1350728"/>
          </a:xfrm>
          <a:prstGeom prst="rect">
            <a:avLst/>
          </a:prstGeom>
          <a:noFill/>
          <a:ln>
            <a:noFill/>
          </a:ln>
        </p:spPr>
      </p:pic>
      <p:pic>
        <p:nvPicPr>
          <p:cNvPr id="172" name="Google Shape;172;p23"/>
          <p:cNvPicPr preferRelativeResize="0"/>
          <p:nvPr/>
        </p:nvPicPr>
        <p:blipFill>
          <a:blip r:embed="rId6">
            <a:alphaModFix/>
          </a:blip>
          <a:stretch>
            <a:fillRect/>
          </a:stretch>
        </p:blipFill>
        <p:spPr>
          <a:xfrm>
            <a:off x="745058" y="1166950"/>
            <a:ext cx="2654093" cy="1327067"/>
          </a:xfrm>
          <a:prstGeom prst="rect">
            <a:avLst/>
          </a:prstGeom>
          <a:noFill/>
          <a:ln>
            <a:noFill/>
          </a:ln>
        </p:spPr>
      </p:pic>
      <p:pic>
        <p:nvPicPr>
          <p:cNvPr id="173" name="Google Shape;173;p23"/>
          <p:cNvPicPr preferRelativeResize="0"/>
          <p:nvPr/>
        </p:nvPicPr>
        <p:blipFill>
          <a:blip r:embed="rId7">
            <a:alphaModFix/>
          </a:blip>
          <a:stretch>
            <a:fillRect/>
          </a:stretch>
        </p:blipFill>
        <p:spPr>
          <a:xfrm>
            <a:off x="745058" y="2494017"/>
            <a:ext cx="2654107" cy="1327067"/>
          </a:xfrm>
          <a:prstGeom prst="rect">
            <a:avLst/>
          </a:prstGeom>
          <a:noFill/>
          <a:ln>
            <a:noFill/>
          </a:ln>
        </p:spPr>
      </p:pic>
      <p:pic>
        <p:nvPicPr>
          <p:cNvPr id="174" name="Google Shape;174;p23"/>
          <p:cNvPicPr preferRelativeResize="0"/>
          <p:nvPr/>
        </p:nvPicPr>
        <p:blipFill>
          <a:blip r:embed="rId8">
            <a:alphaModFix/>
          </a:blip>
          <a:stretch>
            <a:fillRect/>
          </a:stretch>
        </p:blipFill>
        <p:spPr>
          <a:xfrm>
            <a:off x="745050" y="3821083"/>
            <a:ext cx="2654107" cy="13270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ctrTitle"/>
          </p:nvPr>
        </p:nvSpPr>
        <p:spPr>
          <a:xfrm>
            <a:off x="2548350" y="-76000"/>
            <a:ext cx="4809300" cy="989700"/>
          </a:xfrm>
          <a:prstGeom prst="rect">
            <a:avLst/>
          </a:prstGeom>
          <a:noFill/>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Post </a:t>
            </a:r>
            <a:r>
              <a:rPr lang="en">
                <a:solidFill>
                  <a:schemeClr val="lt1"/>
                </a:solidFill>
              </a:rPr>
              <a:t>mortem</a:t>
            </a:r>
            <a:endParaRPr>
              <a:solidFill>
                <a:schemeClr val="lt1"/>
              </a:solidFill>
            </a:endParaRPr>
          </a:p>
        </p:txBody>
      </p:sp>
      <p:sp>
        <p:nvSpPr>
          <p:cNvPr id="180" name="Google Shape;180;p24"/>
          <p:cNvSpPr txBox="1"/>
          <p:nvPr>
            <p:ph type="ctrTitle"/>
          </p:nvPr>
        </p:nvSpPr>
        <p:spPr>
          <a:xfrm>
            <a:off x="41425" y="368200"/>
            <a:ext cx="4282200" cy="1091100"/>
          </a:xfrm>
          <a:prstGeom prst="rect">
            <a:avLst/>
          </a:prstGeom>
          <a:noFill/>
        </p:spPr>
        <p:txBody>
          <a:bodyPr anchorCtr="0" anchor="ctr" bIns="91425" lIns="91425" spcFirstLastPara="1" rIns="91425" wrap="square" tIns="91425">
            <a:normAutofit/>
          </a:bodyPr>
          <a:lstStyle/>
          <a:p>
            <a:pPr indent="0" lvl="0" marL="0" rtl="0" algn="ctr">
              <a:spcBef>
                <a:spcPts val="0"/>
              </a:spcBef>
              <a:spcAft>
                <a:spcPts val="0"/>
              </a:spcAft>
              <a:buNone/>
            </a:pPr>
            <a:r>
              <a:rPr lang="en" sz="3600"/>
              <a:t>LSTM RNN</a:t>
            </a:r>
            <a:endParaRPr sz="3600"/>
          </a:p>
        </p:txBody>
      </p:sp>
      <p:sp>
        <p:nvSpPr>
          <p:cNvPr id="181" name="Google Shape;181;p24"/>
          <p:cNvSpPr txBox="1"/>
          <p:nvPr>
            <p:ph type="ctrTitle"/>
          </p:nvPr>
        </p:nvSpPr>
        <p:spPr>
          <a:xfrm>
            <a:off x="4138075" y="368200"/>
            <a:ext cx="4282200" cy="1091100"/>
          </a:xfrm>
          <a:prstGeom prst="rect">
            <a:avLst/>
          </a:prstGeom>
          <a:noFill/>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chemeClr val="lt1"/>
                </a:solidFill>
              </a:rPr>
              <a:t>Prophet</a:t>
            </a:r>
            <a:endParaRPr sz="3600">
              <a:solidFill>
                <a:schemeClr val="lt1"/>
              </a:solidFill>
            </a:endParaRPr>
          </a:p>
        </p:txBody>
      </p:sp>
      <p:sp>
        <p:nvSpPr>
          <p:cNvPr id="182" name="Google Shape;182;p24"/>
          <p:cNvSpPr txBox="1"/>
          <p:nvPr>
            <p:ph idx="1" type="subTitle"/>
          </p:nvPr>
        </p:nvSpPr>
        <p:spPr>
          <a:xfrm>
            <a:off x="217900" y="1253275"/>
            <a:ext cx="3727200" cy="1955700"/>
          </a:xfrm>
          <a:prstGeom prst="rect">
            <a:avLst/>
          </a:prstGeom>
          <a:solidFill>
            <a:schemeClr val="dk1"/>
          </a:solidFill>
        </p:spPr>
        <p:txBody>
          <a:bodyPr anchorCtr="0" anchor="ctr" bIns="91425" lIns="91425" spcFirstLastPara="1" rIns="91425" wrap="square" tIns="91425">
            <a:normAutofit fontScale="40000"/>
          </a:bodyPr>
          <a:lstStyle/>
          <a:p>
            <a:pPr indent="0" lvl="0" marL="0" rtl="0" algn="ctr">
              <a:lnSpc>
                <a:spcPct val="150000"/>
              </a:lnSpc>
              <a:spcBef>
                <a:spcPts val="0"/>
              </a:spcBef>
              <a:spcAft>
                <a:spcPts val="0"/>
              </a:spcAft>
              <a:buNone/>
            </a:pPr>
            <a:r>
              <a:rPr lang="en">
                <a:solidFill>
                  <a:schemeClr val="dk2"/>
                </a:solidFill>
                <a:latin typeface="Playfair Display"/>
                <a:ea typeface="Playfair Display"/>
                <a:cs typeface="Playfair Display"/>
                <a:sym typeface="Playfair Display"/>
              </a:rPr>
              <a:t>What could have been done differently?</a:t>
            </a:r>
            <a:endParaRPr>
              <a:solidFill>
                <a:schemeClr val="dk2"/>
              </a:solidFill>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b="0" lang="en">
                <a:solidFill>
                  <a:schemeClr val="dk2"/>
                </a:solidFill>
                <a:latin typeface="Playfair Display"/>
                <a:ea typeface="Playfair Display"/>
                <a:cs typeface="Playfair Display"/>
                <a:sym typeface="Playfair Display"/>
              </a:rPr>
              <a:t>The biggest difficulty with the LSTM RNN model that we encountered was getting clear results for our </a:t>
            </a:r>
            <a:r>
              <a:rPr b="0" lang="en">
                <a:solidFill>
                  <a:schemeClr val="dk2"/>
                </a:solidFill>
                <a:latin typeface="Playfair Display"/>
                <a:ea typeface="Playfair Display"/>
                <a:cs typeface="Playfair Display"/>
                <a:sym typeface="Playfair Display"/>
              </a:rPr>
              <a:t>metrics</a:t>
            </a:r>
            <a:r>
              <a:rPr b="0" lang="en">
                <a:solidFill>
                  <a:schemeClr val="dk2"/>
                </a:solidFill>
                <a:latin typeface="Playfair Display"/>
                <a:ea typeface="Playfair Display"/>
                <a:cs typeface="Playfair Display"/>
                <a:sym typeface="Playfair Display"/>
              </a:rPr>
              <a:t>. If we had more time we would likely have decreased the learning rate through our “adam” optimization function to around .001. This would likely get rid of lots of the noise that </a:t>
            </a:r>
            <a:r>
              <a:rPr b="0" lang="en">
                <a:solidFill>
                  <a:schemeClr val="dk2"/>
                </a:solidFill>
                <a:latin typeface="Playfair Display"/>
                <a:ea typeface="Playfair Display"/>
                <a:cs typeface="Playfair Display"/>
                <a:sym typeface="Playfair Display"/>
              </a:rPr>
              <a:t>occurred</a:t>
            </a:r>
            <a:r>
              <a:rPr b="0" lang="en">
                <a:solidFill>
                  <a:schemeClr val="dk2"/>
                </a:solidFill>
                <a:latin typeface="Playfair Display"/>
                <a:ea typeface="Playfair Display"/>
                <a:cs typeface="Playfair Display"/>
                <a:sym typeface="Playfair Display"/>
              </a:rPr>
              <a:t> during both the training and </a:t>
            </a:r>
            <a:r>
              <a:rPr b="0" lang="en">
                <a:solidFill>
                  <a:schemeClr val="dk2"/>
                </a:solidFill>
                <a:latin typeface="Playfair Display"/>
                <a:ea typeface="Playfair Display"/>
                <a:cs typeface="Playfair Display"/>
                <a:sym typeface="Playfair Display"/>
              </a:rPr>
              <a:t>prediction</a:t>
            </a:r>
            <a:r>
              <a:rPr b="0" lang="en">
                <a:solidFill>
                  <a:schemeClr val="dk2"/>
                </a:solidFill>
                <a:latin typeface="Playfair Display"/>
                <a:ea typeface="Playfair Display"/>
                <a:cs typeface="Playfair Display"/>
                <a:sym typeface="Playfair Display"/>
              </a:rPr>
              <a:t> </a:t>
            </a:r>
            <a:r>
              <a:rPr b="0" lang="en">
                <a:solidFill>
                  <a:schemeClr val="dk2"/>
                </a:solidFill>
                <a:latin typeface="Playfair Display"/>
                <a:ea typeface="Playfair Display"/>
                <a:cs typeface="Playfair Display"/>
                <a:sym typeface="Playfair Display"/>
              </a:rPr>
              <a:t>processes</a:t>
            </a:r>
            <a:r>
              <a:rPr b="0" lang="en">
                <a:solidFill>
                  <a:schemeClr val="dk2"/>
                </a:solidFill>
                <a:latin typeface="Playfair Display"/>
                <a:ea typeface="Playfair Display"/>
                <a:cs typeface="Playfair Display"/>
                <a:sym typeface="Playfair Display"/>
              </a:rPr>
              <a:t> and allow for the generation of much clearer and accurate results.</a:t>
            </a:r>
            <a:endParaRPr b="0">
              <a:solidFill>
                <a:schemeClr val="dk2"/>
              </a:solidFill>
              <a:latin typeface="Playfair Display"/>
              <a:ea typeface="Playfair Display"/>
              <a:cs typeface="Playfair Display"/>
              <a:sym typeface="Playfair Display"/>
            </a:endParaRPr>
          </a:p>
        </p:txBody>
      </p:sp>
      <p:sp>
        <p:nvSpPr>
          <p:cNvPr id="183" name="Google Shape;183;p24"/>
          <p:cNvSpPr txBox="1"/>
          <p:nvPr>
            <p:ph idx="1" type="subTitle"/>
          </p:nvPr>
        </p:nvSpPr>
        <p:spPr>
          <a:xfrm>
            <a:off x="4415575" y="1253275"/>
            <a:ext cx="3727200" cy="1955700"/>
          </a:xfrm>
          <a:prstGeom prst="rect">
            <a:avLst/>
          </a:prstGeom>
          <a:solidFill>
            <a:schemeClr val="accent4"/>
          </a:solidFill>
        </p:spPr>
        <p:txBody>
          <a:bodyPr anchorCtr="0" anchor="ctr" bIns="91425" lIns="91425" spcFirstLastPara="1" rIns="91425" wrap="square" tIns="91425">
            <a:normAutofit fontScale="40000" lnSpcReduction="20000"/>
          </a:bodyPr>
          <a:lstStyle/>
          <a:p>
            <a:pPr indent="0" lvl="0" marL="0" rtl="0" algn="ctr">
              <a:lnSpc>
                <a:spcPct val="150000"/>
              </a:lnSpc>
              <a:spcBef>
                <a:spcPts val="0"/>
              </a:spcBef>
              <a:spcAft>
                <a:spcPts val="0"/>
              </a:spcAft>
              <a:buNone/>
            </a:pPr>
            <a:r>
              <a:rPr lang="en">
                <a:latin typeface="Playfair Display"/>
                <a:ea typeface="Playfair Display"/>
                <a:cs typeface="Playfair Display"/>
                <a:sym typeface="Playfair Display"/>
              </a:rPr>
              <a:t>What could have been done differently?</a:t>
            </a:r>
            <a:endParaRPr>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b="0" lang="en">
                <a:latin typeface="Playfair Display"/>
                <a:ea typeface="Playfair Display"/>
                <a:cs typeface="Playfair Display"/>
                <a:sym typeface="Playfair Display"/>
              </a:rPr>
              <a:t>When it comes to Prophet side of things would have liked to spend much more time tuning the models. Two things that made the tuning process quite difficult were the fact that there were very little to no documentation or articles that had solid information on how to tune the model. The second was that the method we can across of automatically tuning the hyperparameters was extremely heavy on both time and computing process.</a:t>
            </a:r>
            <a:endParaRPr b="0">
              <a:latin typeface="Playfair Display"/>
              <a:ea typeface="Playfair Display"/>
              <a:cs typeface="Playfair Display"/>
              <a:sym typeface="Playfair Display"/>
            </a:endParaRPr>
          </a:p>
        </p:txBody>
      </p:sp>
      <p:sp>
        <p:nvSpPr>
          <p:cNvPr id="184" name="Google Shape;184;p24"/>
          <p:cNvSpPr txBox="1"/>
          <p:nvPr>
            <p:ph idx="1" type="subTitle"/>
          </p:nvPr>
        </p:nvSpPr>
        <p:spPr>
          <a:xfrm>
            <a:off x="116900" y="3083925"/>
            <a:ext cx="3727200" cy="1955700"/>
          </a:xfrm>
          <a:prstGeom prst="rect">
            <a:avLst/>
          </a:prstGeom>
          <a:solidFill>
            <a:schemeClr val="dk1"/>
          </a:solidFill>
        </p:spPr>
        <p:txBody>
          <a:bodyPr anchorCtr="0" anchor="ctr" bIns="91425" lIns="91425" spcFirstLastPara="1" rIns="91425" wrap="square" tIns="91425">
            <a:normAutofit/>
          </a:bodyPr>
          <a:lstStyle/>
          <a:p>
            <a:pPr indent="0" lvl="0" marL="0" rtl="0" algn="ctr">
              <a:lnSpc>
                <a:spcPct val="150000"/>
              </a:lnSpc>
              <a:spcBef>
                <a:spcPts val="0"/>
              </a:spcBef>
              <a:spcAft>
                <a:spcPts val="0"/>
              </a:spcAft>
              <a:buNone/>
            </a:pPr>
            <a:r>
              <a:rPr lang="en" sz="950">
                <a:solidFill>
                  <a:schemeClr val="dk2"/>
                </a:solidFill>
                <a:latin typeface="Playfair Display"/>
                <a:ea typeface="Playfair Display"/>
                <a:cs typeface="Playfair Display"/>
                <a:sym typeface="Playfair Display"/>
              </a:rPr>
              <a:t>Where to go from here</a:t>
            </a:r>
            <a:r>
              <a:rPr lang="en" sz="950">
                <a:solidFill>
                  <a:schemeClr val="dk2"/>
                </a:solidFill>
                <a:latin typeface="Playfair Display"/>
                <a:ea typeface="Playfair Display"/>
                <a:cs typeface="Playfair Display"/>
                <a:sym typeface="Playfair Display"/>
              </a:rPr>
              <a:t>?</a:t>
            </a:r>
            <a:endParaRPr sz="950">
              <a:solidFill>
                <a:schemeClr val="dk2"/>
              </a:solidFill>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b="0" lang="en" sz="950">
                <a:solidFill>
                  <a:schemeClr val="dk2"/>
                </a:solidFill>
                <a:latin typeface="Playfair Display"/>
                <a:ea typeface="Playfair Display"/>
                <a:cs typeface="Playfair Display"/>
                <a:sym typeface="Playfair Display"/>
              </a:rPr>
              <a:t>What seems like an interesting further application for these LSTM RNN models is to expand their forecasting power to different securities, commodities, cryptocurrencies and financial instruments, to see if the models would continue to perform with the accuracy that we have seen. </a:t>
            </a:r>
            <a:endParaRPr b="0" sz="950">
              <a:solidFill>
                <a:schemeClr val="dk2"/>
              </a:solidFill>
              <a:latin typeface="Playfair Display"/>
              <a:ea typeface="Playfair Display"/>
              <a:cs typeface="Playfair Display"/>
              <a:sym typeface="Playfair Display"/>
            </a:endParaRPr>
          </a:p>
        </p:txBody>
      </p:sp>
      <p:sp>
        <p:nvSpPr>
          <p:cNvPr id="185" name="Google Shape;185;p24"/>
          <p:cNvSpPr txBox="1"/>
          <p:nvPr>
            <p:ph idx="1" type="subTitle"/>
          </p:nvPr>
        </p:nvSpPr>
        <p:spPr>
          <a:xfrm>
            <a:off x="4415575" y="3083925"/>
            <a:ext cx="3727200" cy="1955700"/>
          </a:xfrm>
          <a:prstGeom prst="rect">
            <a:avLst/>
          </a:prstGeom>
          <a:solidFill>
            <a:schemeClr val="accent4"/>
          </a:solidFill>
        </p:spPr>
        <p:txBody>
          <a:bodyPr anchorCtr="0" anchor="ctr" bIns="91425" lIns="91425" spcFirstLastPara="1" rIns="91425" wrap="square" tIns="91425">
            <a:normAutofit fontScale="85000" lnSpcReduction="10000"/>
          </a:bodyPr>
          <a:lstStyle/>
          <a:p>
            <a:pPr indent="0" lvl="0" marL="0" rtl="0" algn="ctr">
              <a:lnSpc>
                <a:spcPct val="150000"/>
              </a:lnSpc>
              <a:spcBef>
                <a:spcPts val="0"/>
              </a:spcBef>
              <a:spcAft>
                <a:spcPts val="0"/>
              </a:spcAft>
              <a:buNone/>
            </a:pPr>
            <a:r>
              <a:rPr lang="en" sz="950">
                <a:latin typeface="Playfair Display"/>
                <a:ea typeface="Playfair Display"/>
                <a:cs typeface="Playfair Display"/>
                <a:sym typeface="Playfair Display"/>
              </a:rPr>
              <a:t>Where to go from here?</a:t>
            </a:r>
            <a:endParaRPr sz="950">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b="0" lang="en" sz="950">
                <a:latin typeface="Playfair Display"/>
                <a:ea typeface="Playfair Display"/>
                <a:cs typeface="Playfair Display"/>
                <a:sym typeface="Playfair Display"/>
              </a:rPr>
              <a:t>A great idea would likely be to use the successor to Facebook/Meta’s Prophet model, the Neural Prophet model. “NeuralProphet bridges the gap between traditional time-series models and deep learning methods. It's based on PyTorch and can be installed using pip.” – Neural Prophet Website. Reworking our models to harness the power of Deep Learning, just as the LSTM RNN does, as well as the design of PyTorch (Facebook/Meta’s Deep Learning Framework), would be an extremely interesting way to perform forecasting of these ETFs as well as many other securities, commodities, cryptocurrencies and financial instruments.</a:t>
            </a:r>
            <a:endParaRPr b="0" sz="950">
              <a:latin typeface="Playfair Display"/>
              <a:ea typeface="Playfair Display"/>
              <a:cs typeface="Playfair Display"/>
              <a:sym typeface="Playfair Display"/>
            </a:endParaRPr>
          </a:p>
        </p:txBody>
      </p:sp>
      <p:pic>
        <p:nvPicPr>
          <p:cNvPr id="186" name="Google Shape;186;p24"/>
          <p:cNvPicPr preferRelativeResize="0"/>
          <p:nvPr/>
        </p:nvPicPr>
        <p:blipFill>
          <a:blip r:embed="rId3">
            <a:alphaModFix/>
          </a:blip>
          <a:stretch>
            <a:fillRect/>
          </a:stretch>
        </p:blipFill>
        <p:spPr>
          <a:xfrm>
            <a:off x="6605975" y="4747250"/>
            <a:ext cx="751675" cy="396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ctrTitle"/>
          </p:nvPr>
        </p:nvSpPr>
        <p:spPr>
          <a:xfrm>
            <a:off x="0" y="1403850"/>
            <a:ext cx="8212500" cy="2146800"/>
          </a:xfrm>
          <a:prstGeom prst="rect">
            <a:avLst/>
          </a:prstGeom>
          <a:noFill/>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Questions   </a:t>
            </a:r>
            <a:r>
              <a:rPr lang="en">
                <a:solidFill>
                  <a:schemeClr val="lt1"/>
                </a:solidFill>
              </a:rPr>
              <a:t>????????</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ctrTitle"/>
          </p:nvPr>
        </p:nvSpPr>
        <p:spPr>
          <a:xfrm>
            <a:off x="1157225" y="-11950"/>
            <a:ext cx="2222100" cy="1184400"/>
          </a:xfrm>
          <a:prstGeom prst="rect">
            <a:avLst/>
          </a:prstGeom>
          <a:noFill/>
        </p:spPr>
        <p:txBody>
          <a:bodyPr anchorCtr="0" anchor="ctr" bIns="91425" lIns="91425" spcFirstLastPara="1" rIns="91425" wrap="square" tIns="91425">
            <a:normAutofit/>
          </a:bodyPr>
          <a:lstStyle/>
          <a:p>
            <a:pPr indent="0" lvl="0" marL="0" rtl="0" algn="l">
              <a:spcBef>
                <a:spcPts val="0"/>
              </a:spcBef>
              <a:spcAft>
                <a:spcPts val="0"/>
              </a:spcAft>
              <a:buNone/>
            </a:pPr>
            <a:r>
              <a:rPr lang="en" sz="4800"/>
              <a:t>Idea</a:t>
            </a:r>
            <a:r>
              <a:rPr b="0" lang="en" sz="4800">
                <a:solidFill>
                  <a:srgbClr val="8AB4F8"/>
                </a:solidFill>
                <a:highlight>
                  <a:schemeClr val="dk1"/>
                </a:highlight>
                <a:uFill>
                  <a:noFill/>
                </a:uFill>
                <a:latin typeface="Roboto"/>
                <a:ea typeface="Roboto"/>
                <a:cs typeface="Roboto"/>
                <a:sym typeface="Roboto"/>
                <a:hlinkClick r:id="rId3">
                  <a:extLst>
                    <a:ext uri="{A12FA001-AC4F-418D-AE19-62706E023703}">
                      <ahyp:hlinkClr val="tx"/>
                    </a:ext>
                  </a:extLst>
                </a:hlinkClick>
              </a:rPr>
              <a:t>💡</a:t>
            </a:r>
            <a:endParaRPr sz="4800">
              <a:solidFill>
                <a:schemeClr val="lt1"/>
              </a:solidFill>
              <a:highlight>
                <a:schemeClr val="dk1"/>
              </a:highlight>
            </a:endParaRPr>
          </a:p>
        </p:txBody>
      </p:sp>
      <p:sp>
        <p:nvSpPr>
          <p:cNvPr id="65" name="Google Shape;65;p14"/>
          <p:cNvSpPr txBox="1"/>
          <p:nvPr>
            <p:ph idx="1" type="subTitle"/>
          </p:nvPr>
        </p:nvSpPr>
        <p:spPr>
          <a:xfrm>
            <a:off x="91100" y="924100"/>
            <a:ext cx="4149600" cy="3714300"/>
          </a:xfrm>
          <a:prstGeom prst="rect">
            <a:avLst/>
          </a:prstGeom>
          <a:solidFill>
            <a:schemeClr val="dk1"/>
          </a:solidFill>
        </p:spPr>
        <p:txBody>
          <a:bodyPr anchorCtr="0" anchor="ctr" bIns="91425" lIns="91425" spcFirstLastPara="1" rIns="91425" wrap="square" tIns="91425">
            <a:normAutofit fontScale="55000" lnSpcReduction="20000"/>
          </a:bodyPr>
          <a:lstStyle/>
          <a:p>
            <a:pPr indent="0" lvl="0" marL="0" rtl="0" algn="l">
              <a:lnSpc>
                <a:spcPct val="150000"/>
              </a:lnSpc>
              <a:spcBef>
                <a:spcPts val="0"/>
              </a:spcBef>
              <a:spcAft>
                <a:spcPts val="0"/>
              </a:spcAft>
              <a:buClr>
                <a:schemeClr val="dk2"/>
              </a:buClr>
              <a:buSzPct val="45833"/>
              <a:buFont typeface="Arial"/>
              <a:buNone/>
            </a:pPr>
            <a:r>
              <a:rPr b="0" lang="en">
                <a:solidFill>
                  <a:schemeClr val="dk2"/>
                </a:solidFill>
                <a:latin typeface="Playfair Display"/>
                <a:ea typeface="Playfair Display"/>
                <a:cs typeface="Playfair Display"/>
                <a:sym typeface="Playfair Display"/>
              </a:rPr>
              <a:t>In this project we are using historical ETF data from Yahoo Finance to predict/forecast historical ETF prices. The ETF's we are using are the ARK Innovation Fund (Ticker: ARKK), the SPDR S&amp;P 500 ETF Trust (Ticker: SPY) and the Bank of Montreal MicroSectors FANG Index (Ticker: FNGU). We are using two machine learning models, the Facebook/Meta Prophet model as well as a Google Tensorflow LSTM Recurrent Neural Network models to predict/forecast these ETF prices. And we compare and contrast these different models and their performance against the real historic prices.</a:t>
            </a:r>
            <a:endParaRPr b="0">
              <a:solidFill>
                <a:schemeClr val="dk2"/>
              </a:solidFill>
              <a:latin typeface="Playfair Display"/>
              <a:ea typeface="Playfair Display"/>
              <a:cs typeface="Playfair Display"/>
              <a:sym typeface="Playfair Display"/>
            </a:endParaRPr>
          </a:p>
          <a:p>
            <a:pPr indent="0" lvl="0" marL="0" rtl="0" algn="l">
              <a:spcBef>
                <a:spcPts val="0"/>
              </a:spcBef>
              <a:spcAft>
                <a:spcPts val="0"/>
              </a:spcAft>
              <a:buClr>
                <a:schemeClr val="dk2"/>
              </a:buClr>
              <a:buSzPct val="45833"/>
              <a:buFont typeface="Arial"/>
              <a:buNone/>
            </a:pPr>
            <a:r>
              <a:t/>
            </a:r>
            <a:endParaRPr b="0">
              <a:solidFill>
                <a:schemeClr val="dk2"/>
              </a:solidFill>
              <a:latin typeface="Playfair Display"/>
              <a:ea typeface="Playfair Display"/>
              <a:cs typeface="Playfair Display"/>
              <a:sym typeface="Playfair Display"/>
            </a:endParaRPr>
          </a:p>
          <a:p>
            <a:pPr indent="0" lvl="0" marL="0" rtl="0" algn="l">
              <a:spcBef>
                <a:spcPts val="0"/>
              </a:spcBef>
              <a:spcAft>
                <a:spcPts val="0"/>
              </a:spcAft>
              <a:buNone/>
            </a:pPr>
            <a:r>
              <a:t/>
            </a:r>
            <a:endParaRPr b="0">
              <a:solidFill>
                <a:schemeClr val="dk2"/>
              </a:solidFill>
              <a:latin typeface="Playfair Display"/>
              <a:ea typeface="Playfair Display"/>
              <a:cs typeface="Playfair Display"/>
              <a:sym typeface="Playfair Display"/>
            </a:endParaRPr>
          </a:p>
        </p:txBody>
      </p:sp>
      <p:sp>
        <p:nvSpPr>
          <p:cNvPr id="66" name="Google Shape;66;p14"/>
          <p:cNvSpPr txBox="1"/>
          <p:nvPr>
            <p:ph idx="1" type="subTitle"/>
          </p:nvPr>
        </p:nvSpPr>
        <p:spPr>
          <a:xfrm>
            <a:off x="4406350" y="1051900"/>
            <a:ext cx="3768600" cy="3627900"/>
          </a:xfrm>
          <a:prstGeom prst="rect">
            <a:avLst/>
          </a:prstGeom>
          <a:solidFill>
            <a:schemeClr val="accent4"/>
          </a:solidFill>
        </p:spPr>
        <p:txBody>
          <a:bodyPr anchorCtr="0" anchor="ctr" bIns="91425" lIns="91425" spcFirstLastPara="1" rIns="91425" wrap="square" tIns="91425">
            <a:normAutofit fontScale="40000"/>
          </a:bodyPr>
          <a:lstStyle/>
          <a:p>
            <a:pPr indent="0" lvl="0" marL="0" rtl="0" algn="l">
              <a:lnSpc>
                <a:spcPct val="150000"/>
              </a:lnSpc>
              <a:spcBef>
                <a:spcPts val="0"/>
              </a:spcBef>
              <a:spcAft>
                <a:spcPts val="0"/>
              </a:spcAft>
              <a:buNone/>
            </a:pPr>
            <a:r>
              <a:rPr b="0" lang="en">
                <a:latin typeface="Playfair Display"/>
                <a:ea typeface="Playfair Display"/>
                <a:cs typeface="Playfair Display"/>
                <a:sym typeface="Playfair Display"/>
              </a:rPr>
              <a:t>We saw that the Prophet model was easier to develop when it came to processing the data, doing the train-test-split, creating and training the model, as well as scoring high well in terms of the metrics. Though we know that for tuning as well as the final visualized results, we can see that the Prophet model fell very short compared to the LSTM RNN. The LSTM RNN was much more involved and harder to develop. Everything from scaling the data, the train-test-split and reshaping of the data, to creating and training the models, as well as scoring poorly on the metrics. But when it came to tuning as well as the predictive power of the model, we can see that investing the time was well worth it. All in all, we would </a:t>
            </a:r>
            <a:r>
              <a:rPr b="0" lang="en">
                <a:latin typeface="Playfair Display"/>
                <a:ea typeface="Playfair Display"/>
                <a:cs typeface="Playfair Display"/>
                <a:sym typeface="Playfair Display"/>
              </a:rPr>
              <a:t>recommend</a:t>
            </a:r>
            <a:r>
              <a:rPr b="0" lang="en">
                <a:latin typeface="Playfair Display"/>
                <a:ea typeface="Playfair Display"/>
                <a:cs typeface="Playfair Display"/>
                <a:sym typeface="Playfair Display"/>
              </a:rPr>
              <a:t> using the LSTM RNN model for its highly performant deep learning predictive power, whereas we would </a:t>
            </a:r>
            <a:r>
              <a:rPr b="0" lang="en">
                <a:latin typeface="Playfair Display"/>
                <a:ea typeface="Playfair Display"/>
                <a:cs typeface="Playfair Display"/>
                <a:sym typeface="Playfair Display"/>
              </a:rPr>
              <a:t>recommend</a:t>
            </a:r>
            <a:r>
              <a:rPr b="0" lang="en">
                <a:latin typeface="Playfair Display"/>
                <a:ea typeface="Playfair Display"/>
                <a:cs typeface="Playfair Display"/>
                <a:sym typeface="Playfair Display"/>
              </a:rPr>
              <a:t> using the Prophet model when development time and ease of use is paramount.</a:t>
            </a:r>
            <a:endParaRPr b="0">
              <a:latin typeface="Playfair Display"/>
              <a:ea typeface="Playfair Display"/>
              <a:cs typeface="Playfair Display"/>
              <a:sym typeface="Playfair Display"/>
            </a:endParaRPr>
          </a:p>
        </p:txBody>
      </p:sp>
      <p:sp>
        <p:nvSpPr>
          <p:cNvPr id="67" name="Google Shape;67;p14"/>
          <p:cNvSpPr txBox="1"/>
          <p:nvPr>
            <p:ph type="ctrTitle"/>
          </p:nvPr>
        </p:nvSpPr>
        <p:spPr>
          <a:xfrm>
            <a:off x="4798950" y="55550"/>
            <a:ext cx="3081300" cy="1049400"/>
          </a:xfrm>
          <a:prstGeom prst="rect">
            <a:avLst/>
          </a:prstGeom>
          <a:solidFill>
            <a:schemeClr val="accent4"/>
          </a:solidFill>
        </p:spPr>
        <p:txBody>
          <a:bodyPr anchorCtr="0" anchor="ctr" bIns="91425" lIns="91425" spcFirstLastPara="1" rIns="91425" wrap="square" tIns="91425">
            <a:normAutofit/>
          </a:bodyPr>
          <a:lstStyle/>
          <a:p>
            <a:pPr indent="0" lvl="0" marL="0" rtl="0" algn="l">
              <a:spcBef>
                <a:spcPts val="0"/>
              </a:spcBef>
              <a:spcAft>
                <a:spcPts val="0"/>
              </a:spcAft>
              <a:buNone/>
            </a:pPr>
            <a:r>
              <a:rPr lang="en" sz="4800">
                <a:solidFill>
                  <a:schemeClr val="lt1"/>
                </a:solidFill>
              </a:rPr>
              <a:t>Summary</a:t>
            </a:r>
            <a:endParaRPr sz="4800">
              <a:solidFill>
                <a:schemeClr val="lt1"/>
              </a:solidFill>
              <a:highlight>
                <a:schemeClr val="dk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ctrTitle"/>
          </p:nvPr>
        </p:nvSpPr>
        <p:spPr>
          <a:xfrm>
            <a:off x="1985375" y="-84475"/>
            <a:ext cx="4480800" cy="906900"/>
          </a:xfrm>
          <a:prstGeom prst="rect">
            <a:avLst/>
          </a:prstGeom>
          <a:noFill/>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ET </a:t>
            </a:r>
            <a:r>
              <a:rPr lang="en">
                <a:solidFill>
                  <a:schemeClr val="lt1"/>
                </a:solidFill>
              </a:rPr>
              <a:t>Fs</a:t>
            </a:r>
            <a:endParaRPr>
              <a:solidFill>
                <a:schemeClr val="lt1"/>
              </a:solidFill>
            </a:endParaRPr>
          </a:p>
        </p:txBody>
      </p:sp>
      <p:sp>
        <p:nvSpPr>
          <p:cNvPr id="73" name="Google Shape;73;p15"/>
          <p:cNvSpPr txBox="1"/>
          <p:nvPr>
            <p:ph type="ctrTitle"/>
          </p:nvPr>
        </p:nvSpPr>
        <p:spPr>
          <a:xfrm>
            <a:off x="0" y="993800"/>
            <a:ext cx="3967500" cy="1619100"/>
          </a:xfrm>
          <a:prstGeom prst="rect">
            <a:avLst/>
          </a:prstGeom>
          <a:solidFill>
            <a:schemeClr val="dk1"/>
          </a:solid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600"/>
              <a:t>ETF Definition</a:t>
            </a:r>
            <a:r>
              <a:rPr lang="en" sz="3600"/>
              <a:t> </a:t>
            </a:r>
            <a:endParaRPr sz="3600"/>
          </a:p>
          <a:p>
            <a:pPr indent="0" lvl="0" marL="0" rtl="0" algn="l">
              <a:spcBef>
                <a:spcPts val="0"/>
              </a:spcBef>
              <a:spcAft>
                <a:spcPts val="0"/>
              </a:spcAft>
              <a:buSzPts val="990"/>
              <a:buNone/>
            </a:pPr>
            <a:r>
              <a:rPr b="0" lang="en" sz="1260"/>
              <a:t>“An ETF, or exchange-traded fund, is a type of investment fund that holds a collection of securities, such as stocks, bonds, or commodities, and trades on an exchange like a stock. ETFs are designed to track the performance of a specific index, such as the S&amp;P 500, or a specific sector, such as technology. They offer investors the ability to diversify their portfolio and gain exposure to a wide range of assets with a single purchase.”</a:t>
            </a:r>
            <a:endParaRPr b="0" sz="1260"/>
          </a:p>
          <a:p>
            <a:pPr indent="0" lvl="0" marL="0" rtl="0" algn="ctr">
              <a:spcBef>
                <a:spcPts val="0"/>
              </a:spcBef>
              <a:spcAft>
                <a:spcPts val="0"/>
              </a:spcAft>
              <a:buSzPts val="990"/>
              <a:buNone/>
            </a:pPr>
            <a:r>
              <a:rPr lang="en" sz="1260"/>
              <a:t> – ChatGPT</a:t>
            </a:r>
            <a:endParaRPr sz="1260"/>
          </a:p>
        </p:txBody>
      </p:sp>
      <p:sp>
        <p:nvSpPr>
          <p:cNvPr id="74" name="Google Shape;74;p15"/>
          <p:cNvSpPr txBox="1"/>
          <p:nvPr>
            <p:ph type="ctrTitle"/>
          </p:nvPr>
        </p:nvSpPr>
        <p:spPr>
          <a:xfrm>
            <a:off x="4381475" y="921025"/>
            <a:ext cx="3846600" cy="1387200"/>
          </a:xfrm>
          <a:prstGeom prst="rect">
            <a:avLst/>
          </a:prstGeom>
          <a:solidFill>
            <a:schemeClr val="accent4"/>
          </a:solid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900">
                <a:solidFill>
                  <a:schemeClr val="lt1"/>
                </a:solidFill>
              </a:rPr>
              <a:t>ARK Innovation ETF</a:t>
            </a:r>
            <a:r>
              <a:rPr lang="en" sz="900"/>
              <a:t> </a:t>
            </a:r>
            <a:r>
              <a:rPr lang="en" sz="900">
                <a:solidFill>
                  <a:schemeClr val="lt1"/>
                </a:solidFill>
              </a:rPr>
              <a:t>-</a:t>
            </a:r>
            <a:r>
              <a:rPr lang="en" sz="900"/>
              <a:t> </a:t>
            </a:r>
            <a:r>
              <a:rPr lang="en" sz="900">
                <a:solidFill>
                  <a:schemeClr val="lt1"/>
                </a:solidFill>
              </a:rPr>
              <a:t>Ticker:</a:t>
            </a:r>
            <a:r>
              <a:rPr lang="en" sz="900"/>
              <a:t> </a:t>
            </a:r>
            <a:r>
              <a:rPr lang="en" sz="900" u="sng">
                <a:solidFill>
                  <a:schemeClr val="lt1"/>
                </a:solidFill>
              </a:rPr>
              <a:t>ARKK</a:t>
            </a:r>
            <a:endParaRPr sz="900" u="sng">
              <a:solidFill>
                <a:schemeClr val="lt1"/>
              </a:solidFill>
            </a:endParaRPr>
          </a:p>
          <a:p>
            <a:pPr indent="0" lvl="0" marL="0" rtl="0" algn="l">
              <a:spcBef>
                <a:spcPts val="0"/>
              </a:spcBef>
              <a:spcAft>
                <a:spcPts val="0"/>
              </a:spcAft>
              <a:buSzPts val="990"/>
              <a:buNone/>
            </a:pPr>
            <a:r>
              <a:rPr b="0" lang="en" sz="900">
                <a:solidFill>
                  <a:schemeClr val="lt1"/>
                </a:solidFill>
              </a:rPr>
              <a:t>“</a:t>
            </a:r>
            <a:r>
              <a:rPr b="0" lang="en" sz="900">
                <a:solidFill>
                  <a:schemeClr val="lt1"/>
                </a:solidFill>
              </a:rPr>
              <a:t>ARKK is an actively managed Exchange Traded Fund (ETF) that seeks long-term growth of capital by investing under normal circumstances primarily (at least 65% of its assets) in domestic and foreign equity securities of companies that are relevant to the Fund’s investment theme of disruptive innovation.</a:t>
            </a:r>
            <a:r>
              <a:rPr b="0" lang="en" sz="900">
                <a:solidFill>
                  <a:schemeClr val="lt1"/>
                </a:solidFill>
              </a:rPr>
              <a:t>”</a:t>
            </a:r>
            <a:endParaRPr b="0" sz="900">
              <a:solidFill>
                <a:schemeClr val="lt1"/>
              </a:solidFill>
            </a:endParaRPr>
          </a:p>
          <a:p>
            <a:pPr indent="0" lvl="0" marL="0" rtl="0" algn="ctr">
              <a:spcBef>
                <a:spcPts val="0"/>
              </a:spcBef>
              <a:spcAft>
                <a:spcPts val="0"/>
              </a:spcAft>
              <a:buSzPts val="990"/>
              <a:buNone/>
            </a:pPr>
            <a:r>
              <a:rPr lang="en" sz="900"/>
              <a:t> </a:t>
            </a:r>
            <a:r>
              <a:rPr lang="en" sz="900">
                <a:solidFill>
                  <a:schemeClr val="lt1"/>
                </a:solidFill>
              </a:rPr>
              <a:t>– ARK Funds Website</a:t>
            </a:r>
            <a:endParaRPr sz="900">
              <a:solidFill>
                <a:schemeClr val="lt1"/>
              </a:solidFill>
            </a:endParaRPr>
          </a:p>
        </p:txBody>
      </p:sp>
      <p:sp>
        <p:nvSpPr>
          <p:cNvPr id="75" name="Google Shape;75;p15"/>
          <p:cNvSpPr txBox="1"/>
          <p:nvPr>
            <p:ph type="ctrTitle"/>
          </p:nvPr>
        </p:nvSpPr>
        <p:spPr>
          <a:xfrm>
            <a:off x="4133900" y="354375"/>
            <a:ext cx="4480800" cy="9069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600">
                <a:solidFill>
                  <a:schemeClr val="lt1"/>
                </a:solidFill>
              </a:rPr>
              <a:t>Our ETFs</a:t>
            </a:r>
            <a:endParaRPr sz="3600">
              <a:solidFill>
                <a:schemeClr val="lt1"/>
              </a:solidFill>
            </a:endParaRPr>
          </a:p>
        </p:txBody>
      </p:sp>
      <p:sp>
        <p:nvSpPr>
          <p:cNvPr id="76" name="Google Shape;76;p15"/>
          <p:cNvSpPr txBox="1"/>
          <p:nvPr>
            <p:ph type="ctrTitle"/>
          </p:nvPr>
        </p:nvSpPr>
        <p:spPr>
          <a:xfrm>
            <a:off x="4381475" y="2102125"/>
            <a:ext cx="3805200" cy="1474200"/>
          </a:xfrm>
          <a:prstGeom prst="rect">
            <a:avLst/>
          </a:prstGeom>
          <a:solidFill>
            <a:schemeClr val="accent4"/>
          </a:solid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900">
                <a:solidFill>
                  <a:schemeClr val="lt1"/>
                </a:solidFill>
              </a:rPr>
              <a:t>SPDR S&amp;P 500 ETF Trust</a:t>
            </a:r>
            <a:r>
              <a:rPr lang="en" sz="900">
                <a:solidFill>
                  <a:schemeClr val="lt1"/>
                </a:solidFill>
              </a:rPr>
              <a:t> - Ticker: </a:t>
            </a:r>
            <a:r>
              <a:rPr lang="en" sz="900" u="sng">
                <a:solidFill>
                  <a:schemeClr val="lt1"/>
                </a:solidFill>
              </a:rPr>
              <a:t>SPY</a:t>
            </a:r>
            <a:endParaRPr sz="900" u="sng">
              <a:solidFill>
                <a:schemeClr val="lt1"/>
              </a:solidFill>
            </a:endParaRPr>
          </a:p>
          <a:p>
            <a:pPr indent="-285750" lvl="0" marL="457200" rtl="0" algn="l">
              <a:spcBef>
                <a:spcPts val="0"/>
              </a:spcBef>
              <a:spcAft>
                <a:spcPts val="0"/>
              </a:spcAft>
              <a:buClr>
                <a:schemeClr val="lt1"/>
              </a:buClr>
              <a:buSzPts val="900"/>
              <a:buChar char="●"/>
            </a:pPr>
            <a:r>
              <a:rPr b="0" lang="en" sz="900">
                <a:solidFill>
                  <a:schemeClr val="lt1"/>
                </a:solidFill>
              </a:rPr>
              <a:t>The SPDR® S&amp;P 500® ETF Trust seeks to provide investment results that, before expenses, correspond generally to the price and yield performance of the S&amp;P 500® Index (the “Index”)</a:t>
            </a:r>
            <a:endParaRPr b="0" sz="900">
              <a:solidFill>
                <a:schemeClr val="lt1"/>
              </a:solidFill>
            </a:endParaRPr>
          </a:p>
          <a:p>
            <a:pPr indent="-285750" lvl="0" marL="457200" rtl="0" algn="l">
              <a:spcBef>
                <a:spcPts val="0"/>
              </a:spcBef>
              <a:spcAft>
                <a:spcPts val="0"/>
              </a:spcAft>
              <a:buClr>
                <a:schemeClr val="lt1"/>
              </a:buClr>
              <a:buSzPts val="900"/>
              <a:buChar char="●"/>
            </a:pPr>
            <a:r>
              <a:rPr b="0" lang="en" sz="900">
                <a:solidFill>
                  <a:schemeClr val="lt1"/>
                </a:solidFill>
              </a:rPr>
              <a:t>The S&amp;P 500 Index is a diversified large cap U.S. index that holds companies across all eleven GICS sectors</a:t>
            </a:r>
            <a:endParaRPr b="0" sz="900">
              <a:solidFill>
                <a:schemeClr val="lt1"/>
              </a:solidFill>
            </a:endParaRPr>
          </a:p>
          <a:p>
            <a:pPr indent="-285750" lvl="0" marL="457200" rtl="0" algn="l">
              <a:spcBef>
                <a:spcPts val="0"/>
              </a:spcBef>
              <a:spcAft>
                <a:spcPts val="0"/>
              </a:spcAft>
              <a:buClr>
                <a:schemeClr val="lt1"/>
              </a:buClr>
              <a:buSzPts val="900"/>
              <a:buChar char="●"/>
            </a:pPr>
            <a:r>
              <a:rPr b="0" lang="en" sz="900">
                <a:solidFill>
                  <a:schemeClr val="lt1"/>
                </a:solidFill>
              </a:rPr>
              <a:t>Launched in January 1993, SPY was the very first exchange traded fund listed in the United States</a:t>
            </a:r>
            <a:endParaRPr b="0" sz="900">
              <a:solidFill>
                <a:schemeClr val="lt1"/>
              </a:solidFill>
            </a:endParaRPr>
          </a:p>
          <a:p>
            <a:pPr indent="0" lvl="0" marL="0" rtl="0" algn="ctr">
              <a:spcBef>
                <a:spcPts val="0"/>
              </a:spcBef>
              <a:spcAft>
                <a:spcPts val="0"/>
              </a:spcAft>
              <a:buSzPts val="990"/>
              <a:buNone/>
            </a:pPr>
            <a:r>
              <a:rPr lang="en" sz="900">
                <a:solidFill>
                  <a:schemeClr val="lt1"/>
                </a:solidFill>
              </a:rPr>
              <a:t> – </a:t>
            </a:r>
            <a:r>
              <a:rPr lang="en" sz="900">
                <a:solidFill>
                  <a:schemeClr val="lt1"/>
                </a:solidFill>
              </a:rPr>
              <a:t>State Street Global Advisors</a:t>
            </a:r>
            <a:r>
              <a:rPr lang="en" sz="900">
                <a:solidFill>
                  <a:schemeClr val="lt1"/>
                </a:solidFill>
              </a:rPr>
              <a:t> Website</a:t>
            </a:r>
            <a:endParaRPr sz="900">
              <a:solidFill>
                <a:schemeClr val="lt1"/>
              </a:solidFill>
            </a:endParaRPr>
          </a:p>
        </p:txBody>
      </p:sp>
      <p:sp>
        <p:nvSpPr>
          <p:cNvPr id="77" name="Google Shape;77;p15"/>
          <p:cNvSpPr txBox="1"/>
          <p:nvPr>
            <p:ph type="ctrTitle"/>
          </p:nvPr>
        </p:nvSpPr>
        <p:spPr>
          <a:xfrm>
            <a:off x="4381475" y="3576325"/>
            <a:ext cx="3805200" cy="1474200"/>
          </a:xfrm>
          <a:prstGeom prst="rect">
            <a:avLst/>
          </a:prstGeom>
          <a:solidFill>
            <a:schemeClr val="accent4"/>
          </a:solid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900">
                <a:solidFill>
                  <a:schemeClr val="lt1"/>
                </a:solidFill>
              </a:rPr>
              <a:t>Microsectors 3x FANG+ ETF</a:t>
            </a:r>
            <a:r>
              <a:rPr lang="en" sz="900">
                <a:solidFill>
                  <a:schemeClr val="lt1"/>
                </a:solidFill>
              </a:rPr>
              <a:t> - Ticker: </a:t>
            </a:r>
            <a:r>
              <a:rPr lang="en" sz="900" u="sng">
                <a:solidFill>
                  <a:schemeClr val="lt1"/>
                </a:solidFill>
              </a:rPr>
              <a:t>FNGU</a:t>
            </a:r>
            <a:endParaRPr sz="900" u="sng">
              <a:solidFill>
                <a:schemeClr val="lt1"/>
              </a:solidFill>
            </a:endParaRPr>
          </a:p>
          <a:p>
            <a:pPr indent="0" lvl="0" marL="0" rtl="0" algn="l">
              <a:spcBef>
                <a:spcPts val="0"/>
              </a:spcBef>
              <a:spcAft>
                <a:spcPts val="0"/>
              </a:spcAft>
              <a:buSzPts val="990"/>
              <a:buNone/>
            </a:pPr>
            <a:r>
              <a:rPr b="0" lang="en" sz="900">
                <a:solidFill>
                  <a:schemeClr val="lt1"/>
                </a:solidFill>
              </a:rPr>
              <a:t>“</a:t>
            </a:r>
            <a:r>
              <a:rPr b="0" lang="en" sz="900">
                <a:solidFill>
                  <a:schemeClr val="lt1"/>
                </a:solidFill>
              </a:rPr>
              <a:t>The NYSE® FANG+™ Index includes 10 highly liquid stocks that represent industry leaders across today’s tech and internet/media companies. The index’s underlying composition is equally weighted across all stocks, providing a unique performance benchmark that allows for a value-driven approach to investing. While the performance of indices weighted by market capitalization can be dominated by a few of the largest stocks, an equal-weighting allows for a more diversified portfolio.</a:t>
            </a:r>
            <a:r>
              <a:rPr b="0" lang="en" sz="900">
                <a:solidFill>
                  <a:schemeClr val="lt1"/>
                </a:solidFill>
              </a:rPr>
              <a:t>”</a:t>
            </a:r>
            <a:endParaRPr b="0" sz="900">
              <a:solidFill>
                <a:schemeClr val="lt1"/>
              </a:solidFill>
            </a:endParaRPr>
          </a:p>
          <a:p>
            <a:pPr indent="0" lvl="0" marL="0" rtl="0" algn="ctr">
              <a:spcBef>
                <a:spcPts val="0"/>
              </a:spcBef>
              <a:spcAft>
                <a:spcPts val="0"/>
              </a:spcAft>
              <a:buSzPts val="990"/>
              <a:buNone/>
            </a:pPr>
            <a:r>
              <a:rPr lang="en" sz="900">
                <a:solidFill>
                  <a:schemeClr val="lt1"/>
                </a:solidFill>
              </a:rPr>
              <a:t> – Microsectors Website</a:t>
            </a:r>
            <a:endParaRPr sz="900">
              <a:solidFill>
                <a:schemeClr val="lt1"/>
              </a:solidFill>
            </a:endParaRPr>
          </a:p>
        </p:txBody>
      </p:sp>
      <p:pic>
        <p:nvPicPr>
          <p:cNvPr id="78" name="Google Shape;78;p15"/>
          <p:cNvPicPr preferRelativeResize="0"/>
          <p:nvPr/>
        </p:nvPicPr>
        <p:blipFill>
          <a:blip r:embed="rId3">
            <a:alphaModFix/>
          </a:blip>
          <a:stretch>
            <a:fillRect/>
          </a:stretch>
        </p:blipFill>
        <p:spPr>
          <a:xfrm>
            <a:off x="564225" y="3020775"/>
            <a:ext cx="1444601" cy="764424"/>
          </a:xfrm>
          <a:prstGeom prst="rect">
            <a:avLst/>
          </a:prstGeom>
          <a:noFill/>
          <a:ln>
            <a:noFill/>
          </a:ln>
        </p:spPr>
      </p:pic>
      <p:pic>
        <p:nvPicPr>
          <p:cNvPr id="79" name="Google Shape;79;p15"/>
          <p:cNvPicPr preferRelativeResize="0"/>
          <p:nvPr/>
        </p:nvPicPr>
        <p:blipFill>
          <a:blip r:embed="rId4">
            <a:alphaModFix/>
          </a:blip>
          <a:stretch>
            <a:fillRect/>
          </a:stretch>
        </p:blipFill>
        <p:spPr>
          <a:xfrm>
            <a:off x="1136725" y="3785201"/>
            <a:ext cx="1483675" cy="775825"/>
          </a:xfrm>
          <a:prstGeom prst="rect">
            <a:avLst/>
          </a:prstGeom>
          <a:noFill/>
          <a:ln>
            <a:noFill/>
          </a:ln>
        </p:spPr>
      </p:pic>
      <p:pic>
        <p:nvPicPr>
          <p:cNvPr id="80" name="Google Shape;80;p15"/>
          <p:cNvPicPr preferRelativeResize="0"/>
          <p:nvPr/>
        </p:nvPicPr>
        <p:blipFill>
          <a:blip r:embed="rId5">
            <a:alphaModFix/>
          </a:blip>
          <a:stretch>
            <a:fillRect/>
          </a:stretch>
        </p:blipFill>
        <p:spPr>
          <a:xfrm>
            <a:off x="1919613" y="4353125"/>
            <a:ext cx="1483674" cy="697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ctrTitle"/>
          </p:nvPr>
        </p:nvSpPr>
        <p:spPr>
          <a:xfrm>
            <a:off x="0" y="0"/>
            <a:ext cx="4215900" cy="15174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720"/>
              <a:t>Price </a:t>
            </a:r>
            <a:r>
              <a:rPr lang="en" sz="4720"/>
              <a:t>Forecasting</a:t>
            </a:r>
            <a:endParaRPr sz="4720"/>
          </a:p>
        </p:txBody>
      </p:sp>
      <p:sp>
        <p:nvSpPr>
          <p:cNvPr id="86" name="Google Shape;86;p16"/>
          <p:cNvSpPr txBox="1"/>
          <p:nvPr>
            <p:ph type="ctrTitle"/>
          </p:nvPr>
        </p:nvSpPr>
        <p:spPr>
          <a:xfrm>
            <a:off x="4036975" y="361900"/>
            <a:ext cx="4215900" cy="15174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720">
                <a:solidFill>
                  <a:schemeClr val="lt1"/>
                </a:solidFill>
              </a:rPr>
              <a:t>LSTM RNN Model</a:t>
            </a:r>
            <a:endParaRPr sz="4720">
              <a:solidFill>
                <a:schemeClr val="lt1"/>
              </a:solidFill>
            </a:endParaRPr>
          </a:p>
          <a:p>
            <a:pPr indent="0" lvl="0" marL="0" rtl="0" algn="ctr">
              <a:spcBef>
                <a:spcPts val="0"/>
              </a:spcBef>
              <a:spcAft>
                <a:spcPts val="0"/>
              </a:spcAft>
              <a:buSzPts val="990"/>
              <a:buNone/>
            </a:pPr>
            <a:r>
              <a:t/>
            </a:r>
            <a:endParaRPr sz="4720">
              <a:solidFill>
                <a:schemeClr val="lt1"/>
              </a:solidFill>
            </a:endParaRPr>
          </a:p>
        </p:txBody>
      </p:sp>
      <p:sp>
        <p:nvSpPr>
          <p:cNvPr id="87" name="Google Shape;87;p16"/>
          <p:cNvSpPr txBox="1"/>
          <p:nvPr>
            <p:ph type="ctrTitle"/>
          </p:nvPr>
        </p:nvSpPr>
        <p:spPr>
          <a:xfrm>
            <a:off x="4412950" y="3254200"/>
            <a:ext cx="3762000" cy="1517400"/>
          </a:xfrm>
          <a:prstGeom prst="rect">
            <a:avLst/>
          </a:prstGeom>
          <a:noFill/>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2"/>
              </a:buClr>
              <a:buSzPts val="990"/>
              <a:buFont typeface="Arial"/>
              <a:buNone/>
            </a:pPr>
            <a:r>
              <a:rPr lang="en" sz="1100">
                <a:solidFill>
                  <a:schemeClr val="lt1"/>
                </a:solidFill>
              </a:rPr>
              <a:t>Long Short Term Memory Networks</a:t>
            </a:r>
            <a:endParaRPr sz="1100">
              <a:solidFill>
                <a:schemeClr val="lt1"/>
              </a:solidFill>
            </a:endParaRPr>
          </a:p>
          <a:p>
            <a:pPr indent="0" lvl="0" marL="0" rtl="0" algn="l">
              <a:lnSpc>
                <a:spcPct val="115000"/>
              </a:lnSpc>
              <a:spcBef>
                <a:spcPts val="0"/>
              </a:spcBef>
              <a:spcAft>
                <a:spcPts val="0"/>
              </a:spcAft>
              <a:buSzPts val="990"/>
              <a:buNone/>
            </a:pPr>
            <a:r>
              <a:rPr lang="en" sz="1100">
                <a:solidFill>
                  <a:schemeClr val="lt1"/>
                </a:solidFill>
              </a:rPr>
              <a:t>“</a:t>
            </a:r>
            <a:r>
              <a:rPr b="0" lang="en" sz="1100">
                <a:solidFill>
                  <a:schemeClr val="lt1"/>
                </a:solidFill>
              </a:rPr>
              <a:t>Long Short Term Memory networks – usually just called “LSTMs” – are a special kind of Recurrent Neural Network, capable of learning long-term dependencies. They were introduced by Hochreiter &amp; Schmidhuber (1997), and were refined and popularized by many people in following work.1 They work tremendously well on a large variety of problems, and are now widely used.</a:t>
            </a:r>
            <a:r>
              <a:rPr lang="en" sz="1100">
                <a:solidFill>
                  <a:schemeClr val="lt1"/>
                </a:solidFill>
              </a:rPr>
              <a:t>”</a:t>
            </a:r>
            <a:endParaRPr sz="1100">
              <a:solidFill>
                <a:schemeClr val="lt1"/>
              </a:solidFill>
            </a:endParaRPr>
          </a:p>
          <a:p>
            <a:pPr indent="0" lvl="0" marL="0" rtl="0" algn="ctr">
              <a:lnSpc>
                <a:spcPct val="115000"/>
              </a:lnSpc>
              <a:spcBef>
                <a:spcPts val="0"/>
              </a:spcBef>
              <a:spcAft>
                <a:spcPts val="0"/>
              </a:spcAft>
              <a:buSzPts val="990"/>
              <a:buNone/>
            </a:pPr>
            <a:r>
              <a:rPr lang="en" sz="1100">
                <a:solidFill>
                  <a:schemeClr val="lt1"/>
                </a:solidFill>
              </a:rPr>
              <a:t>– Google</a:t>
            </a:r>
            <a:endParaRPr sz="1100">
              <a:solidFill>
                <a:schemeClr val="lt1"/>
              </a:solidFill>
            </a:endParaRPr>
          </a:p>
        </p:txBody>
      </p:sp>
      <p:sp>
        <p:nvSpPr>
          <p:cNvPr id="88" name="Google Shape;88;p16"/>
          <p:cNvSpPr txBox="1"/>
          <p:nvPr>
            <p:ph type="ctrTitle"/>
          </p:nvPr>
        </p:nvSpPr>
        <p:spPr>
          <a:xfrm>
            <a:off x="226950" y="2083050"/>
            <a:ext cx="3762000" cy="1517400"/>
          </a:xfrm>
          <a:prstGeom prst="rect">
            <a:avLst/>
          </a:prstGeom>
          <a:solidFill>
            <a:schemeClr val="dk1"/>
          </a:solidFill>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990"/>
              <a:buNone/>
            </a:pPr>
            <a:r>
              <a:rPr lang="en" sz="1400"/>
              <a:t>“</a:t>
            </a:r>
            <a:r>
              <a:rPr b="0" lang="en" sz="1400"/>
              <a:t>Price forecasting in finance is the process of estimating the future price of a financial asset, such as a stock, commodity, or currency, using a variety of methods and techniques. These methods can include technical analysis, fundamental analysis, and statistical models, and can be used to make investment decisions or to inform risk management strategies.</a:t>
            </a:r>
            <a:r>
              <a:rPr lang="en" sz="1400"/>
              <a:t>”</a:t>
            </a:r>
            <a:endParaRPr sz="1400"/>
          </a:p>
          <a:p>
            <a:pPr indent="0" lvl="0" marL="0" rtl="0" algn="ctr">
              <a:lnSpc>
                <a:spcPct val="115000"/>
              </a:lnSpc>
              <a:spcBef>
                <a:spcPts val="0"/>
              </a:spcBef>
              <a:spcAft>
                <a:spcPts val="0"/>
              </a:spcAft>
              <a:buSzPts val="990"/>
              <a:buNone/>
            </a:pPr>
            <a:r>
              <a:rPr lang="en" sz="1400"/>
              <a:t>– ChatGPT</a:t>
            </a:r>
            <a:endParaRPr sz="1400"/>
          </a:p>
        </p:txBody>
      </p:sp>
      <p:sp>
        <p:nvSpPr>
          <p:cNvPr id="89" name="Google Shape;89;p16"/>
          <p:cNvSpPr txBox="1"/>
          <p:nvPr>
            <p:ph type="ctrTitle"/>
          </p:nvPr>
        </p:nvSpPr>
        <p:spPr>
          <a:xfrm>
            <a:off x="4412950" y="1517400"/>
            <a:ext cx="3762000" cy="1517400"/>
          </a:xfrm>
          <a:prstGeom prst="rect">
            <a:avLst/>
          </a:prstGeom>
          <a:noFill/>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990"/>
              <a:buNone/>
            </a:pPr>
            <a:r>
              <a:rPr lang="en" sz="1100">
                <a:solidFill>
                  <a:schemeClr val="lt1"/>
                </a:solidFill>
              </a:rPr>
              <a:t>Recurrent</a:t>
            </a:r>
            <a:r>
              <a:rPr lang="en" sz="1100">
                <a:solidFill>
                  <a:schemeClr val="lt1"/>
                </a:solidFill>
              </a:rPr>
              <a:t> Neural Network</a:t>
            </a:r>
            <a:endParaRPr sz="1100">
              <a:solidFill>
                <a:schemeClr val="lt1"/>
              </a:solidFill>
            </a:endParaRPr>
          </a:p>
          <a:p>
            <a:pPr indent="0" lvl="0" marL="0" rtl="0" algn="l">
              <a:lnSpc>
                <a:spcPct val="115000"/>
              </a:lnSpc>
              <a:spcBef>
                <a:spcPts val="0"/>
              </a:spcBef>
              <a:spcAft>
                <a:spcPts val="0"/>
              </a:spcAft>
              <a:buSzPts val="990"/>
              <a:buNone/>
            </a:pPr>
            <a:r>
              <a:rPr lang="en" sz="1100">
                <a:solidFill>
                  <a:schemeClr val="lt1"/>
                </a:solidFill>
              </a:rPr>
              <a:t>“</a:t>
            </a:r>
            <a:r>
              <a:rPr b="0" lang="en" sz="1100">
                <a:solidFill>
                  <a:schemeClr val="lt1"/>
                </a:solidFill>
              </a:rPr>
              <a:t>A recurrent neural network is a class of artificial neural networks where connections between nodes can create a cycle, allowing output from some nodes to affect subsequent input to the same nodes. This allows it to exhibit temporal dynamic behavior.</a:t>
            </a:r>
            <a:r>
              <a:rPr lang="en" sz="1100">
                <a:solidFill>
                  <a:schemeClr val="lt1"/>
                </a:solidFill>
              </a:rPr>
              <a:t>”</a:t>
            </a:r>
            <a:endParaRPr sz="1100">
              <a:solidFill>
                <a:schemeClr val="lt1"/>
              </a:solidFill>
            </a:endParaRPr>
          </a:p>
          <a:p>
            <a:pPr indent="0" lvl="0" marL="0" rtl="0" algn="ctr">
              <a:lnSpc>
                <a:spcPct val="115000"/>
              </a:lnSpc>
              <a:spcBef>
                <a:spcPts val="0"/>
              </a:spcBef>
              <a:spcAft>
                <a:spcPts val="0"/>
              </a:spcAft>
              <a:buSzPts val="990"/>
              <a:buNone/>
            </a:pPr>
            <a:r>
              <a:rPr lang="en" sz="1100">
                <a:solidFill>
                  <a:schemeClr val="lt1"/>
                </a:solidFill>
              </a:rPr>
              <a:t>– Google</a:t>
            </a:r>
            <a:endParaRPr sz="11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ctrTitle"/>
          </p:nvPr>
        </p:nvSpPr>
        <p:spPr>
          <a:xfrm>
            <a:off x="0" y="119700"/>
            <a:ext cx="4282200" cy="1091100"/>
          </a:xfrm>
          <a:prstGeom prst="rect">
            <a:avLst/>
          </a:prstGeom>
          <a:solidFill>
            <a:schemeClr val="dk1"/>
          </a:solidFill>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Tensorflow</a:t>
            </a:r>
            <a:endParaRPr/>
          </a:p>
        </p:txBody>
      </p:sp>
      <p:pic>
        <p:nvPicPr>
          <p:cNvPr id="95" name="Google Shape;95;p17"/>
          <p:cNvPicPr preferRelativeResize="0"/>
          <p:nvPr/>
        </p:nvPicPr>
        <p:blipFill>
          <a:blip r:embed="rId3">
            <a:alphaModFix/>
          </a:blip>
          <a:stretch>
            <a:fillRect/>
          </a:stretch>
        </p:blipFill>
        <p:spPr>
          <a:xfrm>
            <a:off x="583925" y="3917675"/>
            <a:ext cx="2795400" cy="1091225"/>
          </a:xfrm>
          <a:prstGeom prst="rect">
            <a:avLst/>
          </a:prstGeom>
          <a:noFill/>
          <a:ln>
            <a:noFill/>
          </a:ln>
        </p:spPr>
      </p:pic>
      <p:pic>
        <p:nvPicPr>
          <p:cNvPr id="96" name="Google Shape;96;p17"/>
          <p:cNvPicPr preferRelativeResize="0"/>
          <p:nvPr/>
        </p:nvPicPr>
        <p:blipFill>
          <a:blip r:embed="rId4">
            <a:alphaModFix/>
          </a:blip>
          <a:stretch>
            <a:fillRect/>
          </a:stretch>
        </p:blipFill>
        <p:spPr>
          <a:xfrm>
            <a:off x="4530625" y="3874125"/>
            <a:ext cx="3478675" cy="1049475"/>
          </a:xfrm>
          <a:prstGeom prst="rect">
            <a:avLst/>
          </a:prstGeom>
          <a:noFill/>
          <a:ln>
            <a:noFill/>
          </a:ln>
        </p:spPr>
      </p:pic>
      <p:sp>
        <p:nvSpPr>
          <p:cNvPr id="97" name="Google Shape;97;p17"/>
          <p:cNvSpPr txBox="1"/>
          <p:nvPr>
            <p:ph idx="1" type="subTitle"/>
          </p:nvPr>
        </p:nvSpPr>
        <p:spPr>
          <a:xfrm>
            <a:off x="66300" y="1619988"/>
            <a:ext cx="4149600" cy="1888500"/>
          </a:xfrm>
          <a:prstGeom prst="rect">
            <a:avLst/>
          </a:prstGeom>
          <a:solidFill>
            <a:schemeClr val="dk1"/>
          </a:solidFill>
        </p:spPr>
        <p:txBody>
          <a:bodyPr anchorCtr="0" anchor="ctr" bIns="91425" lIns="91425" spcFirstLastPara="1" rIns="91425" wrap="square" tIns="91425">
            <a:normAutofit fontScale="47500" lnSpcReduction="20000"/>
          </a:bodyPr>
          <a:lstStyle/>
          <a:p>
            <a:pPr indent="0" lvl="0" marL="0" rtl="0" algn="ctr">
              <a:lnSpc>
                <a:spcPct val="150000"/>
              </a:lnSpc>
              <a:spcBef>
                <a:spcPts val="0"/>
              </a:spcBef>
              <a:spcAft>
                <a:spcPts val="0"/>
              </a:spcAft>
              <a:buNone/>
            </a:pPr>
            <a:r>
              <a:rPr lang="en">
                <a:solidFill>
                  <a:schemeClr val="dk2"/>
                </a:solidFill>
                <a:latin typeface="Playfair Display"/>
                <a:ea typeface="Playfair Display"/>
                <a:cs typeface="Playfair Display"/>
                <a:sym typeface="Playfair Display"/>
              </a:rPr>
              <a:t>Tensorflow Definition</a:t>
            </a:r>
            <a:endParaRPr>
              <a:solidFill>
                <a:schemeClr val="dk2"/>
              </a:solidFill>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b="0" lang="en">
                <a:solidFill>
                  <a:schemeClr val="dk2"/>
                </a:solidFill>
                <a:latin typeface="Playfair Display"/>
                <a:ea typeface="Playfair Display"/>
                <a:cs typeface="Playfair Display"/>
                <a:sym typeface="Playfair Display"/>
              </a:rPr>
              <a:t>“TensorFlow is a free and open-source software library for machine learning and artificial intelligence. It can be used across a range of tasks but has a particular focus on training and inference of deep neural networks.”</a:t>
            </a:r>
            <a:endParaRPr b="0">
              <a:solidFill>
                <a:schemeClr val="dk2"/>
              </a:solidFill>
              <a:latin typeface="Playfair Display"/>
              <a:ea typeface="Playfair Display"/>
              <a:cs typeface="Playfair Display"/>
              <a:sym typeface="Playfair Display"/>
            </a:endParaRPr>
          </a:p>
          <a:p>
            <a:pPr indent="0" lvl="0" marL="0" rtl="0" algn="ctr">
              <a:lnSpc>
                <a:spcPct val="150000"/>
              </a:lnSpc>
              <a:spcBef>
                <a:spcPts val="0"/>
              </a:spcBef>
              <a:spcAft>
                <a:spcPts val="0"/>
              </a:spcAft>
              <a:buNone/>
            </a:pPr>
            <a:r>
              <a:rPr lang="en">
                <a:solidFill>
                  <a:schemeClr val="dk2"/>
                </a:solidFill>
                <a:latin typeface="Playfair Display"/>
                <a:ea typeface="Playfair Display"/>
                <a:cs typeface="Playfair Display"/>
                <a:sym typeface="Playfair Display"/>
              </a:rPr>
              <a:t>– Google</a:t>
            </a:r>
            <a:endParaRPr>
              <a:solidFill>
                <a:schemeClr val="dk2"/>
              </a:solidFill>
              <a:latin typeface="Playfair Display"/>
              <a:ea typeface="Playfair Display"/>
              <a:cs typeface="Playfair Display"/>
              <a:sym typeface="Playfair Display"/>
            </a:endParaRPr>
          </a:p>
          <a:p>
            <a:pPr indent="0" lvl="0" marL="0" rtl="0" algn="l">
              <a:spcBef>
                <a:spcPts val="0"/>
              </a:spcBef>
              <a:spcAft>
                <a:spcPts val="0"/>
              </a:spcAft>
              <a:buNone/>
            </a:pPr>
            <a:r>
              <a:t/>
            </a:r>
            <a:endParaRPr>
              <a:solidFill>
                <a:schemeClr val="dk2"/>
              </a:solidFill>
              <a:latin typeface="Playfair Display"/>
              <a:ea typeface="Playfair Display"/>
              <a:cs typeface="Playfair Display"/>
              <a:sym typeface="Playfair Display"/>
            </a:endParaRPr>
          </a:p>
          <a:p>
            <a:pPr indent="0" lvl="0" marL="0" rtl="0" algn="l">
              <a:spcBef>
                <a:spcPts val="0"/>
              </a:spcBef>
              <a:spcAft>
                <a:spcPts val="0"/>
              </a:spcAft>
              <a:buNone/>
            </a:pPr>
            <a:r>
              <a:t/>
            </a:r>
            <a:endParaRPr>
              <a:solidFill>
                <a:schemeClr val="dk2"/>
              </a:solidFill>
              <a:latin typeface="Playfair Display"/>
              <a:ea typeface="Playfair Display"/>
              <a:cs typeface="Playfair Display"/>
              <a:sym typeface="Playfair Display"/>
            </a:endParaRPr>
          </a:p>
        </p:txBody>
      </p:sp>
      <p:sp>
        <p:nvSpPr>
          <p:cNvPr id="98" name="Google Shape;98;p17"/>
          <p:cNvSpPr txBox="1"/>
          <p:nvPr>
            <p:ph type="ctrTitle"/>
          </p:nvPr>
        </p:nvSpPr>
        <p:spPr>
          <a:xfrm>
            <a:off x="4406350" y="263825"/>
            <a:ext cx="3785100" cy="1091100"/>
          </a:xfrm>
          <a:prstGeom prst="rect">
            <a:avLst/>
          </a:prstGeom>
          <a:solidFill>
            <a:schemeClr val="accent4"/>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lt1"/>
                </a:solidFill>
              </a:rPr>
              <a:t>Prophet Model</a:t>
            </a:r>
            <a:endParaRPr sz="3600">
              <a:solidFill>
                <a:schemeClr val="lt1"/>
              </a:solidFill>
            </a:endParaRPr>
          </a:p>
        </p:txBody>
      </p:sp>
      <p:sp>
        <p:nvSpPr>
          <p:cNvPr id="99" name="Google Shape;99;p17"/>
          <p:cNvSpPr txBox="1"/>
          <p:nvPr>
            <p:ph idx="1" type="subTitle"/>
          </p:nvPr>
        </p:nvSpPr>
        <p:spPr>
          <a:xfrm>
            <a:off x="4313575" y="1354925"/>
            <a:ext cx="3785100" cy="2479800"/>
          </a:xfrm>
          <a:prstGeom prst="rect">
            <a:avLst/>
          </a:prstGeom>
          <a:noFill/>
        </p:spPr>
        <p:txBody>
          <a:bodyPr anchorCtr="0" anchor="ctr" bIns="91425" lIns="91425" spcFirstLastPara="1" rIns="91425" wrap="square" tIns="91425">
            <a:normAutofit fontScale="32500"/>
          </a:bodyPr>
          <a:lstStyle/>
          <a:p>
            <a:pPr indent="0" lvl="0" marL="0" rtl="0" algn="ctr">
              <a:lnSpc>
                <a:spcPct val="150000"/>
              </a:lnSpc>
              <a:spcBef>
                <a:spcPts val="0"/>
              </a:spcBef>
              <a:spcAft>
                <a:spcPts val="0"/>
              </a:spcAft>
              <a:buNone/>
            </a:pPr>
            <a:r>
              <a:rPr lang="en">
                <a:latin typeface="Playfair Display"/>
                <a:ea typeface="Playfair Display"/>
                <a:cs typeface="Playfair Display"/>
                <a:sym typeface="Playfair Display"/>
              </a:rPr>
              <a:t>Prophet</a:t>
            </a:r>
            <a:r>
              <a:rPr lang="en">
                <a:latin typeface="Playfair Display"/>
                <a:ea typeface="Playfair Display"/>
                <a:cs typeface="Playfair Display"/>
                <a:sym typeface="Playfair Display"/>
              </a:rPr>
              <a:t> Definition</a:t>
            </a:r>
            <a:endParaRPr>
              <a:latin typeface="Playfair Display"/>
              <a:ea typeface="Playfair Display"/>
              <a:cs typeface="Playfair Display"/>
              <a:sym typeface="Playfair Display"/>
            </a:endParaRPr>
          </a:p>
          <a:p>
            <a:pPr indent="-278130" lvl="0" marL="457200" rtl="0" algn="l">
              <a:lnSpc>
                <a:spcPct val="150000"/>
              </a:lnSpc>
              <a:spcBef>
                <a:spcPts val="0"/>
              </a:spcBef>
              <a:spcAft>
                <a:spcPts val="0"/>
              </a:spcAft>
              <a:buSzPct val="100000"/>
              <a:buFont typeface="Playfair Display"/>
              <a:buChar char="●"/>
            </a:pPr>
            <a:r>
              <a:rPr b="0" lang="en">
                <a:latin typeface="Playfair Display"/>
                <a:ea typeface="Playfair Display"/>
                <a:cs typeface="Playfair Display"/>
                <a:sym typeface="Playfair Display"/>
              </a:rPr>
              <a:t>“</a:t>
            </a:r>
            <a:r>
              <a:rPr b="0" lang="en">
                <a:latin typeface="Playfair Display"/>
                <a:ea typeface="Playfair Display"/>
                <a:cs typeface="Playfair Display"/>
                <a:sym typeface="Playfair Display"/>
              </a:rPr>
              <a:t>Prophet is a forecasting procedure implemented in R and Python. It is fast and provides completely automated forecasts that can be tuned by hand by data scientists and analysts.</a:t>
            </a:r>
            <a:r>
              <a:rPr b="0" lang="en">
                <a:latin typeface="Playfair Display"/>
                <a:ea typeface="Playfair Display"/>
                <a:cs typeface="Playfair Display"/>
                <a:sym typeface="Playfair Display"/>
              </a:rPr>
              <a:t>”</a:t>
            </a:r>
            <a:endParaRPr b="0">
              <a:latin typeface="Playfair Display"/>
              <a:ea typeface="Playfair Display"/>
              <a:cs typeface="Playfair Display"/>
              <a:sym typeface="Playfair Display"/>
            </a:endParaRPr>
          </a:p>
          <a:p>
            <a:pPr indent="-278130" lvl="0" marL="457200" rtl="0" algn="l">
              <a:lnSpc>
                <a:spcPct val="150000"/>
              </a:lnSpc>
              <a:spcBef>
                <a:spcPts val="0"/>
              </a:spcBef>
              <a:spcAft>
                <a:spcPts val="0"/>
              </a:spcAft>
              <a:buSzPct val="100000"/>
              <a:buFont typeface="Playfair Display"/>
              <a:buChar char="●"/>
            </a:pPr>
            <a:r>
              <a:rPr b="0" lang="en">
                <a:latin typeface="Playfair Display"/>
                <a:ea typeface="Playfair Display"/>
                <a:cs typeface="Playfair Display"/>
                <a:sym typeface="Playfair Display"/>
              </a:rPr>
              <a:t>“</a:t>
            </a:r>
            <a:r>
              <a:rPr b="0" lang="en">
                <a:latin typeface="Playfair Display"/>
                <a:ea typeface="Playfair Display"/>
                <a:cs typeface="Playfair Display"/>
                <a:sym typeface="Playfair Display"/>
              </a:rPr>
              <a:t>Prophet is a procedure for forecasting time series data based on an additive model where non-linear trends are fit with yearly, weekly, and daily seasonality, plus holiday effects. It works best with time series that have strong seasonal effects and several seasons of historical data. Prophet is robust to missing data and shifts in the trend, and typically handles outliers well.”</a:t>
            </a:r>
            <a:endParaRPr b="0">
              <a:latin typeface="Playfair Display"/>
              <a:ea typeface="Playfair Display"/>
              <a:cs typeface="Playfair Display"/>
              <a:sym typeface="Playfair Display"/>
            </a:endParaRPr>
          </a:p>
          <a:p>
            <a:pPr indent="0" lvl="0" marL="0" rtl="0" algn="ctr">
              <a:lnSpc>
                <a:spcPct val="150000"/>
              </a:lnSpc>
              <a:spcBef>
                <a:spcPts val="0"/>
              </a:spcBef>
              <a:spcAft>
                <a:spcPts val="0"/>
              </a:spcAft>
              <a:buNone/>
            </a:pPr>
            <a:r>
              <a:rPr lang="en">
                <a:latin typeface="Playfair Display"/>
                <a:ea typeface="Playfair Display"/>
                <a:cs typeface="Playfair Display"/>
                <a:sym typeface="Playfair Display"/>
              </a:rPr>
              <a:t>– Prophet Website</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ctrTitle"/>
          </p:nvPr>
        </p:nvSpPr>
        <p:spPr>
          <a:xfrm>
            <a:off x="2636875" y="-57200"/>
            <a:ext cx="2993700" cy="989700"/>
          </a:xfrm>
          <a:prstGeom prst="rect">
            <a:avLst/>
          </a:prstGeom>
          <a:noFill/>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 </a:t>
            </a:r>
            <a:r>
              <a:rPr lang="en">
                <a:solidFill>
                  <a:schemeClr val="lt1"/>
                </a:solidFill>
              </a:rPr>
              <a:t>y?</a:t>
            </a:r>
            <a:endParaRPr>
              <a:solidFill>
                <a:schemeClr val="lt1"/>
              </a:solidFill>
            </a:endParaRPr>
          </a:p>
        </p:txBody>
      </p:sp>
      <p:sp>
        <p:nvSpPr>
          <p:cNvPr id="105" name="Google Shape;105;p18"/>
          <p:cNvSpPr txBox="1"/>
          <p:nvPr>
            <p:ph type="ctrTitle"/>
          </p:nvPr>
        </p:nvSpPr>
        <p:spPr>
          <a:xfrm>
            <a:off x="0" y="757475"/>
            <a:ext cx="4282200" cy="1091100"/>
          </a:xfrm>
          <a:prstGeom prst="rect">
            <a:avLst/>
          </a:prstGeom>
          <a:solidFill>
            <a:schemeClr val="dk1"/>
          </a:solidFill>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LSTM RNN</a:t>
            </a:r>
            <a:endParaRPr/>
          </a:p>
        </p:txBody>
      </p:sp>
      <p:sp>
        <p:nvSpPr>
          <p:cNvPr id="106" name="Google Shape;106;p18"/>
          <p:cNvSpPr txBox="1"/>
          <p:nvPr>
            <p:ph type="ctrTitle"/>
          </p:nvPr>
        </p:nvSpPr>
        <p:spPr>
          <a:xfrm>
            <a:off x="4129800" y="757475"/>
            <a:ext cx="4282200" cy="1091100"/>
          </a:xfrm>
          <a:prstGeom prst="rect">
            <a:avLst/>
          </a:prstGeom>
          <a:noFill/>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Prophet</a:t>
            </a:r>
            <a:endParaRPr>
              <a:solidFill>
                <a:schemeClr val="lt1"/>
              </a:solidFill>
            </a:endParaRPr>
          </a:p>
        </p:txBody>
      </p:sp>
      <p:sp>
        <p:nvSpPr>
          <p:cNvPr id="107" name="Google Shape;107;p18"/>
          <p:cNvSpPr txBox="1"/>
          <p:nvPr>
            <p:ph type="ctrTitle"/>
          </p:nvPr>
        </p:nvSpPr>
        <p:spPr>
          <a:xfrm>
            <a:off x="260100" y="2455800"/>
            <a:ext cx="3762000" cy="1517400"/>
          </a:xfrm>
          <a:prstGeom prst="rect">
            <a:avLst/>
          </a:prstGeom>
          <a:solidFill>
            <a:schemeClr val="dk1"/>
          </a:solidFill>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990"/>
              <a:buNone/>
            </a:pPr>
            <a:r>
              <a:rPr b="0" lang="en" sz="1200"/>
              <a:t>LSTM (Long Short-Term Memory) is a type of recurrent neural network (RNN) that is well-suited for forecasting time series data, such as stock prices, because it is able to effectively retain information about past events for a long period of time. This allows the model to make predictions based on patterns and trends in the data that span multiple time steps, which is important for tasks such as price forecasting where understanding long-term dependencies in the data is crucial. Additionally, LSTMs are able to handle input sequences of varying lengths, which is useful for dealing with irregular time series data.</a:t>
            </a:r>
            <a:endParaRPr b="0" sz="1200"/>
          </a:p>
        </p:txBody>
      </p:sp>
      <p:sp>
        <p:nvSpPr>
          <p:cNvPr id="108" name="Google Shape;108;p18"/>
          <p:cNvSpPr txBox="1"/>
          <p:nvPr>
            <p:ph type="ctrTitle"/>
          </p:nvPr>
        </p:nvSpPr>
        <p:spPr>
          <a:xfrm>
            <a:off x="4389900" y="1591050"/>
            <a:ext cx="3762000" cy="3246900"/>
          </a:xfrm>
          <a:prstGeom prst="rect">
            <a:avLst/>
          </a:prstGeom>
          <a:noFill/>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990"/>
              <a:buNone/>
            </a:pPr>
            <a:r>
              <a:rPr b="0" lang="en" sz="1100">
                <a:solidFill>
                  <a:schemeClr val="lt1"/>
                </a:solidFill>
              </a:rPr>
              <a:t>Facebook Prophet is a tool for time series forecasting that is specifically designed for business forecasting. One of the reasons it is good for forecasting prices is that it is built on an additive model framework, which allows for modeling both trend and seasonality in the data. This is particularly useful for tasks such as price forecasting, where understanding the underlying patterns in the data is crucial. Additionally, Prophet is designed to be easily interpretable, which makes it easier for analysts to understand the factors that are driving the predictions. It also provides options to tune models based on business constraints like holidays, changepoints, and caps on the forecasted values. This makes it a good choice for companies that want to incorporate domain knowledge into their forecasting models.</a:t>
            </a:r>
            <a:endParaRPr b="0" sz="11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ctrTitle"/>
          </p:nvPr>
        </p:nvSpPr>
        <p:spPr>
          <a:xfrm>
            <a:off x="124225" y="73713"/>
            <a:ext cx="3495300" cy="1463400"/>
          </a:xfrm>
          <a:prstGeom prst="rect">
            <a:avLst/>
          </a:prstGeom>
          <a:solidFill>
            <a:schemeClr val="dk1"/>
          </a:solidFill>
        </p:spPr>
        <p:txBody>
          <a:bodyPr anchorCtr="0" anchor="ctr" bIns="91425" lIns="91425" spcFirstLastPara="1" rIns="91425" wrap="square" tIns="91425">
            <a:normAutofit/>
          </a:bodyPr>
          <a:lstStyle/>
          <a:p>
            <a:pPr indent="0" lvl="0" marL="0" rtl="0" algn="ctr">
              <a:spcBef>
                <a:spcPts val="0"/>
              </a:spcBef>
              <a:spcAft>
                <a:spcPts val="0"/>
              </a:spcAft>
              <a:buSzPts val="990"/>
              <a:buNone/>
            </a:pPr>
            <a:r>
              <a:rPr lang="en" sz="4620"/>
              <a:t>The </a:t>
            </a:r>
            <a:r>
              <a:rPr lang="en" sz="4620"/>
              <a:t>Data</a:t>
            </a:r>
            <a:endParaRPr sz="4620"/>
          </a:p>
        </p:txBody>
      </p:sp>
      <p:sp>
        <p:nvSpPr>
          <p:cNvPr id="114" name="Google Shape;114;p19"/>
          <p:cNvSpPr txBox="1"/>
          <p:nvPr>
            <p:ph idx="1" type="subTitle"/>
          </p:nvPr>
        </p:nvSpPr>
        <p:spPr>
          <a:xfrm>
            <a:off x="256750" y="1284638"/>
            <a:ext cx="3727200" cy="2828100"/>
          </a:xfrm>
          <a:prstGeom prst="rect">
            <a:avLst/>
          </a:prstGeom>
          <a:solidFill>
            <a:schemeClr val="dk1"/>
          </a:solidFill>
        </p:spPr>
        <p:txBody>
          <a:bodyPr anchorCtr="0" anchor="ctr" bIns="91425" lIns="91425" spcFirstLastPara="1" rIns="91425" wrap="square" tIns="91425">
            <a:normAutofit fontScale="70000" lnSpcReduction="20000"/>
          </a:bodyPr>
          <a:lstStyle/>
          <a:p>
            <a:pPr indent="0" lvl="0" marL="0" rtl="0" algn="l">
              <a:lnSpc>
                <a:spcPct val="150000"/>
              </a:lnSpc>
              <a:spcBef>
                <a:spcPts val="0"/>
              </a:spcBef>
              <a:spcAft>
                <a:spcPts val="0"/>
              </a:spcAft>
              <a:buNone/>
            </a:pPr>
            <a:r>
              <a:rPr lang="en">
                <a:solidFill>
                  <a:schemeClr val="dk2"/>
                </a:solidFill>
                <a:latin typeface="Playfair Display"/>
                <a:ea typeface="Playfair Display"/>
                <a:cs typeface="Playfair Display"/>
                <a:sym typeface="Playfair Display"/>
              </a:rPr>
              <a:t>The data used was pulled from Yahoo Finance. The focus of the data was on three ETFs: ARKK, SPY, and FNGU. The timeframe of the data is from January of 2018 to March of 2022. To get a clear review and analysis of the data we used the Adjusted Close Price.</a:t>
            </a:r>
            <a:endParaRPr>
              <a:solidFill>
                <a:schemeClr val="dk2"/>
              </a:solidFill>
              <a:latin typeface="Playfair Display"/>
              <a:ea typeface="Playfair Display"/>
              <a:cs typeface="Playfair Display"/>
              <a:sym typeface="Playfair Display"/>
            </a:endParaRPr>
          </a:p>
        </p:txBody>
      </p:sp>
      <p:pic>
        <p:nvPicPr>
          <p:cNvPr id="115" name="Google Shape;115;p19"/>
          <p:cNvPicPr preferRelativeResize="0"/>
          <p:nvPr/>
        </p:nvPicPr>
        <p:blipFill>
          <a:blip r:embed="rId3">
            <a:alphaModFix/>
          </a:blip>
          <a:stretch>
            <a:fillRect/>
          </a:stretch>
        </p:blipFill>
        <p:spPr>
          <a:xfrm>
            <a:off x="712562" y="4038188"/>
            <a:ext cx="2500877" cy="1031600"/>
          </a:xfrm>
          <a:prstGeom prst="rect">
            <a:avLst/>
          </a:prstGeom>
          <a:noFill/>
          <a:ln>
            <a:noFill/>
          </a:ln>
        </p:spPr>
      </p:pic>
      <p:sp>
        <p:nvSpPr>
          <p:cNvPr id="116" name="Google Shape;116;p19"/>
          <p:cNvSpPr txBox="1"/>
          <p:nvPr>
            <p:ph type="ctrTitle"/>
          </p:nvPr>
        </p:nvSpPr>
        <p:spPr>
          <a:xfrm>
            <a:off x="4505750" y="73713"/>
            <a:ext cx="3495300" cy="1463400"/>
          </a:xfrm>
          <a:prstGeom prst="rect">
            <a:avLst/>
          </a:prstGeom>
          <a:solidFill>
            <a:schemeClr val="accent4"/>
          </a:solidFill>
        </p:spPr>
        <p:txBody>
          <a:bodyPr anchorCtr="0" anchor="ctr" bIns="91425" lIns="91425" spcFirstLastPara="1" rIns="91425" wrap="square" tIns="91425">
            <a:normAutofit fontScale="90000"/>
          </a:bodyPr>
          <a:lstStyle/>
          <a:p>
            <a:pPr indent="0" lvl="0" marL="0" rtl="0" algn="ctr">
              <a:spcBef>
                <a:spcPts val="0"/>
              </a:spcBef>
              <a:spcAft>
                <a:spcPts val="0"/>
              </a:spcAft>
              <a:buSzPts val="891"/>
              <a:buNone/>
            </a:pPr>
            <a:r>
              <a:rPr lang="en" sz="4620">
                <a:solidFill>
                  <a:schemeClr val="lt1"/>
                </a:solidFill>
              </a:rPr>
              <a:t>Data Processing</a:t>
            </a:r>
            <a:endParaRPr sz="4620">
              <a:solidFill>
                <a:schemeClr val="lt1"/>
              </a:solidFill>
            </a:endParaRPr>
          </a:p>
        </p:txBody>
      </p:sp>
      <p:sp>
        <p:nvSpPr>
          <p:cNvPr id="117" name="Google Shape;117;p19"/>
          <p:cNvSpPr txBox="1"/>
          <p:nvPr>
            <p:ph idx="1" type="subTitle"/>
          </p:nvPr>
        </p:nvSpPr>
        <p:spPr>
          <a:xfrm>
            <a:off x="4389800" y="1537113"/>
            <a:ext cx="3727200" cy="2828100"/>
          </a:xfrm>
          <a:prstGeom prst="rect">
            <a:avLst/>
          </a:prstGeom>
          <a:solidFill>
            <a:schemeClr val="accent4"/>
          </a:solidFill>
        </p:spPr>
        <p:txBody>
          <a:bodyPr anchorCtr="0" anchor="ctr" bIns="91425" lIns="91425" spcFirstLastPara="1" rIns="91425" wrap="square" tIns="91425">
            <a:normAutofit fontScale="55000" lnSpcReduction="20000"/>
          </a:bodyPr>
          <a:lstStyle/>
          <a:p>
            <a:pPr indent="0" lvl="0" marL="0" rtl="0" algn="l">
              <a:lnSpc>
                <a:spcPct val="150000"/>
              </a:lnSpc>
              <a:spcBef>
                <a:spcPts val="0"/>
              </a:spcBef>
              <a:spcAft>
                <a:spcPts val="0"/>
              </a:spcAft>
              <a:buNone/>
            </a:pPr>
            <a:r>
              <a:rPr lang="en">
                <a:latin typeface="Playfair Display"/>
                <a:ea typeface="Playfair Display"/>
                <a:cs typeface="Playfair Display"/>
                <a:sym typeface="Playfair Display"/>
              </a:rPr>
              <a:t>First, we pulled data for the three ETFs from 01/26/2018 - 03/31-2022 (Release of FNGU - End of COVID19 Pandemic). We then removed all of the columns except for the Adjusted Closing Price. And finally we rounded each value in the Adjusted Closing Price column to two decimal places. Finally we saved the processed Pandas DataFrame as a CSV file in our ./Resources/Data directory to then be read in our machine learning notebooks.</a:t>
            </a:r>
            <a:endParaRPr>
              <a:latin typeface="Playfair Display"/>
              <a:ea typeface="Playfair Display"/>
              <a:cs typeface="Playfair Display"/>
              <a:sym typeface="Playfair Display"/>
            </a:endParaRPr>
          </a:p>
        </p:txBody>
      </p:sp>
      <p:sp>
        <p:nvSpPr>
          <p:cNvPr id="118" name="Google Shape;118;p19"/>
          <p:cNvSpPr txBox="1"/>
          <p:nvPr>
            <p:ph idx="1" type="subTitle"/>
          </p:nvPr>
        </p:nvSpPr>
        <p:spPr>
          <a:xfrm>
            <a:off x="4832100" y="4331800"/>
            <a:ext cx="2672100" cy="642300"/>
          </a:xfrm>
          <a:prstGeom prst="rect">
            <a:avLst/>
          </a:prstGeom>
          <a:solidFill>
            <a:schemeClr val="accent4"/>
          </a:solidFill>
        </p:spPr>
        <p:txBody>
          <a:bodyPr anchorCtr="0" anchor="ctr" bIns="91425" lIns="91425" spcFirstLastPara="1" rIns="91425" wrap="square" tIns="91425">
            <a:normAutofit/>
          </a:bodyPr>
          <a:lstStyle/>
          <a:p>
            <a:pPr indent="0" lvl="0" marL="0" rtl="0" algn="ctr">
              <a:lnSpc>
                <a:spcPct val="150000"/>
              </a:lnSpc>
              <a:spcBef>
                <a:spcPts val="0"/>
              </a:spcBef>
              <a:spcAft>
                <a:spcPts val="0"/>
              </a:spcAft>
              <a:buNone/>
            </a:pPr>
            <a:r>
              <a:rPr lang="en" sz="1400" u="sng">
                <a:latin typeface="Playfair Display"/>
                <a:ea typeface="Playfair Display"/>
                <a:cs typeface="Playfair Display"/>
                <a:sym typeface="Playfair Display"/>
                <a:hlinkClick r:id="rId4"/>
              </a:rPr>
              <a:t>Data Exploration Notebook</a:t>
            </a:r>
            <a:endParaRPr sz="1400">
              <a:latin typeface="Playfair Display"/>
              <a:ea typeface="Playfair Display"/>
              <a:cs typeface="Playfair Display"/>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ctrTitle"/>
          </p:nvPr>
        </p:nvSpPr>
        <p:spPr>
          <a:xfrm>
            <a:off x="2600750" y="-307287"/>
            <a:ext cx="3495300" cy="1463400"/>
          </a:xfrm>
          <a:prstGeom prst="rect">
            <a:avLst/>
          </a:prstGeom>
          <a:noFill/>
        </p:spPr>
        <p:txBody>
          <a:bodyPr anchorCtr="0" anchor="ctr" bIns="91425" lIns="91425" spcFirstLastPara="1" rIns="91425" wrap="square" tIns="91425">
            <a:normAutofit/>
          </a:bodyPr>
          <a:lstStyle/>
          <a:p>
            <a:pPr indent="0" lvl="0" marL="0" rtl="0" algn="ctr">
              <a:spcBef>
                <a:spcPts val="0"/>
              </a:spcBef>
              <a:spcAft>
                <a:spcPts val="0"/>
              </a:spcAft>
              <a:buSzPts val="990"/>
              <a:buNone/>
            </a:pPr>
            <a:r>
              <a:rPr lang="en" sz="4620"/>
              <a:t>Trai </a:t>
            </a:r>
            <a:r>
              <a:rPr lang="en" sz="4620">
                <a:solidFill>
                  <a:schemeClr val="lt1"/>
                </a:solidFill>
              </a:rPr>
              <a:t>ning</a:t>
            </a:r>
            <a:endParaRPr sz="4620">
              <a:solidFill>
                <a:schemeClr val="lt1"/>
              </a:solidFill>
            </a:endParaRPr>
          </a:p>
        </p:txBody>
      </p:sp>
      <p:sp>
        <p:nvSpPr>
          <p:cNvPr id="124" name="Google Shape;124;p20"/>
          <p:cNvSpPr txBox="1"/>
          <p:nvPr>
            <p:ph idx="1" type="subTitle"/>
          </p:nvPr>
        </p:nvSpPr>
        <p:spPr>
          <a:xfrm>
            <a:off x="256750" y="903650"/>
            <a:ext cx="3727200" cy="1506600"/>
          </a:xfrm>
          <a:prstGeom prst="rect">
            <a:avLst/>
          </a:prstGeom>
          <a:solidFill>
            <a:schemeClr val="dk1"/>
          </a:solidFill>
        </p:spPr>
        <p:txBody>
          <a:bodyPr anchorCtr="0" anchor="ctr" bIns="91425" lIns="91425" spcFirstLastPara="1" rIns="91425" wrap="square" tIns="91425">
            <a:normAutofit fontScale="47500" lnSpcReduction="20000"/>
          </a:bodyPr>
          <a:lstStyle/>
          <a:p>
            <a:pPr indent="0" lvl="0" marL="0" rtl="0" algn="ctr">
              <a:lnSpc>
                <a:spcPct val="150000"/>
              </a:lnSpc>
              <a:spcBef>
                <a:spcPts val="0"/>
              </a:spcBef>
              <a:spcAft>
                <a:spcPts val="0"/>
              </a:spcAft>
              <a:buNone/>
            </a:pPr>
            <a:r>
              <a:rPr lang="en">
                <a:solidFill>
                  <a:schemeClr val="dk2"/>
                </a:solidFill>
                <a:latin typeface="Playfair Display"/>
                <a:ea typeface="Playfair Display"/>
                <a:cs typeface="Playfair Display"/>
                <a:sym typeface="Playfair Display"/>
              </a:rPr>
              <a:t>LSTM RNN Training: </a:t>
            </a:r>
            <a:endParaRPr>
              <a:solidFill>
                <a:schemeClr val="dk2"/>
              </a:solidFill>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b="0" lang="en">
                <a:solidFill>
                  <a:schemeClr val="dk2"/>
                </a:solidFill>
                <a:latin typeface="Playfair Display"/>
                <a:ea typeface="Playfair Display"/>
                <a:cs typeface="Playfair Display"/>
                <a:sym typeface="Playfair Display"/>
              </a:rPr>
              <a:t>We trained the models with the entire dataset, minus the last 60 days. This data was scaled </a:t>
            </a:r>
            <a:r>
              <a:rPr b="0" lang="en">
                <a:solidFill>
                  <a:schemeClr val="dk2"/>
                </a:solidFill>
                <a:latin typeface="Playfair Display"/>
                <a:ea typeface="Playfair Display"/>
                <a:cs typeface="Playfair Display"/>
                <a:sym typeface="Playfair Display"/>
              </a:rPr>
              <a:t>using</a:t>
            </a:r>
            <a:r>
              <a:rPr b="0" lang="en">
                <a:solidFill>
                  <a:schemeClr val="dk2"/>
                </a:solidFill>
                <a:latin typeface="Playfair Display"/>
                <a:ea typeface="Playfair Display"/>
                <a:cs typeface="Playfair Display"/>
                <a:sym typeface="Playfair Display"/>
              </a:rPr>
              <a:t> the skcikit-learn MinMaxScaler class and reshaped using Numpy. We also used a batch size of 1 (the entire dataset) and 35 epochs.</a:t>
            </a:r>
            <a:endParaRPr b="0">
              <a:solidFill>
                <a:schemeClr val="dk2"/>
              </a:solidFill>
              <a:latin typeface="Playfair Display"/>
              <a:ea typeface="Playfair Display"/>
              <a:cs typeface="Playfair Display"/>
              <a:sym typeface="Playfair Display"/>
            </a:endParaRPr>
          </a:p>
        </p:txBody>
      </p:sp>
      <p:sp>
        <p:nvSpPr>
          <p:cNvPr id="125" name="Google Shape;125;p20"/>
          <p:cNvSpPr txBox="1"/>
          <p:nvPr>
            <p:ph type="ctrTitle"/>
          </p:nvPr>
        </p:nvSpPr>
        <p:spPr>
          <a:xfrm>
            <a:off x="2490675" y="1801850"/>
            <a:ext cx="3495300" cy="1463400"/>
          </a:xfrm>
          <a:prstGeom prst="rect">
            <a:avLst/>
          </a:prstGeom>
          <a:noFill/>
        </p:spPr>
        <p:txBody>
          <a:bodyPr anchorCtr="0" anchor="ctr" bIns="91425" lIns="91425" spcFirstLastPara="1" rIns="91425" wrap="square" tIns="91425">
            <a:normAutofit/>
          </a:bodyPr>
          <a:lstStyle/>
          <a:p>
            <a:pPr indent="0" lvl="0" marL="0" rtl="0" algn="ctr">
              <a:spcBef>
                <a:spcPts val="0"/>
              </a:spcBef>
              <a:spcAft>
                <a:spcPts val="0"/>
              </a:spcAft>
              <a:buSzPts val="990"/>
              <a:buNone/>
            </a:pPr>
            <a:r>
              <a:rPr lang="en" sz="4620"/>
              <a:t>Tun</a:t>
            </a:r>
            <a:r>
              <a:rPr lang="en" sz="4620">
                <a:solidFill>
                  <a:schemeClr val="lt1"/>
                </a:solidFill>
              </a:rPr>
              <a:t> ing</a:t>
            </a:r>
            <a:endParaRPr sz="4620">
              <a:solidFill>
                <a:schemeClr val="lt1"/>
              </a:solidFill>
            </a:endParaRPr>
          </a:p>
        </p:txBody>
      </p:sp>
      <p:sp>
        <p:nvSpPr>
          <p:cNvPr id="126" name="Google Shape;126;p20"/>
          <p:cNvSpPr txBox="1"/>
          <p:nvPr>
            <p:ph idx="1" type="subTitle"/>
          </p:nvPr>
        </p:nvSpPr>
        <p:spPr>
          <a:xfrm>
            <a:off x="922700" y="4340075"/>
            <a:ext cx="2672100" cy="642300"/>
          </a:xfrm>
          <a:prstGeom prst="rect">
            <a:avLst/>
          </a:prstGeom>
          <a:noFill/>
        </p:spPr>
        <p:txBody>
          <a:bodyPr anchorCtr="0" anchor="ctr" bIns="91425" lIns="91425" spcFirstLastPara="1" rIns="91425" wrap="square" tIns="91425">
            <a:normAutofit/>
          </a:bodyPr>
          <a:lstStyle/>
          <a:p>
            <a:pPr indent="0" lvl="0" marL="0" rtl="0" algn="ctr">
              <a:lnSpc>
                <a:spcPct val="150000"/>
              </a:lnSpc>
              <a:spcBef>
                <a:spcPts val="0"/>
              </a:spcBef>
              <a:spcAft>
                <a:spcPts val="0"/>
              </a:spcAft>
              <a:buNone/>
            </a:pPr>
            <a:r>
              <a:rPr lang="en" sz="1400" u="sng">
                <a:solidFill>
                  <a:schemeClr val="dk2"/>
                </a:solidFill>
                <a:latin typeface="Playfair Display"/>
                <a:ea typeface="Playfair Display"/>
                <a:cs typeface="Playfair Display"/>
                <a:sym typeface="Playfair Display"/>
                <a:hlinkClick r:id="rId3">
                  <a:extLst>
                    <a:ext uri="{A12FA001-AC4F-418D-AE19-62706E023703}">
                      <ahyp:hlinkClr val="tx"/>
                    </a:ext>
                  </a:extLst>
                </a:hlinkClick>
              </a:rPr>
              <a:t>LSTM RNN</a:t>
            </a:r>
            <a:r>
              <a:rPr lang="en" sz="1400" u="sng">
                <a:solidFill>
                  <a:schemeClr val="dk2"/>
                </a:solidFill>
                <a:latin typeface="Playfair Display"/>
                <a:ea typeface="Playfair Display"/>
                <a:cs typeface="Playfair Display"/>
                <a:sym typeface="Playfair Display"/>
                <a:hlinkClick r:id="rId4">
                  <a:extLst>
                    <a:ext uri="{A12FA001-AC4F-418D-AE19-62706E023703}">
                      <ahyp:hlinkClr val="tx"/>
                    </a:ext>
                  </a:extLst>
                </a:hlinkClick>
              </a:rPr>
              <a:t> Notebook</a:t>
            </a:r>
            <a:endParaRPr sz="1400" u="sng">
              <a:solidFill>
                <a:schemeClr val="dk2"/>
              </a:solidFill>
              <a:latin typeface="Playfair Display"/>
              <a:ea typeface="Playfair Display"/>
              <a:cs typeface="Playfair Display"/>
              <a:sym typeface="Playfair Display"/>
            </a:endParaRPr>
          </a:p>
        </p:txBody>
      </p:sp>
      <p:sp>
        <p:nvSpPr>
          <p:cNvPr id="127" name="Google Shape;127;p20"/>
          <p:cNvSpPr txBox="1"/>
          <p:nvPr>
            <p:ph idx="1" type="subTitle"/>
          </p:nvPr>
        </p:nvSpPr>
        <p:spPr>
          <a:xfrm>
            <a:off x="4389800" y="903650"/>
            <a:ext cx="3727200" cy="1506600"/>
          </a:xfrm>
          <a:prstGeom prst="rect">
            <a:avLst/>
          </a:prstGeom>
          <a:noFill/>
        </p:spPr>
        <p:txBody>
          <a:bodyPr anchorCtr="0" anchor="ctr" bIns="91425" lIns="91425" spcFirstLastPara="1" rIns="91425" wrap="square" tIns="91425">
            <a:normAutofit fontScale="47500"/>
          </a:bodyPr>
          <a:lstStyle/>
          <a:p>
            <a:pPr indent="0" lvl="0" marL="0" rtl="0" algn="ctr">
              <a:lnSpc>
                <a:spcPct val="150000"/>
              </a:lnSpc>
              <a:spcBef>
                <a:spcPts val="0"/>
              </a:spcBef>
              <a:spcAft>
                <a:spcPts val="0"/>
              </a:spcAft>
              <a:buNone/>
            </a:pPr>
            <a:r>
              <a:rPr lang="en">
                <a:latin typeface="Playfair Display"/>
                <a:ea typeface="Playfair Display"/>
                <a:cs typeface="Playfair Display"/>
                <a:sym typeface="Playfair Display"/>
              </a:rPr>
              <a:t>Prophet Training</a:t>
            </a:r>
            <a:r>
              <a:rPr lang="en">
                <a:latin typeface="Playfair Display"/>
                <a:ea typeface="Playfair Display"/>
                <a:cs typeface="Playfair Display"/>
                <a:sym typeface="Playfair Display"/>
              </a:rPr>
              <a:t>: </a:t>
            </a:r>
            <a:endParaRPr>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b="0" lang="en">
                <a:latin typeface="Playfair Display"/>
                <a:ea typeface="Playfair Display"/>
                <a:cs typeface="Playfair Display"/>
                <a:sym typeface="Playfair Display"/>
              </a:rPr>
              <a:t>Here we also trained the models with the entire dataset minus the last 60 days, but the data was not scaled or reshaped by Numpy. Though, the results were shaped by a number of different parameters.</a:t>
            </a:r>
            <a:endParaRPr b="0">
              <a:latin typeface="Playfair Display"/>
              <a:ea typeface="Playfair Display"/>
              <a:cs typeface="Playfair Display"/>
              <a:sym typeface="Playfair Display"/>
            </a:endParaRPr>
          </a:p>
        </p:txBody>
      </p:sp>
      <p:sp>
        <p:nvSpPr>
          <p:cNvPr id="128" name="Google Shape;128;p20"/>
          <p:cNvSpPr txBox="1"/>
          <p:nvPr>
            <p:ph idx="1" type="subTitle"/>
          </p:nvPr>
        </p:nvSpPr>
        <p:spPr>
          <a:xfrm>
            <a:off x="4984500" y="4340075"/>
            <a:ext cx="2672100" cy="642300"/>
          </a:xfrm>
          <a:prstGeom prst="rect">
            <a:avLst/>
          </a:prstGeom>
          <a:noFill/>
        </p:spPr>
        <p:txBody>
          <a:bodyPr anchorCtr="0" anchor="ctr" bIns="91425" lIns="91425" spcFirstLastPara="1" rIns="91425" wrap="square" tIns="91425">
            <a:normAutofit/>
          </a:bodyPr>
          <a:lstStyle/>
          <a:p>
            <a:pPr indent="0" lvl="0" marL="0" rtl="0" algn="ctr">
              <a:lnSpc>
                <a:spcPct val="150000"/>
              </a:lnSpc>
              <a:spcBef>
                <a:spcPts val="0"/>
              </a:spcBef>
              <a:spcAft>
                <a:spcPts val="0"/>
              </a:spcAft>
              <a:buNone/>
            </a:pPr>
            <a:r>
              <a:rPr lang="en" sz="1400" u="sng">
                <a:latin typeface="Playfair Display"/>
                <a:ea typeface="Playfair Display"/>
                <a:cs typeface="Playfair Display"/>
                <a:sym typeface="Playfair Display"/>
                <a:hlinkClick r:id="rId5"/>
              </a:rPr>
              <a:t>Prophet</a:t>
            </a:r>
            <a:r>
              <a:rPr lang="en" sz="1400" u="sng">
                <a:latin typeface="Playfair Display"/>
                <a:ea typeface="Playfair Display"/>
                <a:cs typeface="Playfair Display"/>
                <a:sym typeface="Playfair Display"/>
                <a:hlinkClick r:id="rId6"/>
              </a:rPr>
              <a:t> Notebook</a:t>
            </a:r>
            <a:endParaRPr sz="1400" u="sng">
              <a:latin typeface="Playfair Display"/>
              <a:ea typeface="Playfair Display"/>
              <a:cs typeface="Playfair Display"/>
              <a:sym typeface="Playfair Display"/>
            </a:endParaRPr>
          </a:p>
        </p:txBody>
      </p:sp>
      <p:sp>
        <p:nvSpPr>
          <p:cNvPr id="129" name="Google Shape;129;p20"/>
          <p:cNvSpPr txBox="1"/>
          <p:nvPr>
            <p:ph idx="1" type="subTitle"/>
          </p:nvPr>
        </p:nvSpPr>
        <p:spPr>
          <a:xfrm>
            <a:off x="308200" y="2961050"/>
            <a:ext cx="3727200" cy="1506600"/>
          </a:xfrm>
          <a:prstGeom prst="rect">
            <a:avLst/>
          </a:prstGeom>
          <a:solidFill>
            <a:schemeClr val="dk1"/>
          </a:solidFill>
        </p:spPr>
        <p:txBody>
          <a:bodyPr anchorCtr="0" anchor="ctr" bIns="91425" lIns="91425" spcFirstLastPara="1" rIns="91425" wrap="square" tIns="91425">
            <a:normAutofit fontScale="40000" lnSpcReduction="20000"/>
          </a:bodyPr>
          <a:lstStyle/>
          <a:p>
            <a:pPr indent="0" lvl="0" marL="0" rtl="0" algn="ctr">
              <a:lnSpc>
                <a:spcPct val="150000"/>
              </a:lnSpc>
              <a:spcBef>
                <a:spcPts val="0"/>
              </a:spcBef>
              <a:spcAft>
                <a:spcPts val="0"/>
              </a:spcAft>
              <a:buNone/>
            </a:pPr>
            <a:r>
              <a:rPr lang="en">
                <a:solidFill>
                  <a:schemeClr val="dk2"/>
                </a:solidFill>
                <a:latin typeface="Playfair Display"/>
                <a:ea typeface="Playfair Display"/>
                <a:cs typeface="Playfair Display"/>
                <a:sym typeface="Playfair Display"/>
              </a:rPr>
              <a:t>LSTM RNN Tuning: </a:t>
            </a:r>
            <a:endParaRPr>
              <a:solidFill>
                <a:schemeClr val="dk2"/>
              </a:solidFill>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b="0" lang="en">
                <a:solidFill>
                  <a:schemeClr val="dk2"/>
                </a:solidFill>
                <a:latin typeface="Playfair Display"/>
                <a:ea typeface="Playfair Display"/>
                <a:cs typeface="Playfair Display"/>
                <a:sym typeface="Playfair Display"/>
              </a:rPr>
              <a:t>The three hyperparameters that we changed during the tuning process that had the most impact were, the size of the training data (changed from 2 years to 4 years), the batch size (changed from large value to just 1) and the epochs (changed from a miniscule number to 35, which is where we saw the beginning of diminishing returns).</a:t>
            </a:r>
            <a:endParaRPr b="0">
              <a:solidFill>
                <a:schemeClr val="dk2"/>
              </a:solidFill>
              <a:latin typeface="Playfair Display"/>
              <a:ea typeface="Playfair Display"/>
              <a:cs typeface="Playfair Display"/>
              <a:sym typeface="Playfair Display"/>
            </a:endParaRPr>
          </a:p>
        </p:txBody>
      </p:sp>
      <p:sp>
        <p:nvSpPr>
          <p:cNvPr id="130" name="Google Shape;130;p20"/>
          <p:cNvSpPr txBox="1"/>
          <p:nvPr>
            <p:ph idx="1" type="subTitle"/>
          </p:nvPr>
        </p:nvSpPr>
        <p:spPr>
          <a:xfrm>
            <a:off x="4441250" y="2961050"/>
            <a:ext cx="3727200" cy="1506600"/>
          </a:xfrm>
          <a:prstGeom prst="rect">
            <a:avLst/>
          </a:prstGeom>
          <a:noFill/>
        </p:spPr>
        <p:txBody>
          <a:bodyPr anchorCtr="0" anchor="ctr" bIns="91425" lIns="91425" spcFirstLastPara="1" rIns="91425" wrap="square" tIns="91425">
            <a:normAutofit fontScale="32500"/>
          </a:bodyPr>
          <a:lstStyle/>
          <a:p>
            <a:pPr indent="0" lvl="0" marL="0" rtl="0" algn="ctr">
              <a:lnSpc>
                <a:spcPct val="150000"/>
              </a:lnSpc>
              <a:spcBef>
                <a:spcPts val="0"/>
              </a:spcBef>
              <a:spcAft>
                <a:spcPts val="0"/>
              </a:spcAft>
              <a:buNone/>
            </a:pPr>
            <a:r>
              <a:rPr lang="en">
                <a:latin typeface="Playfair Display"/>
                <a:ea typeface="Playfair Display"/>
                <a:cs typeface="Playfair Display"/>
                <a:sym typeface="Playfair Display"/>
              </a:rPr>
              <a:t>Prophet Tuning: </a:t>
            </a:r>
            <a:endParaRPr>
              <a:latin typeface="Playfair Display"/>
              <a:ea typeface="Playfair Display"/>
              <a:cs typeface="Playfair Display"/>
              <a:sym typeface="Playfair Display"/>
            </a:endParaRPr>
          </a:p>
          <a:p>
            <a:pPr indent="0" lvl="0" marL="0" rtl="0" algn="l">
              <a:lnSpc>
                <a:spcPct val="150000"/>
              </a:lnSpc>
              <a:spcBef>
                <a:spcPts val="0"/>
              </a:spcBef>
              <a:spcAft>
                <a:spcPts val="0"/>
              </a:spcAft>
              <a:buNone/>
            </a:pPr>
            <a:r>
              <a:rPr b="0" lang="en">
                <a:latin typeface="Playfair Display"/>
                <a:ea typeface="Playfair Display"/>
                <a:cs typeface="Playfair Display"/>
                <a:sym typeface="Playfair Display"/>
              </a:rPr>
              <a:t>Tuning the Prophet model was extremely time intensive, but somewhat automated. Here we created a dictionary of different hyperparameters as keys and lists of their possible values as the values of the dictionary. We then trained the model on each combination of the different hyperparameters (which took lots of time and computing power) until we had the best performing hyperparameters selected.</a:t>
            </a:r>
            <a:endParaRPr b="0">
              <a:latin typeface="Playfair Display"/>
              <a:ea typeface="Playfair Display"/>
              <a:cs typeface="Playfair Display"/>
              <a:sym typeface="Playfair Dis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ctrTitle"/>
          </p:nvPr>
        </p:nvSpPr>
        <p:spPr>
          <a:xfrm>
            <a:off x="2322175" y="-82800"/>
            <a:ext cx="4809300" cy="989700"/>
          </a:xfrm>
          <a:prstGeom prst="rect">
            <a:avLst/>
          </a:prstGeom>
          <a:noFill/>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Eval </a:t>
            </a:r>
            <a:r>
              <a:rPr lang="en">
                <a:solidFill>
                  <a:schemeClr val="lt1"/>
                </a:solidFill>
              </a:rPr>
              <a:t>uation</a:t>
            </a:r>
            <a:endParaRPr>
              <a:solidFill>
                <a:schemeClr val="lt1"/>
              </a:solidFill>
            </a:endParaRPr>
          </a:p>
        </p:txBody>
      </p:sp>
      <p:sp>
        <p:nvSpPr>
          <p:cNvPr id="136" name="Google Shape;136;p21"/>
          <p:cNvSpPr txBox="1"/>
          <p:nvPr>
            <p:ph type="ctrTitle"/>
          </p:nvPr>
        </p:nvSpPr>
        <p:spPr>
          <a:xfrm>
            <a:off x="41425" y="368200"/>
            <a:ext cx="4282200" cy="1091100"/>
          </a:xfrm>
          <a:prstGeom prst="rect">
            <a:avLst/>
          </a:prstGeom>
          <a:noFill/>
        </p:spPr>
        <p:txBody>
          <a:bodyPr anchorCtr="0" anchor="ctr" bIns="91425" lIns="91425" spcFirstLastPara="1" rIns="91425" wrap="square" tIns="91425">
            <a:normAutofit/>
          </a:bodyPr>
          <a:lstStyle/>
          <a:p>
            <a:pPr indent="0" lvl="0" marL="0" rtl="0" algn="ctr">
              <a:spcBef>
                <a:spcPts val="0"/>
              </a:spcBef>
              <a:spcAft>
                <a:spcPts val="0"/>
              </a:spcAft>
              <a:buNone/>
            </a:pPr>
            <a:r>
              <a:rPr lang="en" sz="3600"/>
              <a:t>LSTM RNN</a:t>
            </a:r>
            <a:endParaRPr sz="3600"/>
          </a:p>
        </p:txBody>
      </p:sp>
      <p:sp>
        <p:nvSpPr>
          <p:cNvPr id="137" name="Google Shape;137;p21"/>
          <p:cNvSpPr txBox="1"/>
          <p:nvPr>
            <p:ph type="ctrTitle"/>
          </p:nvPr>
        </p:nvSpPr>
        <p:spPr>
          <a:xfrm>
            <a:off x="4138075" y="368200"/>
            <a:ext cx="4282200" cy="1091100"/>
          </a:xfrm>
          <a:prstGeom prst="rect">
            <a:avLst/>
          </a:prstGeom>
          <a:noFill/>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chemeClr val="lt1"/>
                </a:solidFill>
              </a:rPr>
              <a:t>Prophet</a:t>
            </a:r>
            <a:endParaRPr sz="3600">
              <a:solidFill>
                <a:schemeClr val="lt1"/>
              </a:solidFill>
            </a:endParaRPr>
          </a:p>
        </p:txBody>
      </p:sp>
      <p:sp>
        <p:nvSpPr>
          <p:cNvPr id="138" name="Google Shape;138;p21"/>
          <p:cNvSpPr txBox="1"/>
          <p:nvPr>
            <p:ph type="ctrTitle"/>
          </p:nvPr>
        </p:nvSpPr>
        <p:spPr>
          <a:xfrm>
            <a:off x="2886350" y="1155450"/>
            <a:ext cx="2776500" cy="343800"/>
          </a:xfrm>
          <a:prstGeom prst="rect">
            <a:avLst/>
          </a:prstGeom>
          <a:noFill/>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990"/>
              <a:buNone/>
            </a:pPr>
            <a:r>
              <a:rPr lang="en" sz="1600"/>
              <a:t>Mean Abso  </a:t>
            </a:r>
            <a:r>
              <a:rPr lang="en" sz="1600">
                <a:solidFill>
                  <a:schemeClr val="lt1"/>
                </a:solidFill>
              </a:rPr>
              <a:t>lute Error</a:t>
            </a:r>
            <a:endParaRPr sz="1600">
              <a:solidFill>
                <a:schemeClr val="lt1"/>
              </a:solidFill>
            </a:endParaRPr>
          </a:p>
        </p:txBody>
      </p:sp>
      <p:sp>
        <p:nvSpPr>
          <p:cNvPr id="139" name="Google Shape;139;p21"/>
          <p:cNvSpPr txBox="1"/>
          <p:nvPr>
            <p:ph type="ctrTitle"/>
          </p:nvPr>
        </p:nvSpPr>
        <p:spPr>
          <a:xfrm>
            <a:off x="2859125" y="2417725"/>
            <a:ext cx="2776500" cy="343800"/>
          </a:xfrm>
          <a:prstGeom prst="rect">
            <a:avLst/>
          </a:prstGeom>
          <a:noFill/>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990"/>
              <a:buNone/>
            </a:pPr>
            <a:r>
              <a:rPr lang="en" sz="1600"/>
              <a:t>Mean Squa  </a:t>
            </a:r>
            <a:r>
              <a:rPr lang="en" sz="1600">
                <a:solidFill>
                  <a:schemeClr val="lt1"/>
                </a:solidFill>
              </a:rPr>
              <a:t>red</a:t>
            </a:r>
            <a:r>
              <a:rPr lang="en" sz="1600">
                <a:solidFill>
                  <a:schemeClr val="lt1"/>
                </a:solidFill>
              </a:rPr>
              <a:t> Error</a:t>
            </a:r>
            <a:endParaRPr sz="1600">
              <a:solidFill>
                <a:schemeClr val="lt1"/>
              </a:solidFill>
            </a:endParaRPr>
          </a:p>
        </p:txBody>
      </p:sp>
      <p:sp>
        <p:nvSpPr>
          <p:cNvPr id="140" name="Google Shape;140;p21"/>
          <p:cNvSpPr txBox="1"/>
          <p:nvPr>
            <p:ph type="ctrTitle"/>
          </p:nvPr>
        </p:nvSpPr>
        <p:spPr>
          <a:xfrm>
            <a:off x="3114950" y="3680000"/>
            <a:ext cx="2776500" cy="343800"/>
          </a:xfrm>
          <a:prstGeom prst="rect">
            <a:avLst/>
          </a:prstGeom>
          <a:noFill/>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990"/>
              <a:buNone/>
            </a:pPr>
            <a:r>
              <a:rPr lang="en" sz="1600"/>
              <a:t>Root Mean  </a:t>
            </a:r>
            <a:r>
              <a:rPr lang="en" sz="1600">
                <a:solidFill>
                  <a:schemeClr val="lt1"/>
                </a:solidFill>
              </a:rPr>
              <a:t>Squared Error</a:t>
            </a:r>
            <a:endParaRPr sz="1600">
              <a:solidFill>
                <a:schemeClr val="lt1"/>
              </a:solidFill>
            </a:endParaRPr>
          </a:p>
        </p:txBody>
      </p:sp>
      <p:pic>
        <p:nvPicPr>
          <p:cNvPr id="141" name="Google Shape;141;p21"/>
          <p:cNvPicPr preferRelativeResize="0"/>
          <p:nvPr/>
        </p:nvPicPr>
        <p:blipFill>
          <a:blip r:embed="rId3">
            <a:alphaModFix/>
          </a:blip>
          <a:stretch>
            <a:fillRect/>
          </a:stretch>
        </p:blipFill>
        <p:spPr>
          <a:xfrm>
            <a:off x="397675" y="1245350"/>
            <a:ext cx="2327651" cy="1163809"/>
          </a:xfrm>
          <a:prstGeom prst="rect">
            <a:avLst/>
          </a:prstGeom>
          <a:noFill/>
          <a:ln>
            <a:noFill/>
          </a:ln>
        </p:spPr>
      </p:pic>
      <p:pic>
        <p:nvPicPr>
          <p:cNvPr id="142" name="Google Shape;142;p21"/>
          <p:cNvPicPr preferRelativeResize="0"/>
          <p:nvPr/>
        </p:nvPicPr>
        <p:blipFill>
          <a:blip r:embed="rId4">
            <a:alphaModFix/>
          </a:blip>
          <a:stretch>
            <a:fillRect/>
          </a:stretch>
        </p:blipFill>
        <p:spPr>
          <a:xfrm>
            <a:off x="397675" y="2578381"/>
            <a:ext cx="2327651" cy="1163820"/>
          </a:xfrm>
          <a:prstGeom prst="rect">
            <a:avLst/>
          </a:prstGeom>
          <a:noFill/>
          <a:ln>
            <a:noFill/>
          </a:ln>
        </p:spPr>
      </p:pic>
      <p:pic>
        <p:nvPicPr>
          <p:cNvPr id="143" name="Google Shape;143;p21"/>
          <p:cNvPicPr preferRelativeResize="0"/>
          <p:nvPr/>
        </p:nvPicPr>
        <p:blipFill>
          <a:blip r:embed="rId5">
            <a:alphaModFix/>
          </a:blip>
          <a:stretch>
            <a:fillRect/>
          </a:stretch>
        </p:blipFill>
        <p:spPr>
          <a:xfrm>
            <a:off x="397688" y="3911425"/>
            <a:ext cx="2327621" cy="1163799"/>
          </a:xfrm>
          <a:prstGeom prst="rect">
            <a:avLst/>
          </a:prstGeom>
          <a:noFill/>
          <a:ln>
            <a:noFill/>
          </a:ln>
        </p:spPr>
      </p:pic>
      <p:pic>
        <p:nvPicPr>
          <p:cNvPr id="144" name="Google Shape;144;p21"/>
          <p:cNvPicPr preferRelativeResize="0"/>
          <p:nvPr/>
        </p:nvPicPr>
        <p:blipFill>
          <a:blip r:embed="rId6">
            <a:alphaModFix/>
          </a:blip>
          <a:stretch>
            <a:fillRect/>
          </a:stretch>
        </p:blipFill>
        <p:spPr>
          <a:xfrm>
            <a:off x="5549450" y="1235375"/>
            <a:ext cx="2327651" cy="1163826"/>
          </a:xfrm>
          <a:prstGeom prst="rect">
            <a:avLst/>
          </a:prstGeom>
          <a:noFill/>
          <a:ln>
            <a:noFill/>
          </a:ln>
        </p:spPr>
      </p:pic>
      <p:pic>
        <p:nvPicPr>
          <p:cNvPr id="145" name="Google Shape;145;p21"/>
          <p:cNvPicPr preferRelativeResize="0"/>
          <p:nvPr/>
        </p:nvPicPr>
        <p:blipFill>
          <a:blip r:embed="rId7">
            <a:alphaModFix/>
          </a:blip>
          <a:stretch>
            <a:fillRect/>
          </a:stretch>
        </p:blipFill>
        <p:spPr>
          <a:xfrm>
            <a:off x="5534525" y="2578375"/>
            <a:ext cx="2327670" cy="1163826"/>
          </a:xfrm>
          <a:prstGeom prst="rect">
            <a:avLst/>
          </a:prstGeom>
          <a:noFill/>
          <a:ln>
            <a:noFill/>
          </a:ln>
        </p:spPr>
      </p:pic>
      <p:pic>
        <p:nvPicPr>
          <p:cNvPr id="146" name="Google Shape;146;p21"/>
          <p:cNvPicPr preferRelativeResize="0"/>
          <p:nvPr/>
        </p:nvPicPr>
        <p:blipFill>
          <a:blip r:embed="rId8">
            <a:alphaModFix/>
          </a:blip>
          <a:stretch>
            <a:fillRect/>
          </a:stretch>
        </p:blipFill>
        <p:spPr>
          <a:xfrm>
            <a:off x="5534525" y="3921725"/>
            <a:ext cx="2327599" cy="1163799"/>
          </a:xfrm>
          <a:prstGeom prst="rect">
            <a:avLst/>
          </a:prstGeom>
          <a:noFill/>
          <a:ln>
            <a:noFill/>
          </a:ln>
        </p:spPr>
      </p:pic>
      <p:sp>
        <p:nvSpPr>
          <p:cNvPr id="147" name="Google Shape;147;p21"/>
          <p:cNvSpPr txBox="1"/>
          <p:nvPr>
            <p:ph type="ctrTitle"/>
          </p:nvPr>
        </p:nvSpPr>
        <p:spPr>
          <a:xfrm>
            <a:off x="2725325" y="1318050"/>
            <a:ext cx="1233900" cy="1091100"/>
          </a:xfrm>
          <a:prstGeom prst="rect">
            <a:avLst/>
          </a:prstGeom>
          <a:noFill/>
        </p:spPr>
        <p:txBody>
          <a:bodyPr anchorCtr="0" anchor="ctr" bIns="91425" lIns="91425" spcFirstLastPara="1" rIns="91425" wrap="square" tIns="91425">
            <a:normAutofit/>
          </a:bodyPr>
          <a:lstStyle/>
          <a:p>
            <a:pPr indent="0" lvl="0" marL="0" rtl="0" algn="l">
              <a:spcBef>
                <a:spcPts val="0"/>
              </a:spcBef>
              <a:spcAft>
                <a:spcPts val="0"/>
              </a:spcAft>
              <a:buNone/>
            </a:pPr>
            <a:r>
              <a:rPr lang="en" sz="1200"/>
              <a:t>ARKK: 69.90</a:t>
            </a:r>
            <a:endParaRPr sz="1200"/>
          </a:p>
          <a:p>
            <a:pPr indent="0" lvl="0" marL="0" rtl="0" algn="l">
              <a:spcBef>
                <a:spcPts val="0"/>
              </a:spcBef>
              <a:spcAft>
                <a:spcPts val="0"/>
              </a:spcAft>
              <a:buNone/>
            </a:pPr>
            <a:r>
              <a:rPr lang="en" sz="1200"/>
              <a:t>SPY: 436.71</a:t>
            </a:r>
            <a:endParaRPr sz="1200"/>
          </a:p>
          <a:p>
            <a:pPr indent="0" lvl="0" marL="0" rtl="0" algn="l">
              <a:spcBef>
                <a:spcPts val="0"/>
              </a:spcBef>
              <a:spcAft>
                <a:spcPts val="0"/>
              </a:spcAft>
              <a:buNone/>
            </a:pPr>
            <a:r>
              <a:rPr lang="en" sz="1200"/>
              <a:t>FNGU: 246.19</a:t>
            </a:r>
            <a:endParaRPr sz="1200"/>
          </a:p>
        </p:txBody>
      </p:sp>
      <p:sp>
        <p:nvSpPr>
          <p:cNvPr id="148" name="Google Shape;148;p21"/>
          <p:cNvSpPr txBox="1"/>
          <p:nvPr>
            <p:ph type="ctrTitle"/>
          </p:nvPr>
        </p:nvSpPr>
        <p:spPr>
          <a:xfrm>
            <a:off x="2725325" y="2613450"/>
            <a:ext cx="1324800" cy="1091100"/>
          </a:xfrm>
          <a:prstGeom prst="rect">
            <a:avLst/>
          </a:prstGeom>
          <a:noFill/>
        </p:spPr>
        <p:txBody>
          <a:bodyPr anchorCtr="0" anchor="ctr" bIns="91425" lIns="91425" spcFirstLastPara="1" rIns="91425" wrap="square" tIns="91425">
            <a:normAutofit/>
          </a:bodyPr>
          <a:lstStyle/>
          <a:p>
            <a:pPr indent="0" lvl="0" marL="0" rtl="0" algn="l">
              <a:spcBef>
                <a:spcPts val="0"/>
              </a:spcBef>
              <a:spcAft>
                <a:spcPts val="0"/>
              </a:spcAft>
              <a:buNone/>
            </a:pPr>
            <a:r>
              <a:rPr lang="en" sz="1200"/>
              <a:t>ARKK: </a:t>
            </a:r>
            <a:r>
              <a:rPr lang="en" sz="1200"/>
              <a:t>4956.81</a:t>
            </a:r>
            <a:endParaRPr sz="1200"/>
          </a:p>
          <a:p>
            <a:pPr indent="0" lvl="0" marL="0" rtl="0" algn="l">
              <a:spcBef>
                <a:spcPts val="0"/>
              </a:spcBef>
              <a:spcAft>
                <a:spcPts val="0"/>
              </a:spcAft>
              <a:buNone/>
            </a:pPr>
            <a:r>
              <a:rPr lang="en" sz="1200"/>
              <a:t>SPY: </a:t>
            </a:r>
            <a:r>
              <a:rPr lang="en" sz="1200"/>
              <a:t>190925.27</a:t>
            </a:r>
            <a:endParaRPr sz="1200"/>
          </a:p>
          <a:p>
            <a:pPr indent="0" lvl="0" marL="0" rtl="0" algn="l">
              <a:spcBef>
                <a:spcPts val="0"/>
              </a:spcBef>
              <a:spcAft>
                <a:spcPts val="0"/>
              </a:spcAft>
              <a:buNone/>
            </a:pPr>
            <a:r>
              <a:rPr lang="en" sz="1200"/>
              <a:t>FNGU: </a:t>
            </a:r>
            <a:r>
              <a:rPr lang="en" sz="1200"/>
              <a:t>64040.12</a:t>
            </a:r>
            <a:endParaRPr sz="1200"/>
          </a:p>
        </p:txBody>
      </p:sp>
      <p:sp>
        <p:nvSpPr>
          <p:cNvPr id="149" name="Google Shape;149;p21"/>
          <p:cNvSpPr txBox="1"/>
          <p:nvPr>
            <p:ph type="ctrTitle"/>
          </p:nvPr>
        </p:nvSpPr>
        <p:spPr>
          <a:xfrm>
            <a:off x="2725325" y="3985050"/>
            <a:ext cx="1233900" cy="1091100"/>
          </a:xfrm>
          <a:prstGeom prst="rect">
            <a:avLst/>
          </a:prstGeom>
          <a:noFill/>
        </p:spPr>
        <p:txBody>
          <a:bodyPr anchorCtr="0" anchor="ctr" bIns="91425" lIns="91425" spcFirstLastPara="1" rIns="91425" wrap="square" tIns="91425">
            <a:normAutofit/>
          </a:bodyPr>
          <a:lstStyle/>
          <a:p>
            <a:pPr indent="0" lvl="0" marL="0" rtl="0" algn="l">
              <a:spcBef>
                <a:spcPts val="0"/>
              </a:spcBef>
              <a:spcAft>
                <a:spcPts val="0"/>
              </a:spcAft>
              <a:buNone/>
            </a:pPr>
            <a:r>
              <a:rPr lang="en" sz="1200"/>
              <a:t>ARKK: </a:t>
            </a:r>
            <a:r>
              <a:rPr lang="en" sz="1200"/>
              <a:t>70.40</a:t>
            </a:r>
            <a:endParaRPr sz="1200"/>
          </a:p>
          <a:p>
            <a:pPr indent="0" lvl="0" marL="0" rtl="0" algn="l">
              <a:spcBef>
                <a:spcPts val="0"/>
              </a:spcBef>
              <a:spcAft>
                <a:spcPts val="0"/>
              </a:spcAft>
              <a:buNone/>
            </a:pPr>
            <a:r>
              <a:rPr lang="en" sz="1200"/>
              <a:t>SPY: </a:t>
            </a:r>
            <a:r>
              <a:rPr lang="en" sz="1200"/>
              <a:t>436.95</a:t>
            </a:r>
            <a:endParaRPr sz="1200"/>
          </a:p>
          <a:p>
            <a:pPr indent="0" lvl="0" marL="0" rtl="0" algn="l">
              <a:spcBef>
                <a:spcPts val="0"/>
              </a:spcBef>
              <a:spcAft>
                <a:spcPts val="0"/>
              </a:spcAft>
              <a:buNone/>
            </a:pPr>
            <a:r>
              <a:rPr lang="en" sz="1200"/>
              <a:t>FNGU: </a:t>
            </a:r>
            <a:r>
              <a:rPr lang="en" sz="1200"/>
              <a:t>253.67</a:t>
            </a:r>
            <a:endParaRPr sz="1200"/>
          </a:p>
        </p:txBody>
      </p:sp>
      <p:sp>
        <p:nvSpPr>
          <p:cNvPr id="150" name="Google Shape;150;p21"/>
          <p:cNvSpPr txBox="1"/>
          <p:nvPr>
            <p:ph type="ctrTitle"/>
          </p:nvPr>
        </p:nvSpPr>
        <p:spPr>
          <a:xfrm>
            <a:off x="4401725" y="1318050"/>
            <a:ext cx="1233900" cy="1091100"/>
          </a:xfrm>
          <a:prstGeom prst="rect">
            <a:avLst/>
          </a:prstGeom>
          <a:noFill/>
        </p:spPr>
        <p:txBody>
          <a:bodyPr anchorCtr="0" anchor="ctr" bIns="91425" lIns="91425" spcFirstLastPara="1" rIns="91425" wrap="square" tIns="91425">
            <a:normAutofit/>
          </a:bodyPr>
          <a:lstStyle/>
          <a:p>
            <a:pPr indent="0" lvl="0" marL="0" rtl="0" algn="l">
              <a:spcBef>
                <a:spcPts val="0"/>
              </a:spcBef>
              <a:spcAft>
                <a:spcPts val="0"/>
              </a:spcAft>
              <a:buNone/>
            </a:pPr>
            <a:r>
              <a:rPr lang="en" sz="1200">
                <a:solidFill>
                  <a:schemeClr val="lt1"/>
                </a:solidFill>
              </a:rPr>
              <a:t>ARKK: 9.43</a:t>
            </a:r>
            <a:endParaRPr sz="1200">
              <a:solidFill>
                <a:schemeClr val="lt1"/>
              </a:solidFill>
            </a:endParaRPr>
          </a:p>
          <a:p>
            <a:pPr indent="0" lvl="0" marL="0" rtl="0" algn="l">
              <a:spcBef>
                <a:spcPts val="0"/>
              </a:spcBef>
              <a:spcAft>
                <a:spcPts val="0"/>
              </a:spcAft>
              <a:buNone/>
            </a:pPr>
            <a:r>
              <a:rPr lang="en" sz="1200">
                <a:solidFill>
                  <a:schemeClr val="lt1"/>
                </a:solidFill>
              </a:rPr>
              <a:t>SPY: 34.92</a:t>
            </a:r>
            <a:endParaRPr sz="1200">
              <a:solidFill>
                <a:schemeClr val="lt1"/>
              </a:solidFill>
            </a:endParaRPr>
          </a:p>
          <a:p>
            <a:pPr indent="0" lvl="0" marL="0" rtl="0" algn="l">
              <a:spcBef>
                <a:spcPts val="0"/>
              </a:spcBef>
              <a:spcAft>
                <a:spcPts val="0"/>
              </a:spcAft>
              <a:buNone/>
            </a:pPr>
            <a:r>
              <a:rPr lang="en" sz="1200">
                <a:solidFill>
                  <a:schemeClr val="lt1"/>
                </a:solidFill>
              </a:rPr>
              <a:t>FNGU: 49.36</a:t>
            </a:r>
            <a:endParaRPr sz="1200">
              <a:solidFill>
                <a:schemeClr val="lt1"/>
              </a:solidFill>
            </a:endParaRPr>
          </a:p>
        </p:txBody>
      </p:sp>
      <p:sp>
        <p:nvSpPr>
          <p:cNvPr id="151" name="Google Shape;151;p21"/>
          <p:cNvSpPr txBox="1"/>
          <p:nvPr>
            <p:ph type="ctrTitle"/>
          </p:nvPr>
        </p:nvSpPr>
        <p:spPr>
          <a:xfrm>
            <a:off x="4401725" y="2614913"/>
            <a:ext cx="1233900" cy="1091100"/>
          </a:xfrm>
          <a:prstGeom prst="rect">
            <a:avLst/>
          </a:prstGeom>
          <a:noFill/>
        </p:spPr>
        <p:txBody>
          <a:bodyPr anchorCtr="0" anchor="ctr" bIns="91425" lIns="91425" spcFirstLastPara="1" rIns="91425" wrap="square" tIns="91425">
            <a:normAutofit/>
          </a:bodyPr>
          <a:lstStyle/>
          <a:p>
            <a:pPr indent="0" lvl="0" marL="0" rtl="0" algn="l">
              <a:spcBef>
                <a:spcPts val="0"/>
              </a:spcBef>
              <a:spcAft>
                <a:spcPts val="0"/>
              </a:spcAft>
              <a:buNone/>
            </a:pPr>
            <a:r>
              <a:rPr lang="en" sz="1200">
                <a:solidFill>
                  <a:schemeClr val="lt1"/>
                </a:solidFill>
              </a:rPr>
              <a:t>ARKK: 192.27</a:t>
            </a:r>
            <a:endParaRPr sz="1200">
              <a:solidFill>
                <a:schemeClr val="lt1"/>
              </a:solidFill>
            </a:endParaRPr>
          </a:p>
          <a:p>
            <a:pPr indent="0" lvl="0" marL="0" rtl="0" algn="l">
              <a:spcBef>
                <a:spcPts val="0"/>
              </a:spcBef>
              <a:spcAft>
                <a:spcPts val="0"/>
              </a:spcAft>
              <a:buNone/>
            </a:pPr>
            <a:r>
              <a:rPr lang="en" sz="1200">
                <a:solidFill>
                  <a:schemeClr val="lt1"/>
                </a:solidFill>
              </a:rPr>
              <a:t>SPY: 1522.05</a:t>
            </a:r>
            <a:endParaRPr sz="1200">
              <a:solidFill>
                <a:schemeClr val="lt1"/>
              </a:solidFill>
            </a:endParaRPr>
          </a:p>
          <a:p>
            <a:pPr indent="0" lvl="0" marL="0" rtl="0" algn="l">
              <a:spcBef>
                <a:spcPts val="0"/>
              </a:spcBef>
              <a:spcAft>
                <a:spcPts val="0"/>
              </a:spcAft>
              <a:buNone/>
            </a:pPr>
            <a:r>
              <a:rPr lang="en" sz="1200">
                <a:solidFill>
                  <a:schemeClr val="lt1"/>
                </a:solidFill>
              </a:rPr>
              <a:t>FNGU: 3147.08</a:t>
            </a:r>
            <a:endParaRPr sz="1200">
              <a:solidFill>
                <a:schemeClr val="lt1"/>
              </a:solidFill>
            </a:endParaRPr>
          </a:p>
        </p:txBody>
      </p:sp>
      <p:sp>
        <p:nvSpPr>
          <p:cNvPr id="152" name="Google Shape;152;p21"/>
          <p:cNvSpPr txBox="1"/>
          <p:nvPr>
            <p:ph type="ctrTitle"/>
          </p:nvPr>
        </p:nvSpPr>
        <p:spPr>
          <a:xfrm>
            <a:off x="4401725" y="3985050"/>
            <a:ext cx="1233900" cy="1091100"/>
          </a:xfrm>
          <a:prstGeom prst="rect">
            <a:avLst/>
          </a:prstGeom>
          <a:noFill/>
        </p:spPr>
        <p:txBody>
          <a:bodyPr anchorCtr="0" anchor="ctr" bIns="91425" lIns="91425" spcFirstLastPara="1" rIns="91425" wrap="square" tIns="91425">
            <a:normAutofit/>
          </a:bodyPr>
          <a:lstStyle/>
          <a:p>
            <a:pPr indent="0" lvl="0" marL="0" rtl="0" algn="l">
              <a:spcBef>
                <a:spcPts val="0"/>
              </a:spcBef>
              <a:spcAft>
                <a:spcPts val="0"/>
              </a:spcAft>
              <a:buNone/>
            </a:pPr>
            <a:r>
              <a:rPr lang="en" sz="1200">
                <a:solidFill>
                  <a:schemeClr val="lt1"/>
                </a:solidFill>
              </a:rPr>
              <a:t>ARKK: 13.87</a:t>
            </a:r>
            <a:endParaRPr sz="1200">
              <a:solidFill>
                <a:schemeClr val="lt1"/>
              </a:solidFill>
            </a:endParaRPr>
          </a:p>
          <a:p>
            <a:pPr indent="0" lvl="0" marL="0" rtl="0" algn="l">
              <a:spcBef>
                <a:spcPts val="0"/>
              </a:spcBef>
              <a:spcAft>
                <a:spcPts val="0"/>
              </a:spcAft>
              <a:buNone/>
            </a:pPr>
            <a:r>
              <a:rPr lang="en" sz="1200">
                <a:solidFill>
                  <a:schemeClr val="lt1"/>
                </a:solidFill>
              </a:rPr>
              <a:t>SPY: 39.01</a:t>
            </a:r>
            <a:endParaRPr sz="1200">
              <a:solidFill>
                <a:schemeClr val="lt1"/>
              </a:solidFill>
            </a:endParaRPr>
          </a:p>
          <a:p>
            <a:pPr indent="0" lvl="0" marL="0" rtl="0" algn="l">
              <a:spcBef>
                <a:spcPts val="0"/>
              </a:spcBef>
              <a:spcAft>
                <a:spcPts val="0"/>
              </a:spcAft>
              <a:buNone/>
            </a:pPr>
            <a:r>
              <a:rPr lang="en" sz="1200">
                <a:solidFill>
                  <a:schemeClr val="lt1"/>
                </a:solidFill>
              </a:rPr>
              <a:t>FNGU: 56.10</a:t>
            </a:r>
            <a:endParaRPr sz="12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