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26"/>
  </p:notesMasterIdLst>
  <p:handoutMasterIdLst>
    <p:handoutMasterId r:id="rId27"/>
  </p:handoutMasterIdLst>
  <p:sldIdLst>
    <p:sldId id="256" r:id="rId2"/>
    <p:sldId id="258" r:id="rId3"/>
    <p:sldId id="259" r:id="rId4"/>
    <p:sldId id="260" r:id="rId5"/>
    <p:sldId id="261" r:id="rId6"/>
    <p:sldId id="278" r:id="rId7"/>
    <p:sldId id="279" r:id="rId8"/>
    <p:sldId id="280" r:id="rId9"/>
    <p:sldId id="281" r:id="rId10"/>
    <p:sldId id="262" r:id="rId11"/>
    <p:sldId id="283" r:id="rId12"/>
    <p:sldId id="263" r:id="rId13"/>
    <p:sldId id="264" r:id="rId14"/>
    <p:sldId id="265" r:id="rId15"/>
    <p:sldId id="266" r:id="rId16"/>
    <p:sldId id="267" r:id="rId17"/>
    <p:sldId id="268" r:id="rId18"/>
    <p:sldId id="269"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9504BC-2180-4C97-8A56-CF53CD8678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5A15FBC-B313-416D-8706-C8D9BC3D57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9939E3-78AB-49B9-92AB-FB2168295244}" type="datetimeFigureOut">
              <a:rPr lang="en-US" smtClean="0"/>
              <a:t>12/1/2021</a:t>
            </a:fld>
            <a:endParaRPr lang="en-US"/>
          </a:p>
        </p:txBody>
      </p:sp>
      <p:sp>
        <p:nvSpPr>
          <p:cNvPr id="4" name="Footer Placeholder 3">
            <a:extLst>
              <a:ext uri="{FF2B5EF4-FFF2-40B4-BE49-F238E27FC236}">
                <a16:creationId xmlns:a16="http://schemas.microsoft.com/office/drawing/2014/main" id="{7F9DBF2D-3F57-4E05-8C67-38C2CB48F9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Md Akash Rahman</a:t>
            </a:r>
          </a:p>
        </p:txBody>
      </p:sp>
      <p:sp>
        <p:nvSpPr>
          <p:cNvPr id="5" name="Slide Number Placeholder 4">
            <a:extLst>
              <a:ext uri="{FF2B5EF4-FFF2-40B4-BE49-F238E27FC236}">
                <a16:creationId xmlns:a16="http://schemas.microsoft.com/office/drawing/2014/main" id="{508E3BDA-A781-4F98-862F-B9A09CEABAB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1DDF05-CE56-47BE-BEF4-85FDA58B41EF}" type="slidenum">
              <a:rPr lang="en-US" smtClean="0"/>
              <a:t>‹#›</a:t>
            </a:fld>
            <a:endParaRPr lang="en-US"/>
          </a:p>
        </p:txBody>
      </p:sp>
    </p:spTree>
    <p:extLst>
      <p:ext uri="{BB962C8B-B14F-4D97-AF65-F5344CB8AC3E}">
        <p14:creationId xmlns:p14="http://schemas.microsoft.com/office/powerpoint/2010/main" val="1903402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405A-1351-4D46-870B-F841F52F9B9F}"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Md Akash Rahman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C335B-0CCD-4238-80AF-0B704C7C554F}" type="slidenum">
              <a:rPr lang="en-US" smtClean="0"/>
              <a:t>‹#›</a:t>
            </a:fld>
            <a:endParaRPr lang="en-US"/>
          </a:p>
        </p:txBody>
      </p:sp>
    </p:spTree>
    <p:extLst>
      <p:ext uri="{BB962C8B-B14F-4D97-AF65-F5344CB8AC3E}">
        <p14:creationId xmlns:p14="http://schemas.microsoft.com/office/powerpoint/2010/main" val="41201309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A5520-3E89-4A2B-A714-12C4722A3867}"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681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7DAAE4-EE61-4FC4-A8BB-21083AFD1F6E}"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716403"/>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57DAAE4-EE61-4FC4-A8BB-21083AFD1F6E}"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59532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57DAAE4-EE61-4FC4-A8BB-21083AFD1F6E}" type="datetime1">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6903932"/>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9E1DE-C3BD-4856-A67E-6E6E8D192632}"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359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10508-E492-43F9-8009-55C54642F2FB}"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6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15423-FFBB-46CC-A4F6-228F9395565B}"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60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D08A3-44D8-4090-BE4E-5A96EA818D56}"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63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4D3EF3-6A7D-4067-9840-678CA5DD893E}"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88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1B1AB8-82F2-4A4B-9271-B05C9DA36F07}" type="datetime1">
              <a:rPr lang="en-US" smtClean="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6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D0ECBF-DF41-47DC-9207-36D66737DD59}" type="datetime1">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505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5D006-EC11-4592-A0AA-97412609A1D8}" type="datetime1">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2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48A1A-49F6-4F67-92E3-895B78F1324C}"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62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57DAAE4-EE61-4FC4-A8BB-21083AFD1F6E}" type="datetime1">
              <a:rPr lang="en-US" smtClean="0"/>
              <a:t>12/1/2021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071005"/>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57DAAE4-EE61-4FC4-A8BB-21083AFD1F6E}" type="datetime1">
              <a:rPr lang="en-US" smtClean="0"/>
              <a:t>12/1/2021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972442"/>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hdr="0" ftr="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datamateua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85EF-0C51-4939-91E1-3CAD9CD74E03}"/>
              </a:ext>
            </a:extLst>
          </p:cNvPr>
          <p:cNvSpPr>
            <a:spLocks noGrp="1"/>
          </p:cNvSpPr>
          <p:nvPr>
            <p:ph type="ctrTitle"/>
          </p:nvPr>
        </p:nvSpPr>
        <p:spPr>
          <a:xfrm>
            <a:off x="0" y="1477605"/>
            <a:ext cx="12191999" cy="669413"/>
          </a:xfrm>
        </p:spPr>
        <p:txBody>
          <a:bodyPr>
            <a:normAutofit fontScale="90000"/>
          </a:bodyPr>
          <a:lstStyle/>
          <a:p>
            <a:pPr algn="ctr"/>
            <a:r>
              <a:rPr lang="en-US" sz="4400" b="0" i="0" dirty="0">
                <a:solidFill>
                  <a:srgbClr val="FFFFFF"/>
                </a:solidFill>
                <a:effectLst/>
                <a:latin typeface="Google Sans"/>
              </a:rPr>
              <a:t>CSE 212: Object Oriented Programming Sessional</a:t>
            </a:r>
            <a:br>
              <a:rPr lang="en-US" b="0" i="0" dirty="0">
                <a:solidFill>
                  <a:srgbClr val="FFFFFF"/>
                </a:solidFill>
                <a:effectLst/>
                <a:latin typeface="Google Sans"/>
              </a:rPr>
            </a:br>
            <a:endParaRPr lang="en-US" dirty="0"/>
          </a:p>
        </p:txBody>
      </p:sp>
      <p:sp>
        <p:nvSpPr>
          <p:cNvPr id="3" name="Subtitle 2">
            <a:extLst>
              <a:ext uri="{FF2B5EF4-FFF2-40B4-BE49-F238E27FC236}">
                <a16:creationId xmlns:a16="http://schemas.microsoft.com/office/drawing/2014/main" id="{9513EC08-685C-479F-96C2-8AB118509ED3}"/>
              </a:ext>
            </a:extLst>
          </p:cNvPr>
          <p:cNvSpPr>
            <a:spLocks noGrp="1"/>
          </p:cNvSpPr>
          <p:nvPr>
            <p:ph type="subTitle" idx="1"/>
          </p:nvPr>
        </p:nvSpPr>
        <p:spPr>
          <a:xfrm>
            <a:off x="680603" y="5003322"/>
            <a:ext cx="10572000" cy="1854678"/>
          </a:xfrm>
        </p:spPr>
        <p:txBody>
          <a:bodyPr>
            <a:normAutofit/>
          </a:bodyPr>
          <a:lstStyle/>
          <a:p>
            <a:pPr marL="3543300" lvl="7" indent="-342900" algn="just">
              <a:buFont typeface="Wingdings" panose="05000000000000000000" pitchFamily="2" charset="2"/>
              <a:buChar char="v"/>
            </a:pPr>
            <a:r>
              <a:rPr lang="en-US" sz="1800" b="1" dirty="0"/>
              <a:t>Md Akash Rahman (CSE 02107004)</a:t>
            </a:r>
          </a:p>
          <a:p>
            <a:pPr marL="3543300" lvl="7" indent="-342900" algn="just">
              <a:buFont typeface="Wingdings" panose="05000000000000000000" pitchFamily="2" charset="2"/>
              <a:buChar char="v"/>
            </a:pPr>
            <a:r>
              <a:rPr lang="en-US" sz="1800" b="1" dirty="0"/>
              <a:t>Md Safi Ullah (CSE 02107001)</a:t>
            </a:r>
          </a:p>
          <a:p>
            <a:pPr marL="3543300" lvl="7" indent="-342900" algn="just">
              <a:buFont typeface="Wingdings" panose="05000000000000000000" pitchFamily="2" charset="2"/>
              <a:buChar char="v"/>
            </a:pPr>
            <a:r>
              <a:rPr lang="en-US" sz="1800" b="1" dirty="0" err="1"/>
              <a:t>Rimon</a:t>
            </a:r>
            <a:r>
              <a:rPr lang="en-US" sz="1800" b="1" dirty="0"/>
              <a:t> </a:t>
            </a:r>
            <a:r>
              <a:rPr lang="en-US" sz="1800" b="1" dirty="0" err="1"/>
              <a:t>Kanthi</a:t>
            </a:r>
            <a:r>
              <a:rPr lang="en-US" sz="1800" b="1" dirty="0"/>
              <a:t> Dev Nath (CSE 02107002)</a:t>
            </a:r>
          </a:p>
          <a:p>
            <a:pPr lvl="1">
              <a:lnSpc>
                <a:spcPct val="150000"/>
              </a:lnSpc>
            </a:pPr>
            <a:r>
              <a:rPr lang="en-US" sz="1100" dirty="0"/>
              <a:t>Department of Computer Science and Engineering</a:t>
            </a:r>
            <a:br>
              <a:rPr lang="en-US" sz="1100" dirty="0"/>
            </a:br>
            <a:r>
              <a:rPr lang="en-US" sz="1100" dirty="0"/>
              <a:t>Port City International University</a:t>
            </a:r>
          </a:p>
        </p:txBody>
      </p:sp>
      <p:sp>
        <p:nvSpPr>
          <p:cNvPr id="7" name="Date Placeholder 6">
            <a:extLst>
              <a:ext uri="{FF2B5EF4-FFF2-40B4-BE49-F238E27FC236}">
                <a16:creationId xmlns:a16="http://schemas.microsoft.com/office/drawing/2014/main" id="{9C0EE449-15FD-44E1-87C0-98DC141B81B3}"/>
              </a:ext>
            </a:extLst>
          </p:cNvPr>
          <p:cNvSpPr>
            <a:spLocks noGrp="1"/>
          </p:cNvSpPr>
          <p:nvPr>
            <p:ph type="dt" sz="half" idx="10"/>
          </p:nvPr>
        </p:nvSpPr>
        <p:spPr/>
        <p:txBody>
          <a:bodyPr/>
          <a:lstStyle/>
          <a:p>
            <a:fld id="{D69E03A6-377B-4591-BE60-9A24986EABB5}" type="datetime1">
              <a:rPr lang="en-US" smtClean="0"/>
              <a:t>12/1/2021</a:t>
            </a:fld>
            <a:endParaRPr lang="en-US" dirty="0"/>
          </a:p>
        </p:txBody>
      </p:sp>
      <p:sp>
        <p:nvSpPr>
          <p:cNvPr id="8" name="Slide Number Placeholder 7">
            <a:extLst>
              <a:ext uri="{FF2B5EF4-FFF2-40B4-BE49-F238E27FC236}">
                <a16:creationId xmlns:a16="http://schemas.microsoft.com/office/drawing/2014/main" id="{58947185-B36E-4550-A99E-129E3686E3F4}"/>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TextBox 4">
            <a:extLst>
              <a:ext uri="{FF2B5EF4-FFF2-40B4-BE49-F238E27FC236}">
                <a16:creationId xmlns:a16="http://schemas.microsoft.com/office/drawing/2014/main" id="{F22C42AB-8264-4F16-BB8F-C45F81F4BA70}"/>
              </a:ext>
            </a:extLst>
          </p:cNvPr>
          <p:cNvSpPr txBox="1"/>
          <p:nvPr/>
        </p:nvSpPr>
        <p:spPr>
          <a:xfrm>
            <a:off x="-3" y="3240910"/>
            <a:ext cx="12191999" cy="738664"/>
          </a:xfrm>
          <a:prstGeom prst="rect">
            <a:avLst/>
          </a:prstGeom>
          <a:noFill/>
        </p:spPr>
        <p:txBody>
          <a:bodyPr wrap="square" rtlCol="0">
            <a:spAutoFit/>
          </a:bodyPr>
          <a:lstStyle/>
          <a:p>
            <a:pPr algn="ctr"/>
            <a:r>
              <a:rPr lang="en-US" sz="4200" b="1" dirty="0">
                <a:solidFill>
                  <a:schemeClr val="bg2"/>
                </a:solidFill>
              </a:rPr>
              <a:t>Project Title : Hospital Management System</a:t>
            </a:r>
          </a:p>
        </p:txBody>
      </p:sp>
      <p:sp>
        <p:nvSpPr>
          <p:cNvPr id="6" name="TextBox 5">
            <a:extLst>
              <a:ext uri="{FF2B5EF4-FFF2-40B4-BE49-F238E27FC236}">
                <a16:creationId xmlns:a16="http://schemas.microsoft.com/office/drawing/2014/main" id="{2AFE798B-9589-40E4-9B36-A9DB273D8D4E}"/>
              </a:ext>
            </a:extLst>
          </p:cNvPr>
          <p:cNvSpPr txBox="1"/>
          <p:nvPr/>
        </p:nvSpPr>
        <p:spPr>
          <a:xfrm>
            <a:off x="909533" y="4216767"/>
            <a:ext cx="10071893" cy="369332"/>
          </a:xfrm>
          <a:prstGeom prst="rect">
            <a:avLst/>
          </a:prstGeom>
          <a:noFill/>
        </p:spPr>
        <p:txBody>
          <a:bodyPr wrap="square" rtlCol="0">
            <a:spAutoFit/>
          </a:bodyPr>
          <a:lstStyle/>
          <a:p>
            <a:pPr algn="ctr"/>
            <a:r>
              <a:rPr lang="en-US" dirty="0">
                <a:latin typeface="Ubuntu" panose="020B0504030602030204" pitchFamily="34" charset="0"/>
              </a:rPr>
              <a:t>Presented By -</a:t>
            </a:r>
          </a:p>
        </p:txBody>
      </p:sp>
      <p:sp>
        <p:nvSpPr>
          <p:cNvPr id="4" name="TextBox 3">
            <a:extLst>
              <a:ext uri="{FF2B5EF4-FFF2-40B4-BE49-F238E27FC236}">
                <a16:creationId xmlns:a16="http://schemas.microsoft.com/office/drawing/2014/main" id="{B60F161E-F847-4FB9-B024-103A80FD1A02}"/>
              </a:ext>
            </a:extLst>
          </p:cNvPr>
          <p:cNvSpPr txBox="1"/>
          <p:nvPr/>
        </p:nvSpPr>
        <p:spPr>
          <a:xfrm>
            <a:off x="2412516" y="1978431"/>
            <a:ext cx="7366959" cy="1261884"/>
          </a:xfrm>
          <a:prstGeom prst="rect">
            <a:avLst/>
          </a:prstGeom>
          <a:noFill/>
        </p:spPr>
        <p:txBody>
          <a:bodyPr wrap="square" rtlCol="0">
            <a:spAutoFit/>
          </a:bodyPr>
          <a:lstStyle/>
          <a:p>
            <a:pPr algn="ctr"/>
            <a:r>
              <a:rPr lang="en-US" sz="2200" b="1" dirty="0">
                <a:latin typeface="+mj-lt"/>
              </a:rPr>
              <a:t>MD. MUHTADIR RAHMAN</a:t>
            </a:r>
          </a:p>
          <a:p>
            <a:pPr algn="ctr"/>
            <a:r>
              <a:rPr lang="en-US" sz="1700" dirty="0"/>
              <a:t>Lecturer,</a:t>
            </a:r>
          </a:p>
          <a:p>
            <a:pPr algn="ctr"/>
            <a:r>
              <a:rPr lang="en-US" sz="1700" dirty="0"/>
              <a:t>Department of Computer Science &amp; Engineering</a:t>
            </a:r>
          </a:p>
          <a:p>
            <a:pPr algn="ctr"/>
            <a:r>
              <a:rPr lang="en-US" sz="1700" dirty="0"/>
              <a:t>Port City International University</a:t>
            </a:r>
          </a:p>
        </p:txBody>
      </p:sp>
      <p:sp>
        <p:nvSpPr>
          <p:cNvPr id="10" name="TextBox 9">
            <a:extLst>
              <a:ext uri="{FF2B5EF4-FFF2-40B4-BE49-F238E27FC236}">
                <a16:creationId xmlns:a16="http://schemas.microsoft.com/office/drawing/2014/main" id="{93C0B4DC-88CB-40F2-8D23-57B0B8F2CF09}"/>
              </a:ext>
            </a:extLst>
          </p:cNvPr>
          <p:cNvSpPr txBox="1"/>
          <p:nvPr/>
        </p:nvSpPr>
        <p:spPr>
          <a:xfrm>
            <a:off x="4789098" y="1514159"/>
            <a:ext cx="2613804" cy="369332"/>
          </a:xfrm>
          <a:prstGeom prst="rect">
            <a:avLst/>
          </a:prstGeom>
          <a:noFill/>
        </p:spPr>
        <p:txBody>
          <a:bodyPr wrap="square" rtlCol="0">
            <a:spAutoFit/>
          </a:bodyPr>
          <a:lstStyle/>
          <a:p>
            <a:pPr algn="ctr"/>
            <a:r>
              <a:rPr lang="en-US" dirty="0">
                <a:latin typeface="Ubuntu" panose="020B0504030602030204" pitchFamily="34" charset="0"/>
              </a:rPr>
              <a:t>Presented To -</a:t>
            </a:r>
          </a:p>
        </p:txBody>
      </p:sp>
    </p:spTree>
    <p:extLst>
      <p:ext uri="{BB962C8B-B14F-4D97-AF65-F5344CB8AC3E}">
        <p14:creationId xmlns:p14="http://schemas.microsoft.com/office/powerpoint/2010/main" val="324168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C9CE-5B39-43B1-ACAA-BEC5E38802E0}"/>
              </a:ext>
            </a:extLst>
          </p:cNvPr>
          <p:cNvSpPr>
            <a:spLocks noGrp="1"/>
          </p:cNvSpPr>
          <p:nvPr>
            <p:ph type="title"/>
          </p:nvPr>
        </p:nvSpPr>
        <p:spPr/>
        <p:txBody>
          <a:bodyPr/>
          <a:lstStyle/>
          <a:p>
            <a:r>
              <a:rPr lang="en-US" dirty="0"/>
              <a:t>Project Stakeholder : (Continued)</a:t>
            </a:r>
          </a:p>
        </p:txBody>
      </p:sp>
      <p:sp>
        <p:nvSpPr>
          <p:cNvPr id="3" name="Content Placeholder 2">
            <a:extLst>
              <a:ext uri="{FF2B5EF4-FFF2-40B4-BE49-F238E27FC236}">
                <a16:creationId xmlns:a16="http://schemas.microsoft.com/office/drawing/2014/main" id="{EA894D50-3F1D-47B9-9573-1333E6714DB6}"/>
              </a:ext>
            </a:extLst>
          </p:cNvPr>
          <p:cNvSpPr>
            <a:spLocks noGrp="1"/>
          </p:cNvSpPr>
          <p:nvPr>
            <p:ph idx="1"/>
          </p:nvPr>
        </p:nvSpPr>
        <p:spPr>
          <a:xfrm>
            <a:off x="818712" y="2222287"/>
            <a:ext cx="10554574" cy="4074996"/>
          </a:xfrm>
        </p:spPr>
        <p:txBody>
          <a:bodyPr>
            <a:normAutofit/>
          </a:bodyPr>
          <a:lstStyle/>
          <a:p>
            <a:pPr marL="0" indent="0">
              <a:buNone/>
            </a:pPr>
            <a:r>
              <a:rPr lang="en-US" sz="2800" b="1" dirty="0"/>
              <a:t>Authority :-</a:t>
            </a:r>
            <a:endParaRPr lang="en-US" sz="2800" dirty="0"/>
          </a:p>
          <a:p>
            <a:pPr rtl="0">
              <a:spcBef>
                <a:spcPts val="1000"/>
              </a:spcBef>
              <a:spcAft>
                <a:spcPts val="0"/>
              </a:spcAft>
              <a:buFont typeface="Wingdings" panose="05000000000000000000" pitchFamily="2" charset="2"/>
              <a:buChar char="q"/>
            </a:pPr>
            <a:r>
              <a:rPr lang="en-US" sz="2000" b="0" i="0" u="none" strike="noStrike" dirty="0">
                <a:effectLst/>
              </a:rPr>
              <a:t>Doctor </a:t>
            </a:r>
            <a:r>
              <a:rPr lang="en-US" sz="2000" dirty="0"/>
              <a:t>I</a:t>
            </a:r>
            <a:r>
              <a:rPr lang="en-US" sz="2000" b="0" i="0" u="none" strike="noStrike" dirty="0">
                <a:effectLst/>
              </a:rPr>
              <a:t>nformation</a:t>
            </a:r>
            <a:endParaRPr lang="en-US" sz="2000" b="0" dirty="0">
              <a:effectLst/>
            </a:endParaRPr>
          </a:p>
          <a:p>
            <a:pPr rtl="0">
              <a:spcBef>
                <a:spcPts val="1000"/>
              </a:spcBef>
              <a:spcAft>
                <a:spcPts val="0"/>
              </a:spcAft>
              <a:buFont typeface="Wingdings" panose="05000000000000000000" pitchFamily="2" charset="2"/>
              <a:buChar char="q"/>
            </a:pPr>
            <a:r>
              <a:rPr lang="en-US" sz="2000" dirty="0"/>
              <a:t>I</a:t>
            </a:r>
            <a:r>
              <a:rPr lang="en-US" sz="2000" b="0" i="0" u="none" strike="noStrike" dirty="0">
                <a:effectLst/>
              </a:rPr>
              <a:t>nformation of basic operation</a:t>
            </a:r>
            <a:endParaRPr lang="en-US" sz="2000" b="0" dirty="0">
              <a:effectLst/>
            </a:endParaRPr>
          </a:p>
          <a:p>
            <a:pPr rtl="0">
              <a:spcBef>
                <a:spcPts val="1000"/>
              </a:spcBef>
              <a:spcAft>
                <a:spcPts val="0"/>
              </a:spcAft>
              <a:buFont typeface="Wingdings" panose="05000000000000000000" pitchFamily="2" charset="2"/>
              <a:buChar char="q"/>
            </a:pPr>
            <a:r>
              <a:rPr lang="en-US" sz="2000" dirty="0"/>
              <a:t>P</a:t>
            </a:r>
            <a:r>
              <a:rPr lang="en-US" sz="2000" b="0" i="0" u="none" strike="noStrike" dirty="0">
                <a:effectLst/>
              </a:rPr>
              <a:t>atient </a:t>
            </a:r>
            <a:r>
              <a:rPr lang="en-US" sz="2000" dirty="0"/>
              <a:t>A</a:t>
            </a:r>
            <a:r>
              <a:rPr lang="en-US" sz="2000" b="0" i="0" u="none" strike="noStrike" dirty="0">
                <a:effectLst/>
              </a:rPr>
              <a:t>ppointment</a:t>
            </a:r>
            <a:endParaRPr lang="en-US" sz="2000" b="0" dirty="0">
              <a:effectLst/>
            </a:endParaRPr>
          </a:p>
          <a:p>
            <a:pPr rtl="0">
              <a:spcBef>
                <a:spcPts val="1000"/>
              </a:spcBef>
              <a:spcAft>
                <a:spcPts val="0"/>
              </a:spcAft>
              <a:buFont typeface="Wingdings" panose="05000000000000000000" pitchFamily="2" charset="2"/>
              <a:buChar char="q"/>
            </a:pPr>
            <a:r>
              <a:rPr lang="en-US" sz="2000" dirty="0"/>
              <a:t>V</a:t>
            </a:r>
            <a:r>
              <a:rPr lang="en-US" sz="2000" b="0" i="0" u="none" strike="noStrike" dirty="0">
                <a:effectLst/>
              </a:rPr>
              <a:t>iew Doctor Information</a:t>
            </a:r>
            <a:endParaRPr lang="en-US" sz="2000" b="0" dirty="0">
              <a:effectLst/>
            </a:endParaRPr>
          </a:p>
          <a:p>
            <a:pPr rtl="0">
              <a:spcBef>
                <a:spcPts val="1000"/>
              </a:spcBef>
              <a:spcAft>
                <a:spcPts val="0"/>
              </a:spcAft>
              <a:buFont typeface="Wingdings" panose="05000000000000000000" pitchFamily="2" charset="2"/>
              <a:buChar char="q"/>
            </a:pPr>
            <a:r>
              <a:rPr lang="en-US" sz="2000" b="0" i="0" u="none" strike="noStrike" dirty="0">
                <a:effectLst/>
              </a:rPr>
              <a:t>Emergency Service</a:t>
            </a:r>
            <a:endParaRPr lang="en-US" sz="2000" b="0" dirty="0">
              <a:effectLst/>
            </a:endParaRPr>
          </a:p>
          <a:p>
            <a:pPr rtl="0">
              <a:spcBef>
                <a:spcPts val="1000"/>
              </a:spcBef>
              <a:spcAft>
                <a:spcPts val="0"/>
              </a:spcAft>
              <a:buFont typeface="Wingdings" panose="05000000000000000000" pitchFamily="2" charset="2"/>
              <a:buChar char="q"/>
            </a:pPr>
            <a:r>
              <a:rPr lang="en-US" sz="2000" b="0" i="0" u="none" strike="noStrike" dirty="0">
                <a:effectLst/>
              </a:rPr>
              <a:t>Ambulance Service</a:t>
            </a:r>
            <a:endParaRPr lang="en-US" sz="2000" b="0" dirty="0">
              <a:effectLst/>
            </a:endParaRPr>
          </a:p>
        </p:txBody>
      </p:sp>
      <p:sp>
        <p:nvSpPr>
          <p:cNvPr id="4" name="Date Placeholder 3">
            <a:extLst>
              <a:ext uri="{FF2B5EF4-FFF2-40B4-BE49-F238E27FC236}">
                <a16:creationId xmlns:a16="http://schemas.microsoft.com/office/drawing/2014/main" id="{2DD9F210-63E4-4870-A9F7-A647475FFA6D}"/>
              </a:ext>
            </a:extLst>
          </p:cNvPr>
          <p:cNvSpPr>
            <a:spLocks noGrp="1"/>
          </p:cNvSpPr>
          <p:nvPr>
            <p:ph type="dt" sz="half" idx="10"/>
          </p:nvPr>
        </p:nvSpPr>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F8354D0E-DE12-43D0-8059-F5783D295BB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4404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0CFA-993C-40DC-8CB3-9D1291D4086B}"/>
              </a:ext>
            </a:extLst>
          </p:cNvPr>
          <p:cNvSpPr>
            <a:spLocks noGrp="1"/>
          </p:cNvSpPr>
          <p:nvPr>
            <p:ph type="title"/>
          </p:nvPr>
        </p:nvSpPr>
        <p:spPr/>
        <p:txBody>
          <a:bodyPr/>
          <a:lstStyle/>
          <a:p>
            <a:r>
              <a:rPr lang="en-US" dirty="0"/>
              <a:t>Project Stakeholder : (Continued)</a:t>
            </a:r>
          </a:p>
        </p:txBody>
      </p:sp>
      <p:sp>
        <p:nvSpPr>
          <p:cNvPr id="3" name="Content Placeholder 2">
            <a:extLst>
              <a:ext uri="{FF2B5EF4-FFF2-40B4-BE49-F238E27FC236}">
                <a16:creationId xmlns:a16="http://schemas.microsoft.com/office/drawing/2014/main" id="{117F2043-5C25-4F22-9068-EE240A3029B8}"/>
              </a:ext>
            </a:extLst>
          </p:cNvPr>
          <p:cNvSpPr>
            <a:spLocks noGrp="1"/>
          </p:cNvSpPr>
          <p:nvPr>
            <p:ph sz="half" idx="1"/>
          </p:nvPr>
        </p:nvSpPr>
        <p:spPr/>
        <p:txBody>
          <a:bodyPr/>
          <a:lstStyle/>
          <a:p>
            <a:pPr marL="0" indent="0">
              <a:buNone/>
            </a:pPr>
            <a:r>
              <a:rPr lang="en-US" sz="2400" b="1" dirty="0"/>
              <a:t>Doctors :-</a:t>
            </a:r>
            <a:endParaRPr lang="en-US" sz="2400" dirty="0"/>
          </a:p>
          <a:p>
            <a:pPr rtl="0">
              <a:lnSpc>
                <a:spcPct val="150000"/>
              </a:lnSpc>
              <a:spcBef>
                <a:spcPts val="0"/>
              </a:spcBef>
              <a:spcAft>
                <a:spcPts val="0"/>
              </a:spcAft>
              <a:buFont typeface="Wingdings" panose="05000000000000000000" pitchFamily="2" charset="2"/>
              <a:buChar char="q"/>
            </a:pPr>
            <a:r>
              <a:rPr lang="en-US" sz="1800" dirty="0"/>
              <a:t>L</a:t>
            </a:r>
            <a:r>
              <a:rPr lang="en-US" sz="1800" b="0" i="0" u="none" strike="noStrike" dirty="0">
                <a:effectLst/>
              </a:rPr>
              <a:t>ogin </a:t>
            </a:r>
            <a:r>
              <a:rPr lang="en-US" sz="1800" dirty="0"/>
              <a:t>S</a:t>
            </a:r>
            <a:r>
              <a:rPr lang="en-US" sz="1800" b="0" i="0" u="none" strike="noStrike" dirty="0">
                <a:effectLst/>
              </a:rPr>
              <a:t>ystem</a:t>
            </a:r>
          </a:p>
          <a:p>
            <a:pPr rtl="0">
              <a:lnSpc>
                <a:spcPct val="150000"/>
              </a:lnSpc>
              <a:spcBef>
                <a:spcPts val="0"/>
              </a:spcBef>
              <a:spcAft>
                <a:spcPts val="0"/>
              </a:spcAft>
              <a:buFont typeface="Wingdings" panose="05000000000000000000" pitchFamily="2" charset="2"/>
              <a:buChar char="q"/>
            </a:pPr>
            <a:r>
              <a:rPr lang="en-US" sz="1800" dirty="0"/>
              <a:t>S</a:t>
            </a:r>
            <a:r>
              <a:rPr lang="en-US" sz="1800" b="0" i="0" u="none" strike="noStrike" dirty="0">
                <a:effectLst/>
              </a:rPr>
              <a:t>et Appointment for patient</a:t>
            </a:r>
            <a:endParaRPr lang="en-US" sz="1800" b="0" dirty="0">
              <a:effectLst/>
            </a:endParaRPr>
          </a:p>
          <a:p>
            <a:pPr rtl="0">
              <a:lnSpc>
                <a:spcPct val="150000"/>
              </a:lnSpc>
              <a:spcBef>
                <a:spcPts val="0"/>
              </a:spcBef>
              <a:spcAft>
                <a:spcPts val="0"/>
              </a:spcAft>
              <a:buFont typeface="Wingdings" panose="05000000000000000000" pitchFamily="2" charset="2"/>
              <a:buChar char="q"/>
            </a:pPr>
            <a:r>
              <a:rPr lang="en-US" sz="1800" b="0" i="0" u="none" strike="noStrike" dirty="0">
                <a:effectLst/>
              </a:rPr>
              <a:t>View Patient </a:t>
            </a:r>
            <a:r>
              <a:rPr lang="en-US" dirty="0"/>
              <a:t>I</a:t>
            </a:r>
            <a:r>
              <a:rPr lang="en-US" sz="1800" b="0" i="0" u="none" strike="noStrike" dirty="0">
                <a:effectLst/>
              </a:rPr>
              <a:t>nformation</a:t>
            </a:r>
            <a:endParaRPr lang="en-US" sz="1800" b="0" dirty="0">
              <a:effectLst/>
            </a:endParaRPr>
          </a:p>
          <a:p>
            <a:pPr rtl="0">
              <a:lnSpc>
                <a:spcPct val="150000"/>
              </a:lnSpc>
              <a:spcBef>
                <a:spcPts val="0"/>
              </a:spcBef>
              <a:spcAft>
                <a:spcPts val="0"/>
              </a:spcAft>
              <a:buFont typeface="Wingdings" panose="05000000000000000000" pitchFamily="2" charset="2"/>
              <a:buChar char="q"/>
            </a:pPr>
            <a:r>
              <a:rPr lang="en-US" sz="1800" dirty="0"/>
              <a:t>U</a:t>
            </a:r>
            <a:r>
              <a:rPr lang="en-US" sz="1800" b="0" i="0" u="none" strike="noStrike" dirty="0">
                <a:effectLst/>
              </a:rPr>
              <a:t>pload </a:t>
            </a:r>
            <a:r>
              <a:rPr lang="en-US" sz="1800" dirty="0"/>
              <a:t>P</a:t>
            </a:r>
            <a:r>
              <a:rPr lang="en-US" sz="1800" b="0" i="0" u="none" strike="noStrike" dirty="0">
                <a:effectLst/>
              </a:rPr>
              <a:t>rescription</a:t>
            </a:r>
            <a:endParaRPr lang="en-US" sz="1800" b="0" dirty="0">
              <a:effectLst/>
            </a:endParaRPr>
          </a:p>
        </p:txBody>
      </p:sp>
      <p:sp>
        <p:nvSpPr>
          <p:cNvPr id="4" name="Content Placeholder 3">
            <a:extLst>
              <a:ext uri="{FF2B5EF4-FFF2-40B4-BE49-F238E27FC236}">
                <a16:creationId xmlns:a16="http://schemas.microsoft.com/office/drawing/2014/main" id="{86D513A2-8756-40E5-9AE3-1F34E1D4A8BF}"/>
              </a:ext>
            </a:extLst>
          </p:cNvPr>
          <p:cNvSpPr>
            <a:spLocks noGrp="1"/>
          </p:cNvSpPr>
          <p:nvPr>
            <p:ph sz="half" idx="2"/>
          </p:nvPr>
        </p:nvSpPr>
        <p:spPr/>
        <p:txBody>
          <a:bodyPr/>
          <a:lstStyle/>
          <a:p>
            <a:pPr marL="0" indent="0">
              <a:buNone/>
            </a:pPr>
            <a:r>
              <a:rPr lang="en-US" sz="2400" b="1" dirty="0"/>
              <a:t>Patients :-</a:t>
            </a:r>
            <a:endParaRPr lang="en-US" sz="2400" dirty="0"/>
          </a:p>
          <a:p>
            <a:pPr rtl="0">
              <a:lnSpc>
                <a:spcPct val="150000"/>
              </a:lnSpc>
              <a:spcBef>
                <a:spcPts val="0"/>
              </a:spcBef>
              <a:spcAft>
                <a:spcPts val="0"/>
              </a:spcAft>
              <a:buFont typeface="Wingdings" panose="05000000000000000000" pitchFamily="2" charset="2"/>
              <a:buChar char="q"/>
            </a:pPr>
            <a:r>
              <a:rPr lang="en-US" sz="1800" dirty="0"/>
              <a:t>L</a:t>
            </a:r>
            <a:r>
              <a:rPr lang="en-US" sz="1800" b="0" i="0" u="none" strike="noStrike" dirty="0">
                <a:effectLst/>
              </a:rPr>
              <a:t>ogin </a:t>
            </a:r>
            <a:r>
              <a:rPr lang="en-US" sz="1800" dirty="0"/>
              <a:t>S</a:t>
            </a:r>
            <a:r>
              <a:rPr lang="en-US" sz="1800" b="0" i="0" u="none" strike="noStrike" dirty="0">
                <a:effectLst/>
              </a:rPr>
              <a:t>ystem</a:t>
            </a:r>
          </a:p>
          <a:p>
            <a:pPr rtl="0">
              <a:lnSpc>
                <a:spcPct val="150000"/>
              </a:lnSpc>
              <a:spcBef>
                <a:spcPts val="0"/>
              </a:spcBef>
              <a:spcAft>
                <a:spcPts val="0"/>
              </a:spcAft>
              <a:buFont typeface="Wingdings" panose="05000000000000000000" pitchFamily="2" charset="2"/>
              <a:buChar char="q"/>
            </a:pPr>
            <a:r>
              <a:rPr lang="en-US" sz="1800" b="0" i="0" u="none" strike="noStrike" dirty="0">
                <a:effectLst/>
              </a:rPr>
              <a:t>View Doctors </a:t>
            </a:r>
            <a:r>
              <a:rPr lang="en-US" dirty="0"/>
              <a:t>I</a:t>
            </a:r>
            <a:r>
              <a:rPr lang="en-US" sz="1800" b="0" i="0" u="none" strike="noStrike" dirty="0">
                <a:effectLst/>
              </a:rPr>
              <a:t>nformation</a:t>
            </a:r>
            <a:endParaRPr lang="en-US" sz="1800" b="0" dirty="0">
              <a:effectLst/>
            </a:endParaRPr>
          </a:p>
          <a:p>
            <a:pPr rtl="0">
              <a:lnSpc>
                <a:spcPct val="150000"/>
              </a:lnSpc>
              <a:spcBef>
                <a:spcPts val="0"/>
              </a:spcBef>
              <a:spcAft>
                <a:spcPts val="0"/>
              </a:spcAft>
              <a:buFont typeface="Wingdings" panose="05000000000000000000" pitchFamily="2" charset="2"/>
              <a:buChar char="q"/>
            </a:pPr>
            <a:r>
              <a:rPr lang="en-US" sz="1800" b="0" i="0" u="none" strike="noStrike" dirty="0">
                <a:effectLst/>
              </a:rPr>
              <a:t>Choosing Doctor</a:t>
            </a:r>
            <a:endParaRPr lang="en-US" sz="1800" b="0" dirty="0">
              <a:effectLst/>
            </a:endParaRPr>
          </a:p>
          <a:p>
            <a:pPr rtl="0">
              <a:lnSpc>
                <a:spcPct val="150000"/>
              </a:lnSpc>
              <a:spcBef>
                <a:spcPts val="0"/>
              </a:spcBef>
              <a:spcAft>
                <a:spcPts val="0"/>
              </a:spcAft>
              <a:buFont typeface="Wingdings" panose="05000000000000000000" pitchFamily="2" charset="2"/>
              <a:buChar char="q"/>
            </a:pPr>
            <a:r>
              <a:rPr lang="en-US" sz="1800" dirty="0"/>
              <a:t>Describe About Diseases</a:t>
            </a:r>
            <a:endParaRPr lang="en-US" sz="1800" b="0" dirty="0">
              <a:effectLst/>
            </a:endParaRPr>
          </a:p>
        </p:txBody>
      </p:sp>
      <p:sp>
        <p:nvSpPr>
          <p:cNvPr id="5" name="Date Placeholder 4">
            <a:extLst>
              <a:ext uri="{FF2B5EF4-FFF2-40B4-BE49-F238E27FC236}">
                <a16:creationId xmlns:a16="http://schemas.microsoft.com/office/drawing/2014/main" id="{125A2284-C687-44FD-89B6-BD9780480CFD}"/>
              </a:ext>
            </a:extLst>
          </p:cNvPr>
          <p:cNvSpPr>
            <a:spLocks noGrp="1"/>
          </p:cNvSpPr>
          <p:nvPr>
            <p:ph type="dt" sz="half" idx="10"/>
          </p:nvPr>
        </p:nvSpPr>
        <p:spPr/>
        <p:txBody>
          <a:bodyPr/>
          <a:lstStyle/>
          <a:p>
            <a:fld id="{514D3EF3-6A7D-4067-9840-678CA5DD893E}" type="datetime1">
              <a:rPr lang="en-US" smtClean="0"/>
              <a:t>12/1/2021</a:t>
            </a:fld>
            <a:endParaRPr lang="en-US" dirty="0"/>
          </a:p>
        </p:txBody>
      </p:sp>
      <p:sp>
        <p:nvSpPr>
          <p:cNvPr id="6" name="Slide Number Placeholder 5">
            <a:extLst>
              <a:ext uri="{FF2B5EF4-FFF2-40B4-BE49-F238E27FC236}">
                <a16:creationId xmlns:a16="http://schemas.microsoft.com/office/drawing/2014/main" id="{227FC18B-5382-4DD6-87EB-F680070FBC6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20212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73E6-8C99-422F-A84B-FCD8DB8B4BC9}"/>
              </a:ext>
            </a:extLst>
          </p:cNvPr>
          <p:cNvSpPr>
            <a:spLocks noGrp="1"/>
          </p:cNvSpPr>
          <p:nvPr>
            <p:ph type="title"/>
          </p:nvPr>
        </p:nvSpPr>
        <p:spPr/>
        <p:txBody>
          <a:bodyPr/>
          <a:lstStyle/>
          <a:p>
            <a:r>
              <a:rPr lang="en-US" dirty="0"/>
              <a:t>USER INTERFACE (UI) :</a:t>
            </a:r>
          </a:p>
        </p:txBody>
      </p:sp>
      <p:pic>
        <p:nvPicPr>
          <p:cNvPr id="11" name="Content Placeholder 10">
            <a:extLst>
              <a:ext uri="{FF2B5EF4-FFF2-40B4-BE49-F238E27FC236}">
                <a16:creationId xmlns:a16="http://schemas.microsoft.com/office/drawing/2014/main" id="{7F02D84E-6166-4DD8-BE3F-423FE65B3E13}"/>
              </a:ext>
            </a:extLst>
          </p:cNvPr>
          <p:cNvPicPr>
            <a:picLocks noGrp="1" noChangeAspect="1"/>
          </p:cNvPicPr>
          <p:nvPr>
            <p:ph sz="half" idx="1"/>
          </p:nvPr>
        </p:nvPicPr>
        <p:blipFill>
          <a:blip r:embed="rId2"/>
          <a:stretch>
            <a:fillRect/>
          </a:stretch>
        </p:blipFill>
        <p:spPr>
          <a:xfrm>
            <a:off x="269750" y="2283958"/>
            <a:ext cx="5184775" cy="3631930"/>
          </a:xfrm>
        </p:spPr>
      </p:pic>
      <p:pic>
        <p:nvPicPr>
          <p:cNvPr id="13" name="Content Placeholder 12">
            <a:extLst>
              <a:ext uri="{FF2B5EF4-FFF2-40B4-BE49-F238E27FC236}">
                <a16:creationId xmlns:a16="http://schemas.microsoft.com/office/drawing/2014/main" id="{81F04E07-88E2-4C6B-ADA6-B5C0913A761E}"/>
              </a:ext>
            </a:extLst>
          </p:cNvPr>
          <p:cNvPicPr>
            <a:picLocks noGrp="1" noChangeAspect="1"/>
          </p:cNvPicPr>
          <p:nvPr>
            <p:ph sz="half" idx="2"/>
          </p:nvPr>
        </p:nvPicPr>
        <p:blipFill>
          <a:blip r:embed="rId3"/>
          <a:stretch>
            <a:fillRect/>
          </a:stretch>
        </p:blipFill>
        <p:spPr>
          <a:xfrm>
            <a:off x="6188075" y="2496364"/>
            <a:ext cx="5194300" cy="3090822"/>
          </a:xfrm>
        </p:spPr>
      </p:pic>
      <p:sp>
        <p:nvSpPr>
          <p:cNvPr id="5" name="Date Placeholder 4">
            <a:extLst>
              <a:ext uri="{FF2B5EF4-FFF2-40B4-BE49-F238E27FC236}">
                <a16:creationId xmlns:a16="http://schemas.microsoft.com/office/drawing/2014/main" id="{19A7B396-A818-4566-A86F-F8DC9231CDFA}"/>
              </a:ext>
            </a:extLst>
          </p:cNvPr>
          <p:cNvSpPr>
            <a:spLocks noGrp="1"/>
          </p:cNvSpPr>
          <p:nvPr>
            <p:ph type="dt" sz="half" idx="10"/>
          </p:nvPr>
        </p:nvSpPr>
        <p:spPr>
          <a:xfrm>
            <a:off x="9354192" y="6361080"/>
            <a:ext cx="1343706" cy="365125"/>
          </a:xfrm>
        </p:spPr>
        <p:txBody>
          <a:bodyPr/>
          <a:lstStyle/>
          <a:p>
            <a:fld id="{514D3EF3-6A7D-4067-9840-678CA5DD893E}" type="datetime1">
              <a:rPr lang="en-US" smtClean="0"/>
              <a:t>12/1/2021</a:t>
            </a:fld>
            <a:endParaRPr lang="en-US" dirty="0"/>
          </a:p>
        </p:txBody>
      </p:sp>
      <p:sp>
        <p:nvSpPr>
          <p:cNvPr id="6" name="Slide Number Placeholder 5">
            <a:extLst>
              <a:ext uri="{FF2B5EF4-FFF2-40B4-BE49-F238E27FC236}">
                <a16:creationId xmlns:a16="http://schemas.microsoft.com/office/drawing/2014/main" id="{AE8D0019-959C-4E54-8575-C48A1ADA8012}"/>
              </a:ext>
            </a:extLst>
          </p:cNvPr>
          <p:cNvSpPr>
            <a:spLocks noGrp="1"/>
          </p:cNvSpPr>
          <p:nvPr>
            <p:ph type="sldNum" sz="quarter" idx="12"/>
          </p:nvPr>
        </p:nvSpPr>
        <p:spPr>
          <a:xfrm>
            <a:off x="10697898" y="6235606"/>
            <a:ext cx="1062155" cy="490599"/>
          </a:xfrm>
        </p:spPr>
        <p:txBody>
          <a:bodyPr/>
          <a:lstStyle/>
          <a:p>
            <a:fld id="{D57F1E4F-1CFF-5643-939E-217C01CDF565}" type="slidenum">
              <a:rPr lang="en-US" smtClean="0"/>
              <a:pPr/>
              <a:t>12</a:t>
            </a:fld>
            <a:endParaRPr lang="en-US" dirty="0"/>
          </a:p>
        </p:txBody>
      </p:sp>
      <p:sp>
        <p:nvSpPr>
          <p:cNvPr id="14" name="TextBox 13">
            <a:extLst>
              <a:ext uri="{FF2B5EF4-FFF2-40B4-BE49-F238E27FC236}">
                <a16:creationId xmlns:a16="http://schemas.microsoft.com/office/drawing/2014/main" id="{97FB5395-6023-4183-A476-CF159B8ACDA9}"/>
              </a:ext>
            </a:extLst>
          </p:cNvPr>
          <p:cNvSpPr txBox="1"/>
          <p:nvPr/>
        </p:nvSpPr>
        <p:spPr>
          <a:xfrm>
            <a:off x="8293317" y="5974746"/>
            <a:ext cx="2082615" cy="338554"/>
          </a:xfrm>
          <a:prstGeom prst="rect">
            <a:avLst/>
          </a:prstGeom>
          <a:noFill/>
        </p:spPr>
        <p:txBody>
          <a:bodyPr wrap="square" rtlCol="0">
            <a:spAutoFit/>
          </a:bodyPr>
          <a:lstStyle/>
          <a:p>
            <a:r>
              <a:rPr lang="en-US" sz="1600" dirty="0">
                <a:latin typeface="African" pitchFamily="2" charset="0"/>
              </a:rPr>
              <a:t>Welcome Page</a:t>
            </a:r>
          </a:p>
        </p:txBody>
      </p:sp>
      <p:sp>
        <p:nvSpPr>
          <p:cNvPr id="15" name="TextBox 14">
            <a:extLst>
              <a:ext uri="{FF2B5EF4-FFF2-40B4-BE49-F238E27FC236}">
                <a16:creationId xmlns:a16="http://schemas.microsoft.com/office/drawing/2014/main" id="{E1578836-24A0-443A-A5E2-AE77810EF432}"/>
              </a:ext>
            </a:extLst>
          </p:cNvPr>
          <p:cNvSpPr txBox="1"/>
          <p:nvPr/>
        </p:nvSpPr>
        <p:spPr>
          <a:xfrm>
            <a:off x="1816068" y="6017373"/>
            <a:ext cx="2373746" cy="338554"/>
          </a:xfrm>
          <a:prstGeom prst="rect">
            <a:avLst/>
          </a:prstGeom>
          <a:noFill/>
        </p:spPr>
        <p:txBody>
          <a:bodyPr wrap="square" rtlCol="0">
            <a:spAutoFit/>
          </a:bodyPr>
          <a:lstStyle/>
          <a:p>
            <a:r>
              <a:rPr lang="en-US" sz="1600" dirty="0">
                <a:latin typeface="African" pitchFamily="2" charset="0"/>
              </a:rPr>
              <a:t>Log In Page</a:t>
            </a:r>
          </a:p>
        </p:txBody>
      </p:sp>
      <p:sp>
        <p:nvSpPr>
          <p:cNvPr id="16" name="Arrow: Right 15">
            <a:extLst>
              <a:ext uri="{FF2B5EF4-FFF2-40B4-BE49-F238E27FC236}">
                <a16:creationId xmlns:a16="http://schemas.microsoft.com/office/drawing/2014/main" id="{451589F1-5015-450E-80A2-7499E5A75DC8}"/>
              </a:ext>
            </a:extLst>
          </p:cNvPr>
          <p:cNvSpPr/>
          <p:nvPr/>
        </p:nvSpPr>
        <p:spPr>
          <a:xfrm>
            <a:off x="5624945" y="3999345"/>
            <a:ext cx="674255" cy="434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586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73E6-8C99-422F-A84B-FCD8DB8B4BC9}"/>
              </a:ext>
            </a:extLst>
          </p:cNvPr>
          <p:cNvSpPr>
            <a:spLocks noGrp="1"/>
          </p:cNvSpPr>
          <p:nvPr>
            <p:ph type="title"/>
          </p:nvPr>
        </p:nvSpPr>
        <p:spPr/>
        <p:txBody>
          <a:bodyPr/>
          <a:lstStyle/>
          <a:p>
            <a:r>
              <a:rPr lang="en-US" dirty="0"/>
              <a:t>USER INTERFACE (UI) : (Continued)</a:t>
            </a:r>
          </a:p>
        </p:txBody>
      </p:sp>
      <p:pic>
        <p:nvPicPr>
          <p:cNvPr id="11" name="Content Placeholder 10">
            <a:extLst>
              <a:ext uri="{FF2B5EF4-FFF2-40B4-BE49-F238E27FC236}">
                <a16:creationId xmlns:a16="http://schemas.microsoft.com/office/drawing/2014/main" id="{7F02D84E-6166-4DD8-BE3F-423FE65B3E13}"/>
              </a:ext>
            </a:extLst>
          </p:cNvPr>
          <p:cNvPicPr>
            <a:picLocks noGrp="1" noChangeAspect="1"/>
          </p:cNvPicPr>
          <p:nvPr>
            <p:ph sz="half" idx="1"/>
          </p:nvPr>
        </p:nvPicPr>
        <p:blipFill>
          <a:blip r:embed="rId2"/>
          <a:srcRect/>
          <a:stretch/>
        </p:blipFill>
        <p:spPr>
          <a:xfrm>
            <a:off x="351706" y="2283958"/>
            <a:ext cx="5020862" cy="3631930"/>
          </a:xfrm>
        </p:spPr>
      </p:pic>
      <p:pic>
        <p:nvPicPr>
          <p:cNvPr id="13" name="Content Placeholder 12">
            <a:extLst>
              <a:ext uri="{FF2B5EF4-FFF2-40B4-BE49-F238E27FC236}">
                <a16:creationId xmlns:a16="http://schemas.microsoft.com/office/drawing/2014/main" id="{81F04E07-88E2-4C6B-ADA6-B5C0913A761E}"/>
              </a:ext>
            </a:extLst>
          </p:cNvPr>
          <p:cNvPicPr>
            <a:picLocks noGrp="1" noChangeAspect="1"/>
          </p:cNvPicPr>
          <p:nvPr>
            <p:ph sz="half" idx="2"/>
          </p:nvPr>
        </p:nvPicPr>
        <p:blipFill>
          <a:blip r:embed="rId3"/>
          <a:stretch/>
        </p:blipFill>
        <p:spPr>
          <a:xfrm>
            <a:off x="6363595" y="2222500"/>
            <a:ext cx="4843260" cy="3638550"/>
          </a:xfrm>
        </p:spPr>
      </p:pic>
      <p:sp>
        <p:nvSpPr>
          <p:cNvPr id="5" name="Date Placeholder 4">
            <a:extLst>
              <a:ext uri="{FF2B5EF4-FFF2-40B4-BE49-F238E27FC236}">
                <a16:creationId xmlns:a16="http://schemas.microsoft.com/office/drawing/2014/main" id="{19A7B396-A818-4566-A86F-F8DC9231CDFA}"/>
              </a:ext>
            </a:extLst>
          </p:cNvPr>
          <p:cNvSpPr>
            <a:spLocks noGrp="1"/>
          </p:cNvSpPr>
          <p:nvPr>
            <p:ph type="dt" sz="half" idx="10"/>
          </p:nvPr>
        </p:nvSpPr>
        <p:spPr>
          <a:xfrm>
            <a:off x="9354192" y="6361080"/>
            <a:ext cx="1343706" cy="365125"/>
          </a:xfrm>
        </p:spPr>
        <p:txBody>
          <a:bodyPr/>
          <a:lstStyle/>
          <a:p>
            <a:fld id="{514D3EF3-6A7D-4067-9840-678CA5DD893E}" type="datetime1">
              <a:rPr lang="en-US" smtClean="0"/>
              <a:t>12/1/2021</a:t>
            </a:fld>
            <a:endParaRPr lang="en-US" dirty="0"/>
          </a:p>
        </p:txBody>
      </p:sp>
      <p:sp>
        <p:nvSpPr>
          <p:cNvPr id="6" name="Slide Number Placeholder 5">
            <a:extLst>
              <a:ext uri="{FF2B5EF4-FFF2-40B4-BE49-F238E27FC236}">
                <a16:creationId xmlns:a16="http://schemas.microsoft.com/office/drawing/2014/main" id="{AE8D0019-959C-4E54-8575-C48A1ADA8012}"/>
              </a:ext>
            </a:extLst>
          </p:cNvPr>
          <p:cNvSpPr>
            <a:spLocks noGrp="1"/>
          </p:cNvSpPr>
          <p:nvPr>
            <p:ph type="sldNum" sz="quarter" idx="12"/>
          </p:nvPr>
        </p:nvSpPr>
        <p:spPr>
          <a:xfrm>
            <a:off x="10697898" y="6235606"/>
            <a:ext cx="1062155" cy="490599"/>
          </a:xfrm>
        </p:spPr>
        <p:txBody>
          <a:bodyPr/>
          <a:lstStyle/>
          <a:p>
            <a:fld id="{D57F1E4F-1CFF-5643-939E-217C01CDF565}" type="slidenum">
              <a:rPr lang="en-US" smtClean="0"/>
              <a:pPr/>
              <a:t>13</a:t>
            </a:fld>
            <a:endParaRPr lang="en-US" dirty="0"/>
          </a:p>
        </p:txBody>
      </p:sp>
      <p:sp>
        <p:nvSpPr>
          <p:cNvPr id="14" name="TextBox 13">
            <a:extLst>
              <a:ext uri="{FF2B5EF4-FFF2-40B4-BE49-F238E27FC236}">
                <a16:creationId xmlns:a16="http://schemas.microsoft.com/office/drawing/2014/main" id="{97FB5395-6023-4183-A476-CF159B8ACDA9}"/>
              </a:ext>
            </a:extLst>
          </p:cNvPr>
          <p:cNvSpPr txBox="1"/>
          <p:nvPr/>
        </p:nvSpPr>
        <p:spPr>
          <a:xfrm>
            <a:off x="7860771" y="6017373"/>
            <a:ext cx="2986841" cy="338554"/>
          </a:xfrm>
          <a:prstGeom prst="rect">
            <a:avLst/>
          </a:prstGeom>
          <a:noFill/>
        </p:spPr>
        <p:txBody>
          <a:bodyPr wrap="square" rtlCol="0">
            <a:spAutoFit/>
          </a:bodyPr>
          <a:lstStyle/>
          <a:p>
            <a:r>
              <a:rPr lang="en-US" sz="1600" dirty="0">
                <a:latin typeface="African" pitchFamily="2" charset="0"/>
              </a:rPr>
              <a:t>Doctor Adding Page</a:t>
            </a:r>
          </a:p>
        </p:txBody>
      </p:sp>
      <p:sp>
        <p:nvSpPr>
          <p:cNvPr id="15" name="TextBox 14">
            <a:extLst>
              <a:ext uri="{FF2B5EF4-FFF2-40B4-BE49-F238E27FC236}">
                <a16:creationId xmlns:a16="http://schemas.microsoft.com/office/drawing/2014/main" id="{E1578836-24A0-443A-A5E2-AE77810EF432}"/>
              </a:ext>
            </a:extLst>
          </p:cNvPr>
          <p:cNvSpPr txBox="1"/>
          <p:nvPr/>
        </p:nvSpPr>
        <p:spPr>
          <a:xfrm>
            <a:off x="1494102" y="6017373"/>
            <a:ext cx="2695712" cy="338554"/>
          </a:xfrm>
          <a:prstGeom prst="rect">
            <a:avLst/>
          </a:prstGeom>
          <a:noFill/>
        </p:spPr>
        <p:txBody>
          <a:bodyPr wrap="square" rtlCol="0">
            <a:spAutoFit/>
          </a:bodyPr>
          <a:lstStyle/>
          <a:p>
            <a:r>
              <a:rPr lang="en-US" sz="1600" dirty="0">
                <a:latin typeface="African" pitchFamily="2" charset="0"/>
              </a:rPr>
              <a:t>Doctors home Page</a:t>
            </a:r>
          </a:p>
        </p:txBody>
      </p:sp>
      <p:sp>
        <p:nvSpPr>
          <p:cNvPr id="16" name="Arrow: Right 15">
            <a:extLst>
              <a:ext uri="{FF2B5EF4-FFF2-40B4-BE49-F238E27FC236}">
                <a16:creationId xmlns:a16="http://schemas.microsoft.com/office/drawing/2014/main" id="{451589F1-5015-450E-80A2-7499E5A75DC8}"/>
              </a:ext>
            </a:extLst>
          </p:cNvPr>
          <p:cNvSpPr/>
          <p:nvPr/>
        </p:nvSpPr>
        <p:spPr>
          <a:xfrm>
            <a:off x="5624945" y="3999345"/>
            <a:ext cx="674255" cy="434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994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73E6-8C99-422F-A84B-FCD8DB8B4BC9}"/>
              </a:ext>
            </a:extLst>
          </p:cNvPr>
          <p:cNvSpPr>
            <a:spLocks noGrp="1"/>
          </p:cNvSpPr>
          <p:nvPr>
            <p:ph type="title"/>
          </p:nvPr>
        </p:nvSpPr>
        <p:spPr/>
        <p:txBody>
          <a:bodyPr/>
          <a:lstStyle/>
          <a:p>
            <a:r>
              <a:rPr lang="en-US" dirty="0"/>
              <a:t>USER INTERFACE (UI) : (Continued)</a:t>
            </a:r>
          </a:p>
        </p:txBody>
      </p:sp>
      <p:pic>
        <p:nvPicPr>
          <p:cNvPr id="11" name="Content Placeholder 10">
            <a:extLst>
              <a:ext uri="{FF2B5EF4-FFF2-40B4-BE49-F238E27FC236}">
                <a16:creationId xmlns:a16="http://schemas.microsoft.com/office/drawing/2014/main" id="{7F02D84E-6166-4DD8-BE3F-423FE65B3E13}"/>
              </a:ext>
            </a:extLst>
          </p:cNvPr>
          <p:cNvPicPr>
            <a:picLocks noGrp="1" noChangeAspect="1"/>
          </p:cNvPicPr>
          <p:nvPr>
            <p:ph sz="half" idx="1"/>
          </p:nvPr>
        </p:nvPicPr>
        <p:blipFill>
          <a:blip r:embed="rId2"/>
          <a:srcRect/>
          <a:stretch/>
        </p:blipFill>
        <p:spPr>
          <a:xfrm>
            <a:off x="351706" y="2405284"/>
            <a:ext cx="5020862" cy="3389279"/>
          </a:xfrm>
        </p:spPr>
      </p:pic>
      <p:pic>
        <p:nvPicPr>
          <p:cNvPr id="13" name="Content Placeholder 12">
            <a:extLst>
              <a:ext uri="{FF2B5EF4-FFF2-40B4-BE49-F238E27FC236}">
                <a16:creationId xmlns:a16="http://schemas.microsoft.com/office/drawing/2014/main" id="{81F04E07-88E2-4C6B-ADA6-B5C0913A761E}"/>
              </a:ext>
            </a:extLst>
          </p:cNvPr>
          <p:cNvPicPr>
            <a:picLocks noGrp="1" noChangeAspect="1"/>
          </p:cNvPicPr>
          <p:nvPr>
            <p:ph sz="half" idx="2"/>
          </p:nvPr>
        </p:nvPicPr>
        <p:blipFill>
          <a:blip r:embed="rId3"/>
          <a:stretch/>
        </p:blipFill>
        <p:spPr>
          <a:xfrm>
            <a:off x="6279800" y="2427062"/>
            <a:ext cx="5010849" cy="3229426"/>
          </a:xfrm>
        </p:spPr>
      </p:pic>
      <p:sp>
        <p:nvSpPr>
          <p:cNvPr id="5" name="Date Placeholder 4">
            <a:extLst>
              <a:ext uri="{FF2B5EF4-FFF2-40B4-BE49-F238E27FC236}">
                <a16:creationId xmlns:a16="http://schemas.microsoft.com/office/drawing/2014/main" id="{19A7B396-A818-4566-A86F-F8DC9231CDFA}"/>
              </a:ext>
            </a:extLst>
          </p:cNvPr>
          <p:cNvSpPr>
            <a:spLocks noGrp="1"/>
          </p:cNvSpPr>
          <p:nvPr>
            <p:ph type="dt" sz="half" idx="10"/>
          </p:nvPr>
        </p:nvSpPr>
        <p:spPr>
          <a:xfrm>
            <a:off x="9354192" y="6361080"/>
            <a:ext cx="1343706" cy="365125"/>
          </a:xfrm>
        </p:spPr>
        <p:txBody>
          <a:bodyPr/>
          <a:lstStyle/>
          <a:p>
            <a:fld id="{514D3EF3-6A7D-4067-9840-678CA5DD893E}" type="datetime1">
              <a:rPr lang="en-US" smtClean="0"/>
              <a:t>12/1/2021</a:t>
            </a:fld>
            <a:endParaRPr lang="en-US" dirty="0"/>
          </a:p>
        </p:txBody>
      </p:sp>
      <p:sp>
        <p:nvSpPr>
          <p:cNvPr id="6" name="Slide Number Placeholder 5">
            <a:extLst>
              <a:ext uri="{FF2B5EF4-FFF2-40B4-BE49-F238E27FC236}">
                <a16:creationId xmlns:a16="http://schemas.microsoft.com/office/drawing/2014/main" id="{AE8D0019-959C-4E54-8575-C48A1ADA8012}"/>
              </a:ext>
            </a:extLst>
          </p:cNvPr>
          <p:cNvSpPr>
            <a:spLocks noGrp="1"/>
          </p:cNvSpPr>
          <p:nvPr>
            <p:ph type="sldNum" sz="quarter" idx="12"/>
          </p:nvPr>
        </p:nvSpPr>
        <p:spPr>
          <a:xfrm>
            <a:off x="10697898" y="6235606"/>
            <a:ext cx="1062155" cy="490599"/>
          </a:xfrm>
        </p:spPr>
        <p:txBody>
          <a:bodyPr/>
          <a:lstStyle/>
          <a:p>
            <a:fld id="{D57F1E4F-1CFF-5643-939E-217C01CDF565}" type="slidenum">
              <a:rPr lang="en-US" smtClean="0"/>
              <a:pPr/>
              <a:t>14</a:t>
            </a:fld>
            <a:endParaRPr lang="en-US" dirty="0"/>
          </a:p>
        </p:txBody>
      </p:sp>
      <p:sp>
        <p:nvSpPr>
          <p:cNvPr id="14" name="TextBox 13">
            <a:extLst>
              <a:ext uri="{FF2B5EF4-FFF2-40B4-BE49-F238E27FC236}">
                <a16:creationId xmlns:a16="http://schemas.microsoft.com/office/drawing/2014/main" id="{97FB5395-6023-4183-A476-CF159B8ACDA9}"/>
              </a:ext>
            </a:extLst>
          </p:cNvPr>
          <p:cNvSpPr txBox="1"/>
          <p:nvPr/>
        </p:nvSpPr>
        <p:spPr>
          <a:xfrm>
            <a:off x="7860771" y="6017373"/>
            <a:ext cx="2986841" cy="338554"/>
          </a:xfrm>
          <a:prstGeom prst="rect">
            <a:avLst/>
          </a:prstGeom>
          <a:noFill/>
        </p:spPr>
        <p:txBody>
          <a:bodyPr wrap="square" rtlCol="0">
            <a:spAutoFit/>
          </a:bodyPr>
          <a:lstStyle/>
          <a:p>
            <a:r>
              <a:rPr lang="en-US" sz="1600" dirty="0">
                <a:latin typeface="African" pitchFamily="2" charset="0"/>
              </a:rPr>
              <a:t>Doctor Deleting Page</a:t>
            </a:r>
          </a:p>
        </p:txBody>
      </p:sp>
      <p:sp>
        <p:nvSpPr>
          <p:cNvPr id="15" name="TextBox 14">
            <a:extLst>
              <a:ext uri="{FF2B5EF4-FFF2-40B4-BE49-F238E27FC236}">
                <a16:creationId xmlns:a16="http://schemas.microsoft.com/office/drawing/2014/main" id="{E1578836-24A0-443A-A5E2-AE77810EF432}"/>
              </a:ext>
            </a:extLst>
          </p:cNvPr>
          <p:cNvSpPr txBox="1"/>
          <p:nvPr/>
        </p:nvSpPr>
        <p:spPr>
          <a:xfrm>
            <a:off x="1025236" y="6017373"/>
            <a:ext cx="3164578" cy="338554"/>
          </a:xfrm>
          <a:prstGeom prst="rect">
            <a:avLst/>
          </a:prstGeom>
          <a:noFill/>
        </p:spPr>
        <p:txBody>
          <a:bodyPr wrap="square" rtlCol="0">
            <a:spAutoFit/>
          </a:bodyPr>
          <a:lstStyle/>
          <a:p>
            <a:r>
              <a:rPr lang="en-US" sz="1600" dirty="0">
                <a:latin typeface="African" pitchFamily="2" charset="0"/>
              </a:rPr>
              <a:t>Doctors Updating Page</a:t>
            </a:r>
          </a:p>
        </p:txBody>
      </p:sp>
      <p:sp>
        <p:nvSpPr>
          <p:cNvPr id="16" name="Arrow: Right 15">
            <a:extLst>
              <a:ext uri="{FF2B5EF4-FFF2-40B4-BE49-F238E27FC236}">
                <a16:creationId xmlns:a16="http://schemas.microsoft.com/office/drawing/2014/main" id="{451589F1-5015-450E-80A2-7499E5A75DC8}"/>
              </a:ext>
            </a:extLst>
          </p:cNvPr>
          <p:cNvSpPr/>
          <p:nvPr/>
        </p:nvSpPr>
        <p:spPr>
          <a:xfrm>
            <a:off x="5624945" y="3999345"/>
            <a:ext cx="674255" cy="434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245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73E6-8C99-422F-A84B-FCD8DB8B4BC9}"/>
              </a:ext>
            </a:extLst>
          </p:cNvPr>
          <p:cNvSpPr>
            <a:spLocks noGrp="1"/>
          </p:cNvSpPr>
          <p:nvPr>
            <p:ph type="title"/>
          </p:nvPr>
        </p:nvSpPr>
        <p:spPr/>
        <p:txBody>
          <a:bodyPr/>
          <a:lstStyle/>
          <a:p>
            <a:r>
              <a:rPr lang="en-US" dirty="0"/>
              <a:t>USER INTERFACE (UI) : (Continued)</a:t>
            </a:r>
          </a:p>
        </p:txBody>
      </p:sp>
      <p:pic>
        <p:nvPicPr>
          <p:cNvPr id="11" name="Content Placeholder 10">
            <a:extLst>
              <a:ext uri="{FF2B5EF4-FFF2-40B4-BE49-F238E27FC236}">
                <a16:creationId xmlns:a16="http://schemas.microsoft.com/office/drawing/2014/main" id="{7F02D84E-6166-4DD8-BE3F-423FE65B3E13}"/>
              </a:ext>
            </a:extLst>
          </p:cNvPr>
          <p:cNvPicPr>
            <a:picLocks noGrp="1" noChangeAspect="1"/>
          </p:cNvPicPr>
          <p:nvPr>
            <p:ph sz="half" idx="1"/>
          </p:nvPr>
        </p:nvPicPr>
        <p:blipFill>
          <a:blip r:embed="rId2"/>
          <a:srcRect/>
          <a:stretch/>
        </p:blipFill>
        <p:spPr>
          <a:xfrm>
            <a:off x="351706" y="2561770"/>
            <a:ext cx="5020862" cy="3076307"/>
          </a:xfrm>
        </p:spPr>
      </p:pic>
      <p:pic>
        <p:nvPicPr>
          <p:cNvPr id="13" name="Content Placeholder 12">
            <a:extLst>
              <a:ext uri="{FF2B5EF4-FFF2-40B4-BE49-F238E27FC236}">
                <a16:creationId xmlns:a16="http://schemas.microsoft.com/office/drawing/2014/main" id="{81F04E07-88E2-4C6B-ADA6-B5C0913A761E}"/>
              </a:ext>
            </a:extLst>
          </p:cNvPr>
          <p:cNvPicPr>
            <a:picLocks noGrp="1" noChangeAspect="1"/>
          </p:cNvPicPr>
          <p:nvPr>
            <p:ph sz="half" idx="2"/>
          </p:nvPr>
        </p:nvPicPr>
        <p:blipFill>
          <a:blip r:embed="rId3"/>
          <a:stretch/>
        </p:blipFill>
        <p:spPr>
          <a:xfrm>
            <a:off x="6188075" y="2295019"/>
            <a:ext cx="5194300" cy="3493511"/>
          </a:xfrm>
        </p:spPr>
      </p:pic>
      <p:sp>
        <p:nvSpPr>
          <p:cNvPr id="5" name="Date Placeholder 4">
            <a:extLst>
              <a:ext uri="{FF2B5EF4-FFF2-40B4-BE49-F238E27FC236}">
                <a16:creationId xmlns:a16="http://schemas.microsoft.com/office/drawing/2014/main" id="{19A7B396-A818-4566-A86F-F8DC9231CDFA}"/>
              </a:ext>
            </a:extLst>
          </p:cNvPr>
          <p:cNvSpPr>
            <a:spLocks noGrp="1"/>
          </p:cNvSpPr>
          <p:nvPr>
            <p:ph type="dt" sz="half" idx="10"/>
          </p:nvPr>
        </p:nvSpPr>
        <p:spPr>
          <a:xfrm>
            <a:off x="9354192" y="6361080"/>
            <a:ext cx="1343706" cy="365125"/>
          </a:xfrm>
        </p:spPr>
        <p:txBody>
          <a:bodyPr/>
          <a:lstStyle/>
          <a:p>
            <a:fld id="{514D3EF3-6A7D-4067-9840-678CA5DD893E}" type="datetime1">
              <a:rPr lang="en-US" smtClean="0"/>
              <a:t>12/1/2021</a:t>
            </a:fld>
            <a:endParaRPr lang="en-US" dirty="0"/>
          </a:p>
        </p:txBody>
      </p:sp>
      <p:sp>
        <p:nvSpPr>
          <p:cNvPr id="6" name="Slide Number Placeholder 5">
            <a:extLst>
              <a:ext uri="{FF2B5EF4-FFF2-40B4-BE49-F238E27FC236}">
                <a16:creationId xmlns:a16="http://schemas.microsoft.com/office/drawing/2014/main" id="{AE8D0019-959C-4E54-8575-C48A1ADA8012}"/>
              </a:ext>
            </a:extLst>
          </p:cNvPr>
          <p:cNvSpPr>
            <a:spLocks noGrp="1"/>
          </p:cNvSpPr>
          <p:nvPr>
            <p:ph type="sldNum" sz="quarter" idx="12"/>
          </p:nvPr>
        </p:nvSpPr>
        <p:spPr>
          <a:xfrm>
            <a:off x="10697898" y="6235606"/>
            <a:ext cx="1062155" cy="490599"/>
          </a:xfrm>
        </p:spPr>
        <p:txBody>
          <a:bodyPr/>
          <a:lstStyle/>
          <a:p>
            <a:fld id="{D57F1E4F-1CFF-5643-939E-217C01CDF565}" type="slidenum">
              <a:rPr lang="en-US" smtClean="0"/>
              <a:pPr/>
              <a:t>15</a:t>
            </a:fld>
            <a:endParaRPr lang="en-US" dirty="0"/>
          </a:p>
        </p:txBody>
      </p:sp>
      <p:sp>
        <p:nvSpPr>
          <p:cNvPr id="14" name="TextBox 13">
            <a:extLst>
              <a:ext uri="{FF2B5EF4-FFF2-40B4-BE49-F238E27FC236}">
                <a16:creationId xmlns:a16="http://schemas.microsoft.com/office/drawing/2014/main" id="{97FB5395-6023-4183-A476-CF159B8ACDA9}"/>
              </a:ext>
            </a:extLst>
          </p:cNvPr>
          <p:cNvSpPr txBox="1"/>
          <p:nvPr/>
        </p:nvSpPr>
        <p:spPr>
          <a:xfrm>
            <a:off x="7860771" y="6017373"/>
            <a:ext cx="2986841" cy="338554"/>
          </a:xfrm>
          <a:prstGeom prst="rect">
            <a:avLst/>
          </a:prstGeom>
          <a:noFill/>
        </p:spPr>
        <p:txBody>
          <a:bodyPr wrap="square" rtlCol="0">
            <a:spAutoFit/>
          </a:bodyPr>
          <a:lstStyle/>
          <a:p>
            <a:r>
              <a:rPr lang="en-US" sz="1600" dirty="0">
                <a:latin typeface="African" pitchFamily="2" charset="0"/>
              </a:rPr>
              <a:t>Patients home Page</a:t>
            </a:r>
          </a:p>
        </p:txBody>
      </p:sp>
      <p:sp>
        <p:nvSpPr>
          <p:cNvPr id="15" name="TextBox 14">
            <a:extLst>
              <a:ext uri="{FF2B5EF4-FFF2-40B4-BE49-F238E27FC236}">
                <a16:creationId xmlns:a16="http://schemas.microsoft.com/office/drawing/2014/main" id="{E1578836-24A0-443A-A5E2-AE77810EF432}"/>
              </a:ext>
            </a:extLst>
          </p:cNvPr>
          <p:cNvSpPr txBox="1"/>
          <p:nvPr/>
        </p:nvSpPr>
        <p:spPr>
          <a:xfrm>
            <a:off x="1025236" y="6017373"/>
            <a:ext cx="3164578" cy="338554"/>
          </a:xfrm>
          <a:prstGeom prst="rect">
            <a:avLst/>
          </a:prstGeom>
          <a:noFill/>
        </p:spPr>
        <p:txBody>
          <a:bodyPr wrap="square" rtlCol="0">
            <a:spAutoFit/>
          </a:bodyPr>
          <a:lstStyle/>
          <a:p>
            <a:r>
              <a:rPr lang="en-US" sz="1600" dirty="0">
                <a:latin typeface="African" pitchFamily="2" charset="0"/>
              </a:rPr>
              <a:t>Doctors View Page</a:t>
            </a:r>
          </a:p>
        </p:txBody>
      </p:sp>
      <p:sp>
        <p:nvSpPr>
          <p:cNvPr id="16" name="Arrow: Right 15">
            <a:extLst>
              <a:ext uri="{FF2B5EF4-FFF2-40B4-BE49-F238E27FC236}">
                <a16:creationId xmlns:a16="http://schemas.microsoft.com/office/drawing/2014/main" id="{451589F1-5015-450E-80A2-7499E5A75DC8}"/>
              </a:ext>
            </a:extLst>
          </p:cNvPr>
          <p:cNvSpPr/>
          <p:nvPr/>
        </p:nvSpPr>
        <p:spPr>
          <a:xfrm>
            <a:off x="5624945" y="3999345"/>
            <a:ext cx="674255" cy="434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161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73E6-8C99-422F-A84B-FCD8DB8B4BC9}"/>
              </a:ext>
            </a:extLst>
          </p:cNvPr>
          <p:cNvSpPr>
            <a:spLocks noGrp="1"/>
          </p:cNvSpPr>
          <p:nvPr>
            <p:ph type="title"/>
          </p:nvPr>
        </p:nvSpPr>
        <p:spPr/>
        <p:txBody>
          <a:bodyPr/>
          <a:lstStyle/>
          <a:p>
            <a:r>
              <a:rPr lang="en-US" dirty="0"/>
              <a:t>USER INTERFACE (UI) : (Continued)</a:t>
            </a:r>
          </a:p>
        </p:txBody>
      </p:sp>
      <p:pic>
        <p:nvPicPr>
          <p:cNvPr id="11" name="Content Placeholder 10">
            <a:extLst>
              <a:ext uri="{FF2B5EF4-FFF2-40B4-BE49-F238E27FC236}">
                <a16:creationId xmlns:a16="http://schemas.microsoft.com/office/drawing/2014/main" id="{7F02D84E-6166-4DD8-BE3F-423FE65B3E13}"/>
              </a:ext>
            </a:extLst>
          </p:cNvPr>
          <p:cNvPicPr>
            <a:picLocks noGrp="1" noChangeAspect="1"/>
          </p:cNvPicPr>
          <p:nvPr>
            <p:ph sz="half" idx="1"/>
          </p:nvPr>
        </p:nvPicPr>
        <p:blipFill>
          <a:blip r:embed="rId2"/>
          <a:srcRect/>
          <a:stretch/>
        </p:blipFill>
        <p:spPr>
          <a:xfrm>
            <a:off x="960481" y="2561770"/>
            <a:ext cx="3803311" cy="3076307"/>
          </a:xfrm>
        </p:spPr>
      </p:pic>
      <p:pic>
        <p:nvPicPr>
          <p:cNvPr id="13" name="Content Placeholder 12">
            <a:extLst>
              <a:ext uri="{FF2B5EF4-FFF2-40B4-BE49-F238E27FC236}">
                <a16:creationId xmlns:a16="http://schemas.microsoft.com/office/drawing/2014/main" id="{81F04E07-88E2-4C6B-ADA6-B5C0913A761E}"/>
              </a:ext>
            </a:extLst>
          </p:cNvPr>
          <p:cNvPicPr>
            <a:picLocks noGrp="1" noChangeAspect="1"/>
          </p:cNvPicPr>
          <p:nvPr>
            <p:ph sz="half" idx="2"/>
          </p:nvPr>
        </p:nvPicPr>
        <p:blipFill>
          <a:blip r:embed="rId3"/>
          <a:stretch/>
        </p:blipFill>
        <p:spPr>
          <a:xfrm>
            <a:off x="6666114" y="2222500"/>
            <a:ext cx="4238221" cy="3638550"/>
          </a:xfrm>
        </p:spPr>
      </p:pic>
      <p:sp>
        <p:nvSpPr>
          <p:cNvPr id="5" name="Date Placeholder 4">
            <a:extLst>
              <a:ext uri="{FF2B5EF4-FFF2-40B4-BE49-F238E27FC236}">
                <a16:creationId xmlns:a16="http://schemas.microsoft.com/office/drawing/2014/main" id="{19A7B396-A818-4566-A86F-F8DC9231CDFA}"/>
              </a:ext>
            </a:extLst>
          </p:cNvPr>
          <p:cNvSpPr>
            <a:spLocks noGrp="1"/>
          </p:cNvSpPr>
          <p:nvPr>
            <p:ph type="dt" sz="half" idx="10"/>
          </p:nvPr>
        </p:nvSpPr>
        <p:spPr>
          <a:xfrm>
            <a:off x="9354192" y="6361080"/>
            <a:ext cx="1343706" cy="365125"/>
          </a:xfrm>
        </p:spPr>
        <p:txBody>
          <a:bodyPr/>
          <a:lstStyle/>
          <a:p>
            <a:fld id="{514D3EF3-6A7D-4067-9840-678CA5DD893E}" type="datetime1">
              <a:rPr lang="en-US" smtClean="0"/>
              <a:t>12/1/2021</a:t>
            </a:fld>
            <a:endParaRPr lang="en-US" dirty="0"/>
          </a:p>
        </p:txBody>
      </p:sp>
      <p:sp>
        <p:nvSpPr>
          <p:cNvPr id="6" name="Slide Number Placeholder 5">
            <a:extLst>
              <a:ext uri="{FF2B5EF4-FFF2-40B4-BE49-F238E27FC236}">
                <a16:creationId xmlns:a16="http://schemas.microsoft.com/office/drawing/2014/main" id="{AE8D0019-959C-4E54-8575-C48A1ADA8012}"/>
              </a:ext>
            </a:extLst>
          </p:cNvPr>
          <p:cNvSpPr>
            <a:spLocks noGrp="1"/>
          </p:cNvSpPr>
          <p:nvPr>
            <p:ph type="sldNum" sz="quarter" idx="12"/>
          </p:nvPr>
        </p:nvSpPr>
        <p:spPr>
          <a:xfrm>
            <a:off x="10697898" y="6235606"/>
            <a:ext cx="1062155" cy="490599"/>
          </a:xfrm>
        </p:spPr>
        <p:txBody>
          <a:bodyPr/>
          <a:lstStyle/>
          <a:p>
            <a:fld id="{D57F1E4F-1CFF-5643-939E-217C01CDF565}" type="slidenum">
              <a:rPr lang="en-US" smtClean="0"/>
              <a:pPr/>
              <a:t>16</a:t>
            </a:fld>
            <a:endParaRPr lang="en-US" dirty="0"/>
          </a:p>
        </p:txBody>
      </p:sp>
      <p:sp>
        <p:nvSpPr>
          <p:cNvPr id="14" name="TextBox 13">
            <a:extLst>
              <a:ext uri="{FF2B5EF4-FFF2-40B4-BE49-F238E27FC236}">
                <a16:creationId xmlns:a16="http://schemas.microsoft.com/office/drawing/2014/main" id="{97FB5395-6023-4183-A476-CF159B8ACDA9}"/>
              </a:ext>
            </a:extLst>
          </p:cNvPr>
          <p:cNvSpPr txBox="1"/>
          <p:nvPr/>
        </p:nvSpPr>
        <p:spPr>
          <a:xfrm>
            <a:off x="7522666" y="5897052"/>
            <a:ext cx="3241338" cy="338554"/>
          </a:xfrm>
          <a:prstGeom prst="rect">
            <a:avLst/>
          </a:prstGeom>
          <a:noFill/>
        </p:spPr>
        <p:txBody>
          <a:bodyPr wrap="square" rtlCol="0">
            <a:spAutoFit/>
          </a:bodyPr>
          <a:lstStyle/>
          <a:p>
            <a:r>
              <a:rPr lang="en-US" sz="1600" dirty="0">
                <a:latin typeface="African" pitchFamily="2" charset="0"/>
              </a:rPr>
              <a:t>Patient updating Page</a:t>
            </a:r>
          </a:p>
        </p:txBody>
      </p:sp>
      <p:sp>
        <p:nvSpPr>
          <p:cNvPr id="15" name="TextBox 14">
            <a:extLst>
              <a:ext uri="{FF2B5EF4-FFF2-40B4-BE49-F238E27FC236}">
                <a16:creationId xmlns:a16="http://schemas.microsoft.com/office/drawing/2014/main" id="{E1578836-24A0-443A-A5E2-AE77810EF432}"/>
              </a:ext>
            </a:extLst>
          </p:cNvPr>
          <p:cNvSpPr txBox="1"/>
          <p:nvPr/>
        </p:nvSpPr>
        <p:spPr>
          <a:xfrm>
            <a:off x="1279847" y="5971360"/>
            <a:ext cx="3164578" cy="338554"/>
          </a:xfrm>
          <a:prstGeom prst="rect">
            <a:avLst/>
          </a:prstGeom>
          <a:noFill/>
        </p:spPr>
        <p:txBody>
          <a:bodyPr wrap="square" rtlCol="0">
            <a:spAutoFit/>
          </a:bodyPr>
          <a:lstStyle/>
          <a:p>
            <a:r>
              <a:rPr lang="en-US" sz="1600" dirty="0">
                <a:latin typeface="African" pitchFamily="2" charset="0"/>
              </a:rPr>
              <a:t>Patient admit Page</a:t>
            </a:r>
          </a:p>
        </p:txBody>
      </p:sp>
      <p:sp>
        <p:nvSpPr>
          <p:cNvPr id="16" name="Arrow: Right 15">
            <a:extLst>
              <a:ext uri="{FF2B5EF4-FFF2-40B4-BE49-F238E27FC236}">
                <a16:creationId xmlns:a16="http://schemas.microsoft.com/office/drawing/2014/main" id="{451589F1-5015-450E-80A2-7499E5A75DC8}"/>
              </a:ext>
            </a:extLst>
          </p:cNvPr>
          <p:cNvSpPr/>
          <p:nvPr/>
        </p:nvSpPr>
        <p:spPr>
          <a:xfrm>
            <a:off x="5624945" y="3999345"/>
            <a:ext cx="674255" cy="434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445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73E6-8C99-422F-A84B-FCD8DB8B4BC9}"/>
              </a:ext>
            </a:extLst>
          </p:cNvPr>
          <p:cNvSpPr>
            <a:spLocks noGrp="1"/>
          </p:cNvSpPr>
          <p:nvPr>
            <p:ph type="title"/>
          </p:nvPr>
        </p:nvSpPr>
        <p:spPr/>
        <p:txBody>
          <a:bodyPr/>
          <a:lstStyle/>
          <a:p>
            <a:r>
              <a:rPr lang="en-US" dirty="0"/>
              <a:t>USER INTERFACE (UI) : (Continued)</a:t>
            </a:r>
          </a:p>
        </p:txBody>
      </p:sp>
      <p:pic>
        <p:nvPicPr>
          <p:cNvPr id="11" name="Content Placeholder 10">
            <a:extLst>
              <a:ext uri="{FF2B5EF4-FFF2-40B4-BE49-F238E27FC236}">
                <a16:creationId xmlns:a16="http://schemas.microsoft.com/office/drawing/2014/main" id="{7F02D84E-6166-4DD8-BE3F-423FE65B3E13}"/>
              </a:ext>
            </a:extLst>
          </p:cNvPr>
          <p:cNvPicPr>
            <a:picLocks noGrp="1" noChangeAspect="1"/>
          </p:cNvPicPr>
          <p:nvPr>
            <p:ph sz="half" idx="1"/>
          </p:nvPr>
        </p:nvPicPr>
        <p:blipFill>
          <a:blip r:embed="rId2"/>
          <a:srcRect/>
          <a:stretch/>
        </p:blipFill>
        <p:spPr>
          <a:xfrm>
            <a:off x="960481" y="2612083"/>
            <a:ext cx="3803311" cy="2975680"/>
          </a:xfrm>
        </p:spPr>
      </p:pic>
      <p:pic>
        <p:nvPicPr>
          <p:cNvPr id="13" name="Content Placeholder 12">
            <a:extLst>
              <a:ext uri="{FF2B5EF4-FFF2-40B4-BE49-F238E27FC236}">
                <a16:creationId xmlns:a16="http://schemas.microsoft.com/office/drawing/2014/main" id="{81F04E07-88E2-4C6B-ADA6-B5C0913A761E}"/>
              </a:ext>
            </a:extLst>
          </p:cNvPr>
          <p:cNvPicPr>
            <a:picLocks noGrp="1" noChangeAspect="1"/>
          </p:cNvPicPr>
          <p:nvPr>
            <p:ph sz="half" idx="2"/>
          </p:nvPr>
        </p:nvPicPr>
        <p:blipFill>
          <a:blip r:embed="rId3"/>
          <a:stretch/>
        </p:blipFill>
        <p:spPr>
          <a:xfrm>
            <a:off x="6645391" y="2222500"/>
            <a:ext cx="4279667" cy="3638550"/>
          </a:xfrm>
        </p:spPr>
      </p:pic>
      <p:sp>
        <p:nvSpPr>
          <p:cNvPr id="5" name="Date Placeholder 4">
            <a:extLst>
              <a:ext uri="{FF2B5EF4-FFF2-40B4-BE49-F238E27FC236}">
                <a16:creationId xmlns:a16="http://schemas.microsoft.com/office/drawing/2014/main" id="{19A7B396-A818-4566-A86F-F8DC9231CDFA}"/>
              </a:ext>
            </a:extLst>
          </p:cNvPr>
          <p:cNvSpPr>
            <a:spLocks noGrp="1"/>
          </p:cNvSpPr>
          <p:nvPr>
            <p:ph type="dt" sz="half" idx="10"/>
          </p:nvPr>
        </p:nvSpPr>
        <p:spPr>
          <a:xfrm>
            <a:off x="9354192" y="6361080"/>
            <a:ext cx="1343706" cy="365125"/>
          </a:xfrm>
        </p:spPr>
        <p:txBody>
          <a:bodyPr/>
          <a:lstStyle/>
          <a:p>
            <a:fld id="{514D3EF3-6A7D-4067-9840-678CA5DD893E}" type="datetime1">
              <a:rPr lang="en-US" smtClean="0"/>
              <a:t>12/1/2021</a:t>
            </a:fld>
            <a:endParaRPr lang="en-US" dirty="0"/>
          </a:p>
        </p:txBody>
      </p:sp>
      <p:sp>
        <p:nvSpPr>
          <p:cNvPr id="6" name="Slide Number Placeholder 5">
            <a:extLst>
              <a:ext uri="{FF2B5EF4-FFF2-40B4-BE49-F238E27FC236}">
                <a16:creationId xmlns:a16="http://schemas.microsoft.com/office/drawing/2014/main" id="{AE8D0019-959C-4E54-8575-C48A1ADA8012}"/>
              </a:ext>
            </a:extLst>
          </p:cNvPr>
          <p:cNvSpPr>
            <a:spLocks noGrp="1"/>
          </p:cNvSpPr>
          <p:nvPr>
            <p:ph type="sldNum" sz="quarter" idx="12"/>
          </p:nvPr>
        </p:nvSpPr>
        <p:spPr>
          <a:xfrm>
            <a:off x="10697898" y="6235606"/>
            <a:ext cx="1062155" cy="490599"/>
          </a:xfrm>
        </p:spPr>
        <p:txBody>
          <a:bodyPr/>
          <a:lstStyle/>
          <a:p>
            <a:fld id="{D57F1E4F-1CFF-5643-939E-217C01CDF565}" type="slidenum">
              <a:rPr lang="en-US" smtClean="0"/>
              <a:pPr/>
              <a:t>17</a:t>
            </a:fld>
            <a:endParaRPr lang="en-US" dirty="0"/>
          </a:p>
        </p:txBody>
      </p:sp>
      <p:sp>
        <p:nvSpPr>
          <p:cNvPr id="14" name="TextBox 13">
            <a:extLst>
              <a:ext uri="{FF2B5EF4-FFF2-40B4-BE49-F238E27FC236}">
                <a16:creationId xmlns:a16="http://schemas.microsoft.com/office/drawing/2014/main" id="{97FB5395-6023-4183-A476-CF159B8ACDA9}"/>
              </a:ext>
            </a:extLst>
          </p:cNvPr>
          <p:cNvSpPr txBox="1"/>
          <p:nvPr/>
        </p:nvSpPr>
        <p:spPr>
          <a:xfrm>
            <a:off x="7733523" y="5834315"/>
            <a:ext cx="3241338" cy="338554"/>
          </a:xfrm>
          <a:prstGeom prst="rect">
            <a:avLst/>
          </a:prstGeom>
          <a:noFill/>
        </p:spPr>
        <p:txBody>
          <a:bodyPr wrap="square" rtlCol="0">
            <a:spAutoFit/>
          </a:bodyPr>
          <a:lstStyle/>
          <a:p>
            <a:r>
              <a:rPr lang="en-US" sz="1600" dirty="0">
                <a:latin typeface="African" pitchFamily="2" charset="0"/>
              </a:rPr>
              <a:t>Patient view Page</a:t>
            </a:r>
          </a:p>
        </p:txBody>
      </p:sp>
      <p:sp>
        <p:nvSpPr>
          <p:cNvPr id="15" name="TextBox 14">
            <a:extLst>
              <a:ext uri="{FF2B5EF4-FFF2-40B4-BE49-F238E27FC236}">
                <a16:creationId xmlns:a16="http://schemas.microsoft.com/office/drawing/2014/main" id="{E1578836-24A0-443A-A5E2-AE77810EF432}"/>
              </a:ext>
            </a:extLst>
          </p:cNvPr>
          <p:cNvSpPr txBox="1"/>
          <p:nvPr/>
        </p:nvSpPr>
        <p:spPr>
          <a:xfrm>
            <a:off x="1279847" y="5971360"/>
            <a:ext cx="3164578" cy="338554"/>
          </a:xfrm>
          <a:prstGeom prst="rect">
            <a:avLst/>
          </a:prstGeom>
          <a:noFill/>
        </p:spPr>
        <p:txBody>
          <a:bodyPr wrap="square" rtlCol="0">
            <a:spAutoFit/>
          </a:bodyPr>
          <a:lstStyle/>
          <a:p>
            <a:r>
              <a:rPr lang="en-US" sz="1600" dirty="0">
                <a:latin typeface="African" pitchFamily="2" charset="0"/>
              </a:rPr>
              <a:t>Patient discharge Page</a:t>
            </a:r>
          </a:p>
        </p:txBody>
      </p:sp>
      <p:sp>
        <p:nvSpPr>
          <p:cNvPr id="16" name="Arrow: Right 15">
            <a:extLst>
              <a:ext uri="{FF2B5EF4-FFF2-40B4-BE49-F238E27FC236}">
                <a16:creationId xmlns:a16="http://schemas.microsoft.com/office/drawing/2014/main" id="{451589F1-5015-450E-80A2-7499E5A75DC8}"/>
              </a:ext>
            </a:extLst>
          </p:cNvPr>
          <p:cNvSpPr/>
          <p:nvPr/>
        </p:nvSpPr>
        <p:spPr>
          <a:xfrm>
            <a:off x="5624945" y="3999345"/>
            <a:ext cx="674255" cy="434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096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00BA-9BAC-4D24-A8C5-FCA28CA50EA1}"/>
              </a:ext>
            </a:extLst>
          </p:cNvPr>
          <p:cNvSpPr>
            <a:spLocks noGrp="1"/>
          </p:cNvSpPr>
          <p:nvPr>
            <p:ph type="title"/>
          </p:nvPr>
        </p:nvSpPr>
        <p:spPr/>
        <p:txBody>
          <a:bodyPr/>
          <a:lstStyle/>
          <a:p>
            <a:r>
              <a:rPr lang="en-US" dirty="0"/>
              <a:t>COST ANALYSIS:</a:t>
            </a:r>
          </a:p>
        </p:txBody>
      </p:sp>
      <p:graphicFrame>
        <p:nvGraphicFramePr>
          <p:cNvPr id="6" name="Table 6">
            <a:extLst>
              <a:ext uri="{FF2B5EF4-FFF2-40B4-BE49-F238E27FC236}">
                <a16:creationId xmlns:a16="http://schemas.microsoft.com/office/drawing/2014/main" id="{4BE113BA-6738-41D1-AC21-D8024D055DB4}"/>
              </a:ext>
            </a:extLst>
          </p:cNvPr>
          <p:cNvGraphicFramePr>
            <a:graphicFrameLocks noGrp="1"/>
          </p:cNvGraphicFramePr>
          <p:nvPr>
            <p:ph idx="1"/>
            <p:extLst>
              <p:ext uri="{D42A27DB-BD31-4B8C-83A1-F6EECF244321}">
                <p14:modId xmlns:p14="http://schemas.microsoft.com/office/powerpoint/2010/main" val="819591765"/>
              </p:ext>
            </p:extLst>
          </p:nvPr>
        </p:nvGraphicFramePr>
        <p:xfrm>
          <a:off x="1765032" y="3219684"/>
          <a:ext cx="8661934" cy="2981715"/>
        </p:xfrm>
        <a:graphic>
          <a:graphicData uri="http://schemas.openxmlformats.org/drawingml/2006/table">
            <a:tbl>
              <a:tblPr firstRow="1" bandRow="1">
                <a:tableStyleId>{5C22544A-7EE6-4342-B048-85BDC9FD1C3A}</a:tableStyleId>
              </a:tblPr>
              <a:tblGrid>
                <a:gridCol w="4330967">
                  <a:extLst>
                    <a:ext uri="{9D8B030D-6E8A-4147-A177-3AD203B41FA5}">
                      <a16:colId xmlns:a16="http://schemas.microsoft.com/office/drawing/2014/main" val="218961066"/>
                    </a:ext>
                  </a:extLst>
                </a:gridCol>
                <a:gridCol w="4330967">
                  <a:extLst>
                    <a:ext uri="{9D8B030D-6E8A-4147-A177-3AD203B41FA5}">
                      <a16:colId xmlns:a16="http://schemas.microsoft.com/office/drawing/2014/main" val="1203648723"/>
                    </a:ext>
                  </a:extLst>
                </a:gridCol>
              </a:tblGrid>
              <a:tr h="494795">
                <a:tc>
                  <a:txBody>
                    <a:bodyPr/>
                    <a:lstStyle/>
                    <a:p>
                      <a:pPr algn="ctr"/>
                      <a:r>
                        <a:rPr lang="en-US" dirty="0"/>
                        <a:t>Alternative 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Alternative 2</a:t>
                      </a:r>
                    </a:p>
                  </a:txBody>
                  <a:tcPr/>
                </a:tc>
                <a:extLst>
                  <a:ext uri="{0D108BD9-81ED-4DB2-BD59-A6C34878D82A}">
                    <a16:rowId xmlns:a16="http://schemas.microsoft.com/office/drawing/2014/main" val="416117096"/>
                  </a:ext>
                </a:extLst>
              </a:tr>
              <a:tr h="507740">
                <a:tc>
                  <a:txBody>
                    <a:bodyPr/>
                    <a:lstStyle/>
                    <a:p>
                      <a:pPr algn="ctr"/>
                      <a:r>
                        <a:rPr lang="en-US" sz="1400" dirty="0"/>
                        <a:t>Building Project using software </a:t>
                      </a:r>
                      <a:r>
                        <a:rPr lang="en-US" sz="1400" dirty="0" err="1"/>
                        <a:t>developement</a:t>
                      </a:r>
                      <a:endParaRPr lang="en-US" sz="1400" dirty="0"/>
                    </a:p>
                  </a:txBody>
                  <a:tcPr/>
                </a:tc>
                <a:tc>
                  <a:txBody>
                    <a:bodyPr/>
                    <a:lstStyle/>
                    <a:p>
                      <a:pPr algn="ctr"/>
                      <a:r>
                        <a:rPr lang="en-US" sz="1400" dirty="0"/>
                        <a:t>Building Project using software </a:t>
                      </a:r>
                      <a:r>
                        <a:rPr lang="en-US" sz="1400" dirty="0" err="1"/>
                        <a:t>developement</a:t>
                      </a:r>
                      <a:endParaRPr lang="en-US" sz="1400" dirty="0"/>
                    </a:p>
                  </a:txBody>
                  <a:tcPr/>
                </a:tc>
                <a:extLst>
                  <a:ext uri="{0D108BD9-81ED-4DB2-BD59-A6C34878D82A}">
                    <a16:rowId xmlns:a16="http://schemas.microsoft.com/office/drawing/2014/main" val="437741628"/>
                  </a:ext>
                </a:extLst>
              </a:tr>
              <a:tr h="494795">
                <a:tc>
                  <a:txBody>
                    <a:bodyPr/>
                    <a:lstStyle/>
                    <a:p>
                      <a:pPr algn="ctr"/>
                      <a:r>
                        <a:rPr lang="en-US" sz="1400" dirty="0"/>
                        <a:t>Personal PC</a:t>
                      </a:r>
                    </a:p>
                  </a:txBody>
                  <a:tcPr/>
                </a:tc>
                <a:tc>
                  <a:txBody>
                    <a:bodyPr/>
                    <a:lstStyle/>
                    <a:p>
                      <a:pPr algn="ctr"/>
                      <a:r>
                        <a:rPr lang="en-US" sz="1400" dirty="0"/>
                        <a:t>Workstation PC</a:t>
                      </a:r>
                    </a:p>
                  </a:txBody>
                  <a:tcPr/>
                </a:tc>
                <a:extLst>
                  <a:ext uri="{0D108BD9-81ED-4DB2-BD59-A6C34878D82A}">
                    <a16:rowId xmlns:a16="http://schemas.microsoft.com/office/drawing/2014/main" val="3659019485"/>
                  </a:ext>
                </a:extLst>
              </a:tr>
              <a:tr h="494795">
                <a:tc>
                  <a:txBody>
                    <a:bodyPr/>
                    <a:lstStyle/>
                    <a:p>
                      <a:pPr algn="ctr"/>
                      <a:r>
                        <a:rPr lang="en-US" sz="1400" dirty="0"/>
                        <a:t>Web Server</a:t>
                      </a:r>
                    </a:p>
                  </a:txBody>
                  <a:tcPr/>
                </a:tc>
                <a:tc>
                  <a:txBody>
                    <a:bodyPr/>
                    <a:lstStyle/>
                    <a:p>
                      <a:pPr algn="ctr"/>
                      <a:r>
                        <a:rPr lang="en-US" sz="1400" dirty="0"/>
                        <a:t>Web Server</a:t>
                      </a:r>
                    </a:p>
                  </a:txBody>
                  <a:tcPr/>
                </a:tc>
                <a:extLst>
                  <a:ext uri="{0D108BD9-81ED-4DB2-BD59-A6C34878D82A}">
                    <a16:rowId xmlns:a16="http://schemas.microsoft.com/office/drawing/2014/main" val="589354068"/>
                  </a:ext>
                </a:extLst>
              </a:tr>
              <a:tr h="494795">
                <a:tc>
                  <a:txBody>
                    <a:bodyPr/>
                    <a:lstStyle/>
                    <a:p>
                      <a:pPr algn="ctr"/>
                      <a:r>
                        <a:rPr lang="en-US" sz="1400" dirty="0"/>
                        <a:t>Database Server</a:t>
                      </a:r>
                    </a:p>
                  </a:txBody>
                  <a:tcPr/>
                </a:tc>
                <a:tc>
                  <a:txBody>
                    <a:bodyPr/>
                    <a:lstStyle/>
                    <a:p>
                      <a:pPr algn="ctr"/>
                      <a:r>
                        <a:rPr lang="en-US" sz="1400" dirty="0"/>
                        <a:t>Database Server</a:t>
                      </a:r>
                    </a:p>
                  </a:txBody>
                  <a:tcPr/>
                </a:tc>
                <a:extLst>
                  <a:ext uri="{0D108BD9-81ED-4DB2-BD59-A6C34878D82A}">
                    <a16:rowId xmlns:a16="http://schemas.microsoft.com/office/drawing/2014/main" val="4202709914"/>
                  </a:ext>
                </a:extLst>
              </a:tr>
              <a:tr h="494795">
                <a:tc>
                  <a:txBody>
                    <a:bodyPr/>
                    <a:lstStyle/>
                    <a:p>
                      <a:pPr algn="ctr"/>
                      <a:r>
                        <a:rPr lang="en-US" sz="1400" dirty="0"/>
                        <a:t>Data Entry</a:t>
                      </a:r>
                    </a:p>
                  </a:txBody>
                  <a:tcPr/>
                </a:tc>
                <a:tc>
                  <a:txBody>
                    <a:bodyPr/>
                    <a:lstStyle/>
                    <a:p>
                      <a:pPr algn="ctr"/>
                      <a:r>
                        <a:rPr lang="en-US" sz="1400" dirty="0"/>
                        <a:t>Data Entry</a:t>
                      </a:r>
                    </a:p>
                  </a:txBody>
                  <a:tcPr/>
                </a:tc>
                <a:extLst>
                  <a:ext uri="{0D108BD9-81ED-4DB2-BD59-A6C34878D82A}">
                    <a16:rowId xmlns:a16="http://schemas.microsoft.com/office/drawing/2014/main" val="2030504944"/>
                  </a:ext>
                </a:extLst>
              </a:tr>
            </a:tbl>
          </a:graphicData>
        </a:graphic>
      </p:graphicFrame>
      <p:sp>
        <p:nvSpPr>
          <p:cNvPr id="4" name="Date Placeholder 3">
            <a:extLst>
              <a:ext uri="{FF2B5EF4-FFF2-40B4-BE49-F238E27FC236}">
                <a16:creationId xmlns:a16="http://schemas.microsoft.com/office/drawing/2014/main" id="{69FAFCF6-B5B0-4094-BDEE-92E1D4D60238}"/>
              </a:ext>
            </a:extLst>
          </p:cNvPr>
          <p:cNvSpPr>
            <a:spLocks noGrp="1"/>
          </p:cNvSpPr>
          <p:nvPr>
            <p:ph type="dt" sz="half" idx="10"/>
          </p:nvPr>
        </p:nvSpPr>
        <p:spPr>
          <a:xfrm>
            <a:off x="9393840" y="6264136"/>
            <a:ext cx="1343706" cy="365125"/>
          </a:xfrm>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9BB6438F-C585-4F31-B137-E5C154F68C00}"/>
              </a:ext>
            </a:extLst>
          </p:cNvPr>
          <p:cNvSpPr>
            <a:spLocks noGrp="1"/>
          </p:cNvSpPr>
          <p:nvPr>
            <p:ph type="sldNum" sz="quarter" idx="12"/>
          </p:nvPr>
        </p:nvSpPr>
        <p:spPr>
          <a:xfrm>
            <a:off x="10737546" y="6138662"/>
            <a:ext cx="1062155" cy="490599"/>
          </a:xfrm>
        </p:spPr>
        <p:txBody>
          <a:bodyPr/>
          <a:lstStyle/>
          <a:p>
            <a:fld id="{D57F1E4F-1CFF-5643-939E-217C01CDF565}" type="slidenum">
              <a:rPr lang="en-US" smtClean="0"/>
              <a:pPr/>
              <a:t>18</a:t>
            </a:fld>
            <a:endParaRPr lang="en-US" dirty="0"/>
          </a:p>
        </p:txBody>
      </p:sp>
      <p:sp>
        <p:nvSpPr>
          <p:cNvPr id="7" name="TextBox 6">
            <a:extLst>
              <a:ext uri="{FF2B5EF4-FFF2-40B4-BE49-F238E27FC236}">
                <a16:creationId xmlns:a16="http://schemas.microsoft.com/office/drawing/2014/main" id="{143C91D6-4B9E-4863-8534-5EAD12CB1043}"/>
              </a:ext>
            </a:extLst>
          </p:cNvPr>
          <p:cNvSpPr txBox="1"/>
          <p:nvPr/>
        </p:nvSpPr>
        <p:spPr>
          <a:xfrm>
            <a:off x="1035170" y="2292191"/>
            <a:ext cx="2665562" cy="369332"/>
          </a:xfrm>
          <a:prstGeom prst="rect">
            <a:avLst/>
          </a:prstGeom>
          <a:noFill/>
        </p:spPr>
        <p:txBody>
          <a:bodyPr wrap="square" rtlCol="0">
            <a:spAutoFit/>
          </a:bodyPr>
          <a:lstStyle/>
          <a:p>
            <a:r>
              <a:rPr lang="en-US" b="1" dirty="0"/>
              <a:t>Finding Alternatives -</a:t>
            </a:r>
          </a:p>
        </p:txBody>
      </p:sp>
      <p:sp>
        <p:nvSpPr>
          <p:cNvPr id="9" name="TextBox 8">
            <a:extLst>
              <a:ext uri="{FF2B5EF4-FFF2-40B4-BE49-F238E27FC236}">
                <a16:creationId xmlns:a16="http://schemas.microsoft.com/office/drawing/2014/main" id="{F4A30509-926D-4881-8412-99ABC3B70365}"/>
              </a:ext>
            </a:extLst>
          </p:cNvPr>
          <p:cNvSpPr txBox="1"/>
          <p:nvPr/>
        </p:nvSpPr>
        <p:spPr>
          <a:xfrm>
            <a:off x="4553835" y="2650603"/>
            <a:ext cx="4840005" cy="307777"/>
          </a:xfrm>
          <a:prstGeom prst="rect">
            <a:avLst/>
          </a:prstGeom>
          <a:noFill/>
        </p:spPr>
        <p:txBody>
          <a:bodyPr wrap="square" rtlCol="0">
            <a:spAutoFit/>
          </a:bodyPr>
          <a:lstStyle/>
          <a:p>
            <a:r>
              <a:rPr lang="en-US" sz="1400" dirty="0"/>
              <a:t>Table 1.1: Description of Alternatives</a:t>
            </a:r>
          </a:p>
        </p:txBody>
      </p:sp>
    </p:spTree>
    <p:extLst>
      <p:ext uri="{BB962C8B-B14F-4D97-AF65-F5344CB8AC3E}">
        <p14:creationId xmlns:p14="http://schemas.microsoft.com/office/powerpoint/2010/main" val="2915272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00BA-9BAC-4D24-A8C5-FCA28CA50EA1}"/>
              </a:ext>
            </a:extLst>
          </p:cNvPr>
          <p:cNvSpPr>
            <a:spLocks noGrp="1"/>
          </p:cNvSpPr>
          <p:nvPr>
            <p:ph type="title"/>
          </p:nvPr>
        </p:nvSpPr>
        <p:spPr/>
        <p:txBody>
          <a:bodyPr/>
          <a:lstStyle/>
          <a:p>
            <a:r>
              <a:rPr lang="en-US" dirty="0"/>
              <a:t>COST ANALYSIS:</a:t>
            </a:r>
          </a:p>
        </p:txBody>
      </p:sp>
      <p:graphicFrame>
        <p:nvGraphicFramePr>
          <p:cNvPr id="6" name="Table 6">
            <a:extLst>
              <a:ext uri="{FF2B5EF4-FFF2-40B4-BE49-F238E27FC236}">
                <a16:creationId xmlns:a16="http://schemas.microsoft.com/office/drawing/2014/main" id="{4BE113BA-6738-41D1-AC21-D8024D055DB4}"/>
              </a:ext>
            </a:extLst>
          </p:cNvPr>
          <p:cNvGraphicFramePr>
            <a:graphicFrameLocks noGrp="1"/>
          </p:cNvGraphicFramePr>
          <p:nvPr>
            <p:ph idx="1"/>
            <p:extLst>
              <p:ext uri="{D42A27DB-BD31-4B8C-83A1-F6EECF244321}">
                <p14:modId xmlns:p14="http://schemas.microsoft.com/office/powerpoint/2010/main" val="4078616282"/>
              </p:ext>
            </p:extLst>
          </p:nvPr>
        </p:nvGraphicFramePr>
        <p:xfrm>
          <a:off x="1765032" y="3219684"/>
          <a:ext cx="8629798" cy="2918977"/>
        </p:xfrm>
        <a:graphic>
          <a:graphicData uri="http://schemas.openxmlformats.org/drawingml/2006/table">
            <a:tbl>
              <a:tblPr firstRow="1" bandRow="1">
                <a:tableStyleId>{5C22544A-7EE6-4342-B048-85BDC9FD1C3A}</a:tableStyleId>
              </a:tblPr>
              <a:tblGrid>
                <a:gridCol w="2057435">
                  <a:extLst>
                    <a:ext uri="{9D8B030D-6E8A-4147-A177-3AD203B41FA5}">
                      <a16:colId xmlns:a16="http://schemas.microsoft.com/office/drawing/2014/main" val="218961066"/>
                    </a:ext>
                  </a:extLst>
                </a:gridCol>
                <a:gridCol w="4434716">
                  <a:extLst>
                    <a:ext uri="{9D8B030D-6E8A-4147-A177-3AD203B41FA5}">
                      <a16:colId xmlns:a16="http://schemas.microsoft.com/office/drawing/2014/main" val="1203648723"/>
                    </a:ext>
                  </a:extLst>
                </a:gridCol>
                <a:gridCol w="2137647">
                  <a:extLst>
                    <a:ext uri="{9D8B030D-6E8A-4147-A177-3AD203B41FA5}">
                      <a16:colId xmlns:a16="http://schemas.microsoft.com/office/drawing/2014/main" val="2845923519"/>
                    </a:ext>
                  </a:extLst>
                </a:gridCol>
              </a:tblGrid>
              <a:tr h="415444">
                <a:tc>
                  <a:txBody>
                    <a:bodyPr/>
                    <a:lstStyle/>
                    <a:p>
                      <a:pPr algn="ctr"/>
                      <a:r>
                        <a:rPr lang="en-US" dirty="0"/>
                        <a:t>Serial 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Item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Amount (Tk)</a:t>
                      </a:r>
                    </a:p>
                  </a:txBody>
                  <a:tcPr/>
                </a:tc>
                <a:extLst>
                  <a:ext uri="{0D108BD9-81ED-4DB2-BD59-A6C34878D82A}">
                    <a16:rowId xmlns:a16="http://schemas.microsoft.com/office/drawing/2014/main" val="416117096"/>
                  </a:ext>
                </a:extLst>
              </a:tr>
              <a:tr h="426313">
                <a:tc>
                  <a:txBody>
                    <a:bodyPr/>
                    <a:lstStyle/>
                    <a:p>
                      <a:pPr algn="ctr"/>
                      <a:r>
                        <a:rPr lang="en-US" sz="1400" dirty="0"/>
                        <a:t>1</a:t>
                      </a:r>
                    </a:p>
                  </a:txBody>
                  <a:tcPr/>
                </a:tc>
                <a:tc>
                  <a:txBody>
                    <a:bodyPr/>
                    <a:lstStyle/>
                    <a:p>
                      <a:pPr algn="ctr"/>
                      <a:r>
                        <a:rPr lang="en-US" sz="1400" dirty="0"/>
                        <a:t>Building Project using software </a:t>
                      </a:r>
                      <a:r>
                        <a:rPr lang="en-US" sz="1400" dirty="0" err="1"/>
                        <a:t>developement</a:t>
                      </a:r>
                      <a:endParaRPr lang="en-US" sz="1400" dirty="0"/>
                    </a:p>
                  </a:txBody>
                  <a:tcPr/>
                </a:tc>
                <a:tc>
                  <a:txBody>
                    <a:bodyPr/>
                    <a:lstStyle/>
                    <a:p>
                      <a:pPr algn="ctr"/>
                      <a:r>
                        <a:rPr lang="en-US" sz="1400" dirty="0"/>
                        <a:t>50,000</a:t>
                      </a:r>
                    </a:p>
                  </a:txBody>
                  <a:tcPr/>
                </a:tc>
                <a:extLst>
                  <a:ext uri="{0D108BD9-81ED-4DB2-BD59-A6C34878D82A}">
                    <a16:rowId xmlns:a16="http://schemas.microsoft.com/office/drawing/2014/main" val="437741628"/>
                  </a:ext>
                </a:extLst>
              </a:tr>
              <a:tr h="415444">
                <a:tc>
                  <a:txBody>
                    <a:bodyPr/>
                    <a:lstStyle/>
                    <a:p>
                      <a:pPr algn="ctr"/>
                      <a:r>
                        <a:rPr lang="en-US" sz="1400" dirty="0"/>
                        <a:t>2</a:t>
                      </a:r>
                    </a:p>
                  </a:txBody>
                  <a:tcPr/>
                </a:tc>
                <a:tc>
                  <a:txBody>
                    <a:bodyPr/>
                    <a:lstStyle/>
                    <a:p>
                      <a:pPr algn="ctr"/>
                      <a:r>
                        <a:rPr lang="en-US" sz="1400" dirty="0"/>
                        <a:t>Personal PC</a:t>
                      </a:r>
                    </a:p>
                  </a:txBody>
                  <a:tcPr/>
                </a:tc>
                <a:tc>
                  <a:txBody>
                    <a:bodyPr/>
                    <a:lstStyle/>
                    <a:p>
                      <a:pPr algn="ctr"/>
                      <a:r>
                        <a:rPr lang="en-US" sz="1400" dirty="0"/>
                        <a:t>40,000</a:t>
                      </a:r>
                    </a:p>
                  </a:txBody>
                  <a:tcPr/>
                </a:tc>
                <a:extLst>
                  <a:ext uri="{0D108BD9-81ED-4DB2-BD59-A6C34878D82A}">
                    <a16:rowId xmlns:a16="http://schemas.microsoft.com/office/drawing/2014/main" val="3659019485"/>
                  </a:ext>
                </a:extLst>
              </a:tr>
              <a:tr h="415444">
                <a:tc>
                  <a:txBody>
                    <a:bodyPr/>
                    <a:lstStyle/>
                    <a:p>
                      <a:pPr algn="ctr"/>
                      <a:r>
                        <a:rPr lang="en-US" sz="1400" dirty="0"/>
                        <a:t>3</a:t>
                      </a:r>
                    </a:p>
                  </a:txBody>
                  <a:tcPr/>
                </a:tc>
                <a:tc>
                  <a:txBody>
                    <a:bodyPr/>
                    <a:lstStyle/>
                    <a:p>
                      <a:pPr algn="ctr"/>
                      <a:r>
                        <a:rPr lang="en-US" sz="1400" dirty="0"/>
                        <a:t>Web Server</a:t>
                      </a:r>
                    </a:p>
                  </a:txBody>
                  <a:tcPr/>
                </a:tc>
                <a:tc>
                  <a:txBody>
                    <a:bodyPr/>
                    <a:lstStyle/>
                    <a:p>
                      <a:pPr algn="ctr"/>
                      <a:r>
                        <a:rPr lang="en-US" sz="1400" dirty="0"/>
                        <a:t>35,000</a:t>
                      </a:r>
                    </a:p>
                  </a:txBody>
                  <a:tcPr/>
                </a:tc>
                <a:extLst>
                  <a:ext uri="{0D108BD9-81ED-4DB2-BD59-A6C34878D82A}">
                    <a16:rowId xmlns:a16="http://schemas.microsoft.com/office/drawing/2014/main" val="589354068"/>
                  </a:ext>
                </a:extLst>
              </a:tr>
              <a:tr h="415444">
                <a:tc>
                  <a:txBody>
                    <a:bodyPr/>
                    <a:lstStyle/>
                    <a:p>
                      <a:pPr algn="ctr"/>
                      <a:r>
                        <a:rPr lang="en-US" sz="1400" dirty="0"/>
                        <a:t>4</a:t>
                      </a:r>
                    </a:p>
                  </a:txBody>
                  <a:tcPr/>
                </a:tc>
                <a:tc>
                  <a:txBody>
                    <a:bodyPr/>
                    <a:lstStyle/>
                    <a:p>
                      <a:pPr algn="ctr"/>
                      <a:r>
                        <a:rPr lang="en-US" sz="1400" dirty="0"/>
                        <a:t>Database Server</a:t>
                      </a:r>
                    </a:p>
                  </a:txBody>
                  <a:tcPr/>
                </a:tc>
                <a:tc>
                  <a:txBody>
                    <a:bodyPr/>
                    <a:lstStyle/>
                    <a:p>
                      <a:pPr algn="ctr"/>
                      <a:r>
                        <a:rPr lang="en-US" sz="1400" dirty="0"/>
                        <a:t>25,000</a:t>
                      </a:r>
                    </a:p>
                  </a:txBody>
                  <a:tcPr/>
                </a:tc>
                <a:extLst>
                  <a:ext uri="{0D108BD9-81ED-4DB2-BD59-A6C34878D82A}">
                    <a16:rowId xmlns:a16="http://schemas.microsoft.com/office/drawing/2014/main" val="4202709914"/>
                  </a:ext>
                </a:extLst>
              </a:tr>
              <a:tr h="415444">
                <a:tc>
                  <a:txBody>
                    <a:bodyPr/>
                    <a:lstStyle/>
                    <a:p>
                      <a:pPr algn="ctr"/>
                      <a:r>
                        <a:rPr lang="en-US" sz="1400" dirty="0"/>
                        <a:t>5</a:t>
                      </a:r>
                    </a:p>
                  </a:txBody>
                  <a:tcPr/>
                </a:tc>
                <a:tc>
                  <a:txBody>
                    <a:bodyPr/>
                    <a:lstStyle/>
                    <a:p>
                      <a:pPr algn="ctr"/>
                      <a:r>
                        <a:rPr lang="en-US" sz="1400" dirty="0"/>
                        <a:t>Data Entry</a:t>
                      </a:r>
                    </a:p>
                  </a:txBody>
                  <a:tcPr/>
                </a:tc>
                <a:tc>
                  <a:txBody>
                    <a:bodyPr/>
                    <a:lstStyle/>
                    <a:p>
                      <a:pPr algn="ctr"/>
                      <a:r>
                        <a:rPr lang="en-US" sz="1400" dirty="0"/>
                        <a:t>20,000</a:t>
                      </a:r>
                    </a:p>
                  </a:txBody>
                  <a:tcPr/>
                </a:tc>
                <a:extLst>
                  <a:ext uri="{0D108BD9-81ED-4DB2-BD59-A6C34878D82A}">
                    <a16:rowId xmlns:a16="http://schemas.microsoft.com/office/drawing/2014/main" val="2030504944"/>
                  </a:ext>
                </a:extLst>
              </a:tr>
              <a:tr h="415444">
                <a:tc>
                  <a:txBody>
                    <a:bodyPr/>
                    <a:lstStyle/>
                    <a:p>
                      <a:pPr algn="ctr"/>
                      <a:endParaRPr lang="en-US" sz="1400" dirty="0"/>
                    </a:p>
                  </a:txBody>
                  <a:tcPr/>
                </a:tc>
                <a:tc>
                  <a:txBody>
                    <a:bodyPr/>
                    <a:lstStyle/>
                    <a:p>
                      <a:pPr algn="r"/>
                      <a:r>
                        <a:rPr lang="en-US" sz="1400" b="1" dirty="0"/>
                        <a:t>Total</a:t>
                      </a:r>
                    </a:p>
                  </a:txBody>
                  <a:tcPr/>
                </a:tc>
                <a:tc>
                  <a:txBody>
                    <a:bodyPr/>
                    <a:lstStyle/>
                    <a:p>
                      <a:pPr algn="ctr"/>
                      <a:r>
                        <a:rPr lang="en-US" sz="1400" dirty="0"/>
                        <a:t>1,70,000</a:t>
                      </a:r>
                    </a:p>
                  </a:txBody>
                  <a:tcPr/>
                </a:tc>
                <a:extLst>
                  <a:ext uri="{0D108BD9-81ED-4DB2-BD59-A6C34878D82A}">
                    <a16:rowId xmlns:a16="http://schemas.microsoft.com/office/drawing/2014/main" val="187673598"/>
                  </a:ext>
                </a:extLst>
              </a:tr>
            </a:tbl>
          </a:graphicData>
        </a:graphic>
      </p:graphicFrame>
      <p:sp>
        <p:nvSpPr>
          <p:cNvPr id="4" name="Date Placeholder 3">
            <a:extLst>
              <a:ext uri="{FF2B5EF4-FFF2-40B4-BE49-F238E27FC236}">
                <a16:creationId xmlns:a16="http://schemas.microsoft.com/office/drawing/2014/main" id="{69FAFCF6-B5B0-4094-BDEE-92E1D4D60238}"/>
              </a:ext>
            </a:extLst>
          </p:cNvPr>
          <p:cNvSpPr>
            <a:spLocks noGrp="1"/>
          </p:cNvSpPr>
          <p:nvPr>
            <p:ph type="dt" sz="half" idx="10"/>
          </p:nvPr>
        </p:nvSpPr>
        <p:spPr>
          <a:xfrm>
            <a:off x="9393840" y="6264136"/>
            <a:ext cx="1343706" cy="365125"/>
          </a:xfrm>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9BB6438F-C585-4F31-B137-E5C154F68C00}"/>
              </a:ext>
            </a:extLst>
          </p:cNvPr>
          <p:cNvSpPr>
            <a:spLocks noGrp="1"/>
          </p:cNvSpPr>
          <p:nvPr>
            <p:ph type="sldNum" sz="quarter" idx="12"/>
          </p:nvPr>
        </p:nvSpPr>
        <p:spPr>
          <a:xfrm>
            <a:off x="10737546" y="6138662"/>
            <a:ext cx="1062155" cy="490599"/>
          </a:xfrm>
        </p:spPr>
        <p:txBody>
          <a:bodyPr/>
          <a:lstStyle/>
          <a:p>
            <a:fld id="{D57F1E4F-1CFF-5643-939E-217C01CDF565}" type="slidenum">
              <a:rPr lang="en-US" smtClean="0"/>
              <a:pPr/>
              <a:t>19</a:t>
            </a:fld>
            <a:endParaRPr lang="en-US" dirty="0"/>
          </a:p>
        </p:txBody>
      </p:sp>
      <p:sp>
        <p:nvSpPr>
          <p:cNvPr id="7" name="TextBox 6">
            <a:extLst>
              <a:ext uri="{FF2B5EF4-FFF2-40B4-BE49-F238E27FC236}">
                <a16:creationId xmlns:a16="http://schemas.microsoft.com/office/drawing/2014/main" id="{143C91D6-4B9E-4863-8534-5EAD12CB1043}"/>
              </a:ext>
            </a:extLst>
          </p:cNvPr>
          <p:cNvSpPr txBox="1"/>
          <p:nvPr/>
        </p:nvSpPr>
        <p:spPr>
          <a:xfrm>
            <a:off x="1035170" y="2292191"/>
            <a:ext cx="2665562" cy="369332"/>
          </a:xfrm>
          <a:prstGeom prst="rect">
            <a:avLst/>
          </a:prstGeom>
          <a:noFill/>
        </p:spPr>
        <p:txBody>
          <a:bodyPr wrap="square" rtlCol="0">
            <a:spAutoFit/>
          </a:bodyPr>
          <a:lstStyle/>
          <a:p>
            <a:r>
              <a:rPr lang="en-US" b="1" dirty="0"/>
              <a:t>Alternative 1 -</a:t>
            </a:r>
          </a:p>
        </p:txBody>
      </p:sp>
      <p:sp>
        <p:nvSpPr>
          <p:cNvPr id="9" name="TextBox 8">
            <a:extLst>
              <a:ext uri="{FF2B5EF4-FFF2-40B4-BE49-F238E27FC236}">
                <a16:creationId xmlns:a16="http://schemas.microsoft.com/office/drawing/2014/main" id="{F4A30509-926D-4881-8412-99ABC3B70365}"/>
              </a:ext>
            </a:extLst>
          </p:cNvPr>
          <p:cNvSpPr txBox="1"/>
          <p:nvPr/>
        </p:nvSpPr>
        <p:spPr>
          <a:xfrm>
            <a:off x="4553835" y="2650603"/>
            <a:ext cx="4840005" cy="307777"/>
          </a:xfrm>
          <a:prstGeom prst="rect">
            <a:avLst/>
          </a:prstGeom>
          <a:noFill/>
        </p:spPr>
        <p:txBody>
          <a:bodyPr wrap="square" rtlCol="0">
            <a:spAutoFit/>
          </a:bodyPr>
          <a:lstStyle/>
          <a:p>
            <a:r>
              <a:rPr lang="en-US" sz="1400" dirty="0"/>
              <a:t>Table 1.3 : Summary of cost for alternative 1</a:t>
            </a:r>
          </a:p>
        </p:txBody>
      </p:sp>
    </p:spTree>
    <p:extLst>
      <p:ext uri="{BB962C8B-B14F-4D97-AF65-F5344CB8AC3E}">
        <p14:creationId xmlns:p14="http://schemas.microsoft.com/office/powerpoint/2010/main" val="1764399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A0C-8838-41C9-A52B-CD63E9273072}"/>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370D4E1D-3C05-437B-BC5E-26AE97666FBD}"/>
              </a:ext>
            </a:extLst>
          </p:cNvPr>
          <p:cNvSpPr>
            <a:spLocks noGrp="1"/>
          </p:cNvSpPr>
          <p:nvPr>
            <p:ph type="body" idx="1"/>
          </p:nvPr>
        </p:nvSpPr>
        <p:spPr>
          <a:xfrm>
            <a:off x="810000" y="1628386"/>
            <a:ext cx="5189857" cy="576262"/>
          </a:xfrm>
        </p:spPr>
        <p:txBody>
          <a:bodyPr/>
          <a:lstStyle/>
          <a:p>
            <a:endParaRPr lang="en-US" dirty="0"/>
          </a:p>
        </p:txBody>
      </p:sp>
      <p:sp>
        <p:nvSpPr>
          <p:cNvPr id="4" name="Content Placeholder 3">
            <a:extLst>
              <a:ext uri="{FF2B5EF4-FFF2-40B4-BE49-F238E27FC236}">
                <a16:creationId xmlns:a16="http://schemas.microsoft.com/office/drawing/2014/main" id="{BD0F7F18-15DA-430C-AD25-05C0A4D89E99}"/>
              </a:ext>
            </a:extLst>
          </p:cNvPr>
          <p:cNvSpPr>
            <a:spLocks noGrp="1"/>
          </p:cNvSpPr>
          <p:nvPr>
            <p:ph sz="half" idx="2"/>
          </p:nvPr>
        </p:nvSpPr>
        <p:spPr>
          <a:xfrm>
            <a:off x="814729" y="2415396"/>
            <a:ext cx="5189856" cy="3991091"/>
          </a:xfrm>
        </p:spPr>
        <p:txBody>
          <a:bodyPr>
            <a:normAutofit fontScale="85000" lnSpcReduction="20000"/>
          </a:bodyPr>
          <a:lstStyle/>
          <a:p>
            <a:pPr>
              <a:buFont typeface="Wingdings" panose="05000000000000000000" pitchFamily="2" charset="2"/>
              <a:buChar char="q"/>
            </a:pPr>
            <a:r>
              <a:rPr lang="en-US" sz="2400" dirty="0"/>
              <a:t>Problem Statements</a:t>
            </a:r>
          </a:p>
          <a:p>
            <a:pPr>
              <a:buFont typeface="Wingdings" panose="05000000000000000000" pitchFamily="2" charset="2"/>
              <a:buChar char="q"/>
            </a:pPr>
            <a:r>
              <a:rPr lang="en-US" sz="2400" dirty="0"/>
              <a:t>Motivation</a:t>
            </a:r>
          </a:p>
          <a:p>
            <a:pPr>
              <a:buFont typeface="Wingdings" panose="05000000000000000000" pitchFamily="2" charset="2"/>
              <a:buChar char="q"/>
            </a:pPr>
            <a:r>
              <a:rPr lang="en-US" sz="2400" dirty="0"/>
              <a:t>Problem Objectives</a:t>
            </a:r>
          </a:p>
          <a:p>
            <a:pPr>
              <a:buFont typeface="Wingdings" panose="05000000000000000000" pitchFamily="2" charset="2"/>
              <a:buChar char="q"/>
            </a:pPr>
            <a:r>
              <a:rPr lang="en-US" sz="2400" dirty="0"/>
              <a:t>Preliminary Solution</a:t>
            </a:r>
          </a:p>
          <a:p>
            <a:pPr>
              <a:buFont typeface="Wingdings" panose="05000000000000000000" pitchFamily="2" charset="2"/>
              <a:buChar char="q"/>
            </a:pPr>
            <a:r>
              <a:rPr lang="en-US" sz="2400" dirty="0"/>
              <a:t>Use Case Diagram</a:t>
            </a:r>
          </a:p>
          <a:p>
            <a:pPr>
              <a:buFont typeface="Wingdings" panose="05000000000000000000" pitchFamily="2" charset="2"/>
              <a:buChar char="q"/>
            </a:pPr>
            <a:r>
              <a:rPr lang="en-US" sz="2400" dirty="0"/>
              <a:t>Activity Diagram</a:t>
            </a:r>
          </a:p>
          <a:p>
            <a:pPr>
              <a:buFont typeface="Wingdings" panose="05000000000000000000" pitchFamily="2" charset="2"/>
              <a:buChar char="q"/>
            </a:pPr>
            <a:r>
              <a:rPr lang="en-US" sz="2400" dirty="0"/>
              <a:t>Project scopes</a:t>
            </a:r>
          </a:p>
          <a:p>
            <a:pPr marL="0" indent="0">
              <a:buNone/>
            </a:pPr>
            <a:r>
              <a:rPr lang="en-US" sz="2400" dirty="0"/>
              <a:t>	</a:t>
            </a:r>
            <a:r>
              <a:rPr lang="en-US" sz="2400" dirty="0" err="1"/>
              <a:t>i</a:t>
            </a:r>
            <a:r>
              <a:rPr lang="en-US" sz="2400" dirty="0"/>
              <a:t>) Functions/Functional Requirements</a:t>
            </a:r>
          </a:p>
          <a:p>
            <a:pPr marL="0" indent="0">
              <a:buNone/>
            </a:pPr>
            <a:r>
              <a:rPr lang="en-US" sz="2400" dirty="0"/>
              <a:t>	ii) Features/Non Functional 			    Requirements</a:t>
            </a:r>
          </a:p>
          <a:p>
            <a:pPr marL="0" indent="0">
              <a:buNone/>
            </a:pPr>
            <a:endParaRPr lang="en-US" dirty="0"/>
          </a:p>
          <a:p>
            <a:endParaRPr lang="en-US" dirty="0"/>
          </a:p>
          <a:p>
            <a:endParaRPr lang="en-US" dirty="0"/>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4A8C1622-908C-4AA5-A18C-E3190535CBA9}"/>
              </a:ext>
            </a:extLst>
          </p:cNvPr>
          <p:cNvSpPr>
            <a:spLocks noGrp="1"/>
          </p:cNvSpPr>
          <p:nvPr>
            <p:ph type="body" sz="quarter" idx="3"/>
          </p:nvPr>
        </p:nvSpPr>
        <p:spPr>
          <a:xfrm>
            <a:off x="6095999" y="1628386"/>
            <a:ext cx="5194583" cy="576262"/>
          </a:xfrm>
        </p:spPr>
        <p:txBody>
          <a:bodyPr/>
          <a:lstStyle/>
          <a:p>
            <a:endParaRPr lang="en-US" dirty="0"/>
          </a:p>
        </p:txBody>
      </p:sp>
      <p:sp>
        <p:nvSpPr>
          <p:cNvPr id="6" name="Content Placeholder 5">
            <a:extLst>
              <a:ext uri="{FF2B5EF4-FFF2-40B4-BE49-F238E27FC236}">
                <a16:creationId xmlns:a16="http://schemas.microsoft.com/office/drawing/2014/main" id="{A518C765-70F0-4081-A5FF-67AA88C8C7B0}"/>
              </a:ext>
            </a:extLst>
          </p:cNvPr>
          <p:cNvSpPr>
            <a:spLocks noGrp="1"/>
          </p:cNvSpPr>
          <p:nvPr>
            <p:ph sz="quarter" idx="4"/>
          </p:nvPr>
        </p:nvSpPr>
        <p:spPr>
          <a:xfrm>
            <a:off x="6095999" y="2415396"/>
            <a:ext cx="5194583" cy="3655349"/>
          </a:xfrm>
        </p:spPr>
        <p:txBody>
          <a:bodyPr>
            <a:normAutofit fontScale="85000" lnSpcReduction="20000"/>
          </a:bodyPr>
          <a:lstStyle/>
          <a:p>
            <a:pPr>
              <a:buFont typeface="Wingdings" panose="05000000000000000000" pitchFamily="2" charset="2"/>
              <a:buChar char="q"/>
            </a:pPr>
            <a:r>
              <a:rPr lang="en-US" sz="2400" dirty="0"/>
              <a:t>Project </a:t>
            </a:r>
            <a:r>
              <a:rPr lang="en-US" sz="2400" dirty="0" err="1"/>
              <a:t>Stackholder</a:t>
            </a:r>
            <a:endParaRPr lang="en-US" sz="2400" dirty="0"/>
          </a:p>
          <a:p>
            <a:pPr>
              <a:buFont typeface="Wingdings" panose="05000000000000000000" pitchFamily="2" charset="2"/>
              <a:buChar char="q"/>
            </a:pPr>
            <a:r>
              <a:rPr lang="en-US" sz="2400" dirty="0"/>
              <a:t>ER – Diagram</a:t>
            </a:r>
          </a:p>
          <a:p>
            <a:pPr>
              <a:buFont typeface="Wingdings" panose="05000000000000000000" pitchFamily="2" charset="2"/>
              <a:buChar char="q"/>
            </a:pPr>
            <a:r>
              <a:rPr lang="en-US" sz="2400" dirty="0"/>
              <a:t>UI – Design</a:t>
            </a:r>
          </a:p>
          <a:p>
            <a:pPr>
              <a:buFont typeface="Wingdings" panose="05000000000000000000" pitchFamily="2" charset="2"/>
              <a:buChar char="q"/>
            </a:pPr>
            <a:r>
              <a:rPr lang="en-US" sz="2400" dirty="0"/>
              <a:t>Cost Analysis</a:t>
            </a:r>
          </a:p>
          <a:p>
            <a:pPr>
              <a:buFont typeface="Wingdings" panose="05000000000000000000" pitchFamily="2" charset="2"/>
              <a:buChar char="q"/>
            </a:pPr>
            <a:r>
              <a:rPr lang="en-US" sz="2400" dirty="0"/>
              <a:t>Conclusion</a:t>
            </a:r>
          </a:p>
          <a:p>
            <a:pPr>
              <a:buFont typeface="Wingdings" panose="05000000000000000000" pitchFamily="2" charset="2"/>
              <a:buChar char="q"/>
            </a:pPr>
            <a:r>
              <a:rPr lang="en-US" sz="2400" dirty="0"/>
              <a:t>Question &amp; Answer</a:t>
            </a:r>
          </a:p>
          <a:p>
            <a:endParaRPr lang="en-US" dirty="0"/>
          </a:p>
          <a:p>
            <a:endParaRPr lang="en-US" dirty="0"/>
          </a:p>
          <a:p>
            <a:endParaRPr lang="en-US" dirty="0"/>
          </a:p>
        </p:txBody>
      </p:sp>
      <p:sp>
        <p:nvSpPr>
          <p:cNvPr id="7" name="Date Placeholder 6">
            <a:extLst>
              <a:ext uri="{FF2B5EF4-FFF2-40B4-BE49-F238E27FC236}">
                <a16:creationId xmlns:a16="http://schemas.microsoft.com/office/drawing/2014/main" id="{157167F6-0F07-4F8D-ACB9-845E71EAE59C}"/>
              </a:ext>
            </a:extLst>
          </p:cNvPr>
          <p:cNvSpPr>
            <a:spLocks noGrp="1"/>
          </p:cNvSpPr>
          <p:nvPr>
            <p:ph type="dt" sz="half" idx="10"/>
          </p:nvPr>
        </p:nvSpPr>
        <p:spPr/>
        <p:txBody>
          <a:bodyPr/>
          <a:lstStyle/>
          <a:p>
            <a:fld id="{481B1AB8-82F2-4A4B-9271-B05C9DA36F07}" type="datetime1">
              <a:rPr lang="en-US" smtClean="0"/>
              <a:t>12/1/2021</a:t>
            </a:fld>
            <a:endParaRPr lang="en-US" dirty="0"/>
          </a:p>
        </p:txBody>
      </p:sp>
      <p:sp>
        <p:nvSpPr>
          <p:cNvPr id="8" name="Slide Number Placeholder 7">
            <a:extLst>
              <a:ext uri="{FF2B5EF4-FFF2-40B4-BE49-F238E27FC236}">
                <a16:creationId xmlns:a16="http://schemas.microsoft.com/office/drawing/2014/main" id="{8D5DAD3D-4A99-4EA8-978E-F87AC795E726}"/>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37526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00BA-9BAC-4D24-A8C5-FCA28CA50EA1}"/>
              </a:ext>
            </a:extLst>
          </p:cNvPr>
          <p:cNvSpPr>
            <a:spLocks noGrp="1"/>
          </p:cNvSpPr>
          <p:nvPr>
            <p:ph type="title"/>
          </p:nvPr>
        </p:nvSpPr>
        <p:spPr/>
        <p:txBody>
          <a:bodyPr/>
          <a:lstStyle/>
          <a:p>
            <a:r>
              <a:rPr lang="en-US" dirty="0"/>
              <a:t>COST ANALYSIS: (Continued)</a:t>
            </a:r>
          </a:p>
        </p:txBody>
      </p:sp>
      <p:graphicFrame>
        <p:nvGraphicFramePr>
          <p:cNvPr id="6" name="Table 6">
            <a:extLst>
              <a:ext uri="{FF2B5EF4-FFF2-40B4-BE49-F238E27FC236}">
                <a16:creationId xmlns:a16="http://schemas.microsoft.com/office/drawing/2014/main" id="{4BE113BA-6738-41D1-AC21-D8024D055DB4}"/>
              </a:ext>
            </a:extLst>
          </p:cNvPr>
          <p:cNvGraphicFramePr>
            <a:graphicFrameLocks noGrp="1"/>
          </p:cNvGraphicFramePr>
          <p:nvPr>
            <p:ph idx="1"/>
            <p:extLst>
              <p:ext uri="{D42A27DB-BD31-4B8C-83A1-F6EECF244321}">
                <p14:modId xmlns:p14="http://schemas.microsoft.com/office/powerpoint/2010/main" val="3285459130"/>
              </p:ext>
            </p:extLst>
          </p:nvPr>
        </p:nvGraphicFramePr>
        <p:xfrm>
          <a:off x="1765032" y="3219684"/>
          <a:ext cx="8629798" cy="2918977"/>
        </p:xfrm>
        <a:graphic>
          <a:graphicData uri="http://schemas.openxmlformats.org/drawingml/2006/table">
            <a:tbl>
              <a:tblPr firstRow="1" bandRow="1">
                <a:tableStyleId>{5C22544A-7EE6-4342-B048-85BDC9FD1C3A}</a:tableStyleId>
              </a:tblPr>
              <a:tblGrid>
                <a:gridCol w="2057435">
                  <a:extLst>
                    <a:ext uri="{9D8B030D-6E8A-4147-A177-3AD203B41FA5}">
                      <a16:colId xmlns:a16="http://schemas.microsoft.com/office/drawing/2014/main" val="218961066"/>
                    </a:ext>
                  </a:extLst>
                </a:gridCol>
                <a:gridCol w="4434716">
                  <a:extLst>
                    <a:ext uri="{9D8B030D-6E8A-4147-A177-3AD203B41FA5}">
                      <a16:colId xmlns:a16="http://schemas.microsoft.com/office/drawing/2014/main" val="1203648723"/>
                    </a:ext>
                  </a:extLst>
                </a:gridCol>
                <a:gridCol w="2137647">
                  <a:extLst>
                    <a:ext uri="{9D8B030D-6E8A-4147-A177-3AD203B41FA5}">
                      <a16:colId xmlns:a16="http://schemas.microsoft.com/office/drawing/2014/main" val="2845923519"/>
                    </a:ext>
                  </a:extLst>
                </a:gridCol>
              </a:tblGrid>
              <a:tr h="415444">
                <a:tc>
                  <a:txBody>
                    <a:bodyPr/>
                    <a:lstStyle/>
                    <a:p>
                      <a:pPr algn="ctr"/>
                      <a:r>
                        <a:rPr lang="en-US" dirty="0"/>
                        <a:t>Serial 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Item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Amount (Tk)</a:t>
                      </a:r>
                    </a:p>
                  </a:txBody>
                  <a:tcPr/>
                </a:tc>
                <a:extLst>
                  <a:ext uri="{0D108BD9-81ED-4DB2-BD59-A6C34878D82A}">
                    <a16:rowId xmlns:a16="http://schemas.microsoft.com/office/drawing/2014/main" val="416117096"/>
                  </a:ext>
                </a:extLst>
              </a:tr>
              <a:tr h="426313">
                <a:tc>
                  <a:txBody>
                    <a:bodyPr/>
                    <a:lstStyle/>
                    <a:p>
                      <a:pPr algn="ctr"/>
                      <a:r>
                        <a:rPr lang="en-US" sz="1400" dirty="0"/>
                        <a:t>1</a:t>
                      </a:r>
                    </a:p>
                  </a:txBody>
                  <a:tcPr/>
                </a:tc>
                <a:tc>
                  <a:txBody>
                    <a:bodyPr/>
                    <a:lstStyle/>
                    <a:p>
                      <a:pPr algn="ctr"/>
                      <a:r>
                        <a:rPr lang="en-US" sz="1400" dirty="0"/>
                        <a:t>Building Project using software </a:t>
                      </a:r>
                      <a:r>
                        <a:rPr lang="en-US" sz="1400" dirty="0" err="1"/>
                        <a:t>developement</a:t>
                      </a:r>
                      <a:endParaRPr lang="en-US" sz="1400" dirty="0"/>
                    </a:p>
                  </a:txBody>
                  <a:tcPr/>
                </a:tc>
                <a:tc>
                  <a:txBody>
                    <a:bodyPr/>
                    <a:lstStyle/>
                    <a:p>
                      <a:pPr algn="ctr"/>
                      <a:r>
                        <a:rPr lang="en-US" sz="1400" dirty="0"/>
                        <a:t>50,000</a:t>
                      </a:r>
                    </a:p>
                  </a:txBody>
                  <a:tcPr/>
                </a:tc>
                <a:extLst>
                  <a:ext uri="{0D108BD9-81ED-4DB2-BD59-A6C34878D82A}">
                    <a16:rowId xmlns:a16="http://schemas.microsoft.com/office/drawing/2014/main" val="437741628"/>
                  </a:ext>
                </a:extLst>
              </a:tr>
              <a:tr h="415444">
                <a:tc>
                  <a:txBody>
                    <a:bodyPr/>
                    <a:lstStyle/>
                    <a:p>
                      <a:pPr algn="ctr"/>
                      <a:r>
                        <a:rPr lang="en-US" sz="1400" dirty="0"/>
                        <a:t>2</a:t>
                      </a:r>
                    </a:p>
                  </a:txBody>
                  <a:tcPr/>
                </a:tc>
                <a:tc>
                  <a:txBody>
                    <a:bodyPr/>
                    <a:lstStyle/>
                    <a:p>
                      <a:pPr algn="ctr"/>
                      <a:r>
                        <a:rPr lang="en-US" sz="1400" dirty="0"/>
                        <a:t>Workstation PC</a:t>
                      </a:r>
                    </a:p>
                  </a:txBody>
                  <a:tcPr/>
                </a:tc>
                <a:tc>
                  <a:txBody>
                    <a:bodyPr/>
                    <a:lstStyle/>
                    <a:p>
                      <a:pPr algn="ctr"/>
                      <a:r>
                        <a:rPr lang="en-US" sz="1400" dirty="0"/>
                        <a:t>80,000</a:t>
                      </a:r>
                    </a:p>
                  </a:txBody>
                  <a:tcPr/>
                </a:tc>
                <a:extLst>
                  <a:ext uri="{0D108BD9-81ED-4DB2-BD59-A6C34878D82A}">
                    <a16:rowId xmlns:a16="http://schemas.microsoft.com/office/drawing/2014/main" val="3659019485"/>
                  </a:ext>
                </a:extLst>
              </a:tr>
              <a:tr h="415444">
                <a:tc>
                  <a:txBody>
                    <a:bodyPr/>
                    <a:lstStyle/>
                    <a:p>
                      <a:pPr algn="ctr"/>
                      <a:r>
                        <a:rPr lang="en-US" sz="1400" dirty="0"/>
                        <a:t>3</a:t>
                      </a:r>
                    </a:p>
                  </a:txBody>
                  <a:tcPr/>
                </a:tc>
                <a:tc>
                  <a:txBody>
                    <a:bodyPr/>
                    <a:lstStyle/>
                    <a:p>
                      <a:pPr algn="ctr"/>
                      <a:r>
                        <a:rPr lang="en-US" sz="1400" dirty="0"/>
                        <a:t>Web Server</a:t>
                      </a:r>
                    </a:p>
                  </a:txBody>
                  <a:tcPr/>
                </a:tc>
                <a:tc>
                  <a:txBody>
                    <a:bodyPr/>
                    <a:lstStyle/>
                    <a:p>
                      <a:pPr algn="ctr"/>
                      <a:r>
                        <a:rPr lang="en-US" sz="1400" dirty="0"/>
                        <a:t>50,000</a:t>
                      </a:r>
                    </a:p>
                  </a:txBody>
                  <a:tcPr/>
                </a:tc>
                <a:extLst>
                  <a:ext uri="{0D108BD9-81ED-4DB2-BD59-A6C34878D82A}">
                    <a16:rowId xmlns:a16="http://schemas.microsoft.com/office/drawing/2014/main" val="589354068"/>
                  </a:ext>
                </a:extLst>
              </a:tr>
              <a:tr h="415444">
                <a:tc>
                  <a:txBody>
                    <a:bodyPr/>
                    <a:lstStyle/>
                    <a:p>
                      <a:pPr algn="ctr"/>
                      <a:r>
                        <a:rPr lang="en-US" sz="1400" dirty="0"/>
                        <a:t>4</a:t>
                      </a:r>
                    </a:p>
                  </a:txBody>
                  <a:tcPr/>
                </a:tc>
                <a:tc>
                  <a:txBody>
                    <a:bodyPr/>
                    <a:lstStyle/>
                    <a:p>
                      <a:pPr algn="ctr"/>
                      <a:r>
                        <a:rPr lang="en-US" sz="1400" dirty="0"/>
                        <a:t>Database Server</a:t>
                      </a:r>
                    </a:p>
                  </a:txBody>
                  <a:tcPr/>
                </a:tc>
                <a:tc>
                  <a:txBody>
                    <a:bodyPr/>
                    <a:lstStyle/>
                    <a:p>
                      <a:pPr algn="ctr"/>
                      <a:r>
                        <a:rPr lang="en-US" sz="1400" dirty="0"/>
                        <a:t>40,000</a:t>
                      </a:r>
                    </a:p>
                  </a:txBody>
                  <a:tcPr/>
                </a:tc>
                <a:extLst>
                  <a:ext uri="{0D108BD9-81ED-4DB2-BD59-A6C34878D82A}">
                    <a16:rowId xmlns:a16="http://schemas.microsoft.com/office/drawing/2014/main" val="4202709914"/>
                  </a:ext>
                </a:extLst>
              </a:tr>
              <a:tr h="415444">
                <a:tc>
                  <a:txBody>
                    <a:bodyPr/>
                    <a:lstStyle/>
                    <a:p>
                      <a:pPr algn="ctr"/>
                      <a:r>
                        <a:rPr lang="en-US" sz="1400" dirty="0"/>
                        <a:t>5</a:t>
                      </a:r>
                    </a:p>
                  </a:txBody>
                  <a:tcPr/>
                </a:tc>
                <a:tc>
                  <a:txBody>
                    <a:bodyPr/>
                    <a:lstStyle/>
                    <a:p>
                      <a:pPr algn="ctr"/>
                      <a:r>
                        <a:rPr lang="en-US" sz="1400" dirty="0"/>
                        <a:t>Data Entry</a:t>
                      </a:r>
                    </a:p>
                  </a:txBody>
                  <a:tcPr/>
                </a:tc>
                <a:tc>
                  <a:txBody>
                    <a:bodyPr/>
                    <a:lstStyle/>
                    <a:p>
                      <a:pPr algn="ctr"/>
                      <a:r>
                        <a:rPr lang="en-US" sz="1400" dirty="0"/>
                        <a:t>35,000</a:t>
                      </a:r>
                    </a:p>
                  </a:txBody>
                  <a:tcPr/>
                </a:tc>
                <a:extLst>
                  <a:ext uri="{0D108BD9-81ED-4DB2-BD59-A6C34878D82A}">
                    <a16:rowId xmlns:a16="http://schemas.microsoft.com/office/drawing/2014/main" val="2030504944"/>
                  </a:ext>
                </a:extLst>
              </a:tr>
              <a:tr h="415444">
                <a:tc>
                  <a:txBody>
                    <a:bodyPr/>
                    <a:lstStyle/>
                    <a:p>
                      <a:pPr algn="ctr"/>
                      <a:endParaRPr lang="en-US" sz="1400" dirty="0"/>
                    </a:p>
                  </a:txBody>
                  <a:tcPr/>
                </a:tc>
                <a:tc>
                  <a:txBody>
                    <a:bodyPr/>
                    <a:lstStyle/>
                    <a:p>
                      <a:pPr algn="r"/>
                      <a:r>
                        <a:rPr lang="en-US" sz="1400" b="1" dirty="0"/>
                        <a:t>Total</a:t>
                      </a:r>
                    </a:p>
                  </a:txBody>
                  <a:tcPr/>
                </a:tc>
                <a:tc>
                  <a:txBody>
                    <a:bodyPr/>
                    <a:lstStyle/>
                    <a:p>
                      <a:pPr algn="ctr"/>
                      <a:r>
                        <a:rPr lang="en-US" sz="1400" dirty="0"/>
                        <a:t>2,55,000</a:t>
                      </a:r>
                    </a:p>
                  </a:txBody>
                  <a:tcPr/>
                </a:tc>
                <a:extLst>
                  <a:ext uri="{0D108BD9-81ED-4DB2-BD59-A6C34878D82A}">
                    <a16:rowId xmlns:a16="http://schemas.microsoft.com/office/drawing/2014/main" val="187673598"/>
                  </a:ext>
                </a:extLst>
              </a:tr>
            </a:tbl>
          </a:graphicData>
        </a:graphic>
      </p:graphicFrame>
      <p:sp>
        <p:nvSpPr>
          <p:cNvPr id="4" name="Date Placeholder 3">
            <a:extLst>
              <a:ext uri="{FF2B5EF4-FFF2-40B4-BE49-F238E27FC236}">
                <a16:creationId xmlns:a16="http://schemas.microsoft.com/office/drawing/2014/main" id="{69FAFCF6-B5B0-4094-BDEE-92E1D4D60238}"/>
              </a:ext>
            </a:extLst>
          </p:cNvPr>
          <p:cNvSpPr>
            <a:spLocks noGrp="1"/>
          </p:cNvSpPr>
          <p:nvPr>
            <p:ph type="dt" sz="half" idx="10"/>
          </p:nvPr>
        </p:nvSpPr>
        <p:spPr>
          <a:xfrm>
            <a:off x="9393840" y="6264136"/>
            <a:ext cx="1343706" cy="365125"/>
          </a:xfrm>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9BB6438F-C585-4F31-B137-E5C154F68C00}"/>
              </a:ext>
            </a:extLst>
          </p:cNvPr>
          <p:cNvSpPr>
            <a:spLocks noGrp="1"/>
          </p:cNvSpPr>
          <p:nvPr>
            <p:ph type="sldNum" sz="quarter" idx="12"/>
          </p:nvPr>
        </p:nvSpPr>
        <p:spPr>
          <a:xfrm>
            <a:off x="10737546" y="6138662"/>
            <a:ext cx="1062155" cy="490599"/>
          </a:xfrm>
        </p:spPr>
        <p:txBody>
          <a:bodyPr/>
          <a:lstStyle/>
          <a:p>
            <a:fld id="{D57F1E4F-1CFF-5643-939E-217C01CDF565}" type="slidenum">
              <a:rPr lang="en-US" smtClean="0"/>
              <a:pPr/>
              <a:t>20</a:t>
            </a:fld>
            <a:endParaRPr lang="en-US" dirty="0"/>
          </a:p>
        </p:txBody>
      </p:sp>
      <p:sp>
        <p:nvSpPr>
          <p:cNvPr id="7" name="TextBox 6">
            <a:extLst>
              <a:ext uri="{FF2B5EF4-FFF2-40B4-BE49-F238E27FC236}">
                <a16:creationId xmlns:a16="http://schemas.microsoft.com/office/drawing/2014/main" id="{143C91D6-4B9E-4863-8534-5EAD12CB1043}"/>
              </a:ext>
            </a:extLst>
          </p:cNvPr>
          <p:cNvSpPr txBox="1"/>
          <p:nvPr/>
        </p:nvSpPr>
        <p:spPr>
          <a:xfrm>
            <a:off x="1035170" y="2292191"/>
            <a:ext cx="2665562" cy="369332"/>
          </a:xfrm>
          <a:prstGeom prst="rect">
            <a:avLst/>
          </a:prstGeom>
          <a:noFill/>
        </p:spPr>
        <p:txBody>
          <a:bodyPr wrap="square" rtlCol="0">
            <a:spAutoFit/>
          </a:bodyPr>
          <a:lstStyle/>
          <a:p>
            <a:r>
              <a:rPr lang="en-US" b="1" dirty="0"/>
              <a:t>Alternative 2 -</a:t>
            </a:r>
          </a:p>
        </p:txBody>
      </p:sp>
      <p:sp>
        <p:nvSpPr>
          <p:cNvPr id="9" name="TextBox 8">
            <a:extLst>
              <a:ext uri="{FF2B5EF4-FFF2-40B4-BE49-F238E27FC236}">
                <a16:creationId xmlns:a16="http://schemas.microsoft.com/office/drawing/2014/main" id="{F4A30509-926D-4881-8412-99ABC3B70365}"/>
              </a:ext>
            </a:extLst>
          </p:cNvPr>
          <p:cNvSpPr txBox="1"/>
          <p:nvPr/>
        </p:nvSpPr>
        <p:spPr>
          <a:xfrm>
            <a:off x="4553835" y="2650603"/>
            <a:ext cx="4840005" cy="307777"/>
          </a:xfrm>
          <a:prstGeom prst="rect">
            <a:avLst/>
          </a:prstGeom>
          <a:noFill/>
        </p:spPr>
        <p:txBody>
          <a:bodyPr wrap="square" rtlCol="0">
            <a:spAutoFit/>
          </a:bodyPr>
          <a:lstStyle/>
          <a:p>
            <a:r>
              <a:rPr lang="en-US" sz="1400" dirty="0"/>
              <a:t>Table 1.3 : Summary of cost for alternative 2</a:t>
            </a:r>
          </a:p>
        </p:txBody>
      </p:sp>
    </p:spTree>
    <p:extLst>
      <p:ext uri="{BB962C8B-B14F-4D97-AF65-F5344CB8AC3E}">
        <p14:creationId xmlns:p14="http://schemas.microsoft.com/office/powerpoint/2010/main" val="3707567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00BA-9BAC-4D24-A8C5-FCA28CA50EA1}"/>
              </a:ext>
            </a:extLst>
          </p:cNvPr>
          <p:cNvSpPr>
            <a:spLocks noGrp="1"/>
          </p:cNvSpPr>
          <p:nvPr>
            <p:ph type="title"/>
          </p:nvPr>
        </p:nvSpPr>
        <p:spPr/>
        <p:txBody>
          <a:bodyPr/>
          <a:lstStyle/>
          <a:p>
            <a:r>
              <a:rPr lang="en-US" dirty="0"/>
              <a:t>COST ANALYSIS: (Continued)</a:t>
            </a:r>
          </a:p>
        </p:txBody>
      </p:sp>
      <p:graphicFrame>
        <p:nvGraphicFramePr>
          <p:cNvPr id="6" name="Table 6">
            <a:extLst>
              <a:ext uri="{FF2B5EF4-FFF2-40B4-BE49-F238E27FC236}">
                <a16:creationId xmlns:a16="http://schemas.microsoft.com/office/drawing/2014/main" id="{4BE113BA-6738-41D1-AC21-D8024D055DB4}"/>
              </a:ext>
            </a:extLst>
          </p:cNvPr>
          <p:cNvGraphicFramePr>
            <a:graphicFrameLocks noGrp="1"/>
          </p:cNvGraphicFramePr>
          <p:nvPr>
            <p:ph idx="1"/>
            <p:extLst>
              <p:ext uri="{D42A27DB-BD31-4B8C-83A1-F6EECF244321}">
                <p14:modId xmlns:p14="http://schemas.microsoft.com/office/powerpoint/2010/main" val="599881578"/>
              </p:ext>
            </p:extLst>
          </p:nvPr>
        </p:nvGraphicFramePr>
        <p:xfrm>
          <a:off x="1754626" y="3761776"/>
          <a:ext cx="8682744" cy="1908560"/>
        </p:xfrm>
        <a:graphic>
          <a:graphicData uri="http://schemas.openxmlformats.org/drawingml/2006/table">
            <a:tbl>
              <a:tblPr firstRow="1" bandRow="1">
                <a:tableStyleId>{5C22544A-7EE6-4342-B048-85BDC9FD1C3A}</a:tableStyleId>
              </a:tblPr>
              <a:tblGrid>
                <a:gridCol w="1695940">
                  <a:extLst>
                    <a:ext uri="{9D8B030D-6E8A-4147-A177-3AD203B41FA5}">
                      <a16:colId xmlns:a16="http://schemas.microsoft.com/office/drawing/2014/main" val="218961066"/>
                    </a:ext>
                  </a:extLst>
                </a:gridCol>
                <a:gridCol w="2829464">
                  <a:extLst>
                    <a:ext uri="{9D8B030D-6E8A-4147-A177-3AD203B41FA5}">
                      <a16:colId xmlns:a16="http://schemas.microsoft.com/office/drawing/2014/main" val="1203648723"/>
                    </a:ext>
                  </a:extLst>
                </a:gridCol>
                <a:gridCol w="2147978">
                  <a:extLst>
                    <a:ext uri="{9D8B030D-6E8A-4147-A177-3AD203B41FA5}">
                      <a16:colId xmlns:a16="http://schemas.microsoft.com/office/drawing/2014/main" val="2845923519"/>
                    </a:ext>
                  </a:extLst>
                </a:gridCol>
                <a:gridCol w="2009362">
                  <a:extLst>
                    <a:ext uri="{9D8B030D-6E8A-4147-A177-3AD203B41FA5}">
                      <a16:colId xmlns:a16="http://schemas.microsoft.com/office/drawing/2014/main" val="249944597"/>
                    </a:ext>
                  </a:extLst>
                </a:gridCol>
              </a:tblGrid>
              <a:tr h="379725">
                <a:tc>
                  <a:txBody>
                    <a:bodyPr/>
                    <a:lstStyle/>
                    <a:p>
                      <a:pPr algn="ctr"/>
                      <a:r>
                        <a:rPr lang="en-US" dirty="0"/>
                        <a:t>Serial No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Feature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Alternative 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Alternative 2</a:t>
                      </a:r>
                    </a:p>
                  </a:txBody>
                  <a:tcPr/>
                </a:tc>
                <a:extLst>
                  <a:ext uri="{0D108BD9-81ED-4DB2-BD59-A6C34878D82A}">
                    <a16:rowId xmlns:a16="http://schemas.microsoft.com/office/drawing/2014/main" val="416117096"/>
                  </a:ext>
                </a:extLst>
              </a:tr>
              <a:tr h="389660">
                <a:tc>
                  <a:txBody>
                    <a:bodyPr/>
                    <a:lstStyle/>
                    <a:p>
                      <a:pPr algn="ctr"/>
                      <a:r>
                        <a:rPr lang="en-US" sz="1400" dirty="0"/>
                        <a:t>1</a:t>
                      </a:r>
                    </a:p>
                  </a:txBody>
                  <a:tcPr/>
                </a:tc>
                <a:tc>
                  <a:txBody>
                    <a:bodyPr/>
                    <a:lstStyle/>
                    <a:p>
                      <a:pPr algn="ctr"/>
                      <a:r>
                        <a:rPr lang="en-US" sz="1400" dirty="0"/>
                        <a:t>Investment</a:t>
                      </a:r>
                    </a:p>
                  </a:txBody>
                  <a:tcPr/>
                </a:tc>
                <a:tc>
                  <a:txBody>
                    <a:bodyPr/>
                    <a:lstStyle/>
                    <a:p>
                      <a:pPr algn="ctr"/>
                      <a:r>
                        <a:rPr lang="en-US" sz="1400" dirty="0"/>
                        <a:t>1,70,000 Tk</a:t>
                      </a:r>
                    </a:p>
                  </a:txBody>
                  <a:tcPr/>
                </a:tc>
                <a:tc>
                  <a:txBody>
                    <a:bodyPr/>
                    <a:lstStyle/>
                    <a:p>
                      <a:pPr algn="ctr"/>
                      <a:r>
                        <a:rPr lang="en-US" sz="1400" dirty="0"/>
                        <a:t>2,55,000 Tk</a:t>
                      </a:r>
                    </a:p>
                  </a:txBody>
                  <a:tcPr/>
                </a:tc>
                <a:extLst>
                  <a:ext uri="{0D108BD9-81ED-4DB2-BD59-A6C34878D82A}">
                    <a16:rowId xmlns:a16="http://schemas.microsoft.com/office/drawing/2014/main" val="437741628"/>
                  </a:ext>
                </a:extLst>
              </a:tr>
              <a:tr h="379725">
                <a:tc>
                  <a:txBody>
                    <a:bodyPr/>
                    <a:lstStyle/>
                    <a:p>
                      <a:pPr algn="ctr"/>
                      <a:r>
                        <a:rPr lang="en-US" sz="1400" dirty="0"/>
                        <a:t>2</a:t>
                      </a:r>
                    </a:p>
                  </a:txBody>
                  <a:tcPr/>
                </a:tc>
                <a:tc>
                  <a:txBody>
                    <a:bodyPr/>
                    <a:lstStyle/>
                    <a:p>
                      <a:pPr algn="ctr"/>
                      <a:r>
                        <a:rPr lang="en-US" sz="1400" dirty="0"/>
                        <a:t>System Life Cycle</a:t>
                      </a:r>
                    </a:p>
                  </a:txBody>
                  <a:tcPr/>
                </a:tc>
                <a:tc>
                  <a:txBody>
                    <a:bodyPr/>
                    <a:lstStyle/>
                    <a:p>
                      <a:pPr algn="ctr"/>
                      <a:r>
                        <a:rPr lang="en-US" sz="1400" dirty="0"/>
                        <a:t>5 Years</a:t>
                      </a:r>
                    </a:p>
                  </a:txBody>
                  <a:tcPr/>
                </a:tc>
                <a:tc>
                  <a:txBody>
                    <a:bodyPr/>
                    <a:lstStyle/>
                    <a:p>
                      <a:pPr algn="ctr"/>
                      <a:r>
                        <a:rPr lang="en-US" sz="1400" dirty="0"/>
                        <a:t>5 Years</a:t>
                      </a:r>
                    </a:p>
                  </a:txBody>
                  <a:tcPr/>
                </a:tc>
                <a:extLst>
                  <a:ext uri="{0D108BD9-81ED-4DB2-BD59-A6C34878D82A}">
                    <a16:rowId xmlns:a16="http://schemas.microsoft.com/office/drawing/2014/main" val="3659019485"/>
                  </a:ext>
                </a:extLst>
              </a:tr>
              <a:tr h="379725">
                <a:tc>
                  <a:txBody>
                    <a:bodyPr/>
                    <a:lstStyle/>
                    <a:p>
                      <a:pPr algn="ctr"/>
                      <a:r>
                        <a:rPr lang="en-US" sz="1400" dirty="0"/>
                        <a:t>3</a:t>
                      </a:r>
                    </a:p>
                  </a:txBody>
                  <a:tcPr/>
                </a:tc>
                <a:tc>
                  <a:txBody>
                    <a:bodyPr/>
                    <a:lstStyle/>
                    <a:p>
                      <a:pPr algn="ctr"/>
                      <a:r>
                        <a:rPr lang="en-US" sz="1400" dirty="0"/>
                        <a:t>Return Value</a:t>
                      </a:r>
                    </a:p>
                  </a:txBody>
                  <a:tcPr/>
                </a:tc>
                <a:tc>
                  <a:txBody>
                    <a:bodyPr/>
                    <a:lstStyle/>
                    <a:p>
                      <a:pPr algn="ctr"/>
                      <a:r>
                        <a:rPr lang="en-US" sz="1400" dirty="0"/>
                        <a:t>8,65,000 Tk</a:t>
                      </a:r>
                    </a:p>
                  </a:txBody>
                  <a:tcPr/>
                </a:tc>
                <a:tc>
                  <a:txBody>
                    <a:bodyPr/>
                    <a:lstStyle/>
                    <a:p>
                      <a:pPr algn="ctr"/>
                      <a:r>
                        <a:rPr lang="en-US" sz="1400" dirty="0"/>
                        <a:t>3,25,000 Tk</a:t>
                      </a:r>
                    </a:p>
                  </a:txBody>
                  <a:tcPr/>
                </a:tc>
                <a:extLst>
                  <a:ext uri="{0D108BD9-81ED-4DB2-BD59-A6C34878D82A}">
                    <a16:rowId xmlns:a16="http://schemas.microsoft.com/office/drawing/2014/main" val="589354068"/>
                  </a:ext>
                </a:extLst>
              </a:tr>
              <a:tr h="379725">
                <a:tc>
                  <a:txBody>
                    <a:bodyPr/>
                    <a:lstStyle/>
                    <a:p>
                      <a:pPr algn="ctr"/>
                      <a:r>
                        <a:rPr lang="en-US" sz="1400" dirty="0"/>
                        <a:t>4</a:t>
                      </a:r>
                    </a:p>
                  </a:txBody>
                  <a:tcPr/>
                </a:tc>
                <a:tc>
                  <a:txBody>
                    <a:bodyPr/>
                    <a:lstStyle/>
                    <a:p>
                      <a:pPr algn="ctr"/>
                      <a:r>
                        <a:rPr lang="en-US" sz="1400" dirty="0"/>
                        <a:t>Payback Period</a:t>
                      </a:r>
                    </a:p>
                  </a:txBody>
                  <a:tcPr/>
                </a:tc>
                <a:tc>
                  <a:txBody>
                    <a:bodyPr/>
                    <a:lstStyle/>
                    <a:p>
                      <a:pPr algn="ctr"/>
                      <a:r>
                        <a:rPr lang="en-US" sz="1400" dirty="0"/>
                        <a:t>&lt; 3 Years</a:t>
                      </a:r>
                    </a:p>
                  </a:txBody>
                  <a:tcPr/>
                </a:tc>
                <a:tc>
                  <a:txBody>
                    <a:bodyPr/>
                    <a:lstStyle/>
                    <a:p>
                      <a:pPr algn="ctr"/>
                      <a:r>
                        <a:rPr lang="en-US" sz="1400" dirty="0"/>
                        <a:t>10+ Years</a:t>
                      </a:r>
                    </a:p>
                  </a:txBody>
                  <a:tcPr/>
                </a:tc>
                <a:extLst>
                  <a:ext uri="{0D108BD9-81ED-4DB2-BD59-A6C34878D82A}">
                    <a16:rowId xmlns:a16="http://schemas.microsoft.com/office/drawing/2014/main" val="4202709914"/>
                  </a:ext>
                </a:extLst>
              </a:tr>
            </a:tbl>
          </a:graphicData>
        </a:graphic>
      </p:graphicFrame>
      <p:sp>
        <p:nvSpPr>
          <p:cNvPr id="4" name="Date Placeholder 3">
            <a:extLst>
              <a:ext uri="{FF2B5EF4-FFF2-40B4-BE49-F238E27FC236}">
                <a16:creationId xmlns:a16="http://schemas.microsoft.com/office/drawing/2014/main" id="{69FAFCF6-B5B0-4094-BDEE-92E1D4D60238}"/>
              </a:ext>
            </a:extLst>
          </p:cNvPr>
          <p:cNvSpPr>
            <a:spLocks noGrp="1"/>
          </p:cNvSpPr>
          <p:nvPr>
            <p:ph type="dt" sz="half" idx="10"/>
          </p:nvPr>
        </p:nvSpPr>
        <p:spPr>
          <a:xfrm>
            <a:off x="9393840" y="6264136"/>
            <a:ext cx="1343706" cy="365125"/>
          </a:xfrm>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9BB6438F-C585-4F31-B137-E5C154F68C00}"/>
              </a:ext>
            </a:extLst>
          </p:cNvPr>
          <p:cNvSpPr>
            <a:spLocks noGrp="1"/>
          </p:cNvSpPr>
          <p:nvPr>
            <p:ph type="sldNum" sz="quarter" idx="12"/>
          </p:nvPr>
        </p:nvSpPr>
        <p:spPr>
          <a:xfrm>
            <a:off x="10737546" y="6138662"/>
            <a:ext cx="1062155" cy="490599"/>
          </a:xfrm>
        </p:spPr>
        <p:txBody>
          <a:bodyPr/>
          <a:lstStyle/>
          <a:p>
            <a:fld id="{D57F1E4F-1CFF-5643-939E-217C01CDF565}" type="slidenum">
              <a:rPr lang="en-US" smtClean="0"/>
              <a:pPr/>
              <a:t>21</a:t>
            </a:fld>
            <a:endParaRPr lang="en-US" dirty="0"/>
          </a:p>
        </p:txBody>
      </p:sp>
      <p:sp>
        <p:nvSpPr>
          <p:cNvPr id="7" name="TextBox 6">
            <a:extLst>
              <a:ext uri="{FF2B5EF4-FFF2-40B4-BE49-F238E27FC236}">
                <a16:creationId xmlns:a16="http://schemas.microsoft.com/office/drawing/2014/main" id="{143C91D6-4B9E-4863-8534-5EAD12CB1043}"/>
              </a:ext>
            </a:extLst>
          </p:cNvPr>
          <p:cNvSpPr txBox="1"/>
          <p:nvPr/>
        </p:nvSpPr>
        <p:spPr>
          <a:xfrm>
            <a:off x="232913" y="2292191"/>
            <a:ext cx="4183812" cy="338554"/>
          </a:xfrm>
          <a:prstGeom prst="rect">
            <a:avLst/>
          </a:prstGeom>
          <a:noFill/>
        </p:spPr>
        <p:txBody>
          <a:bodyPr wrap="square" rtlCol="0">
            <a:spAutoFit/>
          </a:bodyPr>
          <a:lstStyle/>
          <a:p>
            <a:r>
              <a:rPr lang="en-US" sz="1600" b="1" dirty="0"/>
              <a:t>COMPARISON BETWEEN ALTERNATIVES :</a:t>
            </a:r>
          </a:p>
        </p:txBody>
      </p:sp>
      <p:sp>
        <p:nvSpPr>
          <p:cNvPr id="9" name="TextBox 8">
            <a:extLst>
              <a:ext uri="{FF2B5EF4-FFF2-40B4-BE49-F238E27FC236}">
                <a16:creationId xmlns:a16="http://schemas.microsoft.com/office/drawing/2014/main" id="{F4A30509-926D-4881-8412-99ABC3B70365}"/>
              </a:ext>
            </a:extLst>
          </p:cNvPr>
          <p:cNvSpPr txBox="1"/>
          <p:nvPr/>
        </p:nvSpPr>
        <p:spPr>
          <a:xfrm>
            <a:off x="4218704" y="3366798"/>
            <a:ext cx="4840005" cy="276999"/>
          </a:xfrm>
          <a:prstGeom prst="rect">
            <a:avLst/>
          </a:prstGeom>
          <a:noFill/>
        </p:spPr>
        <p:txBody>
          <a:bodyPr wrap="square" rtlCol="0">
            <a:spAutoFit/>
          </a:bodyPr>
          <a:lstStyle/>
          <a:p>
            <a:r>
              <a:rPr lang="en-US" sz="1200" dirty="0"/>
              <a:t>Table 1.4 : Comparison between alternatives</a:t>
            </a:r>
          </a:p>
        </p:txBody>
      </p:sp>
      <p:sp>
        <p:nvSpPr>
          <p:cNvPr id="3" name="TextBox 2">
            <a:extLst>
              <a:ext uri="{FF2B5EF4-FFF2-40B4-BE49-F238E27FC236}">
                <a16:creationId xmlns:a16="http://schemas.microsoft.com/office/drawing/2014/main" id="{8EA00875-D988-47DC-9591-052877948576}"/>
              </a:ext>
            </a:extLst>
          </p:cNvPr>
          <p:cNvSpPr txBox="1"/>
          <p:nvPr/>
        </p:nvSpPr>
        <p:spPr>
          <a:xfrm>
            <a:off x="237224" y="2738655"/>
            <a:ext cx="11506404" cy="523220"/>
          </a:xfrm>
          <a:prstGeom prst="rect">
            <a:avLst/>
          </a:prstGeom>
          <a:noFill/>
        </p:spPr>
        <p:txBody>
          <a:bodyPr wrap="square" rtlCol="0">
            <a:spAutoFit/>
          </a:bodyPr>
          <a:lstStyle/>
          <a:p>
            <a:r>
              <a:rPr lang="en-US" sz="1400" dirty="0"/>
              <a:t>After analyzing the alternatives in different sectors like economical, operational and technical according to money and time constraints, we recommend the best one of them on the basis of different features.</a:t>
            </a:r>
          </a:p>
        </p:txBody>
      </p:sp>
      <p:sp>
        <p:nvSpPr>
          <p:cNvPr id="8" name="TextBox 7">
            <a:extLst>
              <a:ext uri="{FF2B5EF4-FFF2-40B4-BE49-F238E27FC236}">
                <a16:creationId xmlns:a16="http://schemas.microsoft.com/office/drawing/2014/main" id="{C648933C-93C8-42C1-8D85-6639FBC9CD91}"/>
              </a:ext>
            </a:extLst>
          </p:cNvPr>
          <p:cNvSpPr txBox="1"/>
          <p:nvPr/>
        </p:nvSpPr>
        <p:spPr>
          <a:xfrm>
            <a:off x="392299" y="5894804"/>
            <a:ext cx="8682744" cy="523220"/>
          </a:xfrm>
          <a:prstGeom prst="rect">
            <a:avLst/>
          </a:prstGeom>
          <a:noFill/>
        </p:spPr>
        <p:txBody>
          <a:bodyPr wrap="square" rtlCol="0">
            <a:spAutoFit/>
          </a:bodyPr>
          <a:lstStyle/>
          <a:p>
            <a:r>
              <a:rPr lang="en-US" sz="1400" dirty="0"/>
              <a:t>Alternative 1 is more preferable than alternatives 2 as it returns the investment in least amount of time. So, Alternative 1 can be taken up to continue the project.</a:t>
            </a:r>
          </a:p>
        </p:txBody>
      </p:sp>
    </p:spTree>
    <p:extLst>
      <p:ext uri="{BB962C8B-B14F-4D97-AF65-F5344CB8AC3E}">
        <p14:creationId xmlns:p14="http://schemas.microsoft.com/office/powerpoint/2010/main" val="1407973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B35F-AB45-47A1-9A5F-141CEB6E0E5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F2F5670-F7D7-4444-9795-CB9F61FBDE19}"/>
              </a:ext>
            </a:extLst>
          </p:cNvPr>
          <p:cNvSpPr>
            <a:spLocks noGrp="1"/>
          </p:cNvSpPr>
          <p:nvPr>
            <p:ph idx="1"/>
          </p:nvPr>
        </p:nvSpPr>
        <p:spPr>
          <a:xfrm>
            <a:off x="810000" y="2209313"/>
            <a:ext cx="11077114" cy="4014611"/>
          </a:xfrm>
        </p:spPr>
        <p:txBody>
          <a:bodyPr>
            <a:normAutofit/>
          </a:bodyPr>
          <a:lstStyle/>
          <a:p>
            <a:pPr>
              <a:buFont typeface="Wingdings" panose="05000000000000000000" pitchFamily="2" charset="2"/>
              <a:buChar char="q"/>
            </a:pPr>
            <a:r>
              <a:rPr lang="en-US" sz="2000" b="0" i="0" dirty="0">
                <a:effectLst/>
              </a:rPr>
              <a:t>Hospital management system is all about the modernizing a hospital through use of technology. Computers helps in it and take over the manual system for quick and easy functioning. </a:t>
            </a:r>
          </a:p>
          <a:p>
            <a:pPr>
              <a:buFont typeface="Wingdings" panose="05000000000000000000" pitchFamily="2" charset="2"/>
              <a:buChar char="q"/>
            </a:pPr>
            <a:r>
              <a:rPr lang="en-US" sz="2000" b="0" i="0" dirty="0">
                <a:effectLst/>
              </a:rPr>
              <a:t>This hospital management system is a quite the reliable and is proven on many stages. All the basic requirements of the hospital are provided in the hospital in order to manage it perfectly and large amount of data can also be stored . </a:t>
            </a:r>
          </a:p>
          <a:p>
            <a:pPr>
              <a:buFont typeface="Wingdings" panose="05000000000000000000" pitchFamily="2" charset="2"/>
              <a:buChar char="q"/>
            </a:pPr>
            <a:r>
              <a:rPr lang="en-US" sz="2000" b="0" i="0" dirty="0">
                <a:effectLst/>
              </a:rPr>
              <a:t>It gives many facilities like searching for the detail of patient , billing facilities as well as the creation of test reports. So its a important system for modern days.</a:t>
            </a:r>
            <a:endParaRPr lang="en-US" sz="2000" dirty="0"/>
          </a:p>
        </p:txBody>
      </p:sp>
      <p:sp>
        <p:nvSpPr>
          <p:cNvPr id="4" name="Date Placeholder 3">
            <a:extLst>
              <a:ext uri="{FF2B5EF4-FFF2-40B4-BE49-F238E27FC236}">
                <a16:creationId xmlns:a16="http://schemas.microsoft.com/office/drawing/2014/main" id="{1A88A0FE-233B-40A8-A0F3-06E43AA37EF7}"/>
              </a:ext>
            </a:extLst>
          </p:cNvPr>
          <p:cNvSpPr>
            <a:spLocks noGrp="1"/>
          </p:cNvSpPr>
          <p:nvPr>
            <p:ph type="dt" sz="half" idx="10"/>
          </p:nvPr>
        </p:nvSpPr>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07E82241-F64B-44C1-8D35-7F0D8CC6F193}"/>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66965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0240D-FCC7-47D5-9643-56E9FD99E615}"/>
              </a:ext>
            </a:extLst>
          </p:cNvPr>
          <p:cNvSpPr>
            <a:spLocks noGrp="1"/>
          </p:cNvSpPr>
          <p:nvPr>
            <p:ph type="dt" sz="half" idx="10"/>
          </p:nvPr>
        </p:nvSpPr>
        <p:spPr/>
        <p:txBody>
          <a:bodyPr/>
          <a:lstStyle/>
          <a:p>
            <a:fld id="{4B35D006-EC11-4592-A0AA-97412609A1D8}" type="datetime1">
              <a:rPr lang="en-US" smtClean="0"/>
              <a:t>12/1/2021</a:t>
            </a:fld>
            <a:endParaRPr lang="en-US" dirty="0"/>
          </a:p>
        </p:txBody>
      </p:sp>
      <p:sp>
        <p:nvSpPr>
          <p:cNvPr id="3" name="Slide Number Placeholder 2">
            <a:extLst>
              <a:ext uri="{FF2B5EF4-FFF2-40B4-BE49-F238E27FC236}">
                <a16:creationId xmlns:a16="http://schemas.microsoft.com/office/drawing/2014/main" id="{4FCEA5DC-0FAF-4F49-B8F9-047DA18FE0A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4" name="TextBox 3">
            <a:extLst>
              <a:ext uri="{FF2B5EF4-FFF2-40B4-BE49-F238E27FC236}">
                <a16:creationId xmlns:a16="http://schemas.microsoft.com/office/drawing/2014/main" id="{C99B66C9-3A28-42FE-90F9-3CDB425F2C37}"/>
              </a:ext>
            </a:extLst>
          </p:cNvPr>
          <p:cNvSpPr txBox="1"/>
          <p:nvPr/>
        </p:nvSpPr>
        <p:spPr>
          <a:xfrm>
            <a:off x="86264" y="3059668"/>
            <a:ext cx="12192000" cy="769441"/>
          </a:xfrm>
          <a:prstGeom prst="rect">
            <a:avLst/>
          </a:prstGeom>
          <a:noFill/>
        </p:spPr>
        <p:txBody>
          <a:bodyPr wrap="square" rtlCol="0">
            <a:spAutoFit/>
          </a:bodyPr>
          <a:lstStyle/>
          <a:p>
            <a:pPr algn="ctr"/>
            <a:r>
              <a:rPr lang="en-US" sz="4400" dirty="0">
                <a:latin typeface="Gemina Academy" pitchFamily="2" charset="0"/>
              </a:rPr>
              <a:t>Thank  You</a:t>
            </a:r>
          </a:p>
        </p:txBody>
      </p:sp>
    </p:spTree>
    <p:extLst>
      <p:ext uri="{BB962C8B-B14F-4D97-AF65-F5344CB8AC3E}">
        <p14:creationId xmlns:p14="http://schemas.microsoft.com/office/powerpoint/2010/main" val="30000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0240D-FCC7-47D5-9643-56E9FD99E615}"/>
              </a:ext>
            </a:extLst>
          </p:cNvPr>
          <p:cNvSpPr>
            <a:spLocks noGrp="1"/>
          </p:cNvSpPr>
          <p:nvPr>
            <p:ph type="dt" sz="half" idx="10"/>
          </p:nvPr>
        </p:nvSpPr>
        <p:spPr/>
        <p:txBody>
          <a:bodyPr/>
          <a:lstStyle/>
          <a:p>
            <a:fld id="{4B35D006-EC11-4592-A0AA-97412609A1D8}" type="datetime1">
              <a:rPr lang="en-US" smtClean="0"/>
              <a:t>12/1/2021</a:t>
            </a:fld>
            <a:endParaRPr lang="en-US" dirty="0"/>
          </a:p>
        </p:txBody>
      </p:sp>
      <p:sp>
        <p:nvSpPr>
          <p:cNvPr id="3" name="Slide Number Placeholder 2">
            <a:extLst>
              <a:ext uri="{FF2B5EF4-FFF2-40B4-BE49-F238E27FC236}">
                <a16:creationId xmlns:a16="http://schemas.microsoft.com/office/drawing/2014/main" id="{4FCEA5DC-0FAF-4F49-B8F9-047DA18FE0A8}"/>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4" name="TextBox 3">
            <a:extLst>
              <a:ext uri="{FF2B5EF4-FFF2-40B4-BE49-F238E27FC236}">
                <a16:creationId xmlns:a16="http://schemas.microsoft.com/office/drawing/2014/main" id="{C99B66C9-3A28-42FE-90F9-3CDB425F2C37}"/>
              </a:ext>
            </a:extLst>
          </p:cNvPr>
          <p:cNvSpPr txBox="1"/>
          <p:nvPr/>
        </p:nvSpPr>
        <p:spPr>
          <a:xfrm>
            <a:off x="86264" y="3059668"/>
            <a:ext cx="12192000" cy="769441"/>
          </a:xfrm>
          <a:prstGeom prst="rect">
            <a:avLst/>
          </a:prstGeom>
          <a:noFill/>
        </p:spPr>
        <p:txBody>
          <a:bodyPr wrap="square" rtlCol="0">
            <a:spAutoFit/>
          </a:bodyPr>
          <a:lstStyle/>
          <a:p>
            <a:pPr algn="ctr"/>
            <a:r>
              <a:rPr lang="en-US" sz="4400" dirty="0">
                <a:latin typeface="Governor 3D" pitchFamily="2" charset="0"/>
              </a:rPr>
              <a:t>Any question?</a:t>
            </a:r>
          </a:p>
        </p:txBody>
      </p:sp>
    </p:spTree>
    <p:extLst>
      <p:ext uri="{BB962C8B-B14F-4D97-AF65-F5344CB8AC3E}">
        <p14:creationId xmlns:p14="http://schemas.microsoft.com/office/powerpoint/2010/main" val="384221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C9EE-BB15-4409-A862-3EC6A4F8A3C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5275AF1-7930-46B0-994A-11367DA9A9F3}"/>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000" b="1" i="0" dirty="0">
                <a:effectLst/>
              </a:rPr>
              <a:t>HOSPITAL MANAGEMENT SYSTEM PROBLEM STATEMENT</a:t>
            </a:r>
            <a:r>
              <a:rPr lang="en-US" sz="2000" b="0" i="0" dirty="0">
                <a:effectLst/>
              </a:rPr>
              <a:t> It is very important to maintain efficient software to handle information of a Hospital.</a:t>
            </a:r>
          </a:p>
          <a:p>
            <a:pPr>
              <a:lnSpc>
                <a:spcPct val="150000"/>
              </a:lnSpc>
              <a:buFont typeface="Wingdings" panose="05000000000000000000" pitchFamily="2" charset="2"/>
              <a:buChar char="q"/>
            </a:pPr>
            <a:r>
              <a:rPr lang="en-US" sz="2000" b="0" i="0" dirty="0">
                <a:effectLst/>
              </a:rPr>
              <a:t>This application provides a way to record this information and to access these in a simple way.</a:t>
            </a:r>
            <a:endParaRPr lang="en-US" sz="2000" dirty="0"/>
          </a:p>
        </p:txBody>
      </p:sp>
      <p:sp>
        <p:nvSpPr>
          <p:cNvPr id="4" name="Date Placeholder 3">
            <a:extLst>
              <a:ext uri="{FF2B5EF4-FFF2-40B4-BE49-F238E27FC236}">
                <a16:creationId xmlns:a16="http://schemas.microsoft.com/office/drawing/2014/main" id="{45944E09-FB6C-48ED-A635-57E1F7B3FC48}"/>
              </a:ext>
            </a:extLst>
          </p:cNvPr>
          <p:cNvSpPr>
            <a:spLocks noGrp="1"/>
          </p:cNvSpPr>
          <p:nvPr>
            <p:ph type="dt" sz="half" idx="10"/>
          </p:nvPr>
        </p:nvSpPr>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11650D89-470F-4C90-86CA-5BA805FC3972}"/>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06511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9935-0998-4DD6-8A39-06944249AB67}"/>
              </a:ext>
            </a:extLst>
          </p:cNvPr>
          <p:cNvSpPr>
            <a:spLocks noGrp="1"/>
          </p:cNvSpPr>
          <p:nvPr>
            <p:ph type="title"/>
          </p:nvPr>
        </p:nvSpPr>
        <p:spPr/>
        <p:txBody>
          <a:bodyPr/>
          <a:lstStyle/>
          <a:p>
            <a:r>
              <a:rPr lang="en-US" dirty="0"/>
              <a:t>Problem Objective</a:t>
            </a:r>
          </a:p>
        </p:txBody>
      </p:sp>
      <p:sp>
        <p:nvSpPr>
          <p:cNvPr id="3" name="Content Placeholder 2">
            <a:extLst>
              <a:ext uri="{FF2B5EF4-FFF2-40B4-BE49-F238E27FC236}">
                <a16:creationId xmlns:a16="http://schemas.microsoft.com/office/drawing/2014/main" id="{8FDBA1D7-4049-4108-9FF4-BD7DE3EAD226}"/>
              </a:ext>
            </a:extLst>
          </p:cNvPr>
          <p:cNvSpPr>
            <a:spLocks noGrp="1"/>
          </p:cNvSpPr>
          <p:nvPr>
            <p:ph idx="1"/>
          </p:nvPr>
        </p:nvSpPr>
        <p:spPr>
          <a:xfrm>
            <a:off x="810000" y="1699404"/>
            <a:ext cx="10554574" cy="4865298"/>
          </a:xfrm>
        </p:spPr>
        <p:txBody>
          <a:bodyPr>
            <a:normAutofit/>
          </a:bodyPr>
          <a:lstStyle/>
          <a:p>
            <a:pPr>
              <a:lnSpc>
                <a:spcPct val="150000"/>
              </a:lnSpc>
              <a:buFont typeface="Wingdings" panose="05000000000000000000" pitchFamily="2" charset="2"/>
              <a:buChar char="q"/>
            </a:pPr>
            <a:r>
              <a:rPr lang="en-US" sz="2000" b="0" i="0" dirty="0">
                <a:effectLst/>
              </a:rPr>
              <a:t> Design a system for better patient care.</a:t>
            </a:r>
          </a:p>
          <a:p>
            <a:pPr>
              <a:lnSpc>
                <a:spcPct val="150000"/>
              </a:lnSpc>
              <a:buFont typeface="Wingdings" panose="05000000000000000000" pitchFamily="2" charset="2"/>
              <a:buChar char="q"/>
            </a:pPr>
            <a:r>
              <a:rPr lang="en-US" sz="2000" b="0" i="0" dirty="0">
                <a:effectLst/>
              </a:rPr>
              <a:t> Reduce hospital operating costs.</a:t>
            </a:r>
            <a:endParaRPr lang="en-US" sz="2000" dirty="0"/>
          </a:p>
          <a:p>
            <a:pPr>
              <a:lnSpc>
                <a:spcPct val="150000"/>
              </a:lnSpc>
              <a:buFont typeface="Wingdings" panose="05000000000000000000" pitchFamily="2" charset="2"/>
              <a:buChar char="q"/>
            </a:pPr>
            <a:r>
              <a:rPr lang="en-US" sz="2000" b="0" i="0" dirty="0">
                <a:effectLst/>
              </a:rPr>
              <a:t> Provide MIS (</a:t>
            </a:r>
            <a:r>
              <a:rPr lang="en-US" sz="2000" b="1" i="0" u="sng" dirty="0">
                <a:effectLst/>
                <a:hlinkClick r:id="rId2">
                  <a:extLst>
                    <a:ext uri="{A12FA001-AC4F-418D-AE19-62706E023703}">
                      <ahyp:hlinkClr xmlns:ahyp="http://schemas.microsoft.com/office/drawing/2018/hyperlinkcolor" val="tx"/>
                    </a:ext>
                  </a:extLst>
                </a:hlinkClick>
              </a:rPr>
              <a:t>Management Information System</a:t>
            </a:r>
            <a:r>
              <a:rPr lang="en-US" sz="2000" b="0" i="0" dirty="0">
                <a:effectLst/>
              </a:rPr>
              <a:t>) report on demand to 	management for better decision making.</a:t>
            </a:r>
          </a:p>
          <a:p>
            <a:pPr>
              <a:lnSpc>
                <a:spcPct val="150000"/>
              </a:lnSpc>
              <a:buFont typeface="Wingdings" panose="05000000000000000000" pitchFamily="2" charset="2"/>
              <a:buChar char="q"/>
            </a:pPr>
            <a:r>
              <a:rPr lang="en-US" sz="2000" b="0" i="0" dirty="0">
                <a:effectLst/>
              </a:rPr>
              <a:t> Better co-ordination among the different departments.</a:t>
            </a:r>
            <a:endParaRPr lang="en-US" sz="2000" dirty="0"/>
          </a:p>
          <a:p>
            <a:pPr>
              <a:lnSpc>
                <a:spcPct val="150000"/>
              </a:lnSpc>
              <a:buFont typeface="Wingdings" panose="05000000000000000000" pitchFamily="2" charset="2"/>
              <a:buChar char="q"/>
            </a:pPr>
            <a:r>
              <a:rPr lang="en-US" sz="2000" b="0" i="0" dirty="0">
                <a:effectLst/>
              </a:rPr>
              <a:t> Provide top management a single point of control.</a:t>
            </a:r>
            <a:endParaRPr lang="en-US" sz="2000" dirty="0"/>
          </a:p>
        </p:txBody>
      </p:sp>
      <p:sp>
        <p:nvSpPr>
          <p:cNvPr id="4" name="Date Placeholder 3">
            <a:extLst>
              <a:ext uri="{FF2B5EF4-FFF2-40B4-BE49-F238E27FC236}">
                <a16:creationId xmlns:a16="http://schemas.microsoft.com/office/drawing/2014/main" id="{CF25ECB1-B51C-44E5-BCF7-DB6D8DD58FA8}"/>
              </a:ext>
            </a:extLst>
          </p:cNvPr>
          <p:cNvSpPr>
            <a:spLocks noGrp="1"/>
          </p:cNvSpPr>
          <p:nvPr>
            <p:ph type="dt" sz="half" idx="10"/>
          </p:nvPr>
        </p:nvSpPr>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06A7745C-F413-4922-A3D3-47CB25A9BFC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77039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C917-2D76-4E0A-A61B-B7F90A25584C}"/>
              </a:ext>
            </a:extLst>
          </p:cNvPr>
          <p:cNvSpPr>
            <a:spLocks noGrp="1"/>
          </p:cNvSpPr>
          <p:nvPr>
            <p:ph type="title"/>
          </p:nvPr>
        </p:nvSpPr>
        <p:spPr/>
        <p:txBody>
          <a:bodyPr/>
          <a:lstStyle/>
          <a:p>
            <a:r>
              <a:rPr lang="en-US" dirty="0"/>
              <a:t>Preliminary Solution</a:t>
            </a:r>
          </a:p>
        </p:txBody>
      </p:sp>
      <p:sp>
        <p:nvSpPr>
          <p:cNvPr id="3" name="Content Placeholder 2">
            <a:extLst>
              <a:ext uri="{FF2B5EF4-FFF2-40B4-BE49-F238E27FC236}">
                <a16:creationId xmlns:a16="http://schemas.microsoft.com/office/drawing/2014/main" id="{92CA7BBC-8FBF-4E1B-978C-6FD25A7DCE4D}"/>
              </a:ext>
            </a:extLst>
          </p:cNvPr>
          <p:cNvSpPr>
            <a:spLocks noGrp="1"/>
          </p:cNvSpPr>
          <p:nvPr>
            <p:ph idx="1"/>
          </p:nvPr>
        </p:nvSpPr>
        <p:spPr>
          <a:xfrm>
            <a:off x="810001" y="2139352"/>
            <a:ext cx="10571998" cy="4491422"/>
          </a:xfrm>
        </p:spPr>
        <p:txBody>
          <a:bodyPr>
            <a:normAutofit/>
          </a:bodyPr>
          <a:lstStyle/>
          <a:p>
            <a:pPr>
              <a:lnSpc>
                <a:spcPct val="150000"/>
              </a:lnSpc>
              <a:buFont typeface="Wingdings" panose="05000000000000000000" pitchFamily="2" charset="2"/>
              <a:buChar char="q"/>
            </a:pPr>
            <a:r>
              <a:rPr lang="en-US" sz="1900" b="0" i="0" dirty="0">
                <a:effectLst/>
              </a:rPr>
              <a:t>This work is focused on the development of a computer aided </a:t>
            </a:r>
            <a:r>
              <a:rPr lang="en-US" sz="1900" b="1" i="0" dirty="0">
                <a:effectLst/>
              </a:rPr>
              <a:t>Hospital Management System</a:t>
            </a:r>
            <a:r>
              <a:rPr lang="en-US" sz="1900" b="0" i="0" dirty="0">
                <a:effectLst/>
              </a:rPr>
              <a:t> and specifically on hospital information systems (IS).</a:t>
            </a:r>
          </a:p>
          <a:p>
            <a:pPr>
              <a:lnSpc>
                <a:spcPct val="150000"/>
              </a:lnSpc>
              <a:buFont typeface="Wingdings" panose="05000000000000000000" pitchFamily="2" charset="2"/>
              <a:buChar char="q"/>
            </a:pPr>
            <a:r>
              <a:rPr lang="en-US" sz="1900" b="0" i="0" dirty="0">
                <a:effectLst/>
              </a:rPr>
              <a:t>This allows us to easily store patient and doctor details.</a:t>
            </a:r>
          </a:p>
          <a:p>
            <a:pPr>
              <a:lnSpc>
                <a:spcPct val="150000"/>
              </a:lnSpc>
              <a:buFont typeface="Wingdings" panose="05000000000000000000" pitchFamily="2" charset="2"/>
              <a:buChar char="q"/>
            </a:pPr>
            <a:r>
              <a:rPr lang="en-US" sz="1900" dirty="0"/>
              <a:t>Health care in Bangladesh, as in many other countries, is with a growing demand for medical treatments and services. For that our project will help completely digitalization of a hospital.</a:t>
            </a:r>
          </a:p>
        </p:txBody>
      </p:sp>
      <p:sp>
        <p:nvSpPr>
          <p:cNvPr id="4" name="Date Placeholder 3">
            <a:extLst>
              <a:ext uri="{FF2B5EF4-FFF2-40B4-BE49-F238E27FC236}">
                <a16:creationId xmlns:a16="http://schemas.microsoft.com/office/drawing/2014/main" id="{05D99E17-88C0-4601-8113-C0DE09A9142F}"/>
              </a:ext>
            </a:extLst>
          </p:cNvPr>
          <p:cNvSpPr>
            <a:spLocks noGrp="1"/>
          </p:cNvSpPr>
          <p:nvPr>
            <p:ph type="dt" sz="half" idx="10"/>
          </p:nvPr>
        </p:nvSpPr>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EBA8CB86-D0FB-4100-A374-96B6816FBC8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096280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A2315-75C8-4384-8A2A-BB0BCCECDF49}"/>
              </a:ext>
            </a:extLst>
          </p:cNvPr>
          <p:cNvSpPr>
            <a:spLocks noGrp="1"/>
          </p:cNvSpPr>
          <p:nvPr>
            <p:ph type="dt" sz="half" idx="10"/>
          </p:nvPr>
        </p:nvSpPr>
        <p:spPr/>
        <p:txBody>
          <a:bodyPr/>
          <a:lstStyle/>
          <a:p>
            <a:fld id="{4B35D006-EC11-4592-A0AA-97412609A1D8}" type="datetime1">
              <a:rPr lang="en-US" smtClean="0"/>
              <a:t>12/1/2021</a:t>
            </a:fld>
            <a:endParaRPr lang="en-US" dirty="0"/>
          </a:p>
        </p:txBody>
      </p:sp>
      <p:sp>
        <p:nvSpPr>
          <p:cNvPr id="3" name="Slide Number Placeholder 2">
            <a:extLst>
              <a:ext uri="{FF2B5EF4-FFF2-40B4-BE49-F238E27FC236}">
                <a16:creationId xmlns:a16="http://schemas.microsoft.com/office/drawing/2014/main" id="{601D758C-FBB9-4309-8D17-01FFAECB7E1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7" name="Text Box 18">
            <a:extLst>
              <a:ext uri="{FF2B5EF4-FFF2-40B4-BE49-F238E27FC236}">
                <a16:creationId xmlns:a16="http://schemas.microsoft.com/office/drawing/2014/main" id="{2777DE4F-5735-45BB-A9C0-1B092E89D7BA}"/>
              </a:ext>
            </a:extLst>
          </p:cNvPr>
          <p:cNvSpPr txBox="1"/>
          <p:nvPr/>
        </p:nvSpPr>
        <p:spPr>
          <a:xfrm>
            <a:off x="4579143" y="2862242"/>
            <a:ext cx="3007995"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Edit  Doctor Details</a:t>
            </a:r>
          </a:p>
        </p:txBody>
      </p:sp>
      <p:sp>
        <p:nvSpPr>
          <p:cNvPr id="88" name="Text Box 6">
            <a:extLst>
              <a:ext uri="{FF2B5EF4-FFF2-40B4-BE49-F238E27FC236}">
                <a16:creationId xmlns:a16="http://schemas.microsoft.com/office/drawing/2014/main" id="{2A92E166-D1E2-4839-9474-C11F23536B73}"/>
              </a:ext>
            </a:extLst>
          </p:cNvPr>
          <p:cNvSpPr txBox="1"/>
          <p:nvPr/>
        </p:nvSpPr>
        <p:spPr>
          <a:xfrm>
            <a:off x="4611211" y="1463214"/>
            <a:ext cx="2945765"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LOGIN</a:t>
            </a:r>
          </a:p>
        </p:txBody>
      </p:sp>
      <p:sp>
        <p:nvSpPr>
          <p:cNvPr id="89" name="Text Box 7">
            <a:extLst>
              <a:ext uri="{FF2B5EF4-FFF2-40B4-BE49-F238E27FC236}">
                <a16:creationId xmlns:a16="http://schemas.microsoft.com/office/drawing/2014/main" id="{EB512EE8-40D8-416A-BB2A-4E1D7FF63E81}"/>
              </a:ext>
            </a:extLst>
          </p:cNvPr>
          <p:cNvSpPr txBox="1"/>
          <p:nvPr/>
        </p:nvSpPr>
        <p:spPr>
          <a:xfrm>
            <a:off x="4604863" y="1949697"/>
            <a:ext cx="300609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WECOME</a:t>
            </a:r>
          </a:p>
        </p:txBody>
      </p:sp>
      <p:sp>
        <p:nvSpPr>
          <p:cNvPr id="90" name="Text Box 8">
            <a:extLst>
              <a:ext uri="{FF2B5EF4-FFF2-40B4-BE49-F238E27FC236}">
                <a16:creationId xmlns:a16="http://schemas.microsoft.com/office/drawing/2014/main" id="{22C352AE-8324-4064-84E1-6A6AF7CFE303}"/>
              </a:ext>
            </a:extLst>
          </p:cNvPr>
          <p:cNvSpPr txBox="1"/>
          <p:nvPr/>
        </p:nvSpPr>
        <p:spPr>
          <a:xfrm>
            <a:off x="4586922" y="4855210"/>
            <a:ext cx="300736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Edit Patient Details</a:t>
            </a:r>
          </a:p>
        </p:txBody>
      </p:sp>
      <p:sp>
        <p:nvSpPr>
          <p:cNvPr id="91" name="Text Box 9">
            <a:extLst>
              <a:ext uri="{FF2B5EF4-FFF2-40B4-BE49-F238E27FC236}">
                <a16:creationId xmlns:a16="http://schemas.microsoft.com/office/drawing/2014/main" id="{87D41620-DD60-4C51-AFC8-A97AA27F2CE8}"/>
              </a:ext>
            </a:extLst>
          </p:cNvPr>
          <p:cNvSpPr txBox="1"/>
          <p:nvPr/>
        </p:nvSpPr>
        <p:spPr>
          <a:xfrm>
            <a:off x="4585652" y="4351020"/>
            <a:ext cx="300736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Admit New Patient</a:t>
            </a:r>
          </a:p>
        </p:txBody>
      </p:sp>
      <p:sp>
        <p:nvSpPr>
          <p:cNvPr id="92" name="Text Box 10">
            <a:extLst>
              <a:ext uri="{FF2B5EF4-FFF2-40B4-BE49-F238E27FC236}">
                <a16:creationId xmlns:a16="http://schemas.microsoft.com/office/drawing/2014/main" id="{4122E1F8-E980-461E-89A2-0BF4AD339353}"/>
              </a:ext>
            </a:extLst>
          </p:cNvPr>
          <p:cNvSpPr txBox="1"/>
          <p:nvPr/>
        </p:nvSpPr>
        <p:spPr>
          <a:xfrm>
            <a:off x="4585652" y="3846830"/>
            <a:ext cx="300736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View Doctor Details</a:t>
            </a:r>
          </a:p>
        </p:txBody>
      </p:sp>
      <p:sp>
        <p:nvSpPr>
          <p:cNvPr id="93" name="Text Box 11">
            <a:extLst>
              <a:ext uri="{FF2B5EF4-FFF2-40B4-BE49-F238E27FC236}">
                <a16:creationId xmlns:a16="http://schemas.microsoft.com/office/drawing/2014/main" id="{A255FA66-BC05-4E06-8681-1ECECA46F0E2}"/>
              </a:ext>
            </a:extLst>
          </p:cNvPr>
          <p:cNvSpPr txBox="1"/>
          <p:nvPr/>
        </p:nvSpPr>
        <p:spPr>
          <a:xfrm>
            <a:off x="4585652" y="3342640"/>
            <a:ext cx="3007995"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cs typeface="Arial Black" panose="020B0A04020102020204" charset="0"/>
              </a:rPr>
              <a:t>Fire Doctor</a:t>
            </a:r>
          </a:p>
        </p:txBody>
      </p:sp>
      <p:sp>
        <p:nvSpPr>
          <p:cNvPr id="94" name="Text Box 13">
            <a:extLst>
              <a:ext uri="{FF2B5EF4-FFF2-40B4-BE49-F238E27FC236}">
                <a16:creationId xmlns:a16="http://schemas.microsoft.com/office/drawing/2014/main" id="{80C4A3C2-771E-46A6-965C-869F50DA2083}"/>
              </a:ext>
            </a:extLst>
          </p:cNvPr>
          <p:cNvSpPr txBox="1"/>
          <p:nvPr/>
        </p:nvSpPr>
        <p:spPr>
          <a:xfrm>
            <a:off x="4600766" y="2403951"/>
            <a:ext cx="300736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Add Doctor</a:t>
            </a:r>
          </a:p>
        </p:txBody>
      </p:sp>
      <p:sp>
        <p:nvSpPr>
          <p:cNvPr id="95" name="Text Box 15">
            <a:extLst>
              <a:ext uri="{FF2B5EF4-FFF2-40B4-BE49-F238E27FC236}">
                <a16:creationId xmlns:a16="http://schemas.microsoft.com/office/drawing/2014/main" id="{7D79E511-031F-4562-B337-EF74576D4EC7}"/>
              </a:ext>
            </a:extLst>
          </p:cNvPr>
          <p:cNvSpPr txBox="1"/>
          <p:nvPr/>
        </p:nvSpPr>
        <p:spPr>
          <a:xfrm>
            <a:off x="1213867" y="3343219"/>
            <a:ext cx="1975485" cy="4308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latin typeface="+mj-lt"/>
              </a:rPr>
              <a:t>Authority  </a:t>
            </a:r>
          </a:p>
        </p:txBody>
      </p:sp>
      <p:sp>
        <p:nvSpPr>
          <p:cNvPr id="96" name="Text Box 16">
            <a:extLst>
              <a:ext uri="{FF2B5EF4-FFF2-40B4-BE49-F238E27FC236}">
                <a16:creationId xmlns:a16="http://schemas.microsoft.com/office/drawing/2014/main" id="{0031CE5A-E825-4FAA-BF6F-149FA0F7FB27}"/>
              </a:ext>
            </a:extLst>
          </p:cNvPr>
          <p:cNvSpPr txBox="1"/>
          <p:nvPr/>
        </p:nvSpPr>
        <p:spPr>
          <a:xfrm>
            <a:off x="4586922" y="5863590"/>
            <a:ext cx="300609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View Patient Details</a:t>
            </a:r>
          </a:p>
        </p:txBody>
      </p:sp>
      <p:sp>
        <p:nvSpPr>
          <p:cNvPr id="97" name="Text Box 17">
            <a:extLst>
              <a:ext uri="{FF2B5EF4-FFF2-40B4-BE49-F238E27FC236}">
                <a16:creationId xmlns:a16="http://schemas.microsoft.com/office/drawing/2014/main" id="{C7166D90-487A-4070-9A2F-3039A3CE24B3}"/>
              </a:ext>
            </a:extLst>
          </p:cNvPr>
          <p:cNvSpPr txBox="1"/>
          <p:nvPr/>
        </p:nvSpPr>
        <p:spPr>
          <a:xfrm>
            <a:off x="4585652" y="5359400"/>
            <a:ext cx="300863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cs typeface="Arial Black" panose="020B0A04020102020204" charset="0"/>
              </a:rPr>
              <a:t>Discharge Patient </a:t>
            </a:r>
          </a:p>
        </p:txBody>
      </p:sp>
      <p:cxnSp>
        <p:nvCxnSpPr>
          <p:cNvPr id="98" name="Straight Arrow Connector 97">
            <a:extLst>
              <a:ext uri="{FF2B5EF4-FFF2-40B4-BE49-F238E27FC236}">
                <a16:creationId xmlns:a16="http://schemas.microsoft.com/office/drawing/2014/main" id="{75EDB4FB-17AD-47FC-BBD1-1E456A34996E}"/>
              </a:ext>
            </a:extLst>
          </p:cNvPr>
          <p:cNvCxnSpPr>
            <a:stCxn id="95" idx="3"/>
            <a:endCxn id="88" idx="1"/>
          </p:cNvCxnSpPr>
          <p:nvPr/>
        </p:nvCxnSpPr>
        <p:spPr>
          <a:xfrm flipV="1">
            <a:off x="3189352" y="1632491"/>
            <a:ext cx="1421859" cy="1926172"/>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7A0BB6B-3F1A-4F56-A7A0-081B63F20004}"/>
              </a:ext>
            </a:extLst>
          </p:cNvPr>
          <p:cNvCxnSpPr>
            <a:stCxn id="95" idx="3"/>
            <a:endCxn id="89" idx="1"/>
          </p:cNvCxnSpPr>
          <p:nvPr/>
        </p:nvCxnSpPr>
        <p:spPr>
          <a:xfrm flipV="1">
            <a:off x="3189352" y="2118974"/>
            <a:ext cx="1415511" cy="1439689"/>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3D8D041-AEDB-49F9-BCC4-F414C1AB5B61}"/>
              </a:ext>
            </a:extLst>
          </p:cNvPr>
          <p:cNvCxnSpPr>
            <a:cxnSpLocks/>
            <a:stCxn id="95" idx="3"/>
            <a:endCxn id="94" idx="1"/>
          </p:cNvCxnSpPr>
          <p:nvPr/>
        </p:nvCxnSpPr>
        <p:spPr>
          <a:xfrm flipV="1">
            <a:off x="3189352" y="2573228"/>
            <a:ext cx="1411414" cy="98543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D253E77-FB41-44F4-8EC7-59F5A3C71B58}"/>
              </a:ext>
            </a:extLst>
          </p:cNvPr>
          <p:cNvCxnSpPr>
            <a:stCxn id="95" idx="3"/>
            <a:endCxn id="87" idx="1"/>
          </p:cNvCxnSpPr>
          <p:nvPr/>
        </p:nvCxnSpPr>
        <p:spPr>
          <a:xfrm flipV="1">
            <a:off x="3189352" y="3031519"/>
            <a:ext cx="1389791" cy="52714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02FE30E-8A8A-4979-BD2E-0816088F6EB2}"/>
              </a:ext>
            </a:extLst>
          </p:cNvPr>
          <p:cNvCxnSpPr>
            <a:cxnSpLocks/>
            <a:stCxn id="95" idx="3"/>
          </p:cNvCxnSpPr>
          <p:nvPr/>
        </p:nvCxnSpPr>
        <p:spPr>
          <a:xfrm flipV="1">
            <a:off x="3189352" y="3516632"/>
            <a:ext cx="1381695" cy="42031"/>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632AED1-0C86-4B97-96F4-42E27F336563}"/>
              </a:ext>
            </a:extLst>
          </p:cNvPr>
          <p:cNvCxnSpPr>
            <a:stCxn id="95" idx="3"/>
            <a:endCxn id="92" idx="1"/>
          </p:cNvCxnSpPr>
          <p:nvPr/>
        </p:nvCxnSpPr>
        <p:spPr>
          <a:xfrm>
            <a:off x="3189352" y="3558663"/>
            <a:ext cx="1396300" cy="45744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93AEDBB-DE17-4FD1-BB01-0CC4D298257B}"/>
              </a:ext>
            </a:extLst>
          </p:cNvPr>
          <p:cNvCxnSpPr>
            <a:cxnSpLocks/>
            <a:stCxn id="95" idx="3"/>
            <a:endCxn id="91" idx="1"/>
          </p:cNvCxnSpPr>
          <p:nvPr/>
        </p:nvCxnSpPr>
        <p:spPr>
          <a:xfrm>
            <a:off x="3189352" y="3558663"/>
            <a:ext cx="1396300" cy="96163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13AEDD6-88DB-43E6-940C-21438E44BC81}"/>
              </a:ext>
            </a:extLst>
          </p:cNvPr>
          <p:cNvCxnSpPr>
            <a:stCxn id="95" idx="3"/>
            <a:endCxn id="90" idx="1"/>
          </p:cNvCxnSpPr>
          <p:nvPr/>
        </p:nvCxnSpPr>
        <p:spPr>
          <a:xfrm>
            <a:off x="3189352" y="3558663"/>
            <a:ext cx="1397570" cy="146582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6557BB0-88A9-4797-B86C-E0793DA3F288}"/>
              </a:ext>
            </a:extLst>
          </p:cNvPr>
          <p:cNvCxnSpPr>
            <a:cxnSpLocks/>
            <a:stCxn id="95" idx="3"/>
            <a:endCxn id="97" idx="1"/>
          </p:cNvCxnSpPr>
          <p:nvPr/>
        </p:nvCxnSpPr>
        <p:spPr>
          <a:xfrm>
            <a:off x="3189352" y="3558663"/>
            <a:ext cx="1396300" cy="197001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DDAEF8DC-0BA0-42F7-A65D-4C670B9C47C4}"/>
              </a:ext>
            </a:extLst>
          </p:cNvPr>
          <p:cNvCxnSpPr>
            <a:cxnSpLocks/>
            <a:stCxn id="95" idx="3"/>
            <a:endCxn id="96" idx="1"/>
          </p:cNvCxnSpPr>
          <p:nvPr/>
        </p:nvCxnSpPr>
        <p:spPr>
          <a:xfrm>
            <a:off x="3189352" y="3558663"/>
            <a:ext cx="1397570" cy="247420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8" name="Text Box 32">
            <a:extLst>
              <a:ext uri="{FF2B5EF4-FFF2-40B4-BE49-F238E27FC236}">
                <a16:creationId xmlns:a16="http://schemas.microsoft.com/office/drawing/2014/main" id="{6E060E6A-1D50-460B-96A1-E530AB6DF276}"/>
              </a:ext>
            </a:extLst>
          </p:cNvPr>
          <p:cNvSpPr txBox="1"/>
          <p:nvPr/>
        </p:nvSpPr>
        <p:spPr>
          <a:xfrm>
            <a:off x="9035414" y="2403951"/>
            <a:ext cx="1975485" cy="4308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latin typeface="+mj-lt"/>
                <a:cs typeface="Agency FB" panose="020B0503020202020204" charset="0"/>
              </a:rPr>
              <a:t>Doctors</a:t>
            </a:r>
            <a:r>
              <a:rPr lang="en-US" dirty="0"/>
              <a:t> </a:t>
            </a:r>
          </a:p>
        </p:txBody>
      </p:sp>
      <p:cxnSp>
        <p:nvCxnSpPr>
          <p:cNvPr id="109" name="Straight Arrow Connector 108">
            <a:extLst>
              <a:ext uri="{FF2B5EF4-FFF2-40B4-BE49-F238E27FC236}">
                <a16:creationId xmlns:a16="http://schemas.microsoft.com/office/drawing/2014/main" id="{A5DE19CB-3F8F-4231-BCF9-FFF4FC68F6AF}"/>
              </a:ext>
            </a:extLst>
          </p:cNvPr>
          <p:cNvCxnSpPr>
            <a:stCxn id="108" idx="1"/>
            <a:endCxn id="88" idx="3"/>
          </p:cNvCxnSpPr>
          <p:nvPr/>
        </p:nvCxnSpPr>
        <p:spPr>
          <a:xfrm flipH="1" flipV="1">
            <a:off x="7556976" y="1632491"/>
            <a:ext cx="1478438" cy="986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9B869BD-FF62-4F1B-B0F2-BC2A0603584F}"/>
              </a:ext>
            </a:extLst>
          </p:cNvPr>
          <p:cNvCxnSpPr>
            <a:stCxn id="108" idx="1"/>
            <a:endCxn id="87" idx="3"/>
          </p:cNvCxnSpPr>
          <p:nvPr/>
        </p:nvCxnSpPr>
        <p:spPr>
          <a:xfrm flipH="1">
            <a:off x="7587138" y="2619395"/>
            <a:ext cx="1448276" cy="412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2DDDFAC-3FD6-440D-977A-40670917E14C}"/>
              </a:ext>
            </a:extLst>
          </p:cNvPr>
          <p:cNvCxnSpPr>
            <a:stCxn id="108" idx="1"/>
            <a:endCxn id="92" idx="3"/>
          </p:cNvCxnSpPr>
          <p:nvPr/>
        </p:nvCxnSpPr>
        <p:spPr>
          <a:xfrm flipH="1">
            <a:off x="7593012" y="2619395"/>
            <a:ext cx="1442402" cy="1396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23D2905-50C6-4E17-93D5-107025E51EF4}"/>
              </a:ext>
            </a:extLst>
          </p:cNvPr>
          <p:cNvCxnSpPr>
            <a:stCxn id="108" idx="1"/>
            <a:endCxn id="91" idx="3"/>
          </p:cNvCxnSpPr>
          <p:nvPr/>
        </p:nvCxnSpPr>
        <p:spPr>
          <a:xfrm flipH="1">
            <a:off x="7593012" y="2619395"/>
            <a:ext cx="1442402" cy="19009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FE11081-17FA-4825-B9E3-6E03B7C1A731}"/>
              </a:ext>
            </a:extLst>
          </p:cNvPr>
          <p:cNvCxnSpPr>
            <a:stCxn id="108" idx="1"/>
            <a:endCxn id="90" idx="3"/>
          </p:cNvCxnSpPr>
          <p:nvPr/>
        </p:nvCxnSpPr>
        <p:spPr>
          <a:xfrm flipH="1">
            <a:off x="7594282" y="2619395"/>
            <a:ext cx="1441132" cy="2405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3FCE898-0178-4A7C-8ACA-79F8B9AEBA03}"/>
              </a:ext>
            </a:extLst>
          </p:cNvPr>
          <p:cNvCxnSpPr>
            <a:stCxn id="108" idx="1"/>
            <a:endCxn id="97" idx="3"/>
          </p:cNvCxnSpPr>
          <p:nvPr/>
        </p:nvCxnSpPr>
        <p:spPr>
          <a:xfrm flipH="1">
            <a:off x="7594282" y="2619395"/>
            <a:ext cx="1441132" cy="2909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5DC29FB7-94EA-4C86-A2DF-439958E74969}"/>
              </a:ext>
            </a:extLst>
          </p:cNvPr>
          <p:cNvCxnSpPr>
            <a:stCxn id="108" idx="1"/>
            <a:endCxn id="96" idx="3"/>
          </p:cNvCxnSpPr>
          <p:nvPr/>
        </p:nvCxnSpPr>
        <p:spPr>
          <a:xfrm flipH="1">
            <a:off x="7593012" y="2619395"/>
            <a:ext cx="1442402" cy="3413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 Box 41">
            <a:extLst>
              <a:ext uri="{FF2B5EF4-FFF2-40B4-BE49-F238E27FC236}">
                <a16:creationId xmlns:a16="http://schemas.microsoft.com/office/drawing/2014/main" id="{964A6564-92B8-4FF4-A3FE-EF1FDB647D49}"/>
              </a:ext>
            </a:extLst>
          </p:cNvPr>
          <p:cNvSpPr txBox="1"/>
          <p:nvPr/>
        </p:nvSpPr>
        <p:spPr>
          <a:xfrm>
            <a:off x="8948989" y="4364177"/>
            <a:ext cx="1975485" cy="4308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latin typeface="+mj-lt"/>
                <a:cs typeface="Agency FB" panose="020B0503020202020204" charset="0"/>
              </a:rPr>
              <a:t>Patients</a:t>
            </a:r>
            <a:r>
              <a:rPr lang="en-US" dirty="0"/>
              <a:t> </a:t>
            </a:r>
          </a:p>
        </p:txBody>
      </p:sp>
      <p:cxnSp>
        <p:nvCxnSpPr>
          <p:cNvPr id="117" name="Straight Arrow Connector 116">
            <a:extLst>
              <a:ext uri="{FF2B5EF4-FFF2-40B4-BE49-F238E27FC236}">
                <a16:creationId xmlns:a16="http://schemas.microsoft.com/office/drawing/2014/main" id="{01C08046-569A-43BB-8E5E-C4A4497004DC}"/>
              </a:ext>
            </a:extLst>
          </p:cNvPr>
          <p:cNvCxnSpPr>
            <a:stCxn id="116" idx="1"/>
            <a:endCxn id="88" idx="3"/>
          </p:cNvCxnSpPr>
          <p:nvPr/>
        </p:nvCxnSpPr>
        <p:spPr>
          <a:xfrm flipH="1" flipV="1">
            <a:off x="7556976" y="1632491"/>
            <a:ext cx="1392013" cy="294713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D0E976C1-FD84-47BE-93FF-43E0DEE614DF}"/>
              </a:ext>
            </a:extLst>
          </p:cNvPr>
          <p:cNvCxnSpPr>
            <a:stCxn id="116" idx="1"/>
            <a:endCxn id="92" idx="3"/>
          </p:cNvCxnSpPr>
          <p:nvPr/>
        </p:nvCxnSpPr>
        <p:spPr>
          <a:xfrm flipH="1" flipV="1">
            <a:off x="7593012" y="4016107"/>
            <a:ext cx="1355977" cy="56351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BBF4FCE5-7084-46B5-AE26-1A025CC333F2}"/>
              </a:ext>
            </a:extLst>
          </p:cNvPr>
          <p:cNvCxnSpPr>
            <a:cxnSpLocks/>
            <a:stCxn id="116" idx="1"/>
            <a:endCxn id="96" idx="3"/>
          </p:cNvCxnSpPr>
          <p:nvPr/>
        </p:nvCxnSpPr>
        <p:spPr>
          <a:xfrm flipH="1">
            <a:off x="7593012" y="4579621"/>
            <a:ext cx="1355977" cy="145324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64BA831D-54EF-46BB-A504-5911F2E135D0}"/>
              </a:ext>
            </a:extLst>
          </p:cNvPr>
          <p:cNvSpPr txBox="1"/>
          <p:nvPr/>
        </p:nvSpPr>
        <p:spPr>
          <a:xfrm>
            <a:off x="224287" y="362309"/>
            <a:ext cx="4011283" cy="523220"/>
          </a:xfrm>
          <a:prstGeom prst="rect">
            <a:avLst/>
          </a:prstGeom>
          <a:noFill/>
        </p:spPr>
        <p:txBody>
          <a:bodyPr wrap="square" rtlCol="0">
            <a:spAutoFit/>
          </a:bodyPr>
          <a:lstStyle/>
          <a:p>
            <a:r>
              <a:rPr lang="en-US" sz="2800" b="1" u="sng" dirty="0"/>
              <a:t>USE CASE DIAGRAM :</a:t>
            </a:r>
          </a:p>
        </p:txBody>
      </p:sp>
    </p:spTree>
    <p:extLst>
      <p:ext uri="{BB962C8B-B14F-4D97-AF65-F5344CB8AC3E}">
        <p14:creationId xmlns:p14="http://schemas.microsoft.com/office/powerpoint/2010/main" val="3510958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A2315-75C8-4384-8A2A-BB0BCCECDF49}"/>
              </a:ext>
            </a:extLst>
          </p:cNvPr>
          <p:cNvSpPr>
            <a:spLocks noGrp="1"/>
          </p:cNvSpPr>
          <p:nvPr>
            <p:ph type="dt" sz="half" idx="10"/>
          </p:nvPr>
        </p:nvSpPr>
        <p:spPr>
          <a:xfrm>
            <a:off x="10154391" y="6401489"/>
            <a:ext cx="1343706" cy="365125"/>
          </a:xfrm>
        </p:spPr>
        <p:txBody>
          <a:bodyPr/>
          <a:lstStyle/>
          <a:p>
            <a:fld id="{4B35D006-EC11-4592-A0AA-97412609A1D8}" type="datetime1">
              <a:rPr lang="en-US" smtClean="0"/>
              <a:t>12/1/2021</a:t>
            </a:fld>
            <a:endParaRPr lang="en-US" dirty="0"/>
          </a:p>
        </p:txBody>
      </p:sp>
      <p:sp>
        <p:nvSpPr>
          <p:cNvPr id="3" name="Slide Number Placeholder 2">
            <a:extLst>
              <a:ext uri="{FF2B5EF4-FFF2-40B4-BE49-F238E27FC236}">
                <a16:creationId xmlns:a16="http://schemas.microsoft.com/office/drawing/2014/main" id="{601D758C-FBB9-4309-8D17-01FFAECB7E1D}"/>
              </a:ext>
            </a:extLst>
          </p:cNvPr>
          <p:cNvSpPr>
            <a:spLocks noGrp="1"/>
          </p:cNvSpPr>
          <p:nvPr>
            <p:ph type="sldNum" sz="quarter" idx="12"/>
          </p:nvPr>
        </p:nvSpPr>
        <p:spPr>
          <a:xfrm>
            <a:off x="10967019" y="6278055"/>
            <a:ext cx="1062155" cy="490599"/>
          </a:xfrm>
        </p:spPr>
        <p:txBody>
          <a:bodyPr/>
          <a:lstStyle/>
          <a:p>
            <a:fld id="{D57F1E4F-1CFF-5643-939E-217C01CDF565}" type="slidenum">
              <a:rPr lang="en-US" smtClean="0"/>
              <a:pPr/>
              <a:t>7</a:t>
            </a:fld>
            <a:endParaRPr lang="en-US" dirty="0"/>
          </a:p>
        </p:txBody>
      </p:sp>
      <p:sp>
        <p:nvSpPr>
          <p:cNvPr id="157" name="TextBox 156">
            <a:extLst>
              <a:ext uri="{FF2B5EF4-FFF2-40B4-BE49-F238E27FC236}">
                <a16:creationId xmlns:a16="http://schemas.microsoft.com/office/drawing/2014/main" id="{64BA831D-54EF-46BB-A504-5911F2E135D0}"/>
              </a:ext>
            </a:extLst>
          </p:cNvPr>
          <p:cNvSpPr txBox="1"/>
          <p:nvPr/>
        </p:nvSpPr>
        <p:spPr>
          <a:xfrm>
            <a:off x="224287" y="362309"/>
            <a:ext cx="4011283" cy="523220"/>
          </a:xfrm>
          <a:prstGeom prst="rect">
            <a:avLst/>
          </a:prstGeom>
          <a:noFill/>
        </p:spPr>
        <p:txBody>
          <a:bodyPr wrap="square" rtlCol="0">
            <a:spAutoFit/>
          </a:bodyPr>
          <a:lstStyle/>
          <a:p>
            <a:r>
              <a:rPr lang="en-US" sz="2800" b="1" u="sng" dirty="0"/>
              <a:t>ACTIVITY DIAGRAM :</a:t>
            </a:r>
          </a:p>
        </p:txBody>
      </p:sp>
      <p:sp>
        <p:nvSpPr>
          <p:cNvPr id="38" name="Flowchart: Alternate Process 37">
            <a:extLst>
              <a:ext uri="{FF2B5EF4-FFF2-40B4-BE49-F238E27FC236}">
                <a16:creationId xmlns:a16="http://schemas.microsoft.com/office/drawing/2014/main" id="{FF0BC48D-0139-4CF6-905A-CCE03097DD95}"/>
              </a:ext>
            </a:extLst>
          </p:cNvPr>
          <p:cNvSpPr/>
          <p:nvPr/>
        </p:nvSpPr>
        <p:spPr>
          <a:xfrm>
            <a:off x="5192987" y="1051837"/>
            <a:ext cx="1608480" cy="4819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Text Box 5">
            <a:extLst>
              <a:ext uri="{FF2B5EF4-FFF2-40B4-BE49-F238E27FC236}">
                <a16:creationId xmlns:a16="http://schemas.microsoft.com/office/drawing/2014/main" id="{EEB73161-27BD-4ABF-ABB6-E10179112BBF}"/>
              </a:ext>
            </a:extLst>
          </p:cNvPr>
          <p:cNvSpPr txBox="1"/>
          <p:nvPr/>
        </p:nvSpPr>
        <p:spPr>
          <a:xfrm>
            <a:off x="5131117" y="1086926"/>
            <a:ext cx="170819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cs typeface="Bahnschrift" panose="020B0502040204020203" charset="0"/>
              </a:rPr>
              <a:t>Start</a:t>
            </a:r>
          </a:p>
        </p:txBody>
      </p:sp>
      <p:cxnSp>
        <p:nvCxnSpPr>
          <p:cNvPr id="40" name="Straight Arrow Connector 39">
            <a:extLst>
              <a:ext uri="{FF2B5EF4-FFF2-40B4-BE49-F238E27FC236}">
                <a16:creationId xmlns:a16="http://schemas.microsoft.com/office/drawing/2014/main" id="{E55CD30F-D5E3-47CD-8B71-511919249C43}"/>
              </a:ext>
            </a:extLst>
          </p:cNvPr>
          <p:cNvCxnSpPr>
            <a:cxnSpLocks/>
          </p:cNvCxnSpPr>
          <p:nvPr/>
        </p:nvCxnSpPr>
        <p:spPr>
          <a:xfrm>
            <a:off x="6038863" y="1551002"/>
            <a:ext cx="0" cy="353681"/>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1" name="Flowchart: Alternate Process 40">
            <a:extLst>
              <a:ext uri="{FF2B5EF4-FFF2-40B4-BE49-F238E27FC236}">
                <a16:creationId xmlns:a16="http://schemas.microsoft.com/office/drawing/2014/main" id="{5B47D182-931E-4987-BDCE-98A0F493C6A2}"/>
              </a:ext>
            </a:extLst>
          </p:cNvPr>
          <p:cNvSpPr/>
          <p:nvPr/>
        </p:nvSpPr>
        <p:spPr>
          <a:xfrm>
            <a:off x="5236529" y="1952117"/>
            <a:ext cx="1604668" cy="52754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 Box 8">
            <a:extLst>
              <a:ext uri="{FF2B5EF4-FFF2-40B4-BE49-F238E27FC236}">
                <a16:creationId xmlns:a16="http://schemas.microsoft.com/office/drawing/2014/main" id="{B83A4841-FB93-4214-9517-D3CEA7E9548B}"/>
              </a:ext>
            </a:extLst>
          </p:cNvPr>
          <p:cNvSpPr txBox="1"/>
          <p:nvPr/>
        </p:nvSpPr>
        <p:spPr>
          <a:xfrm>
            <a:off x="4818062" y="1978439"/>
            <a:ext cx="23437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cs typeface="Bahnschrift" panose="020B0502040204020203" charset="0"/>
              </a:rPr>
              <a:t>Log In</a:t>
            </a:r>
          </a:p>
        </p:txBody>
      </p:sp>
      <p:cxnSp>
        <p:nvCxnSpPr>
          <p:cNvPr id="43" name="Straight Arrow Connector 42">
            <a:extLst>
              <a:ext uri="{FF2B5EF4-FFF2-40B4-BE49-F238E27FC236}">
                <a16:creationId xmlns:a16="http://schemas.microsoft.com/office/drawing/2014/main" id="{18603A67-7B93-4422-9A30-2463657FCC37}"/>
              </a:ext>
            </a:extLst>
          </p:cNvPr>
          <p:cNvCxnSpPr>
            <a:cxnSpLocks/>
          </p:cNvCxnSpPr>
          <p:nvPr/>
        </p:nvCxnSpPr>
        <p:spPr>
          <a:xfrm>
            <a:off x="6038863" y="2510544"/>
            <a:ext cx="0" cy="299906"/>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4" name="Flowchart: Decision 43">
            <a:extLst>
              <a:ext uri="{FF2B5EF4-FFF2-40B4-BE49-F238E27FC236}">
                <a16:creationId xmlns:a16="http://schemas.microsoft.com/office/drawing/2014/main" id="{169AA7A3-7A19-45C4-A5DB-2F13AE2842CE}"/>
              </a:ext>
            </a:extLst>
          </p:cNvPr>
          <p:cNvSpPr/>
          <p:nvPr/>
        </p:nvSpPr>
        <p:spPr>
          <a:xfrm>
            <a:off x="5789840" y="2867988"/>
            <a:ext cx="529045" cy="51995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5" name="Straight Arrow Connector 44">
            <a:extLst>
              <a:ext uri="{FF2B5EF4-FFF2-40B4-BE49-F238E27FC236}">
                <a16:creationId xmlns:a16="http://schemas.microsoft.com/office/drawing/2014/main" id="{9EB125D1-9366-4411-8281-6E1D2D0330DE}"/>
              </a:ext>
            </a:extLst>
          </p:cNvPr>
          <p:cNvCxnSpPr>
            <a:cxnSpLocks/>
            <a:stCxn id="44" idx="3"/>
          </p:cNvCxnSpPr>
          <p:nvPr/>
        </p:nvCxnSpPr>
        <p:spPr>
          <a:xfrm>
            <a:off x="6318885" y="3127965"/>
            <a:ext cx="955147" cy="0"/>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6" name="Flowchart: Alternate Process 45">
            <a:extLst>
              <a:ext uri="{FF2B5EF4-FFF2-40B4-BE49-F238E27FC236}">
                <a16:creationId xmlns:a16="http://schemas.microsoft.com/office/drawing/2014/main" id="{7E6F37A4-26BA-49F0-B2E4-6CE86D201EC2}"/>
              </a:ext>
            </a:extLst>
          </p:cNvPr>
          <p:cNvSpPr/>
          <p:nvPr/>
        </p:nvSpPr>
        <p:spPr>
          <a:xfrm>
            <a:off x="7324767" y="2817757"/>
            <a:ext cx="1266915" cy="5314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Text Box 15">
            <a:extLst>
              <a:ext uri="{FF2B5EF4-FFF2-40B4-BE49-F238E27FC236}">
                <a16:creationId xmlns:a16="http://schemas.microsoft.com/office/drawing/2014/main" id="{7CDD0B20-DF24-4E67-BBAC-B88FCE11F678}"/>
              </a:ext>
            </a:extLst>
          </p:cNvPr>
          <p:cNvSpPr txBox="1"/>
          <p:nvPr/>
        </p:nvSpPr>
        <p:spPr>
          <a:xfrm>
            <a:off x="7274032" y="2848789"/>
            <a:ext cx="144081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cs typeface="Bahnschrift" panose="020B0502040204020203" charset="0"/>
              </a:rPr>
              <a:t>End</a:t>
            </a:r>
          </a:p>
        </p:txBody>
      </p:sp>
      <p:cxnSp>
        <p:nvCxnSpPr>
          <p:cNvPr id="48" name="Straight Arrow Connector 47">
            <a:extLst>
              <a:ext uri="{FF2B5EF4-FFF2-40B4-BE49-F238E27FC236}">
                <a16:creationId xmlns:a16="http://schemas.microsoft.com/office/drawing/2014/main" id="{DB440F31-F1DE-40E5-A6FC-396DD7DA4A26}"/>
              </a:ext>
            </a:extLst>
          </p:cNvPr>
          <p:cNvCxnSpPr>
            <a:cxnSpLocks/>
            <a:stCxn id="44" idx="2"/>
          </p:cNvCxnSpPr>
          <p:nvPr/>
        </p:nvCxnSpPr>
        <p:spPr>
          <a:xfrm>
            <a:off x="6054363" y="3387942"/>
            <a:ext cx="0" cy="282645"/>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9" name="Flowchart: Alternate Process 48">
            <a:extLst>
              <a:ext uri="{FF2B5EF4-FFF2-40B4-BE49-F238E27FC236}">
                <a16:creationId xmlns:a16="http://schemas.microsoft.com/office/drawing/2014/main" id="{2C04AC81-E61F-414C-BA68-1E76D8181653}"/>
              </a:ext>
            </a:extLst>
          </p:cNvPr>
          <p:cNvSpPr/>
          <p:nvPr/>
        </p:nvSpPr>
        <p:spPr>
          <a:xfrm>
            <a:off x="5354051" y="3689742"/>
            <a:ext cx="1332816" cy="5121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Text Box 19">
            <a:extLst>
              <a:ext uri="{FF2B5EF4-FFF2-40B4-BE49-F238E27FC236}">
                <a16:creationId xmlns:a16="http://schemas.microsoft.com/office/drawing/2014/main" id="{C9B7C23E-7FB9-4398-8B1A-9999C21693F7}"/>
              </a:ext>
            </a:extLst>
          </p:cNvPr>
          <p:cNvSpPr txBox="1"/>
          <p:nvPr/>
        </p:nvSpPr>
        <p:spPr>
          <a:xfrm>
            <a:off x="5234953" y="3728335"/>
            <a:ext cx="160782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cs typeface="Bahnschrift" panose="020B0502040204020203" charset="0"/>
              </a:rPr>
              <a:t>List</a:t>
            </a:r>
          </a:p>
        </p:txBody>
      </p:sp>
      <p:sp>
        <p:nvSpPr>
          <p:cNvPr id="51" name="Freeform 30">
            <a:extLst>
              <a:ext uri="{FF2B5EF4-FFF2-40B4-BE49-F238E27FC236}">
                <a16:creationId xmlns:a16="http://schemas.microsoft.com/office/drawing/2014/main" id="{F32A709A-86D7-42B9-B221-4F5A06BD3C4B}"/>
              </a:ext>
            </a:extLst>
          </p:cNvPr>
          <p:cNvSpPr/>
          <p:nvPr/>
        </p:nvSpPr>
        <p:spPr>
          <a:xfrm>
            <a:off x="6714562" y="3929097"/>
            <a:ext cx="1485265" cy="643255"/>
          </a:xfrm>
          <a:custGeom>
            <a:avLst/>
            <a:gdLst>
              <a:gd name="connisteX0" fmla="*/ 0 w 1485265"/>
              <a:gd name="connsiteY0" fmla="*/ 0 h 643255"/>
              <a:gd name="connisteX1" fmla="*/ 92075 w 1485265"/>
              <a:gd name="connsiteY1" fmla="*/ 0 h 643255"/>
              <a:gd name="connisteX2" fmla="*/ 198755 w 1485265"/>
              <a:gd name="connsiteY2" fmla="*/ 0 h 643255"/>
              <a:gd name="connisteX3" fmla="*/ 306070 w 1485265"/>
              <a:gd name="connsiteY3" fmla="*/ 0 h 643255"/>
              <a:gd name="connisteX4" fmla="*/ 413385 w 1485265"/>
              <a:gd name="connsiteY4" fmla="*/ 0 h 643255"/>
              <a:gd name="connisteX5" fmla="*/ 520700 w 1485265"/>
              <a:gd name="connsiteY5" fmla="*/ 0 h 643255"/>
              <a:gd name="connisteX6" fmla="*/ 628015 w 1485265"/>
              <a:gd name="connsiteY6" fmla="*/ 0 h 643255"/>
              <a:gd name="connisteX7" fmla="*/ 735330 w 1485265"/>
              <a:gd name="connsiteY7" fmla="*/ 0 h 643255"/>
              <a:gd name="connisteX8" fmla="*/ 842010 w 1485265"/>
              <a:gd name="connsiteY8" fmla="*/ 0 h 643255"/>
              <a:gd name="connisteX9" fmla="*/ 949325 w 1485265"/>
              <a:gd name="connsiteY9" fmla="*/ 0 h 643255"/>
              <a:gd name="connisteX10" fmla="*/ 1056640 w 1485265"/>
              <a:gd name="connsiteY10" fmla="*/ 0 h 643255"/>
              <a:gd name="connisteX11" fmla="*/ 1163955 w 1485265"/>
              <a:gd name="connsiteY11" fmla="*/ 0 h 643255"/>
              <a:gd name="connisteX12" fmla="*/ 1271270 w 1485265"/>
              <a:gd name="connsiteY12" fmla="*/ 0 h 643255"/>
              <a:gd name="connisteX13" fmla="*/ 1378585 w 1485265"/>
              <a:gd name="connsiteY13" fmla="*/ 0 h 643255"/>
              <a:gd name="connisteX14" fmla="*/ 1485265 w 1485265"/>
              <a:gd name="connsiteY14" fmla="*/ 0 h 643255"/>
              <a:gd name="connisteX15" fmla="*/ 1485265 w 1485265"/>
              <a:gd name="connsiteY15" fmla="*/ 535940 h 643255"/>
              <a:gd name="connisteX16" fmla="*/ 1485265 w 1485265"/>
              <a:gd name="connsiteY16" fmla="*/ 643255 h 6432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1485265" h="643255">
                <a:moveTo>
                  <a:pt x="0" y="0"/>
                </a:moveTo>
                <a:lnTo>
                  <a:pt x="92075" y="0"/>
                </a:lnTo>
                <a:lnTo>
                  <a:pt x="198755" y="0"/>
                </a:lnTo>
                <a:lnTo>
                  <a:pt x="306070" y="0"/>
                </a:lnTo>
                <a:lnTo>
                  <a:pt x="413385" y="0"/>
                </a:lnTo>
                <a:lnTo>
                  <a:pt x="520700" y="0"/>
                </a:lnTo>
                <a:lnTo>
                  <a:pt x="628015" y="0"/>
                </a:lnTo>
                <a:lnTo>
                  <a:pt x="735330" y="0"/>
                </a:lnTo>
                <a:lnTo>
                  <a:pt x="842010" y="0"/>
                </a:lnTo>
                <a:lnTo>
                  <a:pt x="949325" y="0"/>
                </a:lnTo>
                <a:lnTo>
                  <a:pt x="1056640" y="0"/>
                </a:lnTo>
                <a:lnTo>
                  <a:pt x="1163955" y="0"/>
                </a:lnTo>
                <a:lnTo>
                  <a:pt x="1271270" y="0"/>
                </a:lnTo>
                <a:lnTo>
                  <a:pt x="1378585" y="0"/>
                </a:lnTo>
                <a:lnTo>
                  <a:pt x="1485265" y="0"/>
                </a:lnTo>
                <a:lnTo>
                  <a:pt x="1485265" y="535940"/>
                </a:lnTo>
                <a:lnTo>
                  <a:pt x="1485265" y="643255"/>
                </a:lnTo>
              </a:path>
            </a:pathLst>
          </a:custGeom>
          <a:noFill/>
          <a:ln w="28575" cap="rnd" cmpd="sng">
            <a:solidFill>
              <a:schemeClr val="accent2"/>
            </a:solidFill>
            <a:prstDash val="soli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Flowchart: Alternate Process 51">
            <a:extLst>
              <a:ext uri="{FF2B5EF4-FFF2-40B4-BE49-F238E27FC236}">
                <a16:creationId xmlns:a16="http://schemas.microsoft.com/office/drawing/2014/main" id="{E735D7DA-F16E-4532-95E3-14FFA1D0CC2C}"/>
              </a:ext>
            </a:extLst>
          </p:cNvPr>
          <p:cNvSpPr/>
          <p:nvPr/>
        </p:nvSpPr>
        <p:spPr>
          <a:xfrm>
            <a:off x="7311707" y="4621704"/>
            <a:ext cx="1803400" cy="45812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Text Box 32">
            <a:extLst>
              <a:ext uri="{FF2B5EF4-FFF2-40B4-BE49-F238E27FC236}">
                <a16:creationId xmlns:a16="http://schemas.microsoft.com/office/drawing/2014/main" id="{7ACACBC8-4398-4901-89CB-F249A23E4E40}"/>
              </a:ext>
            </a:extLst>
          </p:cNvPr>
          <p:cNvSpPr txBox="1"/>
          <p:nvPr/>
        </p:nvSpPr>
        <p:spPr>
          <a:xfrm>
            <a:off x="7043107" y="4639615"/>
            <a:ext cx="23437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cs typeface="Bahnschrift" panose="020B0502040204020203" charset="0"/>
              </a:rPr>
              <a:t>Patient</a:t>
            </a:r>
          </a:p>
        </p:txBody>
      </p:sp>
      <p:cxnSp>
        <p:nvCxnSpPr>
          <p:cNvPr id="54" name="Straight Arrow Connector 53">
            <a:extLst>
              <a:ext uri="{FF2B5EF4-FFF2-40B4-BE49-F238E27FC236}">
                <a16:creationId xmlns:a16="http://schemas.microsoft.com/office/drawing/2014/main" id="{BD8DDBE5-FA3B-44A2-8EEF-EB8818DE4165}"/>
              </a:ext>
            </a:extLst>
          </p:cNvPr>
          <p:cNvCxnSpPr>
            <a:cxnSpLocks/>
          </p:cNvCxnSpPr>
          <p:nvPr/>
        </p:nvCxnSpPr>
        <p:spPr>
          <a:xfrm>
            <a:off x="8253579" y="5111204"/>
            <a:ext cx="0" cy="285276"/>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Flowchart: Alternate Process 54">
            <a:extLst>
              <a:ext uri="{FF2B5EF4-FFF2-40B4-BE49-F238E27FC236}">
                <a16:creationId xmlns:a16="http://schemas.microsoft.com/office/drawing/2014/main" id="{12B9F1DD-A2DB-4666-BF97-093818A55691}"/>
              </a:ext>
            </a:extLst>
          </p:cNvPr>
          <p:cNvSpPr/>
          <p:nvPr/>
        </p:nvSpPr>
        <p:spPr>
          <a:xfrm>
            <a:off x="7002868" y="5457831"/>
            <a:ext cx="2517135" cy="5568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Text Box 35">
            <a:extLst>
              <a:ext uri="{FF2B5EF4-FFF2-40B4-BE49-F238E27FC236}">
                <a16:creationId xmlns:a16="http://schemas.microsoft.com/office/drawing/2014/main" id="{A5698A89-07EE-4771-9CBF-E066BD069B40}"/>
              </a:ext>
            </a:extLst>
          </p:cNvPr>
          <p:cNvSpPr txBox="1"/>
          <p:nvPr/>
        </p:nvSpPr>
        <p:spPr>
          <a:xfrm>
            <a:off x="6870161" y="5585377"/>
            <a:ext cx="283781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latin typeface="Bahnschrift" panose="020B0502040204020203" pitchFamily="34" charset="0"/>
                <a:cs typeface="Bahnschrift" panose="020B0502040204020203" charset="0"/>
              </a:rPr>
              <a:t>Add | Update | Delete | View</a:t>
            </a:r>
          </a:p>
        </p:txBody>
      </p:sp>
      <p:sp>
        <p:nvSpPr>
          <p:cNvPr id="57" name="Freeform 36">
            <a:extLst>
              <a:ext uri="{FF2B5EF4-FFF2-40B4-BE49-F238E27FC236}">
                <a16:creationId xmlns:a16="http://schemas.microsoft.com/office/drawing/2014/main" id="{2941182F-22C3-485C-B515-2E0D57A8412B}"/>
              </a:ext>
            </a:extLst>
          </p:cNvPr>
          <p:cNvSpPr/>
          <p:nvPr/>
        </p:nvSpPr>
        <p:spPr>
          <a:xfrm flipH="1" flipV="1">
            <a:off x="6335836" y="5736277"/>
            <a:ext cx="421945" cy="747390"/>
          </a:xfrm>
          <a:custGeom>
            <a:avLst/>
            <a:gdLst>
              <a:gd name="connisteX0" fmla="*/ 0 w 1485265"/>
              <a:gd name="connsiteY0" fmla="*/ 0 h 643255"/>
              <a:gd name="connisteX1" fmla="*/ 92075 w 1485265"/>
              <a:gd name="connsiteY1" fmla="*/ 0 h 643255"/>
              <a:gd name="connisteX2" fmla="*/ 198755 w 1485265"/>
              <a:gd name="connsiteY2" fmla="*/ 0 h 643255"/>
              <a:gd name="connisteX3" fmla="*/ 306070 w 1485265"/>
              <a:gd name="connsiteY3" fmla="*/ 0 h 643255"/>
              <a:gd name="connisteX4" fmla="*/ 413385 w 1485265"/>
              <a:gd name="connsiteY4" fmla="*/ 0 h 643255"/>
              <a:gd name="connisteX5" fmla="*/ 520700 w 1485265"/>
              <a:gd name="connsiteY5" fmla="*/ 0 h 643255"/>
              <a:gd name="connisteX6" fmla="*/ 628015 w 1485265"/>
              <a:gd name="connsiteY6" fmla="*/ 0 h 643255"/>
              <a:gd name="connisteX7" fmla="*/ 735330 w 1485265"/>
              <a:gd name="connsiteY7" fmla="*/ 0 h 643255"/>
              <a:gd name="connisteX8" fmla="*/ 842010 w 1485265"/>
              <a:gd name="connsiteY8" fmla="*/ 0 h 643255"/>
              <a:gd name="connisteX9" fmla="*/ 949325 w 1485265"/>
              <a:gd name="connsiteY9" fmla="*/ 0 h 643255"/>
              <a:gd name="connisteX10" fmla="*/ 1056640 w 1485265"/>
              <a:gd name="connsiteY10" fmla="*/ 0 h 643255"/>
              <a:gd name="connisteX11" fmla="*/ 1163955 w 1485265"/>
              <a:gd name="connsiteY11" fmla="*/ 0 h 643255"/>
              <a:gd name="connisteX12" fmla="*/ 1271270 w 1485265"/>
              <a:gd name="connsiteY12" fmla="*/ 0 h 643255"/>
              <a:gd name="connisteX13" fmla="*/ 1378585 w 1485265"/>
              <a:gd name="connsiteY13" fmla="*/ 0 h 643255"/>
              <a:gd name="connisteX14" fmla="*/ 1485265 w 1485265"/>
              <a:gd name="connsiteY14" fmla="*/ 0 h 643255"/>
              <a:gd name="connisteX15" fmla="*/ 1485265 w 1485265"/>
              <a:gd name="connsiteY15" fmla="*/ 535940 h 643255"/>
              <a:gd name="connisteX16" fmla="*/ 1485265 w 1485265"/>
              <a:gd name="connsiteY16" fmla="*/ 643255 h 6432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1485265" h="643255">
                <a:moveTo>
                  <a:pt x="0" y="0"/>
                </a:moveTo>
                <a:lnTo>
                  <a:pt x="92075" y="0"/>
                </a:lnTo>
                <a:lnTo>
                  <a:pt x="198755" y="0"/>
                </a:lnTo>
                <a:lnTo>
                  <a:pt x="306070" y="0"/>
                </a:lnTo>
                <a:lnTo>
                  <a:pt x="413385" y="0"/>
                </a:lnTo>
                <a:lnTo>
                  <a:pt x="520700" y="0"/>
                </a:lnTo>
                <a:lnTo>
                  <a:pt x="628015" y="0"/>
                </a:lnTo>
                <a:lnTo>
                  <a:pt x="735330" y="0"/>
                </a:lnTo>
                <a:lnTo>
                  <a:pt x="842010" y="0"/>
                </a:lnTo>
                <a:lnTo>
                  <a:pt x="949325" y="0"/>
                </a:lnTo>
                <a:lnTo>
                  <a:pt x="1056640" y="0"/>
                </a:lnTo>
                <a:lnTo>
                  <a:pt x="1163955" y="0"/>
                </a:lnTo>
                <a:lnTo>
                  <a:pt x="1271270" y="0"/>
                </a:lnTo>
                <a:lnTo>
                  <a:pt x="1378585" y="0"/>
                </a:lnTo>
                <a:lnTo>
                  <a:pt x="1485265" y="0"/>
                </a:lnTo>
                <a:lnTo>
                  <a:pt x="1485265" y="535940"/>
                </a:lnTo>
                <a:lnTo>
                  <a:pt x="1485265" y="643255"/>
                </a:lnTo>
              </a:path>
            </a:pathLst>
          </a:custGeom>
          <a:noFill/>
          <a:ln w="28575" cap="rnd" cmpd="sng">
            <a:solidFill>
              <a:schemeClr val="accent2"/>
            </a:solidFill>
            <a:prstDash val="soli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8" name="Straight Arrow Connector 57">
            <a:extLst>
              <a:ext uri="{FF2B5EF4-FFF2-40B4-BE49-F238E27FC236}">
                <a16:creationId xmlns:a16="http://schemas.microsoft.com/office/drawing/2014/main" id="{E909FC08-D05D-46E2-8125-58E77E14784E}"/>
              </a:ext>
            </a:extLst>
          </p:cNvPr>
          <p:cNvCxnSpPr>
            <a:cxnSpLocks/>
          </p:cNvCxnSpPr>
          <p:nvPr/>
        </p:nvCxnSpPr>
        <p:spPr>
          <a:xfrm>
            <a:off x="8591681" y="6059362"/>
            <a:ext cx="1" cy="131261"/>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9" name="Flowchart: Decision 58">
            <a:extLst>
              <a:ext uri="{FF2B5EF4-FFF2-40B4-BE49-F238E27FC236}">
                <a16:creationId xmlns:a16="http://schemas.microsoft.com/office/drawing/2014/main" id="{FAF2ECC7-0A7D-4571-B471-CB8907B542CB}"/>
              </a:ext>
            </a:extLst>
          </p:cNvPr>
          <p:cNvSpPr/>
          <p:nvPr/>
        </p:nvSpPr>
        <p:spPr>
          <a:xfrm>
            <a:off x="8262451" y="6271132"/>
            <a:ext cx="386170" cy="3371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0" name="Straight Arrow Connector 59">
            <a:extLst>
              <a:ext uri="{FF2B5EF4-FFF2-40B4-BE49-F238E27FC236}">
                <a16:creationId xmlns:a16="http://schemas.microsoft.com/office/drawing/2014/main" id="{327263F6-F83C-4047-811E-AC2B7F168FAC}"/>
              </a:ext>
            </a:extLst>
          </p:cNvPr>
          <p:cNvCxnSpPr>
            <a:cxnSpLocks/>
          </p:cNvCxnSpPr>
          <p:nvPr/>
        </p:nvCxnSpPr>
        <p:spPr>
          <a:xfrm flipH="1" flipV="1">
            <a:off x="7657780" y="6437485"/>
            <a:ext cx="486317" cy="10559"/>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1" name="Flowchart: Alternate Process 60">
            <a:extLst>
              <a:ext uri="{FF2B5EF4-FFF2-40B4-BE49-F238E27FC236}">
                <a16:creationId xmlns:a16="http://schemas.microsoft.com/office/drawing/2014/main" id="{4DCE087E-C877-4C35-9334-754A1DF9344A}"/>
              </a:ext>
            </a:extLst>
          </p:cNvPr>
          <p:cNvSpPr/>
          <p:nvPr/>
        </p:nvSpPr>
        <p:spPr>
          <a:xfrm>
            <a:off x="6774630" y="6239071"/>
            <a:ext cx="761220" cy="4305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Text Box 50">
            <a:extLst>
              <a:ext uri="{FF2B5EF4-FFF2-40B4-BE49-F238E27FC236}">
                <a16:creationId xmlns:a16="http://schemas.microsoft.com/office/drawing/2014/main" id="{6AA87013-E208-4FF2-85F5-1ADC87ACE855}"/>
              </a:ext>
            </a:extLst>
          </p:cNvPr>
          <p:cNvSpPr txBox="1"/>
          <p:nvPr/>
        </p:nvSpPr>
        <p:spPr>
          <a:xfrm>
            <a:off x="6736209" y="6279841"/>
            <a:ext cx="8553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solidFill>
                <a:cs typeface="Bahnschrift" panose="020B0502040204020203" charset="0"/>
              </a:rPr>
              <a:t>Back</a:t>
            </a:r>
          </a:p>
        </p:txBody>
      </p:sp>
      <p:cxnSp>
        <p:nvCxnSpPr>
          <p:cNvPr id="63" name="Straight Arrow Connector 62">
            <a:extLst>
              <a:ext uri="{FF2B5EF4-FFF2-40B4-BE49-F238E27FC236}">
                <a16:creationId xmlns:a16="http://schemas.microsoft.com/office/drawing/2014/main" id="{FC0A2A05-63FB-4FCC-8227-7D2ED0B7D705}"/>
              </a:ext>
            </a:extLst>
          </p:cNvPr>
          <p:cNvCxnSpPr>
            <a:cxnSpLocks/>
            <a:stCxn id="57" idx="16"/>
            <a:endCxn id="55" idx="1"/>
          </p:cNvCxnSpPr>
          <p:nvPr/>
        </p:nvCxnSpPr>
        <p:spPr>
          <a:xfrm>
            <a:off x="6335836" y="5736277"/>
            <a:ext cx="667032" cy="2"/>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a:extLst>
              <a:ext uri="{FF2B5EF4-FFF2-40B4-BE49-F238E27FC236}">
                <a16:creationId xmlns:a16="http://schemas.microsoft.com/office/drawing/2014/main" id="{623AB4C0-338B-4F36-B05C-916A84D45E9C}"/>
              </a:ext>
            </a:extLst>
          </p:cNvPr>
          <p:cNvSpPr/>
          <p:nvPr/>
        </p:nvSpPr>
        <p:spPr>
          <a:xfrm>
            <a:off x="9153868" y="6226248"/>
            <a:ext cx="819566" cy="3651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5" name="Text Box 54">
            <a:extLst>
              <a:ext uri="{FF2B5EF4-FFF2-40B4-BE49-F238E27FC236}">
                <a16:creationId xmlns:a16="http://schemas.microsoft.com/office/drawing/2014/main" id="{7B5842A6-D46D-4BBC-BB6A-230F3C5DADB8}"/>
              </a:ext>
            </a:extLst>
          </p:cNvPr>
          <p:cNvSpPr txBox="1"/>
          <p:nvPr/>
        </p:nvSpPr>
        <p:spPr>
          <a:xfrm>
            <a:off x="9102616" y="6255977"/>
            <a:ext cx="8553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solidFill>
                <a:cs typeface="Bahnschrift" panose="020B0502040204020203" charset="0"/>
              </a:rPr>
              <a:t>Logout</a:t>
            </a:r>
          </a:p>
        </p:txBody>
      </p:sp>
      <p:cxnSp>
        <p:nvCxnSpPr>
          <p:cNvPr id="66" name="Straight Arrow Connector 65">
            <a:extLst>
              <a:ext uri="{FF2B5EF4-FFF2-40B4-BE49-F238E27FC236}">
                <a16:creationId xmlns:a16="http://schemas.microsoft.com/office/drawing/2014/main" id="{DDA4A0D2-5B21-48F0-957E-7003912471E9}"/>
              </a:ext>
            </a:extLst>
          </p:cNvPr>
          <p:cNvCxnSpPr>
            <a:cxnSpLocks/>
          </p:cNvCxnSpPr>
          <p:nvPr/>
        </p:nvCxnSpPr>
        <p:spPr>
          <a:xfrm>
            <a:off x="8714847" y="6446837"/>
            <a:ext cx="357070" cy="0"/>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7" name="Freeform 56">
            <a:extLst>
              <a:ext uri="{FF2B5EF4-FFF2-40B4-BE49-F238E27FC236}">
                <a16:creationId xmlns:a16="http://schemas.microsoft.com/office/drawing/2014/main" id="{00FCF31F-6013-4BA4-8AC4-63556512D298}"/>
              </a:ext>
            </a:extLst>
          </p:cNvPr>
          <p:cNvSpPr/>
          <p:nvPr/>
        </p:nvSpPr>
        <p:spPr>
          <a:xfrm flipV="1">
            <a:off x="9992471" y="4882127"/>
            <a:ext cx="458450" cy="1548035"/>
          </a:xfrm>
          <a:custGeom>
            <a:avLst/>
            <a:gdLst>
              <a:gd name="connisteX0" fmla="*/ 0 w 1485265"/>
              <a:gd name="connsiteY0" fmla="*/ 0 h 643255"/>
              <a:gd name="connisteX1" fmla="*/ 92075 w 1485265"/>
              <a:gd name="connsiteY1" fmla="*/ 0 h 643255"/>
              <a:gd name="connisteX2" fmla="*/ 198755 w 1485265"/>
              <a:gd name="connsiteY2" fmla="*/ 0 h 643255"/>
              <a:gd name="connisteX3" fmla="*/ 306070 w 1485265"/>
              <a:gd name="connsiteY3" fmla="*/ 0 h 643255"/>
              <a:gd name="connisteX4" fmla="*/ 413385 w 1485265"/>
              <a:gd name="connsiteY4" fmla="*/ 0 h 643255"/>
              <a:gd name="connisteX5" fmla="*/ 520700 w 1485265"/>
              <a:gd name="connsiteY5" fmla="*/ 0 h 643255"/>
              <a:gd name="connisteX6" fmla="*/ 628015 w 1485265"/>
              <a:gd name="connsiteY6" fmla="*/ 0 h 643255"/>
              <a:gd name="connisteX7" fmla="*/ 735330 w 1485265"/>
              <a:gd name="connsiteY7" fmla="*/ 0 h 643255"/>
              <a:gd name="connisteX8" fmla="*/ 842010 w 1485265"/>
              <a:gd name="connsiteY8" fmla="*/ 0 h 643255"/>
              <a:gd name="connisteX9" fmla="*/ 949325 w 1485265"/>
              <a:gd name="connsiteY9" fmla="*/ 0 h 643255"/>
              <a:gd name="connisteX10" fmla="*/ 1056640 w 1485265"/>
              <a:gd name="connsiteY10" fmla="*/ 0 h 643255"/>
              <a:gd name="connisteX11" fmla="*/ 1163955 w 1485265"/>
              <a:gd name="connsiteY11" fmla="*/ 0 h 643255"/>
              <a:gd name="connisteX12" fmla="*/ 1271270 w 1485265"/>
              <a:gd name="connsiteY12" fmla="*/ 0 h 643255"/>
              <a:gd name="connisteX13" fmla="*/ 1378585 w 1485265"/>
              <a:gd name="connsiteY13" fmla="*/ 0 h 643255"/>
              <a:gd name="connisteX14" fmla="*/ 1485265 w 1485265"/>
              <a:gd name="connsiteY14" fmla="*/ 0 h 643255"/>
              <a:gd name="connisteX15" fmla="*/ 1485265 w 1485265"/>
              <a:gd name="connsiteY15" fmla="*/ 535940 h 643255"/>
              <a:gd name="connisteX16" fmla="*/ 1485265 w 1485265"/>
              <a:gd name="connsiteY16" fmla="*/ 643255 h 6432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1485265" h="643255">
                <a:moveTo>
                  <a:pt x="0" y="0"/>
                </a:moveTo>
                <a:lnTo>
                  <a:pt x="92075" y="0"/>
                </a:lnTo>
                <a:lnTo>
                  <a:pt x="198755" y="0"/>
                </a:lnTo>
                <a:lnTo>
                  <a:pt x="306070" y="0"/>
                </a:lnTo>
                <a:lnTo>
                  <a:pt x="413385" y="0"/>
                </a:lnTo>
                <a:lnTo>
                  <a:pt x="520700" y="0"/>
                </a:lnTo>
                <a:lnTo>
                  <a:pt x="628015" y="0"/>
                </a:lnTo>
                <a:lnTo>
                  <a:pt x="735330" y="0"/>
                </a:lnTo>
                <a:lnTo>
                  <a:pt x="842010" y="0"/>
                </a:lnTo>
                <a:lnTo>
                  <a:pt x="949325" y="0"/>
                </a:lnTo>
                <a:lnTo>
                  <a:pt x="1056640" y="0"/>
                </a:lnTo>
                <a:lnTo>
                  <a:pt x="1163955" y="0"/>
                </a:lnTo>
                <a:lnTo>
                  <a:pt x="1271270" y="0"/>
                </a:lnTo>
                <a:lnTo>
                  <a:pt x="1378585" y="0"/>
                </a:lnTo>
                <a:lnTo>
                  <a:pt x="1485265" y="0"/>
                </a:lnTo>
                <a:lnTo>
                  <a:pt x="1485265" y="535940"/>
                </a:lnTo>
                <a:lnTo>
                  <a:pt x="1485265" y="643255"/>
                </a:lnTo>
              </a:path>
            </a:pathLst>
          </a:custGeom>
          <a:noFill/>
          <a:ln w="28575" cap="rnd" cmpd="sng">
            <a:solidFill>
              <a:schemeClr val="accent2"/>
            </a:solidFill>
            <a:prstDash val="soli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Freeform 57">
            <a:extLst>
              <a:ext uri="{FF2B5EF4-FFF2-40B4-BE49-F238E27FC236}">
                <a16:creationId xmlns:a16="http://schemas.microsoft.com/office/drawing/2014/main" id="{437CF032-5FCE-4749-B8D6-3B426C906EAD}"/>
              </a:ext>
            </a:extLst>
          </p:cNvPr>
          <p:cNvSpPr/>
          <p:nvPr/>
        </p:nvSpPr>
        <p:spPr>
          <a:xfrm flipV="1">
            <a:off x="9115107" y="2236296"/>
            <a:ext cx="1342474" cy="2617576"/>
          </a:xfrm>
          <a:custGeom>
            <a:avLst/>
            <a:gdLst>
              <a:gd name="connisteX0" fmla="*/ 0 w 1485265"/>
              <a:gd name="connsiteY0" fmla="*/ 0 h 643255"/>
              <a:gd name="connisteX1" fmla="*/ 92075 w 1485265"/>
              <a:gd name="connsiteY1" fmla="*/ 0 h 643255"/>
              <a:gd name="connisteX2" fmla="*/ 198755 w 1485265"/>
              <a:gd name="connsiteY2" fmla="*/ 0 h 643255"/>
              <a:gd name="connisteX3" fmla="*/ 306070 w 1485265"/>
              <a:gd name="connsiteY3" fmla="*/ 0 h 643255"/>
              <a:gd name="connisteX4" fmla="*/ 413385 w 1485265"/>
              <a:gd name="connsiteY4" fmla="*/ 0 h 643255"/>
              <a:gd name="connisteX5" fmla="*/ 520700 w 1485265"/>
              <a:gd name="connsiteY5" fmla="*/ 0 h 643255"/>
              <a:gd name="connisteX6" fmla="*/ 628015 w 1485265"/>
              <a:gd name="connsiteY6" fmla="*/ 0 h 643255"/>
              <a:gd name="connisteX7" fmla="*/ 735330 w 1485265"/>
              <a:gd name="connsiteY7" fmla="*/ 0 h 643255"/>
              <a:gd name="connisteX8" fmla="*/ 842010 w 1485265"/>
              <a:gd name="connsiteY8" fmla="*/ 0 h 643255"/>
              <a:gd name="connisteX9" fmla="*/ 949325 w 1485265"/>
              <a:gd name="connsiteY9" fmla="*/ 0 h 643255"/>
              <a:gd name="connisteX10" fmla="*/ 1056640 w 1485265"/>
              <a:gd name="connsiteY10" fmla="*/ 0 h 643255"/>
              <a:gd name="connisteX11" fmla="*/ 1163955 w 1485265"/>
              <a:gd name="connsiteY11" fmla="*/ 0 h 643255"/>
              <a:gd name="connisteX12" fmla="*/ 1271270 w 1485265"/>
              <a:gd name="connsiteY12" fmla="*/ 0 h 643255"/>
              <a:gd name="connisteX13" fmla="*/ 1378585 w 1485265"/>
              <a:gd name="connsiteY13" fmla="*/ 0 h 643255"/>
              <a:gd name="connisteX14" fmla="*/ 1485265 w 1485265"/>
              <a:gd name="connsiteY14" fmla="*/ 0 h 643255"/>
              <a:gd name="connisteX15" fmla="*/ 1485265 w 1485265"/>
              <a:gd name="connsiteY15" fmla="*/ 535940 h 643255"/>
              <a:gd name="connisteX16" fmla="*/ 1485265 w 1485265"/>
              <a:gd name="connsiteY16" fmla="*/ 643255 h 6432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1485265" h="643255">
                <a:moveTo>
                  <a:pt x="0" y="0"/>
                </a:moveTo>
                <a:lnTo>
                  <a:pt x="92075" y="0"/>
                </a:lnTo>
                <a:lnTo>
                  <a:pt x="198755" y="0"/>
                </a:lnTo>
                <a:lnTo>
                  <a:pt x="306070" y="0"/>
                </a:lnTo>
                <a:lnTo>
                  <a:pt x="413385" y="0"/>
                </a:lnTo>
                <a:lnTo>
                  <a:pt x="520700" y="0"/>
                </a:lnTo>
                <a:lnTo>
                  <a:pt x="628015" y="0"/>
                </a:lnTo>
                <a:lnTo>
                  <a:pt x="735330" y="0"/>
                </a:lnTo>
                <a:lnTo>
                  <a:pt x="842010" y="0"/>
                </a:lnTo>
                <a:lnTo>
                  <a:pt x="949325" y="0"/>
                </a:lnTo>
                <a:lnTo>
                  <a:pt x="1056640" y="0"/>
                </a:lnTo>
                <a:lnTo>
                  <a:pt x="1163955" y="0"/>
                </a:lnTo>
                <a:lnTo>
                  <a:pt x="1271270" y="0"/>
                </a:lnTo>
                <a:lnTo>
                  <a:pt x="1378585" y="0"/>
                </a:lnTo>
                <a:lnTo>
                  <a:pt x="1485265" y="0"/>
                </a:lnTo>
                <a:lnTo>
                  <a:pt x="1485265" y="535940"/>
                </a:lnTo>
                <a:lnTo>
                  <a:pt x="1485265" y="643255"/>
                </a:lnTo>
              </a:path>
            </a:pathLst>
          </a:custGeom>
          <a:noFill/>
          <a:ln w="28575" cap="rnd" cmpd="sng">
            <a:solidFill>
              <a:schemeClr val="accent2"/>
            </a:solidFill>
            <a:prstDash val="soli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9" name="Straight Arrow Connector 68">
            <a:extLst>
              <a:ext uri="{FF2B5EF4-FFF2-40B4-BE49-F238E27FC236}">
                <a16:creationId xmlns:a16="http://schemas.microsoft.com/office/drawing/2014/main" id="{3E56A7A7-E6B5-4311-84C7-CBBC8DD332A6}"/>
              </a:ext>
            </a:extLst>
          </p:cNvPr>
          <p:cNvCxnSpPr>
            <a:cxnSpLocks/>
            <a:stCxn id="68" idx="16"/>
          </p:cNvCxnSpPr>
          <p:nvPr/>
        </p:nvCxnSpPr>
        <p:spPr>
          <a:xfrm flipH="1" flipV="1">
            <a:off x="6839317" y="2218720"/>
            <a:ext cx="3618264" cy="17576"/>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0" name="Freeform 59">
            <a:extLst>
              <a:ext uri="{FF2B5EF4-FFF2-40B4-BE49-F238E27FC236}">
                <a16:creationId xmlns:a16="http://schemas.microsoft.com/office/drawing/2014/main" id="{03191C4D-A2F3-4B72-96B3-92C1140DF918}"/>
              </a:ext>
            </a:extLst>
          </p:cNvPr>
          <p:cNvSpPr/>
          <p:nvPr/>
        </p:nvSpPr>
        <p:spPr>
          <a:xfrm flipH="1">
            <a:off x="3877898" y="3937649"/>
            <a:ext cx="1442821" cy="643255"/>
          </a:xfrm>
          <a:custGeom>
            <a:avLst/>
            <a:gdLst>
              <a:gd name="connisteX0" fmla="*/ 0 w 1485265"/>
              <a:gd name="connsiteY0" fmla="*/ 0 h 643255"/>
              <a:gd name="connisteX1" fmla="*/ 92075 w 1485265"/>
              <a:gd name="connsiteY1" fmla="*/ 0 h 643255"/>
              <a:gd name="connisteX2" fmla="*/ 198755 w 1485265"/>
              <a:gd name="connsiteY2" fmla="*/ 0 h 643255"/>
              <a:gd name="connisteX3" fmla="*/ 306070 w 1485265"/>
              <a:gd name="connsiteY3" fmla="*/ 0 h 643255"/>
              <a:gd name="connisteX4" fmla="*/ 413385 w 1485265"/>
              <a:gd name="connsiteY4" fmla="*/ 0 h 643255"/>
              <a:gd name="connisteX5" fmla="*/ 520700 w 1485265"/>
              <a:gd name="connsiteY5" fmla="*/ 0 h 643255"/>
              <a:gd name="connisteX6" fmla="*/ 628015 w 1485265"/>
              <a:gd name="connsiteY6" fmla="*/ 0 h 643255"/>
              <a:gd name="connisteX7" fmla="*/ 735330 w 1485265"/>
              <a:gd name="connsiteY7" fmla="*/ 0 h 643255"/>
              <a:gd name="connisteX8" fmla="*/ 842010 w 1485265"/>
              <a:gd name="connsiteY8" fmla="*/ 0 h 643255"/>
              <a:gd name="connisteX9" fmla="*/ 949325 w 1485265"/>
              <a:gd name="connsiteY9" fmla="*/ 0 h 643255"/>
              <a:gd name="connisteX10" fmla="*/ 1056640 w 1485265"/>
              <a:gd name="connsiteY10" fmla="*/ 0 h 643255"/>
              <a:gd name="connisteX11" fmla="*/ 1163955 w 1485265"/>
              <a:gd name="connsiteY11" fmla="*/ 0 h 643255"/>
              <a:gd name="connisteX12" fmla="*/ 1271270 w 1485265"/>
              <a:gd name="connsiteY12" fmla="*/ 0 h 643255"/>
              <a:gd name="connisteX13" fmla="*/ 1378585 w 1485265"/>
              <a:gd name="connsiteY13" fmla="*/ 0 h 643255"/>
              <a:gd name="connisteX14" fmla="*/ 1485265 w 1485265"/>
              <a:gd name="connsiteY14" fmla="*/ 0 h 643255"/>
              <a:gd name="connisteX15" fmla="*/ 1485265 w 1485265"/>
              <a:gd name="connsiteY15" fmla="*/ 535940 h 643255"/>
              <a:gd name="connisteX16" fmla="*/ 1485265 w 1485265"/>
              <a:gd name="connsiteY16" fmla="*/ 643255 h 6432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1485265" h="643255">
                <a:moveTo>
                  <a:pt x="0" y="0"/>
                </a:moveTo>
                <a:lnTo>
                  <a:pt x="92075" y="0"/>
                </a:lnTo>
                <a:lnTo>
                  <a:pt x="198755" y="0"/>
                </a:lnTo>
                <a:lnTo>
                  <a:pt x="306070" y="0"/>
                </a:lnTo>
                <a:lnTo>
                  <a:pt x="413385" y="0"/>
                </a:lnTo>
                <a:lnTo>
                  <a:pt x="520700" y="0"/>
                </a:lnTo>
                <a:lnTo>
                  <a:pt x="628015" y="0"/>
                </a:lnTo>
                <a:lnTo>
                  <a:pt x="735330" y="0"/>
                </a:lnTo>
                <a:lnTo>
                  <a:pt x="842010" y="0"/>
                </a:lnTo>
                <a:lnTo>
                  <a:pt x="949325" y="0"/>
                </a:lnTo>
                <a:lnTo>
                  <a:pt x="1056640" y="0"/>
                </a:lnTo>
                <a:lnTo>
                  <a:pt x="1163955" y="0"/>
                </a:lnTo>
                <a:lnTo>
                  <a:pt x="1271270" y="0"/>
                </a:lnTo>
                <a:lnTo>
                  <a:pt x="1378585" y="0"/>
                </a:lnTo>
                <a:lnTo>
                  <a:pt x="1485265" y="0"/>
                </a:lnTo>
                <a:lnTo>
                  <a:pt x="1485265" y="535940"/>
                </a:lnTo>
                <a:lnTo>
                  <a:pt x="1485265" y="643255"/>
                </a:lnTo>
              </a:path>
            </a:pathLst>
          </a:custGeom>
          <a:noFill/>
          <a:ln w="28575" cap="rnd" cmpd="sng">
            <a:solidFill>
              <a:schemeClr val="accent2"/>
            </a:solidFill>
            <a:prstDash val="soli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Flowchart: Alternate Process 70">
            <a:extLst>
              <a:ext uri="{FF2B5EF4-FFF2-40B4-BE49-F238E27FC236}">
                <a16:creationId xmlns:a16="http://schemas.microsoft.com/office/drawing/2014/main" id="{6D6B77E3-1AF0-42B8-BEBA-D3C4723AA10E}"/>
              </a:ext>
            </a:extLst>
          </p:cNvPr>
          <p:cNvSpPr/>
          <p:nvPr/>
        </p:nvSpPr>
        <p:spPr>
          <a:xfrm>
            <a:off x="3176541" y="4684535"/>
            <a:ext cx="1620477" cy="45438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Text Box 61">
            <a:extLst>
              <a:ext uri="{FF2B5EF4-FFF2-40B4-BE49-F238E27FC236}">
                <a16:creationId xmlns:a16="http://schemas.microsoft.com/office/drawing/2014/main" id="{BC9C6395-ABA9-4A82-B397-D8A4EBF22404}"/>
              </a:ext>
            </a:extLst>
          </p:cNvPr>
          <p:cNvSpPr txBox="1"/>
          <p:nvPr/>
        </p:nvSpPr>
        <p:spPr>
          <a:xfrm>
            <a:off x="2762083" y="4691044"/>
            <a:ext cx="23437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cs typeface="Bahnschrift" panose="020B0502040204020203" charset="0"/>
              </a:rPr>
              <a:t>Doctor</a:t>
            </a:r>
          </a:p>
        </p:txBody>
      </p:sp>
      <p:sp>
        <p:nvSpPr>
          <p:cNvPr id="73" name="Flowchart: Alternate Process 72">
            <a:extLst>
              <a:ext uri="{FF2B5EF4-FFF2-40B4-BE49-F238E27FC236}">
                <a16:creationId xmlns:a16="http://schemas.microsoft.com/office/drawing/2014/main" id="{2BFC71E2-A3D2-4469-B32A-715625CD32DC}"/>
              </a:ext>
            </a:extLst>
          </p:cNvPr>
          <p:cNvSpPr/>
          <p:nvPr/>
        </p:nvSpPr>
        <p:spPr>
          <a:xfrm>
            <a:off x="2625931" y="5499057"/>
            <a:ext cx="2605086" cy="4832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Text Box 63">
            <a:extLst>
              <a:ext uri="{FF2B5EF4-FFF2-40B4-BE49-F238E27FC236}">
                <a16:creationId xmlns:a16="http://schemas.microsoft.com/office/drawing/2014/main" id="{7FC6792F-4CBA-401C-9844-38551B77E8AE}"/>
              </a:ext>
            </a:extLst>
          </p:cNvPr>
          <p:cNvSpPr txBox="1"/>
          <p:nvPr/>
        </p:nvSpPr>
        <p:spPr>
          <a:xfrm>
            <a:off x="2484026" y="5593083"/>
            <a:ext cx="283781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latin typeface="Bahnschrift" panose="020B0502040204020203" charset="0"/>
                <a:cs typeface="Bahnschrift" panose="020B0502040204020203" charset="0"/>
              </a:rPr>
              <a:t>Add | Update | Delete | View</a:t>
            </a:r>
          </a:p>
        </p:txBody>
      </p:sp>
      <p:cxnSp>
        <p:nvCxnSpPr>
          <p:cNvPr id="75" name="Straight Arrow Connector 74">
            <a:extLst>
              <a:ext uri="{FF2B5EF4-FFF2-40B4-BE49-F238E27FC236}">
                <a16:creationId xmlns:a16="http://schemas.microsoft.com/office/drawing/2014/main" id="{BDEEB68F-56F8-460E-B92A-1D9232891D47}"/>
              </a:ext>
            </a:extLst>
          </p:cNvPr>
          <p:cNvCxnSpPr>
            <a:cxnSpLocks/>
          </p:cNvCxnSpPr>
          <p:nvPr/>
        </p:nvCxnSpPr>
        <p:spPr>
          <a:xfrm>
            <a:off x="3743147" y="6028639"/>
            <a:ext cx="1" cy="145583"/>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F3DC929-787E-4A68-AA78-D93792D3E605}"/>
              </a:ext>
            </a:extLst>
          </p:cNvPr>
          <p:cNvCxnSpPr/>
          <p:nvPr/>
        </p:nvCxnSpPr>
        <p:spPr>
          <a:xfrm flipH="1">
            <a:off x="2924751" y="6452870"/>
            <a:ext cx="507365" cy="635"/>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Text Box 67">
            <a:extLst>
              <a:ext uri="{FF2B5EF4-FFF2-40B4-BE49-F238E27FC236}">
                <a16:creationId xmlns:a16="http://schemas.microsoft.com/office/drawing/2014/main" id="{FF96E72D-CDD8-4D51-B675-80CEFBF9E072}"/>
              </a:ext>
            </a:extLst>
          </p:cNvPr>
          <p:cNvSpPr txBox="1"/>
          <p:nvPr/>
        </p:nvSpPr>
        <p:spPr>
          <a:xfrm>
            <a:off x="4266247" y="6354763"/>
            <a:ext cx="855345"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a:solidFill>
                  <a:schemeClr val="bg1"/>
                </a:solidFill>
                <a:latin typeface="Bahnschrift" panose="020B0502040204020203" charset="0"/>
                <a:cs typeface="Bahnschrift" panose="020B0502040204020203" charset="0"/>
              </a:rPr>
              <a:t>Back</a:t>
            </a:r>
          </a:p>
        </p:txBody>
      </p:sp>
      <p:cxnSp>
        <p:nvCxnSpPr>
          <p:cNvPr id="78" name="Straight Arrow Connector 77">
            <a:extLst>
              <a:ext uri="{FF2B5EF4-FFF2-40B4-BE49-F238E27FC236}">
                <a16:creationId xmlns:a16="http://schemas.microsoft.com/office/drawing/2014/main" id="{969F6DE6-5D72-418A-B993-F5955C485A3B}"/>
              </a:ext>
            </a:extLst>
          </p:cNvPr>
          <p:cNvCxnSpPr>
            <a:cxnSpLocks/>
          </p:cNvCxnSpPr>
          <p:nvPr/>
        </p:nvCxnSpPr>
        <p:spPr>
          <a:xfrm>
            <a:off x="4041763" y="6455377"/>
            <a:ext cx="387614" cy="0"/>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9" name="Flowchart: Alternate Process 78">
            <a:extLst>
              <a:ext uri="{FF2B5EF4-FFF2-40B4-BE49-F238E27FC236}">
                <a16:creationId xmlns:a16="http://schemas.microsoft.com/office/drawing/2014/main" id="{D59DC250-E8B9-4700-A90E-D648420496D1}"/>
              </a:ext>
            </a:extLst>
          </p:cNvPr>
          <p:cNvSpPr/>
          <p:nvPr/>
        </p:nvSpPr>
        <p:spPr>
          <a:xfrm>
            <a:off x="4517244" y="6253798"/>
            <a:ext cx="728028" cy="3987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0" name="Text Box 71">
            <a:extLst>
              <a:ext uri="{FF2B5EF4-FFF2-40B4-BE49-F238E27FC236}">
                <a16:creationId xmlns:a16="http://schemas.microsoft.com/office/drawing/2014/main" id="{BAA262BB-038B-4BE5-88EB-38FBD6956657}"/>
              </a:ext>
            </a:extLst>
          </p:cNvPr>
          <p:cNvSpPr txBox="1"/>
          <p:nvPr/>
        </p:nvSpPr>
        <p:spPr>
          <a:xfrm>
            <a:off x="4448801" y="6299298"/>
            <a:ext cx="8553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solidFill>
                <a:cs typeface="Bahnschrift" panose="020B0502040204020203" charset="0"/>
              </a:rPr>
              <a:t>Back</a:t>
            </a:r>
          </a:p>
        </p:txBody>
      </p:sp>
      <p:sp>
        <p:nvSpPr>
          <p:cNvPr id="81" name="Flowchart: Decision 80">
            <a:extLst>
              <a:ext uri="{FF2B5EF4-FFF2-40B4-BE49-F238E27FC236}">
                <a16:creationId xmlns:a16="http://schemas.microsoft.com/office/drawing/2014/main" id="{FDF2F2ED-EB60-4C2D-B0A8-193423C67723}"/>
              </a:ext>
            </a:extLst>
          </p:cNvPr>
          <p:cNvSpPr/>
          <p:nvPr/>
        </p:nvSpPr>
        <p:spPr>
          <a:xfrm>
            <a:off x="3545820" y="6266815"/>
            <a:ext cx="394654" cy="3600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Flowchart: Alternate Process 81">
            <a:extLst>
              <a:ext uri="{FF2B5EF4-FFF2-40B4-BE49-F238E27FC236}">
                <a16:creationId xmlns:a16="http://schemas.microsoft.com/office/drawing/2014/main" id="{AF2B95B2-8619-4ACB-B6FC-0EDC221E967A}"/>
              </a:ext>
            </a:extLst>
          </p:cNvPr>
          <p:cNvSpPr/>
          <p:nvPr/>
        </p:nvSpPr>
        <p:spPr>
          <a:xfrm>
            <a:off x="2067947" y="6213158"/>
            <a:ext cx="828721" cy="43942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 Box 74">
            <a:extLst>
              <a:ext uri="{FF2B5EF4-FFF2-40B4-BE49-F238E27FC236}">
                <a16:creationId xmlns:a16="http://schemas.microsoft.com/office/drawing/2014/main" id="{3B66D4B7-D0EB-43DA-8859-0B4F2B7167DE}"/>
              </a:ext>
            </a:extLst>
          </p:cNvPr>
          <p:cNvSpPr txBox="1"/>
          <p:nvPr/>
        </p:nvSpPr>
        <p:spPr>
          <a:xfrm>
            <a:off x="2033282" y="6276275"/>
            <a:ext cx="8553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solidFill>
                <a:cs typeface="Bahnschrift" panose="020B0502040204020203" charset="0"/>
              </a:rPr>
              <a:t>Logout</a:t>
            </a:r>
          </a:p>
        </p:txBody>
      </p:sp>
      <p:sp>
        <p:nvSpPr>
          <p:cNvPr id="84" name="Freeform 75">
            <a:extLst>
              <a:ext uri="{FF2B5EF4-FFF2-40B4-BE49-F238E27FC236}">
                <a16:creationId xmlns:a16="http://schemas.microsoft.com/office/drawing/2014/main" id="{772A5467-1685-4AFC-8F83-F5019879E60B}"/>
              </a:ext>
            </a:extLst>
          </p:cNvPr>
          <p:cNvSpPr/>
          <p:nvPr/>
        </p:nvSpPr>
        <p:spPr>
          <a:xfrm flipH="1" flipV="1">
            <a:off x="1538868" y="2218719"/>
            <a:ext cx="1604669" cy="2702716"/>
          </a:xfrm>
          <a:custGeom>
            <a:avLst/>
            <a:gdLst>
              <a:gd name="connisteX0" fmla="*/ 0 w 1485265"/>
              <a:gd name="connsiteY0" fmla="*/ 0 h 643255"/>
              <a:gd name="connisteX1" fmla="*/ 92075 w 1485265"/>
              <a:gd name="connsiteY1" fmla="*/ 0 h 643255"/>
              <a:gd name="connisteX2" fmla="*/ 198755 w 1485265"/>
              <a:gd name="connsiteY2" fmla="*/ 0 h 643255"/>
              <a:gd name="connisteX3" fmla="*/ 306070 w 1485265"/>
              <a:gd name="connsiteY3" fmla="*/ 0 h 643255"/>
              <a:gd name="connisteX4" fmla="*/ 413385 w 1485265"/>
              <a:gd name="connsiteY4" fmla="*/ 0 h 643255"/>
              <a:gd name="connisteX5" fmla="*/ 520700 w 1485265"/>
              <a:gd name="connsiteY5" fmla="*/ 0 h 643255"/>
              <a:gd name="connisteX6" fmla="*/ 628015 w 1485265"/>
              <a:gd name="connsiteY6" fmla="*/ 0 h 643255"/>
              <a:gd name="connisteX7" fmla="*/ 735330 w 1485265"/>
              <a:gd name="connsiteY7" fmla="*/ 0 h 643255"/>
              <a:gd name="connisteX8" fmla="*/ 842010 w 1485265"/>
              <a:gd name="connsiteY8" fmla="*/ 0 h 643255"/>
              <a:gd name="connisteX9" fmla="*/ 949325 w 1485265"/>
              <a:gd name="connsiteY9" fmla="*/ 0 h 643255"/>
              <a:gd name="connisteX10" fmla="*/ 1056640 w 1485265"/>
              <a:gd name="connsiteY10" fmla="*/ 0 h 643255"/>
              <a:gd name="connisteX11" fmla="*/ 1163955 w 1485265"/>
              <a:gd name="connsiteY11" fmla="*/ 0 h 643255"/>
              <a:gd name="connisteX12" fmla="*/ 1271270 w 1485265"/>
              <a:gd name="connsiteY12" fmla="*/ 0 h 643255"/>
              <a:gd name="connisteX13" fmla="*/ 1378585 w 1485265"/>
              <a:gd name="connsiteY13" fmla="*/ 0 h 643255"/>
              <a:gd name="connisteX14" fmla="*/ 1485265 w 1485265"/>
              <a:gd name="connsiteY14" fmla="*/ 0 h 643255"/>
              <a:gd name="connisteX15" fmla="*/ 1485265 w 1485265"/>
              <a:gd name="connsiteY15" fmla="*/ 535940 h 643255"/>
              <a:gd name="connisteX16" fmla="*/ 1485265 w 1485265"/>
              <a:gd name="connsiteY16" fmla="*/ 643255 h 6432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1485265" h="643255">
                <a:moveTo>
                  <a:pt x="0" y="0"/>
                </a:moveTo>
                <a:lnTo>
                  <a:pt x="92075" y="0"/>
                </a:lnTo>
                <a:lnTo>
                  <a:pt x="198755" y="0"/>
                </a:lnTo>
                <a:lnTo>
                  <a:pt x="306070" y="0"/>
                </a:lnTo>
                <a:lnTo>
                  <a:pt x="413385" y="0"/>
                </a:lnTo>
                <a:lnTo>
                  <a:pt x="520700" y="0"/>
                </a:lnTo>
                <a:lnTo>
                  <a:pt x="628015" y="0"/>
                </a:lnTo>
                <a:lnTo>
                  <a:pt x="735330" y="0"/>
                </a:lnTo>
                <a:lnTo>
                  <a:pt x="842010" y="0"/>
                </a:lnTo>
                <a:lnTo>
                  <a:pt x="949325" y="0"/>
                </a:lnTo>
                <a:lnTo>
                  <a:pt x="1056640" y="0"/>
                </a:lnTo>
                <a:lnTo>
                  <a:pt x="1163955" y="0"/>
                </a:lnTo>
                <a:lnTo>
                  <a:pt x="1271270" y="0"/>
                </a:lnTo>
                <a:lnTo>
                  <a:pt x="1378585" y="0"/>
                </a:lnTo>
                <a:lnTo>
                  <a:pt x="1485265" y="0"/>
                </a:lnTo>
                <a:lnTo>
                  <a:pt x="1485265" y="535940"/>
                </a:lnTo>
                <a:lnTo>
                  <a:pt x="1485265" y="643255"/>
                </a:lnTo>
              </a:path>
            </a:pathLst>
          </a:custGeom>
          <a:noFill/>
          <a:ln w="28575" cap="rnd" cmpd="sng">
            <a:solidFill>
              <a:schemeClr val="accent2"/>
            </a:solidFill>
            <a:prstDash val="soli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5" name="Straight Arrow Connector 84">
            <a:extLst>
              <a:ext uri="{FF2B5EF4-FFF2-40B4-BE49-F238E27FC236}">
                <a16:creationId xmlns:a16="http://schemas.microsoft.com/office/drawing/2014/main" id="{79B895F8-2BE6-4BFB-BF13-EF01A4B38B74}"/>
              </a:ext>
            </a:extLst>
          </p:cNvPr>
          <p:cNvCxnSpPr>
            <a:cxnSpLocks/>
          </p:cNvCxnSpPr>
          <p:nvPr/>
        </p:nvCxnSpPr>
        <p:spPr>
          <a:xfrm>
            <a:off x="1539408" y="2218719"/>
            <a:ext cx="3641090" cy="10477"/>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6" name="Freeform 77">
            <a:extLst>
              <a:ext uri="{FF2B5EF4-FFF2-40B4-BE49-F238E27FC236}">
                <a16:creationId xmlns:a16="http://schemas.microsoft.com/office/drawing/2014/main" id="{B78B4C1F-7119-4FA1-A0DF-754F5816271E}"/>
              </a:ext>
            </a:extLst>
          </p:cNvPr>
          <p:cNvSpPr/>
          <p:nvPr/>
        </p:nvSpPr>
        <p:spPr>
          <a:xfrm flipV="1">
            <a:off x="5292328" y="5775265"/>
            <a:ext cx="471818" cy="699453"/>
          </a:xfrm>
          <a:custGeom>
            <a:avLst/>
            <a:gdLst>
              <a:gd name="connisteX0" fmla="*/ 0 w 1485265"/>
              <a:gd name="connsiteY0" fmla="*/ 0 h 643255"/>
              <a:gd name="connisteX1" fmla="*/ 92075 w 1485265"/>
              <a:gd name="connsiteY1" fmla="*/ 0 h 643255"/>
              <a:gd name="connisteX2" fmla="*/ 198755 w 1485265"/>
              <a:gd name="connsiteY2" fmla="*/ 0 h 643255"/>
              <a:gd name="connisteX3" fmla="*/ 306070 w 1485265"/>
              <a:gd name="connsiteY3" fmla="*/ 0 h 643255"/>
              <a:gd name="connisteX4" fmla="*/ 413385 w 1485265"/>
              <a:gd name="connsiteY4" fmla="*/ 0 h 643255"/>
              <a:gd name="connisteX5" fmla="*/ 520700 w 1485265"/>
              <a:gd name="connsiteY5" fmla="*/ 0 h 643255"/>
              <a:gd name="connisteX6" fmla="*/ 628015 w 1485265"/>
              <a:gd name="connsiteY6" fmla="*/ 0 h 643255"/>
              <a:gd name="connisteX7" fmla="*/ 735330 w 1485265"/>
              <a:gd name="connsiteY7" fmla="*/ 0 h 643255"/>
              <a:gd name="connisteX8" fmla="*/ 842010 w 1485265"/>
              <a:gd name="connsiteY8" fmla="*/ 0 h 643255"/>
              <a:gd name="connisteX9" fmla="*/ 949325 w 1485265"/>
              <a:gd name="connsiteY9" fmla="*/ 0 h 643255"/>
              <a:gd name="connisteX10" fmla="*/ 1056640 w 1485265"/>
              <a:gd name="connsiteY10" fmla="*/ 0 h 643255"/>
              <a:gd name="connisteX11" fmla="*/ 1163955 w 1485265"/>
              <a:gd name="connsiteY11" fmla="*/ 0 h 643255"/>
              <a:gd name="connisteX12" fmla="*/ 1271270 w 1485265"/>
              <a:gd name="connsiteY12" fmla="*/ 0 h 643255"/>
              <a:gd name="connisteX13" fmla="*/ 1378585 w 1485265"/>
              <a:gd name="connsiteY13" fmla="*/ 0 h 643255"/>
              <a:gd name="connisteX14" fmla="*/ 1485265 w 1485265"/>
              <a:gd name="connsiteY14" fmla="*/ 0 h 643255"/>
              <a:gd name="connisteX15" fmla="*/ 1485265 w 1485265"/>
              <a:gd name="connsiteY15" fmla="*/ 535940 h 643255"/>
              <a:gd name="connisteX16" fmla="*/ 1485265 w 1485265"/>
              <a:gd name="connsiteY16" fmla="*/ 643255 h 6432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1485265" h="643255">
                <a:moveTo>
                  <a:pt x="0" y="0"/>
                </a:moveTo>
                <a:lnTo>
                  <a:pt x="92075" y="0"/>
                </a:lnTo>
                <a:lnTo>
                  <a:pt x="198755" y="0"/>
                </a:lnTo>
                <a:lnTo>
                  <a:pt x="306070" y="0"/>
                </a:lnTo>
                <a:lnTo>
                  <a:pt x="413385" y="0"/>
                </a:lnTo>
                <a:lnTo>
                  <a:pt x="520700" y="0"/>
                </a:lnTo>
                <a:lnTo>
                  <a:pt x="628015" y="0"/>
                </a:lnTo>
                <a:lnTo>
                  <a:pt x="735330" y="0"/>
                </a:lnTo>
                <a:lnTo>
                  <a:pt x="842010" y="0"/>
                </a:lnTo>
                <a:lnTo>
                  <a:pt x="949325" y="0"/>
                </a:lnTo>
                <a:lnTo>
                  <a:pt x="1056640" y="0"/>
                </a:lnTo>
                <a:lnTo>
                  <a:pt x="1163955" y="0"/>
                </a:lnTo>
                <a:lnTo>
                  <a:pt x="1271270" y="0"/>
                </a:lnTo>
                <a:lnTo>
                  <a:pt x="1378585" y="0"/>
                </a:lnTo>
                <a:lnTo>
                  <a:pt x="1485265" y="0"/>
                </a:lnTo>
                <a:lnTo>
                  <a:pt x="1485265" y="535940"/>
                </a:lnTo>
                <a:lnTo>
                  <a:pt x="1485265" y="643255"/>
                </a:lnTo>
              </a:path>
            </a:pathLst>
          </a:custGeom>
          <a:noFill/>
          <a:ln w="28575" cap="rnd" cmpd="sng">
            <a:solidFill>
              <a:schemeClr val="accent2"/>
            </a:solidFill>
            <a:prstDash val="soli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20" name="Straight Arrow Connector 119">
            <a:extLst>
              <a:ext uri="{FF2B5EF4-FFF2-40B4-BE49-F238E27FC236}">
                <a16:creationId xmlns:a16="http://schemas.microsoft.com/office/drawing/2014/main" id="{CCFE904F-55BC-43C1-8CAC-083246830DC7}"/>
              </a:ext>
            </a:extLst>
          </p:cNvPr>
          <p:cNvCxnSpPr>
            <a:cxnSpLocks/>
            <a:stCxn id="86" idx="16"/>
          </p:cNvCxnSpPr>
          <p:nvPr/>
        </p:nvCxnSpPr>
        <p:spPr>
          <a:xfrm flipH="1">
            <a:off x="5212052" y="5775265"/>
            <a:ext cx="552094" cy="2897"/>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1" name="Freeform 79">
            <a:extLst>
              <a:ext uri="{FF2B5EF4-FFF2-40B4-BE49-F238E27FC236}">
                <a16:creationId xmlns:a16="http://schemas.microsoft.com/office/drawing/2014/main" id="{A29E6612-CC81-4EE3-A342-8359C29D4E4D}"/>
              </a:ext>
            </a:extLst>
          </p:cNvPr>
          <p:cNvSpPr/>
          <p:nvPr/>
        </p:nvSpPr>
        <p:spPr>
          <a:xfrm flipH="1" flipV="1">
            <a:off x="1521287" y="4930229"/>
            <a:ext cx="467824" cy="1522957"/>
          </a:xfrm>
          <a:custGeom>
            <a:avLst/>
            <a:gdLst>
              <a:gd name="connisteX0" fmla="*/ 0 w 1485265"/>
              <a:gd name="connsiteY0" fmla="*/ 0 h 643255"/>
              <a:gd name="connisteX1" fmla="*/ 92075 w 1485265"/>
              <a:gd name="connsiteY1" fmla="*/ 0 h 643255"/>
              <a:gd name="connisteX2" fmla="*/ 198755 w 1485265"/>
              <a:gd name="connsiteY2" fmla="*/ 0 h 643255"/>
              <a:gd name="connisteX3" fmla="*/ 306070 w 1485265"/>
              <a:gd name="connsiteY3" fmla="*/ 0 h 643255"/>
              <a:gd name="connisteX4" fmla="*/ 413385 w 1485265"/>
              <a:gd name="connsiteY4" fmla="*/ 0 h 643255"/>
              <a:gd name="connisteX5" fmla="*/ 520700 w 1485265"/>
              <a:gd name="connsiteY5" fmla="*/ 0 h 643255"/>
              <a:gd name="connisteX6" fmla="*/ 628015 w 1485265"/>
              <a:gd name="connsiteY6" fmla="*/ 0 h 643255"/>
              <a:gd name="connisteX7" fmla="*/ 735330 w 1485265"/>
              <a:gd name="connsiteY7" fmla="*/ 0 h 643255"/>
              <a:gd name="connisteX8" fmla="*/ 842010 w 1485265"/>
              <a:gd name="connsiteY8" fmla="*/ 0 h 643255"/>
              <a:gd name="connisteX9" fmla="*/ 949325 w 1485265"/>
              <a:gd name="connsiteY9" fmla="*/ 0 h 643255"/>
              <a:gd name="connisteX10" fmla="*/ 1056640 w 1485265"/>
              <a:gd name="connsiteY10" fmla="*/ 0 h 643255"/>
              <a:gd name="connisteX11" fmla="*/ 1163955 w 1485265"/>
              <a:gd name="connsiteY11" fmla="*/ 0 h 643255"/>
              <a:gd name="connisteX12" fmla="*/ 1271270 w 1485265"/>
              <a:gd name="connsiteY12" fmla="*/ 0 h 643255"/>
              <a:gd name="connisteX13" fmla="*/ 1378585 w 1485265"/>
              <a:gd name="connsiteY13" fmla="*/ 0 h 643255"/>
              <a:gd name="connisteX14" fmla="*/ 1485265 w 1485265"/>
              <a:gd name="connsiteY14" fmla="*/ 0 h 643255"/>
              <a:gd name="connisteX15" fmla="*/ 1485265 w 1485265"/>
              <a:gd name="connsiteY15" fmla="*/ 535940 h 643255"/>
              <a:gd name="connisteX16" fmla="*/ 1485265 w 1485265"/>
              <a:gd name="connsiteY16" fmla="*/ 643255 h 6432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1485265" h="643255">
                <a:moveTo>
                  <a:pt x="0" y="0"/>
                </a:moveTo>
                <a:lnTo>
                  <a:pt x="92075" y="0"/>
                </a:lnTo>
                <a:lnTo>
                  <a:pt x="198755" y="0"/>
                </a:lnTo>
                <a:lnTo>
                  <a:pt x="306070" y="0"/>
                </a:lnTo>
                <a:lnTo>
                  <a:pt x="413385" y="0"/>
                </a:lnTo>
                <a:lnTo>
                  <a:pt x="520700" y="0"/>
                </a:lnTo>
                <a:lnTo>
                  <a:pt x="628015" y="0"/>
                </a:lnTo>
                <a:lnTo>
                  <a:pt x="735330" y="0"/>
                </a:lnTo>
                <a:lnTo>
                  <a:pt x="842010" y="0"/>
                </a:lnTo>
                <a:lnTo>
                  <a:pt x="949325" y="0"/>
                </a:lnTo>
                <a:lnTo>
                  <a:pt x="1056640" y="0"/>
                </a:lnTo>
                <a:lnTo>
                  <a:pt x="1163955" y="0"/>
                </a:lnTo>
                <a:lnTo>
                  <a:pt x="1271270" y="0"/>
                </a:lnTo>
                <a:lnTo>
                  <a:pt x="1378585" y="0"/>
                </a:lnTo>
                <a:lnTo>
                  <a:pt x="1485265" y="0"/>
                </a:lnTo>
                <a:lnTo>
                  <a:pt x="1485265" y="535940"/>
                </a:lnTo>
                <a:lnTo>
                  <a:pt x="1485265" y="643255"/>
                </a:lnTo>
              </a:path>
            </a:pathLst>
          </a:custGeom>
          <a:noFill/>
          <a:ln w="28575" cap="rnd" cmpd="sng">
            <a:solidFill>
              <a:schemeClr val="accent2"/>
            </a:solidFill>
            <a:prstDash val="soli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22" name="Straight Arrow Connector 121">
            <a:extLst>
              <a:ext uri="{FF2B5EF4-FFF2-40B4-BE49-F238E27FC236}">
                <a16:creationId xmlns:a16="http://schemas.microsoft.com/office/drawing/2014/main" id="{A7C395E0-6A3B-43F4-B400-18F6555BCAE4}"/>
              </a:ext>
            </a:extLst>
          </p:cNvPr>
          <p:cNvCxnSpPr>
            <a:cxnSpLocks/>
          </p:cNvCxnSpPr>
          <p:nvPr/>
        </p:nvCxnSpPr>
        <p:spPr>
          <a:xfrm>
            <a:off x="3928474" y="5138924"/>
            <a:ext cx="0" cy="288851"/>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4" name="Flowchart: Alternate Process 123">
            <a:extLst>
              <a:ext uri="{FF2B5EF4-FFF2-40B4-BE49-F238E27FC236}">
                <a16:creationId xmlns:a16="http://schemas.microsoft.com/office/drawing/2014/main" id="{D0D6E2BA-ACD1-4B7B-BAD9-46360E2CC6E9}"/>
              </a:ext>
            </a:extLst>
          </p:cNvPr>
          <p:cNvSpPr/>
          <p:nvPr/>
        </p:nvSpPr>
        <p:spPr>
          <a:xfrm>
            <a:off x="5626690" y="4679404"/>
            <a:ext cx="855345" cy="431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5" name="Text Box 83">
            <a:extLst>
              <a:ext uri="{FF2B5EF4-FFF2-40B4-BE49-F238E27FC236}">
                <a16:creationId xmlns:a16="http://schemas.microsoft.com/office/drawing/2014/main" id="{A6C9A5FB-5263-428B-92FC-5373C4DF441E}"/>
              </a:ext>
            </a:extLst>
          </p:cNvPr>
          <p:cNvSpPr txBox="1"/>
          <p:nvPr/>
        </p:nvSpPr>
        <p:spPr>
          <a:xfrm>
            <a:off x="5638748" y="4712072"/>
            <a:ext cx="85534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cs typeface="Bahnschrift" panose="020B0502040204020203" charset="0"/>
              </a:rPr>
              <a:t>Back</a:t>
            </a:r>
          </a:p>
        </p:txBody>
      </p:sp>
      <p:cxnSp>
        <p:nvCxnSpPr>
          <p:cNvPr id="126" name="Straight Arrow Connector 125">
            <a:extLst>
              <a:ext uri="{FF2B5EF4-FFF2-40B4-BE49-F238E27FC236}">
                <a16:creationId xmlns:a16="http://schemas.microsoft.com/office/drawing/2014/main" id="{9239B145-ECC7-4B7F-9546-057B46D00BBF}"/>
              </a:ext>
            </a:extLst>
          </p:cNvPr>
          <p:cNvCxnSpPr>
            <a:cxnSpLocks/>
          </p:cNvCxnSpPr>
          <p:nvPr/>
        </p:nvCxnSpPr>
        <p:spPr>
          <a:xfrm flipV="1">
            <a:off x="4880209" y="4911712"/>
            <a:ext cx="532017" cy="17"/>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474F8AB-86EE-4D26-B81D-4356E14F02FE}"/>
              </a:ext>
            </a:extLst>
          </p:cNvPr>
          <p:cNvCxnSpPr>
            <a:cxnSpLocks/>
          </p:cNvCxnSpPr>
          <p:nvPr/>
        </p:nvCxnSpPr>
        <p:spPr>
          <a:xfrm flipH="1">
            <a:off x="6554918" y="4882128"/>
            <a:ext cx="671848" cy="4205"/>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B720421-74D3-4A68-83B6-959E7C468541}"/>
              </a:ext>
            </a:extLst>
          </p:cNvPr>
          <p:cNvCxnSpPr>
            <a:cxnSpLocks/>
          </p:cNvCxnSpPr>
          <p:nvPr/>
        </p:nvCxnSpPr>
        <p:spPr>
          <a:xfrm flipH="1" flipV="1">
            <a:off x="6022698" y="4228955"/>
            <a:ext cx="6261" cy="392576"/>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220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21E0-2E5E-4BB5-B669-BB4BEFE9229F}"/>
              </a:ext>
            </a:extLst>
          </p:cNvPr>
          <p:cNvSpPr>
            <a:spLocks noGrp="1"/>
          </p:cNvSpPr>
          <p:nvPr>
            <p:ph type="title"/>
          </p:nvPr>
        </p:nvSpPr>
        <p:spPr/>
        <p:txBody>
          <a:bodyPr/>
          <a:lstStyle/>
          <a:p>
            <a:r>
              <a:rPr lang="en-US" dirty="0"/>
              <a:t>Project Scopes</a:t>
            </a:r>
          </a:p>
        </p:txBody>
      </p:sp>
      <p:sp>
        <p:nvSpPr>
          <p:cNvPr id="3" name="Content Placeholder 2">
            <a:extLst>
              <a:ext uri="{FF2B5EF4-FFF2-40B4-BE49-F238E27FC236}">
                <a16:creationId xmlns:a16="http://schemas.microsoft.com/office/drawing/2014/main" id="{B8553D57-540E-4496-A920-2318BB61BE81}"/>
              </a:ext>
            </a:extLst>
          </p:cNvPr>
          <p:cNvSpPr>
            <a:spLocks noGrp="1"/>
          </p:cNvSpPr>
          <p:nvPr>
            <p:ph idx="1"/>
          </p:nvPr>
        </p:nvSpPr>
        <p:spPr>
          <a:xfrm>
            <a:off x="818712" y="2222287"/>
            <a:ext cx="10554574" cy="4696098"/>
          </a:xfrm>
        </p:spPr>
        <p:txBody>
          <a:bodyPr>
            <a:normAutofit lnSpcReduction="10000"/>
          </a:bodyPr>
          <a:lstStyle/>
          <a:p>
            <a:pPr marL="0" indent="0" rtl="0">
              <a:spcBef>
                <a:spcPts val="0"/>
              </a:spcBef>
              <a:spcAft>
                <a:spcPts val="0"/>
              </a:spcAft>
              <a:buNone/>
            </a:pPr>
            <a:r>
              <a:rPr lang="en-US" sz="2000" b="1" i="0" u="none" strike="noStrike" dirty="0">
                <a:effectLst/>
                <a:latin typeface="+mj-lt"/>
              </a:rPr>
              <a:t>Functions/Functional Requirements :</a:t>
            </a:r>
          </a:p>
          <a:p>
            <a:pPr marL="0" indent="0" rtl="0">
              <a:spcBef>
                <a:spcPts val="500"/>
              </a:spcBef>
              <a:spcAft>
                <a:spcPts val="0"/>
              </a:spcAft>
              <a:buNone/>
            </a:pPr>
            <a:r>
              <a:rPr lang="en-US" sz="1800" b="0" i="0" u="none" strike="noStrike" dirty="0">
                <a:effectLst/>
              </a:rPr>
              <a:t>	1. Login system for all.</a:t>
            </a:r>
            <a:endParaRPr lang="en-US" b="0" dirty="0">
              <a:effectLst/>
            </a:endParaRPr>
          </a:p>
          <a:p>
            <a:pPr marL="0" indent="0" rtl="0">
              <a:spcBef>
                <a:spcPts val="500"/>
              </a:spcBef>
              <a:spcAft>
                <a:spcPts val="0"/>
              </a:spcAft>
              <a:buNone/>
            </a:pPr>
            <a:r>
              <a:rPr lang="en-US" sz="1800" b="0" i="0" u="none" strike="noStrike" dirty="0">
                <a:effectLst/>
              </a:rPr>
              <a:t>	2. Taking information of patient.</a:t>
            </a:r>
            <a:endParaRPr lang="en-US" b="0" dirty="0">
              <a:effectLst/>
            </a:endParaRPr>
          </a:p>
          <a:p>
            <a:pPr marL="0" indent="0" rtl="0">
              <a:spcBef>
                <a:spcPts val="500"/>
              </a:spcBef>
              <a:spcAft>
                <a:spcPts val="0"/>
              </a:spcAft>
              <a:buNone/>
            </a:pPr>
            <a:r>
              <a:rPr lang="en-US" sz="1800" b="0" i="0" u="none" strike="noStrike" dirty="0">
                <a:effectLst/>
              </a:rPr>
              <a:t>	3.Choice Doctor.</a:t>
            </a:r>
            <a:endParaRPr lang="en-US" b="0" dirty="0">
              <a:effectLst/>
            </a:endParaRPr>
          </a:p>
          <a:p>
            <a:pPr marL="0" indent="0" rtl="0">
              <a:spcBef>
                <a:spcPts val="500"/>
              </a:spcBef>
              <a:spcAft>
                <a:spcPts val="0"/>
              </a:spcAft>
              <a:buNone/>
            </a:pPr>
            <a:r>
              <a:rPr lang="en-US" sz="1800" b="0" i="0" u="none" strike="noStrike" dirty="0">
                <a:effectLst/>
              </a:rPr>
              <a:t>	4. View information of Doctor.</a:t>
            </a:r>
            <a:endParaRPr lang="en-US" b="0" dirty="0">
              <a:effectLst/>
            </a:endParaRPr>
          </a:p>
          <a:p>
            <a:pPr marL="0" indent="0" rtl="0">
              <a:spcBef>
                <a:spcPts val="500"/>
              </a:spcBef>
              <a:spcAft>
                <a:spcPts val="0"/>
              </a:spcAft>
              <a:buNone/>
            </a:pPr>
            <a:r>
              <a:rPr lang="en-US" sz="1800" b="0" i="0" u="none" strike="noStrike" dirty="0">
                <a:effectLst/>
              </a:rPr>
              <a:t>	5. Location of hospital view in map</a:t>
            </a:r>
          </a:p>
          <a:p>
            <a:pPr marL="0" indent="0" rtl="0">
              <a:spcBef>
                <a:spcPts val="500"/>
              </a:spcBef>
              <a:spcAft>
                <a:spcPts val="0"/>
              </a:spcAft>
              <a:buNone/>
            </a:pPr>
            <a:endParaRPr lang="en-US" sz="1800" b="0" i="0" u="none" strike="noStrike" dirty="0">
              <a:effectLst/>
            </a:endParaRPr>
          </a:p>
          <a:p>
            <a:pPr marL="0" indent="0" rtl="0">
              <a:spcBef>
                <a:spcPts val="1000"/>
              </a:spcBef>
              <a:spcAft>
                <a:spcPts val="0"/>
              </a:spcAft>
              <a:buNone/>
            </a:pPr>
            <a:r>
              <a:rPr lang="en-US" sz="2000" b="1" i="0" u="none" strike="noStrike" dirty="0">
                <a:effectLst/>
                <a:latin typeface="+mj-lt"/>
              </a:rPr>
              <a:t>Features/Non Functional Requirements :</a:t>
            </a:r>
          </a:p>
          <a:p>
            <a:pPr marL="0" indent="0" rtl="0">
              <a:spcBef>
                <a:spcPts val="500"/>
              </a:spcBef>
              <a:spcAft>
                <a:spcPts val="0"/>
              </a:spcAft>
              <a:buNone/>
            </a:pPr>
            <a:r>
              <a:rPr lang="en-US" sz="1800" b="0" i="0" u="none" strike="noStrike" dirty="0">
                <a:solidFill>
                  <a:srgbClr val="000000"/>
                </a:solidFill>
                <a:effectLst/>
                <a:latin typeface="Calibri" panose="020F0502020204030204" pitchFamily="34" charset="0"/>
              </a:rPr>
              <a:t>	</a:t>
            </a:r>
            <a:r>
              <a:rPr lang="en-US" sz="1800" b="0" i="0" u="none" strike="noStrike" dirty="0">
                <a:effectLst/>
              </a:rPr>
              <a:t>1. Location will be shown in google</a:t>
            </a:r>
            <a:endParaRPr lang="en-US" b="0" dirty="0">
              <a:effectLst/>
            </a:endParaRPr>
          </a:p>
          <a:p>
            <a:pPr marL="0" indent="0" rtl="0">
              <a:spcBef>
                <a:spcPts val="500"/>
              </a:spcBef>
              <a:spcAft>
                <a:spcPts val="0"/>
              </a:spcAft>
              <a:buNone/>
            </a:pPr>
            <a:r>
              <a:rPr lang="en-US" sz="1800" b="0" i="0" u="none" strike="noStrike" dirty="0">
                <a:effectLst/>
              </a:rPr>
              <a:t>	2. System will run on Android device</a:t>
            </a:r>
            <a:endParaRPr lang="en-US" b="0" dirty="0">
              <a:effectLst/>
            </a:endParaRPr>
          </a:p>
          <a:p>
            <a:pPr marL="0" indent="0" rtl="0">
              <a:spcBef>
                <a:spcPts val="500"/>
              </a:spcBef>
              <a:spcAft>
                <a:spcPts val="0"/>
              </a:spcAft>
              <a:buNone/>
            </a:pPr>
            <a:r>
              <a:rPr lang="en-US" sz="1800" b="0" i="0" u="none" strike="noStrike" dirty="0">
                <a:effectLst/>
              </a:rPr>
              <a:t>	3. Movement of users will be shown </a:t>
            </a:r>
            <a:r>
              <a:rPr lang="en-US" sz="1800" b="0" i="0" u="none" strike="noStrike" dirty="0" err="1">
                <a:effectLst/>
              </a:rPr>
              <a:t>mар</a:t>
            </a:r>
            <a:r>
              <a:rPr lang="en-US" sz="1800" b="0" i="0" u="none" strike="noStrike" dirty="0">
                <a:effectLst/>
              </a:rPr>
              <a:t> in real-time</a:t>
            </a:r>
            <a:br>
              <a:rPr lang="en-US" dirty="0"/>
            </a:br>
            <a:endParaRPr lang="en-US" b="0" dirty="0">
              <a:effectLst/>
            </a:endParaRPr>
          </a:p>
          <a:p>
            <a:pPr marL="0" indent="0">
              <a:buNone/>
            </a:pPr>
            <a:br>
              <a:rPr lang="en-US" dirty="0"/>
            </a:br>
            <a:endParaRPr lang="en-US" b="0" dirty="0">
              <a:effectLst/>
              <a:latin typeface="+mj-lt"/>
            </a:endParaRPr>
          </a:p>
        </p:txBody>
      </p:sp>
      <p:sp>
        <p:nvSpPr>
          <p:cNvPr id="4" name="Date Placeholder 3">
            <a:extLst>
              <a:ext uri="{FF2B5EF4-FFF2-40B4-BE49-F238E27FC236}">
                <a16:creationId xmlns:a16="http://schemas.microsoft.com/office/drawing/2014/main" id="{697D82C1-AFC9-49F6-B19F-287D5A53E62B}"/>
              </a:ext>
            </a:extLst>
          </p:cNvPr>
          <p:cNvSpPr>
            <a:spLocks noGrp="1"/>
          </p:cNvSpPr>
          <p:nvPr>
            <p:ph type="dt" sz="half" idx="10"/>
          </p:nvPr>
        </p:nvSpPr>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73591108-4544-4F2F-ACCA-30F79E4A69C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4517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E820-2A55-4EBD-A634-9A24E350CC21}"/>
              </a:ext>
            </a:extLst>
          </p:cNvPr>
          <p:cNvSpPr>
            <a:spLocks noGrp="1"/>
          </p:cNvSpPr>
          <p:nvPr>
            <p:ph type="title"/>
          </p:nvPr>
        </p:nvSpPr>
        <p:spPr/>
        <p:txBody>
          <a:bodyPr/>
          <a:lstStyle/>
          <a:p>
            <a:r>
              <a:rPr lang="en-US" dirty="0"/>
              <a:t>Project Stakeholders</a:t>
            </a:r>
          </a:p>
        </p:txBody>
      </p:sp>
      <p:sp>
        <p:nvSpPr>
          <p:cNvPr id="3" name="Content Placeholder 2">
            <a:extLst>
              <a:ext uri="{FF2B5EF4-FFF2-40B4-BE49-F238E27FC236}">
                <a16:creationId xmlns:a16="http://schemas.microsoft.com/office/drawing/2014/main" id="{7A62F2B5-350D-4687-9578-12444459E0C1}"/>
              </a:ext>
            </a:extLst>
          </p:cNvPr>
          <p:cNvSpPr>
            <a:spLocks noGrp="1"/>
          </p:cNvSpPr>
          <p:nvPr>
            <p:ph idx="1"/>
          </p:nvPr>
        </p:nvSpPr>
        <p:spPr/>
        <p:txBody>
          <a:bodyPr>
            <a:normAutofit/>
          </a:bodyPr>
          <a:lstStyle/>
          <a:p>
            <a:pPr algn="ctr">
              <a:lnSpc>
                <a:spcPct val="150000"/>
              </a:lnSpc>
              <a:buFont typeface="Wingdings" panose="05000000000000000000" pitchFamily="2" charset="2"/>
              <a:buChar char="Ø"/>
            </a:pPr>
            <a:r>
              <a:rPr lang="en-US" sz="3200" b="1" dirty="0">
                <a:latin typeface="+mj-lt"/>
              </a:rPr>
              <a:t>Authority</a:t>
            </a:r>
          </a:p>
          <a:p>
            <a:pPr algn="ctr">
              <a:lnSpc>
                <a:spcPct val="150000"/>
              </a:lnSpc>
              <a:buFont typeface="Wingdings" panose="05000000000000000000" pitchFamily="2" charset="2"/>
              <a:buChar char="Ø"/>
            </a:pPr>
            <a:r>
              <a:rPr lang="en-US" sz="3200" b="1" dirty="0">
                <a:latin typeface="+mj-lt"/>
              </a:rPr>
              <a:t> Doctors</a:t>
            </a:r>
          </a:p>
          <a:p>
            <a:pPr algn="ctr">
              <a:lnSpc>
                <a:spcPct val="150000"/>
              </a:lnSpc>
              <a:buFont typeface="Wingdings" panose="05000000000000000000" pitchFamily="2" charset="2"/>
              <a:buChar char="Ø"/>
            </a:pPr>
            <a:r>
              <a:rPr lang="en-US" sz="3200" b="1" dirty="0">
                <a:latin typeface="+mj-lt"/>
              </a:rPr>
              <a:t> Patients</a:t>
            </a:r>
          </a:p>
        </p:txBody>
      </p:sp>
      <p:sp>
        <p:nvSpPr>
          <p:cNvPr id="4" name="Date Placeholder 3">
            <a:extLst>
              <a:ext uri="{FF2B5EF4-FFF2-40B4-BE49-F238E27FC236}">
                <a16:creationId xmlns:a16="http://schemas.microsoft.com/office/drawing/2014/main" id="{D3B79C40-31DD-4F29-B3E0-CCD06D9F0D29}"/>
              </a:ext>
            </a:extLst>
          </p:cNvPr>
          <p:cNvSpPr>
            <a:spLocks noGrp="1"/>
          </p:cNvSpPr>
          <p:nvPr>
            <p:ph type="dt" sz="half" idx="10"/>
          </p:nvPr>
        </p:nvSpPr>
        <p:spPr/>
        <p:txBody>
          <a:bodyPr/>
          <a:lstStyle/>
          <a:p>
            <a:fld id="{88A15423-FFBB-46CC-A4F6-228F9395565B}" type="datetime1">
              <a:rPr lang="en-US" smtClean="0"/>
              <a:t>12/1/2021</a:t>
            </a:fld>
            <a:endParaRPr lang="en-US" dirty="0"/>
          </a:p>
        </p:txBody>
      </p:sp>
      <p:sp>
        <p:nvSpPr>
          <p:cNvPr id="5" name="Slide Number Placeholder 4">
            <a:extLst>
              <a:ext uri="{FF2B5EF4-FFF2-40B4-BE49-F238E27FC236}">
                <a16:creationId xmlns:a16="http://schemas.microsoft.com/office/drawing/2014/main" id="{F47F5C4C-29E6-4152-939B-1AD9D13E0D6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997710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427</TotalTime>
  <Words>991</Words>
  <Application>Microsoft Office PowerPoint</Application>
  <PresentationFormat>Widescreen</PresentationFormat>
  <Paragraphs>269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African</vt:lpstr>
      <vt:lpstr>Bahnschrift</vt:lpstr>
      <vt:lpstr>Calibri</vt:lpstr>
      <vt:lpstr>Century Gothic</vt:lpstr>
      <vt:lpstr>Gemina Academy</vt:lpstr>
      <vt:lpstr>Google Sans</vt:lpstr>
      <vt:lpstr>Governor 3D</vt:lpstr>
      <vt:lpstr>Ubuntu</vt:lpstr>
      <vt:lpstr>Wingdings</vt:lpstr>
      <vt:lpstr>Wingdings 2</vt:lpstr>
      <vt:lpstr>Quotable</vt:lpstr>
      <vt:lpstr>CSE 212: Object Oriented Programming Sessional </vt:lpstr>
      <vt:lpstr>CONTENTS</vt:lpstr>
      <vt:lpstr>Problem Statement</vt:lpstr>
      <vt:lpstr>Problem Objective</vt:lpstr>
      <vt:lpstr>Preliminary Solution</vt:lpstr>
      <vt:lpstr>PowerPoint Presentation</vt:lpstr>
      <vt:lpstr>PowerPoint Presentation</vt:lpstr>
      <vt:lpstr>Project Scopes</vt:lpstr>
      <vt:lpstr>Project Stakeholders</vt:lpstr>
      <vt:lpstr>Project Stakeholder : (Continued)</vt:lpstr>
      <vt:lpstr>Project Stakeholder : (Continued)</vt:lpstr>
      <vt:lpstr>USER INTERFACE (UI) :</vt:lpstr>
      <vt:lpstr>USER INTERFACE (UI) : (Continued)</vt:lpstr>
      <vt:lpstr>USER INTERFACE (UI) : (Continued)</vt:lpstr>
      <vt:lpstr>USER INTERFACE (UI) : (Continued)</vt:lpstr>
      <vt:lpstr>USER INTERFACE (UI) : (Continued)</vt:lpstr>
      <vt:lpstr>USER INTERFACE (UI) : (Continued)</vt:lpstr>
      <vt:lpstr>COST ANALYSIS:</vt:lpstr>
      <vt:lpstr>COST ANALYSIS:</vt:lpstr>
      <vt:lpstr>COST ANALYSIS: (Continued)</vt:lpstr>
      <vt:lpstr>COST ANALYSIS: (Continued)</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212: Object Oriented Programming Sessional </dc:title>
  <dc:creator>User</dc:creator>
  <cp:lastModifiedBy>User</cp:lastModifiedBy>
  <cp:revision>14</cp:revision>
  <dcterms:created xsi:type="dcterms:W3CDTF">2021-11-21T14:46:04Z</dcterms:created>
  <dcterms:modified xsi:type="dcterms:W3CDTF">2021-12-01T15:36:53Z</dcterms:modified>
</cp:coreProperties>
</file>