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58" r:id="rId4"/>
    <p:sldId id="265" r:id="rId5"/>
    <p:sldId id="266" r:id="rId6"/>
    <p:sldId id="268" r:id="rId7"/>
    <p:sldId id="270" r:id="rId8"/>
    <p:sldId id="267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67016" autoAdjust="0"/>
  </p:normalViewPr>
  <p:slideViewPr>
    <p:cSldViewPr snapToGrid="0">
      <p:cViewPr varScale="1">
        <p:scale>
          <a:sx n="46" d="100"/>
          <a:sy n="46" d="100"/>
        </p:scale>
        <p:origin x="15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F7205-53E5-46BD-B761-48347723F107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CCDEF-A9E1-486D-9C70-DB64218B9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In the </a:t>
            </a:r>
            <a:r>
              <a:rPr lang="fr-FR" dirty="0" err="1" smtClean="0"/>
              <a:t>recent</a:t>
            </a:r>
            <a:r>
              <a:rPr lang="fr-FR" baseline="0" dirty="0" smtClean="0"/>
              <a:t> white </a:t>
            </a:r>
            <a:r>
              <a:rPr lang="fr-FR" baseline="0" dirty="0" err="1" smtClean="0"/>
              <a:t>papers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defense</a:t>
            </a:r>
            <a:r>
              <a:rPr lang="fr-FR" baseline="0" dirty="0" smtClean="0"/>
              <a:t> and national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huge</a:t>
            </a:r>
            <a:r>
              <a:rPr lang="fr-FR" baseline="0" dirty="0" smtClean="0"/>
              <a:t> focus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cybersecurity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huge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cyberattack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strateginc</a:t>
            </a:r>
            <a:r>
              <a:rPr lang="fr-FR" baseline="0" dirty="0" smtClean="0"/>
              <a:t> 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highly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considered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constitute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huge</a:t>
            </a:r>
            <a:r>
              <a:rPr lang="fr-FR" baseline="0" dirty="0" smtClean="0"/>
              <a:t> challenge for France and Europe. The cyberspace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considered</a:t>
            </a:r>
            <a:r>
              <a:rPr lang="fr-FR" baseline="0" dirty="0" smtClean="0"/>
              <a:t> the 5th </a:t>
            </a:r>
            <a:r>
              <a:rPr lang="fr-FR" baseline="0" dirty="0" err="1" smtClean="0"/>
              <a:t>space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war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Ground, Air, marine and </a:t>
            </a:r>
            <a:r>
              <a:rPr lang="fr-FR" baseline="0" dirty="0" err="1" smtClean="0"/>
              <a:t>extraspace</a:t>
            </a:r>
            <a:r>
              <a:rPr lang="fr-FR" baseline="0" dirty="0" smtClean="0"/>
              <a:t>. The conclusion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simple, the country </a:t>
            </a:r>
            <a:r>
              <a:rPr lang="fr-FR" baseline="0" dirty="0" err="1" smtClean="0"/>
              <a:t>shall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defensive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cybersecurity</a:t>
            </a:r>
            <a:r>
              <a:rPr lang="fr-FR" baseline="0" dirty="0" smtClean="0"/>
              <a:t> but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offensive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. 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err="1" smtClean="0"/>
              <a:t>Shortage</a:t>
            </a:r>
            <a:r>
              <a:rPr lang="fr-FR" baseline="0" dirty="0" smtClean="0"/>
              <a:t> </a:t>
            </a:r>
            <a:r>
              <a:rPr lang="fr-FR" baseline="0" dirty="0" smtClean="0"/>
              <a:t>in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skills</a:t>
            </a:r>
            <a:r>
              <a:rPr lang="fr-FR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Project </a:t>
            </a:r>
            <a:r>
              <a:rPr lang="fr-FR" baseline="0" dirty="0" err="1" smtClean="0"/>
              <a:t>start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January</a:t>
            </a:r>
            <a:r>
              <a:rPr lang="fr-FR" baseline="0" dirty="0" smtClean="0"/>
              <a:t> 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Objectives: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an outstanding environment for developing skills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skills to train our students in Microsoft security constitutes a real challenge it self. Historically in France security is taught 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baseline="0" dirty="0" smtClean="0"/>
          </a:p>
          <a:p>
            <a:r>
              <a:rPr lang="en-US" noProof="0" dirty="0" smtClean="0"/>
              <a:t>The specialization is now opened.</a:t>
            </a:r>
            <a:r>
              <a:rPr lang="en-US" baseline="0" noProof="0" dirty="0" smtClean="0"/>
              <a:t> First group to have their diploma in 2019</a:t>
            </a:r>
          </a:p>
          <a:p>
            <a:r>
              <a:rPr lang="en-US" baseline="0" noProof="0" dirty="0" smtClean="0"/>
              <a:t>Nothing could be achieved without the huge contribution of our partners especially Microsoft team lead by Arnaud Jumelet who was a huge asset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CDEF-A9E1-486D-9C70-DB64218B98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1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French National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Cybersecurity</a:t>
            </a:r>
            <a:r>
              <a:rPr lang="fr-FR" baseline="0" dirty="0" smtClean="0"/>
              <a:t> Agency</a:t>
            </a:r>
          </a:p>
          <a:p>
            <a:r>
              <a:rPr lang="fr-FR" baseline="0" dirty="0" err="1" smtClean="0"/>
              <a:t>Certifeies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propose </a:t>
            </a:r>
            <a:r>
              <a:rPr lang="fr-FR" baseline="0" dirty="0" err="1" smtClean="0"/>
              <a:t>responds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CDEF-A9E1-486D-9C70-DB64218B98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2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0" dirty="0" smtClean="0">
                <a:solidFill>
                  <a:schemeClr val="tx1"/>
                </a:solidFill>
              </a:rPr>
              <a:t> objectives:</a:t>
            </a:r>
          </a:p>
          <a:p>
            <a:pPr marL="228600" indent="-228600" algn="l" fontAlgn="b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</a:rPr>
              <a:t>label: multidisciplinary</a:t>
            </a:r>
            <a:r>
              <a:rPr lang="en-US" sz="1200" b="1" baseline="0" dirty="0" smtClean="0">
                <a:solidFill>
                  <a:schemeClr val="tx1"/>
                </a:solidFill>
              </a:rPr>
              <a:t> program, in which we cover all the themes required by the ANSSI</a:t>
            </a:r>
          </a:p>
          <a:p>
            <a:pPr marL="228600" indent="-228600" algn="l" fontAlgn="b">
              <a:buAutoNum type="arabicPeriod"/>
            </a:pPr>
            <a:r>
              <a:rPr lang="en-US" sz="1200" b="1" baseline="0" dirty="0" smtClean="0">
                <a:solidFill>
                  <a:schemeClr val="tx1"/>
                </a:solidFill>
              </a:rPr>
              <a:t>Innovative teaching methods: </a:t>
            </a:r>
          </a:p>
          <a:p>
            <a:pPr marL="228600" indent="-228600" algn="l" fontAlgn="b">
              <a:buAutoNum type="arabicPeriod"/>
            </a:pPr>
            <a:r>
              <a:rPr lang="en-US" sz="1200" b="1" baseline="0" dirty="0" smtClean="0">
                <a:solidFill>
                  <a:schemeClr val="tx1"/>
                </a:solidFill>
              </a:rPr>
              <a:t>Expertise transfer</a:t>
            </a:r>
            <a:endParaRPr lang="en-US" sz="1200" b="1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CDEF-A9E1-486D-9C70-DB64218B98B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50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STUDY OF WINDOWS EVENT LOGS: CREATION OF A GRAPHICAL VISUALIZATION TOOL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Development a tool able to create a RBAC delegation model in  Active Directory.. To face a strong turnover and create an infrastructure more secure to changes • Offer more flexibility in system administration and identity management as the business organization changes • Limit everyone's privileges to the bare needs</a:t>
            </a:r>
          </a:p>
          <a:p>
            <a:endParaRPr lang="en-US" dirty="0" smtClean="0"/>
          </a:p>
          <a:p>
            <a:r>
              <a:rPr lang="en-US" dirty="0" smtClean="0"/>
              <a:t>Creation a tool that  automates auditing Vulnerabilities on Active Directory "</a:t>
            </a:r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CDEF-A9E1-486D-9C70-DB64218B98B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6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This great team of Microsoft</a:t>
            </a:r>
            <a:r>
              <a:rPr lang="en-US" baseline="0" noProof="0" dirty="0" smtClean="0"/>
              <a:t> lead by Arnaud, has been showing up a </a:t>
            </a:r>
            <a:r>
              <a:rPr lang="en-US" baseline="0" noProof="0" dirty="0" smtClean="0"/>
              <a:t>lot</a:t>
            </a:r>
            <a:r>
              <a:rPr lang="en-US" noProof="0" dirty="0" smtClean="0"/>
              <a:t>,</a:t>
            </a:r>
            <a:r>
              <a:rPr lang="en-US" baseline="0" noProof="0" dirty="0" smtClean="0"/>
              <a:t> </a:t>
            </a:r>
            <a:r>
              <a:rPr lang="en-US" baseline="0" noProof="0" dirty="0" smtClean="0"/>
              <a:t>commitment, availability, motivation and also LOVE, love to share and educate 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CDEF-A9E1-486D-9C70-DB64218B98B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87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tant que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Vice-Président chez Microsoft 365 Security, Rob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Lefferts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responsable de l'expérience sécurité utilisateur la plus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complètede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Microsoft 365.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CDEF-A9E1-486D-9C70-DB64218B98B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93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BD80-C192-4E5A-833D-BCF3EDA08079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D26-0E12-44C9-ACDB-042B282E70EA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6260036"/>
            <a:ext cx="2527300" cy="5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1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BD80-C192-4E5A-833D-BCF3EDA08079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D26-0E12-44C9-ACDB-042B282E7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14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BD80-C192-4E5A-833D-BCF3EDA08079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D26-0E12-44C9-ACDB-042B282E70E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6260036"/>
            <a:ext cx="2527300" cy="5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1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BD80-C192-4E5A-833D-BCF3EDA08079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D26-0E12-44C9-ACDB-042B282E7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75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BD80-C192-4E5A-833D-BCF3EDA08079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D26-0E12-44C9-ACDB-042B282E7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17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BD80-C192-4E5A-833D-BCF3EDA08079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D26-0E12-44C9-ACDB-042B282E7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BD80-C192-4E5A-833D-BCF3EDA08079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D26-0E12-44C9-ACDB-042B282E7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9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BD80-C192-4E5A-833D-BCF3EDA08079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D26-0E12-44C9-ACDB-042B282E7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43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BD80-C192-4E5A-833D-BCF3EDA08079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D26-0E12-44C9-ACDB-042B282E7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BD80-C192-4E5A-833D-BCF3EDA08079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6D26-0E12-44C9-ACDB-042B282E7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66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BD80-C192-4E5A-833D-BCF3EDA08079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6D26-0E12-44C9-ACDB-042B282E7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19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11" Type="http://schemas.openxmlformats.org/officeDocument/2006/relationships/image" Target="../media/image18.jp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5226" y="2787764"/>
            <a:ext cx="6755674" cy="14443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Christophe BAUJAULT</a:t>
            </a:r>
          </a:p>
          <a:p>
            <a:pPr marL="0" indent="0" algn="ctr">
              <a:buNone/>
            </a:pPr>
            <a:r>
              <a:rPr lang="en-US" sz="4400" b="1" dirty="0" smtClean="0"/>
              <a:t>ECE Director</a:t>
            </a:r>
            <a:endParaRPr lang="en-US" sz="44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Sous-titre 5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5" y="1427452"/>
            <a:ext cx="3039572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174" y="1825625"/>
            <a:ext cx="7286625" cy="3432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Salim NAHLE</a:t>
            </a:r>
          </a:p>
          <a:p>
            <a:pPr marL="0" indent="0" algn="ctr">
              <a:buNone/>
            </a:pPr>
            <a:r>
              <a:rPr lang="en-US" sz="4400" b="1" dirty="0" smtClean="0"/>
              <a:t>Head of Information Systems, Cybersecurity and Big Data Department </a:t>
            </a:r>
            <a:endParaRPr lang="en-US" sz="44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Sous-titre 5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9" y="1962014"/>
            <a:ext cx="2577298" cy="309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8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9429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One Year Ago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397000"/>
            <a:ext cx="9372600" cy="46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9429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One Year AGO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5" y="0"/>
            <a:ext cx="11181347" cy="62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9429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Program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2" y="1634038"/>
            <a:ext cx="2403557" cy="9450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1" y="4834491"/>
            <a:ext cx="1728652" cy="3148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46666" y="1828198"/>
            <a:ext cx="84466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Identity </a:t>
            </a:r>
            <a:r>
              <a:rPr lang="en-US" sz="2400" b="1" dirty="0">
                <a:solidFill>
                  <a:srgbClr val="FF0000"/>
                </a:solidFill>
              </a:rPr>
              <a:t>and Access Management </a:t>
            </a:r>
            <a:r>
              <a:rPr lang="en-US" sz="2400" b="1" dirty="0">
                <a:solidFill>
                  <a:schemeClr val="accent6"/>
                </a:solidFill>
              </a:rPr>
              <a:t>in Microsoft </a:t>
            </a:r>
            <a:r>
              <a:rPr lang="en-US" sz="2400" b="1" dirty="0" smtClean="0">
                <a:solidFill>
                  <a:schemeClr val="accent6"/>
                </a:solidFill>
              </a:rPr>
              <a:t>Environment</a:t>
            </a:r>
          </a:p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chemeClr val="accent1"/>
                </a:solidFill>
              </a:rPr>
              <a:t>Windows</a:t>
            </a:r>
            <a:r>
              <a:rPr lang="fr-FR" sz="2400" b="1" dirty="0"/>
              <a:t> </a:t>
            </a:r>
            <a:r>
              <a:rPr lang="fr-FR" sz="2400" b="1" dirty="0" smtClean="0">
                <a:solidFill>
                  <a:srgbClr val="FFC000"/>
                </a:solidFill>
              </a:rPr>
              <a:t>Security</a:t>
            </a:r>
          </a:p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en-US" sz="2400" dirty="0"/>
              <a:t>Cybersecurity policies, standards and methodologies</a:t>
            </a:r>
          </a:p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en-US" sz="2400" dirty="0"/>
              <a:t>Penetration </a:t>
            </a:r>
            <a:r>
              <a:rPr lang="en-US" sz="2400" dirty="0" smtClean="0"/>
              <a:t>Testing</a:t>
            </a:r>
            <a:endParaRPr lang="fr-FR" sz="2400" dirty="0" smtClean="0">
              <a:solidFill>
                <a:srgbClr val="FFC000"/>
              </a:solidFill>
            </a:endParaRPr>
          </a:p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FC000"/>
                </a:solidFill>
              </a:rPr>
              <a:t>Students Final Year Projects</a:t>
            </a:r>
          </a:p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en-US" sz="2400" b="1" dirty="0" smtClean="0"/>
              <a:t>Internships / conferences</a:t>
            </a:r>
          </a:p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en-US" sz="2400" dirty="0" smtClean="0"/>
              <a:t>Risk Analysis</a:t>
            </a:r>
          </a:p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en-US" sz="2400" dirty="0" smtClean="0"/>
              <a:t>Network </a:t>
            </a:r>
            <a:r>
              <a:rPr lang="en-US" sz="2400" dirty="0"/>
              <a:t>Security </a:t>
            </a:r>
          </a:p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Incident Response, Forensics and Reverse Engineering</a:t>
            </a: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en-US" sz="2400" dirty="0" smtClean="0"/>
              <a:t>Cryptography</a:t>
            </a:r>
          </a:p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en-US" sz="2400" dirty="0" smtClean="0"/>
              <a:t>Identity</a:t>
            </a:r>
            <a:r>
              <a:rPr lang="fr-FR" sz="2400" dirty="0" smtClean="0"/>
              <a:t> </a:t>
            </a:r>
            <a:r>
              <a:rPr lang="fr-FR" sz="2400" dirty="0"/>
              <a:t>and Access Management</a:t>
            </a:r>
          </a:p>
          <a:p>
            <a:pPr marL="342900" indent="-342900" fontAlgn="b">
              <a:buFont typeface="Wingdings" panose="05000000000000000000" pitchFamily="2" charset="2"/>
              <a:buChar char="§"/>
            </a:pPr>
            <a:r>
              <a:rPr lang="fr-FR" sz="2400" dirty="0"/>
              <a:t>Information </a:t>
            </a:r>
            <a:r>
              <a:rPr lang="en-US" sz="2400" dirty="0" smtClean="0"/>
              <a:t>Systems</a:t>
            </a:r>
            <a:r>
              <a:rPr lang="fr-FR" sz="2400" dirty="0" smtClean="0"/>
              <a:t> </a:t>
            </a:r>
            <a:r>
              <a:rPr lang="fr-FR" sz="2400" dirty="0"/>
              <a:t>Security</a:t>
            </a:r>
          </a:p>
          <a:p>
            <a:pPr marL="342900" indent="-342900" fontAlgn="b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6" y="3490198"/>
            <a:ext cx="1664551" cy="55737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2" y="1308100"/>
            <a:ext cx="2120537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Internships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03860" y="1496378"/>
            <a:ext cx="7105650" cy="46780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Forensic </a:t>
            </a:r>
            <a:r>
              <a:rPr lang="en-US" sz="2400" dirty="0"/>
              <a:t>Analysis on Azure</a:t>
            </a:r>
          </a:p>
          <a:p>
            <a:pPr marL="0" indent="0">
              <a:buNone/>
            </a:pPr>
            <a:r>
              <a:rPr lang="en-US" sz="2400" dirty="0" smtClean="0"/>
              <a:t>IAM </a:t>
            </a:r>
            <a:r>
              <a:rPr lang="en-US" sz="2400" dirty="0"/>
              <a:t>Production Engineer</a:t>
            </a:r>
          </a:p>
          <a:p>
            <a:pPr marL="0" indent="0">
              <a:buNone/>
            </a:pPr>
            <a:r>
              <a:rPr lang="en-US" sz="2400" dirty="0" smtClean="0"/>
              <a:t>Risk </a:t>
            </a:r>
            <a:r>
              <a:rPr lang="en-US" sz="2400" dirty="0"/>
              <a:t>analysis </a:t>
            </a:r>
          </a:p>
          <a:p>
            <a:pPr marL="0" indent="0">
              <a:buNone/>
            </a:pPr>
            <a:r>
              <a:rPr lang="en-US" sz="2400" dirty="0" smtClean="0"/>
              <a:t>Security </a:t>
            </a:r>
            <a:r>
              <a:rPr lang="en-US" sz="2400" dirty="0"/>
              <a:t>Support Engineer </a:t>
            </a:r>
          </a:p>
          <a:p>
            <a:pPr marL="0" indent="0">
              <a:buNone/>
            </a:pPr>
            <a:r>
              <a:rPr lang="en-US" sz="2400" dirty="0" smtClean="0"/>
              <a:t>Cybersecurity  Consultant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Azure </a:t>
            </a:r>
            <a:r>
              <a:rPr lang="en-US" sz="2400" dirty="0" smtClean="0"/>
              <a:t>AD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Azure </a:t>
            </a:r>
            <a:r>
              <a:rPr lang="en-US" sz="2400" dirty="0"/>
              <a:t>ATP</a:t>
            </a:r>
          </a:p>
          <a:p>
            <a:pPr marL="0" indent="0">
              <a:buNone/>
            </a:pPr>
            <a:r>
              <a:rPr lang="en-US" sz="2400" dirty="0" smtClean="0"/>
              <a:t>Big </a:t>
            </a:r>
            <a:r>
              <a:rPr lang="en-US" sz="2400" dirty="0"/>
              <a:t>Data and </a:t>
            </a:r>
            <a:r>
              <a:rPr lang="en-US" sz="2400" dirty="0" smtClean="0"/>
              <a:t>Cybersecurity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Digital </a:t>
            </a:r>
            <a:r>
              <a:rPr lang="en-US" sz="2400" dirty="0"/>
              <a:t>Trust</a:t>
            </a:r>
          </a:p>
          <a:p>
            <a:pPr marL="0" indent="0">
              <a:buNone/>
            </a:pPr>
            <a:r>
              <a:rPr lang="en-US" sz="2400" dirty="0" smtClean="0"/>
              <a:t>Governance</a:t>
            </a:r>
            <a:r>
              <a:rPr lang="en-US" sz="2400" dirty="0"/>
              <a:t>, Risk and Consulting </a:t>
            </a:r>
          </a:p>
          <a:p>
            <a:pPr marL="0" indent="0">
              <a:buNone/>
            </a:pPr>
            <a:r>
              <a:rPr lang="en-US" sz="2400" dirty="0" smtClean="0"/>
              <a:t>Evaluation </a:t>
            </a:r>
            <a:r>
              <a:rPr lang="en-US" sz="2400" dirty="0"/>
              <a:t>of reference SIEMs </a:t>
            </a:r>
          </a:p>
          <a:p>
            <a:pPr marL="0" indent="0">
              <a:buNone/>
            </a:pPr>
            <a:r>
              <a:rPr lang="en-US" sz="2400" dirty="0"/>
              <a:t>Implementation of security controls in DevOps</a:t>
            </a:r>
          </a:p>
        </p:txBody>
      </p:sp>
      <p:sp>
        <p:nvSpPr>
          <p:cNvPr id="6" name="Rectangle 5"/>
          <p:cNvSpPr/>
          <p:nvPr/>
        </p:nvSpPr>
        <p:spPr>
          <a:xfrm>
            <a:off x="7943850" y="1482611"/>
            <a:ext cx="48310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Orange </a:t>
            </a:r>
            <a:r>
              <a:rPr lang="en-US" sz="2000" dirty="0" err="1">
                <a:solidFill>
                  <a:srgbClr val="0070C0"/>
                </a:solidFill>
              </a:rPr>
              <a:t>Cyberdefense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Bouygues Telecom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Wavestone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Capgemini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IBM FRANCE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SourceWell</a:t>
            </a:r>
            <a:r>
              <a:rPr lang="en-US" sz="2000" dirty="0">
                <a:solidFill>
                  <a:srgbClr val="0070C0"/>
                </a:solidFill>
              </a:rPr>
              <a:t> Global Inc.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AIR </a:t>
            </a:r>
            <a:r>
              <a:rPr lang="en-US" sz="2000" dirty="0">
                <a:solidFill>
                  <a:srgbClr val="0070C0"/>
                </a:solidFill>
              </a:rPr>
              <a:t>FRANCE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THALES SIX GTS FRANCE SAS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VISEO TECHNOLOGIES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ATOS WORLDLINE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Accenture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Thales </a:t>
            </a:r>
            <a:r>
              <a:rPr lang="en-US" sz="2000" dirty="0">
                <a:solidFill>
                  <a:srgbClr val="0070C0"/>
                </a:solidFill>
              </a:rPr>
              <a:t>Communications &amp; Security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AIRBUS DEFENCE AND SPACE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NATIXIS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795010" y="3268980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@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4413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Final Year Projects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Visualization of </a:t>
            </a:r>
            <a:r>
              <a:rPr lang="en-US" dirty="0" smtClean="0"/>
              <a:t>WINDOWS </a:t>
            </a:r>
            <a:r>
              <a:rPr lang="en-US" dirty="0"/>
              <a:t>EVENT </a:t>
            </a:r>
            <a:r>
              <a:rPr lang="en-US" dirty="0" smtClean="0"/>
              <a:t>LOGS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RBAC </a:t>
            </a:r>
            <a:r>
              <a:rPr lang="en-US" dirty="0"/>
              <a:t>delegation model in </a:t>
            </a:r>
            <a:r>
              <a:rPr lang="en-US" dirty="0" smtClean="0"/>
              <a:t> </a:t>
            </a:r>
            <a:r>
              <a:rPr lang="en-US" dirty="0"/>
              <a:t>Active </a:t>
            </a:r>
            <a:r>
              <a:rPr lang="en-US" dirty="0" smtClean="0"/>
              <a:t>Directory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Automation of Vulnerabilities auditing on </a:t>
            </a:r>
            <a:r>
              <a:rPr lang="en-US" dirty="0"/>
              <a:t>Active Directory </a:t>
            </a:r>
          </a:p>
        </p:txBody>
      </p:sp>
    </p:spTree>
    <p:extLst>
      <p:ext uri="{BB962C8B-B14F-4D97-AF65-F5344CB8AC3E}">
        <p14:creationId xmlns:p14="http://schemas.microsoft.com/office/powerpoint/2010/main" val="12935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>
            <a:extLst>
              <a:ext uri="{FF2B5EF4-FFF2-40B4-BE49-F238E27FC236}">
                <a16:creationId xmlns:a16="http://schemas.microsoft.com/office/drawing/2014/main" id="{1E9FD54A-8079-4DB2-92C6-F79C42C4BBEE}"/>
              </a:ext>
            </a:extLst>
          </p:cNvPr>
          <p:cNvGrpSpPr/>
          <p:nvPr/>
        </p:nvGrpSpPr>
        <p:grpSpPr>
          <a:xfrm>
            <a:off x="2441462" y="1352428"/>
            <a:ext cx="1441082" cy="2185015"/>
            <a:chOff x="263463" y="823236"/>
            <a:chExt cx="1441082" cy="2185015"/>
          </a:xfrm>
        </p:grpSpPr>
        <p:pic>
          <p:nvPicPr>
            <p:cNvPr id="7" name="Image 6" descr="Une image contenant personne, homme, cravate, mur&#10;&#10;Description générée automatiquement">
              <a:extLst>
                <a:ext uri="{FF2B5EF4-FFF2-40B4-BE49-F238E27FC236}">
                  <a16:creationId xmlns:a16="http://schemas.microsoft.com/office/drawing/2014/main" id="{712A33A3-5345-4074-9012-FBCE0EA43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463" y="823236"/>
              <a:ext cx="1441082" cy="1441081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04CF0E5-F957-49B7-B9BD-DF6A55B4B594}"/>
                </a:ext>
              </a:extLst>
            </p:cNvPr>
            <p:cNvSpPr txBox="1"/>
            <p:nvPr/>
          </p:nvSpPr>
          <p:spPr>
            <a:xfrm>
              <a:off x="263463" y="2423476"/>
              <a:ext cx="1441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Alexandre </a:t>
              </a:r>
              <a:br>
                <a:rPr lang="fr-FR" sz="1600" dirty="0"/>
              </a:br>
              <a:r>
                <a:rPr lang="fr-FR" sz="1600" dirty="0"/>
                <a:t>LAFARGUE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21F181F-B359-4513-84C1-BB1B9D917F9C}"/>
              </a:ext>
            </a:extLst>
          </p:cNvPr>
          <p:cNvGrpSpPr/>
          <p:nvPr/>
        </p:nvGrpSpPr>
        <p:grpSpPr>
          <a:xfrm>
            <a:off x="7026833" y="1352428"/>
            <a:ext cx="1671319" cy="2185017"/>
            <a:chOff x="2783579" y="804291"/>
            <a:chExt cx="1671319" cy="2185017"/>
          </a:xfrm>
        </p:grpSpPr>
        <p:pic>
          <p:nvPicPr>
            <p:cNvPr id="15" name="Image 14" descr="Une image contenant bâtiment, personne, brique, homme&#10;&#10;Description générée automatiquement">
              <a:extLst>
                <a:ext uri="{FF2B5EF4-FFF2-40B4-BE49-F238E27FC236}">
                  <a16:creationId xmlns:a16="http://schemas.microsoft.com/office/drawing/2014/main" id="{7FFA995E-5040-40E8-A0BE-5A75F66C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881" y="804291"/>
              <a:ext cx="1462716" cy="1460026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BA38FAB0-4B02-4ED0-B01F-6D48D33D7F53}"/>
                </a:ext>
              </a:extLst>
            </p:cNvPr>
            <p:cNvSpPr txBox="1"/>
            <p:nvPr/>
          </p:nvSpPr>
          <p:spPr>
            <a:xfrm>
              <a:off x="2783579" y="2404533"/>
              <a:ext cx="1671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Benjamin BOUCKENOOGHE</a:t>
              </a:r>
            </a:p>
          </p:txBody>
        </p:sp>
      </p:grpSp>
      <p:pic>
        <p:nvPicPr>
          <p:cNvPr id="11" name="Image 10" descr="Une image contenant personne, homme, complet, habits&#10;&#10;Description générée automatiquement">
            <a:extLst>
              <a:ext uri="{FF2B5EF4-FFF2-40B4-BE49-F238E27FC236}">
                <a16:creationId xmlns:a16="http://schemas.microsoft.com/office/drawing/2014/main" id="{025212FD-8358-40AF-8D73-8C0065215F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67" y="4037798"/>
            <a:ext cx="1295671" cy="1460027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7BDC8B64-B2A4-42CD-9CD2-8DC6A8FC436F}"/>
              </a:ext>
            </a:extLst>
          </p:cNvPr>
          <p:cNvSpPr txBox="1"/>
          <p:nvPr/>
        </p:nvSpPr>
        <p:spPr>
          <a:xfrm>
            <a:off x="9328362" y="5633825"/>
            <a:ext cx="1441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Mohamed ANTRI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A262F8F-4BE0-4049-8376-E38830B2C3B9}"/>
              </a:ext>
            </a:extLst>
          </p:cNvPr>
          <p:cNvGrpSpPr/>
          <p:nvPr/>
        </p:nvGrpSpPr>
        <p:grpSpPr>
          <a:xfrm>
            <a:off x="4512754" y="1352428"/>
            <a:ext cx="1883869" cy="2185015"/>
            <a:chOff x="5529544" y="3665697"/>
            <a:chExt cx="1883869" cy="2185015"/>
          </a:xfrm>
        </p:grpSpPr>
        <p:pic>
          <p:nvPicPr>
            <p:cNvPr id="24" name="Image 23" descr="Une image contenant personne, homme, mur, souriant&#10;&#10;Description générée automatiquement">
              <a:extLst>
                <a:ext uri="{FF2B5EF4-FFF2-40B4-BE49-F238E27FC236}">
                  <a16:creationId xmlns:a16="http://schemas.microsoft.com/office/drawing/2014/main" id="{62FD04F1-D839-4358-830C-F7B89628B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49"/>
            <a:stretch/>
          </p:blipFill>
          <p:spPr>
            <a:xfrm>
              <a:off x="5529544" y="3665697"/>
              <a:ext cx="1883869" cy="1441081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D1B70BB-2693-4116-890C-0398749A36AA}"/>
                </a:ext>
              </a:extLst>
            </p:cNvPr>
            <p:cNvSpPr txBox="1"/>
            <p:nvPr/>
          </p:nvSpPr>
          <p:spPr>
            <a:xfrm>
              <a:off x="5705352" y="5265937"/>
              <a:ext cx="1441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Albertino MATIAS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2E30736-DFD5-41F1-AB5D-591C1C7D77FB}"/>
              </a:ext>
            </a:extLst>
          </p:cNvPr>
          <p:cNvGrpSpPr/>
          <p:nvPr/>
        </p:nvGrpSpPr>
        <p:grpSpPr>
          <a:xfrm>
            <a:off x="4688562" y="4037798"/>
            <a:ext cx="1441082" cy="2157286"/>
            <a:chOff x="3956684" y="3676821"/>
            <a:chExt cx="1441082" cy="2157286"/>
          </a:xfrm>
        </p:grpSpPr>
        <p:pic>
          <p:nvPicPr>
            <p:cNvPr id="26" name="Image 25" descr="Une image contenant ciel, personne, homme, extérieur&#10;&#10;Description générée automatiquement">
              <a:extLst>
                <a:ext uri="{FF2B5EF4-FFF2-40B4-BE49-F238E27FC236}">
                  <a16:creationId xmlns:a16="http://schemas.microsoft.com/office/drawing/2014/main" id="{76B77699-7975-456F-B1B5-4182E136C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684" y="3676821"/>
              <a:ext cx="1441082" cy="1441081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0464E46-3B44-4BB4-90A0-694E9F685A8F}"/>
                </a:ext>
              </a:extLst>
            </p:cNvPr>
            <p:cNvSpPr txBox="1"/>
            <p:nvPr/>
          </p:nvSpPr>
          <p:spPr>
            <a:xfrm>
              <a:off x="3956684" y="5249332"/>
              <a:ext cx="1441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François</a:t>
              </a:r>
              <a:br>
                <a:rPr lang="fr-FR" sz="1600" dirty="0"/>
              </a:br>
              <a:r>
                <a:rPr lang="fr-FR" sz="1600" dirty="0"/>
                <a:t>TACHOIRES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AFCC2257-1759-4758-98DD-BFB5F317F5AE}"/>
              </a:ext>
            </a:extLst>
          </p:cNvPr>
          <p:cNvGrpSpPr/>
          <p:nvPr/>
        </p:nvGrpSpPr>
        <p:grpSpPr>
          <a:xfrm>
            <a:off x="9328362" y="1315121"/>
            <a:ext cx="1441082" cy="2222323"/>
            <a:chOff x="2429162" y="3657876"/>
            <a:chExt cx="1441082" cy="2222323"/>
          </a:xfrm>
        </p:grpSpPr>
        <p:pic>
          <p:nvPicPr>
            <p:cNvPr id="23" name="Image 22" descr="Une image contenant personne, ciel, homme, habits&#10;&#10;Description générée automatiquement">
              <a:extLst>
                <a:ext uri="{FF2B5EF4-FFF2-40B4-BE49-F238E27FC236}">
                  <a16:creationId xmlns:a16="http://schemas.microsoft.com/office/drawing/2014/main" id="{7F03FD6A-4F8C-487D-80E2-7E927F0EE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499" y="3657876"/>
              <a:ext cx="1350409" cy="1448903"/>
            </a:xfrm>
            <a:prstGeom prst="rect">
              <a:avLst/>
            </a:prstGeom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CCE3EAAD-91BE-4B0E-8AE9-D86485607C16}"/>
                </a:ext>
              </a:extLst>
            </p:cNvPr>
            <p:cNvSpPr txBox="1"/>
            <p:nvPr/>
          </p:nvSpPr>
          <p:spPr>
            <a:xfrm>
              <a:off x="2429162" y="5295424"/>
              <a:ext cx="1441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Daniel PASQUIER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99660400-E6B5-4FCE-8300-16076BC6AA4F}"/>
              </a:ext>
            </a:extLst>
          </p:cNvPr>
          <p:cNvGrpSpPr/>
          <p:nvPr/>
        </p:nvGrpSpPr>
        <p:grpSpPr>
          <a:xfrm>
            <a:off x="7008462" y="4037798"/>
            <a:ext cx="1441082" cy="2176231"/>
            <a:chOff x="216395" y="3657876"/>
            <a:chExt cx="1441082" cy="2176231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5D3164F-2F88-46FA-AFA2-9EEDE2B70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40" y="3657876"/>
              <a:ext cx="1087993" cy="1450658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8E84B5E-8D31-4F68-ADD7-49F5876C06EC}"/>
                </a:ext>
              </a:extLst>
            </p:cNvPr>
            <p:cNvSpPr txBox="1"/>
            <p:nvPr/>
          </p:nvSpPr>
          <p:spPr>
            <a:xfrm>
              <a:off x="216395" y="5249332"/>
              <a:ext cx="1441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Pierre AUDONNET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3749B2D0-DD91-4499-897A-A7F5C266858A}"/>
              </a:ext>
            </a:extLst>
          </p:cNvPr>
          <p:cNvGrpSpPr/>
          <p:nvPr/>
        </p:nvGrpSpPr>
        <p:grpSpPr>
          <a:xfrm>
            <a:off x="2514261" y="4037798"/>
            <a:ext cx="1295483" cy="2193386"/>
            <a:chOff x="1390236" y="3657875"/>
            <a:chExt cx="1295483" cy="2193386"/>
          </a:xfrm>
        </p:grpSpPr>
        <p:pic>
          <p:nvPicPr>
            <p:cNvPr id="22" name="45CC2FF4-A2D5-49D4-B697-CF4A87C04AC4" descr="Image">
              <a:extLst>
                <a:ext uri="{FF2B5EF4-FFF2-40B4-BE49-F238E27FC236}">
                  <a16:creationId xmlns:a16="http://schemas.microsoft.com/office/drawing/2014/main" id="{B8DC52EA-947D-45C8-8ED2-B5339BB55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709" y="3657875"/>
              <a:ext cx="730014" cy="1460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AF0E36-4466-4098-BD8D-8765C14D8B99}"/>
                </a:ext>
              </a:extLst>
            </p:cNvPr>
            <p:cNvSpPr/>
            <p:nvPr/>
          </p:nvSpPr>
          <p:spPr>
            <a:xfrm>
              <a:off x="1390236" y="5204930"/>
              <a:ext cx="129548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/>
                <a:t>Karine </a:t>
              </a:r>
              <a:br>
                <a:rPr lang="fr-FR" dirty="0"/>
              </a:br>
              <a:r>
                <a:rPr lang="fr-FR" dirty="0"/>
                <a:t>SANGUINET</a:t>
              </a: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2" y="2299635"/>
            <a:ext cx="1848592" cy="184859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9AF0E36-4466-4098-BD8D-8765C14D8B99}"/>
              </a:ext>
            </a:extLst>
          </p:cNvPr>
          <p:cNvSpPr/>
          <p:nvPr/>
        </p:nvSpPr>
        <p:spPr>
          <a:xfrm>
            <a:off x="554930" y="4148227"/>
            <a:ext cx="1037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Arnaud </a:t>
            </a:r>
          </a:p>
          <a:p>
            <a:pPr algn="ctr"/>
            <a:r>
              <a:rPr lang="fr-FR" dirty="0" smtClean="0"/>
              <a:t>JUMELET</a:t>
            </a:r>
            <a:endParaRPr lang="fr-FR" dirty="0"/>
          </a:p>
        </p:txBody>
      </p:sp>
      <p:sp>
        <p:nvSpPr>
          <p:cNvPr id="41" name="Titre 1"/>
          <p:cNvSpPr txBox="1">
            <a:spLocks/>
          </p:cNvSpPr>
          <p:nvPr/>
        </p:nvSpPr>
        <p:spPr>
          <a:xfrm>
            <a:off x="838200" y="365125"/>
            <a:ext cx="10515599" cy="942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C00000"/>
                </a:solidFill>
              </a:rPr>
              <a:t>Dream Team</a:t>
            </a:r>
            <a:endParaRPr 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55459" y="1254110"/>
            <a:ext cx="6096000" cy="40051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lnSpc>
                <a:spcPct val="90000"/>
              </a:lnSpc>
              <a:spcBef>
                <a:spcPts val="1000"/>
              </a:spcBef>
            </a:pPr>
            <a:r>
              <a:rPr lang="fr-FR" sz="4400" b="1" dirty="0">
                <a:solidFill>
                  <a:srgbClr val="00B050"/>
                </a:solidFill>
              </a:rPr>
              <a:t>Rob </a:t>
            </a:r>
            <a:r>
              <a:rPr lang="fr-FR" sz="4400" b="1" dirty="0" err="1">
                <a:solidFill>
                  <a:srgbClr val="00B050"/>
                </a:solidFill>
              </a:rPr>
              <a:t>Lefferts</a:t>
            </a:r>
            <a:r>
              <a:rPr lang="fr-FR" sz="4400" b="1" dirty="0">
                <a:solidFill>
                  <a:srgbClr val="00B050"/>
                </a:solidFill>
              </a:rPr>
              <a:t> </a:t>
            </a:r>
          </a:p>
          <a:p>
            <a:pPr algn="ctr" fontAlgn="base">
              <a:lnSpc>
                <a:spcPct val="90000"/>
              </a:lnSpc>
              <a:spcBef>
                <a:spcPts val="1000"/>
              </a:spcBef>
            </a:pPr>
            <a:r>
              <a:rPr lang="fr-FR" sz="4400" b="1" dirty="0">
                <a:solidFill>
                  <a:srgbClr val="00B050"/>
                </a:solidFill>
              </a:rPr>
              <a:t> </a:t>
            </a:r>
          </a:p>
          <a:p>
            <a:pPr algn="ctr" fontAlgn="base">
              <a:lnSpc>
                <a:spcPct val="90000"/>
              </a:lnSpc>
              <a:spcBef>
                <a:spcPts val="1000"/>
              </a:spcBef>
            </a:pPr>
            <a:r>
              <a:rPr lang="fr-FR" sz="4400" b="1" dirty="0" err="1"/>
              <a:t>Corporate</a:t>
            </a:r>
            <a:r>
              <a:rPr lang="fr-FR" sz="4400" b="1" dirty="0"/>
              <a:t> Vice </a:t>
            </a:r>
            <a:r>
              <a:rPr lang="fr-FR" sz="4400" b="1" dirty="0" err="1"/>
              <a:t>President</a:t>
            </a:r>
            <a:r>
              <a:rPr lang="fr-FR" sz="4400" b="1" dirty="0"/>
              <a:t>, Program Management, Microsoft 365 Security and Compliance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6" y="1727948"/>
            <a:ext cx="3057525" cy="3057525"/>
          </a:xfrm>
        </p:spPr>
      </p:pic>
    </p:spTree>
    <p:extLst>
      <p:ext uri="{BB962C8B-B14F-4D97-AF65-F5344CB8AC3E}">
        <p14:creationId xmlns:p14="http://schemas.microsoft.com/office/powerpoint/2010/main" val="10185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463</Words>
  <Application>Microsoft Office PowerPoint</Application>
  <PresentationFormat>Grand écran</PresentationFormat>
  <Paragraphs>92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One Year Ago</vt:lpstr>
      <vt:lpstr>One Year AGO</vt:lpstr>
      <vt:lpstr>Program</vt:lpstr>
      <vt:lpstr>Internships</vt:lpstr>
      <vt:lpstr>Final Year Projects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Salim Nahle</dc:creator>
  <cp:lastModifiedBy>NAHLE Salim</cp:lastModifiedBy>
  <cp:revision>43</cp:revision>
  <dcterms:created xsi:type="dcterms:W3CDTF">2018-11-07T18:06:32Z</dcterms:created>
  <dcterms:modified xsi:type="dcterms:W3CDTF">2019-03-19T09:58:50Z</dcterms:modified>
</cp:coreProperties>
</file>