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27" r:id="rId2"/>
    <p:sldId id="348" r:id="rId3"/>
    <p:sldId id="350" r:id="rId4"/>
    <p:sldId id="351" r:id="rId5"/>
    <p:sldId id="349" r:id="rId6"/>
    <p:sldId id="347" r:id="rId7"/>
    <p:sldId id="355" r:id="rId8"/>
    <p:sldId id="356" r:id="rId9"/>
    <p:sldId id="357" r:id="rId10"/>
    <p:sldId id="358" r:id="rId11"/>
    <p:sldId id="359" r:id="rId12"/>
    <p:sldId id="354" r:id="rId13"/>
    <p:sldId id="33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A5E"/>
    <a:srgbClr val="18969C"/>
    <a:srgbClr val="1FC3CB"/>
    <a:srgbClr val="4BDCE3"/>
    <a:srgbClr val="13767B"/>
    <a:srgbClr val="1DB5BD"/>
    <a:srgbClr val="1AA3AA"/>
    <a:srgbClr val="0C4D50"/>
    <a:srgbClr val="093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06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EC32D-B00A-4036-B75D-244AFD4EAC5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0650-387C-4B15-AA13-0441FB369D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23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8450-351A-4679-AF38-B4A0CEF93076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EB41-8FAC-4DFE-BFF3-118BAD84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96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31BAF-9752-4449-B89A-77E1BE94313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88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e 10"/>
          <p:cNvGrpSpPr/>
          <p:nvPr userDrawn="1"/>
        </p:nvGrpSpPr>
        <p:grpSpPr>
          <a:xfrm rot="5400000">
            <a:off x="-3135085" y="2827067"/>
            <a:ext cx="6714308" cy="1214845"/>
            <a:chOff x="261257" y="574766"/>
            <a:chExt cx="11072949" cy="0"/>
          </a:xfrm>
        </p:grpSpPr>
        <p:cxnSp>
          <p:nvCxnSpPr>
            <p:cNvPr id="12" name="Connecteur droit 11"/>
            <p:cNvCxnSpPr/>
            <p:nvPr/>
          </p:nvCxnSpPr>
          <p:spPr>
            <a:xfrm>
              <a:off x="261257" y="574766"/>
              <a:ext cx="3265714" cy="0"/>
            </a:xfrm>
            <a:prstGeom prst="line">
              <a:avLst/>
            </a:prstGeom>
            <a:ln w="104775" cap="flat" cmpd="sng">
              <a:solidFill>
                <a:srgbClr val="0A3F4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8068492" y="574766"/>
              <a:ext cx="3265714" cy="0"/>
            </a:xfrm>
            <a:prstGeom prst="line">
              <a:avLst/>
            </a:prstGeom>
            <a:ln w="104775" cap="flat" cmpd="sng">
              <a:solidFill>
                <a:srgbClr val="1DB9C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97532" y="574766"/>
              <a:ext cx="3265714" cy="0"/>
            </a:xfrm>
            <a:prstGeom prst="line">
              <a:avLst/>
            </a:prstGeom>
            <a:ln w="104775" cap="flat" cmpd="sng">
              <a:solidFill>
                <a:srgbClr val="127278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06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96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6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73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44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936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6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40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6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7F64-E813-4443-9F97-EA3A40D1C07E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8466-2DC7-4697-87F5-EC1E30C8610C}" type="slidenum">
              <a:rPr lang="fr-FR" smtClean="0"/>
              <a:t>‹N°›</a:t>
            </a:fld>
            <a:endParaRPr lang="fr-FR"/>
          </a:p>
        </p:txBody>
      </p:sp>
      <p:grpSp>
        <p:nvGrpSpPr>
          <p:cNvPr id="8" name="Groupe 7"/>
          <p:cNvGrpSpPr/>
          <p:nvPr userDrawn="1"/>
        </p:nvGrpSpPr>
        <p:grpSpPr>
          <a:xfrm rot="5400000">
            <a:off x="-3135085" y="2827067"/>
            <a:ext cx="6714308" cy="1214845"/>
            <a:chOff x="261257" y="574766"/>
            <a:chExt cx="11072949" cy="0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261257" y="574766"/>
              <a:ext cx="3265714" cy="0"/>
            </a:xfrm>
            <a:prstGeom prst="line">
              <a:avLst/>
            </a:prstGeom>
            <a:ln w="104775" cap="flat" cmpd="sng">
              <a:solidFill>
                <a:srgbClr val="0A3F42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8068492" y="574766"/>
              <a:ext cx="3265714" cy="0"/>
            </a:xfrm>
            <a:prstGeom prst="line">
              <a:avLst/>
            </a:prstGeom>
            <a:ln w="104775" cap="flat" cmpd="sng">
              <a:solidFill>
                <a:srgbClr val="1DB9C1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4197532" y="574766"/>
              <a:ext cx="3265714" cy="0"/>
            </a:xfrm>
            <a:prstGeom prst="line">
              <a:avLst/>
            </a:prstGeom>
            <a:ln w="104775" cap="flat" cmpd="sng">
              <a:solidFill>
                <a:srgbClr val="127278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675" y="6311900"/>
            <a:ext cx="2301017" cy="5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2727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2727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2727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2727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2727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272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nahle@ece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1540" y="942976"/>
            <a:ext cx="8613867" cy="2030200"/>
          </a:xfrm>
        </p:spPr>
        <p:txBody>
          <a:bodyPr>
            <a:noAutofit/>
          </a:bodyPr>
          <a:lstStyle/>
          <a:p>
            <a:r>
              <a:rPr lang="fr-FR" sz="4400" b="1" kern="0" dirty="0" smtClean="0">
                <a:solidFill>
                  <a:srgbClr val="92D050"/>
                </a:solidFill>
                <a:latin typeface="Arial"/>
              </a:rPr>
              <a:t>Table Ronde </a:t>
            </a:r>
            <a:br>
              <a:rPr lang="fr-FR" sz="4400" b="1" kern="0" dirty="0" smtClean="0">
                <a:solidFill>
                  <a:srgbClr val="92D050"/>
                </a:solidFill>
                <a:latin typeface="Arial"/>
              </a:rPr>
            </a:br>
            <a:r>
              <a:rPr lang="fr-FR" sz="4400" b="1" kern="0" dirty="0" smtClean="0">
                <a:solidFill>
                  <a:srgbClr val="92D050"/>
                </a:solidFill>
                <a:latin typeface="Arial"/>
              </a:rPr>
              <a:t>Systèmes </a:t>
            </a:r>
            <a:r>
              <a:rPr lang="fr-FR" sz="4400" b="1" kern="0" dirty="0">
                <a:solidFill>
                  <a:srgbClr val="92D050"/>
                </a:solidFill>
                <a:latin typeface="Arial"/>
              </a:rPr>
              <a:t>d’Information, </a:t>
            </a:r>
            <a:r>
              <a:rPr lang="fr-FR" sz="4400" b="1" kern="0" dirty="0" err="1">
                <a:solidFill>
                  <a:srgbClr val="92D050"/>
                </a:solidFill>
                <a:latin typeface="Arial"/>
              </a:rPr>
              <a:t>Cybersécurité</a:t>
            </a:r>
            <a:r>
              <a:rPr lang="fr-FR" sz="4400" b="1" kern="0" dirty="0">
                <a:solidFill>
                  <a:srgbClr val="92D050"/>
                </a:solidFill>
                <a:latin typeface="Arial"/>
              </a:rPr>
              <a:t> et </a:t>
            </a:r>
            <a:r>
              <a:rPr lang="fr-FR" sz="4400" b="1" kern="0" dirty="0" err="1">
                <a:solidFill>
                  <a:srgbClr val="92D050"/>
                </a:solidFill>
                <a:latin typeface="Arial"/>
              </a:rPr>
              <a:t>Big</a:t>
            </a:r>
            <a:r>
              <a:rPr lang="fr-FR" sz="4400" b="1" kern="0" dirty="0">
                <a:solidFill>
                  <a:srgbClr val="92D050"/>
                </a:solidFill>
                <a:latin typeface="Arial"/>
              </a:rPr>
              <a:t> Data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33129" y="4029326"/>
            <a:ext cx="5328592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Responsable:</a:t>
            </a:r>
          </a:p>
          <a:p>
            <a:pPr algn="l"/>
            <a:r>
              <a:rPr lang="fr-FR" sz="2800" b="1" kern="0" dirty="0" smtClean="0">
                <a:solidFill>
                  <a:schemeClr val="tx2"/>
                </a:solidFill>
                <a:latin typeface="Arial"/>
              </a:rPr>
              <a:t>Salim NAHLE </a:t>
            </a:r>
            <a:endParaRPr lang="fr-FR" sz="2800" b="1" kern="0" dirty="0">
              <a:solidFill>
                <a:schemeClr val="tx2"/>
              </a:solidFill>
              <a:latin typeface="Arial"/>
            </a:endParaRPr>
          </a:p>
          <a:p>
            <a:pPr algn="l"/>
            <a:r>
              <a:rPr lang="fr-FR" sz="2800" b="1" kern="0" dirty="0">
                <a:solidFill>
                  <a:schemeClr val="tx2"/>
                </a:solidFill>
                <a:latin typeface="Arial"/>
              </a:rPr>
              <a:t>Bureau: P318</a:t>
            </a:r>
          </a:p>
          <a:p>
            <a:pPr algn="l"/>
            <a:r>
              <a:rPr lang="fr-FR" sz="2800" b="1" kern="0" dirty="0">
                <a:solidFill>
                  <a:schemeClr val="tx2"/>
                </a:solidFill>
                <a:latin typeface="Arial"/>
              </a:rPr>
              <a:t>Email: </a:t>
            </a:r>
            <a:r>
              <a:rPr lang="fr-FR" sz="2800" b="1" kern="0" dirty="0">
                <a:solidFill>
                  <a:schemeClr val="tx2"/>
                </a:solidFill>
                <a:latin typeface="Arial"/>
                <a:hlinkClick r:id="rId2"/>
              </a:rPr>
              <a:t>nahle@ece.fr</a:t>
            </a:r>
            <a:endParaRPr lang="fr-FR" sz="2800" b="1" kern="0" dirty="0">
              <a:solidFill>
                <a:schemeClr val="tx2"/>
              </a:solidFill>
              <a:latin typeface="Arial"/>
            </a:endParaRPr>
          </a:p>
          <a:p>
            <a:pPr algn="l"/>
            <a:endParaRPr lang="fr-FR" sz="2800" b="1" kern="0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57" y="3746898"/>
            <a:ext cx="1787344" cy="252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67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945196" y="321640"/>
            <a:ext cx="8229600" cy="854968"/>
          </a:xfrm>
        </p:spPr>
        <p:txBody>
          <a:bodyPr>
            <a:normAutofit/>
          </a:bodyPr>
          <a:lstStyle/>
          <a:p>
            <a:r>
              <a:rPr lang="fr-FR" sz="3800" b="1" dirty="0"/>
              <a:t>ING5 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1703512" y="1284759"/>
          <a:ext cx="8712968" cy="435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74">
                <a:tc>
                  <a:txBody>
                    <a:bodyPr/>
                    <a:lstStyle/>
                    <a:p>
                      <a:pPr algn="ctr"/>
                      <a:r>
                        <a:rPr lang="fr-FR" sz="1600" b="1" kern="0" dirty="0" smtClean="0">
                          <a:solidFill>
                            <a:schemeClr val="tx1"/>
                          </a:solidFill>
                          <a:latin typeface="Arial"/>
                        </a:rPr>
                        <a:t>Systèmes d’Information &amp; </a:t>
                      </a:r>
                      <a:r>
                        <a:rPr lang="fr-FR" sz="1600" b="1" kern="0" dirty="0" err="1" smtClean="0">
                          <a:solidFill>
                            <a:schemeClr val="tx1"/>
                          </a:solidFill>
                          <a:latin typeface="Arial"/>
                        </a:rPr>
                        <a:t>Cybersécurité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fr-FR" sz="16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&amp; </a:t>
                      </a:r>
                      <a:r>
                        <a:rPr lang="fr-FR" sz="1600" dirty="0" err="1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Analytics</a:t>
                      </a:r>
                      <a:endParaRPr lang="fr-FR" sz="16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706">
                <a:tc>
                  <a:txBody>
                    <a:bodyPr/>
                    <a:lstStyle/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Gestion des Identités et des Accès en Environnement Microsoft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Sécurité des Systèmes d’Information II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Politiques, Normes et Méthodologies en </a:t>
                      </a: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Cybersécurité</a:t>
                      </a:r>
                      <a:endParaRPr lang="fr-FR" sz="1600" i="1" kern="1200" dirty="0" smtClean="0">
                        <a:solidFill>
                          <a:srgbClr val="293A65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Réponses aux incidents, </a:t>
                      </a: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Forensics</a:t>
                      </a: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et Rétro-ingénierie 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Cryptographie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Sécurité dans Windows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Gestion des Identités et des Accès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</a:t>
                      </a: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Science </a:t>
                      </a: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with</a:t>
                      </a: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Spark</a:t>
                      </a: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Big</a:t>
                      </a: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Data </a:t>
                      </a: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with</a:t>
                      </a: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Hadoop</a:t>
                      </a:r>
                      <a:endParaRPr lang="fr-FR" sz="1600" i="1" kern="1200" dirty="0" smtClean="0">
                        <a:solidFill>
                          <a:srgbClr val="293A65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Deep</a:t>
                      </a: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Learning </a:t>
                      </a:r>
                      <a:endParaRPr lang="en-US" sz="1600" i="1" kern="1200" dirty="0" smtClean="0">
                        <a:solidFill>
                          <a:srgbClr val="293A65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Machine Learning II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Analytics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Business Intelligence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Ethics</a:t>
                      </a: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</a:t>
                      </a:r>
                      <a:r>
                        <a:rPr lang="fr-FR" sz="1600" i="1" kern="120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Artificial</a:t>
                      </a:r>
                      <a:r>
                        <a:rPr lang="fr-FR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Intelligence</a:t>
                      </a:r>
                    </a:p>
                    <a:p>
                      <a:pPr marL="0" marR="0" lvl="0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i="1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 Time Big Data Search and Analytics</a:t>
                      </a:r>
                    </a:p>
                    <a:p>
                      <a:pPr marL="0" marR="0" lvl="0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600" i="1" kern="1200" dirty="0" smtClean="0">
                        <a:solidFill>
                          <a:srgbClr val="293A65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None/>
                      </a:pPr>
                      <a:endParaRPr lang="fr-FR" sz="1600" i="1" kern="1200" dirty="0" smtClean="0">
                        <a:solidFill>
                          <a:srgbClr val="293A65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Bulle ronde 4"/>
          <p:cNvSpPr/>
          <p:nvPr/>
        </p:nvSpPr>
        <p:spPr>
          <a:xfrm>
            <a:off x="2079647" y="5798654"/>
            <a:ext cx="3384376" cy="8746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Most of the courses are </a:t>
            </a:r>
            <a:r>
              <a:rPr lang="fr-FR" dirty="0" err="1"/>
              <a:t>taught</a:t>
            </a:r>
            <a:r>
              <a:rPr lang="fr-FR" dirty="0"/>
              <a:t> in </a:t>
            </a:r>
            <a:r>
              <a:rPr lang="fr-FR" dirty="0" smtClean="0"/>
              <a:t>French</a:t>
            </a:r>
            <a:endParaRPr lang="fr-FR" dirty="0"/>
          </a:p>
        </p:txBody>
      </p:sp>
      <p:sp>
        <p:nvSpPr>
          <p:cNvPr id="7" name="Bulle ronde 6"/>
          <p:cNvSpPr/>
          <p:nvPr/>
        </p:nvSpPr>
        <p:spPr>
          <a:xfrm>
            <a:off x="6433305" y="5798654"/>
            <a:ext cx="3384376" cy="8746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All courses </a:t>
            </a:r>
            <a:r>
              <a:rPr lang="fr-FR" dirty="0"/>
              <a:t>are </a:t>
            </a:r>
            <a:r>
              <a:rPr lang="fr-FR" dirty="0" err="1"/>
              <a:t>taught</a:t>
            </a:r>
            <a:r>
              <a:rPr lang="fr-FR" dirty="0"/>
              <a:t> in English</a:t>
            </a:r>
          </a:p>
        </p:txBody>
      </p:sp>
    </p:spTree>
    <p:extLst>
      <p:ext uri="{BB962C8B-B14F-4D97-AF65-F5344CB8AC3E}">
        <p14:creationId xmlns:p14="http://schemas.microsoft.com/office/powerpoint/2010/main" val="112524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24233"/>
            <a:ext cx="9371549" cy="5277852"/>
          </a:xfrm>
          <a:prstGeom prst="rect">
            <a:avLst/>
          </a:prstGeom>
        </p:spPr>
      </p:pic>
      <p:sp>
        <p:nvSpPr>
          <p:cNvPr id="3" name="Titre 5"/>
          <p:cNvSpPr txBox="1">
            <a:spLocks/>
          </p:cNvSpPr>
          <p:nvPr/>
        </p:nvSpPr>
        <p:spPr bwMode="auto">
          <a:xfrm>
            <a:off x="762001" y="300074"/>
            <a:ext cx="11115674" cy="64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09638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r" defTabSz="909638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9BD3"/>
                </a:solidFill>
                <a:latin typeface="Verdana" pitchFamily="34" charset="0"/>
              </a:defRPr>
            </a:lvl2pPr>
            <a:lvl3pPr algn="r" defTabSz="909638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9BD3"/>
                </a:solidFill>
                <a:latin typeface="Verdana" pitchFamily="34" charset="0"/>
              </a:defRPr>
            </a:lvl3pPr>
            <a:lvl4pPr algn="r" defTabSz="909638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9BD3"/>
                </a:solidFill>
                <a:latin typeface="Verdana" pitchFamily="34" charset="0"/>
              </a:defRPr>
            </a:lvl4pPr>
            <a:lvl5pPr algn="r" defTabSz="909638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9BD3"/>
                </a:solidFill>
                <a:latin typeface="Verdana" pitchFamily="34" charset="0"/>
              </a:defRPr>
            </a:lvl5pPr>
            <a:lvl6pPr marL="457200" algn="r" defTabSz="909638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9BD3"/>
                </a:solidFill>
                <a:latin typeface="Verdana" pitchFamily="34" charset="0"/>
              </a:defRPr>
            </a:lvl6pPr>
            <a:lvl7pPr marL="914400" algn="r" defTabSz="909638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9BD3"/>
                </a:solidFill>
                <a:latin typeface="Verdana" pitchFamily="34" charset="0"/>
              </a:defRPr>
            </a:lvl7pPr>
            <a:lvl8pPr marL="1371600" algn="r" defTabSz="909638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9BD3"/>
                </a:solidFill>
                <a:latin typeface="Verdana" pitchFamily="34" charset="0"/>
              </a:defRPr>
            </a:lvl8pPr>
            <a:lvl9pPr marL="1828800" algn="r" defTabSz="909638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9BD3"/>
                </a:solidFill>
                <a:latin typeface="Verdana" pitchFamily="34" charset="0"/>
              </a:defRPr>
            </a:lvl9pPr>
          </a:lstStyle>
          <a:p>
            <a:r>
              <a:rPr lang="fr-FR" sz="3800" dirty="0">
                <a:solidFill>
                  <a:srgbClr val="127278"/>
                </a:solidFill>
                <a:latin typeface="+mn-lt"/>
              </a:rPr>
              <a:t>Systèmes d’Information et </a:t>
            </a:r>
            <a:r>
              <a:rPr lang="fr-FR" sz="3800" dirty="0" err="1">
                <a:solidFill>
                  <a:srgbClr val="127278"/>
                </a:solidFill>
                <a:latin typeface="+mn-lt"/>
              </a:rPr>
              <a:t>Cybersécurité</a:t>
            </a:r>
            <a:r>
              <a:rPr lang="fr-FR" sz="3800" dirty="0">
                <a:solidFill>
                  <a:srgbClr val="127278"/>
                </a:solidFill>
                <a:latin typeface="+mn-lt"/>
              </a:rPr>
              <a:t> défensive</a:t>
            </a:r>
          </a:p>
        </p:txBody>
      </p:sp>
    </p:spTree>
    <p:extLst>
      <p:ext uri="{BB962C8B-B14F-4D97-AF65-F5344CB8AC3E}">
        <p14:creationId xmlns:p14="http://schemas.microsoft.com/office/powerpoint/2010/main" val="33123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71550" y="1866897"/>
            <a:ext cx="10515600" cy="174625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b="1" dirty="0" smtClean="0"/>
              <a:t>@ </a:t>
            </a:r>
            <a:r>
              <a:rPr lang="fr-FR" b="1" dirty="0" smtClean="0"/>
              <a:t>ECE </a:t>
            </a:r>
            <a:r>
              <a:rPr lang="fr-FR" b="1" dirty="0" smtClean="0"/>
              <a:t>Paris</a:t>
            </a:r>
            <a:endParaRPr lang="fr-FR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3,5 million jobs in Security in 2021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19" y="1246185"/>
            <a:ext cx="7662862" cy="4310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4125" y="5761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Rob </a:t>
            </a:r>
            <a:r>
              <a:rPr lang="fr-FR" b="1" dirty="0" err="1"/>
              <a:t>Lefferts</a:t>
            </a:r>
            <a:r>
              <a:rPr lang="fr-FR" b="1" dirty="0"/>
              <a:t>, </a:t>
            </a:r>
            <a:r>
              <a:rPr lang="fr-FR" b="1" dirty="0" err="1"/>
              <a:t>Corporate</a:t>
            </a:r>
            <a:r>
              <a:rPr lang="fr-FR" b="1" dirty="0"/>
              <a:t> </a:t>
            </a:r>
            <a:r>
              <a:rPr lang="fr-FR" b="1" dirty="0" err="1"/>
              <a:t>Vice-President</a:t>
            </a:r>
            <a:r>
              <a:rPr lang="fr-FR" b="1" dirty="0"/>
              <a:t>  Microsoft 365 Security </a:t>
            </a:r>
            <a:br>
              <a:rPr lang="fr-FR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0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6349" y="391319"/>
            <a:ext cx="9236025" cy="79208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ea typeface="+mj-ea"/>
                <a:cs typeface="+mj-cs"/>
              </a:rPr>
              <a:t>Challenges of AI in critical Systems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143125"/>
            <a:ext cx="3009900" cy="3009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9275" y="2282309"/>
            <a:ext cx="737535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 smtClean="0"/>
          </a:p>
          <a:p>
            <a:r>
              <a:rPr lang="fr-FR" sz="4400" b="1" dirty="0">
                <a:solidFill>
                  <a:srgbClr val="127278"/>
                </a:solidFill>
                <a:ea typeface="+mj-ea"/>
                <a:cs typeface="+mj-cs"/>
              </a:rPr>
              <a:t>Juliette </a:t>
            </a:r>
            <a:r>
              <a:rPr lang="fr-FR" sz="4400" b="1" dirty="0">
                <a:solidFill>
                  <a:srgbClr val="127278"/>
                </a:solidFill>
                <a:ea typeface="+mj-ea"/>
                <a:cs typeface="+mj-cs"/>
              </a:rPr>
              <a:t>(Mayer) </a:t>
            </a:r>
            <a:r>
              <a:rPr lang="fr-FR" sz="4400" b="1" dirty="0" err="1">
                <a:solidFill>
                  <a:srgbClr val="127278"/>
                </a:solidFill>
                <a:ea typeface="+mj-ea"/>
                <a:cs typeface="+mj-cs"/>
              </a:rPr>
              <a:t>Mattioli</a:t>
            </a:r>
            <a:endParaRPr lang="fr-FR" sz="4400" b="1" dirty="0">
              <a:solidFill>
                <a:srgbClr val="127278"/>
              </a:solidFill>
              <a:ea typeface="+mj-ea"/>
              <a:cs typeface="+mj-cs"/>
            </a:endParaRPr>
          </a:p>
          <a:p>
            <a:r>
              <a:rPr lang="en-US" sz="3200" b="1" dirty="0" smtClean="0"/>
              <a:t>Senior </a:t>
            </a:r>
            <a:r>
              <a:rPr lang="en-US" sz="3200" b="1" dirty="0"/>
              <a:t>Expert in Artificial Intelligence, PhD</a:t>
            </a:r>
          </a:p>
        </p:txBody>
      </p:sp>
    </p:spTree>
    <p:extLst>
      <p:ext uri="{BB962C8B-B14F-4D97-AF65-F5344CB8AC3E}">
        <p14:creationId xmlns:p14="http://schemas.microsoft.com/office/powerpoint/2010/main" val="131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marL="0" indent="0" algn="ctr">
              <a:buNone/>
            </a:pPr>
            <a:r>
              <a:rPr lang="fr-FR" sz="4400" dirty="0" smtClean="0"/>
              <a:t>Quelques Chiffres sur les </a:t>
            </a:r>
            <a:r>
              <a:rPr lang="fr-FR" sz="4400" dirty="0" smtClean="0"/>
              <a:t>Anciens de la majeure Systèmes d’Information </a:t>
            </a:r>
            <a:endParaRPr lang="fr-FR" sz="4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8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762919"/>
            <a:ext cx="9010650" cy="3226320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Poste actuel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30485" y="5187434"/>
            <a:ext cx="9732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Directeur technique (CTO), Architecte SI, </a:t>
            </a:r>
            <a:r>
              <a:rPr lang="fr-FR" dirty="0" smtClean="0"/>
              <a:t>Responsable </a:t>
            </a:r>
            <a:r>
              <a:rPr lang="fr-FR" dirty="0"/>
              <a:t>Informatique, Business </a:t>
            </a:r>
            <a:r>
              <a:rPr lang="fr-FR" dirty="0" smtClean="0"/>
              <a:t>Analyste, </a:t>
            </a:r>
            <a:r>
              <a:rPr lang="fr-FR" dirty="0"/>
              <a:t>Consultant BI, </a:t>
            </a:r>
            <a:endParaRPr lang="fr-FR" dirty="0" smtClean="0"/>
          </a:p>
          <a:p>
            <a:r>
              <a:rPr lang="fr-FR" dirty="0"/>
              <a:t>Solution Architect, Consultant financier, SAP Consultant</a:t>
            </a:r>
          </a:p>
        </p:txBody>
      </p:sp>
    </p:spTree>
    <p:extLst>
      <p:ext uri="{BB962C8B-B14F-4D97-AF65-F5344CB8AC3E}">
        <p14:creationId xmlns:p14="http://schemas.microsoft.com/office/powerpoint/2010/main" val="29301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Domaine métier </a:t>
            </a:r>
            <a:r>
              <a:rPr lang="fr-FR" b="1" dirty="0" smtClean="0"/>
              <a:t>actuel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97" y="2095500"/>
            <a:ext cx="819340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59" y="1868546"/>
            <a:ext cx="8919271" cy="3193601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Entreprise </a:t>
            </a:r>
            <a:r>
              <a:rPr lang="fr-FR" b="1" dirty="0" smtClean="0"/>
              <a:t>Actuelle </a:t>
            </a:r>
            <a:r>
              <a:rPr lang="fr-FR" b="1" dirty="0"/>
              <a:t>des </a:t>
            </a:r>
            <a:r>
              <a:rPr lang="fr-FR" b="1" dirty="0" err="1" smtClean="0"/>
              <a:t>alumni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28592" y="5511452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 aussi: </a:t>
            </a:r>
            <a:r>
              <a:rPr lang="fr-FR" dirty="0" err="1" smtClean="0"/>
              <a:t>Wavestone</a:t>
            </a:r>
            <a:r>
              <a:rPr lang="fr-FR" dirty="0"/>
              <a:t>, EDF, EY (Ernst &amp; Young</a:t>
            </a:r>
            <a:r>
              <a:rPr lang="fr-FR" dirty="0" smtClean="0"/>
              <a:t>), Orange, SFR, IBM, Bouygues, AXA, Deloitte, Air France, Microsoft, CA, Canal+, TF1, GE, Renault, SNCF, Casino, VINCI, Chanel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2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Compétences déclarées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954060" y="5123145"/>
            <a:ext cx="730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 Aussi: BI, Node.js, AGILE, Management, Android</a:t>
            </a:r>
            <a:r>
              <a:rPr lang="fr-FR" dirty="0"/>
              <a:t>, </a:t>
            </a:r>
            <a:r>
              <a:rPr lang="fr-FR" dirty="0" smtClean="0"/>
              <a:t>ITIL, </a:t>
            </a:r>
            <a:r>
              <a:rPr lang="fr-FR" dirty="0" err="1" smtClean="0"/>
              <a:t>Strategy</a:t>
            </a:r>
            <a:r>
              <a:rPr lang="fr-FR" dirty="0" smtClean="0"/>
              <a:t>, Machine Learning, </a:t>
            </a:r>
            <a:r>
              <a:rPr lang="fr-FR" dirty="0" err="1" smtClean="0"/>
              <a:t>Angular</a:t>
            </a:r>
            <a:r>
              <a:rPr lang="fr-FR" dirty="0"/>
              <a:t>, Gestion budget </a:t>
            </a:r>
            <a:r>
              <a:rPr lang="fr-FR" dirty="0" smtClean="0"/>
              <a:t>SI, </a:t>
            </a:r>
            <a:r>
              <a:rPr lang="fr-FR" dirty="0" err="1" smtClean="0"/>
              <a:t>React</a:t>
            </a:r>
            <a:r>
              <a:rPr lang="fr-FR" dirty="0" smtClean="0"/>
              <a:t>, CRM, </a:t>
            </a:r>
            <a:r>
              <a:rPr lang="fr-FR" dirty="0" err="1" smtClean="0"/>
              <a:t>Big</a:t>
            </a:r>
            <a:r>
              <a:rPr lang="fr-FR" dirty="0" smtClean="0"/>
              <a:t> Data, </a:t>
            </a:r>
            <a:r>
              <a:rPr lang="fr-FR" dirty="0" err="1" smtClean="0"/>
              <a:t>Pre-sales</a:t>
            </a:r>
            <a:r>
              <a:rPr lang="fr-FR" dirty="0" smtClean="0"/>
              <a:t>, </a:t>
            </a:r>
            <a:r>
              <a:rPr lang="fr-FR" dirty="0" err="1" smtClean="0"/>
              <a:t>Hadoop</a:t>
            </a:r>
            <a:r>
              <a:rPr lang="fr-FR" dirty="0" smtClean="0"/>
              <a:t>, Cloud </a:t>
            </a:r>
            <a:r>
              <a:rPr lang="fr-FR" dirty="0" err="1" smtClean="0"/>
              <a:t>Computing</a:t>
            </a:r>
            <a:r>
              <a:rPr lang="fr-FR" dirty="0" smtClean="0"/>
              <a:t>, Security, Oracle, etc. </a:t>
            </a:r>
          </a:p>
          <a:p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01" y="1690688"/>
            <a:ext cx="7448550" cy="2667000"/>
          </a:xfrm>
        </p:spPr>
      </p:pic>
    </p:spTree>
    <p:extLst>
      <p:ext uri="{BB962C8B-B14F-4D97-AF65-F5344CB8AC3E}">
        <p14:creationId xmlns:p14="http://schemas.microsoft.com/office/powerpoint/2010/main" val="13033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 marL="0" indent="0" algn="ctr">
              <a:buNone/>
            </a:pPr>
            <a:r>
              <a:rPr lang="fr-FR" sz="4400" dirty="0" smtClean="0"/>
              <a:t>La majeure évolue et devient 2</a:t>
            </a:r>
            <a:endParaRPr lang="fr-FR" sz="4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26688" y="314376"/>
            <a:ext cx="8229600" cy="1143000"/>
          </a:xfrm>
        </p:spPr>
        <p:txBody>
          <a:bodyPr>
            <a:normAutofit/>
          </a:bodyPr>
          <a:lstStyle/>
          <a:p>
            <a:r>
              <a:rPr lang="fr-FR" sz="3800" b="1" dirty="0"/>
              <a:t>ING4 – Focus Technologique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1587054" y="1308099"/>
          <a:ext cx="8928992" cy="46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2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Semestre 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Semestre 8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520">
                <a:tc>
                  <a:txBody>
                    <a:bodyPr/>
                    <a:lstStyle/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Génie logiciel et modélisation de systèmes (27 h)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Programmation système (15 h)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Système</a:t>
                      </a:r>
                      <a:r>
                        <a:rPr lang="fr-FR" sz="1600" b="0" baseline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 d’exploitation</a:t>
                      </a:r>
                      <a:r>
                        <a:rPr lang="fr-FR" sz="1600" b="0" dirty="0" smtClean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 (15 h)</a:t>
                      </a:r>
                      <a:endParaRPr lang="fr-FR" sz="1600" b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Bases de données avancées (27 h)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Technologies web avancées</a:t>
                      </a:r>
                      <a:r>
                        <a:rPr lang="fr-FR" sz="1600" b="0" baseline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fr-FR" sz="1600" b="0" baseline="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React</a:t>
                      </a:r>
                      <a:r>
                        <a:rPr lang="fr-FR" sz="1600" b="0" baseline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fr-FR" sz="1600" b="0" baseline="0" dirty="0" err="1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NodeJS</a:t>
                      </a:r>
                      <a:r>
                        <a:rPr lang="fr-FR" sz="1600" b="0" baseline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, etc.)</a:t>
                      </a: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 (30 h)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Réseaux informatiques  (24 h)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sz="1600" b="0" kern="1200" noProof="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 infrastructure (18 h)</a:t>
                      </a:r>
                    </a:p>
                    <a:p>
                      <a:pPr marL="400050" lvl="2" indent="0"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None/>
                      </a:pPr>
                      <a:endParaRPr lang="fr-FR" sz="1600" b="0" dirty="0" smtClean="0">
                        <a:solidFill>
                          <a:srgbClr val="293A65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Machine Learning (30 h) </a:t>
                      </a:r>
                    </a:p>
                    <a:p>
                      <a:pPr marL="0" marR="0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Sécurité des SI (30 h)</a:t>
                      </a:r>
                    </a:p>
                    <a:p>
                      <a:pPr defTabSz="909638" eaLnBrk="0" fontAlgn="base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Sécurité des Réseaux (24 h)</a:t>
                      </a:r>
                    </a:p>
                    <a:p>
                      <a:pPr marL="0" marR="0" lvl="0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0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Management des</a:t>
                      </a:r>
                      <a:r>
                        <a:rPr lang="fr-FR" sz="1600" b="0" kern="1200" baseline="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Systèmes d’</a:t>
                      </a:r>
                      <a:r>
                        <a:rPr lang="fr-FR" sz="1600" b="0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Information (18 h)</a:t>
                      </a:r>
                    </a:p>
                    <a:p>
                      <a:pPr marL="0" marR="0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Electif</a:t>
                      </a:r>
                      <a:r>
                        <a:rPr lang="fr-FR" sz="1600" b="0" baseline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: Programmation orientée-objet et distribuée </a:t>
                      </a:r>
                    </a:p>
                    <a:p>
                      <a:pPr marL="457200" marR="0" lvl="1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0" u="sng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C#</a:t>
                      </a:r>
                      <a:r>
                        <a:rPr lang="fr-FR" sz="1600" b="0" u="sng" baseline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fr-FR" sz="1600" b="0" u="sng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OU Java Avancé </a:t>
                      </a: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(27 h)</a:t>
                      </a:r>
                    </a:p>
                    <a:p>
                      <a:pPr marL="0" marR="0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Electif 2:(27 h) </a:t>
                      </a:r>
                    </a:p>
                    <a:p>
                      <a:pPr marL="457200" marR="0" lvl="1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rgbClr val="293A65"/>
                          </a:solidFill>
                          <a:latin typeface="Arial" pitchFamily="34" charset="0"/>
                          <a:cs typeface="Arial" pitchFamily="34" charset="0"/>
                        </a:rPr>
                        <a:t>Programmation mobile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09638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293A65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Mathematics for Data Scientists</a:t>
                      </a:r>
                      <a:endParaRPr lang="fr-FR" sz="1600" b="0" kern="1200" dirty="0" smtClean="0">
                        <a:solidFill>
                          <a:srgbClr val="293A65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Bulle ronde 5"/>
          <p:cNvSpPr/>
          <p:nvPr/>
        </p:nvSpPr>
        <p:spPr>
          <a:xfrm>
            <a:off x="3393852" y="5992899"/>
            <a:ext cx="3384376" cy="6492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 courses in English and French</a:t>
            </a:r>
          </a:p>
        </p:txBody>
      </p:sp>
    </p:spTree>
    <p:extLst>
      <p:ext uri="{BB962C8B-B14F-4D97-AF65-F5344CB8AC3E}">
        <p14:creationId xmlns:p14="http://schemas.microsoft.com/office/powerpoint/2010/main" val="4962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557718" y="1454286"/>
            <a:ext cx="5624382" cy="14041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kern="0" dirty="0">
                <a:solidFill>
                  <a:schemeClr val="tx2"/>
                </a:solidFill>
                <a:latin typeface="Arial"/>
              </a:rPr>
              <a:t>Systèmes d’Information, </a:t>
            </a:r>
            <a:r>
              <a:rPr lang="fr-FR" b="1" kern="0" dirty="0" err="1">
                <a:solidFill>
                  <a:schemeClr val="tx2"/>
                </a:solidFill>
                <a:latin typeface="Arial"/>
              </a:rPr>
              <a:t>Cybersécurité</a:t>
            </a:r>
            <a:r>
              <a:rPr lang="fr-FR" b="1" kern="0" dirty="0">
                <a:solidFill>
                  <a:schemeClr val="tx2"/>
                </a:solidFill>
                <a:latin typeface="Arial"/>
              </a:rPr>
              <a:t> et </a:t>
            </a:r>
            <a:r>
              <a:rPr lang="fr-FR" b="1" kern="0" dirty="0" err="1">
                <a:solidFill>
                  <a:schemeClr val="tx2"/>
                </a:solidFill>
                <a:latin typeface="Arial"/>
              </a:rPr>
              <a:t>Big</a:t>
            </a:r>
            <a:r>
              <a:rPr lang="fr-FR" b="1" kern="0" dirty="0">
                <a:solidFill>
                  <a:schemeClr val="tx2"/>
                </a:solidFill>
                <a:latin typeface="Arial"/>
              </a:rPr>
              <a:t> Data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557719" y="2957841"/>
            <a:ext cx="2079231" cy="14041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kern="0" dirty="0">
                <a:solidFill>
                  <a:schemeClr val="tx2"/>
                </a:solidFill>
                <a:latin typeface="Arial"/>
              </a:rPr>
              <a:t>Systèmes </a:t>
            </a:r>
            <a:r>
              <a:rPr lang="fr-FR" b="1" kern="0" dirty="0" smtClean="0">
                <a:solidFill>
                  <a:schemeClr val="tx2"/>
                </a:solidFill>
                <a:latin typeface="Arial"/>
              </a:rPr>
              <a:t>d’Information et </a:t>
            </a:r>
            <a:r>
              <a:rPr lang="fr-FR" b="1" kern="0" dirty="0" err="1" smtClean="0">
                <a:solidFill>
                  <a:schemeClr val="tx2"/>
                </a:solidFill>
                <a:latin typeface="Arial"/>
              </a:rPr>
              <a:t>Cybersécurité</a:t>
            </a:r>
            <a:r>
              <a:rPr lang="fr-FR" b="1" kern="0" dirty="0" smtClean="0">
                <a:solidFill>
                  <a:schemeClr val="tx2"/>
                </a:solidFill>
                <a:latin typeface="Arial"/>
              </a:rPr>
              <a:t> défensive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694100" y="2966454"/>
            <a:ext cx="1809201" cy="14041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100" dirty="0" err="1">
                <a:solidFill>
                  <a:prstClr val="black"/>
                </a:solidFill>
              </a:rPr>
              <a:t>Big</a:t>
            </a:r>
            <a:r>
              <a:rPr lang="fr-FR" sz="2100" dirty="0">
                <a:solidFill>
                  <a:prstClr val="black"/>
                </a:solidFill>
              </a:rPr>
              <a:t> Data &amp; </a:t>
            </a:r>
            <a:r>
              <a:rPr lang="fr-FR" sz="2100" dirty="0" err="1">
                <a:solidFill>
                  <a:prstClr val="black"/>
                </a:solidFill>
              </a:rPr>
              <a:t>Analytics</a:t>
            </a:r>
            <a:endParaRPr lang="fr-FR" sz="2100" dirty="0">
              <a:solidFill>
                <a:prstClr val="black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554162" y="2966454"/>
            <a:ext cx="1627938" cy="14041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prstClr val="black"/>
                </a:solidFill>
              </a:rPr>
              <a:t>Semestre  ou année à l’international ou en Double </a:t>
            </a:r>
            <a:r>
              <a:rPr lang="fr-FR" sz="1500" dirty="0" err="1">
                <a:solidFill>
                  <a:prstClr val="black"/>
                </a:solidFill>
              </a:rPr>
              <a:t>Diplome</a:t>
            </a:r>
            <a:endParaRPr lang="fr-FR" sz="15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9646" y="1454286"/>
            <a:ext cx="540060" cy="14041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b="1" dirty="0" smtClean="0">
                <a:solidFill>
                  <a:prstClr val="black"/>
                </a:solidFill>
              </a:rPr>
              <a:t> </a:t>
            </a:r>
            <a:r>
              <a:rPr lang="fr-FR" b="1" dirty="0">
                <a:solidFill>
                  <a:prstClr val="black"/>
                </a:solidFill>
              </a:rPr>
              <a:t>ING4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09646" y="2957841"/>
            <a:ext cx="540060" cy="1404156"/>
          </a:xfrm>
          <a:prstGeom prst="rect">
            <a:avLst/>
          </a:prstGeom>
          <a:gradFill>
            <a:gsLst>
              <a:gs pos="91155">
                <a:schemeClr val="accent6">
                  <a:lumMod val="60000"/>
                  <a:lumOff val="40000"/>
                </a:schemeClr>
              </a:gs>
              <a:gs pos="66000">
                <a:schemeClr val="accent3">
                  <a:lumMod val="60000"/>
                  <a:lumOff val="4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  <a:gs pos="22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b="1" dirty="0" smtClean="0">
                <a:solidFill>
                  <a:prstClr val="black"/>
                </a:solidFill>
              </a:rPr>
              <a:t>ING5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11" name="Titre 5"/>
          <p:cNvSpPr>
            <a:spLocks noGrp="1"/>
          </p:cNvSpPr>
          <p:nvPr>
            <p:ph type="title"/>
          </p:nvPr>
        </p:nvSpPr>
        <p:spPr>
          <a:xfrm>
            <a:off x="1619417" y="300074"/>
            <a:ext cx="8841849" cy="641226"/>
          </a:xfrm>
        </p:spPr>
        <p:txBody>
          <a:bodyPr/>
          <a:lstStyle/>
          <a:p>
            <a:r>
              <a:rPr lang="fr-FR" sz="3800" b="1" dirty="0"/>
              <a:t>ING5</a:t>
            </a:r>
            <a:r>
              <a:rPr lang="fr-FR" sz="3600" b="1" dirty="0" smtClean="0">
                <a:solidFill>
                  <a:srgbClr val="C00000"/>
                </a:solidFill>
              </a:rPr>
              <a:t> </a:t>
            </a:r>
            <a:r>
              <a:rPr lang="fr-FR" sz="3800" b="1" dirty="0"/>
              <a:t>– Deux Spécialisations</a:t>
            </a:r>
          </a:p>
        </p:txBody>
      </p:sp>
      <p:sp>
        <p:nvSpPr>
          <p:cNvPr id="14" name="Bulle ronde 13"/>
          <p:cNvSpPr/>
          <p:nvPr/>
        </p:nvSpPr>
        <p:spPr>
          <a:xfrm>
            <a:off x="1933829" y="4708524"/>
            <a:ext cx="4436080" cy="10761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choix sont faits en ing4</a:t>
            </a:r>
            <a:endParaRPr lang="fr-FR" dirty="0"/>
          </a:p>
        </p:txBody>
      </p:sp>
      <p:sp>
        <p:nvSpPr>
          <p:cNvPr id="10" name="Bulle ronde 9"/>
          <p:cNvSpPr/>
          <p:nvPr/>
        </p:nvSpPr>
        <p:spPr>
          <a:xfrm>
            <a:off x="6896354" y="4632324"/>
            <a:ext cx="4436080" cy="10761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Options: Data Science, Cloud </a:t>
            </a:r>
            <a:r>
              <a:rPr lang="fr-FR" dirty="0" err="1" smtClean="0"/>
              <a:t>Computing</a:t>
            </a:r>
            <a:r>
              <a:rPr lang="fr-FR" dirty="0" smtClean="0"/>
              <a:t>, Internet Nouvelle Génération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3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0" grpId="0" animBg="1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12067</TotalTime>
  <Words>463</Words>
  <Application>Microsoft Office PowerPoint</Application>
  <PresentationFormat>Grand écran</PresentationFormat>
  <Paragraphs>78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1_Thème Office</vt:lpstr>
      <vt:lpstr>Table Ronde  Systèmes d’Information, Cybersécurité et Big Data</vt:lpstr>
      <vt:lpstr>Présentation PowerPoint</vt:lpstr>
      <vt:lpstr>Poste actuel </vt:lpstr>
      <vt:lpstr>Domaine métier actuel</vt:lpstr>
      <vt:lpstr>Entreprise Actuelle des alumni</vt:lpstr>
      <vt:lpstr>Compétences déclarées </vt:lpstr>
      <vt:lpstr>Présentation PowerPoint</vt:lpstr>
      <vt:lpstr>ING4 – Focus Technologique</vt:lpstr>
      <vt:lpstr>ING5 – Deux Spécialisations</vt:lpstr>
      <vt:lpstr>ING5 </vt:lpstr>
      <vt:lpstr>Présentation PowerPoint</vt:lpstr>
      <vt:lpstr>3,5 million jobs in Security in 2021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Orientation ING4 Choix des majeures  Choix de section</dc:title>
  <dc:creator>Fabienne Coudray</dc:creator>
  <cp:lastModifiedBy>NAHLE Salim</cp:lastModifiedBy>
  <cp:revision>113</cp:revision>
  <dcterms:created xsi:type="dcterms:W3CDTF">2018-02-05T18:24:12Z</dcterms:created>
  <dcterms:modified xsi:type="dcterms:W3CDTF">2019-03-25T17:37:12Z</dcterms:modified>
</cp:coreProperties>
</file>